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1"/>
  </p:notesMasterIdLst>
  <p:sldIdLst>
    <p:sldId id="256" r:id="rId3"/>
    <p:sldId id="574" r:id="rId4"/>
    <p:sldId id="587" r:id="rId5"/>
    <p:sldId id="588" r:id="rId6"/>
    <p:sldId id="590" r:id="rId7"/>
    <p:sldId id="576" r:id="rId8"/>
    <p:sldId id="553" r:id="rId9"/>
    <p:sldId id="577" r:id="rId10"/>
    <p:sldId id="547" r:id="rId11"/>
    <p:sldId id="546" r:id="rId12"/>
    <p:sldId id="544" r:id="rId13"/>
    <p:sldId id="545" r:id="rId14"/>
    <p:sldId id="578" r:id="rId15"/>
    <p:sldId id="548" r:id="rId16"/>
    <p:sldId id="579" r:id="rId17"/>
    <p:sldId id="554" r:id="rId18"/>
    <p:sldId id="555" r:id="rId19"/>
    <p:sldId id="580" r:id="rId20"/>
    <p:sldId id="558" r:id="rId21"/>
    <p:sldId id="556" r:id="rId22"/>
    <p:sldId id="586" r:id="rId23"/>
    <p:sldId id="581" r:id="rId24"/>
    <p:sldId id="589" r:id="rId25"/>
    <p:sldId id="517" r:id="rId26"/>
    <p:sldId id="518" r:id="rId27"/>
    <p:sldId id="537" r:id="rId28"/>
    <p:sldId id="538" r:id="rId29"/>
    <p:sldId id="539" r:id="rId30"/>
    <p:sldId id="560" r:id="rId31"/>
    <p:sldId id="570" r:id="rId32"/>
    <p:sldId id="569" r:id="rId33"/>
    <p:sldId id="565" r:id="rId34"/>
    <p:sldId id="562" r:id="rId35"/>
    <p:sldId id="573" r:id="rId36"/>
    <p:sldId id="551" r:id="rId37"/>
    <p:sldId id="557" r:id="rId38"/>
    <p:sldId id="552" r:id="rId39"/>
    <p:sldId id="497" r:id="rId40"/>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59C4FC24-961D-644A-A2D4-38974B3ED9EF}">
          <p14:sldIdLst>
            <p14:sldId id="256"/>
            <p14:sldId id="574"/>
            <p14:sldId id="587"/>
            <p14:sldId id="588"/>
            <p14:sldId id="590"/>
            <p14:sldId id="576"/>
            <p14:sldId id="553"/>
            <p14:sldId id="577"/>
            <p14:sldId id="547"/>
            <p14:sldId id="546"/>
            <p14:sldId id="544"/>
            <p14:sldId id="545"/>
            <p14:sldId id="578"/>
            <p14:sldId id="548"/>
            <p14:sldId id="579"/>
            <p14:sldId id="554"/>
            <p14:sldId id="555"/>
            <p14:sldId id="580"/>
            <p14:sldId id="558"/>
            <p14:sldId id="556"/>
            <p14:sldId id="586"/>
            <p14:sldId id="581"/>
          </p14:sldIdLst>
        </p14:section>
        <p14:section name="Supplement" id="{89DBEAD1-B385-454A-A18D-88EC8D0E18DF}">
          <p14:sldIdLst>
            <p14:sldId id="589"/>
            <p14:sldId id="517"/>
            <p14:sldId id="518"/>
            <p14:sldId id="537"/>
            <p14:sldId id="538"/>
            <p14:sldId id="539"/>
            <p14:sldId id="560"/>
            <p14:sldId id="570"/>
            <p14:sldId id="569"/>
            <p14:sldId id="565"/>
            <p14:sldId id="562"/>
            <p14:sldId id="573"/>
            <p14:sldId id="551"/>
            <p14:sldId id="557"/>
            <p14:sldId id="552"/>
            <p14:sldId id="4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202"/>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266"/>
    <p:restoredTop sz="96327"/>
  </p:normalViewPr>
  <p:slideViewPr>
    <p:cSldViewPr snapToGrid="0">
      <p:cViewPr varScale="1">
        <p:scale>
          <a:sx n="128" d="100"/>
          <a:sy n="128" d="100"/>
        </p:scale>
        <p:origin x="11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2A774-A1EE-9749-B849-028868D4D809}" type="datetimeFigureOut">
              <a:rPr kumimoji="1" lang="ko-KR" altLang="en-US" smtClean="0"/>
              <a:t>2025. 9. 24.</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0D065A-F3FC-A140-B4B0-144454FABD14}" type="slidenum">
              <a:rPr kumimoji="1" lang="ko-KR" altLang="en-US" smtClean="0"/>
              <a:t>‹#›</a:t>
            </a:fld>
            <a:endParaRPr kumimoji="1" lang="ko-KR" altLang="en-US"/>
          </a:p>
        </p:txBody>
      </p:sp>
    </p:spTree>
    <p:extLst>
      <p:ext uri="{BB962C8B-B14F-4D97-AF65-F5344CB8AC3E}">
        <p14:creationId xmlns:p14="http://schemas.microsoft.com/office/powerpoint/2010/main" val="2307905117"/>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 altLang="ko-Kore-KR" b="0" i="0" dirty="0">
                <a:solidFill>
                  <a:srgbClr val="ECECEC"/>
                </a:solidFill>
                <a:effectLst/>
                <a:latin typeface="Söhne"/>
              </a:rPr>
              <a:t>Now </a:t>
            </a:r>
            <a:r>
              <a:rPr lang="en" altLang="ko-Kore-KR" b="0" i="0" dirty="0" err="1">
                <a:solidFill>
                  <a:srgbClr val="ECECEC"/>
                </a:solidFill>
                <a:effectLst/>
                <a:latin typeface="Söhne"/>
              </a:rPr>
              <a:t>i</a:t>
            </a:r>
            <a:r>
              <a:rPr lang="en" altLang="ko-Kore-KR" b="0" i="0" dirty="0">
                <a:solidFill>
                  <a:srgbClr val="ECECEC"/>
                </a:solidFill>
                <a:effectLst/>
                <a:latin typeface="Söhne"/>
              </a:rPr>
              <a:t> will introduce the data and methods used in this study.</a:t>
            </a: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For sea surface temperature data, Optimum Interpolation Sea Surface Temperature (OISST) version 2 is used</a:t>
            </a:r>
            <a:br>
              <a:rPr lang="en" altLang="ko-Kore-KR" b="0" i="0" dirty="0">
                <a:solidFill>
                  <a:srgbClr val="ECECEC"/>
                </a:solidFill>
                <a:effectLst/>
                <a:latin typeface="Söhne"/>
              </a:rPr>
            </a:br>
            <a:endParaRPr lang="en" altLang="ko-Kore-KR" b="0" i="0" dirty="0">
              <a:solidFill>
                <a:srgbClr val="ECECEC"/>
              </a:solidFill>
              <a:effectLst/>
              <a:latin typeface="Söhne"/>
            </a:endParaRPr>
          </a:p>
          <a:p>
            <a:pPr algn="l"/>
            <a:r>
              <a:rPr lang="en" altLang="ko-Kore-KR" b="0" i="0" dirty="0">
                <a:solidFill>
                  <a:srgbClr val="ECECEC"/>
                </a:solidFill>
                <a:effectLst/>
                <a:latin typeface="Söhne"/>
              </a:rPr>
              <a:t>The atmospheric field is based on the ERA5</a:t>
            </a: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For precipitation data, Global Precipitation Climatology Project (GPCP) is used</a:t>
            </a: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and the ocean data is based on Simple Ocean Data Assimilation (SODA) 3.4.2 </a:t>
            </a: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The research period was set from 1982, when OISST data became available, to 2022.</a:t>
            </a:r>
          </a:p>
          <a:p>
            <a:pPr algn="l"/>
            <a:endParaRPr lang="en" altLang="ko-Kore-KR" b="0" i="0" dirty="0">
              <a:solidFill>
                <a:srgbClr val="ECECEC"/>
              </a:solidFill>
              <a:effectLst/>
              <a:latin typeface="Söhne"/>
            </a:endParaRPr>
          </a:p>
          <a:p>
            <a:pPr algn="l"/>
            <a:endParaRPr lang="en" altLang="ko-Kore-KR" b="0" i="0" dirty="0">
              <a:solidFill>
                <a:srgbClr val="ECECEC"/>
              </a:solidFill>
              <a:effectLst/>
              <a:latin typeface="Söhne"/>
            </a:endParaRP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The MHW events were defined by applying the method of Hobday et al. (2016) to the OISST data. </a:t>
            </a: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For an event to be defined as an MHW, </a:t>
            </a:r>
          </a:p>
          <a:p>
            <a:pPr algn="l"/>
            <a:r>
              <a:rPr lang="en" altLang="ko-Kore-KR" b="0" i="0" dirty="0">
                <a:solidFill>
                  <a:srgbClr val="ECECEC"/>
                </a:solidFill>
                <a:effectLst/>
                <a:latin typeface="Söhne"/>
              </a:rPr>
              <a:t>the temperature must be higher than the 90 percentile for each calendar day.</a:t>
            </a:r>
          </a:p>
          <a:p>
            <a:pPr algn="l"/>
            <a:r>
              <a:rPr lang="en" altLang="ko-Kore-KR" b="0" i="0" dirty="0">
                <a:solidFill>
                  <a:srgbClr val="ECECEC"/>
                </a:solidFill>
                <a:effectLst/>
                <a:latin typeface="Söhne"/>
              </a:rPr>
              <a:t>it should last at least five days</a:t>
            </a: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and if the gaps between those events are less than two days , it will be considered as the same event</a:t>
            </a: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The baseline period for calculating the anomaly and threshold was set to the entire period, data is available.</a:t>
            </a:r>
          </a:p>
          <a:p>
            <a:endParaRPr kumimoji="1" lang="ko-Kore-KR" altLang="en-US" dirty="0"/>
          </a:p>
        </p:txBody>
      </p:sp>
      <p:sp>
        <p:nvSpPr>
          <p:cNvPr id="4" name="슬라이드 번호 개체 틀 3"/>
          <p:cNvSpPr>
            <a:spLocks noGrp="1"/>
          </p:cNvSpPr>
          <p:nvPr>
            <p:ph type="sldNum" sz="quarter" idx="5"/>
          </p:nvPr>
        </p:nvSpPr>
        <p:spPr/>
        <p:txBody>
          <a:bodyPr/>
          <a:lstStyle/>
          <a:p>
            <a:fld id="{FE9BC7D0-B357-7B46-8611-1BCC882904F6}" type="slidenum">
              <a:rPr kumimoji="1" lang="ko-Kore-KR" altLang="en-US" smtClean="0"/>
              <a:t>8</a:t>
            </a:fld>
            <a:endParaRPr kumimoji="1" lang="ko-Kore-KR" altLang="en-US"/>
          </a:p>
        </p:txBody>
      </p:sp>
    </p:spTree>
    <p:extLst>
      <p:ext uri="{BB962C8B-B14F-4D97-AF65-F5344CB8AC3E}">
        <p14:creationId xmlns:p14="http://schemas.microsoft.com/office/powerpoint/2010/main" val="825525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ore-KR" dirty="0"/>
              <a:t>However, another factor that can force the SSHa is the wind stress curl</a:t>
            </a:r>
          </a:p>
          <a:p>
            <a:endParaRPr lang="en-US" altLang="ko-Kore-KR" dirty="0"/>
          </a:p>
          <a:p>
            <a:r>
              <a:rPr lang="en-US" altLang="ko-Kore-KR" dirty="0"/>
              <a:t>The increase of the SSHa seems also related with the negative WSC anomaly</a:t>
            </a:r>
          </a:p>
          <a:p>
            <a:r>
              <a:rPr lang="en-US" altLang="ko-Kore-KR" dirty="0"/>
              <a:t>, which existed over a wide area including STCC region </a:t>
            </a:r>
          </a:p>
          <a:p>
            <a:endParaRPr lang="en-US" altLang="ko-Kore-KR" dirty="0"/>
          </a:p>
          <a:p>
            <a:endParaRPr lang="en-US" altLang="ko-Kore-KR" dirty="0"/>
          </a:p>
          <a:p>
            <a:r>
              <a:rPr lang="en-US" altLang="ko-Kore-KR" dirty="0"/>
              <a:t>Based on a 1.5-layer reduced gravity model, the contribution of WSC is estimated. </a:t>
            </a:r>
          </a:p>
          <a:p>
            <a:endParaRPr lang="en-US" altLang="ko-Kore-KR" dirty="0"/>
          </a:p>
          <a:p>
            <a:r>
              <a:rPr lang="en-US" altLang="ko-Kore-KR" dirty="0"/>
              <a:t>According to this model, 68% of the increase in SSHa from May to September in the boxed region can be explained by the WSCa.</a:t>
            </a:r>
          </a:p>
          <a:p>
            <a:endParaRPr lang="en-US" altLang="ko-Kore-KR" dirty="0"/>
          </a:p>
          <a:p>
            <a:r>
              <a:rPr lang="en-US" altLang="ko-Kore-KR" dirty="0"/>
              <a:t>(click)</a:t>
            </a:r>
          </a:p>
          <a:p>
            <a:r>
              <a:rPr lang="en-US" altLang="ko-Kore-KR" dirty="0"/>
              <a:t>Therefore, both the westward-propagating Rossby waves and the negative wind stress curl anomaly contribute to the formation of positive SSHa.</a:t>
            </a:r>
          </a:p>
          <a:p>
            <a:endParaRPr kumimoji="1" lang="en-US" altLang="ko-KR" dirty="0"/>
          </a:p>
          <a:p>
            <a:endParaRPr kumimoji="1" lang="en-US" altLang="ko-KR" dirty="0"/>
          </a:p>
          <a:p>
            <a:r>
              <a:rPr kumimoji="1" lang="ko-KR" altLang="en-US" dirty="0"/>
              <a:t>그러나</a:t>
            </a:r>
            <a:r>
              <a:rPr kumimoji="1" lang="en-US" altLang="ko-KR" dirty="0"/>
              <a:t>,</a:t>
            </a:r>
            <a:r>
              <a:rPr kumimoji="1" lang="ko-KR" altLang="en-US" dirty="0"/>
              <a:t> </a:t>
            </a:r>
            <a:r>
              <a:rPr kumimoji="1" lang="en-US" altLang="ko-KR" dirty="0"/>
              <a:t>SSHa</a:t>
            </a:r>
            <a:r>
              <a:rPr kumimoji="1" lang="ko-KR" altLang="en-US" dirty="0" err="1"/>
              <a:t>를</a:t>
            </a:r>
            <a:r>
              <a:rPr kumimoji="1" lang="ko-KR" altLang="en-US" dirty="0"/>
              <a:t> 강제할 수 있는 다른 요인에는 </a:t>
            </a:r>
            <a:r>
              <a:rPr kumimoji="1" lang="en-US" altLang="ko-KR" dirty="0"/>
              <a:t>wind stress curl anomaly</a:t>
            </a:r>
            <a:r>
              <a:rPr kumimoji="1" lang="ko-KR" altLang="en-US" dirty="0"/>
              <a:t>가 있습니다</a:t>
            </a:r>
            <a:r>
              <a:rPr kumimoji="1" lang="en-US" altLang="ko-KR" dirty="0"/>
              <a:t>.</a:t>
            </a:r>
          </a:p>
          <a:p>
            <a:endParaRPr kumimoji="1" lang="en-US" altLang="ko-KR" dirty="0"/>
          </a:p>
          <a:p>
            <a:r>
              <a:rPr kumimoji="1" lang="en-US" altLang="ko-KR" dirty="0"/>
              <a:t>box</a:t>
            </a:r>
            <a:r>
              <a:rPr kumimoji="1" lang="ko-KR" altLang="en-US" dirty="0"/>
              <a:t>친 영역에 </a:t>
            </a:r>
            <a:r>
              <a:rPr kumimoji="1" lang="en-US" altLang="ko-KR" dirty="0"/>
              <a:t>SSHa</a:t>
            </a:r>
            <a:r>
              <a:rPr kumimoji="1" lang="ko-KR" altLang="en-US" dirty="0"/>
              <a:t>가 강화되는 동안 지속적인 음의 </a:t>
            </a:r>
            <a:r>
              <a:rPr kumimoji="1" lang="en-US" altLang="ko-KR" dirty="0"/>
              <a:t>WSCa</a:t>
            </a:r>
            <a:r>
              <a:rPr kumimoji="1" lang="ko-KR" altLang="en-US" dirty="0"/>
              <a:t>가 존재 하였습니다</a:t>
            </a:r>
            <a:r>
              <a:rPr kumimoji="1" lang="en-US" altLang="ko-KR" dirty="0"/>
              <a:t>.</a:t>
            </a:r>
            <a:r>
              <a:rPr kumimoji="1" lang="ko-KR" altLang="en-US" dirty="0"/>
              <a:t> </a:t>
            </a:r>
            <a:endParaRPr kumimoji="1" lang="en-US" altLang="ko-KR" dirty="0"/>
          </a:p>
          <a:p>
            <a:endParaRPr kumimoji="1" lang="en-US" altLang="ko-Kore-KR" dirty="0"/>
          </a:p>
          <a:p>
            <a:r>
              <a:rPr kumimoji="1" lang="ko-KR" altLang="en-US" dirty="0"/>
              <a:t>이 기간동안 넓은 영역에 음의 </a:t>
            </a:r>
            <a:r>
              <a:rPr kumimoji="1" lang="en-US" altLang="ko-KR" dirty="0"/>
              <a:t>WSCa</a:t>
            </a:r>
            <a:r>
              <a:rPr kumimoji="1" lang="ko-KR" altLang="en-US" dirty="0"/>
              <a:t>가 존재하는 것을 확인할 수 있습니다</a:t>
            </a:r>
            <a:r>
              <a:rPr kumimoji="1" lang="en-US" altLang="ko-KR" dirty="0"/>
              <a:t>.</a:t>
            </a:r>
            <a:r>
              <a:rPr kumimoji="1" lang="ko-KR" altLang="en-US" dirty="0"/>
              <a:t> </a:t>
            </a:r>
            <a:endParaRPr kumimoji="1" lang="en-US" altLang="ko-KR" dirty="0"/>
          </a:p>
          <a:p>
            <a:r>
              <a:rPr kumimoji="1" lang="ko-Kore-KR" altLang="en-US" dirty="0"/>
              <a:t>음의</a:t>
            </a:r>
            <a:r>
              <a:rPr kumimoji="1" lang="ko-KR" altLang="en-US" dirty="0"/>
              <a:t> </a:t>
            </a:r>
            <a:r>
              <a:rPr kumimoji="1" lang="en-US" altLang="ko-KR" dirty="0"/>
              <a:t>WSC</a:t>
            </a:r>
            <a:r>
              <a:rPr kumimoji="1" lang="ko-KR" altLang="en-US" dirty="0"/>
              <a:t>은 </a:t>
            </a:r>
            <a:r>
              <a:rPr kumimoji="1" lang="en-US" altLang="ko-KR" dirty="0"/>
              <a:t>Ekman transport</a:t>
            </a:r>
            <a:r>
              <a:rPr kumimoji="1" lang="ko-KR" altLang="en-US" dirty="0" err="1"/>
              <a:t>를</a:t>
            </a:r>
            <a:r>
              <a:rPr kumimoji="1" lang="ko-KR" altLang="en-US" dirty="0"/>
              <a:t> 통해 </a:t>
            </a:r>
            <a:r>
              <a:rPr kumimoji="1" lang="en-US" altLang="ko-KR" dirty="0"/>
              <a:t>SSHa</a:t>
            </a:r>
            <a:r>
              <a:rPr kumimoji="1" lang="ko-KR" altLang="en-US" dirty="0"/>
              <a:t> 증가에 기여할 수 있는데요</a:t>
            </a:r>
            <a:r>
              <a:rPr kumimoji="1" lang="en-US" altLang="ko-KR" dirty="0"/>
              <a:t>.</a:t>
            </a:r>
          </a:p>
          <a:p>
            <a:r>
              <a:rPr kumimoji="1" lang="en-US" altLang="ko-KR" dirty="0"/>
              <a:t>1.5</a:t>
            </a:r>
            <a:r>
              <a:rPr kumimoji="1" lang="ko-KR" altLang="en-US" dirty="0"/>
              <a:t> </a:t>
            </a:r>
            <a:r>
              <a:rPr kumimoji="1" lang="en-US" altLang="ko-KR" dirty="0"/>
              <a:t>layer reduced gravity model</a:t>
            </a:r>
            <a:r>
              <a:rPr kumimoji="1" lang="ko-KR" altLang="en-US" dirty="0"/>
              <a:t>을 이용하면 그 크기를 짐작할 수 있습니다</a:t>
            </a:r>
            <a:r>
              <a:rPr kumimoji="1" lang="en-US" altLang="ko-KR" dirty="0"/>
              <a:t>.</a:t>
            </a:r>
            <a:r>
              <a:rPr kumimoji="1" lang="ko-KR" altLang="en-US" dirty="0"/>
              <a:t> </a:t>
            </a:r>
            <a:endParaRPr kumimoji="1" lang="en-US" altLang="ko-KR" dirty="0"/>
          </a:p>
          <a:p>
            <a:endParaRPr kumimoji="1" lang="en-US" altLang="ko-Kore-KR" dirty="0"/>
          </a:p>
          <a:p>
            <a:r>
              <a:rPr kumimoji="1" lang="ko-KR" altLang="en-US" dirty="0"/>
              <a:t>해당 식에 따르면</a:t>
            </a:r>
            <a:r>
              <a:rPr kumimoji="1" lang="en-US" altLang="ko-KR" dirty="0"/>
              <a:t>,</a:t>
            </a:r>
            <a:r>
              <a:rPr kumimoji="1" lang="ko-KR" altLang="en-US" dirty="0"/>
              <a:t> </a:t>
            </a:r>
            <a:r>
              <a:rPr kumimoji="1" lang="en-US" altLang="ko-KR" dirty="0"/>
              <a:t>May</a:t>
            </a:r>
            <a:r>
              <a:rPr kumimoji="1" lang="ko-KR" altLang="en-US" dirty="0" err="1"/>
              <a:t>부터</a:t>
            </a:r>
            <a:r>
              <a:rPr kumimoji="1" lang="ko-KR" altLang="en-US" dirty="0"/>
              <a:t> </a:t>
            </a:r>
            <a:r>
              <a:rPr kumimoji="1" lang="en-US" altLang="ko-KR" dirty="0"/>
              <a:t>September</a:t>
            </a:r>
            <a:r>
              <a:rPr kumimoji="1" lang="ko-KR" altLang="en-US" dirty="0"/>
              <a:t>까지 </a:t>
            </a:r>
            <a:r>
              <a:rPr kumimoji="1" lang="en-US" altLang="ko-KR" dirty="0"/>
              <a:t>Box</a:t>
            </a:r>
            <a:r>
              <a:rPr kumimoji="1" lang="ko-KR" altLang="en-US" dirty="0"/>
              <a:t>친 영역에서 </a:t>
            </a:r>
            <a:r>
              <a:rPr kumimoji="1" lang="en-US" altLang="ko-KR" dirty="0"/>
              <a:t>SSHa </a:t>
            </a:r>
            <a:r>
              <a:rPr kumimoji="1" lang="ko-KR" altLang="en-US" dirty="0" err="1"/>
              <a:t>증가량의</a:t>
            </a:r>
            <a:r>
              <a:rPr kumimoji="1" lang="ko-KR" altLang="en-US" dirty="0"/>
              <a:t> </a:t>
            </a:r>
            <a:r>
              <a:rPr kumimoji="1" lang="en-US" altLang="ko-KR" dirty="0"/>
              <a:t>68%</a:t>
            </a:r>
            <a:r>
              <a:rPr kumimoji="1" lang="ko-KR" altLang="en-US" dirty="0"/>
              <a:t>는 </a:t>
            </a:r>
            <a:r>
              <a:rPr kumimoji="1" lang="en-US" altLang="ko-KR" dirty="0"/>
              <a:t>WSCa</a:t>
            </a:r>
            <a:r>
              <a:rPr kumimoji="1" lang="ko-KR" altLang="en-US" dirty="0"/>
              <a:t>로 설명할 수 있었습니다</a:t>
            </a:r>
            <a:r>
              <a:rPr kumimoji="1" lang="en-US" altLang="ko-KR" dirty="0"/>
              <a:t>.</a:t>
            </a:r>
            <a:r>
              <a:rPr kumimoji="1" lang="ko-KR" altLang="en-US" dirty="0"/>
              <a:t> </a:t>
            </a:r>
            <a:endParaRPr kumimoji="1" lang="en-US" altLang="ko-KR" dirty="0"/>
          </a:p>
          <a:p>
            <a:endParaRPr kumimoji="1" lang="en-US" altLang="ko-Kore-KR" dirty="0"/>
          </a:p>
          <a:p>
            <a:r>
              <a:rPr kumimoji="1" lang="ko-Kore-KR" altLang="en-US" dirty="0"/>
              <a:t>따라서</a:t>
            </a:r>
            <a:r>
              <a:rPr kumimoji="1" lang="ko-KR" altLang="en-US" dirty="0"/>
              <a:t> 서쪽으로 전파되는 </a:t>
            </a:r>
            <a:r>
              <a:rPr kumimoji="1" lang="ko-KR" altLang="en-US" dirty="0" err="1"/>
              <a:t>로스비파와</a:t>
            </a:r>
            <a:r>
              <a:rPr kumimoji="1" lang="ko-KR" altLang="en-US" dirty="0"/>
              <a:t> 음의 </a:t>
            </a:r>
            <a:r>
              <a:rPr kumimoji="1" lang="en-US" altLang="ko-KR" dirty="0"/>
              <a:t>WSC</a:t>
            </a:r>
            <a:r>
              <a:rPr kumimoji="1" lang="ko-KR" altLang="en-US" dirty="0"/>
              <a:t>모두 양의 </a:t>
            </a:r>
            <a:r>
              <a:rPr kumimoji="1" lang="en-US" altLang="ko-KR" dirty="0"/>
              <a:t>SSHa</a:t>
            </a:r>
            <a:r>
              <a:rPr kumimoji="1" lang="ko-KR" altLang="en-US" dirty="0" err="1"/>
              <a:t>를</a:t>
            </a:r>
            <a:r>
              <a:rPr kumimoji="1" lang="ko-KR" altLang="en-US" dirty="0"/>
              <a:t> 형성하는데 기여한다고 할 수 있겠습니다</a:t>
            </a:r>
            <a:r>
              <a:rPr kumimoji="1" lang="en-US" altLang="ko-KR" dirty="0"/>
              <a:t>.</a:t>
            </a:r>
            <a:r>
              <a:rPr kumimoji="1" lang="ko-KR" altLang="en-US" dirty="0"/>
              <a:t> </a:t>
            </a:r>
            <a:endParaRPr kumimoji="1" lang="ko-Kore-KR" altLang="en-US" dirty="0"/>
          </a:p>
        </p:txBody>
      </p:sp>
      <p:sp>
        <p:nvSpPr>
          <p:cNvPr id="4" name="슬라이드 번호 개체 틀 3"/>
          <p:cNvSpPr>
            <a:spLocks noGrp="1"/>
          </p:cNvSpPr>
          <p:nvPr>
            <p:ph type="sldNum" sz="quarter" idx="5"/>
          </p:nvPr>
        </p:nvSpPr>
        <p:spPr/>
        <p:txBody>
          <a:bodyPr/>
          <a:lstStyle/>
          <a:p>
            <a:fld id="{FE9BC7D0-B357-7B46-8611-1BCC882904F6}" type="slidenum">
              <a:rPr kumimoji="1" lang="ko-Kore-KR" altLang="en-US" smtClean="0"/>
              <a:t>31</a:t>
            </a:fld>
            <a:endParaRPr kumimoji="1" lang="ko-Kore-KR" altLang="en-US"/>
          </a:p>
        </p:txBody>
      </p:sp>
    </p:spTree>
    <p:extLst>
      <p:ext uri="{BB962C8B-B14F-4D97-AF65-F5344CB8AC3E}">
        <p14:creationId xmlns:p14="http://schemas.microsoft.com/office/powerpoint/2010/main" val="236372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ore-KR" dirty="0"/>
              <a:t>Now, I would like to discuss the physical relationship between SSHa and SST anomaly. </a:t>
            </a:r>
          </a:p>
          <a:p>
            <a:endParaRPr lang="en-US" altLang="ko-Kore-KR" dirty="0"/>
          </a:p>
          <a:p>
            <a:r>
              <a:rPr lang="en-US" altLang="ko-Kore-KR" i="1" dirty="0"/>
              <a:t>(Click)</a:t>
            </a:r>
            <a:endParaRPr lang="en-US" altLang="ko-Kore-KR" dirty="0"/>
          </a:p>
          <a:p>
            <a:r>
              <a:rPr lang="en-US" altLang="ko-Kore-KR" dirty="0"/>
              <a:t>To this end, </a:t>
            </a:r>
            <a:r>
              <a:rPr lang="en-US" altLang="ko-Kore-KR" dirty="0" err="1"/>
              <a:t>yz</a:t>
            </a:r>
            <a:r>
              <a:rPr lang="en-US" altLang="ko-Kore-KR" dirty="0"/>
              <a:t> cross-sections intersecting the SSHa core for each month is evaluated.</a:t>
            </a:r>
          </a:p>
          <a:p>
            <a:r>
              <a:rPr lang="en-US" altLang="ko-Kore-KR" dirty="0"/>
              <a:t>The x-axis represents latitude, and the y-axis represents depth.</a:t>
            </a:r>
          </a:p>
          <a:p>
            <a:endParaRPr lang="en-US" altLang="ko-Kore-KR" dirty="0"/>
          </a:p>
          <a:p>
            <a:r>
              <a:rPr lang="en-US" altLang="ko-Kore-KR" dirty="0"/>
              <a:t>In May and June, significant temperature anomalies </a:t>
            </a:r>
            <a:r>
              <a:rPr lang="en-US" altLang="ko-KR" dirty="0"/>
              <a:t>is</a:t>
            </a:r>
            <a:r>
              <a:rPr lang="ko-KR" altLang="en-US" dirty="0"/>
              <a:t> </a:t>
            </a:r>
            <a:r>
              <a:rPr lang="en-US" altLang="ko-Kore-KR" dirty="0"/>
              <a:t>located within the thermocline</a:t>
            </a:r>
            <a:r>
              <a:rPr lang="ko-KR" altLang="en-US" dirty="0"/>
              <a:t> </a:t>
            </a:r>
            <a:r>
              <a:rPr lang="en-US" altLang="ko-KR" dirty="0"/>
              <a:t>for some reason.</a:t>
            </a:r>
            <a:endParaRPr lang="en-US" altLang="ko-Kore-KR" dirty="0"/>
          </a:p>
          <a:p>
            <a:r>
              <a:rPr lang="en-US" altLang="ko-Kore-KR" dirty="0"/>
              <a:t>The black dashed line indicates the mixed layer depth, and we can see that </a:t>
            </a:r>
            <a:r>
              <a:rPr lang="en-US" altLang="ko-KR" dirty="0"/>
              <a:t>the</a:t>
            </a:r>
            <a:r>
              <a:rPr lang="ko-KR" altLang="en-US" dirty="0"/>
              <a:t> </a:t>
            </a:r>
            <a:r>
              <a:rPr lang="en-US" altLang="ko-Kore-KR" dirty="0"/>
              <a:t>significant signals </a:t>
            </a:r>
            <a:r>
              <a:rPr lang="en-US" altLang="ko-KR" dirty="0"/>
              <a:t>exists</a:t>
            </a:r>
            <a:r>
              <a:rPr lang="ko-KR" altLang="en-US" dirty="0"/>
              <a:t> </a:t>
            </a:r>
            <a:r>
              <a:rPr lang="en-US" altLang="ko-Kore-KR" dirty="0"/>
              <a:t>only in the upper thermocline</a:t>
            </a:r>
            <a:r>
              <a:rPr lang="en-US" altLang="ko-KR" dirty="0"/>
              <a:t>.</a:t>
            </a:r>
            <a:r>
              <a:rPr lang="ko-KR" altLang="en-US" dirty="0"/>
              <a:t> </a:t>
            </a:r>
            <a:endParaRPr lang="en-US" altLang="ko-Kore-KR" dirty="0"/>
          </a:p>
          <a:p>
            <a:endParaRPr lang="en-US" altLang="ko-Kore-KR" dirty="0"/>
          </a:p>
          <a:p>
            <a:r>
              <a:rPr lang="en-US" altLang="ko-Kore-KR" i="1" dirty="0"/>
              <a:t>(Click)</a:t>
            </a:r>
            <a:endParaRPr lang="en-US" altLang="ko-Kore-KR" dirty="0"/>
          </a:p>
          <a:p>
            <a:r>
              <a:rPr lang="en-US" altLang="ko-Kore-KR" dirty="0"/>
              <a:t>However, from July to September, as the mixed layer deepens, significant temperature anomalies are also observed within the mixed layer. </a:t>
            </a:r>
          </a:p>
          <a:p>
            <a:r>
              <a:rPr lang="en-US" altLang="ko-Kore-KR" dirty="0"/>
              <a:t>This suggests the that the positive temperature anomaly could be entrained from the thermocline into the mixed layer, and the emerges in the SSTa. </a:t>
            </a:r>
          </a:p>
          <a:p>
            <a:endParaRPr kumimoji="1" lang="en-US" altLang="ko-KR" dirty="0"/>
          </a:p>
          <a:p>
            <a:endParaRPr kumimoji="1" lang="en-US" altLang="ko-KR" dirty="0"/>
          </a:p>
          <a:p>
            <a:r>
              <a:rPr kumimoji="1" lang="ko-KR" altLang="en-US" dirty="0"/>
              <a:t>이제 이러한 </a:t>
            </a:r>
            <a:r>
              <a:rPr kumimoji="1" lang="en-US" altLang="ko-KR" dirty="0"/>
              <a:t>SSHa</a:t>
            </a:r>
            <a:r>
              <a:rPr kumimoji="1" lang="ko-KR" altLang="en-US" dirty="0"/>
              <a:t>와 </a:t>
            </a:r>
            <a:r>
              <a:rPr kumimoji="1" lang="en-US" altLang="ko-KR" dirty="0"/>
              <a:t>SSTa </a:t>
            </a:r>
            <a:r>
              <a:rPr kumimoji="1" lang="ko-KR" altLang="en-US" dirty="0"/>
              <a:t>사이의 물리적 상관성에 대하여 논의하고 싶습니다</a:t>
            </a:r>
            <a:r>
              <a:rPr kumimoji="1" lang="en-US" altLang="ko-KR" dirty="0"/>
              <a:t>.</a:t>
            </a:r>
            <a:r>
              <a:rPr kumimoji="1" lang="ko-KR" altLang="en-US" dirty="0"/>
              <a:t> </a:t>
            </a:r>
            <a:endParaRPr kumimoji="1" lang="en-US" altLang="ko-KR" dirty="0"/>
          </a:p>
          <a:p>
            <a:endParaRPr kumimoji="1" lang="en-US" altLang="ko-Kore-KR" dirty="0"/>
          </a:p>
          <a:p>
            <a:r>
              <a:rPr kumimoji="1" lang="en-US" altLang="ko-KR" dirty="0"/>
              <a:t>(click)</a:t>
            </a:r>
          </a:p>
          <a:p>
            <a:r>
              <a:rPr kumimoji="1" lang="ko-KR" altLang="en-US" dirty="0"/>
              <a:t>이를 위하여 각 달마다 </a:t>
            </a:r>
            <a:r>
              <a:rPr kumimoji="1" lang="en-US" altLang="ko-KR" dirty="0"/>
              <a:t>SSHa</a:t>
            </a:r>
            <a:r>
              <a:rPr kumimoji="1" lang="ko-KR" altLang="en-US" dirty="0"/>
              <a:t> </a:t>
            </a:r>
            <a:r>
              <a:rPr kumimoji="1" lang="en-US" altLang="ko-KR" dirty="0"/>
              <a:t>core</a:t>
            </a:r>
            <a:r>
              <a:rPr kumimoji="1" lang="ko-KR" altLang="en-US" dirty="0" err="1"/>
              <a:t>를</a:t>
            </a:r>
            <a:r>
              <a:rPr kumimoji="1" lang="ko-KR" altLang="en-US" dirty="0"/>
              <a:t> 가로지르는 </a:t>
            </a:r>
            <a:r>
              <a:rPr kumimoji="1" lang="en-US" altLang="ko-KR" dirty="0" err="1"/>
              <a:t>yz</a:t>
            </a:r>
            <a:r>
              <a:rPr kumimoji="1" lang="en-US" altLang="ko-KR" dirty="0"/>
              <a:t> cross section</a:t>
            </a:r>
            <a:r>
              <a:rPr kumimoji="1" lang="ko-KR" altLang="en-US" dirty="0"/>
              <a:t>을 </a:t>
            </a:r>
            <a:r>
              <a:rPr kumimoji="1" lang="ko-KR" altLang="en-US" dirty="0" err="1"/>
              <a:t>나타내었습니다</a:t>
            </a:r>
            <a:r>
              <a:rPr kumimoji="1" lang="en-US" altLang="ko-KR" dirty="0"/>
              <a:t>.</a:t>
            </a:r>
            <a:r>
              <a:rPr kumimoji="1" lang="ko-KR" altLang="en-US" dirty="0"/>
              <a:t> </a:t>
            </a:r>
            <a:endParaRPr kumimoji="1" lang="en-US" altLang="ko-KR" dirty="0"/>
          </a:p>
          <a:p>
            <a:r>
              <a:rPr kumimoji="1" lang="en-US" altLang="ko-KR" dirty="0"/>
              <a:t>x</a:t>
            </a:r>
            <a:r>
              <a:rPr kumimoji="1" lang="ko-KR" altLang="en-US" dirty="0"/>
              <a:t>축은 위도를 </a:t>
            </a:r>
            <a:r>
              <a:rPr kumimoji="1" lang="en-US" altLang="ko-KR" dirty="0"/>
              <a:t>y</a:t>
            </a:r>
            <a:r>
              <a:rPr kumimoji="1" lang="ko-KR" altLang="en-US" dirty="0"/>
              <a:t>축은 </a:t>
            </a:r>
            <a:r>
              <a:rPr kumimoji="1" lang="en-US" altLang="ko-KR" dirty="0"/>
              <a:t>depth</a:t>
            </a:r>
            <a:r>
              <a:rPr kumimoji="1" lang="ko-KR" altLang="en-US" dirty="0" err="1"/>
              <a:t>를</a:t>
            </a:r>
            <a:r>
              <a:rPr kumimoji="1" lang="ko-KR" altLang="en-US" dirty="0"/>
              <a:t> 나타냅니다</a:t>
            </a:r>
            <a:r>
              <a:rPr kumimoji="1" lang="en-US" altLang="ko-KR" dirty="0"/>
              <a:t>.</a:t>
            </a:r>
            <a:r>
              <a:rPr kumimoji="1" lang="ko-KR" altLang="en-US" dirty="0"/>
              <a:t> </a:t>
            </a:r>
            <a:endParaRPr kumimoji="1" lang="en-US" altLang="ko-KR" dirty="0"/>
          </a:p>
          <a:p>
            <a:endParaRPr kumimoji="1" lang="en-US" altLang="ko-KR" dirty="0"/>
          </a:p>
          <a:p>
            <a:r>
              <a:rPr kumimoji="1" lang="en-US" altLang="ko-KR" dirty="0"/>
              <a:t>5</a:t>
            </a:r>
            <a:r>
              <a:rPr kumimoji="1" lang="ko-KR" altLang="en-US" dirty="0"/>
              <a:t>월과 </a:t>
            </a:r>
            <a:r>
              <a:rPr kumimoji="1" lang="en-US" altLang="ko-KR" dirty="0"/>
              <a:t>6</a:t>
            </a:r>
            <a:r>
              <a:rPr kumimoji="1" lang="ko-KR" altLang="en-US" dirty="0"/>
              <a:t>월에 유의한 온도 </a:t>
            </a:r>
            <a:r>
              <a:rPr kumimoji="1" lang="ko-KR" altLang="en-US" dirty="0" err="1"/>
              <a:t>아노말리가</a:t>
            </a:r>
            <a:r>
              <a:rPr kumimoji="1" lang="ko-KR" altLang="en-US" dirty="0"/>
              <a:t> </a:t>
            </a:r>
            <a:r>
              <a:rPr kumimoji="1" lang="en-US" altLang="ko-KR" dirty="0"/>
              <a:t>thermocline</a:t>
            </a:r>
            <a:r>
              <a:rPr kumimoji="1" lang="ko-KR" altLang="en-US" dirty="0"/>
              <a:t>에 존재하는 것을 확인할 수 있습니다</a:t>
            </a:r>
            <a:r>
              <a:rPr kumimoji="1" lang="en-US" altLang="ko-KR" dirty="0"/>
              <a:t>.</a:t>
            </a:r>
            <a:r>
              <a:rPr kumimoji="1" lang="ko-KR" altLang="en-US" dirty="0"/>
              <a:t> </a:t>
            </a:r>
            <a:endParaRPr kumimoji="1" lang="en-US" altLang="ko-KR" dirty="0"/>
          </a:p>
          <a:p>
            <a:r>
              <a:rPr kumimoji="1" lang="ko-KR" altLang="en-US" dirty="0"/>
              <a:t>검정색 파선으로 표현한 것이 </a:t>
            </a:r>
            <a:r>
              <a:rPr kumimoji="1" lang="en-US" altLang="ko-KR" dirty="0"/>
              <a:t>Mixed layer depth</a:t>
            </a:r>
            <a:r>
              <a:rPr kumimoji="1" lang="ko-KR" altLang="en-US" dirty="0"/>
              <a:t>인데</a:t>
            </a:r>
            <a:r>
              <a:rPr kumimoji="1" lang="en-US" altLang="ko-KR" dirty="0"/>
              <a:t>,</a:t>
            </a:r>
            <a:r>
              <a:rPr kumimoji="1" lang="ko-KR" altLang="en-US" dirty="0"/>
              <a:t> 유의한 </a:t>
            </a:r>
            <a:r>
              <a:rPr kumimoji="1" lang="en-US" altLang="ko-KR" dirty="0"/>
              <a:t>signal</a:t>
            </a:r>
            <a:r>
              <a:rPr kumimoji="1" lang="ko-KR" altLang="en-US" dirty="0"/>
              <a:t>이 </a:t>
            </a:r>
            <a:r>
              <a:rPr kumimoji="1" lang="en-US" altLang="ko-KR" dirty="0"/>
              <a:t>mixed layer </a:t>
            </a:r>
            <a:r>
              <a:rPr kumimoji="1" lang="ko-KR" altLang="en-US" dirty="0"/>
              <a:t>내부에는 없고</a:t>
            </a:r>
            <a:r>
              <a:rPr kumimoji="1" lang="en-US" altLang="ko-KR" dirty="0"/>
              <a:t>,</a:t>
            </a:r>
            <a:r>
              <a:rPr kumimoji="1" lang="ko-KR" altLang="en-US" dirty="0"/>
              <a:t> </a:t>
            </a:r>
            <a:r>
              <a:rPr kumimoji="1" lang="en-US" altLang="ko-KR" dirty="0"/>
              <a:t>upper</a:t>
            </a:r>
            <a:r>
              <a:rPr kumimoji="1" lang="ko-KR" altLang="en-US" dirty="0"/>
              <a:t> </a:t>
            </a:r>
            <a:r>
              <a:rPr kumimoji="1" lang="en-US" altLang="ko-KR" dirty="0"/>
              <a:t>thermocline</a:t>
            </a:r>
            <a:r>
              <a:rPr kumimoji="1" lang="ko-KR" altLang="en-US" dirty="0"/>
              <a:t>에만 존재하는 것을 확인할 수 있습니다</a:t>
            </a:r>
            <a:r>
              <a:rPr kumimoji="1" lang="en-US" altLang="ko-KR" dirty="0"/>
              <a:t>.</a:t>
            </a:r>
            <a:r>
              <a:rPr kumimoji="1" lang="ko-KR" altLang="en-US" dirty="0"/>
              <a:t> </a:t>
            </a:r>
            <a:endParaRPr kumimoji="1" lang="en-US" altLang="ko-KR" dirty="0"/>
          </a:p>
          <a:p>
            <a:endParaRPr kumimoji="1" lang="en-US" altLang="ko-KR"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R" dirty="0"/>
              <a:t>(click)</a:t>
            </a:r>
            <a:endParaRPr kumimoji="1" lang="en-US" altLang="ko-Kore-KR" dirty="0"/>
          </a:p>
          <a:p>
            <a:r>
              <a:rPr kumimoji="1" lang="ko-KR" altLang="en-US" dirty="0"/>
              <a:t>그러나</a:t>
            </a:r>
            <a:r>
              <a:rPr kumimoji="1" lang="en-US" altLang="ko-KR" dirty="0"/>
              <a:t>,</a:t>
            </a:r>
            <a:r>
              <a:rPr kumimoji="1" lang="ko-KR" altLang="en-US" dirty="0"/>
              <a:t> </a:t>
            </a:r>
            <a:r>
              <a:rPr kumimoji="1" lang="en-US" altLang="ko-KR" dirty="0"/>
              <a:t>7</a:t>
            </a:r>
            <a:r>
              <a:rPr kumimoji="1" lang="ko-KR" altLang="en-US" dirty="0"/>
              <a:t>월부터 </a:t>
            </a:r>
            <a:r>
              <a:rPr kumimoji="1" lang="en-US" altLang="ko-KR" dirty="0"/>
              <a:t>9</a:t>
            </a:r>
            <a:r>
              <a:rPr kumimoji="1" lang="ko-KR" altLang="en-US" dirty="0"/>
              <a:t>월까지 더 깊어진 </a:t>
            </a:r>
            <a:r>
              <a:rPr kumimoji="1" lang="en-US" altLang="ko-KR" dirty="0"/>
              <a:t>Mixed layer</a:t>
            </a:r>
            <a:r>
              <a:rPr kumimoji="1" lang="ko-KR" altLang="en-US" dirty="0"/>
              <a:t>와 함께 유의한 온도 </a:t>
            </a:r>
            <a:r>
              <a:rPr kumimoji="1" lang="ko-KR" altLang="en-US" dirty="0" err="1"/>
              <a:t>아노말리가</a:t>
            </a:r>
            <a:r>
              <a:rPr kumimoji="1" lang="ko-KR" altLang="en-US" dirty="0"/>
              <a:t> </a:t>
            </a:r>
            <a:r>
              <a:rPr kumimoji="1" lang="en-US" altLang="ko-KR" dirty="0"/>
              <a:t>Mixed layer </a:t>
            </a:r>
            <a:r>
              <a:rPr kumimoji="1" lang="ko-KR" altLang="en-US" dirty="0"/>
              <a:t>내부에도 존재하는 것을 확인할 수 있습니다</a:t>
            </a:r>
            <a:r>
              <a:rPr kumimoji="1" lang="en-US" altLang="ko-KR" dirty="0"/>
              <a:t>.</a:t>
            </a:r>
            <a:r>
              <a:rPr kumimoji="1" lang="ko-KR" altLang="en-US" dirty="0"/>
              <a:t> </a:t>
            </a:r>
            <a:endParaRPr kumimoji="1" lang="en-US" altLang="ko-KR" dirty="0"/>
          </a:p>
          <a:p>
            <a:endParaRPr kumimoji="1" lang="en-US" altLang="ko-KR" dirty="0"/>
          </a:p>
          <a:p>
            <a:r>
              <a:rPr kumimoji="1" lang="ko-KR" altLang="en-US" dirty="0"/>
              <a:t>이는 </a:t>
            </a:r>
            <a:r>
              <a:rPr kumimoji="1" lang="en-US" altLang="ko-KR" dirty="0"/>
              <a:t>entrainment</a:t>
            </a:r>
            <a:r>
              <a:rPr kumimoji="1" lang="ko-KR" altLang="en-US" dirty="0"/>
              <a:t>에 의해 양의 온도 </a:t>
            </a:r>
            <a:r>
              <a:rPr kumimoji="1" lang="ko-KR" altLang="en-US" dirty="0" err="1"/>
              <a:t>아노말리가</a:t>
            </a:r>
            <a:r>
              <a:rPr kumimoji="1" lang="ko-KR" altLang="en-US" dirty="0"/>
              <a:t> </a:t>
            </a:r>
            <a:r>
              <a:rPr kumimoji="1" lang="en-US" altLang="ko-KR" dirty="0"/>
              <a:t>thermocline</a:t>
            </a:r>
            <a:r>
              <a:rPr kumimoji="1" lang="ko-KR" altLang="en-US" dirty="0"/>
              <a:t>에서 </a:t>
            </a:r>
            <a:r>
              <a:rPr kumimoji="1" lang="en-US" altLang="ko-KR" dirty="0"/>
              <a:t>mixed layer </a:t>
            </a:r>
            <a:r>
              <a:rPr kumimoji="1" lang="ko-KR" altLang="en-US" dirty="0"/>
              <a:t>내부로 </a:t>
            </a:r>
            <a:r>
              <a:rPr kumimoji="1" lang="ko-KR" altLang="en-US" dirty="0" err="1"/>
              <a:t>섭입</a:t>
            </a:r>
            <a:r>
              <a:rPr kumimoji="1" lang="ko-KR" altLang="en-US" dirty="0"/>
              <a:t> 되었을 가능성을 의미 합니다</a:t>
            </a:r>
            <a:r>
              <a:rPr kumimoji="1" lang="en-US" altLang="ko-KR" dirty="0"/>
              <a:t>.</a:t>
            </a:r>
            <a:r>
              <a:rPr kumimoji="1" lang="ko-KR" altLang="en-US" dirty="0"/>
              <a:t> </a:t>
            </a:r>
            <a:endParaRPr kumimoji="1" lang="en-US" altLang="ko-Kore-KR" dirty="0"/>
          </a:p>
        </p:txBody>
      </p:sp>
      <p:sp>
        <p:nvSpPr>
          <p:cNvPr id="4" name="슬라이드 번호 개체 틀 3"/>
          <p:cNvSpPr>
            <a:spLocks noGrp="1"/>
          </p:cNvSpPr>
          <p:nvPr>
            <p:ph type="sldNum" sz="quarter" idx="5"/>
          </p:nvPr>
        </p:nvSpPr>
        <p:spPr/>
        <p:txBody>
          <a:bodyPr/>
          <a:lstStyle/>
          <a:p>
            <a:fld id="{FE9BC7D0-B357-7B46-8611-1BCC882904F6}" type="slidenum">
              <a:rPr kumimoji="1" lang="ko-Kore-KR" altLang="en-US" smtClean="0"/>
              <a:t>33</a:t>
            </a:fld>
            <a:endParaRPr kumimoji="1" lang="ko-Kore-KR" altLang="en-US"/>
          </a:p>
        </p:txBody>
      </p:sp>
    </p:spTree>
    <p:extLst>
      <p:ext uri="{BB962C8B-B14F-4D97-AF65-F5344CB8AC3E}">
        <p14:creationId xmlns:p14="http://schemas.microsoft.com/office/powerpoint/2010/main" val="584278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ore-KR" dirty="0"/>
              <a:t>Then, how can we understand the temperature anomaly in the thermocline?</a:t>
            </a:r>
          </a:p>
          <a:p>
            <a:endParaRPr lang="en-US" altLang="ko-Kore-KR" dirty="0"/>
          </a:p>
          <a:p>
            <a:r>
              <a:rPr lang="en-US" altLang="ko-Kore-KR" dirty="0"/>
              <a:t>If baroclinic instability is the cause, it would appear along the strong vertical shear.</a:t>
            </a:r>
          </a:p>
          <a:p>
            <a:r>
              <a:rPr lang="en-US" altLang="ko-Kore-KR" dirty="0"/>
              <a:t>To confirm this, the vertical gradient of the zonal current is plotted.</a:t>
            </a:r>
          </a:p>
          <a:p>
            <a:endParaRPr lang="en-US" altLang="ko-Kore-KR" dirty="0"/>
          </a:p>
          <a:p>
            <a:r>
              <a:rPr lang="en-US" altLang="ko-Kore-KR" dirty="0"/>
              <a:t>It is evident that areas with strong vertical shear align with the temperature anomalies indicating role of the baroclinic instability</a:t>
            </a:r>
          </a:p>
          <a:p>
            <a:endParaRPr lang="en-US" altLang="ko-Kore-KR" dirty="0"/>
          </a:p>
          <a:p>
            <a:r>
              <a:rPr lang="en-US" altLang="ko-Kore-KR" dirty="0"/>
              <a:t>However, Ekman downwelling associated with negative wind stress curl anomalies can also generate positive temperature anomalies within the thermocline.</a:t>
            </a:r>
          </a:p>
        </p:txBody>
      </p:sp>
      <p:sp>
        <p:nvSpPr>
          <p:cNvPr id="4" name="슬라이드 번호 개체 틀 3"/>
          <p:cNvSpPr>
            <a:spLocks noGrp="1"/>
          </p:cNvSpPr>
          <p:nvPr>
            <p:ph type="sldNum" sz="quarter" idx="5"/>
          </p:nvPr>
        </p:nvSpPr>
        <p:spPr/>
        <p:txBody>
          <a:bodyPr/>
          <a:lstStyle/>
          <a:p>
            <a:fld id="{FE9BC7D0-B357-7B46-8611-1BCC882904F6}" type="slidenum">
              <a:rPr kumimoji="1" lang="ko-Kore-KR" altLang="en-US" smtClean="0"/>
              <a:t>34</a:t>
            </a:fld>
            <a:endParaRPr kumimoji="1" lang="ko-Kore-KR" altLang="en-US"/>
          </a:p>
        </p:txBody>
      </p:sp>
    </p:spTree>
    <p:extLst>
      <p:ext uri="{BB962C8B-B14F-4D97-AF65-F5344CB8AC3E}">
        <p14:creationId xmlns:p14="http://schemas.microsoft.com/office/powerpoint/2010/main" val="34993173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이를</a:t>
            </a:r>
            <a:r>
              <a:rPr kumimoji="1" lang="ko-KR" altLang="en-US" dirty="0"/>
              <a:t> 정량화 하기 위해 박스 안에서 </a:t>
            </a:r>
            <a:r>
              <a:rPr kumimoji="1" lang="en-US" altLang="ko-KR" dirty="0" err="1"/>
              <a:t>ekman</a:t>
            </a:r>
            <a:r>
              <a:rPr kumimoji="1" lang="en-US" altLang="ko-KR" dirty="0"/>
              <a:t> downwelling</a:t>
            </a:r>
            <a:r>
              <a:rPr kumimoji="1" lang="ko-KR" altLang="en-US" dirty="0"/>
              <a:t>과</a:t>
            </a:r>
            <a:r>
              <a:rPr kumimoji="1" lang="en-US" altLang="ko-KR" dirty="0"/>
              <a:t>,</a:t>
            </a:r>
            <a:r>
              <a:rPr kumimoji="1" lang="ko-KR" altLang="en-US" dirty="0"/>
              <a:t> 그로 인한 온도 변화를 </a:t>
            </a:r>
            <a:r>
              <a:rPr kumimoji="1" lang="en-US" altLang="ko-KR" dirty="0"/>
              <a:t>estimate</a:t>
            </a:r>
            <a:r>
              <a:rPr kumimoji="1" lang="ko-KR" altLang="en-US" dirty="0"/>
              <a:t>해 보았다</a:t>
            </a:r>
            <a:r>
              <a:rPr kumimoji="1" lang="en-US" altLang="ko-KR" dirty="0"/>
              <a:t>.</a:t>
            </a:r>
            <a:r>
              <a:rPr kumimoji="1" lang="ko-KR" altLang="en-US" dirty="0"/>
              <a:t> </a:t>
            </a:r>
            <a:endParaRPr kumimoji="1" lang="en-US" altLang="ko-KR" dirty="0"/>
          </a:p>
          <a:p>
            <a:r>
              <a:rPr kumimoji="1" lang="en-US" altLang="ko-Kore-KR" dirty="0"/>
              <a:t>May</a:t>
            </a:r>
            <a:r>
              <a:rPr kumimoji="1" lang="ko-KR" altLang="en-US" dirty="0" err="1"/>
              <a:t>부터</a:t>
            </a:r>
            <a:r>
              <a:rPr kumimoji="1" lang="ko-KR" altLang="en-US" dirty="0"/>
              <a:t> </a:t>
            </a:r>
            <a:r>
              <a:rPr kumimoji="1" lang="en-US" altLang="ko-KR" dirty="0"/>
              <a:t>September</a:t>
            </a:r>
            <a:r>
              <a:rPr kumimoji="1" lang="ko-KR" altLang="en-US" dirty="0"/>
              <a:t>까지 </a:t>
            </a:r>
            <a:r>
              <a:rPr kumimoji="1" lang="en-US" altLang="ko-KR" dirty="0" err="1"/>
              <a:t>Nagative</a:t>
            </a:r>
            <a:r>
              <a:rPr kumimoji="1" lang="en-US" altLang="ko-KR" dirty="0"/>
              <a:t> WSCa</a:t>
            </a:r>
            <a:r>
              <a:rPr kumimoji="1" lang="ko-KR" altLang="en-US" dirty="0"/>
              <a:t>는 평균적으로 </a:t>
            </a:r>
            <a:r>
              <a:rPr kumimoji="1" lang="en-US" altLang="ko-KR" dirty="0"/>
              <a:t>10</a:t>
            </a:r>
            <a:r>
              <a:rPr kumimoji="1" lang="ko-KR" altLang="en-US" dirty="0"/>
              <a:t>의 </a:t>
            </a:r>
            <a:r>
              <a:rPr kumimoji="1" lang="en-US" altLang="ko-KR" dirty="0"/>
              <a:t>-8</a:t>
            </a:r>
            <a:r>
              <a:rPr kumimoji="1" lang="ko-KR" altLang="en-US" dirty="0"/>
              <a:t>승 </a:t>
            </a:r>
            <a:r>
              <a:rPr kumimoji="1" lang="en-US" altLang="ko-KR" dirty="0"/>
              <a:t>m/s</a:t>
            </a:r>
            <a:r>
              <a:rPr kumimoji="1" lang="ko-KR" altLang="en-US" dirty="0"/>
              <a:t> 정도의 </a:t>
            </a:r>
            <a:r>
              <a:rPr kumimoji="1" lang="en-US" altLang="ko-KR" dirty="0"/>
              <a:t>order</a:t>
            </a:r>
            <a:r>
              <a:rPr kumimoji="1" lang="ko-KR" altLang="en-US" dirty="0"/>
              <a:t>로 매우 작은 </a:t>
            </a:r>
            <a:endParaRPr kumimoji="1" lang="ko-Kore-KR" altLang="en-US" dirty="0"/>
          </a:p>
        </p:txBody>
      </p:sp>
      <p:sp>
        <p:nvSpPr>
          <p:cNvPr id="4" name="슬라이드 번호 개체 틀 3"/>
          <p:cNvSpPr>
            <a:spLocks noGrp="1"/>
          </p:cNvSpPr>
          <p:nvPr>
            <p:ph type="sldNum" sz="quarter" idx="5"/>
          </p:nvPr>
        </p:nvSpPr>
        <p:spPr/>
        <p:txBody>
          <a:bodyPr/>
          <a:lstStyle/>
          <a:p>
            <a:fld id="{FE9BC7D0-B357-7B46-8611-1BCC882904F6}" type="slidenum">
              <a:rPr kumimoji="1" lang="ko-Kore-KR" altLang="en-US" smtClean="0"/>
              <a:t>35</a:t>
            </a:fld>
            <a:endParaRPr kumimoji="1" lang="ko-Kore-KR" altLang="en-US"/>
          </a:p>
        </p:txBody>
      </p:sp>
    </p:spTree>
    <p:extLst>
      <p:ext uri="{BB962C8B-B14F-4D97-AF65-F5344CB8AC3E}">
        <p14:creationId xmlns:p14="http://schemas.microsoft.com/office/powerpoint/2010/main" val="2156790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FE9BC7D0-B357-7B46-8611-1BCC882904F6}" type="slidenum">
              <a:rPr kumimoji="1" lang="ko-Kore-KR" altLang="en-US" smtClean="0"/>
              <a:t>36</a:t>
            </a:fld>
            <a:endParaRPr kumimoji="1" lang="ko-Kore-KR" altLang="en-US"/>
          </a:p>
        </p:txBody>
      </p:sp>
    </p:spTree>
    <p:extLst>
      <p:ext uri="{BB962C8B-B14F-4D97-AF65-F5344CB8AC3E}">
        <p14:creationId xmlns:p14="http://schemas.microsoft.com/office/powerpoint/2010/main" val="1387526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 altLang="ko-Kore-KR" sz="2800" b="0" i="0" dirty="0">
                <a:solidFill>
                  <a:srgbClr val="ECECEC"/>
                </a:solidFill>
                <a:effectLst/>
                <a:latin typeface="Söhne"/>
              </a:rPr>
              <a:t>During the El Niño mature phase, there is an anticyclonic circulation to the east of Japan, </a:t>
            </a:r>
          </a:p>
          <a:p>
            <a:pPr algn="l"/>
            <a:r>
              <a:rPr lang="en-US" altLang="ko-Kore-KR" sz="2800" b="0" i="0" dirty="0">
                <a:solidFill>
                  <a:srgbClr val="ECECEC"/>
                </a:solidFill>
                <a:effectLst/>
                <a:latin typeface="Söhne"/>
              </a:rPr>
              <a:t>w</a:t>
            </a:r>
            <a:r>
              <a:rPr lang="en" altLang="ko-Kore-KR" sz="2800" b="0" i="0" dirty="0" err="1">
                <a:solidFill>
                  <a:srgbClr val="ECECEC"/>
                </a:solidFill>
                <a:effectLst/>
                <a:latin typeface="Söhne"/>
              </a:rPr>
              <a:t>hich</a:t>
            </a:r>
            <a:r>
              <a:rPr lang="en" altLang="ko-Kore-KR" sz="2800" b="0" i="0" dirty="0">
                <a:solidFill>
                  <a:srgbClr val="ECECEC"/>
                </a:solidFill>
                <a:effectLst/>
                <a:latin typeface="Söhne"/>
              </a:rPr>
              <a:t> supplies the warm and moist air to the East Asia</a:t>
            </a:r>
          </a:p>
          <a:p>
            <a:pPr algn="l"/>
            <a:endParaRPr lang="en" altLang="ko-Kore-KR" sz="2800" b="0" i="0" dirty="0">
              <a:solidFill>
                <a:srgbClr val="ECECEC"/>
              </a:solidFill>
              <a:effectLst/>
              <a:latin typeface="Söhne"/>
            </a:endParaRPr>
          </a:p>
          <a:p>
            <a:pPr algn="l"/>
            <a:r>
              <a:rPr lang="en" altLang="ko-Kore-KR" sz="2800" b="0" i="0" dirty="0">
                <a:solidFill>
                  <a:srgbClr val="ECECEC"/>
                </a:solidFill>
                <a:effectLst/>
                <a:latin typeface="Söhne"/>
              </a:rPr>
              <a:t>This anticyclone is named the 'Kuroshio anticyclone’ by the Son et al. 2014 </a:t>
            </a:r>
          </a:p>
          <a:p>
            <a:pPr algn="l"/>
            <a:r>
              <a:rPr lang="en" altLang="ko-Kore-KR" sz="2800" b="0" i="0" dirty="0">
                <a:solidFill>
                  <a:srgbClr val="ECECEC"/>
                </a:solidFill>
                <a:effectLst/>
                <a:latin typeface="Söhne"/>
              </a:rPr>
              <a:t>can be explained by atmospheric teleconnection related to the tropical convective activity. </a:t>
            </a:r>
          </a:p>
          <a:p>
            <a:endParaRPr lang="en-US" altLang="ko-Kore-KR" sz="1800" dirty="0">
              <a:effectLst/>
              <a:latin typeface="Cambria" panose="02040503050406030204" pitchFamily="18" charset="0"/>
              <a:ea typeface="맑은 고딕" panose="020B0503020000020004" pitchFamily="34" charset="-127"/>
              <a:cs typeface="AppleSystemUIFont"/>
            </a:endParaRPr>
          </a:p>
          <a:p>
            <a:endParaRPr lang="en-US" altLang="ko-Kore-KR" sz="1800" dirty="0">
              <a:effectLst/>
              <a:latin typeface="Cambria" panose="02040503050406030204" pitchFamily="18" charset="0"/>
              <a:ea typeface="맑은 고딕" panose="020B0503020000020004" pitchFamily="34" charset="-127"/>
              <a:cs typeface="AppleSystemUIFont"/>
            </a:endParaRPr>
          </a:p>
          <a:p>
            <a:r>
              <a:rPr lang="en-US" altLang="ko-Kore-KR" sz="1800" dirty="0">
                <a:effectLst/>
                <a:latin typeface="Cambria" panose="02040503050406030204" pitchFamily="18" charset="0"/>
                <a:ea typeface="맑은 고딕" panose="020B0503020000020004" pitchFamily="34" charset="-127"/>
                <a:cs typeface="AppleSystemUIFont"/>
              </a:rPr>
              <a:t>And, during the La Nina developing phase, there is</a:t>
            </a:r>
            <a:r>
              <a:rPr lang="en" altLang="ko-Kore-KR" sz="1800" b="0" i="0" dirty="0">
                <a:solidFill>
                  <a:srgbClr val="ECECEC"/>
                </a:solidFill>
                <a:effectLst/>
                <a:latin typeface="Söhne"/>
              </a:rPr>
              <a:t> a pos</a:t>
            </a:r>
            <a:r>
              <a:rPr lang="en-US" altLang="ko-Kore-KR" sz="1800" b="0" i="0" dirty="0" err="1">
                <a:solidFill>
                  <a:srgbClr val="ECECEC"/>
                </a:solidFill>
                <a:effectLst/>
                <a:latin typeface="Söhne"/>
              </a:rPr>
              <a:t>i</a:t>
            </a:r>
            <a:r>
              <a:rPr lang="en" altLang="ko-Kore-KR" sz="1800" b="0" i="0" dirty="0" err="1">
                <a:solidFill>
                  <a:srgbClr val="ECECEC"/>
                </a:solidFill>
                <a:effectLst/>
                <a:latin typeface="Söhne"/>
              </a:rPr>
              <a:t>tive</a:t>
            </a:r>
            <a:r>
              <a:rPr lang="en" altLang="ko-Kore-KR" sz="1800" b="0" i="0" dirty="0">
                <a:solidFill>
                  <a:srgbClr val="ECECEC"/>
                </a:solidFill>
                <a:effectLst/>
                <a:latin typeface="Söhne"/>
              </a:rPr>
              <a:t> </a:t>
            </a:r>
            <a:r>
              <a:rPr lang="en" altLang="ko-Kore-KR" sz="1800" b="0" i="0" dirty="0" err="1">
                <a:solidFill>
                  <a:srgbClr val="ECECEC"/>
                </a:solidFill>
                <a:effectLst/>
                <a:latin typeface="Söhne"/>
              </a:rPr>
              <a:t>SSHa</a:t>
            </a:r>
            <a:r>
              <a:rPr lang="en" altLang="ko-Kore-KR" sz="1800" b="0" i="0" dirty="0">
                <a:solidFill>
                  <a:srgbClr val="ECECEC"/>
                </a:solidFill>
                <a:effectLst/>
                <a:latin typeface="Söhne"/>
              </a:rPr>
              <a:t> over the WNP Ocean.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R" sz="1800" dirty="0">
                <a:solidFill>
                  <a:schemeClr val="tx1"/>
                </a:solidFill>
                <a:latin typeface="Arial" panose="020B0604020202020204" pitchFamily="34" charset="0"/>
                <a:cs typeface="Arial" panose="020B0604020202020204" pitchFamily="34" charset="0"/>
              </a:rPr>
              <a:t>related</a:t>
            </a:r>
            <a:r>
              <a:rPr kumimoji="1" lang="en-US" altLang="ko-Kore-KR" sz="1800" dirty="0">
                <a:solidFill>
                  <a:schemeClr val="tx1"/>
                </a:solidFill>
                <a:latin typeface="Arial" panose="020B0604020202020204" pitchFamily="34" charset="0"/>
                <a:cs typeface="Arial" panose="020B0604020202020204" pitchFamily="34" charset="0"/>
              </a:rPr>
              <a:t> to this anomaly, the intensity of the Kuroshio Current was also stronger than normal year, as shown by this red line.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KR" sz="1800" dirty="0">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ko-Kore-KR" sz="1800" dirty="0">
                <a:solidFill>
                  <a:schemeClr val="tx1"/>
                </a:solidFill>
                <a:latin typeface="Arial" panose="020B0604020202020204" pitchFamily="34" charset="0"/>
                <a:cs typeface="Arial" panose="020B0604020202020204" pitchFamily="34" charset="0"/>
              </a:rPr>
              <a:t>This relationship with ENSO is consistent with previous studies.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ko-Kore-KR" sz="1800" dirty="0">
              <a:solidFill>
                <a:schemeClr val="tx1"/>
              </a:solidFill>
              <a:latin typeface="Arial" panose="020B0604020202020204" pitchFamily="34" charset="0"/>
              <a:cs typeface="Arial" panose="020B0604020202020204" pitchFamily="34" charset="0"/>
            </a:endParaRPr>
          </a:p>
          <a:p>
            <a:pPr algn="l"/>
            <a:r>
              <a:rPr lang="en" altLang="ko-Kore-KR" sz="1800" b="0" i="0" dirty="0">
                <a:solidFill>
                  <a:srgbClr val="ECECEC"/>
                </a:solidFill>
                <a:effectLst/>
                <a:latin typeface="Söhne"/>
              </a:rPr>
              <a:t>This two periods illustrate the distinct pathways of the ENSO teleconnection, </a:t>
            </a:r>
          </a:p>
          <a:p>
            <a:pPr algn="l"/>
            <a:r>
              <a:rPr lang="en-US" altLang="ko-Kore-KR" sz="1800" b="0" i="0" dirty="0">
                <a:solidFill>
                  <a:srgbClr val="ECECEC"/>
                </a:solidFill>
                <a:effectLst/>
                <a:latin typeface="Söhne"/>
              </a:rPr>
              <a:t>Atmospheric Bridge and Oceanic Tunnel</a:t>
            </a:r>
            <a:endParaRPr lang="en" altLang="ko-Kore-KR" sz="1800" b="0" i="0" dirty="0">
              <a:solidFill>
                <a:srgbClr val="ECECEC"/>
              </a:solidFill>
              <a:effectLst/>
              <a:latin typeface="Söhne"/>
            </a:endParaRPr>
          </a:p>
        </p:txBody>
      </p:sp>
      <p:sp>
        <p:nvSpPr>
          <p:cNvPr id="4" name="슬라이드 번호 개체 틀 3"/>
          <p:cNvSpPr>
            <a:spLocks noGrp="1"/>
          </p:cNvSpPr>
          <p:nvPr>
            <p:ph type="sldNum" sz="quarter" idx="5"/>
          </p:nvPr>
        </p:nvSpPr>
        <p:spPr/>
        <p:txBody>
          <a:bodyPr/>
          <a:lstStyle/>
          <a:p>
            <a:fld id="{FE9BC7D0-B357-7B46-8611-1BCC882904F6}" type="slidenum">
              <a:rPr kumimoji="1" lang="ko-Kore-KR" altLang="en-US" smtClean="0"/>
              <a:t>38</a:t>
            </a:fld>
            <a:endParaRPr kumimoji="1" lang="ko-Kore-KR" altLang="en-US"/>
          </a:p>
        </p:txBody>
      </p:sp>
    </p:spTree>
    <p:extLst>
      <p:ext uri="{BB962C8B-B14F-4D97-AF65-F5344CB8AC3E}">
        <p14:creationId xmlns:p14="http://schemas.microsoft.com/office/powerpoint/2010/main" val="707433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ko-Kore-KR" altLang="en-US" dirty="0"/>
          </a:p>
        </p:txBody>
      </p:sp>
      <p:sp>
        <p:nvSpPr>
          <p:cNvPr id="4" name="슬라이드 번호 개체 틀 3"/>
          <p:cNvSpPr>
            <a:spLocks noGrp="1"/>
          </p:cNvSpPr>
          <p:nvPr>
            <p:ph type="sldNum" sz="quarter" idx="5"/>
          </p:nvPr>
        </p:nvSpPr>
        <p:spPr/>
        <p:txBody>
          <a:bodyPr/>
          <a:lstStyle/>
          <a:p>
            <a:fld id="{582B2456-E0C5-694F-B1F4-A31C71635AA7}" type="slidenum">
              <a:rPr kumimoji="1" lang="ko-Kore-KR" altLang="en-US" smtClean="0"/>
              <a:t>22</a:t>
            </a:fld>
            <a:endParaRPr kumimoji="1" lang="ko-Kore-KR" altLang="en-US"/>
          </a:p>
        </p:txBody>
      </p:sp>
    </p:spTree>
    <p:extLst>
      <p:ext uri="{BB962C8B-B14F-4D97-AF65-F5344CB8AC3E}">
        <p14:creationId xmlns:p14="http://schemas.microsoft.com/office/powerpoint/2010/main" val="313721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 altLang="ko-Kore-KR" b="0" i="0" dirty="0">
                <a:solidFill>
                  <a:srgbClr val="ECECEC"/>
                </a:solidFill>
                <a:effectLst/>
                <a:latin typeface="Söhne"/>
              </a:rPr>
              <a:t>I would like to introduce in more detail the basin-wide mode of Lee et al. (2020), which motivated my research, </a:t>
            </a:r>
          </a:p>
          <a:p>
            <a:pPr algn="l"/>
            <a:r>
              <a:rPr lang="en" altLang="ko-Kore-KR" b="0" i="0" dirty="0">
                <a:solidFill>
                  <a:srgbClr val="ECECEC"/>
                </a:solidFill>
                <a:effectLst/>
                <a:latin typeface="Söhne"/>
              </a:rPr>
              <a:t>and want to suggest several scientific questions arising from it.</a:t>
            </a:r>
          </a:p>
          <a:p>
            <a:pPr algn="l"/>
            <a:endParaRPr lang="en" altLang="ko-Kore-KR" b="0" i="0" dirty="0">
              <a:solidFill>
                <a:srgbClr val="ECECEC"/>
              </a:solidFill>
              <a:effectLst/>
              <a:latin typeface="Söhne"/>
            </a:endParaRPr>
          </a:p>
          <a:p>
            <a:pPr algn="l"/>
            <a:endParaRPr lang="en" altLang="ko-Kore-KR" b="0" i="0" dirty="0">
              <a:solidFill>
                <a:srgbClr val="ECECEC"/>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b="0" i="0" dirty="0">
                <a:solidFill>
                  <a:srgbClr val="ECECEC"/>
                </a:solidFill>
                <a:effectLst/>
                <a:latin typeface="Söhne"/>
              </a:rPr>
              <a:t>This figure shows the distribution of SST before large-scale warming is occurred in the summer.</a:t>
            </a:r>
          </a:p>
          <a:p>
            <a:pPr algn="l"/>
            <a:r>
              <a:rPr lang="en" altLang="ko-Kore-KR" b="0" i="0" dirty="0">
                <a:solidFill>
                  <a:srgbClr val="ECECEC"/>
                </a:solidFill>
                <a:effectLst/>
                <a:latin typeface="Söhne"/>
              </a:rPr>
              <a:t>(click) </a:t>
            </a: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The basin-wide warm anomaly in East Asia already existed from the previous winter, and its intensity slightly increased in the summer.</a:t>
            </a: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(click)</a:t>
            </a:r>
          </a:p>
          <a:p>
            <a:pPr algn="l"/>
            <a:r>
              <a:rPr lang="en" altLang="ko-Kore-KR" b="0" i="0" dirty="0">
                <a:solidFill>
                  <a:srgbClr val="ECECEC"/>
                </a:solidFill>
                <a:effectLst/>
                <a:latin typeface="Söhne"/>
              </a:rPr>
              <a:t>The equatorial Pacific was transitioning from warm SST anomaly in winter to cold SST in summer.</a:t>
            </a: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(click)</a:t>
            </a:r>
          </a:p>
          <a:p>
            <a:pPr algn="l"/>
            <a:r>
              <a:rPr lang="en" altLang="ko-Kore-KR" b="0" i="0" dirty="0">
                <a:solidFill>
                  <a:srgbClr val="ECECEC"/>
                </a:solidFill>
                <a:effectLst/>
                <a:latin typeface="Söhne"/>
              </a:rPr>
              <a:t>My first question is to answer how is the ENSO transition related to the large-scale MHWs in the western north pacific ocean and east </a:t>
            </a:r>
            <a:r>
              <a:rPr lang="en" altLang="ko-Kore-KR" b="0" i="0" dirty="0" err="1">
                <a:solidFill>
                  <a:srgbClr val="ECECEC"/>
                </a:solidFill>
                <a:effectLst/>
                <a:latin typeface="Söhne"/>
              </a:rPr>
              <a:t>asian</a:t>
            </a:r>
            <a:r>
              <a:rPr lang="en" altLang="ko-Kore-KR" b="0" i="0" dirty="0">
                <a:solidFill>
                  <a:srgbClr val="ECECEC"/>
                </a:solidFill>
                <a:effectLst/>
                <a:latin typeface="Söhne"/>
              </a:rPr>
              <a:t> marginal seas. </a:t>
            </a:r>
          </a:p>
          <a:p>
            <a:pPr algn="l"/>
            <a:r>
              <a:rPr lang="en" altLang="ko-Kore-KR" b="0" i="0" dirty="0">
                <a:solidFill>
                  <a:srgbClr val="ECECEC"/>
                </a:solidFill>
                <a:effectLst/>
                <a:latin typeface="Söhne"/>
              </a:rPr>
              <a:t>, which is not handled in this paper.</a:t>
            </a:r>
          </a:p>
          <a:p>
            <a:endParaRPr kumimoji="1" lang="ko-Kore-KR" altLang="en-US" dirty="0"/>
          </a:p>
        </p:txBody>
      </p:sp>
      <p:sp>
        <p:nvSpPr>
          <p:cNvPr id="4" name="슬라이드 번호 개체 틀 3"/>
          <p:cNvSpPr>
            <a:spLocks noGrp="1"/>
          </p:cNvSpPr>
          <p:nvPr>
            <p:ph type="sldNum" sz="quarter" idx="5"/>
          </p:nvPr>
        </p:nvSpPr>
        <p:spPr/>
        <p:txBody>
          <a:bodyPr/>
          <a:lstStyle/>
          <a:p>
            <a:fld id="{FE9BC7D0-B357-7B46-8611-1BCC882904F6}" type="slidenum">
              <a:rPr kumimoji="1" lang="ko-Kore-KR" altLang="en-US" smtClean="0"/>
              <a:t>24</a:t>
            </a:fld>
            <a:endParaRPr kumimoji="1" lang="ko-Kore-KR" altLang="en-US"/>
          </a:p>
        </p:txBody>
      </p:sp>
    </p:spTree>
    <p:extLst>
      <p:ext uri="{BB962C8B-B14F-4D97-AF65-F5344CB8AC3E}">
        <p14:creationId xmlns:p14="http://schemas.microsoft.com/office/powerpoint/2010/main" val="3004363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 altLang="ko-Kore-KR" b="0" i="0" dirty="0">
                <a:solidFill>
                  <a:srgbClr val="ECECEC"/>
                </a:solidFill>
                <a:effectLst/>
                <a:latin typeface="Söhne"/>
              </a:rPr>
              <a:t>My second question is related to the upper atmosphere. </a:t>
            </a: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They also showed that when the basin-wide MHW occurred in summer,</a:t>
            </a: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b="0" i="0" dirty="0">
                <a:solidFill>
                  <a:srgbClr val="ECECEC"/>
                </a:solidFill>
                <a:effectLst/>
                <a:latin typeface="Söhne"/>
              </a:rPr>
              <a:t>there was wavenumber-5 pattern encircling the mid-latitudes of the Northern Hemisphere</a:t>
            </a:r>
            <a:r>
              <a:rPr lang="en-US" altLang="ko-KR" b="0" i="0" dirty="0">
                <a:solidFill>
                  <a:srgbClr val="ECECEC"/>
                </a:solidFill>
                <a:effectLst/>
                <a:latin typeface="Söhne"/>
              </a:rPr>
              <a:t>,</a:t>
            </a:r>
            <a:r>
              <a:rPr lang="ko-KR" altLang="en-US" b="0" i="0" dirty="0">
                <a:solidFill>
                  <a:srgbClr val="ECECEC"/>
                </a:solidFill>
                <a:effectLst/>
                <a:latin typeface="Söhne"/>
              </a:rPr>
              <a:t> </a:t>
            </a:r>
            <a:endParaRPr lang="en-US" altLang="ko-KR" b="0" i="0" dirty="0">
              <a:solidFill>
                <a:srgbClr val="ECECEC"/>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b="0" i="0" dirty="0">
              <a:solidFill>
                <a:srgbClr val="ECECEC"/>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ko-Kore-KR" b="0" i="0" dirty="0">
                <a:solidFill>
                  <a:srgbClr val="ECECEC"/>
                </a:solidFill>
                <a:effectLst/>
                <a:latin typeface="Söhne"/>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b="0" i="0" dirty="0">
                <a:solidFill>
                  <a:srgbClr val="ECECEC"/>
                </a:solidFill>
                <a:effectLst/>
                <a:latin typeface="Söhne"/>
              </a:rPr>
              <a:t>which is known as </a:t>
            </a:r>
            <a:r>
              <a:rPr lang="en" altLang="ko-Kore-KR" b="0" i="0" dirty="0">
                <a:solidFill>
                  <a:srgbClr val="ECECEC"/>
                </a:solidFill>
                <a:effectLst/>
                <a:latin typeface="Söhne"/>
              </a:rPr>
              <a:t>the </a:t>
            </a:r>
            <a:r>
              <a:rPr lang="en" altLang="ko-Kore-KR" b="0" i="0" dirty="0" err="1">
                <a:solidFill>
                  <a:srgbClr val="ECECEC"/>
                </a:solidFill>
                <a:effectLst/>
                <a:latin typeface="Söhne"/>
              </a:rPr>
              <a:t>Circumglobal</a:t>
            </a:r>
            <a:r>
              <a:rPr lang="en" altLang="ko-Kore-KR" b="0" i="0" dirty="0">
                <a:solidFill>
                  <a:srgbClr val="ECECEC"/>
                </a:solidFill>
                <a:effectLst/>
                <a:latin typeface="Söhne"/>
              </a:rPr>
              <a:t> Teleconnection (CGT) pattern by Ding and Wang 2005.</a:t>
            </a: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over East Asia, there was an Anticyclonic circulation.</a:t>
            </a: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This anticyclonic circulation may be related with the occurrence of the MHWs</a:t>
            </a: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(Click) </a:t>
            </a: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However, they showed that the direction of the surface heat flux is upward.</a:t>
            </a:r>
          </a:p>
          <a:p>
            <a:pPr algn="l"/>
            <a:r>
              <a:rPr lang="en" altLang="ko-Kore-KR" b="0" i="0" dirty="0">
                <a:solidFill>
                  <a:srgbClr val="ECECEC"/>
                </a:solidFill>
                <a:effectLst/>
                <a:latin typeface="Söhne"/>
              </a:rPr>
              <a:t>therefore, the role of CGT pattern still remains unclear</a:t>
            </a:r>
          </a:p>
          <a:p>
            <a:pPr algn="l"/>
            <a:endParaRPr lang="en" altLang="ko-Kore-KR" b="0" i="0" dirty="0">
              <a:solidFill>
                <a:srgbClr val="ECECEC"/>
              </a:solidFill>
              <a:effectLst/>
              <a:latin typeface="Söhne"/>
            </a:endParaRPr>
          </a:p>
          <a:p>
            <a:pPr algn="l"/>
            <a:r>
              <a:rPr lang="en" altLang="ko-Kore-KR" b="0" i="0" dirty="0">
                <a:solidFill>
                  <a:srgbClr val="ECECEC"/>
                </a:solidFill>
                <a:effectLst/>
                <a:latin typeface="Söhne"/>
              </a:rPr>
              <a:t>here comes my second question, : </a:t>
            </a:r>
          </a:p>
          <a:p>
            <a:pPr algn="l"/>
            <a:r>
              <a:rPr lang="en" altLang="ko-Kore-KR" b="0" i="0" dirty="0">
                <a:solidFill>
                  <a:srgbClr val="ECECEC"/>
                </a:solidFill>
                <a:effectLst/>
                <a:latin typeface="Söhne"/>
              </a:rPr>
              <a:t>what is the role of the CGT pattern for the large-scale MHWs?</a:t>
            </a:r>
          </a:p>
          <a:p>
            <a:pPr algn="l"/>
            <a:endParaRPr lang="en" altLang="ko-Kore-KR" b="0" i="0" dirty="0">
              <a:solidFill>
                <a:srgbClr val="ECECEC"/>
              </a:solidFill>
              <a:effectLst/>
              <a:latin typeface="Söhne"/>
            </a:endParaRPr>
          </a:p>
          <a:p>
            <a:r>
              <a:rPr kumimoji="1" lang="en-US" altLang="ko-Kore-KR" dirty="0"/>
              <a:t>And I will also suggest the potential source region for the wave pattern. </a:t>
            </a:r>
            <a:endParaRPr kumimoji="1" lang="ko-Kore-KR" altLang="en-US" dirty="0"/>
          </a:p>
        </p:txBody>
      </p:sp>
      <p:sp>
        <p:nvSpPr>
          <p:cNvPr id="4" name="슬라이드 번호 개체 틀 3"/>
          <p:cNvSpPr>
            <a:spLocks noGrp="1"/>
          </p:cNvSpPr>
          <p:nvPr>
            <p:ph type="sldNum" sz="quarter" idx="5"/>
          </p:nvPr>
        </p:nvSpPr>
        <p:spPr/>
        <p:txBody>
          <a:bodyPr/>
          <a:lstStyle/>
          <a:p>
            <a:fld id="{FE9BC7D0-B357-7B46-8611-1BCC882904F6}" type="slidenum">
              <a:rPr kumimoji="1" lang="ko-Kore-KR" altLang="en-US" smtClean="0"/>
              <a:t>25</a:t>
            </a:fld>
            <a:endParaRPr kumimoji="1" lang="ko-Kore-KR" altLang="en-US"/>
          </a:p>
        </p:txBody>
      </p:sp>
    </p:spTree>
    <p:extLst>
      <p:ext uri="{BB962C8B-B14F-4D97-AF65-F5344CB8AC3E}">
        <p14:creationId xmlns:p14="http://schemas.microsoft.com/office/powerpoint/2010/main" val="32372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ore-KR" b="1" dirty="0"/>
              <a:t>The figure shows the map of SST anomalies during the El Niño mature phase.</a:t>
            </a:r>
          </a:p>
          <a:p>
            <a:endParaRPr lang="en-US" altLang="ko-Kore-KR" dirty="0"/>
          </a:p>
          <a:p>
            <a:r>
              <a:rPr lang="en-US" altLang="ko-Kore-KR" dirty="0"/>
              <a:t>You can see that positive SST anomalies are present over a wide area, including the target domain.</a:t>
            </a:r>
          </a:p>
          <a:p>
            <a:r>
              <a:rPr lang="en-US" altLang="ko-KR" dirty="0"/>
              <a:t>(click)</a:t>
            </a:r>
            <a:endParaRPr lang="en-US" altLang="ko-Kore-KR" dirty="0"/>
          </a:p>
          <a:p>
            <a:endParaRPr lang="en-US" altLang="ko-Kore-KR" dirty="0"/>
          </a:p>
          <a:p>
            <a:r>
              <a:rPr lang="en-US" altLang="ko-Kore-KR" dirty="0"/>
              <a:t>These positive SST anomalies coincide with regions of downward sensible and latent heat flux anomalies, caused by the warm and moist air masses. </a:t>
            </a:r>
          </a:p>
          <a:p>
            <a:r>
              <a:rPr lang="en-US" altLang="ko-Kore-KR" dirty="0"/>
              <a:t>This suggests that the marine heatwaves are driven by heat flux from the atmosphere to the ocean.</a:t>
            </a:r>
          </a:p>
          <a:p>
            <a:endParaRPr lang="en-US" altLang="ko-Kore-KR" dirty="0"/>
          </a:p>
          <a:p>
            <a:r>
              <a:rPr lang="en-US" altLang="ko-Kore-KR" dirty="0"/>
              <a:t>(click)</a:t>
            </a:r>
          </a:p>
          <a:p>
            <a:r>
              <a:rPr lang="en-US" altLang="ko-Kore-KR" dirty="0"/>
              <a:t>Examining the lower atmospheric circulation, we find that southerly winds are transporting warm, moist air from low latitudes to East Asia.</a:t>
            </a:r>
          </a:p>
          <a:p>
            <a:endParaRPr lang="en-US" altLang="ko-Kore-KR" dirty="0"/>
          </a:p>
          <a:p>
            <a:endParaRPr lang="en-US" altLang="ko-Kore-KR" dirty="0"/>
          </a:p>
          <a:p>
            <a:r>
              <a:rPr lang="en-US" altLang="ko-Kore-KR" dirty="0"/>
              <a:t>These southerly winds are associated with two distinct anticyclones: one located over the Kuroshio Extension and the other over the Philippine Sea.</a:t>
            </a:r>
          </a:p>
          <a:p>
            <a:r>
              <a:rPr lang="en-US" altLang="ko-Kore-KR" dirty="0"/>
              <a:t>Therefore, we can conclude that these two anticyclones played a key role for the large-scale MHWs.</a:t>
            </a:r>
          </a:p>
          <a:p>
            <a:endParaRPr lang="en-US" altLang="ko-Kore-KR" dirty="0"/>
          </a:p>
          <a:p>
            <a:r>
              <a:rPr lang="en-US" altLang="ko-Kore-KR" dirty="0"/>
              <a:t>In fact, the relationship between these two anticyclones and El Niño is well-documented.</a:t>
            </a:r>
          </a:p>
          <a:p>
            <a:endParaRPr lang="en-US" altLang="ko-Kore-KR" dirty="0"/>
          </a:p>
          <a:p>
            <a:endParaRPr lang="en-US" altLang="ko-Kore-KR" dirty="0"/>
          </a:p>
        </p:txBody>
      </p:sp>
      <p:sp>
        <p:nvSpPr>
          <p:cNvPr id="4" name="슬라이드 번호 개체 틀 3"/>
          <p:cNvSpPr>
            <a:spLocks noGrp="1"/>
          </p:cNvSpPr>
          <p:nvPr>
            <p:ph type="sldNum" sz="quarter" idx="5"/>
          </p:nvPr>
        </p:nvSpPr>
        <p:spPr/>
        <p:txBody>
          <a:bodyPr/>
          <a:lstStyle/>
          <a:p>
            <a:fld id="{FE9BC7D0-B357-7B46-8611-1BCC882904F6}" type="slidenum">
              <a:rPr kumimoji="1" lang="ko-Kore-KR" altLang="en-US" smtClean="0"/>
              <a:t>26</a:t>
            </a:fld>
            <a:endParaRPr kumimoji="1" lang="ko-Kore-KR" altLang="en-US"/>
          </a:p>
        </p:txBody>
      </p:sp>
    </p:spTree>
    <p:extLst>
      <p:ext uri="{BB962C8B-B14F-4D97-AF65-F5344CB8AC3E}">
        <p14:creationId xmlns:p14="http://schemas.microsoft.com/office/powerpoint/2010/main" val="1247144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ore-KR" dirty="0"/>
              <a:t>The Philippine Sea Anticyclone (PSAC) and the Kuroshio Anticyclone (KAC), which developed during El Niño period, were identified by Wang et al. (2000) and Son et al. (2014), respectively. </a:t>
            </a:r>
          </a:p>
          <a:p>
            <a:endParaRPr lang="en-US" altLang="ko-Kore-KR" dirty="0"/>
          </a:p>
          <a:p>
            <a:r>
              <a:rPr lang="en-US" altLang="ko-Kore-KR" dirty="0"/>
              <a:t>They are known to arise from different mechanisms.</a:t>
            </a:r>
          </a:p>
          <a:p>
            <a:endParaRPr lang="en-US" altLang="ko-Kore-K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dirty="0"/>
              <a:t>(click)</a:t>
            </a:r>
          </a:p>
          <a:p>
            <a:r>
              <a:rPr lang="en-US" altLang="ko-Kore-KR" dirty="0"/>
              <a:t>First, the PSAC is understood to develop through the thermodynamic coupling of lower atmospheric Rossby waves —forced by warm SSTs in the equatorial eastern Pacific—with the ocean's mixed layer.</a:t>
            </a:r>
          </a:p>
          <a:p>
            <a:endParaRPr lang="en-US" altLang="ko-Kore-KR" dirty="0"/>
          </a:p>
          <a:p>
            <a:r>
              <a:rPr lang="en-US" altLang="ko-Kore-KR" dirty="0"/>
              <a:t>(click)</a:t>
            </a:r>
          </a:p>
          <a:p>
            <a:r>
              <a:rPr lang="en-US" altLang="ko-Kore-KR" dirty="0"/>
              <a:t>In contrast, the KAC is known to occur due to the competing forcing between enhanced convective activity in the central Pacific associated with El Niño and suppressed convective activity related to the PSAC.</a:t>
            </a:r>
          </a:p>
          <a:p>
            <a:endParaRPr lang="en-US" altLang="ko-Kore-KR" dirty="0"/>
          </a:p>
          <a:p>
            <a:r>
              <a:rPr lang="en-US" altLang="ko-Kore-KR" dirty="0"/>
              <a:t>The difference in their mechanisms result in difference in their life cycles</a:t>
            </a:r>
          </a:p>
          <a:p>
            <a:endParaRPr lang="en-US" altLang="ko-Kore-KR" dirty="0"/>
          </a:p>
          <a:p>
            <a:r>
              <a:rPr lang="en-US" altLang="ko-Kore-KR" dirty="0"/>
              <a:t>The PSAC occurs in late fall and can persist until spring, whereas the KAC appears in November, matures in December, and rapidly decays in January.</a:t>
            </a:r>
          </a:p>
          <a:p>
            <a:endParaRPr kumimoji="1" lang="en-US" altLang="ko-KR" dirty="0"/>
          </a:p>
          <a:p>
            <a:r>
              <a:rPr lang="en-US" altLang="ko-Kore-KR" dirty="0"/>
              <a:t>These life cycles can influence the temporal evolution of the marine heatwave. </a:t>
            </a:r>
          </a:p>
          <a:p>
            <a:endParaRPr kumimoji="1" lang="en-US" altLang="ko-KR" dirty="0"/>
          </a:p>
          <a:p>
            <a:endParaRPr kumimoji="1" lang="en-US" altLang="ko-KR" dirty="0"/>
          </a:p>
          <a:p>
            <a:r>
              <a:rPr kumimoji="1" lang="ko-KR" altLang="en-US" dirty="0"/>
              <a:t>엘니뇨와 함께 발달하는 </a:t>
            </a:r>
            <a:r>
              <a:rPr kumimoji="1" lang="en-US" altLang="ko-KR" dirty="0"/>
              <a:t>Philippine Sea Anticyclone</a:t>
            </a:r>
            <a:r>
              <a:rPr kumimoji="1" lang="ko-KR" altLang="en-US" dirty="0"/>
              <a:t>과 </a:t>
            </a:r>
            <a:r>
              <a:rPr kumimoji="1" lang="en-US" altLang="ko-KR" dirty="0"/>
              <a:t>Kuroshio Anticyclone</a:t>
            </a:r>
            <a:r>
              <a:rPr kumimoji="1" lang="ko-KR" altLang="en-US" dirty="0"/>
              <a:t>은 각각 </a:t>
            </a:r>
            <a:r>
              <a:rPr kumimoji="1" lang="en-US" altLang="ko-KR" dirty="0"/>
              <a:t>Wang et al. 2000, </a:t>
            </a:r>
            <a:r>
              <a:rPr kumimoji="1" lang="ko-KR" altLang="en-US" dirty="0"/>
              <a:t>과 </a:t>
            </a:r>
            <a:r>
              <a:rPr kumimoji="1" lang="en-US" altLang="ko-KR" dirty="0"/>
              <a:t>Son et al. 2014</a:t>
            </a:r>
            <a:r>
              <a:rPr kumimoji="1" lang="ko-KR" altLang="en-US" dirty="0"/>
              <a:t>에서 발견한 현상으로 각각 다른 </a:t>
            </a:r>
            <a:r>
              <a:rPr kumimoji="1" lang="ko-KR" altLang="en-US" dirty="0" err="1"/>
              <a:t>기작에</a:t>
            </a:r>
            <a:r>
              <a:rPr kumimoji="1" lang="ko-KR" altLang="en-US" dirty="0"/>
              <a:t> 의해 발생하는 것으로 알려져 있습니다</a:t>
            </a:r>
            <a:r>
              <a:rPr kumimoji="1" lang="en-US" altLang="ko-KR" dirty="0"/>
              <a:t>.</a:t>
            </a:r>
            <a:r>
              <a:rPr kumimoji="1" lang="ko-KR" altLang="en-US" dirty="0"/>
              <a:t> </a:t>
            </a:r>
            <a:endParaRPr kumimoji="1" lang="en-US" altLang="ko-KR" dirty="0"/>
          </a:p>
          <a:p>
            <a:endParaRPr kumimoji="1" lang="en-US" altLang="ko-KR" dirty="0"/>
          </a:p>
          <a:p>
            <a:r>
              <a:rPr kumimoji="1" lang="ko-KR" altLang="en-US" dirty="0"/>
              <a:t>먼저 </a:t>
            </a:r>
            <a:r>
              <a:rPr kumimoji="1" lang="en-US" altLang="ko-KR" dirty="0"/>
              <a:t>Philippine Sea Anticyclone</a:t>
            </a:r>
            <a:r>
              <a:rPr kumimoji="1" lang="ko-KR" altLang="en-US" dirty="0"/>
              <a:t>의 경우 적도 동태평양의 </a:t>
            </a:r>
            <a:r>
              <a:rPr kumimoji="1" lang="en-US" altLang="ko-KR" dirty="0"/>
              <a:t>warm SST</a:t>
            </a:r>
            <a:r>
              <a:rPr kumimoji="1" lang="ko-KR" altLang="en-US" dirty="0"/>
              <a:t>가 강제하는 대기 하층 </a:t>
            </a:r>
            <a:r>
              <a:rPr kumimoji="1" lang="ko-KR" altLang="en-US" dirty="0" err="1"/>
              <a:t>로스비파가</a:t>
            </a:r>
            <a:r>
              <a:rPr kumimoji="1" lang="ko-KR" altLang="en-US" dirty="0"/>
              <a:t> 해양 혼합층과 열역학적으로 </a:t>
            </a:r>
            <a:r>
              <a:rPr kumimoji="1" lang="en-US" altLang="ko-KR" dirty="0"/>
              <a:t>coupling </a:t>
            </a:r>
            <a:r>
              <a:rPr kumimoji="1" lang="ko-KR" altLang="en-US" dirty="0"/>
              <a:t>되어 발달하는 것으로 알려져 있습니다</a:t>
            </a:r>
            <a:r>
              <a:rPr kumimoji="1" lang="en-US" altLang="ko-KR" dirty="0"/>
              <a:t>.</a:t>
            </a:r>
          </a:p>
          <a:p>
            <a:endParaRPr kumimoji="1" lang="en-US" altLang="ko-KR" dirty="0"/>
          </a:p>
          <a:p>
            <a:r>
              <a:rPr kumimoji="1" lang="ko-KR" altLang="en-US" dirty="0"/>
              <a:t>반면</a:t>
            </a:r>
            <a:r>
              <a:rPr kumimoji="1" lang="en-US" altLang="ko-KR" dirty="0"/>
              <a:t>,</a:t>
            </a:r>
            <a:r>
              <a:rPr kumimoji="1" lang="ko-KR" altLang="en-US" dirty="0"/>
              <a:t> </a:t>
            </a:r>
            <a:r>
              <a:rPr kumimoji="1" lang="en-US" altLang="ko-KR" dirty="0"/>
              <a:t>Kuroshio Anticyclone</a:t>
            </a:r>
            <a:r>
              <a:rPr kumimoji="1" lang="ko-KR" altLang="en-US" dirty="0"/>
              <a:t>은 </a:t>
            </a:r>
            <a:endParaRPr kumimoji="1" lang="en-US" altLang="ko-KR" dirty="0"/>
          </a:p>
          <a:p>
            <a:r>
              <a:rPr kumimoji="1" lang="ko-KR" altLang="en-US" dirty="0"/>
              <a:t>엘니뇨와 관련된 </a:t>
            </a:r>
            <a:r>
              <a:rPr kumimoji="1" lang="en-US" altLang="ko-KR" dirty="0"/>
              <a:t>Central Pacific</a:t>
            </a:r>
            <a:r>
              <a:rPr kumimoji="1" lang="ko-KR" altLang="en-US" dirty="0"/>
              <a:t>의 대류활동 증가와 </a:t>
            </a:r>
            <a:r>
              <a:rPr kumimoji="1" lang="en-US" altLang="ko-KR" dirty="0"/>
              <a:t>Philippine Sea Anticyclone</a:t>
            </a:r>
            <a:r>
              <a:rPr kumimoji="1" lang="ko-KR" altLang="en-US" dirty="0"/>
              <a:t>과 관련된 대류 활동 억제가 </a:t>
            </a:r>
            <a:endParaRPr kumimoji="1" lang="en-US" altLang="ko-KR" dirty="0"/>
          </a:p>
          <a:p>
            <a:r>
              <a:rPr kumimoji="1" lang="ko-KR" altLang="en-US" dirty="0"/>
              <a:t>서로 </a:t>
            </a:r>
            <a:r>
              <a:rPr kumimoji="1" lang="en-US" altLang="ko-KR" dirty="0"/>
              <a:t>competing</a:t>
            </a:r>
            <a:r>
              <a:rPr kumimoji="1" lang="ko-KR" altLang="en-US" dirty="0"/>
              <a:t>하는 강제력으로 작용하여 발생하는 것으로 알려져 있습니다</a:t>
            </a:r>
            <a:r>
              <a:rPr kumimoji="1" lang="en-US" altLang="ko-KR" dirty="0"/>
              <a:t>.</a:t>
            </a:r>
            <a:r>
              <a:rPr kumimoji="1" lang="ko-KR" altLang="en-US" dirty="0"/>
              <a:t> </a:t>
            </a:r>
            <a:endParaRPr kumimoji="1" lang="en-US" altLang="ko-KR" dirty="0"/>
          </a:p>
          <a:p>
            <a:endParaRPr kumimoji="1" lang="en-US" altLang="ko-KR" dirty="0"/>
          </a:p>
          <a:p>
            <a:r>
              <a:rPr kumimoji="1" lang="ko-KR" altLang="en-US" dirty="0"/>
              <a:t>이러한 </a:t>
            </a:r>
            <a:r>
              <a:rPr kumimoji="1" lang="ko-KR" altLang="en-US" dirty="0" err="1"/>
              <a:t>기작의</a:t>
            </a:r>
            <a:r>
              <a:rPr kumimoji="1" lang="ko-KR" altLang="en-US" dirty="0"/>
              <a:t> 차이는 </a:t>
            </a:r>
            <a:r>
              <a:rPr kumimoji="1" lang="en-US" altLang="ko-KR" dirty="0"/>
              <a:t>life cycle</a:t>
            </a:r>
            <a:r>
              <a:rPr kumimoji="1" lang="ko-KR" altLang="en-US" dirty="0"/>
              <a:t>의 차이를 만듭니다</a:t>
            </a:r>
            <a:r>
              <a:rPr kumimoji="1" lang="en-US" altLang="ko-KR" dirty="0"/>
              <a:t>.</a:t>
            </a:r>
            <a:r>
              <a:rPr kumimoji="1" lang="ko-KR" altLang="en-US" dirty="0"/>
              <a:t> </a:t>
            </a:r>
            <a:endParaRPr kumimoji="1" lang="en-US" altLang="ko-KR" dirty="0"/>
          </a:p>
          <a:p>
            <a:r>
              <a:rPr kumimoji="1" lang="en-US" altLang="ko-KR" dirty="0"/>
              <a:t>PSAC</a:t>
            </a:r>
            <a:r>
              <a:rPr kumimoji="1" lang="ko-KR" altLang="en-US" dirty="0"/>
              <a:t>의 경우에는 늦가을에 형성되어 봄까지도 존재하는 반면</a:t>
            </a:r>
            <a:r>
              <a:rPr kumimoji="1" lang="en-US" altLang="ko-KR" dirty="0"/>
              <a:t>,</a:t>
            </a:r>
            <a:r>
              <a:rPr kumimoji="1" lang="ko-KR" altLang="en-US" dirty="0"/>
              <a:t> </a:t>
            </a:r>
            <a:endParaRPr kumimoji="1" lang="en-US" altLang="ko-KR" dirty="0"/>
          </a:p>
          <a:p>
            <a:r>
              <a:rPr kumimoji="1" lang="en-US" altLang="ko-KR" dirty="0"/>
              <a:t>KAC</a:t>
            </a:r>
            <a:r>
              <a:rPr kumimoji="1" lang="ko-KR" altLang="en-US" dirty="0"/>
              <a:t>의 경우에는 </a:t>
            </a:r>
            <a:r>
              <a:rPr kumimoji="1" lang="en-US" altLang="ko-KR" dirty="0"/>
              <a:t>11</a:t>
            </a:r>
            <a:r>
              <a:rPr kumimoji="1" lang="ko-KR" altLang="en-US" dirty="0"/>
              <a:t>월에 나타나 </a:t>
            </a:r>
            <a:r>
              <a:rPr kumimoji="1" lang="en-US" altLang="ko-KR" dirty="0"/>
              <a:t>12</a:t>
            </a:r>
            <a:r>
              <a:rPr kumimoji="1" lang="ko-KR" altLang="en-US" dirty="0"/>
              <a:t>월에 </a:t>
            </a:r>
            <a:r>
              <a:rPr kumimoji="1" lang="en-US" altLang="ko-KR" dirty="0"/>
              <a:t>mature</a:t>
            </a:r>
            <a:r>
              <a:rPr kumimoji="1" lang="ko-KR" altLang="en-US" dirty="0"/>
              <a:t>하고</a:t>
            </a:r>
            <a:r>
              <a:rPr kumimoji="1" lang="en-US" altLang="ko-KR" dirty="0"/>
              <a:t>,</a:t>
            </a:r>
            <a:r>
              <a:rPr kumimoji="1" lang="ko-KR" altLang="en-US" dirty="0"/>
              <a:t> </a:t>
            </a:r>
            <a:r>
              <a:rPr kumimoji="1" lang="en-US" altLang="ko-KR" dirty="0"/>
              <a:t>1</a:t>
            </a:r>
            <a:r>
              <a:rPr kumimoji="1" lang="ko-KR" altLang="en-US" dirty="0" err="1"/>
              <a:t>월달에</a:t>
            </a:r>
            <a:r>
              <a:rPr kumimoji="1" lang="ko-KR" altLang="en-US" dirty="0"/>
              <a:t> 빠르게 사라집니다</a:t>
            </a:r>
            <a:r>
              <a:rPr kumimoji="1" lang="en-US" altLang="ko-KR" dirty="0"/>
              <a:t>.</a:t>
            </a:r>
          </a:p>
          <a:p>
            <a:endParaRPr kumimoji="1" lang="en-US" altLang="ko-KR" dirty="0"/>
          </a:p>
          <a:p>
            <a:r>
              <a:rPr kumimoji="1" lang="ko-KR" altLang="en-US" dirty="0"/>
              <a:t>이러한 </a:t>
            </a:r>
            <a:r>
              <a:rPr kumimoji="1" lang="en-US" altLang="ko-KR" dirty="0"/>
              <a:t>life cycle</a:t>
            </a:r>
            <a:r>
              <a:rPr kumimoji="1" lang="ko-KR" altLang="en-US" dirty="0"/>
              <a:t>은 해양 </a:t>
            </a:r>
            <a:r>
              <a:rPr kumimoji="1" lang="ko-KR" altLang="en-US" dirty="0" err="1"/>
              <a:t>열파의</a:t>
            </a:r>
            <a:r>
              <a:rPr kumimoji="1" lang="ko-KR" altLang="en-US" dirty="0"/>
              <a:t> 시간 변화에도 영향을 주게 됩니다</a:t>
            </a:r>
            <a:r>
              <a:rPr kumimoji="1" lang="en-US" altLang="ko-KR" dirty="0"/>
              <a:t>.</a:t>
            </a:r>
            <a:r>
              <a:rPr kumimoji="1" lang="ko-KR" altLang="en-US" dirty="0"/>
              <a:t> </a:t>
            </a:r>
            <a:endParaRPr kumimoji="1" lang="en-US" altLang="ko-KR" dirty="0"/>
          </a:p>
        </p:txBody>
      </p:sp>
      <p:sp>
        <p:nvSpPr>
          <p:cNvPr id="4" name="슬라이드 번호 개체 틀 3"/>
          <p:cNvSpPr>
            <a:spLocks noGrp="1"/>
          </p:cNvSpPr>
          <p:nvPr>
            <p:ph type="sldNum" sz="quarter" idx="5"/>
          </p:nvPr>
        </p:nvSpPr>
        <p:spPr/>
        <p:txBody>
          <a:bodyPr/>
          <a:lstStyle/>
          <a:p>
            <a:fld id="{FE9BC7D0-B357-7B46-8611-1BCC882904F6}" type="slidenum">
              <a:rPr kumimoji="1" lang="ko-Kore-KR" altLang="en-US" smtClean="0"/>
              <a:t>27</a:t>
            </a:fld>
            <a:endParaRPr kumimoji="1" lang="ko-Kore-KR" altLang="en-US"/>
          </a:p>
        </p:txBody>
      </p:sp>
    </p:spTree>
    <p:extLst>
      <p:ext uri="{BB962C8B-B14F-4D97-AF65-F5344CB8AC3E}">
        <p14:creationId xmlns:p14="http://schemas.microsoft.com/office/powerpoint/2010/main" val="29903296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ore-KR" dirty="0"/>
              <a:t>As shown in the left panel, the PSAC persists from October to March, accompanied by southerly winds and downward heat flux.</a:t>
            </a:r>
          </a:p>
          <a:p>
            <a:endParaRPr lang="en-US" altLang="ko-Kore-KR" dirty="0"/>
          </a:p>
          <a:p>
            <a:r>
              <a:rPr lang="en-US" altLang="ko-Kore-KR" dirty="0"/>
              <a:t>In contrast, the KAC existed for a shorter period, </a:t>
            </a:r>
          </a:p>
          <a:p>
            <a:r>
              <a:rPr lang="en-US" altLang="ko-Kore-KR" dirty="0"/>
              <a:t>especially for the December, it accompanies strong downward heat flux</a:t>
            </a:r>
          </a:p>
          <a:p>
            <a:endParaRPr lang="en-US" altLang="ko-Kore-KR" dirty="0"/>
          </a:p>
          <a:p>
            <a:r>
              <a:rPr lang="en-US" altLang="ko-Kore-KR" dirty="0"/>
              <a:t>The evolving pattern of the positive SST anomaly matches with the downward heat flux.</a:t>
            </a:r>
          </a:p>
          <a:p>
            <a:endParaRPr lang="en-US" altLang="ko-Kore-KR" dirty="0"/>
          </a:p>
          <a:p>
            <a:r>
              <a:rPr lang="en-US" altLang="ko-Kore-KR" dirty="0" err="1"/>
              <a:t>Untill</a:t>
            </a:r>
            <a:r>
              <a:rPr lang="en-US" altLang="ko-Kore-KR" dirty="0"/>
              <a:t> now, we have examined that the formation of positive SST anomalies during El Niño phase is related to the two anticyclones. </a:t>
            </a:r>
          </a:p>
          <a:p>
            <a:endParaRPr lang="en-US" altLang="ko-Kore-K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ore-KR" i="1" dirty="0"/>
              <a:t>(Click)</a:t>
            </a:r>
            <a:endParaRPr lang="en-US" altLang="ko-Kore-KR" dirty="0"/>
          </a:p>
          <a:p>
            <a:r>
              <a:rPr lang="en-US" altLang="ko-Kore-KR" dirty="0"/>
              <a:t>Now, we will </a:t>
            </a:r>
            <a:r>
              <a:rPr lang="en-US" altLang="ko-KR" dirty="0"/>
              <a:t>evaluate </a:t>
            </a:r>
            <a:r>
              <a:rPr lang="en-US" altLang="ko-Kore-KR" dirty="0"/>
              <a:t>the oceanic processes that occurred during the La Niña developing phase</a:t>
            </a:r>
          </a:p>
          <a:p>
            <a:endParaRPr kumimoji="1" lang="en-US" altLang="ko-Kore-KR" dirty="0"/>
          </a:p>
          <a:p>
            <a:endParaRPr kumimoji="1" lang="en-US" altLang="ko-Kore-KR" dirty="0"/>
          </a:p>
          <a:p>
            <a:r>
              <a:rPr kumimoji="1" lang="ko-Kore-KR" altLang="en-US" dirty="0"/>
              <a:t>왼쪽</a:t>
            </a:r>
            <a:r>
              <a:rPr kumimoji="1" lang="ko-KR" altLang="en-US" dirty="0"/>
              <a:t> 패널에서 볼 수 있는 것처럼</a:t>
            </a:r>
            <a:r>
              <a:rPr kumimoji="1" lang="en-US" altLang="ko-KR" dirty="0"/>
              <a:t>,</a:t>
            </a:r>
            <a:r>
              <a:rPr kumimoji="1" lang="ko-KR" altLang="en-US" dirty="0"/>
              <a:t> </a:t>
            </a:r>
            <a:r>
              <a:rPr kumimoji="1" lang="en-US" altLang="ko-KR" dirty="0"/>
              <a:t>PSAC</a:t>
            </a:r>
            <a:r>
              <a:rPr kumimoji="1" lang="ko-KR" altLang="en-US" dirty="0"/>
              <a:t>는 </a:t>
            </a:r>
            <a:r>
              <a:rPr kumimoji="1" lang="en-US" altLang="ko-KR" dirty="0"/>
              <a:t>10</a:t>
            </a:r>
            <a:r>
              <a:rPr kumimoji="1" lang="ko-KR" altLang="en-US" dirty="0"/>
              <a:t>월부터 </a:t>
            </a:r>
            <a:r>
              <a:rPr kumimoji="1" lang="en-US" altLang="ko-KR" dirty="0"/>
              <a:t>3</a:t>
            </a:r>
            <a:r>
              <a:rPr kumimoji="1" lang="ko-KR" altLang="en-US" dirty="0"/>
              <a:t>월까지 계속 존재하며</a:t>
            </a:r>
            <a:r>
              <a:rPr kumimoji="1" lang="en-US" altLang="ko-KR" dirty="0"/>
              <a:t>,</a:t>
            </a:r>
            <a:r>
              <a:rPr kumimoji="1" lang="ko-KR" altLang="en-US" dirty="0"/>
              <a:t> 지속적으로 </a:t>
            </a:r>
            <a:r>
              <a:rPr kumimoji="1" lang="en-US" altLang="ko-KR" dirty="0"/>
              <a:t>southerly wind</a:t>
            </a:r>
            <a:r>
              <a:rPr kumimoji="1" lang="ko-KR" altLang="en-US" dirty="0"/>
              <a:t>와 </a:t>
            </a:r>
            <a:r>
              <a:rPr kumimoji="1" lang="en-US" altLang="ko-KR" dirty="0"/>
              <a:t>downward heat flux</a:t>
            </a:r>
            <a:r>
              <a:rPr kumimoji="1" lang="ko-KR" altLang="en-US" dirty="0" err="1"/>
              <a:t>를</a:t>
            </a:r>
            <a:r>
              <a:rPr kumimoji="1" lang="ko-KR" altLang="en-US" dirty="0"/>
              <a:t> 동반하는 것을 볼 수 있습니다</a:t>
            </a:r>
            <a:r>
              <a:rPr kumimoji="1" lang="en-US" altLang="ko-KR" dirty="0"/>
              <a:t>.</a:t>
            </a:r>
            <a:r>
              <a:rPr kumimoji="1" lang="ko-KR" altLang="en-US" dirty="0"/>
              <a:t> </a:t>
            </a:r>
            <a:endParaRPr kumimoji="1" lang="en-US" altLang="ko-KR" dirty="0"/>
          </a:p>
          <a:p>
            <a:endParaRPr kumimoji="1" lang="en-US" altLang="ko-KR" dirty="0"/>
          </a:p>
          <a:p>
            <a:r>
              <a:rPr kumimoji="1" lang="ko-KR" altLang="en-US" dirty="0"/>
              <a:t>그에 반해 </a:t>
            </a:r>
            <a:r>
              <a:rPr kumimoji="1" lang="en-US" altLang="ko-KR" dirty="0"/>
              <a:t>KAC</a:t>
            </a:r>
            <a:r>
              <a:rPr kumimoji="1" lang="ko-KR" altLang="en-US" dirty="0"/>
              <a:t>는 더 짧은 기간 동안만 존재했는데</a:t>
            </a:r>
            <a:r>
              <a:rPr kumimoji="1" lang="en-US" altLang="ko-KR" dirty="0"/>
              <a:t>,</a:t>
            </a:r>
            <a:r>
              <a:rPr kumimoji="1" lang="ko-KR" altLang="en-US" dirty="0"/>
              <a:t> </a:t>
            </a:r>
            <a:endParaRPr kumimoji="1" lang="en-US" altLang="ko-KR" dirty="0"/>
          </a:p>
          <a:p>
            <a:r>
              <a:rPr kumimoji="1" lang="ko-KR" altLang="en-US" dirty="0"/>
              <a:t>특히 </a:t>
            </a:r>
            <a:r>
              <a:rPr kumimoji="1" lang="en-US" altLang="ko-KR" dirty="0"/>
              <a:t>12</a:t>
            </a:r>
            <a:r>
              <a:rPr kumimoji="1" lang="ko-KR" altLang="en-US" dirty="0"/>
              <a:t>월에 매우 강한 </a:t>
            </a:r>
            <a:r>
              <a:rPr kumimoji="1" lang="en-US" altLang="ko-KR" dirty="0"/>
              <a:t>downward heat flux</a:t>
            </a:r>
            <a:r>
              <a:rPr kumimoji="1" lang="ko-KR" altLang="en-US" dirty="0" err="1"/>
              <a:t>를</a:t>
            </a:r>
            <a:r>
              <a:rPr kumimoji="1" lang="ko-KR" altLang="en-US" dirty="0"/>
              <a:t> 동반 하는 것으로 나타났습니다</a:t>
            </a:r>
            <a:r>
              <a:rPr kumimoji="1" lang="en-US" altLang="ko-KR" dirty="0"/>
              <a:t>.</a:t>
            </a:r>
            <a:r>
              <a:rPr kumimoji="1" lang="ko-KR" altLang="en-US" dirty="0"/>
              <a:t> </a:t>
            </a:r>
            <a:endParaRPr kumimoji="1" lang="en-US" altLang="ko-KR" dirty="0"/>
          </a:p>
          <a:p>
            <a:endParaRPr kumimoji="1" lang="en-US" altLang="ko-KR" dirty="0"/>
          </a:p>
          <a:p>
            <a:r>
              <a:rPr kumimoji="1" lang="ko-KR" altLang="en-US" dirty="0"/>
              <a:t>이전에 보여줬던 시계열 뿐만 아니라 </a:t>
            </a:r>
            <a:r>
              <a:rPr kumimoji="1" lang="en-US" altLang="ko-KR" dirty="0"/>
              <a:t>positive SST anomaly</a:t>
            </a:r>
            <a:r>
              <a:rPr kumimoji="1" lang="ko-KR" altLang="en-US" dirty="0"/>
              <a:t>의 </a:t>
            </a:r>
            <a:r>
              <a:rPr kumimoji="1" lang="en-US" altLang="ko-KR" dirty="0"/>
              <a:t>evolving pattern</a:t>
            </a:r>
            <a:r>
              <a:rPr kumimoji="1" lang="ko-KR" altLang="en-US" dirty="0"/>
              <a:t> 또한 </a:t>
            </a:r>
            <a:r>
              <a:rPr kumimoji="1" lang="en-US" altLang="ko-KR" dirty="0"/>
              <a:t>downward heat flux</a:t>
            </a:r>
            <a:r>
              <a:rPr kumimoji="1" lang="ko-KR" altLang="en-US" dirty="0"/>
              <a:t>와 일치하는 것을 확인 할 수 있었습니다</a:t>
            </a:r>
            <a:r>
              <a:rPr kumimoji="1" lang="en-US" altLang="ko-KR" dirty="0"/>
              <a:t>.</a:t>
            </a:r>
            <a:r>
              <a:rPr kumimoji="1" lang="ko-KR" altLang="en-US" dirty="0"/>
              <a:t> </a:t>
            </a:r>
            <a:endParaRPr kumimoji="1" lang="en-US" altLang="ko-KR" dirty="0"/>
          </a:p>
          <a:p>
            <a:endParaRPr kumimoji="1" lang="en-US" altLang="ko-KR" dirty="0"/>
          </a:p>
          <a:p>
            <a:r>
              <a:rPr kumimoji="1" lang="en-US" altLang="ko-Kore-KR" dirty="0"/>
              <a:t>(click) </a:t>
            </a:r>
          </a:p>
          <a:p>
            <a:r>
              <a:rPr kumimoji="1" lang="ko-Kore-KR" altLang="en-US" dirty="0"/>
              <a:t>지금까지</a:t>
            </a:r>
            <a:r>
              <a:rPr kumimoji="1" lang="ko-KR" altLang="en-US" dirty="0"/>
              <a:t> </a:t>
            </a:r>
            <a:r>
              <a:rPr kumimoji="1" lang="en-US" altLang="ko-KR" dirty="0"/>
              <a:t>El Niño </a:t>
            </a:r>
            <a:r>
              <a:rPr kumimoji="1" lang="ko-KR" altLang="en-US" dirty="0"/>
              <a:t>동안 양의 </a:t>
            </a:r>
            <a:r>
              <a:rPr kumimoji="1" lang="en-US" altLang="ko-KR" dirty="0"/>
              <a:t>SST anomaly</a:t>
            </a:r>
            <a:r>
              <a:rPr kumimoji="1" lang="ko-KR" altLang="en-US" dirty="0"/>
              <a:t>가 형성되는 것이 두 </a:t>
            </a:r>
            <a:r>
              <a:rPr kumimoji="1" lang="en-US" altLang="ko-KR" dirty="0"/>
              <a:t>anticyclone</a:t>
            </a:r>
            <a:r>
              <a:rPr kumimoji="1" lang="ko-KR" altLang="en-US" dirty="0"/>
              <a:t>과 관련된 것임을 살펴 보았다면</a:t>
            </a:r>
            <a:r>
              <a:rPr kumimoji="1" lang="en-US" altLang="ko-KR" dirty="0"/>
              <a:t>,</a:t>
            </a:r>
            <a:r>
              <a:rPr kumimoji="1" lang="ko-KR" altLang="en-US" dirty="0"/>
              <a:t> </a:t>
            </a:r>
            <a:endParaRPr kumimoji="1" lang="en-US" altLang="ko-KR" dirty="0"/>
          </a:p>
          <a:p>
            <a:r>
              <a:rPr kumimoji="1" lang="ko-KR" altLang="en-US" dirty="0"/>
              <a:t>이제 </a:t>
            </a:r>
            <a:r>
              <a:rPr kumimoji="1" lang="en-US" altLang="ko-KR" dirty="0"/>
              <a:t>La Niña</a:t>
            </a:r>
            <a:r>
              <a:rPr kumimoji="1" lang="ko-KR" altLang="en-US" dirty="0"/>
              <a:t>가 발달할 때에는 어떤 과정이 있었는지 살펴보고자 한다</a:t>
            </a:r>
            <a:r>
              <a:rPr kumimoji="1" lang="en-US" altLang="ko-KR" dirty="0"/>
              <a:t>.</a:t>
            </a:r>
            <a:r>
              <a:rPr kumimoji="1" lang="ko-KR" altLang="en-US" dirty="0"/>
              <a:t> </a:t>
            </a:r>
            <a:endParaRPr kumimoji="1" lang="ko-Kore-KR" altLang="en-US" dirty="0"/>
          </a:p>
        </p:txBody>
      </p:sp>
      <p:sp>
        <p:nvSpPr>
          <p:cNvPr id="4" name="슬라이드 번호 개체 틀 3"/>
          <p:cNvSpPr>
            <a:spLocks noGrp="1"/>
          </p:cNvSpPr>
          <p:nvPr>
            <p:ph type="sldNum" sz="quarter" idx="5"/>
          </p:nvPr>
        </p:nvSpPr>
        <p:spPr/>
        <p:txBody>
          <a:bodyPr/>
          <a:lstStyle/>
          <a:p>
            <a:fld id="{FE9BC7D0-B357-7B46-8611-1BCC882904F6}" type="slidenum">
              <a:rPr kumimoji="1" lang="ko-Kore-KR" altLang="en-US" smtClean="0"/>
              <a:t>28</a:t>
            </a:fld>
            <a:endParaRPr kumimoji="1" lang="ko-Kore-KR" altLang="en-US"/>
          </a:p>
        </p:txBody>
      </p:sp>
    </p:spTree>
    <p:extLst>
      <p:ext uri="{BB962C8B-B14F-4D97-AF65-F5344CB8AC3E}">
        <p14:creationId xmlns:p14="http://schemas.microsoft.com/office/powerpoint/2010/main" val="3052444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ore-KR" dirty="0"/>
              <a:t>Now, I aim to understand the oceanic processes that led to the occurrence of the heatwave during the developing phase of La Niña.</a:t>
            </a:r>
          </a:p>
          <a:p>
            <a:endParaRPr lang="en-US" altLang="ko-Kore-KR" dirty="0"/>
          </a:p>
          <a:p>
            <a:r>
              <a:rPr lang="en-US" altLang="ko-Kore-KR" dirty="0"/>
              <a:t>The SST anomaly from January to December of the ELT Year is shown by shading</a:t>
            </a:r>
          </a:p>
          <a:p>
            <a:r>
              <a:rPr lang="en-US" altLang="ko-Kore-KR" dirty="0"/>
              <a:t>The hatched areas represent 95% significance level.</a:t>
            </a:r>
          </a:p>
          <a:p>
            <a:endParaRPr lang="en-US" altLang="ko-Kore-KR" dirty="0"/>
          </a:p>
          <a:p>
            <a:r>
              <a:rPr lang="en-US" altLang="ko-Kore-KR" dirty="0"/>
              <a:t>The positive SST anomalies that appears during the El Niño mature phase gradually weakened and became insignificant by June.</a:t>
            </a:r>
          </a:p>
          <a:p>
            <a:endParaRPr lang="en-US" altLang="ko-Kore-KR" dirty="0"/>
          </a:p>
          <a:p>
            <a:r>
              <a:rPr lang="en-US" altLang="ko-Kore-KR" dirty="0"/>
              <a:t>However, from July to October, significant signals reappeared, which then disappeared in November and December along with strong upward heat flux.</a:t>
            </a:r>
          </a:p>
          <a:p>
            <a:endParaRPr lang="en-US" altLang="ko-Kore-KR" dirty="0"/>
          </a:p>
          <a:p>
            <a:r>
              <a:rPr lang="en-US" altLang="ko-Kore-KR" dirty="0"/>
              <a:t>To examine how the ocean process contributed to the SST anomaly during this period, we also displayed SSH anomaly.</a:t>
            </a:r>
          </a:p>
          <a:p>
            <a:endParaRPr lang="en-US" altLang="ko-Kore-KR" dirty="0"/>
          </a:p>
          <a:p>
            <a:r>
              <a:rPr lang="en-US" altLang="ko-Kore-KR" dirty="0"/>
              <a:t>There is SSHa signals that propagating westward. </a:t>
            </a:r>
          </a:p>
          <a:p>
            <a:r>
              <a:rPr lang="en-US" altLang="ko-Kore-KR" dirty="0"/>
              <a:t>As it entered the black box, the magnitude gradually intensified and accompanies the warm SST anomalies.</a:t>
            </a:r>
          </a:p>
          <a:p>
            <a:endParaRPr lang="en-US" altLang="ko-Kore-KR" dirty="0"/>
          </a:p>
          <a:p>
            <a:r>
              <a:rPr lang="en-US" altLang="ko-Kore-KR" dirty="0"/>
              <a:t>that, some part of the SSHa passes through the Luzon Strait, and others enter into the East China Sea</a:t>
            </a:r>
          </a:p>
          <a:p>
            <a:endParaRPr lang="en-US" altLang="ko-Kore-KR" dirty="0"/>
          </a:p>
          <a:p>
            <a:r>
              <a:rPr lang="en-US" altLang="ko-Kore-KR" dirty="0"/>
              <a:t>The SSHa still accompanies the warm SST anomaly even after entering the ECS. </a:t>
            </a:r>
          </a:p>
          <a:p>
            <a:endParaRPr lang="en-US" altLang="ko-Kore-KR" dirty="0"/>
          </a:p>
          <a:p>
            <a:endParaRPr lang="en-US" altLang="ko-Kore-KR" dirty="0"/>
          </a:p>
          <a:p>
            <a:r>
              <a:rPr lang="en-US" altLang="ko-Kore-KR" dirty="0"/>
              <a:t>In this section, we first aim to identify the source of the SSHa.</a:t>
            </a:r>
          </a:p>
          <a:p>
            <a:r>
              <a:rPr lang="en-US" altLang="ko-Kore-KR" dirty="0"/>
              <a:t>It can be propagated from remote ocean or could be affected by the local forcing.</a:t>
            </a:r>
          </a:p>
          <a:p>
            <a:r>
              <a:rPr lang="en-US" altLang="ko-Kore-KR" dirty="0"/>
              <a:t>After that, the physical relationship between the SSHa and SST anomalies will be discussed</a:t>
            </a:r>
          </a:p>
          <a:p>
            <a:endParaRPr kumimoji="1" lang="en-US" altLang="ko-Kore-KR" dirty="0"/>
          </a:p>
          <a:p>
            <a:endParaRPr kumimoji="1" lang="en-US" altLang="ko-Kore-KR" dirty="0"/>
          </a:p>
          <a:p>
            <a:r>
              <a:rPr kumimoji="1" lang="ko-Kore-KR" altLang="en-US" dirty="0"/>
              <a:t>이제</a:t>
            </a:r>
            <a:r>
              <a:rPr kumimoji="1" lang="ko-KR" altLang="en-US" dirty="0"/>
              <a:t> 어떤 해양 과정에 의해서 </a:t>
            </a:r>
            <a:r>
              <a:rPr kumimoji="1" lang="en-US" altLang="ko-KR" dirty="0"/>
              <a:t>La Niña developing phase</a:t>
            </a:r>
            <a:r>
              <a:rPr kumimoji="1" lang="ko-KR" altLang="en-US" dirty="0"/>
              <a:t>에 </a:t>
            </a:r>
            <a:r>
              <a:rPr kumimoji="1" lang="ko-KR" altLang="en-US" dirty="0" err="1"/>
              <a:t>열파가</a:t>
            </a:r>
            <a:r>
              <a:rPr kumimoji="1" lang="ko-KR" altLang="en-US" dirty="0"/>
              <a:t> 발생 했는지 이해하고자 한다</a:t>
            </a:r>
            <a:r>
              <a:rPr kumimoji="1" lang="en-US" altLang="ko-KR" dirty="0"/>
              <a:t>.</a:t>
            </a:r>
            <a:r>
              <a:rPr kumimoji="1" lang="ko-KR" altLang="en-US" dirty="0"/>
              <a:t> </a:t>
            </a:r>
            <a:endParaRPr kumimoji="1" lang="en-US" altLang="ko-KR" dirty="0"/>
          </a:p>
          <a:p>
            <a:endParaRPr kumimoji="1" lang="en-US" altLang="ko-Kore-KR" dirty="0"/>
          </a:p>
          <a:p>
            <a:r>
              <a:rPr kumimoji="1" lang="en-US" altLang="ko-KR" dirty="0"/>
              <a:t>ELT Year 1</a:t>
            </a:r>
            <a:r>
              <a:rPr kumimoji="1" lang="ko-KR" altLang="en-US" dirty="0"/>
              <a:t>월부터 </a:t>
            </a:r>
            <a:r>
              <a:rPr kumimoji="1" lang="en-US" altLang="ko-KR" dirty="0"/>
              <a:t>12</a:t>
            </a:r>
            <a:r>
              <a:rPr kumimoji="1" lang="ko-KR" altLang="en-US" dirty="0"/>
              <a:t>월까지 </a:t>
            </a:r>
            <a:r>
              <a:rPr kumimoji="1" lang="en-US" altLang="ko-KR" dirty="0"/>
              <a:t>SSTa</a:t>
            </a:r>
            <a:r>
              <a:rPr kumimoji="1" lang="ko-KR" altLang="en-US" dirty="0" err="1"/>
              <a:t>를</a:t>
            </a:r>
            <a:r>
              <a:rPr kumimoji="1" lang="ko-KR" altLang="en-US" dirty="0"/>
              <a:t> </a:t>
            </a:r>
            <a:r>
              <a:rPr kumimoji="1" lang="en-US" altLang="ko-KR" dirty="0"/>
              <a:t>shading</a:t>
            </a:r>
            <a:r>
              <a:rPr kumimoji="1" lang="ko-KR" altLang="en-US" dirty="0" err="1"/>
              <a:t>으로</a:t>
            </a:r>
            <a:r>
              <a:rPr kumimoji="1" lang="ko-KR" altLang="en-US" dirty="0"/>
              <a:t> </a:t>
            </a:r>
            <a:r>
              <a:rPr kumimoji="1" lang="ko-KR" altLang="en-US" dirty="0" err="1"/>
              <a:t>나타내었다</a:t>
            </a:r>
            <a:r>
              <a:rPr kumimoji="1" lang="en-US" altLang="ko-KR" dirty="0"/>
              <a:t>.</a:t>
            </a:r>
            <a:r>
              <a:rPr kumimoji="1" lang="ko-KR" altLang="en-US" dirty="0"/>
              <a:t> </a:t>
            </a:r>
            <a:endParaRPr kumimoji="1" lang="en-US" altLang="ko-KR"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ko-KR" altLang="en-US" dirty="0"/>
              <a:t>이 때</a:t>
            </a:r>
            <a:r>
              <a:rPr kumimoji="1" lang="en-US" altLang="ko-KR" dirty="0"/>
              <a:t>,</a:t>
            </a:r>
            <a:r>
              <a:rPr kumimoji="1" lang="ko-KR" altLang="en-US" dirty="0"/>
              <a:t> </a:t>
            </a:r>
            <a:r>
              <a:rPr kumimoji="1" lang="ko-KR" altLang="en-US" dirty="0" err="1"/>
              <a:t>열파가</a:t>
            </a:r>
            <a:r>
              <a:rPr kumimoji="1" lang="ko-KR" altLang="en-US" dirty="0"/>
              <a:t> 주로  발생한 영역으로 확대하여 </a:t>
            </a:r>
            <a:r>
              <a:rPr kumimoji="1" lang="ko-KR" altLang="en-US" dirty="0" err="1"/>
              <a:t>나타</a:t>
            </a:r>
            <a:r>
              <a:rPr kumimoji="1" lang="ko-KR" altLang="en-US" dirty="0"/>
              <a:t> </a:t>
            </a:r>
            <a:r>
              <a:rPr kumimoji="1" lang="ko-KR" altLang="en-US" dirty="0" err="1"/>
              <a:t>내었다</a:t>
            </a:r>
            <a:r>
              <a:rPr kumimoji="1" lang="en-US" altLang="ko-KR" dirty="0"/>
              <a:t>.</a:t>
            </a:r>
            <a:r>
              <a:rPr kumimoji="1" lang="ko-KR" altLang="en-US" dirty="0"/>
              <a:t> </a:t>
            </a:r>
            <a:endParaRPr kumimoji="1" lang="en-US" altLang="ko-KR" dirty="0"/>
          </a:p>
          <a:p>
            <a:endParaRPr kumimoji="1" lang="en-US" altLang="ko-KR" dirty="0"/>
          </a:p>
          <a:p>
            <a:r>
              <a:rPr kumimoji="1" lang="en-US" altLang="ko-KR" dirty="0"/>
              <a:t>hatched area</a:t>
            </a:r>
            <a:r>
              <a:rPr kumimoji="1" lang="ko-KR" altLang="en-US" dirty="0"/>
              <a:t>는 </a:t>
            </a:r>
            <a:r>
              <a:rPr kumimoji="1" lang="en-US" altLang="ko-KR" dirty="0"/>
              <a:t>95%</a:t>
            </a:r>
            <a:r>
              <a:rPr kumimoji="1" lang="ko-KR" altLang="en-US" dirty="0"/>
              <a:t> 유의 수준을 넘는 것을 표현한다</a:t>
            </a:r>
            <a:r>
              <a:rPr kumimoji="1" lang="en-US" altLang="ko-KR" dirty="0"/>
              <a:t>.</a:t>
            </a:r>
            <a:r>
              <a:rPr kumimoji="1" lang="ko-KR" altLang="en-US" dirty="0"/>
              <a:t> </a:t>
            </a:r>
            <a:endParaRPr kumimoji="1" lang="en-US" altLang="ko-KR" dirty="0"/>
          </a:p>
          <a:p>
            <a:endParaRPr kumimoji="1" lang="en-US" altLang="ko-KR" dirty="0"/>
          </a:p>
          <a:p>
            <a:r>
              <a:rPr kumimoji="1" lang="en-US" altLang="ko-KR" dirty="0"/>
              <a:t>El Nino mature phase</a:t>
            </a:r>
            <a:r>
              <a:rPr kumimoji="1" lang="ko-KR" altLang="en-US" dirty="0"/>
              <a:t>때 </a:t>
            </a:r>
            <a:r>
              <a:rPr kumimoji="1" lang="en-US" altLang="ko-KR" dirty="0"/>
              <a:t>heat flux</a:t>
            </a:r>
            <a:r>
              <a:rPr kumimoji="1" lang="ko-KR" altLang="en-US" dirty="0"/>
              <a:t>에 의해 형성된 양의 </a:t>
            </a:r>
            <a:r>
              <a:rPr kumimoji="1" lang="en-US" altLang="ko-KR" dirty="0"/>
              <a:t>SST anomaly</a:t>
            </a:r>
            <a:r>
              <a:rPr kumimoji="1" lang="ko-KR" altLang="en-US" dirty="0"/>
              <a:t>는 그 크기가 </a:t>
            </a:r>
            <a:endParaRPr kumimoji="1" lang="en-US" altLang="ko-KR" dirty="0"/>
          </a:p>
          <a:p>
            <a:r>
              <a:rPr kumimoji="1" lang="ko-KR" altLang="en-US" dirty="0"/>
              <a:t>점차 줄어들어 </a:t>
            </a:r>
            <a:r>
              <a:rPr kumimoji="1" lang="en-US" altLang="ko-KR" dirty="0"/>
              <a:t>6</a:t>
            </a:r>
            <a:r>
              <a:rPr kumimoji="1" lang="ko-KR" altLang="en-US" dirty="0"/>
              <a:t>월에는 유의하지 않게 나타났다</a:t>
            </a:r>
            <a:r>
              <a:rPr kumimoji="1" lang="en-US" altLang="ko-KR" dirty="0"/>
              <a:t>.</a:t>
            </a:r>
            <a:r>
              <a:rPr kumimoji="1" lang="ko-KR" altLang="en-US" dirty="0"/>
              <a:t> </a:t>
            </a:r>
            <a:endParaRPr kumimoji="1" lang="en-US" altLang="ko-KR" dirty="0"/>
          </a:p>
          <a:p>
            <a:endParaRPr kumimoji="1" lang="en-US" altLang="ko-KR" dirty="0"/>
          </a:p>
          <a:p>
            <a:r>
              <a:rPr kumimoji="1" lang="ko-KR" altLang="en-US" dirty="0"/>
              <a:t>그러나 </a:t>
            </a:r>
            <a:r>
              <a:rPr kumimoji="1" lang="en-US" altLang="ko-KR" dirty="0"/>
              <a:t>7</a:t>
            </a:r>
            <a:r>
              <a:rPr kumimoji="1" lang="ko-KR" altLang="en-US" dirty="0"/>
              <a:t>월부터 </a:t>
            </a:r>
            <a:r>
              <a:rPr kumimoji="1" lang="en-US" altLang="ko-KR" dirty="0"/>
              <a:t>10</a:t>
            </a:r>
            <a:r>
              <a:rPr kumimoji="1" lang="ko-KR" altLang="en-US" dirty="0"/>
              <a:t>월까지 다시 유의한 시그널이 나타나는데</a:t>
            </a:r>
            <a:r>
              <a:rPr kumimoji="1" lang="en-US" altLang="ko-KR" dirty="0"/>
              <a:t>,</a:t>
            </a:r>
            <a:r>
              <a:rPr kumimoji="1" lang="ko-KR" altLang="en-US" dirty="0"/>
              <a:t> </a:t>
            </a:r>
            <a:endParaRPr kumimoji="1" lang="en-US" altLang="ko-KR" dirty="0"/>
          </a:p>
          <a:p>
            <a:r>
              <a:rPr kumimoji="1" lang="ko-KR" altLang="en-US" dirty="0"/>
              <a:t>이는 </a:t>
            </a:r>
            <a:r>
              <a:rPr kumimoji="1" lang="en-US" altLang="ko-KR" dirty="0"/>
              <a:t>11,</a:t>
            </a:r>
            <a:r>
              <a:rPr kumimoji="1" lang="ko-KR" altLang="en-US" dirty="0"/>
              <a:t> </a:t>
            </a:r>
            <a:r>
              <a:rPr kumimoji="1" lang="en-US" altLang="ko-KR" dirty="0"/>
              <a:t>12</a:t>
            </a:r>
            <a:r>
              <a:rPr kumimoji="1" lang="ko-KR" altLang="en-US" dirty="0"/>
              <a:t>월에 강한 </a:t>
            </a:r>
            <a:r>
              <a:rPr kumimoji="1" lang="en-US" altLang="ko-KR" dirty="0"/>
              <a:t>upward heat flux</a:t>
            </a:r>
            <a:r>
              <a:rPr kumimoji="1" lang="ko-KR" altLang="en-US" dirty="0"/>
              <a:t>와 함께 사라진다</a:t>
            </a:r>
            <a:r>
              <a:rPr kumimoji="1" lang="en-US" altLang="ko-KR" dirty="0"/>
              <a:t>.</a:t>
            </a:r>
            <a:r>
              <a:rPr kumimoji="1" lang="ko-KR" altLang="en-US" dirty="0"/>
              <a:t> </a:t>
            </a:r>
            <a:endParaRPr kumimoji="1" lang="en-US" altLang="ko-KR" dirty="0"/>
          </a:p>
          <a:p>
            <a:endParaRPr kumimoji="1" lang="en-US" altLang="ko-KR" dirty="0"/>
          </a:p>
          <a:p>
            <a:r>
              <a:rPr kumimoji="1" lang="ko-KR" altLang="en-US" dirty="0"/>
              <a:t>파란색으로 표현한 기간 동안</a:t>
            </a:r>
            <a:r>
              <a:rPr kumimoji="1" lang="en-US" altLang="ko-KR" dirty="0"/>
              <a:t>,</a:t>
            </a:r>
            <a:r>
              <a:rPr kumimoji="1" lang="ko-KR" altLang="en-US" dirty="0"/>
              <a:t> 유의한 </a:t>
            </a:r>
            <a:r>
              <a:rPr kumimoji="1" lang="en-US" altLang="ko-KR" dirty="0"/>
              <a:t>SSTa signal</a:t>
            </a:r>
            <a:r>
              <a:rPr kumimoji="1" lang="ko-KR" altLang="en-US" dirty="0" err="1"/>
              <a:t>를</a:t>
            </a:r>
            <a:r>
              <a:rPr kumimoji="1" lang="ko-KR" altLang="en-US" dirty="0"/>
              <a:t> 만드는데 </a:t>
            </a:r>
            <a:r>
              <a:rPr kumimoji="1" lang="en-US" altLang="ko-KR" dirty="0"/>
              <a:t>ocean</a:t>
            </a:r>
            <a:r>
              <a:rPr kumimoji="1" lang="ko-KR" altLang="en-US" dirty="0"/>
              <a:t>이 어떻게 기여했는지 살펴보기 위하여 </a:t>
            </a:r>
            <a:r>
              <a:rPr kumimoji="1" lang="en-US" altLang="ko-KR" dirty="0"/>
              <a:t>SSHa</a:t>
            </a:r>
            <a:r>
              <a:rPr kumimoji="1" lang="ko-KR" altLang="en-US" dirty="0" err="1"/>
              <a:t>를</a:t>
            </a:r>
            <a:r>
              <a:rPr kumimoji="1" lang="ko-KR" altLang="en-US" dirty="0"/>
              <a:t> 같이 표현 하였다</a:t>
            </a:r>
            <a:r>
              <a:rPr kumimoji="1" lang="en-US" altLang="ko-KR" dirty="0"/>
              <a:t>.</a:t>
            </a:r>
            <a:r>
              <a:rPr kumimoji="1" lang="ko-KR" altLang="en-US" dirty="0"/>
              <a:t> </a:t>
            </a:r>
            <a:endParaRPr kumimoji="1" lang="en-US" altLang="ko-KR" dirty="0"/>
          </a:p>
          <a:p>
            <a:endParaRPr kumimoji="1" lang="en-US" altLang="ko-KR" dirty="0"/>
          </a:p>
          <a:p>
            <a:r>
              <a:rPr kumimoji="1" lang="ko-KR" altLang="en-US" dirty="0"/>
              <a:t>이때 동에서 서로 전파되는 </a:t>
            </a:r>
            <a:r>
              <a:rPr kumimoji="1" lang="en-US" altLang="ko-KR" dirty="0"/>
              <a:t>SSHa </a:t>
            </a:r>
            <a:r>
              <a:rPr kumimoji="1" lang="ko-KR" altLang="en-US" dirty="0"/>
              <a:t>시그널이 있었는데</a:t>
            </a:r>
            <a:r>
              <a:rPr kumimoji="1" lang="en-US" altLang="ko-KR" dirty="0"/>
              <a:t>,</a:t>
            </a:r>
            <a:r>
              <a:rPr kumimoji="1" lang="ko-KR" altLang="en-US" dirty="0"/>
              <a:t> </a:t>
            </a:r>
            <a:endParaRPr kumimoji="1" lang="en-US" altLang="ko-KR" dirty="0"/>
          </a:p>
          <a:p>
            <a:r>
              <a:rPr kumimoji="1" lang="ko-KR" altLang="en-US" dirty="0"/>
              <a:t>그것이 </a:t>
            </a:r>
            <a:r>
              <a:rPr kumimoji="1" lang="en-US" altLang="ko-KR" dirty="0"/>
              <a:t>black box</a:t>
            </a:r>
            <a:r>
              <a:rPr kumimoji="1" lang="ko-KR" altLang="en-US" dirty="0"/>
              <a:t>에 들어올 때</a:t>
            </a:r>
            <a:r>
              <a:rPr kumimoji="1" lang="en-US" altLang="ko-KR" dirty="0"/>
              <a:t>,</a:t>
            </a:r>
            <a:r>
              <a:rPr kumimoji="1" lang="ko-KR" altLang="en-US" dirty="0"/>
              <a:t> 점차 강해지고</a:t>
            </a:r>
            <a:r>
              <a:rPr kumimoji="1" lang="en-US" altLang="ko-KR" dirty="0"/>
              <a:t>,</a:t>
            </a:r>
            <a:r>
              <a:rPr kumimoji="1" lang="ko-KR" altLang="en-US" dirty="0"/>
              <a:t> </a:t>
            </a:r>
            <a:r>
              <a:rPr kumimoji="1" lang="en-US" altLang="ko-KR" dirty="0"/>
              <a:t>SST anomaly</a:t>
            </a:r>
            <a:r>
              <a:rPr kumimoji="1" lang="ko-KR" altLang="en-US" dirty="0"/>
              <a:t>도 동반하는 것으로 나타났다</a:t>
            </a:r>
            <a:r>
              <a:rPr kumimoji="1" lang="en-US" altLang="ko-KR" dirty="0"/>
              <a:t>.</a:t>
            </a:r>
            <a:r>
              <a:rPr kumimoji="1" lang="ko-KR" altLang="en-US" dirty="0"/>
              <a:t> </a:t>
            </a:r>
            <a:endParaRPr kumimoji="1" lang="en-US" altLang="ko-KR" dirty="0"/>
          </a:p>
          <a:p>
            <a:endParaRPr kumimoji="1" lang="en-US" altLang="ko-KR" dirty="0"/>
          </a:p>
          <a:p>
            <a:r>
              <a:rPr kumimoji="1" lang="ko-KR" altLang="en-US" dirty="0"/>
              <a:t>그 후에 </a:t>
            </a:r>
            <a:r>
              <a:rPr kumimoji="1" lang="en-US" altLang="ko-KR" dirty="0"/>
              <a:t>SSHa</a:t>
            </a:r>
            <a:r>
              <a:rPr kumimoji="1" lang="ko-KR" altLang="en-US" dirty="0"/>
              <a:t>의 일부는 </a:t>
            </a:r>
            <a:r>
              <a:rPr kumimoji="1" lang="en-US" altLang="ko-KR" dirty="0"/>
              <a:t>Luzon strait</a:t>
            </a:r>
            <a:r>
              <a:rPr kumimoji="1" lang="ko-KR" altLang="en-US" dirty="0"/>
              <a:t>로 빠져나가고</a:t>
            </a:r>
            <a:r>
              <a:rPr kumimoji="1" lang="en-US" altLang="ko-KR" dirty="0"/>
              <a:t>,</a:t>
            </a:r>
            <a:r>
              <a:rPr kumimoji="1" lang="ko-KR" altLang="en-US" dirty="0"/>
              <a:t> 일부는 동중국해로 유입 되는데</a:t>
            </a:r>
            <a:r>
              <a:rPr kumimoji="1" lang="en-US" altLang="ko-KR" dirty="0"/>
              <a:t>,</a:t>
            </a:r>
            <a:r>
              <a:rPr kumimoji="1" lang="ko-KR" altLang="en-US" dirty="0"/>
              <a:t> </a:t>
            </a:r>
            <a:endParaRPr kumimoji="1" lang="en-US" altLang="ko-KR" dirty="0"/>
          </a:p>
          <a:p>
            <a:r>
              <a:rPr kumimoji="1" lang="ko-KR" altLang="en-US" dirty="0"/>
              <a:t>유입된 후에도 </a:t>
            </a:r>
            <a:r>
              <a:rPr kumimoji="1" lang="en-US" altLang="ko-KR" dirty="0"/>
              <a:t>positive SST anomaly</a:t>
            </a:r>
            <a:r>
              <a:rPr kumimoji="1" lang="ko-KR" altLang="en-US" dirty="0" err="1"/>
              <a:t>를</a:t>
            </a:r>
            <a:r>
              <a:rPr kumimoji="1" lang="ko-KR" altLang="en-US" dirty="0"/>
              <a:t> 동반하는 것으로 나타났다</a:t>
            </a:r>
            <a:r>
              <a:rPr kumimoji="1" lang="en-US" altLang="ko-KR" dirty="0"/>
              <a:t>.</a:t>
            </a:r>
            <a:r>
              <a:rPr kumimoji="1" lang="ko-KR" altLang="en-US" dirty="0"/>
              <a:t> </a:t>
            </a:r>
            <a:endParaRPr kumimoji="1" lang="en-US" altLang="ko-KR" dirty="0"/>
          </a:p>
          <a:p>
            <a:endParaRPr kumimoji="1" lang="en-US" altLang="ko-KR" dirty="0"/>
          </a:p>
          <a:p>
            <a:r>
              <a:rPr kumimoji="1" lang="ko-KR" altLang="en-US" dirty="0"/>
              <a:t>이 파트에서 저는 먼저 </a:t>
            </a:r>
            <a:r>
              <a:rPr kumimoji="1" lang="en-US" altLang="ko-KR" dirty="0"/>
              <a:t>SSHa</a:t>
            </a:r>
            <a:r>
              <a:rPr kumimoji="1" lang="ko-KR" altLang="en-US" dirty="0"/>
              <a:t>의 </a:t>
            </a:r>
            <a:r>
              <a:rPr kumimoji="1" lang="en-US" altLang="ko-KR" dirty="0"/>
              <a:t>source</a:t>
            </a:r>
            <a:r>
              <a:rPr kumimoji="1" lang="ko-KR" altLang="en-US" dirty="0" err="1"/>
              <a:t>를</a:t>
            </a:r>
            <a:r>
              <a:rPr kumimoji="1" lang="ko-KR" altLang="en-US" dirty="0"/>
              <a:t> 밝히고자 합니다</a:t>
            </a:r>
            <a:r>
              <a:rPr kumimoji="1" lang="en-US" altLang="ko-KR" dirty="0"/>
              <a:t>.</a:t>
            </a:r>
            <a:r>
              <a:rPr kumimoji="1" lang="ko-KR" altLang="en-US" dirty="0"/>
              <a:t> </a:t>
            </a:r>
            <a:endParaRPr kumimoji="1" lang="en-US" altLang="ko-KR" dirty="0"/>
          </a:p>
          <a:p>
            <a:r>
              <a:rPr kumimoji="1" lang="en-US" altLang="ko-KR" dirty="0"/>
              <a:t>remote ocean</a:t>
            </a:r>
            <a:r>
              <a:rPr kumimoji="1" lang="ko-KR" altLang="en-US" dirty="0"/>
              <a:t>에서부터 전파될 수도 있고</a:t>
            </a:r>
            <a:r>
              <a:rPr kumimoji="1" lang="en-US" altLang="ko-KR" dirty="0"/>
              <a:t>,</a:t>
            </a:r>
            <a:r>
              <a:rPr kumimoji="1" lang="ko-KR" altLang="en-US" dirty="0"/>
              <a:t> </a:t>
            </a:r>
            <a:r>
              <a:rPr kumimoji="1" lang="en-US" altLang="ko-KR" dirty="0"/>
              <a:t>local forcing</a:t>
            </a:r>
            <a:r>
              <a:rPr kumimoji="1" lang="ko-KR" altLang="en-US" dirty="0"/>
              <a:t>에 의해서 강화될 수도 있을 것입니다</a:t>
            </a:r>
            <a:r>
              <a:rPr kumimoji="1" lang="en-US" altLang="ko-KR" dirty="0"/>
              <a:t>.</a:t>
            </a:r>
            <a:r>
              <a:rPr kumimoji="1" lang="ko-KR" altLang="en-US" dirty="0"/>
              <a:t> </a:t>
            </a:r>
            <a:endParaRPr kumimoji="1" lang="en-US" altLang="ko-KR" dirty="0"/>
          </a:p>
          <a:p>
            <a:endParaRPr kumimoji="1" lang="en-US" altLang="ko-KR" dirty="0"/>
          </a:p>
          <a:p>
            <a:r>
              <a:rPr kumimoji="1" lang="ko-KR" altLang="en-US" dirty="0"/>
              <a:t>그 후에 </a:t>
            </a:r>
            <a:r>
              <a:rPr kumimoji="1" lang="en-US" altLang="ko-KR" dirty="0"/>
              <a:t>SST</a:t>
            </a:r>
            <a:r>
              <a:rPr kumimoji="1" lang="ko-KR" altLang="en-US" dirty="0"/>
              <a:t>와 물리적으로 어떤 상관이 있는지 토의하고자 합니다</a:t>
            </a:r>
            <a:r>
              <a:rPr kumimoji="1" lang="en-US" altLang="ko-KR" dirty="0"/>
              <a:t>.</a:t>
            </a:r>
            <a:r>
              <a:rPr kumimoji="1" lang="ko-KR" altLang="en-US" dirty="0"/>
              <a:t> </a:t>
            </a:r>
            <a:endParaRPr kumimoji="1" lang="en-US" altLang="ko-KR" dirty="0"/>
          </a:p>
          <a:p>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FE9BC7D0-B357-7B46-8611-1BCC882904F6}" type="slidenum">
              <a:rPr kumimoji="1" lang="ko-Kore-KR" altLang="en-US" smtClean="0"/>
              <a:t>29</a:t>
            </a:fld>
            <a:endParaRPr kumimoji="1" lang="ko-Kore-KR" altLang="en-US"/>
          </a:p>
        </p:txBody>
      </p:sp>
    </p:spTree>
    <p:extLst>
      <p:ext uri="{BB962C8B-B14F-4D97-AF65-F5344CB8AC3E}">
        <p14:creationId xmlns:p14="http://schemas.microsoft.com/office/powerpoint/2010/main" val="161079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ore-KR" dirty="0"/>
              <a:t>First, </a:t>
            </a:r>
            <a:r>
              <a:rPr lang="en-US" altLang="ko-Kore-KR" dirty="0" err="1"/>
              <a:t>Hovmöller</a:t>
            </a:r>
            <a:r>
              <a:rPr lang="en-US" altLang="ko-Kore-KR" dirty="0"/>
              <a:t> diagram for the latitude band marked by the black box </a:t>
            </a:r>
            <a:r>
              <a:rPr lang="en-US" altLang="ko-KR" dirty="0"/>
              <a:t>is presented</a:t>
            </a:r>
            <a:r>
              <a:rPr lang="en-US" altLang="ko-Kore-KR" dirty="0"/>
              <a:t>.</a:t>
            </a:r>
          </a:p>
          <a:p>
            <a:endParaRPr lang="en-US" altLang="ko-Kore-KR" dirty="0"/>
          </a:p>
          <a:p>
            <a:r>
              <a:rPr lang="en-US" altLang="ko-Kore-KR" dirty="0"/>
              <a:t> This diagram reveals the presence of SSH anomaly that propagating from the east.</a:t>
            </a:r>
          </a:p>
          <a:p>
            <a:r>
              <a:rPr lang="en-US" altLang="ko-Kore-KR" i="1" dirty="0"/>
              <a:t>(Click)</a:t>
            </a:r>
          </a:p>
          <a:p>
            <a:endParaRPr lang="en-US" altLang="ko-Kore-KR" dirty="0"/>
          </a:p>
          <a:p>
            <a:r>
              <a:rPr lang="en-US" altLang="ko-Kore-KR" dirty="0"/>
              <a:t>The boxed area corresponds to the region where the Subtropical Countercurrent (STCC) exists.</a:t>
            </a:r>
          </a:p>
          <a:p>
            <a:r>
              <a:rPr lang="en-US" altLang="ko-Kore-KR" dirty="0"/>
              <a:t>The eastward current is related to the meridional temperature gradient in the upper ocean</a:t>
            </a:r>
          </a:p>
          <a:p>
            <a:endParaRPr lang="en-US" altLang="ko-Kore-KR" dirty="0"/>
          </a:p>
          <a:p>
            <a:r>
              <a:rPr lang="en-US" altLang="ko-Kore-KR" dirty="0"/>
              <a:t>According to Qiu and Chen, the strong baroclinicity in the STCC could leads to the baroclinic instability, resulting in the intense eddy activity. </a:t>
            </a:r>
          </a:p>
          <a:p>
            <a:endParaRPr lang="en-US" altLang="ko-Kore-KR" dirty="0"/>
          </a:p>
          <a:p>
            <a:r>
              <a:rPr lang="en-US" altLang="ko-Kore-KR" dirty="0"/>
              <a:t>In this context, westward propagating Rossby wave signal may be the source of the SSHa.</a:t>
            </a:r>
          </a:p>
          <a:p>
            <a:endParaRPr kumimoji="1" lang="en-US" altLang="ko-KR" dirty="0"/>
          </a:p>
          <a:p>
            <a:endParaRPr kumimoji="1" lang="en-US" altLang="ko-KR" dirty="0"/>
          </a:p>
          <a:p>
            <a:r>
              <a:rPr kumimoji="1" lang="ko-KR" altLang="en-US" dirty="0"/>
              <a:t>먼저</a:t>
            </a:r>
            <a:r>
              <a:rPr kumimoji="1" lang="en-US" altLang="ko-KR" dirty="0"/>
              <a:t>,</a:t>
            </a:r>
            <a:r>
              <a:rPr kumimoji="1" lang="ko-KR" altLang="en-US" dirty="0"/>
              <a:t> 앞서 </a:t>
            </a:r>
            <a:r>
              <a:rPr kumimoji="1" lang="en-US" altLang="ko-KR" dirty="0"/>
              <a:t>box </a:t>
            </a:r>
            <a:r>
              <a:rPr kumimoji="1" lang="ko-KR" altLang="en-US" dirty="0"/>
              <a:t>친 위도대에서 </a:t>
            </a:r>
            <a:r>
              <a:rPr kumimoji="1" lang="en-US" altLang="ko-KR" dirty="0" err="1"/>
              <a:t>Hovmoller</a:t>
            </a:r>
            <a:r>
              <a:rPr kumimoji="1" lang="en-US" altLang="ko-KR" dirty="0"/>
              <a:t> diagram</a:t>
            </a:r>
            <a:r>
              <a:rPr kumimoji="1" lang="ko-KR" altLang="en-US" dirty="0"/>
              <a:t>을 나타내 보았습니다</a:t>
            </a:r>
            <a:r>
              <a:rPr kumimoji="1" lang="en-US" altLang="ko-KR" dirty="0"/>
              <a:t>.</a:t>
            </a:r>
          </a:p>
          <a:p>
            <a:r>
              <a:rPr kumimoji="1" lang="ko-KR" altLang="en-US" dirty="0"/>
              <a:t>동쪽에서부터 전달되는 </a:t>
            </a:r>
            <a:r>
              <a:rPr kumimoji="1" lang="en-US" altLang="ko-KR" dirty="0"/>
              <a:t>SSHa</a:t>
            </a:r>
            <a:r>
              <a:rPr kumimoji="1" lang="ko-KR" altLang="en-US" dirty="0"/>
              <a:t>가 존재하는 것을 확인할 수 있습니다</a:t>
            </a:r>
            <a:r>
              <a:rPr kumimoji="1" lang="en-US" altLang="ko-KR" dirty="0"/>
              <a:t>.</a:t>
            </a:r>
            <a:r>
              <a:rPr kumimoji="1" lang="ko-KR" altLang="en-US" dirty="0"/>
              <a:t> </a:t>
            </a:r>
            <a:endParaRPr kumimoji="1" lang="en-US" altLang="ko-KR" dirty="0"/>
          </a:p>
          <a:p>
            <a:endParaRPr kumimoji="1" lang="en-US" altLang="ko-Kore-KR" dirty="0"/>
          </a:p>
          <a:p>
            <a:r>
              <a:rPr kumimoji="1" lang="en-US" altLang="ko-Kore-KR" dirty="0"/>
              <a:t>(Click)</a:t>
            </a:r>
          </a:p>
          <a:p>
            <a:r>
              <a:rPr kumimoji="1" lang="en-US" altLang="ko-Kore-KR" dirty="0"/>
              <a:t>Box</a:t>
            </a:r>
            <a:r>
              <a:rPr kumimoji="1" lang="ko-KR" altLang="en-US" dirty="0"/>
              <a:t>친 영역은 </a:t>
            </a:r>
            <a:r>
              <a:rPr kumimoji="1" lang="en-US" altLang="ko-KR" dirty="0"/>
              <a:t>Subtropical counter current</a:t>
            </a:r>
            <a:r>
              <a:rPr kumimoji="1" lang="ko-KR" altLang="en-US" dirty="0"/>
              <a:t>가 존재하는 해역으로</a:t>
            </a:r>
            <a:r>
              <a:rPr kumimoji="1" lang="en-US" altLang="ko-KR" dirty="0"/>
              <a:t>,</a:t>
            </a:r>
            <a:r>
              <a:rPr kumimoji="1" lang="ko-KR" altLang="en-US" dirty="0"/>
              <a:t> </a:t>
            </a:r>
            <a:endParaRPr kumimoji="1" lang="en-US" altLang="ko-KR" dirty="0"/>
          </a:p>
          <a:p>
            <a:r>
              <a:rPr kumimoji="1" lang="en-US" altLang="ko-Kore-KR" dirty="0"/>
              <a:t>Qiu and Chen</a:t>
            </a:r>
            <a:r>
              <a:rPr kumimoji="1" lang="ko-KR" altLang="en-US" dirty="0"/>
              <a:t>에 따르면 </a:t>
            </a:r>
            <a:r>
              <a:rPr kumimoji="1" lang="en-US" altLang="ko-KR" dirty="0"/>
              <a:t>STCC </a:t>
            </a:r>
            <a:r>
              <a:rPr kumimoji="1" lang="ko-KR" altLang="en-US" dirty="0"/>
              <a:t>상층 해양의 </a:t>
            </a:r>
            <a:r>
              <a:rPr kumimoji="1" lang="en-US" altLang="ko-KR" dirty="0"/>
              <a:t>meridional temperature gradient</a:t>
            </a:r>
            <a:r>
              <a:rPr kumimoji="1" lang="ko-KR" altLang="en-US" dirty="0"/>
              <a:t>에 의해 동으로 향하는 표층 </a:t>
            </a:r>
            <a:r>
              <a:rPr kumimoji="1" lang="en-US" altLang="ko-KR" dirty="0"/>
              <a:t>mean current </a:t>
            </a:r>
            <a:r>
              <a:rPr kumimoji="1" lang="ko-KR" altLang="en-US" dirty="0"/>
              <a:t>가 형성되고</a:t>
            </a:r>
            <a:r>
              <a:rPr kumimoji="1" lang="en-US" altLang="ko-KR" dirty="0"/>
              <a:t>,</a:t>
            </a:r>
            <a:r>
              <a:rPr kumimoji="1" lang="ko-KR" altLang="en-US" dirty="0"/>
              <a:t> </a:t>
            </a:r>
            <a:endParaRPr kumimoji="1" lang="en-US" altLang="ko-KR" dirty="0"/>
          </a:p>
          <a:p>
            <a:r>
              <a:rPr kumimoji="1" lang="ko-KR" altLang="en-US" dirty="0"/>
              <a:t>강한 연직 시어와 관련하여 서쪽 전파하는 </a:t>
            </a:r>
            <a:r>
              <a:rPr kumimoji="1" lang="ko-KR" altLang="en-US" dirty="0" err="1"/>
              <a:t>로스비파가</a:t>
            </a:r>
            <a:r>
              <a:rPr kumimoji="1" lang="ko-KR" altLang="en-US" dirty="0"/>
              <a:t> 발달하는 곳입니다</a:t>
            </a:r>
            <a:r>
              <a:rPr kumimoji="1" lang="en-US" altLang="ko-KR" dirty="0"/>
              <a:t>.</a:t>
            </a:r>
            <a:r>
              <a:rPr kumimoji="1" lang="ko-KR" altLang="en-US" dirty="0"/>
              <a:t> </a:t>
            </a:r>
            <a:endParaRPr kumimoji="1" lang="en-US" altLang="ko-KR" dirty="0"/>
          </a:p>
          <a:p>
            <a:r>
              <a:rPr kumimoji="1" lang="ko-KR" altLang="en-US" dirty="0"/>
              <a:t>이러한 맥락에서</a:t>
            </a:r>
            <a:r>
              <a:rPr kumimoji="1" lang="en-US" altLang="ko-KR" dirty="0"/>
              <a:t> baroclinic instability</a:t>
            </a:r>
            <a:r>
              <a:rPr kumimoji="1" lang="ko-KR" altLang="en-US" dirty="0"/>
              <a:t>로 인해 발달한 </a:t>
            </a:r>
            <a:r>
              <a:rPr kumimoji="1" lang="ko-KR" altLang="en-US" dirty="0" err="1"/>
              <a:t>로스비파가</a:t>
            </a:r>
            <a:r>
              <a:rPr kumimoji="1" lang="ko-KR" altLang="en-US" dirty="0"/>
              <a:t> </a:t>
            </a:r>
            <a:r>
              <a:rPr kumimoji="1" lang="en-US" altLang="ko-KR" dirty="0"/>
              <a:t>SSHa</a:t>
            </a:r>
            <a:r>
              <a:rPr kumimoji="1" lang="ko-KR" altLang="en-US" dirty="0"/>
              <a:t>의 </a:t>
            </a:r>
            <a:r>
              <a:rPr kumimoji="1" lang="en-US" altLang="ko-KR" dirty="0"/>
              <a:t>source</a:t>
            </a:r>
            <a:r>
              <a:rPr kumimoji="1" lang="ko-KR" altLang="en-US" dirty="0"/>
              <a:t>일 수도 있습니다</a:t>
            </a:r>
            <a:r>
              <a:rPr kumimoji="1" lang="en-US" altLang="ko-KR" dirty="0"/>
              <a:t>.</a:t>
            </a:r>
            <a:r>
              <a:rPr kumimoji="1" lang="ko-KR" altLang="en-US" dirty="0"/>
              <a:t> </a:t>
            </a:r>
            <a:endParaRPr kumimoji="1" lang="en-US" altLang="ko-KR" dirty="0"/>
          </a:p>
          <a:p>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FE9BC7D0-B357-7B46-8611-1BCC882904F6}" type="slidenum">
              <a:rPr kumimoji="1" lang="ko-Kore-KR" altLang="en-US" smtClean="0"/>
              <a:t>30</a:t>
            </a:fld>
            <a:endParaRPr kumimoji="1" lang="ko-Kore-KR" altLang="en-US"/>
          </a:p>
        </p:txBody>
      </p:sp>
    </p:spTree>
    <p:extLst>
      <p:ext uri="{BB962C8B-B14F-4D97-AF65-F5344CB8AC3E}">
        <p14:creationId xmlns:p14="http://schemas.microsoft.com/office/powerpoint/2010/main" val="590091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DA65B2-56EC-998B-DB71-87E3F4BDC9D0}"/>
              </a:ext>
            </a:extLst>
          </p:cNvPr>
          <p:cNvSpPr>
            <a:spLocks noGrp="1"/>
          </p:cNvSpPr>
          <p:nvPr>
            <p:ph type="ctrTitle"/>
          </p:nvPr>
        </p:nvSpPr>
        <p:spPr>
          <a:xfrm>
            <a:off x="1524000" y="1122363"/>
            <a:ext cx="9144000" cy="2387600"/>
          </a:xfrm>
        </p:spPr>
        <p:txBody>
          <a:bodyPr anchor="b"/>
          <a:lstStyle>
            <a:lvl1pPr algn="ctr">
              <a:defRPr sz="6000"/>
            </a:lvl1pPr>
          </a:lstStyle>
          <a:p>
            <a:r>
              <a:rPr kumimoji="1" lang="ko-KR" altLang="en-US"/>
              <a:t>마스터 제목 스타일 편집</a:t>
            </a:r>
          </a:p>
        </p:txBody>
      </p:sp>
      <p:sp>
        <p:nvSpPr>
          <p:cNvPr id="3" name="부제목 2">
            <a:extLst>
              <a:ext uri="{FF2B5EF4-FFF2-40B4-BE49-F238E27FC236}">
                <a16:creationId xmlns:a16="http://schemas.microsoft.com/office/drawing/2014/main" id="{5646B5A4-5875-5522-5B64-DD77636E0F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ko-KR" altLang="en-US"/>
              <a:t>클릭하여 마스터 부제목 스타일 편집</a:t>
            </a:r>
          </a:p>
        </p:txBody>
      </p:sp>
      <p:sp>
        <p:nvSpPr>
          <p:cNvPr id="4" name="날짜 개체 틀 3">
            <a:extLst>
              <a:ext uri="{FF2B5EF4-FFF2-40B4-BE49-F238E27FC236}">
                <a16:creationId xmlns:a16="http://schemas.microsoft.com/office/drawing/2014/main" id="{0C32C00C-A49F-14B1-1ECA-A13F7AD391C1}"/>
              </a:ext>
            </a:extLst>
          </p:cNvPr>
          <p:cNvSpPr>
            <a:spLocks noGrp="1"/>
          </p:cNvSpPr>
          <p:nvPr>
            <p:ph type="dt" sz="half" idx="10"/>
          </p:nvPr>
        </p:nvSpPr>
        <p:spPr/>
        <p:txBody>
          <a:bodyPr/>
          <a:lstStyle/>
          <a:p>
            <a:fld id="{A9A69407-7800-8D4A-AE30-C00F62CEBF13}" type="datetimeFigureOut">
              <a:rPr kumimoji="1" lang="ko-KR" altLang="en-US" smtClean="0"/>
              <a:t>2025. 9. 24.</a:t>
            </a:fld>
            <a:endParaRPr kumimoji="1" lang="ko-KR" altLang="en-US"/>
          </a:p>
        </p:txBody>
      </p:sp>
      <p:sp>
        <p:nvSpPr>
          <p:cNvPr id="5" name="바닥글 개체 틀 4">
            <a:extLst>
              <a:ext uri="{FF2B5EF4-FFF2-40B4-BE49-F238E27FC236}">
                <a16:creationId xmlns:a16="http://schemas.microsoft.com/office/drawing/2014/main" id="{025EFE0E-E4A1-E128-297D-BCE4BE619655}"/>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2397D60A-ED6E-1806-7B7B-2BDF166B32D9}"/>
              </a:ext>
            </a:extLst>
          </p:cNvPr>
          <p:cNvSpPr>
            <a:spLocks noGrp="1"/>
          </p:cNvSpPr>
          <p:nvPr>
            <p:ph type="sldNum" sz="quarter" idx="12"/>
          </p:nvPr>
        </p:nvSpPr>
        <p:spPr/>
        <p:txBody>
          <a:bodyPr/>
          <a:lstStyle/>
          <a:p>
            <a:fld id="{223392B6-E870-464E-95F4-31EA5224AE19}" type="slidenum">
              <a:rPr kumimoji="1" lang="ko-KR" altLang="en-US" smtClean="0"/>
              <a:t>‹#›</a:t>
            </a:fld>
            <a:endParaRPr kumimoji="1" lang="ko-KR" altLang="en-US"/>
          </a:p>
        </p:txBody>
      </p:sp>
    </p:spTree>
    <p:extLst>
      <p:ext uri="{BB962C8B-B14F-4D97-AF65-F5344CB8AC3E}">
        <p14:creationId xmlns:p14="http://schemas.microsoft.com/office/powerpoint/2010/main" val="3692753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E95499E-4AA4-FEF4-91AB-011BE6222784}"/>
              </a:ext>
            </a:extLst>
          </p:cNvPr>
          <p:cNvSpPr>
            <a:spLocks noGrp="1"/>
          </p:cNvSpPr>
          <p:nvPr>
            <p:ph type="title"/>
          </p:nvPr>
        </p:nvSpPr>
        <p:spPr/>
        <p:txBody>
          <a:bodyPr/>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36177A90-4C30-A04F-9D43-BDC237A44BD9}"/>
              </a:ext>
            </a:extLst>
          </p:cNvPr>
          <p:cNvSpPr>
            <a:spLocks noGrp="1"/>
          </p:cNvSpPr>
          <p:nvPr>
            <p:ph type="body" orient="vert" idx="1"/>
          </p:nvPr>
        </p:nvSpPr>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F7786FF5-EC84-4FB9-F762-387AE004E9A2}"/>
              </a:ext>
            </a:extLst>
          </p:cNvPr>
          <p:cNvSpPr>
            <a:spLocks noGrp="1"/>
          </p:cNvSpPr>
          <p:nvPr>
            <p:ph type="dt" sz="half" idx="10"/>
          </p:nvPr>
        </p:nvSpPr>
        <p:spPr/>
        <p:txBody>
          <a:bodyPr/>
          <a:lstStyle/>
          <a:p>
            <a:fld id="{A9A69407-7800-8D4A-AE30-C00F62CEBF13}" type="datetimeFigureOut">
              <a:rPr kumimoji="1" lang="ko-KR" altLang="en-US" smtClean="0"/>
              <a:t>2025. 9. 24.</a:t>
            </a:fld>
            <a:endParaRPr kumimoji="1" lang="ko-KR" altLang="en-US"/>
          </a:p>
        </p:txBody>
      </p:sp>
      <p:sp>
        <p:nvSpPr>
          <p:cNvPr id="5" name="바닥글 개체 틀 4">
            <a:extLst>
              <a:ext uri="{FF2B5EF4-FFF2-40B4-BE49-F238E27FC236}">
                <a16:creationId xmlns:a16="http://schemas.microsoft.com/office/drawing/2014/main" id="{839AAAD5-594E-7C1A-3271-18422F0636B6}"/>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B925546D-9D03-F592-3F67-746C6143483B}"/>
              </a:ext>
            </a:extLst>
          </p:cNvPr>
          <p:cNvSpPr>
            <a:spLocks noGrp="1"/>
          </p:cNvSpPr>
          <p:nvPr>
            <p:ph type="sldNum" sz="quarter" idx="12"/>
          </p:nvPr>
        </p:nvSpPr>
        <p:spPr/>
        <p:txBody>
          <a:bodyPr/>
          <a:lstStyle/>
          <a:p>
            <a:fld id="{223392B6-E870-464E-95F4-31EA5224AE19}" type="slidenum">
              <a:rPr kumimoji="1" lang="ko-KR" altLang="en-US" smtClean="0"/>
              <a:t>‹#›</a:t>
            </a:fld>
            <a:endParaRPr kumimoji="1" lang="ko-KR" altLang="en-US"/>
          </a:p>
        </p:txBody>
      </p:sp>
    </p:spTree>
    <p:extLst>
      <p:ext uri="{BB962C8B-B14F-4D97-AF65-F5344CB8AC3E}">
        <p14:creationId xmlns:p14="http://schemas.microsoft.com/office/powerpoint/2010/main" val="155898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D90B249-93FC-7EA3-A9D8-AE39D992C5B6}"/>
              </a:ext>
            </a:extLst>
          </p:cNvPr>
          <p:cNvSpPr>
            <a:spLocks noGrp="1"/>
          </p:cNvSpPr>
          <p:nvPr>
            <p:ph type="title" orient="vert"/>
          </p:nvPr>
        </p:nvSpPr>
        <p:spPr>
          <a:xfrm>
            <a:off x="8724900" y="365125"/>
            <a:ext cx="2628900" cy="5811838"/>
          </a:xfrm>
        </p:spPr>
        <p:txBody>
          <a:bodyPr vert="eaVert"/>
          <a:lstStyle/>
          <a:p>
            <a:r>
              <a:rPr kumimoji="1" lang="ko-KR" altLang="en-US"/>
              <a:t>마스터 제목 스타일 편집</a:t>
            </a:r>
          </a:p>
        </p:txBody>
      </p:sp>
      <p:sp>
        <p:nvSpPr>
          <p:cNvPr id="3" name="세로 텍스트 개체 틀 2">
            <a:extLst>
              <a:ext uri="{FF2B5EF4-FFF2-40B4-BE49-F238E27FC236}">
                <a16:creationId xmlns:a16="http://schemas.microsoft.com/office/drawing/2014/main" id="{9138AAF0-E133-A742-685A-5634CAC412C4}"/>
              </a:ext>
            </a:extLst>
          </p:cNvPr>
          <p:cNvSpPr>
            <a:spLocks noGrp="1"/>
          </p:cNvSpPr>
          <p:nvPr>
            <p:ph type="body" orient="vert" idx="1"/>
          </p:nvPr>
        </p:nvSpPr>
        <p:spPr>
          <a:xfrm>
            <a:off x="838200" y="365125"/>
            <a:ext cx="7734300" cy="5811838"/>
          </a:xfrm>
        </p:spPr>
        <p:txBody>
          <a:bodyPr vert="eaVert"/>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EB0F697F-7379-677E-DE4A-11AF33EDBF8B}"/>
              </a:ext>
            </a:extLst>
          </p:cNvPr>
          <p:cNvSpPr>
            <a:spLocks noGrp="1"/>
          </p:cNvSpPr>
          <p:nvPr>
            <p:ph type="dt" sz="half" idx="10"/>
          </p:nvPr>
        </p:nvSpPr>
        <p:spPr/>
        <p:txBody>
          <a:bodyPr/>
          <a:lstStyle/>
          <a:p>
            <a:fld id="{A9A69407-7800-8D4A-AE30-C00F62CEBF13}" type="datetimeFigureOut">
              <a:rPr kumimoji="1" lang="ko-KR" altLang="en-US" smtClean="0"/>
              <a:t>2025. 9. 24.</a:t>
            </a:fld>
            <a:endParaRPr kumimoji="1" lang="ko-KR" altLang="en-US"/>
          </a:p>
        </p:txBody>
      </p:sp>
      <p:sp>
        <p:nvSpPr>
          <p:cNvPr id="5" name="바닥글 개체 틀 4">
            <a:extLst>
              <a:ext uri="{FF2B5EF4-FFF2-40B4-BE49-F238E27FC236}">
                <a16:creationId xmlns:a16="http://schemas.microsoft.com/office/drawing/2014/main" id="{D3462A1B-852E-220D-303A-BF12B1F0AAF7}"/>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371C4109-1C9F-982D-6CD8-651CA1EF764B}"/>
              </a:ext>
            </a:extLst>
          </p:cNvPr>
          <p:cNvSpPr>
            <a:spLocks noGrp="1"/>
          </p:cNvSpPr>
          <p:nvPr>
            <p:ph type="sldNum" sz="quarter" idx="12"/>
          </p:nvPr>
        </p:nvSpPr>
        <p:spPr/>
        <p:txBody>
          <a:bodyPr/>
          <a:lstStyle/>
          <a:p>
            <a:fld id="{223392B6-E870-464E-95F4-31EA5224AE19}" type="slidenum">
              <a:rPr kumimoji="1" lang="ko-KR" altLang="en-US" smtClean="0"/>
              <a:t>‹#›</a:t>
            </a:fld>
            <a:endParaRPr kumimoji="1" lang="ko-KR" altLang="en-US"/>
          </a:p>
        </p:txBody>
      </p:sp>
    </p:spTree>
    <p:extLst>
      <p:ext uri="{BB962C8B-B14F-4D97-AF65-F5344CB8AC3E}">
        <p14:creationId xmlns:p14="http://schemas.microsoft.com/office/powerpoint/2010/main" val="288348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pPr algn="r" eaLnBrk="1" latinLnBrk="0" hangingPunct="1"/>
            <a:fld id="{9290436E-372B-9448-9CDB-4C826C36657D}" type="datetime1">
              <a:rPr lang="ko-KR" altLang="en-US" smtClean="0"/>
              <a:t>2025. 9. 24.</a:t>
            </a:fld>
            <a:endParaRPr lang="en-US" sz="1400" dirty="0">
              <a:solidFill>
                <a:srgbClr val="FFFFFF"/>
              </a:solidFill>
            </a:endParaRPr>
          </a:p>
        </p:txBody>
      </p:sp>
      <p:sp>
        <p:nvSpPr>
          <p:cNvPr id="5" name="Footer Placeholder 4"/>
          <p:cNvSpPr>
            <a:spLocks noGrp="1"/>
          </p:cNvSpPr>
          <p:nvPr>
            <p:ph type="ftr" sz="quarter" idx="11"/>
          </p:nvPr>
        </p:nvSpPr>
        <p:spPr/>
        <p:txBody>
          <a:bodyPr/>
          <a:lstStyle/>
          <a:p>
            <a:pPr algn="l" eaLnBrk="1" latinLnBrk="0" hangingPunct="1"/>
            <a:endParaRPr kumimoji="0" lang="en-US" dirty="0">
              <a:solidFill>
                <a:srgbClr val="FFFFFF"/>
              </a:solidFill>
            </a:endParaRPr>
          </a:p>
        </p:txBody>
      </p:sp>
      <p:sp>
        <p:nvSpPr>
          <p:cNvPr id="6" name="Slide Number Placeholder 5"/>
          <p:cNvSpPr>
            <a:spLocks noGrp="1"/>
          </p:cNvSpPr>
          <p:nvPr>
            <p:ph type="sldNum" sz="quarter" idx="12"/>
          </p:nvPr>
        </p:nvSpPr>
        <p:spPr/>
        <p:txBody>
          <a:bodyPr/>
          <a:lstStyle/>
          <a:p>
            <a:pPr algn="ctr"/>
            <a:fld id="{2C6B1FF6-39B9-40F5-8B67-33C6354A3D4F}" type="slidenum">
              <a:rPr lang="en-US" smtClean="0"/>
              <a:pPr algn="ctr"/>
              <a:t>‹#›</a:t>
            </a:fld>
            <a:endParaRPr lang="en-US" sz="2400" dirty="0"/>
          </a:p>
        </p:txBody>
      </p:sp>
    </p:spTree>
    <p:extLst>
      <p:ext uri="{BB962C8B-B14F-4D97-AF65-F5344CB8AC3E}">
        <p14:creationId xmlns:p14="http://schemas.microsoft.com/office/powerpoint/2010/main" val="380741894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pPr algn="r" eaLnBrk="1" latinLnBrk="0" hangingPunct="1"/>
            <a:fld id="{9290436E-372B-9448-9CDB-4C826C36657D}" type="datetime1">
              <a:rPr lang="ko-KR" altLang="en-US" smtClean="0"/>
              <a:t>2025. 9. 24.</a:t>
            </a:fld>
            <a:endParaRPr lang="en-US" sz="1400" dirty="0">
              <a:solidFill>
                <a:srgbClr val="FFFFFF"/>
              </a:solidFill>
            </a:endParaRPr>
          </a:p>
        </p:txBody>
      </p:sp>
      <p:sp>
        <p:nvSpPr>
          <p:cNvPr id="5" name="Footer Placeholder 4"/>
          <p:cNvSpPr>
            <a:spLocks noGrp="1"/>
          </p:cNvSpPr>
          <p:nvPr>
            <p:ph type="ftr" sz="quarter" idx="11"/>
          </p:nvPr>
        </p:nvSpPr>
        <p:spPr/>
        <p:txBody>
          <a:bodyPr/>
          <a:lstStyle/>
          <a:p>
            <a:pPr algn="l" eaLnBrk="1" latinLnBrk="0" hangingPunct="1"/>
            <a:endParaRPr kumimoji="0" lang="en-US" dirty="0">
              <a:solidFill>
                <a:srgbClr val="FFFFFF"/>
              </a:solidFill>
            </a:endParaRPr>
          </a:p>
        </p:txBody>
      </p:sp>
      <p:sp>
        <p:nvSpPr>
          <p:cNvPr id="6" name="Slide Number Placeholder 5"/>
          <p:cNvSpPr>
            <a:spLocks noGrp="1"/>
          </p:cNvSpPr>
          <p:nvPr>
            <p:ph type="sldNum" sz="quarter" idx="12"/>
          </p:nvPr>
        </p:nvSpPr>
        <p:spPr/>
        <p:txBody>
          <a:bodyPr/>
          <a:lstStyle/>
          <a:p>
            <a:pPr algn="ctr"/>
            <a:fld id="{2C6B1FF6-39B9-40F5-8B67-33C6354A3D4F}" type="slidenum">
              <a:rPr lang="en-US" smtClean="0"/>
              <a:pPr algn="ctr"/>
              <a:t>‹#›</a:t>
            </a:fld>
            <a:endParaRPr lang="en-US" sz="2400" dirty="0"/>
          </a:p>
        </p:txBody>
      </p:sp>
    </p:spTree>
    <p:extLst>
      <p:ext uri="{BB962C8B-B14F-4D97-AF65-F5344CB8AC3E}">
        <p14:creationId xmlns:p14="http://schemas.microsoft.com/office/powerpoint/2010/main" val="394528381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pPr algn="r" eaLnBrk="1" latinLnBrk="0" hangingPunct="1"/>
            <a:fld id="{9290436E-372B-9448-9CDB-4C826C36657D}" type="datetime1">
              <a:rPr lang="ko-KR" altLang="en-US" smtClean="0"/>
              <a:t>2025. 9. 24.</a:t>
            </a:fld>
            <a:endParaRPr lang="en-US" sz="1400" dirty="0">
              <a:solidFill>
                <a:srgbClr val="FFFFFF"/>
              </a:solidFill>
            </a:endParaRPr>
          </a:p>
        </p:txBody>
      </p:sp>
      <p:sp>
        <p:nvSpPr>
          <p:cNvPr id="5" name="Footer Placeholder 4"/>
          <p:cNvSpPr>
            <a:spLocks noGrp="1"/>
          </p:cNvSpPr>
          <p:nvPr>
            <p:ph type="ftr" sz="quarter" idx="11"/>
          </p:nvPr>
        </p:nvSpPr>
        <p:spPr/>
        <p:txBody>
          <a:bodyPr/>
          <a:lstStyle/>
          <a:p>
            <a:pPr algn="l" eaLnBrk="1" latinLnBrk="0" hangingPunct="1"/>
            <a:endParaRPr kumimoji="0" lang="en-US" dirty="0">
              <a:solidFill>
                <a:srgbClr val="FFFFFF"/>
              </a:solidFill>
            </a:endParaRPr>
          </a:p>
        </p:txBody>
      </p:sp>
      <p:sp>
        <p:nvSpPr>
          <p:cNvPr id="6" name="Slide Number Placeholder 5"/>
          <p:cNvSpPr>
            <a:spLocks noGrp="1"/>
          </p:cNvSpPr>
          <p:nvPr>
            <p:ph type="sldNum" sz="quarter" idx="12"/>
          </p:nvPr>
        </p:nvSpPr>
        <p:spPr/>
        <p:txBody>
          <a:bodyPr/>
          <a:lstStyle/>
          <a:p>
            <a:pPr algn="ctr"/>
            <a:fld id="{2C6B1FF6-39B9-40F5-8B67-33C6354A3D4F}" type="slidenum">
              <a:rPr lang="en-US" smtClean="0"/>
              <a:pPr algn="ctr"/>
              <a:t>‹#›</a:t>
            </a:fld>
            <a:endParaRPr lang="en-US" sz="2400" dirty="0"/>
          </a:p>
        </p:txBody>
      </p:sp>
    </p:spTree>
    <p:extLst>
      <p:ext uri="{BB962C8B-B14F-4D97-AF65-F5344CB8AC3E}">
        <p14:creationId xmlns:p14="http://schemas.microsoft.com/office/powerpoint/2010/main" val="17897962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pPr algn="r" eaLnBrk="1" latinLnBrk="0" hangingPunct="1"/>
            <a:fld id="{9290436E-372B-9448-9CDB-4C826C36657D}" type="datetime1">
              <a:rPr lang="ko-KR" altLang="en-US" smtClean="0"/>
              <a:t>2025. 9. 24.</a:t>
            </a:fld>
            <a:endParaRPr lang="en-US" sz="1400" dirty="0">
              <a:solidFill>
                <a:srgbClr val="FFFFFF"/>
              </a:solidFill>
            </a:endParaRPr>
          </a:p>
        </p:txBody>
      </p:sp>
      <p:sp>
        <p:nvSpPr>
          <p:cNvPr id="6" name="Footer Placeholder 5"/>
          <p:cNvSpPr>
            <a:spLocks noGrp="1"/>
          </p:cNvSpPr>
          <p:nvPr>
            <p:ph type="ftr" sz="quarter" idx="11"/>
          </p:nvPr>
        </p:nvSpPr>
        <p:spPr/>
        <p:txBody>
          <a:bodyPr/>
          <a:lstStyle/>
          <a:p>
            <a:pPr algn="l" eaLnBrk="1" latinLnBrk="0" hangingPunct="1"/>
            <a:endParaRPr kumimoji="0" lang="en-US" dirty="0">
              <a:solidFill>
                <a:srgbClr val="FFFFFF"/>
              </a:solidFill>
            </a:endParaRPr>
          </a:p>
        </p:txBody>
      </p:sp>
      <p:sp>
        <p:nvSpPr>
          <p:cNvPr id="7" name="Slide Number Placeholder 6"/>
          <p:cNvSpPr>
            <a:spLocks noGrp="1"/>
          </p:cNvSpPr>
          <p:nvPr>
            <p:ph type="sldNum" sz="quarter" idx="12"/>
          </p:nvPr>
        </p:nvSpPr>
        <p:spPr/>
        <p:txBody>
          <a:bodyPr/>
          <a:lstStyle/>
          <a:p>
            <a:pPr algn="ctr"/>
            <a:fld id="{2C6B1FF6-39B9-40F5-8B67-33C6354A3D4F}" type="slidenum">
              <a:rPr lang="en-US" smtClean="0"/>
              <a:pPr algn="ctr"/>
              <a:t>‹#›</a:t>
            </a:fld>
            <a:endParaRPr lang="en-US" sz="2400" dirty="0"/>
          </a:p>
        </p:txBody>
      </p:sp>
    </p:spTree>
    <p:extLst>
      <p:ext uri="{BB962C8B-B14F-4D97-AF65-F5344CB8AC3E}">
        <p14:creationId xmlns:p14="http://schemas.microsoft.com/office/powerpoint/2010/main" val="3140919317"/>
      </p:ext>
    </p:extLst>
  </p:cSld>
  <p:clrMapOvr>
    <a:masterClrMapping/>
  </p:clrMapOvr>
  <p:hf hdr="0" ftr="0" dt="0"/>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pPr algn="r" eaLnBrk="1" latinLnBrk="0" hangingPunct="1"/>
            <a:fld id="{9290436E-372B-9448-9CDB-4C826C36657D}" type="datetime1">
              <a:rPr lang="ko-KR" altLang="en-US" smtClean="0"/>
              <a:t>2025. 9. 24.</a:t>
            </a:fld>
            <a:endParaRPr lang="en-US" sz="1400" dirty="0">
              <a:solidFill>
                <a:srgbClr val="FFFFFF"/>
              </a:solidFill>
            </a:endParaRPr>
          </a:p>
        </p:txBody>
      </p:sp>
      <p:sp>
        <p:nvSpPr>
          <p:cNvPr id="8" name="Footer Placeholder 7"/>
          <p:cNvSpPr>
            <a:spLocks noGrp="1"/>
          </p:cNvSpPr>
          <p:nvPr>
            <p:ph type="ftr" sz="quarter" idx="11"/>
          </p:nvPr>
        </p:nvSpPr>
        <p:spPr/>
        <p:txBody>
          <a:bodyPr/>
          <a:lstStyle/>
          <a:p>
            <a:pPr algn="l" eaLnBrk="1" latinLnBrk="0" hangingPunct="1"/>
            <a:endParaRPr kumimoji="0" lang="en-US" dirty="0">
              <a:solidFill>
                <a:srgbClr val="FFFFFF"/>
              </a:solidFill>
            </a:endParaRPr>
          </a:p>
        </p:txBody>
      </p:sp>
      <p:sp>
        <p:nvSpPr>
          <p:cNvPr id="9" name="Slide Number Placeholder 8"/>
          <p:cNvSpPr>
            <a:spLocks noGrp="1"/>
          </p:cNvSpPr>
          <p:nvPr>
            <p:ph type="sldNum" sz="quarter" idx="12"/>
          </p:nvPr>
        </p:nvSpPr>
        <p:spPr/>
        <p:txBody>
          <a:bodyPr/>
          <a:lstStyle/>
          <a:p>
            <a:pPr algn="ctr"/>
            <a:fld id="{2C6B1FF6-39B9-40F5-8B67-33C6354A3D4F}" type="slidenum">
              <a:rPr lang="en-US" smtClean="0"/>
              <a:pPr algn="ctr"/>
              <a:t>‹#›</a:t>
            </a:fld>
            <a:endParaRPr lang="en-US" sz="2400" dirty="0"/>
          </a:p>
        </p:txBody>
      </p:sp>
    </p:spTree>
    <p:extLst>
      <p:ext uri="{BB962C8B-B14F-4D97-AF65-F5344CB8AC3E}">
        <p14:creationId xmlns:p14="http://schemas.microsoft.com/office/powerpoint/2010/main" val="3915444685"/>
      </p:ext>
    </p:extLst>
  </p:cSld>
  <p:clrMapOvr>
    <a:masterClrMapping/>
  </p:clrMapOvr>
  <p:hf hdr="0" ftr="0" dt="0"/>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pPr algn="r" eaLnBrk="1" latinLnBrk="0" hangingPunct="1"/>
            <a:fld id="{9290436E-372B-9448-9CDB-4C826C36657D}" type="datetime1">
              <a:rPr lang="ko-KR" altLang="en-US" smtClean="0"/>
              <a:t>2025. 9. 24.</a:t>
            </a:fld>
            <a:endParaRPr lang="en-US" sz="1400" dirty="0">
              <a:solidFill>
                <a:srgbClr val="FFFFFF"/>
              </a:solidFill>
            </a:endParaRPr>
          </a:p>
        </p:txBody>
      </p:sp>
      <p:sp>
        <p:nvSpPr>
          <p:cNvPr id="4" name="Footer Placeholder 3"/>
          <p:cNvSpPr>
            <a:spLocks noGrp="1"/>
          </p:cNvSpPr>
          <p:nvPr>
            <p:ph type="ftr" sz="quarter" idx="11"/>
          </p:nvPr>
        </p:nvSpPr>
        <p:spPr/>
        <p:txBody>
          <a:bodyPr/>
          <a:lstStyle/>
          <a:p>
            <a:pPr algn="l" eaLnBrk="1" latinLnBrk="0" hangingPunct="1"/>
            <a:endParaRPr kumimoji="0" lang="en-US" dirty="0">
              <a:solidFill>
                <a:srgbClr val="FFFFFF"/>
              </a:solidFill>
            </a:endParaRPr>
          </a:p>
        </p:txBody>
      </p:sp>
      <p:sp>
        <p:nvSpPr>
          <p:cNvPr id="5" name="Slide Number Placeholder 4"/>
          <p:cNvSpPr>
            <a:spLocks noGrp="1"/>
          </p:cNvSpPr>
          <p:nvPr>
            <p:ph type="sldNum" sz="quarter" idx="12"/>
          </p:nvPr>
        </p:nvSpPr>
        <p:spPr/>
        <p:txBody>
          <a:bodyPr/>
          <a:lstStyle/>
          <a:p>
            <a:pPr algn="ctr"/>
            <a:fld id="{2C6B1FF6-39B9-40F5-8B67-33C6354A3D4F}" type="slidenum">
              <a:rPr lang="en-US" smtClean="0"/>
              <a:pPr algn="ctr"/>
              <a:t>‹#›</a:t>
            </a:fld>
            <a:endParaRPr lang="en-US" sz="2400" dirty="0"/>
          </a:p>
        </p:txBody>
      </p:sp>
    </p:spTree>
    <p:extLst>
      <p:ext uri="{BB962C8B-B14F-4D97-AF65-F5344CB8AC3E}">
        <p14:creationId xmlns:p14="http://schemas.microsoft.com/office/powerpoint/2010/main" val="1740113513"/>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r" eaLnBrk="1" latinLnBrk="0" hangingPunct="1"/>
            <a:fld id="{9290436E-372B-9448-9CDB-4C826C36657D}" type="datetime1">
              <a:rPr lang="ko-KR" altLang="en-US" smtClean="0"/>
              <a:t>2025. 9. 24.</a:t>
            </a:fld>
            <a:endParaRPr lang="en-US" sz="1400" dirty="0">
              <a:solidFill>
                <a:srgbClr val="FFFFFF"/>
              </a:solidFill>
            </a:endParaRPr>
          </a:p>
        </p:txBody>
      </p:sp>
      <p:sp>
        <p:nvSpPr>
          <p:cNvPr id="3" name="Footer Placeholder 2"/>
          <p:cNvSpPr>
            <a:spLocks noGrp="1"/>
          </p:cNvSpPr>
          <p:nvPr>
            <p:ph type="ftr" sz="quarter" idx="11"/>
          </p:nvPr>
        </p:nvSpPr>
        <p:spPr/>
        <p:txBody>
          <a:bodyPr/>
          <a:lstStyle/>
          <a:p>
            <a:pPr algn="l" eaLnBrk="1" latinLnBrk="0" hangingPunct="1"/>
            <a:endParaRPr kumimoji="0" lang="en-US" dirty="0">
              <a:solidFill>
                <a:srgbClr val="FFFFFF"/>
              </a:solidFill>
            </a:endParaRPr>
          </a:p>
        </p:txBody>
      </p:sp>
      <p:sp>
        <p:nvSpPr>
          <p:cNvPr id="4" name="Slide Number Placeholder 3"/>
          <p:cNvSpPr>
            <a:spLocks noGrp="1"/>
          </p:cNvSpPr>
          <p:nvPr>
            <p:ph type="sldNum" sz="quarter" idx="12"/>
          </p:nvPr>
        </p:nvSpPr>
        <p:spPr/>
        <p:txBody>
          <a:bodyPr/>
          <a:lstStyle/>
          <a:p>
            <a:pPr algn="ctr"/>
            <a:fld id="{2C6B1FF6-39B9-40F5-8B67-33C6354A3D4F}" type="slidenum">
              <a:rPr lang="en-US" smtClean="0"/>
              <a:pPr algn="ctr"/>
              <a:t>‹#›</a:t>
            </a:fld>
            <a:endParaRPr lang="en-US" sz="2400" dirty="0"/>
          </a:p>
        </p:txBody>
      </p:sp>
    </p:spTree>
    <p:extLst>
      <p:ext uri="{BB962C8B-B14F-4D97-AF65-F5344CB8AC3E}">
        <p14:creationId xmlns:p14="http://schemas.microsoft.com/office/powerpoint/2010/main" val="732243563"/>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pPr algn="r" eaLnBrk="1" latinLnBrk="0" hangingPunct="1"/>
            <a:fld id="{9290436E-372B-9448-9CDB-4C826C36657D}" type="datetime1">
              <a:rPr lang="ko-KR" altLang="en-US" smtClean="0"/>
              <a:t>2025. 9. 24.</a:t>
            </a:fld>
            <a:endParaRPr lang="en-US" sz="1400" dirty="0">
              <a:solidFill>
                <a:srgbClr val="FFFFFF"/>
              </a:solidFill>
            </a:endParaRPr>
          </a:p>
        </p:txBody>
      </p:sp>
      <p:sp>
        <p:nvSpPr>
          <p:cNvPr id="6" name="Footer Placeholder 5"/>
          <p:cNvSpPr>
            <a:spLocks noGrp="1"/>
          </p:cNvSpPr>
          <p:nvPr>
            <p:ph type="ftr" sz="quarter" idx="11"/>
          </p:nvPr>
        </p:nvSpPr>
        <p:spPr/>
        <p:txBody>
          <a:bodyPr/>
          <a:lstStyle/>
          <a:p>
            <a:pPr algn="l" eaLnBrk="1" latinLnBrk="0" hangingPunct="1"/>
            <a:endParaRPr kumimoji="0" lang="en-US" dirty="0">
              <a:solidFill>
                <a:srgbClr val="FFFFFF"/>
              </a:solidFill>
            </a:endParaRPr>
          </a:p>
        </p:txBody>
      </p:sp>
      <p:sp>
        <p:nvSpPr>
          <p:cNvPr id="7" name="Slide Number Placeholder 6"/>
          <p:cNvSpPr>
            <a:spLocks noGrp="1"/>
          </p:cNvSpPr>
          <p:nvPr>
            <p:ph type="sldNum" sz="quarter" idx="12"/>
          </p:nvPr>
        </p:nvSpPr>
        <p:spPr/>
        <p:txBody>
          <a:bodyPr/>
          <a:lstStyle/>
          <a:p>
            <a:pPr algn="ctr"/>
            <a:fld id="{2C6B1FF6-39B9-40F5-8B67-33C6354A3D4F}" type="slidenum">
              <a:rPr lang="en-US" smtClean="0"/>
              <a:pPr algn="ctr"/>
              <a:t>‹#›</a:t>
            </a:fld>
            <a:endParaRPr lang="en-US" sz="2400" dirty="0"/>
          </a:p>
        </p:txBody>
      </p:sp>
    </p:spTree>
    <p:extLst>
      <p:ext uri="{BB962C8B-B14F-4D97-AF65-F5344CB8AC3E}">
        <p14:creationId xmlns:p14="http://schemas.microsoft.com/office/powerpoint/2010/main" val="2879587475"/>
      </p:ext>
    </p:extLst>
  </p:cSld>
  <p:clrMapOvr>
    <a:masterClrMapping/>
  </p:clrMapOvr>
  <p:hf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4F76B9A-8396-8300-78B4-165A8B513A46}"/>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02133852-D747-8F8F-B52E-1046960FE392}"/>
              </a:ext>
            </a:extLst>
          </p:cNvPr>
          <p:cNvSpPr>
            <a:spLocks noGrp="1"/>
          </p:cNvSpPr>
          <p:nvPr>
            <p:ph idx="1"/>
          </p:nvPr>
        </p:nvSpPr>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5E3E4A1F-842C-21D6-4D48-D02A33E81527}"/>
              </a:ext>
            </a:extLst>
          </p:cNvPr>
          <p:cNvSpPr>
            <a:spLocks noGrp="1"/>
          </p:cNvSpPr>
          <p:nvPr>
            <p:ph type="dt" sz="half" idx="10"/>
          </p:nvPr>
        </p:nvSpPr>
        <p:spPr/>
        <p:txBody>
          <a:bodyPr/>
          <a:lstStyle/>
          <a:p>
            <a:fld id="{A9A69407-7800-8D4A-AE30-C00F62CEBF13}" type="datetimeFigureOut">
              <a:rPr kumimoji="1" lang="ko-KR" altLang="en-US" smtClean="0"/>
              <a:t>2025. 9. 24.</a:t>
            </a:fld>
            <a:endParaRPr kumimoji="1" lang="ko-KR" altLang="en-US"/>
          </a:p>
        </p:txBody>
      </p:sp>
      <p:sp>
        <p:nvSpPr>
          <p:cNvPr id="5" name="바닥글 개체 틀 4">
            <a:extLst>
              <a:ext uri="{FF2B5EF4-FFF2-40B4-BE49-F238E27FC236}">
                <a16:creationId xmlns:a16="http://schemas.microsoft.com/office/drawing/2014/main" id="{70995A98-BC9E-8E4D-944A-E41CF1411AAA}"/>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85FE8869-4269-8250-5AC8-376FE2B68320}"/>
              </a:ext>
            </a:extLst>
          </p:cNvPr>
          <p:cNvSpPr>
            <a:spLocks noGrp="1"/>
          </p:cNvSpPr>
          <p:nvPr>
            <p:ph type="sldNum" sz="quarter" idx="12"/>
          </p:nvPr>
        </p:nvSpPr>
        <p:spPr/>
        <p:txBody>
          <a:bodyPr/>
          <a:lstStyle/>
          <a:p>
            <a:fld id="{223392B6-E870-464E-95F4-31EA5224AE19}" type="slidenum">
              <a:rPr kumimoji="1" lang="ko-KR" altLang="en-US" smtClean="0"/>
              <a:t>‹#›</a:t>
            </a:fld>
            <a:endParaRPr kumimoji="1" lang="ko-KR" altLang="en-US"/>
          </a:p>
        </p:txBody>
      </p:sp>
    </p:spTree>
    <p:extLst>
      <p:ext uri="{BB962C8B-B14F-4D97-AF65-F5344CB8AC3E}">
        <p14:creationId xmlns:p14="http://schemas.microsoft.com/office/powerpoint/2010/main" val="40778046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pPr algn="r" eaLnBrk="1" latinLnBrk="0" hangingPunct="1"/>
            <a:fld id="{9290436E-372B-9448-9CDB-4C826C36657D}" type="datetime1">
              <a:rPr lang="ko-KR" altLang="en-US" smtClean="0"/>
              <a:t>2025. 9. 24.</a:t>
            </a:fld>
            <a:endParaRPr lang="en-US" sz="1400" dirty="0">
              <a:solidFill>
                <a:srgbClr val="FFFFFF"/>
              </a:solidFill>
            </a:endParaRPr>
          </a:p>
        </p:txBody>
      </p:sp>
      <p:sp>
        <p:nvSpPr>
          <p:cNvPr id="6" name="Footer Placeholder 5"/>
          <p:cNvSpPr>
            <a:spLocks noGrp="1"/>
          </p:cNvSpPr>
          <p:nvPr>
            <p:ph type="ftr" sz="quarter" idx="11"/>
          </p:nvPr>
        </p:nvSpPr>
        <p:spPr/>
        <p:txBody>
          <a:bodyPr/>
          <a:lstStyle/>
          <a:p>
            <a:pPr algn="l" eaLnBrk="1" latinLnBrk="0" hangingPunct="1"/>
            <a:endParaRPr kumimoji="0" lang="en-US" dirty="0">
              <a:solidFill>
                <a:srgbClr val="FFFFFF"/>
              </a:solidFill>
            </a:endParaRPr>
          </a:p>
        </p:txBody>
      </p:sp>
      <p:sp>
        <p:nvSpPr>
          <p:cNvPr id="7" name="Slide Number Placeholder 6"/>
          <p:cNvSpPr>
            <a:spLocks noGrp="1"/>
          </p:cNvSpPr>
          <p:nvPr>
            <p:ph type="sldNum" sz="quarter" idx="12"/>
          </p:nvPr>
        </p:nvSpPr>
        <p:spPr/>
        <p:txBody>
          <a:bodyPr/>
          <a:lstStyle/>
          <a:p>
            <a:pPr algn="ctr"/>
            <a:fld id="{2C6B1FF6-39B9-40F5-8B67-33C6354A3D4F}" type="slidenum">
              <a:rPr lang="en-US" smtClean="0"/>
              <a:pPr algn="ctr"/>
              <a:t>‹#›</a:t>
            </a:fld>
            <a:endParaRPr lang="en-US" sz="2400" dirty="0"/>
          </a:p>
        </p:txBody>
      </p:sp>
    </p:spTree>
    <p:extLst>
      <p:ext uri="{BB962C8B-B14F-4D97-AF65-F5344CB8AC3E}">
        <p14:creationId xmlns:p14="http://schemas.microsoft.com/office/powerpoint/2010/main" val="102654434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pPr algn="r" eaLnBrk="1" latinLnBrk="0" hangingPunct="1"/>
            <a:fld id="{9290436E-372B-9448-9CDB-4C826C36657D}" type="datetime1">
              <a:rPr lang="ko-KR" altLang="en-US" smtClean="0"/>
              <a:t>2025. 9. 24.</a:t>
            </a:fld>
            <a:endParaRPr lang="en-US" sz="1400" dirty="0">
              <a:solidFill>
                <a:srgbClr val="FFFFFF"/>
              </a:solidFill>
            </a:endParaRPr>
          </a:p>
        </p:txBody>
      </p:sp>
      <p:sp>
        <p:nvSpPr>
          <p:cNvPr id="5" name="Footer Placeholder 4"/>
          <p:cNvSpPr>
            <a:spLocks noGrp="1"/>
          </p:cNvSpPr>
          <p:nvPr>
            <p:ph type="ftr" sz="quarter" idx="11"/>
          </p:nvPr>
        </p:nvSpPr>
        <p:spPr/>
        <p:txBody>
          <a:bodyPr/>
          <a:lstStyle/>
          <a:p>
            <a:pPr algn="l" eaLnBrk="1" latinLnBrk="0" hangingPunct="1"/>
            <a:endParaRPr kumimoji="0" lang="en-US" dirty="0">
              <a:solidFill>
                <a:srgbClr val="FFFFFF"/>
              </a:solidFill>
            </a:endParaRPr>
          </a:p>
        </p:txBody>
      </p:sp>
      <p:sp>
        <p:nvSpPr>
          <p:cNvPr id="6" name="Slide Number Placeholder 5"/>
          <p:cNvSpPr>
            <a:spLocks noGrp="1"/>
          </p:cNvSpPr>
          <p:nvPr>
            <p:ph type="sldNum" sz="quarter" idx="12"/>
          </p:nvPr>
        </p:nvSpPr>
        <p:spPr/>
        <p:txBody>
          <a:bodyPr/>
          <a:lstStyle/>
          <a:p>
            <a:pPr algn="ctr"/>
            <a:fld id="{2C6B1FF6-39B9-40F5-8B67-33C6354A3D4F}" type="slidenum">
              <a:rPr lang="en-US" smtClean="0"/>
              <a:pPr algn="ctr"/>
              <a:t>‹#›</a:t>
            </a:fld>
            <a:endParaRPr lang="en-US" sz="2400" dirty="0"/>
          </a:p>
        </p:txBody>
      </p:sp>
    </p:spTree>
    <p:extLst>
      <p:ext uri="{BB962C8B-B14F-4D97-AF65-F5344CB8AC3E}">
        <p14:creationId xmlns:p14="http://schemas.microsoft.com/office/powerpoint/2010/main" val="3854492840"/>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pPr algn="r" eaLnBrk="1" latinLnBrk="0" hangingPunct="1"/>
            <a:fld id="{9290436E-372B-9448-9CDB-4C826C36657D}" type="datetime1">
              <a:rPr lang="ko-KR" altLang="en-US" smtClean="0"/>
              <a:t>2025. 9. 24.</a:t>
            </a:fld>
            <a:endParaRPr lang="en-US" sz="1400" dirty="0">
              <a:solidFill>
                <a:srgbClr val="FFFFFF"/>
              </a:solidFill>
            </a:endParaRPr>
          </a:p>
        </p:txBody>
      </p:sp>
      <p:sp>
        <p:nvSpPr>
          <p:cNvPr id="5" name="Footer Placeholder 4"/>
          <p:cNvSpPr>
            <a:spLocks noGrp="1"/>
          </p:cNvSpPr>
          <p:nvPr>
            <p:ph type="ftr" sz="quarter" idx="11"/>
          </p:nvPr>
        </p:nvSpPr>
        <p:spPr/>
        <p:txBody>
          <a:bodyPr/>
          <a:lstStyle/>
          <a:p>
            <a:pPr algn="l" eaLnBrk="1" latinLnBrk="0" hangingPunct="1"/>
            <a:endParaRPr kumimoji="0" lang="en-US" dirty="0">
              <a:solidFill>
                <a:srgbClr val="FFFFFF"/>
              </a:solidFill>
            </a:endParaRPr>
          </a:p>
        </p:txBody>
      </p:sp>
      <p:sp>
        <p:nvSpPr>
          <p:cNvPr id="6" name="Slide Number Placeholder 5"/>
          <p:cNvSpPr>
            <a:spLocks noGrp="1"/>
          </p:cNvSpPr>
          <p:nvPr>
            <p:ph type="sldNum" sz="quarter" idx="12"/>
          </p:nvPr>
        </p:nvSpPr>
        <p:spPr/>
        <p:txBody>
          <a:bodyPr/>
          <a:lstStyle/>
          <a:p>
            <a:pPr algn="ctr"/>
            <a:fld id="{2C6B1FF6-39B9-40F5-8B67-33C6354A3D4F}" type="slidenum">
              <a:rPr lang="en-US" smtClean="0"/>
              <a:pPr algn="ctr"/>
              <a:t>‹#›</a:t>
            </a:fld>
            <a:endParaRPr lang="en-US" sz="2400" dirty="0"/>
          </a:p>
        </p:txBody>
      </p:sp>
    </p:spTree>
    <p:extLst>
      <p:ext uri="{BB962C8B-B14F-4D97-AF65-F5344CB8AC3E}">
        <p14:creationId xmlns:p14="http://schemas.microsoft.com/office/powerpoint/2010/main" val="324439244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D23D46F-0C9A-5BAD-8482-7F07678133AB}"/>
              </a:ext>
            </a:extLst>
          </p:cNvPr>
          <p:cNvSpPr>
            <a:spLocks noGrp="1"/>
          </p:cNvSpPr>
          <p:nvPr>
            <p:ph type="title"/>
          </p:nvPr>
        </p:nvSpPr>
        <p:spPr>
          <a:xfrm>
            <a:off x="831850" y="1709738"/>
            <a:ext cx="10515600" cy="2852737"/>
          </a:xfrm>
        </p:spPr>
        <p:txBody>
          <a:bodyPr anchor="b"/>
          <a:lstStyle>
            <a:lvl1pPr>
              <a:defRPr sz="6000"/>
            </a:lvl1pPr>
          </a:lstStyle>
          <a:p>
            <a:r>
              <a:rPr kumimoji="1" lang="ko-KR" altLang="en-US"/>
              <a:t>마스터 제목 스타일 편집</a:t>
            </a:r>
          </a:p>
        </p:txBody>
      </p:sp>
      <p:sp>
        <p:nvSpPr>
          <p:cNvPr id="3" name="텍스트 개체 틀 2">
            <a:extLst>
              <a:ext uri="{FF2B5EF4-FFF2-40B4-BE49-F238E27FC236}">
                <a16:creationId xmlns:a16="http://schemas.microsoft.com/office/drawing/2014/main" id="{144F4507-24E1-6288-7D88-56A02CD92F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ko-KR" altLang="en-US"/>
              <a:t>마스터 텍스트 스타일을 편집하려면 클릭</a:t>
            </a:r>
          </a:p>
        </p:txBody>
      </p:sp>
      <p:sp>
        <p:nvSpPr>
          <p:cNvPr id="4" name="날짜 개체 틀 3">
            <a:extLst>
              <a:ext uri="{FF2B5EF4-FFF2-40B4-BE49-F238E27FC236}">
                <a16:creationId xmlns:a16="http://schemas.microsoft.com/office/drawing/2014/main" id="{A14C22E2-AF71-6978-16D7-B6A6A8D4EE35}"/>
              </a:ext>
            </a:extLst>
          </p:cNvPr>
          <p:cNvSpPr>
            <a:spLocks noGrp="1"/>
          </p:cNvSpPr>
          <p:nvPr>
            <p:ph type="dt" sz="half" idx="10"/>
          </p:nvPr>
        </p:nvSpPr>
        <p:spPr/>
        <p:txBody>
          <a:bodyPr/>
          <a:lstStyle/>
          <a:p>
            <a:fld id="{A9A69407-7800-8D4A-AE30-C00F62CEBF13}" type="datetimeFigureOut">
              <a:rPr kumimoji="1" lang="ko-KR" altLang="en-US" smtClean="0"/>
              <a:t>2025. 9. 24.</a:t>
            </a:fld>
            <a:endParaRPr kumimoji="1" lang="ko-KR" altLang="en-US"/>
          </a:p>
        </p:txBody>
      </p:sp>
      <p:sp>
        <p:nvSpPr>
          <p:cNvPr id="5" name="바닥글 개체 틀 4">
            <a:extLst>
              <a:ext uri="{FF2B5EF4-FFF2-40B4-BE49-F238E27FC236}">
                <a16:creationId xmlns:a16="http://schemas.microsoft.com/office/drawing/2014/main" id="{8E05E7D3-69FE-20C1-E55E-B9923252AAFB}"/>
              </a:ext>
            </a:extLst>
          </p:cNvPr>
          <p:cNvSpPr>
            <a:spLocks noGrp="1"/>
          </p:cNvSpPr>
          <p:nvPr>
            <p:ph type="ftr" sz="quarter" idx="11"/>
          </p:nvPr>
        </p:nvSpPr>
        <p:spPr/>
        <p:txBody>
          <a:bodyPr/>
          <a:lstStyle/>
          <a:p>
            <a:endParaRPr kumimoji="1" lang="ko-KR" altLang="en-US"/>
          </a:p>
        </p:txBody>
      </p:sp>
      <p:sp>
        <p:nvSpPr>
          <p:cNvPr id="6" name="슬라이드 번호 개체 틀 5">
            <a:extLst>
              <a:ext uri="{FF2B5EF4-FFF2-40B4-BE49-F238E27FC236}">
                <a16:creationId xmlns:a16="http://schemas.microsoft.com/office/drawing/2014/main" id="{E0515086-1391-E00C-565B-E40747EDA396}"/>
              </a:ext>
            </a:extLst>
          </p:cNvPr>
          <p:cNvSpPr>
            <a:spLocks noGrp="1"/>
          </p:cNvSpPr>
          <p:nvPr>
            <p:ph type="sldNum" sz="quarter" idx="12"/>
          </p:nvPr>
        </p:nvSpPr>
        <p:spPr/>
        <p:txBody>
          <a:bodyPr/>
          <a:lstStyle/>
          <a:p>
            <a:fld id="{223392B6-E870-464E-95F4-31EA5224AE19}" type="slidenum">
              <a:rPr kumimoji="1" lang="ko-KR" altLang="en-US" smtClean="0"/>
              <a:t>‹#›</a:t>
            </a:fld>
            <a:endParaRPr kumimoji="1" lang="ko-KR" altLang="en-US"/>
          </a:p>
        </p:txBody>
      </p:sp>
    </p:spTree>
    <p:extLst>
      <p:ext uri="{BB962C8B-B14F-4D97-AF65-F5344CB8AC3E}">
        <p14:creationId xmlns:p14="http://schemas.microsoft.com/office/powerpoint/2010/main" val="1065714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FA22F-6551-B1F7-C092-40644526016D}"/>
              </a:ext>
            </a:extLst>
          </p:cNvPr>
          <p:cNvSpPr>
            <a:spLocks noGrp="1"/>
          </p:cNvSpPr>
          <p:nvPr>
            <p:ph type="title"/>
          </p:nvPr>
        </p:nvSpPr>
        <p:spPr/>
        <p:txBody>
          <a:bodyPr/>
          <a:lstStyle/>
          <a:p>
            <a:r>
              <a:rPr kumimoji="1" lang="ko-KR" altLang="en-US"/>
              <a:t>마스터 제목 스타일 편집</a:t>
            </a:r>
          </a:p>
        </p:txBody>
      </p:sp>
      <p:sp>
        <p:nvSpPr>
          <p:cNvPr id="3" name="내용 개체 틀 2">
            <a:extLst>
              <a:ext uri="{FF2B5EF4-FFF2-40B4-BE49-F238E27FC236}">
                <a16:creationId xmlns:a16="http://schemas.microsoft.com/office/drawing/2014/main" id="{4FF1CB5B-5A34-4484-2F68-BD2FAF16D3E8}"/>
              </a:ext>
            </a:extLst>
          </p:cNvPr>
          <p:cNvSpPr>
            <a:spLocks noGrp="1"/>
          </p:cNvSpPr>
          <p:nvPr>
            <p:ph sz="half" idx="1"/>
          </p:nvPr>
        </p:nvSpPr>
        <p:spPr>
          <a:xfrm>
            <a:off x="838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내용 개체 틀 3">
            <a:extLst>
              <a:ext uri="{FF2B5EF4-FFF2-40B4-BE49-F238E27FC236}">
                <a16:creationId xmlns:a16="http://schemas.microsoft.com/office/drawing/2014/main" id="{9D8A73A8-9410-44C7-404F-3CBCA734DF5A}"/>
              </a:ext>
            </a:extLst>
          </p:cNvPr>
          <p:cNvSpPr>
            <a:spLocks noGrp="1"/>
          </p:cNvSpPr>
          <p:nvPr>
            <p:ph sz="half" idx="2"/>
          </p:nvPr>
        </p:nvSpPr>
        <p:spPr>
          <a:xfrm>
            <a:off x="6172200" y="1825625"/>
            <a:ext cx="5181600" cy="435133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날짜 개체 틀 4">
            <a:extLst>
              <a:ext uri="{FF2B5EF4-FFF2-40B4-BE49-F238E27FC236}">
                <a16:creationId xmlns:a16="http://schemas.microsoft.com/office/drawing/2014/main" id="{7C6FAABB-1D53-13AE-03D7-EE7476A080D6}"/>
              </a:ext>
            </a:extLst>
          </p:cNvPr>
          <p:cNvSpPr>
            <a:spLocks noGrp="1"/>
          </p:cNvSpPr>
          <p:nvPr>
            <p:ph type="dt" sz="half" idx="10"/>
          </p:nvPr>
        </p:nvSpPr>
        <p:spPr/>
        <p:txBody>
          <a:bodyPr/>
          <a:lstStyle/>
          <a:p>
            <a:fld id="{A9A69407-7800-8D4A-AE30-C00F62CEBF13}" type="datetimeFigureOut">
              <a:rPr kumimoji="1" lang="ko-KR" altLang="en-US" smtClean="0"/>
              <a:t>2025. 9. 24.</a:t>
            </a:fld>
            <a:endParaRPr kumimoji="1" lang="ko-KR" altLang="en-US"/>
          </a:p>
        </p:txBody>
      </p:sp>
      <p:sp>
        <p:nvSpPr>
          <p:cNvPr id="6" name="바닥글 개체 틀 5">
            <a:extLst>
              <a:ext uri="{FF2B5EF4-FFF2-40B4-BE49-F238E27FC236}">
                <a16:creationId xmlns:a16="http://schemas.microsoft.com/office/drawing/2014/main" id="{59939760-3DA0-6DB6-C014-26B5812CE4AE}"/>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395F98CA-D5A0-B0AC-EF1B-A60CE00F061C}"/>
              </a:ext>
            </a:extLst>
          </p:cNvPr>
          <p:cNvSpPr>
            <a:spLocks noGrp="1"/>
          </p:cNvSpPr>
          <p:nvPr>
            <p:ph type="sldNum" sz="quarter" idx="12"/>
          </p:nvPr>
        </p:nvSpPr>
        <p:spPr/>
        <p:txBody>
          <a:bodyPr/>
          <a:lstStyle/>
          <a:p>
            <a:fld id="{223392B6-E870-464E-95F4-31EA5224AE19}" type="slidenum">
              <a:rPr kumimoji="1" lang="ko-KR" altLang="en-US" smtClean="0"/>
              <a:t>‹#›</a:t>
            </a:fld>
            <a:endParaRPr kumimoji="1" lang="ko-KR" altLang="en-US"/>
          </a:p>
        </p:txBody>
      </p:sp>
    </p:spTree>
    <p:extLst>
      <p:ext uri="{BB962C8B-B14F-4D97-AF65-F5344CB8AC3E}">
        <p14:creationId xmlns:p14="http://schemas.microsoft.com/office/powerpoint/2010/main" val="3027163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1D56BD-9166-E370-C55E-0C849BCF10AC}"/>
              </a:ext>
            </a:extLst>
          </p:cNvPr>
          <p:cNvSpPr>
            <a:spLocks noGrp="1"/>
          </p:cNvSpPr>
          <p:nvPr>
            <p:ph type="title"/>
          </p:nvPr>
        </p:nvSpPr>
        <p:spPr>
          <a:xfrm>
            <a:off x="839788" y="365125"/>
            <a:ext cx="10515600" cy="1325563"/>
          </a:xfrm>
        </p:spPr>
        <p:txBody>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14B1B321-0D4D-04F7-D598-2EAF2D9CD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4" name="내용 개체 틀 3">
            <a:extLst>
              <a:ext uri="{FF2B5EF4-FFF2-40B4-BE49-F238E27FC236}">
                <a16:creationId xmlns:a16="http://schemas.microsoft.com/office/drawing/2014/main" id="{73D8AF8A-2392-91C1-F609-32E3D8F72BB1}"/>
              </a:ext>
            </a:extLst>
          </p:cNvPr>
          <p:cNvSpPr>
            <a:spLocks noGrp="1"/>
          </p:cNvSpPr>
          <p:nvPr>
            <p:ph sz="half" idx="2"/>
          </p:nvPr>
        </p:nvSpPr>
        <p:spPr>
          <a:xfrm>
            <a:off x="839788" y="2505075"/>
            <a:ext cx="5157787"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5" name="텍스트 개체 틀 4">
            <a:extLst>
              <a:ext uri="{FF2B5EF4-FFF2-40B4-BE49-F238E27FC236}">
                <a16:creationId xmlns:a16="http://schemas.microsoft.com/office/drawing/2014/main" id="{195C85C3-A6AA-E0E6-583A-7C90F0132E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ko-KR" altLang="en-US"/>
              <a:t>마스터 텍스트 스타일을 편집하려면 클릭</a:t>
            </a:r>
          </a:p>
        </p:txBody>
      </p:sp>
      <p:sp>
        <p:nvSpPr>
          <p:cNvPr id="6" name="내용 개체 틀 5">
            <a:extLst>
              <a:ext uri="{FF2B5EF4-FFF2-40B4-BE49-F238E27FC236}">
                <a16:creationId xmlns:a16="http://schemas.microsoft.com/office/drawing/2014/main" id="{781503E6-8C29-81A9-4AC9-EE7B72A9CDC6}"/>
              </a:ext>
            </a:extLst>
          </p:cNvPr>
          <p:cNvSpPr>
            <a:spLocks noGrp="1"/>
          </p:cNvSpPr>
          <p:nvPr>
            <p:ph sz="quarter" idx="4"/>
          </p:nvPr>
        </p:nvSpPr>
        <p:spPr>
          <a:xfrm>
            <a:off x="6172200" y="2505075"/>
            <a:ext cx="5183188" cy="3684588"/>
          </a:xfrm>
        </p:spPr>
        <p:txBody>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7" name="날짜 개체 틀 6">
            <a:extLst>
              <a:ext uri="{FF2B5EF4-FFF2-40B4-BE49-F238E27FC236}">
                <a16:creationId xmlns:a16="http://schemas.microsoft.com/office/drawing/2014/main" id="{135A6D74-8E49-AF46-A446-BC52302DECAE}"/>
              </a:ext>
            </a:extLst>
          </p:cNvPr>
          <p:cNvSpPr>
            <a:spLocks noGrp="1"/>
          </p:cNvSpPr>
          <p:nvPr>
            <p:ph type="dt" sz="half" idx="10"/>
          </p:nvPr>
        </p:nvSpPr>
        <p:spPr/>
        <p:txBody>
          <a:bodyPr/>
          <a:lstStyle/>
          <a:p>
            <a:fld id="{A9A69407-7800-8D4A-AE30-C00F62CEBF13}" type="datetimeFigureOut">
              <a:rPr kumimoji="1" lang="ko-KR" altLang="en-US" smtClean="0"/>
              <a:t>2025. 9. 24.</a:t>
            </a:fld>
            <a:endParaRPr kumimoji="1" lang="ko-KR" altLang="en-US"/>
          </a:p>
        </p:txBody>
      </p:sp>
      <p:sp>
        <p:nvSpPr>
          <p:cNvPr id="8" name="바닥글 개체 틀 7">
            <a:extLst>
              <a:ext uri="{FF2B5EF4-FFF2-40B4-BE49-F238E27FC236}">
                <a16:creationId xmlns:a16="http://schemas.microsoft.com/office/drawing/2014/main" id="{862A1007-E39A-4434-389E-0370AB446226}"/>
              </a:ext>
            </a:extLst>
          </p:cNvPr>
          <p:cNvSpPr>
            <a:spLocks noGrp="1"/>
          </p:cNvSpPr>
          <p:nvPr>
            <p:ph type="ftr" sz="quarter" idx="11"/>
          </p:nvPr>
        </p:nvSpPr>
        <p:spPr/>
        <p:txBody>
          <a:bodyPr/>
          <a:lstStyle/>
          <a:p>
            <a:endParaRPr kumimoji="1" lang="ko-KR" altLang="en-US"/>
          </a:p>
        </p:txBody>
      </p:sp>
      <p:sp>
        <p:nvSpPr>
          <p:cNvPr id="9" name="슬라이드 번호 개체 틀 8">
            <a:extLst>
              <a:ext uri="{FF2B5EF4-FFF2-40B4-BE49-F238E27FC236}">
                <a16:creationId xmlns:a16="http://schemas.microsoft.com/office/drawing/2014/main" id="{A32D7AC2-B3E6-E6E6-BC96-3EDDA1D64720}"/>
              </a:ext>
            </a:extLst>
          </p:cNvPr>
          <p:cNvSpPr>
            <a:spLocks noGrp="1"/>
          </p:cNvSpPr>
          <p:nvPr>
            <p:ph type="sldNum" sz="quarter" idx="12"/>
          </p:nvPr>
        </p:nvSpPr>
        <p:spPr/>
        <p:txBody>
          <a:bodyPr/>
          <a:lstStyle/>
          <a:p>
            <a:fld id="{223392B6-E870-464E-95F4-31EA5224AE19}" type="slidenum">
              <a:rPr kumimoji="1" lang="ko-KR" altLang="en-US" smtClean="0"/>
              <a:t>‹#›</a:t>
            </a:fld>
            <a:endParaRPr kumimoji="1" lang="ko-KR" altLang="en-US"/>
          </a:p>
        </p:txBody>
      </p:sp>
    </p:spTree>
    <p:extLst>
      <p:ext uri="{BB962C8B-B14F-4D97-AF65-F5344CB8AC3E}">
        <p14:creationId xmlns:p14="http://schemas.microsoft.com/office/powerpoint/2010/main" val="229072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FAEEBE-D459-1DD1-E405-354FB0BE364C}"/>
              </a:ext>
            </a:extLst>
          </p:cNvPr>
          <p:cNvSpPr>
            <a:spLocks noGrp="1"/>
          </p:cNvSpPr>
          <p:nvPr>
            <p:ph type="title"/>
          </p:nvPr>
        </p:nvSpPr>
        <p:spPr/>
        <p:txBody>
          <a:bodyPr/>
          <a:lstStyle/>
          <a:p>
            <a:r>
              <a:rPr kumimoji="1" lang="ko-KR" altLang="en-US"/>
              <a:t>마스터 제목 스타일 편집</a:t>
            </a:r>
          </a:p>
        </p:txBody>
      </p:sp>
      <p:sp>
        <p:nvSpPr>
          <p:cNvPr id="3" name="날짜 개체 틀 2">
            <a:extLst>
              <a:ext uri="{FF2B5EF4-FFF2-40B4-BE49-F238E27FC236}">
                <a16:creationId xmlns:a16="http://schemas.microsoft.com/office/drawing/2014/main" id="{D678A077-28EA-A0BA-D915-306BA9899723}"/>
              </a:ext>
            </a:extLst>
          </p:cNvPr>
          <p:cNvSpPr>
            <a:spLocks noGrp="1"/>
          </p:cNvSpPr>
          <p:nvPr>
            <p:ph type="dt" sz="half" idx="10"/>
          </p:nvPr>
        </p:nvSpPr>
        <p:spPr/>
        <p:txBody>
          <a:bodyPr/>
          <a:lstStyle/>
          <a:p>
            <a:fld id="{A9A69407-7800-8D4A-AE30-C00F62CEBF13}" type="datetimeFigureOut">
              <a:rPr kumimoji="1" lang="ko-KR" altLang="en-US" smtClean="0"/>
              <a:t>2025. 9. 24.</a:t>
            </a:fld>
            <a:endParaRPr kumimoji="1" lang="ko-KR" altLang="en-US"/>
          </a:p>
        </p:txBody>
      </p:sp>
      <p:sp>
        <p:nvSpPr>
          <p:cNvPr id="4" name="바닥글 개체 틀 3">
            <a:extLst>
              <a:ext uri="{FF2B5EF4-FFF2-40B4-BE49-F238E27FC236}">
                <a16:creationId xmlns:a16="http://schemas.microsoft.com/office/drawing/2014/main" id="{70EE3CB9-93EE-CDAC-E799-CBA61E56FC8A}"/>
              </a:ext>
            </a:extLst>
          </p:cNvPr>
          <p:cNvSpPr>
            <a:spLocks noGrp="1"/>
          </p:cNvSpPr>
          <p:nvPr>
            <p:ph type="ftr" sz="quarter" idx="11"/>
          </p:nvPr>
        </p:nvSpPr>
        <p:spPr/>
        <p:txBody>
          <a:bodyPr/>
          <a:lstStyle/>
          <a:p>
            <a:endParaRPr kumimoji="1" lang="ko-KR" altLang="en-US"/>
          </a:p>
        </p:txBody>
      </p:sp>
      <p:sp>
        <p:nvSpPr>
          <p:cNvPr id="5" name="슬라이드 번호 개체 틀 4">
            <a:extLst>
              <a:ext uri="{FF2B5EF4-FFF2-40B4-BE49-F238E27FC236}">
                <a16:creationId xmlns:a16="http://schemas.microsoft.com/office/drawing/2014/main" id="{AEEB860B-AE94-20C7-1C5B-7ACE28A1354C}"/>
              </a:ext>
            </a:extLst>
          </p:cNvPr>
          <p:cNvSpPr>
            <a:spLocks noGrp="1"/>
          </p:cNvSpPr>
          <p:nvPr>
            <p:ph type="sldNum" sz="quarter" idx="12"/>
          </p:nvPr>
        </p:nvSpPr>
        <p:spPr/>
        <p:txBody>
          <a:bodyPr/>
          <a:lstStyle/>
          <a:p>
            <a:fld id="{223392B6-E870-464E-95F4-31EA5224AE19}" type="slidenum">
              <a:rPr kumimoji="1" lang="ko-KR" altLang="en-US" smtClean="0"/>
              <a:t>‹#›</a:t>
            </a:fld>
            <a:endParaRPr kumimoji="1" lang="ko-KR" altLang="en-US"/>
          </a:p>
        </p:txBody>
      </p:sp>
    </p:spTree>
    <p:extLst>
      <p:ext uri="{BB962C8B-B14F-4D97-AF65-F5344CB8AC3E}">
        <p14:creationId xmlns:p14="http://schemas.microsoft.com/office/powerpoint/2010/main" val="272964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05D3713-0A49-A8A0-927B-1C36B1409D48}"/>
              </a:ext>
            </a:extLst>
          </p:cNvPr>
          <p:cNvSpPr>
            <a:spLocks noGrp="1"/>
          </p:cNvSpPr>
          <p:nvPr>
            <p:ph type="dt" sz="half" idx="10"/>
          </p:nvPr>
        </p:nvSpPr>
        <p:spPr/>
        <p:txBody>
          <a:bodyPr/>
          <a:lstStyle/>
          <a:p>
            <a:fld id="{A9A69407-7800-8D4A-AE30-C00F62CEBF13}" type="datetimeFigureOut">
              <a:rPr kumimoji="1" lang="ko-KR" altLang="en-US" smtClean="0"/>
              <a:t>2025. 9. 24.</a:t>
            </a:fld>
            <a:endParaRPr kumimoji="1" lang="ko-KR" altLang="en-US"/>
          </a:p>
        </p:txBody>
      </p:sp>
      <p:sp>
        <p:nvSpPr>
          <p:cNvPr id="3" name="바닥글 개체 틀 2">
            <a:extLst>
              <a:ext uri="{FF2B5EF4-FFF2-40B4-BE49-F238E27FC236}">
                <a16:creationId xmlns:a16="http://schemas.microsoft.com/office/drawing/2014/main" id="{F850B905-62DC-A93D-D9F8-E9F7A1643B8B}"/>
              </a:ext>
            </a:extLst>
          </p:cNvPr>
          <p:cNvSpPr>
            <a:spLocks noGrp="1"/>
          </p:cNvSpPr>
          <p:nvPr>
            <p:ph type="ftr" sz="quarter" idx="11"/>
          </p:nvPr>
        </p:nvSpPr>
        <p:spPr/>
        <p:txBody>
          <a:bodyPr/>
          <a:lstStyle/>
          <a:p>
            <a:endParaRPr kumimoji="1" lang="ko-KR" altLang="en-US"/>
          </a:p>
        </p:txBody>
      </p:sp>
      <p:sp>
        <p:nvSpPr>
          <p:cNvPr id="4" name="슬라이드 번호 개체 틀 3">
            <a:extLst>
              <a:ext uri="{FF2B5EF4-FFF2-40B4-BE49-F238E27FC236}">
                <a16:creationId xmlns:a16="http://schemas.microsoft.com/office/drawing/2014/main" id="{6B50C44A-0552-952A-C90D-F533AF8AA206}"/>
              </a:ext>
            </a:extLst>
          </p:cNvPr>
          <p:cNvSpPr>
            <a:spLocks noGrp="1"/>
          </p:cNvSpPr>
          <p:nvPr>
            <p:ph type="sldNum" sz="quarter" idx="12"/>
          </p:nvPr>
        </p:nvSpPr>
        <p:spPr/>
        <p:txBody>
          <a:bodyPr/>
          <a:lstStyle/>
          <a:p>
            <a:fld id="{223392B6-E870-464E-95F4-31EA5224AE19}" type="slidenum">
              <a:rPr kumimoji="1" lang="ko-KR" altLang="en-US" smtClean="0"/>
              <a:t>‹#›</a:t>
            </a:fld>
            <a:endParaRPr kumimoji="1" lang="ko-KR" altLang="en-US"/>
          </a:p>
        </p:txBody>
      </p:sp>
    </p:spTree>
    <p:extLst>
      <p:ext uri="{BB962C8B-B14F-4D97-AF65-F5344CB8AC3E}">
        <p14:creationId xmlns:p14="http://schemas.microsoft.com/office/powerpoint/2010/main" val="16338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A87EC66-FEEB-A625-2399-8FBA4BB9B2B2}"/>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내용 개체 틀 2">
            <a:extLst>
              <a:ext uri="{FF2B5EF4-FFF2-40B4-BE49-F238E27FC236}">
                <a16:creationId xmlns:a16="http://schemas.microsoft.com/office/drawing/2014/main" id="{3F329A65-4DBD-B19F-EF4B-A295F3BFEC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텍스트 개체 틀 3">
            <a:extLst>
              <a:ext uri="{FF2B5EF4-FFF2-40B4-BE49-F238E27FC236}">
                <a16:creationId xmlns:a16="http://schemas.microsoft.com/office/drawing/2014/main" id="{97240106-9605-92DA-E978-BC03969EF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FEA2400E-6751-2043-B51C-920336EBEA50}"/>
              </a:ext>
            </a:extLst>
          </p:cNvPr>
          <p:cNvSpPr>
            <a:spLocks noGrp="1"/>
          </p:cNvSpPr>
          <p:nvPr>
            <p:ph type="dt" sz="half" idx="10"/>
          </p:nvPr>
        </p:nvSpPr>
        <p:spPr/>
        <p:txBody>
          <a:bodyPr/>
          <a:lstStyle/>
          <a:p>
            <a:fld id="{A9A69407-7800-8D4A-AE30-C00F62CEBF13}" type="datetimeFigureOut">
              <a:rPr kumimoji="1" lang="ko-KR" altLang="en-US" smtClean="0"/>
              <a:t>2025. 9. 24.</a:t>
            </a:fld>
            <a:endParaRPr kumimoji="1" lang="ko-KR" altLang="en-US"/>
          </a:p>
        </p:txBody>
      </p:sp>
      <p:sp>
        <p:nvSpPr>
          <p:cNvPr id="6" name="바닥글 개체 틀 5">
            <a:extLst>
              <a:ext uri="{FF2B5EF4-FFF2-40B4-BE49-F238E27FC236}">
                <a16:creationId xmlns:a16="http://schemas.microsoft.com/office/drawing/2014/main" id="{BCB20E92-EF3E-6423-C494-D0304B1A53A8}"/>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DB32F210-D293-5033-111E-BB72063261B6}"/>
              </a:ext>
            </a:extLst>
          </p:cNvPr>
          <p:cNvSpPr>
            <a:spLocks noGrp="1"/>
          </p:cNvSpPr>
          <p:nvPr>
            <p:ph type="sldNum" sz="quarter" idx="12"/>
          </p:nvPr>
        </p:nvSpPr>
        <p:spPr/>
        <p:txBody>
          <a:bodyPr/>
          <a:lstStyle/>
          <a:p>
            <a:fld id="{223392B6-E870-464E-95F4-31EA5224AE19}" type="slidenum">
              <a:rPr kumimoji="1" lang="ko-KR" altLang="en-US" smtClean="0"/>
              <a:t>‹#›</a:t>
            </a:fld>
            <a:endParaRPr kumimoji="1" lang="ko-KR" altLang="en-US"/>
          </a:p>
        </p:txBody>
      </p:sp>
    </p:spTree>
    <p:extLst>
      <p:ext uri="{BB962C8B-B14F-4D97-AF65-F5344CB8AC3E}">
        <p14:creationId xmlns:p14="http://schemas.microsoft.com/office/powerpoint/2010/main" val="166578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A57ADDC-5188-EA75-8922-A3DA865AE517}"/>
              </a:ext>
            </a:extLst>
          </p:cNvPr>
          <p:cNvSpPr>
            <a:spLocks noGrp="1"/>
          </p:cNvSpPr>
          <p:nvPr>
            <p:ph type="title"/>
          </p:nvPr>
        </p:nvSpPr>
        <p:spPr>
          <a:xfrm>
            <a:off x="839788" y="457200"/>
            <a:ext cx="3932237" cy="1600200"/>
          </a:xfrm>
        </p:spPr>
        <p:txBody>
          <a:bodyPr anchor="b"/>
          <a:lstStyle>
            <a:lvl1pPr>
              <a:defRPr sz="3200"/>
            </a:lvl1pPr>
          </a:lstStyle>
          <a:p>
            <a:r>
              <a:rPr kumimoji="1" lang="ko-KR" altLang="en-US"/>
              <a:t>마스터 제목 스타일 편집</a:t>
            </a:r>
          </a:p>
        </p:txBody>
      </p:sp>
      <p:sp>
        <p:nvSpPr>
          <p:cNvPr id="3" name="그림 개체 틀 2">
            <a:extLst>
              <a:ext uri="{FF2B5EF4-FFF2-40B4-BE49-F238E27FC236}">
                <a16:creationId xmlns:a16="http://schemas.microsoft.com/office/drawing/2014/main" id="{4984E6E3-45AA-AA2B-FE49-4041EDA3FF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ko-KR" altLang="en-US"/>
          </a:p>
        </p:txBody>
      </p:sp>
      <p:sp>
        <p:nvSpPr>
          <p:cNvPr id="4" name="텍스트 개체 틀 3">
            <a:extLst>
              <a:ext uri="{FF2B5EF4-FFF2-40B4-BE49-F238E27FC236}">
                <a16:creationId xmlns:a16="http://schemas.microsoft.com/office/drawing/2014/main" id="{102BC0DD-CEFA-52C5-7E53-CA4115D34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ko-KR" altLang="en-US"/>
              <a:t>마스터 텍스트 스타일을 편집하려면 클릭</a:t>
            </a:r>
          </a:p>
        </p:txBody>
      </p:sp>
      <p:sp>
        <p:nvSpPr>
          <p:cNvPr id="5" name="날짜 개체 틀 4">
            <a:extLst>
              <a:ext uri="{FF2B5EF4-FFF2-40B4-BE49-F238E27FC236}">
                <a16:creationId xmlns:a16="http://schemas.microsoft.com/office/drawing/2014/main" id="{405DE48C-BDD5-BCFB-4D29-492444CA610C}"/>
              </a:ext>
            </a:extLst>
          </p:cNvPr>
          <p:cNvSpPr>
            <a:spLocks noGrp="1"/>
          </p:cNvSpPr>
          <p:nvPr>
            <p:ph type="dt" sz="half" idx="10"/>
          </p:nvPr>
        </p:nvSpPr>
        <p:spPr/>
        <p:txBody>
          <a:bodyPr/>
          <a:lstStyle/>
          <a:p>
            <a:fld id="{A9A69407-7800-8D4A-AE30-C00F62CEBF13}" type="datetimeFigureOut">
              <a:rPr kumimoji="1" lang="ko-KR" altLang="en-US" smtClean="0"/>
              <a:t>2025. 9. 24.</a:t>
            </a:fld>
            <a:endParaRPr kumimoji="1" lang="ko-KR" altLang="en-US"/>
          </a:p>
        </p:txBody>
      </p:sp>
      <p:sp>
        <p:nvSpPr>
          <p:cNvPr id="6" name="바닥글 개체 틀 5">
            <a:extLst>
              <a:ext uri="{FF2B5EF4-FFF2-40B4-BE49-F238E27FC236}">
                <a16:creationId xmlns:a16="http://schemas.microsoft.com/office/drawing/2014/main" id="{E3A1C7B2-3CCA-2F44-9BBA-94F43254E55B}"/>
              </a:ext>
            </a:extLst>
          </p:cNvPr>
          <p:cNvSpPr>
            <a:spLocks noGrp="1"/>
          </p:cNvSpPr>
          <p:nvPr>
            <p:ph type="ftr" sz="quarter" idx="11"/>
          </p:nvPr>
        </p:nvSpPr>
        <p:spPr/>
        <p:txBody>
          <a:bodyPr/>
          <a:lstStyle/>
          <a:p>
            <a:endParaRPr kumimoji="1" lang="ko-KR" altLang="en-US"/>
          </a:p>
        </p:txBody>
      </p:sp>
      <p:sp>
        <p:nvSpPr>
          <p:cNvPr id="7" name="슬라이드 번호 개체 틀 6">
            <a:extLst>
              <a:ext uri="{FF2B5EF4-FFF2-40B4-BE49-F238E27FC236}">
                <a16:creationId xmlns:a16="http://schemas.microsoft.com/office/drawing/2014/main" id="{99C61FF8-CA03-CC1A-C195-FABD3057BD95}"/>
              </a:ext>
            </a:extLst>
          </p:cNvPr>
          <p:cNvSpPr>
            <a:spLocks noGrp="1"/>
          </p:cNvSpPr>
          <p:nvPr>
            <p:ph type="sldNum" sz="quarter" idx="12"/>
          </p:nvPr>
        </p:nvSpPr>
        <p:spPr/>
        <p:txBody>
          <a:bodyPr/>
          <a:lstStyle/>
          <a:p>
            <a:fld id="{223392B6-E870-464E-95F4-31EA5224AE19}" type="slidenum">
              <a:rPr kumimoji="1" lang="ko-KR" altLang="en-US" smtClean="0"/>
              <a:t>‹#›</a:t>
            </a:fld>
            <a:endParaRPr kumimoji="1" lang="ko-KR" altLang="en-US"/>
          </a:p>
        </p:txBody>
      </p:sp>
    </p:spTree>
    <p:extLst>
      <p:ext uri="{BB962C8B-B14F-4D97-AF65-F5344CB8AC3E}">
        <p14:creationId xmlns:p14="http://schemas.microsoft.com/office/powerpoint/2010/main" val="443597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0814CDE-1CC5-014A-1E03-7315169CA5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ko-KR" altLang="en-US"/>
              <a:t>마스터 제목 스타일 편집</a:t>
            </a:r>
          </a:p>
        </p:txBody>
      </p:sp>
      <p:sp>
        <p:nvSpPr>
          <p:cNvPr id="3" name="텍스트 개체 틀 2">
            <a:extLst>
              <a:ext uri="{FF2B5EF4-FFF2-40B4-BE49-F238E27FC236}">
                <a16:creationId xmlns:a16="http://schemas.microsoft.com/office/drawing/2014/main" id="{907F8311-5611-4CD7-AF5A-E1B3FFB2C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4" name="날짜 개체 틀 3">
            <a:extLst>
              <a:ext uri="{FF2B5EF4-FFF2-40B4-BE49-F238E27FC236}">
                <a16:creationId xmlns:a16="http://schemas.microsoft.com/office/drawing/2014/main" id="{2E69A7F1-E321-0CAC-496D-1D98A05F0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A69407-7800-8D4A-AE30-C00F62CEBF13}" type="datetimeFigureOut">
              <a:rPr kumimoji="1" lang="ko-KR" altLang="en-US" smtClean="0"/>
              <a:t>2025. 9. 24.</a:t>
            </a:fld>
            <a:endParaRPr kumimoji="1" lang="ko-KR" altLang="en-US"/>
          </a:p>
        </p:txBody>
      </p:sp>
      <p:sp>
        <p:nvSpPr>
          <p:cNvPr id="5" name="바닥글 개체 틀 4">
            <a:extLst>
              <a:ext uri="{FF2B5EF4-FFF2-40B4-BE49-F238E27FC236}">
                <a16:creationId xmlns:a16="http://schemas.microsoft.com/office/drawing/2014/main" id="{7F3F507F-33A5-EF98-FEBA-009DA803A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ko-KR" altLang="en-US"/>
          </a:p>
        </p:txBody>
      </p:sp>
      <p:sp>
        <p:nvSpPr>
          <p:cNvPr id="6" name="슬라이드 번호 개체 틀 5">
            <a:extLst>
              <a:ext uri="{FF2B5EF4-FFF2-40B4-BE49-F238E27FC236}">
                <a16:creationId xmlns:a16="http://schemas.microsoft.com/office/drawing/2014/main" id="{25578772-A342-1C78-1FE4-A11D321E1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392B6-E870-464E-95F4-31EA5224AE19}" type="slidenum">
              <a:rPr kumimoji="1" lang="ko-KR" altLang="en-US" smtClean="0"/>
              <a:t>‹#›</a:t>
            </a:fld>
            <a:endParaRPr kumimoji="1" lang="ko-KR" altLang="en-US"/>
          </a:p>
        </p:txBody>
      </p:sp>
    </p:spTree>
    <p:extLst>
      <p:ext uri="{BB962C8B-B14F-4D97-AF65-F5344CB8AC3E}">
        <p14:creationId xmlns:p14="http://schemas.microsoft.com/office/powerpoint/2010/main" val="2557657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9290436E-372B-9448-9CDB-4C826C36657D}" type="datetime1">
              <a:rPr lang="ko-KR" altLang="en-US" smtClean="0"/>
              <a:t>2025. 9. 24.</a:t>
            </a:fld>
            <a:endParaRPr lang="en-US" sz="1400" dirty="0">
              <a:solidFill>
                <a:srgbClr val="FFFFFF"/>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endParaRPr kumimoji="0" lang="en-US" dirty="0">
              <a:solidFill>
                <a:srgbClr val="FFFFFF"/>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2C6B1FF6-39B9-40F5-8B67-33C6354A3D4F}" type="slidenum">
              <a:rPr lang="en-US" smtClean="0"/>
              <a:pPr algn="ctr"/>
              <a:t>‹#›</a:t>
            </a:fld>
            <a:endParaRPr lang="en-US" sz="2400" dirty="0"/>
          </a:p>
        </p:txBody>
      </p:sp>
    </p:spTree>
    <p:extLst>
      <p:ext uri="{BB962C8B-B14F-4D97-AF65-F5344CB8AC3E}">
        <p14:creationId xmlns:p14="http://schemas.microsoft.com/office/powerpoint/2010/main" val="31735706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7" Type="http://schemas.openxmlformats.org/officeDocument/2006/relationships/image" Target="../media/image53.png"/><Relationship Id="rId2" Type="http://schemas.openxmlformats.org/officeDocument/2006/relationships/image" Target="NULL"/><Relationship Id="rId1" Type="http://schemas.openxmlformats.org/officeDocument/2006/relationships/slideLayout" Target="../slideLayouts/slideLayout18.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11.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30.png"/><Relationship Id="rId7" Type="http://schemas.openxmlformats.org/officeDocument/2006/relationships/image" Target="../media/image77.png"/><Relationship Id="rId12" Type="http://schemas.openxmlformats.org/officeDocument/2006/relationships/image" Target="../media/image120.png"/><Relationship Id="rId2" Type="http://schemas.openxmlformats.org/officeDocument/2006/relationships/image" Target="../media/image210.png"/><Relationship Id="rId1" Type="http://schemas.openxmlformats.org/officeDocument/2006/relationships/slideLayout" Target="../slideLayouts/slideLayout18.xml"/><Relationship Id="rId6" Type="http://schemas.openxmlformats.org/officeDocument/2006/relationships/image" Target="../media/image60.png"/><Relationship Id="rId11" Type="http://schemas.openxmlformats.org/officeDocument/2006/relationships/image" Target="../media/image110.png"/><Relationship Id="rId5" Type="http://schemas.openxmlformats.org/officeDocument/2006/relationships/image" Target="../media/image540.png"/><Relationship Id="rId10" Type="http://schemas.openxmlformats.org/officeDocument/2006/relationships/image" Target="../media/image100.png"/><Relationship Id="rId4" Type="http://schemas.openxmlformats.org/officeDocument/2006/relationships/image" Target="../media/image410.png"/><Relationship Id="rId9" Type="http://schemas.openxmlformats.org/officeDocument/2006/relationships/image" Target="../media/image91.png"/></Relationships>
</file>

<file path=ppt/slides/_rels/slide12.xml.rels><?xml version="1.0" encoding="UTF-8" standalone="yes"?>
<Relationships xmlns="http://schemas.openxmlformats.org/package/2006/relationships"><Relationship Id="rId8" Type="http://schemas.openxmlformats.org/officeDocument/2006/relationships/image" Target="../media/image190.png"/><Relationship Id="rId13" Type="http://schemas.openxmlformats.org/officeDocument/2006/relationships/image" Target="../media/image240.png"/><Relationship Id="rId3" Type="http://schemas.openxmlformats.org/officeDocument/2006/relationships/image" Target="../media/image140.png"/><Relationship Id="rId7" Type="http://schemas.openxmlformats.org/officeDocument/2006/relationships/image" Target="../media/image180.png"/><Relationship Id="rId12" Type="http://schemas.openxmlformats.org/officeDocument/2006/relationships/image" Target="../media/image230.png"/><Relationship Id="rId2" Type="http://schemas.openxmlformats.org/officeDocument/2006/relationships/image" Target="../media/image130.png"/><Relationship Id="rId1" Type="http://schemas.openxmlformats.org/officeDocument/2006/relationships/slideLayout" Target="../slideLayouts/slideLayout18.xml"/><Relationship Id="rId6" Type="http://schemas.openxmlformats.org/officeDocument/2006/relationships/image" Target="../media/image170.png"/><Relationship Id="rId11" Type="http://schemas.openxmlformats.org/officeDocument/2006/relationships/image" Target="../media/image220.png"/><Relationship Id="rId5" Type="http://schemas.openxmlformats.org/officeDocument/2006/relationships/image" Target="../media/image160.png"/><Relationship Id="rId10" Type="http://schemas.openxmlformats.org/officeDocument/2006/relationships/image" Target="../media/image211.png"/><Relationship Id="rId4" Type="http://schemas.openxmlformats.org/officeDocument/2006/relationships/image" Target="../media/image150.png"/><Relationship Id="rId9" Type="http://schemas.openxmlformats.org/officeDocument/2006/relationships/image" Target="../media/image2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7" Type="http://schemas.openxmlformats.org/officeDocument/2006/relationships/image" Target="../media/image500.png"/><Relationship Id="rId12" Type="http://schemas.openxmlformats.org/officeDocument/2006/relationships/image" Target="../media/image61.png"/><Relationship Id="rId1" Type="http://schemas.openxmlformats.org/officeDocument/2006/relationships/slideLayout" Target="../slideLayouts/slideLayout18.xml"/><Relationship Id="rId6" Type="http://schemas.openxmlformats.org/officeDocument/2006/relationships/image" Target="../media/image490.png"/><Relationship Id="rId11" Type="http://schemas.openxmlformats.org/officeDocument/2006/relationships/image" Target="../media/image530.png"/><Relationship Id="rId5" Type="http://schemas.openxmlformats.org/officeDocument/2006/relationships/image" Target="../media/image480.png"/><Relationship Id="rId10" Type="http://schemas.openxmlformats.org/officeDocument/2006/relationships/image" Target="../media/image520.png"/><Relationship Id="rId4" Type="http://schemas.openxmlformats.org/officeDocument/2006/relationships/image" Target="../media/image470.png"/><Relationship Id="rId9" Type="http://schemas.openxmlformats.org/officeDocument/2006/relationships/image" Target="../media/image510.png"/></Relationships>
</file>

<file path=ppt/slides/_rels/slide15.xml.rels><?xml version="1.0" encoding="UTF-8" standalone="yes"?>
<Relationships xmlns="http://schemas.openxmlformats.org/package/2006/relationships"><Relationship Id="rId3" Type="http://schemas.openxmlformats.org/officeDocument/2006/relationships/image" Target="../media/image550.png"/><Relationship Id="rId1" Type="http://schemas.openxmlformats.org/officeDocument/2006/relationships/slideLayout" Target="../slideLayouts/slideLayout18.xml"/><Relationship Id="rId4" Type="http://schemas.openxmlformats.org/officeDocument/2006/relationships/image" Target="../media/image5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6" Type="http://schemas.openxmlformats.org/officeDocument/2006/relationships/image" Target="../media/image65.png"/><Relationship Id="rId4" Type="http://schemas.openxmlformats.org/officeDocument/2006/relationships/image" Target="../media/image57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4" Type="http://schemas.openxmlformats.org/officeDocument/2006/relationships/image" Target="../media/image65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image" Target="../media/image7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NULL"/><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0.xml.rels><?xml version="1.0" encoding="UTF-8" standalone="yes"?>
<Relationships xmlns="http://schemas.openxmlformats.org/package/2006/relationships"><Relationship Id="rId3" Type="http://schemas.openxmlformats.org/officeDocument/2006/relationships/image" Target="../media/image67.png"/><Relationship Id="rId1" Type="http://schemas.openxmlformats.org/officeDocument/2006/relationships/slideLayout" Target="../slideLayouts/slideLayout18.xml"/><Relationship Id="rId6" Type="http://schemas.openxmlformats.org/officeDocument/2006/relationships/image" Target="../media/image5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910.png"/><Relationship Id="rId5" Type="http://schemas.openxmlformats.org/officeDocument/2006/relationships/image" Target="../media/image900.png"/><Relationship Id="rId4" Type="http://schemas.openxmlformats.org/officeDocument/2006/relationships/image" Target="../media/image89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96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 Id="rId10" Type="http://schemas.openxmlformats.org/officeDocument/2006/relationships/image" Target="../media/image115.png"/></Relationships>
</file>

<file path=ppt/slides/_rels/slide35.xml.rels><?xml version="1.0" encoding="UTF-8" standalone="yes"?>
<Relationships xmlns="http://schemas.openxmlformats.org/package/2006/relationships"><Relationship Id="rId8" Type="http://schemas.openxmlformats.org/officeDocument/2006/relationships/image" Target="../media/image118.png"/><Relationship Id="rId7" Type="http://schemas.openxmlformats.org/officeDocument/2006/relationships/image" Target="../media/image117.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116.png"/><Relationship Id="rId9" Type="http://schemas.openxmlformats.org/officeDocument/2006/relationships/image" Target="../media/image1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8" Type="http://schemas.openxmlformats.org/officeDocument/2006/relationships/image" Target="../media/image124.png"/><Relationship Id="rId7" Type="http://schemas.openxmlformats.org/officeDocument/2006/relationships/image" Target="../media/image123.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60.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a:extLst>
              <a:ext uri="{FF2B5EF4-FFF2-40B4-BE49-F238E27FC236}">
                <a16:creationId xmlns:a16="http://schemas.microsoft.com/office/drawing/2014/main" id="{66468FE2-A249-2EE0-8D25-13B07919D53F}"/>
              </a:ext>
            </a:extLst>
          </p:cNvPr>
          <p:cNvSpPr/>
          <p:nvPr/>
        </p:nvSpPr>
        <p:spPr>
          <a:xfrm>
            <a:off x="1093746" y="3608103"/>
            <a:ext cx="9547114" cy="165537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6" name="TextBox 5">
            <a:extLst>
              <a:ext uri="{FF2B5EF4-FFF2-40B4-BE49-F238E27FC236}">
                <a16:creationId xmlns:a16="http://schemas.microsoft.com/office/drawing/2014/main" id="{325BBD67-D0EE-7B50-BCB4-DEDC0F5A9B68}"/>
              </a:ext>
            </a:extLst>
          </p:cNvPr>
          <p:cNvSpPr txBox="1"/>
          <p:nvPr/>
        </p:nvSpPr>
        <p:spPr>
          <a:xfrm>
            <a:off x="5132918" y="3202785"/>
            <a:ext cx="1056379" cy="369332"/>
          </a:xfrm>
          <a:prstGeom prst="rect">
            <a:avLst/>
          </a:prstGeom>
          <a:noFill/>
        </p:spPr>
        <p:txBody>
          <a:bodyPr wrap="none" rtlCol="0">
            <a:spAutoFit/>
          </a:bodyPr>
          <a:lstStyle/>
          <a:p>
            <a:r>
              <a:rPr kumimoji="1" lang="en-US" altLang="ko-KR" b="1" dirty="0">
                <a:solidFill>
                  <a:srgbClr val="FF0000"/>
                </a:solidFill>
              </a:rPr>
              <a:t>Topic 2 </a:t>
            </a:r>
            <a:endParaRPr kumimoji="1" lang="ko-KR" altLang="en-US" b="1" dirty="0">
              <a:solidFill>
                <a:srgbClr val="FF0000"/>
              </a:solidFill>
            </a:endParaRPr>
          </a:p>
        </p:txBody>
      </p:sp>
      <p:sp>
        <p:nvSpPr>
          <p:cNvPr id="12" name="TextBox 11">
            <a:extLst>
              <a:ext uri="{FF2B5EF4-FFF2-40B4-BE49-F238E27FC236}">
                <a16:creationId xmlns:a16="http://schemas.microsoft.com/office/drawing/2014/main" id="{2F04A36C-B0C5-0F40-D5FA-14BC53A4F473}"/>
              </a:ext>
            </a:extLst>
          </p:cNvPr>
          <p:cNvSpPr txBox="1"/>
          <p:nvPr/>
        </p:nvSpPr>
        <p:spPr>
          <a:xfrm>
            <a:off x="1032879" y="3509152"/>
            <a:ext cx="9668847" cy="1754326"/>
          </a:xfrm>
          <a:prstGeom prst="rect">
            <a:avLst/>
          </a:prstGeom>
          <a:noFill/>
        </p:spPr>
        <p:txBody>
          <a:bodyPr wrap="square">
            <a:spAutoFit/>
          </a:bodyPr>
          <a:lstStyle/>
          <a:p>
            <a:pPr algn="ctr"/>
            <a:r>
              <a:rPr kumimoji="1" lang="en" altLang="ko-KR" sz="3600" b="1" i="0" u="none" strike="noStrike" kern="1200" cap="none" spc="0" normalizeH="0" baseline="0" noProof="0" dirty="0">
                <a:ln>
                  <a:noFill/>
                </a:ln>
                <a:solidFill>
                  <a:prstClr val="black"/>
                </a:solidFill>
                <a:effectLst/>
                <a:uLnTx/>
                <a:uFillTx/>
                <a:latin typeface="Times New Roman" panose="02020603050405020304" pitchFamily="18" charset="0"/>
                <a:ea typeface="맑은 고딕" panose="020B0503020000020004" pitchFamily="34" charset="-127"/>
                <a:cs typeface="Times New Roman" panose="02020603050405020304" pitchFamily="18" charset="0"/>
              </a:rPr>
              <a:t>Decadal SST Variability</a:t>
            </a:r>
            <a:r>
              <a:rPr kumimoji="1" lang="en" altLang="ko-KR" sz="3600" b="0" i="0" u="none" strike="noStrike" kern="1200" cap="none" spc="0" normalizeH="0" baseline="0" noProof="0" dirty="0">
                <a:ln>
                  <a:noFill/>
                </a:ln>
                <a:solidFill>
                  <a:prstClr val="black"/>
                </a:solidFill>
                <a:effectLst/>
                <a:uLnTx/>
                <a:uFillTx/>
                <a:latin typeface="Times New Roman" panose="02020603050405020304" pitchFamily="18" charset="0"/>
                <a:ea typeface="맑은 고딕" panose="020B0503020000020004" pitchFamily="34" charset="-127"/>
                <a:cs typeface="Times New Roman" panose="02020603050405020304" pitchFamily="18" charset="0"/>
              </a:rPr>
              <a:t> in the </a:t>
            </a:r>
            <a:br>
              <a:rPr kumimoji="1" lang="en" altLang="ko-KR" sz="3600" b="0" i="0" u="none" strike="noStrike" kern="1200" cap="none" spc="0" normalizeH="0" baseline="0" noProof="0" dirty="0">
                <a:ln>
                  <a:noFill/>
                </a:ln>
                <a:solidFill>
                  <a:prstClr val="black"/>
                </a:solidFill>
                <a:effectLst/>
                <a:uLnTx/>
                <a:uFillTx/>
                <a:latin typeface="Times New Roman" panose="02020603050405020304" pitchFamily="18" charset="0"/>
                <a:ea typeface="맑은 고딕" panose="020B0503020000020004" pitchFamily="34" charset="-127"/>
                <a:cs typeface="Times New Roman" panose="02020603050405020304" pitchFamily="18" charset="0"/>
              </a:rPr>
            </a:br>
            <a:r>
              <a:rPr kumimoji="1" lang="en" altLang="ko-KR" sz="3600" b="0" i="0" u="none" strike="noStrike" kern="1200" cap="none" spc="0" normalizeH="0" baseline="0" noProof="0" dirty="0">
                <a:ln>
                  <a:noFill/>
                </a:ln>
                <a:solidFill>
                  <a:prstClr val="black"/>
                </a:solidFill>
                <a:effectLst/>
                <a:uLnTx/>
                <a:uFillTx/>
                <a:latin typeface="Times New Roman" panose="02020603050405020304" pitchFamily="18" charset="0"/>
                <a:ea typeface="맑은 고딕" panose="020B0503020000020004" pitchFamily="34" charset="-127"/>
                <a:cs typeface="Times New Roman" panose="02020603050405020304" pitchFamily="18" charset="0"/>
              </a:rPr>
              <a:t>East Asian Marginal Seas over Recent Decades: </a:t>
            </a:r>
            <a:br>
              <a:rPr kumimoji="1" lang="en" altLang="ko-KR" sz="3600" b="0" i="0" u="none" strike="noStrike" kern="1200" cap="none" spc="0" normalizeH="0" baseline="0" noProof="0" dirty="0">
                <a:ln>
                  <a:noFill/>
                </a:ln>
                <a:solidFill>
                  <a:prstClr val="black"/>
                </a:solidFill>
                <a:effectLst/>
                <a:uLnTx/>
                <a:uFillTx/>
                <a:latin typeface="Times New Roman" panose="02020603050405020304" pitchFamily="18" charset="0"/>
                <a:ea typeface="맑은 고딕" panose="020B0503020000020004" pitchFamily="34" charset="-127"/>
                <a:cs typeface="Times New Roman" panose="02020603050405020304" pitchFamily="18" charset="0"/>
              </a:rPr>
            </a:br>
            <a:r>
              <a:rPr kumimoji="1" lang="en" altLang="ko-KR" sz="3600" b="0" i="0" u="none" strike="noStrike" kern="1200" cap="none" spc="0" normalizeH="0" baseline="0" noProof="0" dirty="0">
                <a:ln>
                  <a:noFill/>
                </a:ln>
                <a:solidFill>
                  <a:prstClr val="black"/>
                </a:solidFill>
                <a:effectLst/>
                <a:uLnTx/>
                <a:uFillTx/>
                <a:latin typeface="Times New Roman" panose="02020603050405020304" pitchFamily="18" charset="0"/>
                <a:ea typeface="맑은 고딕" panose="020B0503020000020004" pitchFamily="34" charset="-127"/>
                <a:cs typeface="Times New Roman" panose="02020603050405020304" pitchFamily="18" charset="0"/>
              </a:rPr>
              <a:t>Warming, Hiatus, and Reacceleration</a:t>
            </a:r>
            <a:endParaRPr lang="ko-KR" altLang="en-US" dirty="0"/>
          </a:p>
        </p:txBody>
      </p:sp>
      <p:sp>
        <p:nvSpPr>
          <p:cNvPr id="7" name="직사각형 6">
            <a:extLst>
              <a:ext uri="{FF2B5EF4-FFF2-40B4-BE49-F238E27FC236}">
                <a16:creationId xmlns:a16="http://schemas.microsoft.com/office/drawing/2014/main" id="{E62C0C06-4E8E-5ACC-056F-47B7E67408DC}"/>
              </a:ext>
            </a:extLst>
          </p:cNvPr>
          <p:cNvSpPr/>
          <p:nvPr/>
        </p:nvSpPr>
        <p:spPr>
          <a:xfrm>
            <a:off x="1093746" y="1128409"/>
            <a:ext cx="9547114" cy="155642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 name="제목 1">
            <a:extLst>
              <a:ext uri="{FF2B5EF4-FFF2-40B4-BE49-F238E27FC236}">
                <a16:creationId xmlns:a16="http://schemas.microsoft.com/office/drawing/2014/main" id="{DF267E8F-76A9-9A9B-46BB-6999C7086353}"/>
              </a:ext>
            </a:extLst>
          </p:cNvPr>
          <p:cNvSpPr>
            <a:spLocks noGrp="1"/>
          </p:cNvSpPr>
          <p:nvPr>
            <p:ph type="ctrTitle"/>
          </p:nvPr>
        </p:nvSpPr>
        <p:spPr>
          <a:xfrm>
            <a:off x="538265" y="1041082"/>
            <a:ext cx="10559989" cy="1643752"/>
          </a:xfrm>
        </p:spPr>
        <p:txBody>
          <a:bodyPr>
            <a:noAutofit/>
          </a:bodyPr>
          <a:lstStyle/>
          <a:p>
            <a:r>
              <a:rPr kumimoji="1" lang="en" altLang="ko-KR" sz="3600" b="1" dirty="0">
                <a:latin typeface="Times New Roman" panose="02020603050405020304" pitchFamily="18" charset="0"/>
                <a:cs typeface="Times New Roman" panose="02020603050405020304" pitchFamily="18" charset="0"/>
              </a:rPr>
              <a:t>Interannual variability </a:t>
            </a:r>
            <a:r>
              <a:rPr kumimoji="1" lang="en" altLang="ko-KR" sz="3600" dirty="0">
                <a:latin typeface="Times New Roman" panose="02020603050405020304" pitchFamily="18" charset="0"/>
                <a:cs typeface="Times New Roman" panose="02020603050405020304" pitchFamily="18" charset="0"/>
              </a:rPr>
              <a:t>of the </a:t>
            </a:r>
            <a:r>
              <a:rPr kumimoji="1" lang="en" altLang="ko-KR" sz="3600" b="1" dirty="0">
                <a:latin typeface="Times New Roman" panose="02020603050405020304" pitchFamily="18" charset="0"/>
                <a:cs typeface="Times New Roman" panose="02020603050405020304" pitchFamily="18" charset="0"/>
              </a:rPr>
              <a:t>marine heat waves </a:t>
            </a:r>
            <a:br>
              <a:rPr kumimoji="1" lang="en" altLang="ko-KR" sz="3600" dirty="0">
                <a:latin typeface="Times New Roman" panose="02020603050405020304" pitchFamily="18" charset="0"/>
                <a:cs typeface="Times New Roman" panose="02020603050405020304" pitchFamily="18" charset="0"/>
              </a:rPr>
            </a:br>
            <a:r>
              <a:rPr kumimoji="1" lang="en" altLang="ko-KR" sz="3600" dirty="0">
                <a:latin typeface="Times New Roman" panose="02020603050405020304" pitchFamily="18" charset="0"/>
                <a:cs typeface="Times New Roman" panose="02020603050405020304" pitchFamily="18" charset="0"/>
              </a:rPr>
              <a:t>in the Western North Pacific Ocean </a:t>
            </a:r>
            <a:br>
              <a:rPr kumimoji="1" lang="en" altLang="ko-KR" sz="3600" dirty="0">
                <a:latin typeface="Times New Roman" panose="02020603050405020304" pitchFamily="18" charset="0"/>
                <a:cs typeface="Times New Roman" panose="02020603050405020304" pitchFamily="18" charset="0"/>
              </a:rPr>
            </a:br>
            <a:r>
              <a:rPr kumimoji="1" lang="en" altLang="ko-KR" sz="3600" dirty="0">
                <a:latin typeface="Times New Roman" panose="02020603050405020304" pitchFamily="18" charset="0"/>
                <a:cs typeface="Times New Roman" panose="02020603050405020304" pitchFamily="18" charset="0"/>
              </a:rPr>
              <a:t>and its marginal seas</a:t>
            </a:r>
            <a:endParaRPr kumimoji="1" lang="ko-KR" alt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9C53F78-B0EA-7DAA-2516-8B6ABBCEDD3B}"/>
              </a:ext>
            </a:extLst>
          </p:cNvPr>
          <p:cNvSpPr txBox="1"/>
          <p:nvPr/>
        </p:nvSpPr>
        <p:spPr>
          <a:xfrm>
            <a:off x="5132920" y="715414"/>
            <a:ext cx="1056379" cy="369332"/>
          </a:xfrm>
          <a:prstGeom prst="rect">
            <a:avLst/>
          </a:prstGeom>
          <a:noFill/>
        </p:spPr>
        <p:txBody>
          <a:bodyPr wrap="none" rtlCol="0">
            <a:spAutoFit/>
          </a:bodyPr>
          <a:lstStyle/>
          <a:p>
            <a:r>
              <a:rPr kumimoji="1" lang="en-US" altLang="ko-KR" b="1" dirty="0">
                <a:solidFill>
                  <a:srgbClr val="0432FF"/>
                </a:solidFill>
              </a:rPr>
              <a:t>Topic 1 </a:t>
            </a:r>
            <a:endParaRPr kumimoji="1" lang="ko-KR" altLang="en-US" b="1" dirty="0">
              <a:solidFill>
                <a:srgbClr val="0432FF"/>
              </a:solidFill>
            </a:endParaRPr>
          </a:p>
        </p:txBody>
      </p:sp>
      <p:sp>
        <p:nvSpPr>
          <p:cNvPr id="4" name="TextBox 3">
            <a:extLst>
              <a:ext uri="{FF2B5EF4-FFF2-40B4-BE49-F238E27FC236}">
                <a16:creationId xmlns:a16="http://schemas.microsoft.com/office/drawing/2014/main" id="{EA53FF4C-BECE-A46D-0260-413E6E645E33}"/>
              </a:ext>
            </a:extLst>
          </p:cNvPr>
          <p:cNvSpPr txBox="1"/>
          <p:nvPr/>
        </p:nvSpPr>
        <p:spPr>
          <a:xfrm>
            <a:off x="4491556" y="5816918"/>
            <a:ext cx="3262432" cy="369332"/>
          </a:xfrm>
          <a:prstGeom prst="rect">
            <a:avLst/>
          </a:prstGeom>
          <a:solidFill>
            <a:schemeClr val="bg1"/>
          </a:solidFill>
        </p:spPr>
        <p:txBody>
          <a:bodyPr wrap="none" rtlCol="0">
            <a:spAutoFit/>
          </a:bodyPr>
          <a:lstStyle/>
          <a:p>
            <a:r>
              <a:rPr kumimoji="1" lang="en-US" altLang="ko-KR" dirty="0">
                <a:latin typeface="Arial" panose="020B0604020202020204" pitchFamily="34" charset="0"/>
                <a:cs typeface="Arial" panose="020B0604020202020204" pitchFamily="34" charset="0"/>
              </a:rPr>
              <a:t>Hyung-Ju Park and Hanna Na</a:t>
            </a:r>
            <a:endParaRPr kumimoji="1" lang="ko-KR"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2893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그림 30">
            <a:extLst>
              <a:ext uri="{FF2B5EF4-FFF2-40B4-BE49-F238E27FC236}">
                <a16:creationId xmlns:a16="http://schemas.microsoft.com/office/drawing/2014/main" id="{EC1788F2-9761-33B3-8ED3-A9439F68FA41}"/>
              </a:ext>
            </a:extLst>
          </p:cNvPr>
          <p:cNvPicPr>
            <a:picLocks noChangeAspect="1"/>
          </p:cNvPicPr>
          <p:nvPr/>
        </p:nvPicPr>
        <p:blipFill>
          <a:blip/>
          <a:srcRect t="2980" b="2980"/>
          <a:stretch/>
        </p:blipFill>
        <p:spPr>
          <a:xfrm>
            <a:off x="2899811" y="4227400"/>
            <a:ext cx="2616884" cy="2460929"/>
          </a:xfrm>
          <a:prstGeom prst="rect">
            <a:avLst/>
          </a:prstGeom>
        </p:spPr>
      </p:pic>
      <p:sp>
        <p:nvSpPr>
          <p:cNvPr id="32" name="TextBox 31">
            <a:extLst>
              <a:ext uri="{FF2B5EF4-FFF2-40B4-BE49-F238E27FC236}">
                <a16:creationId xmlns:a16="http://schemas.microsoft.com/office/drawing/2014/main" id="{C9E2EE1B-F819-68E3-7652-A32C086B62CC}"/>
              </a:ext>
            </a:extLst>
          </p:cNvPr>
          <p:cNvSpPr txBox="1"/>
          <p:nvPr/>
        </p:nvSpPr>
        <p:spPr>
          <a:xfrm>
            <a:off x="5540416" y="4508965"/>
            <a:ext cx="6168502" cy="1531510"/>
          </a:xfrm>
          <a:prstGeom prst="rect">
            <a:avLst/>
          </a:prstGeom>
          <a:noFill/>
        </p:spPr>
        <p:txBody>
          <a:bodyPr wrap="square">
            <a:spAutoFit/>
          </a:bodyPr>
          <a:lstStyle/>
          <a:p>
            <a:pPr marL="285750" indent="-285750">
              <a:lnSpc>
                <a:spcPct val="150000"/>
              </a:lnSpc>
              <a:buFont typeface="Arial" panose="020B0604020202020204" pitchFamily="34" charset="0"/>
              <a:buChar char="•"/>
            </a:pPr>
            <a:r>
              <a:rPr kumimoji="1" lang="en-US" altLang="ko-Kore-KR" sz="1600" dirty="0"/>
              <a:t>The spectral analysis of the </a:t>
            </a:r>
            <a:r>
              <a:rPr kumimoji="1" lang="en-US" altLang="ko-KR" sz="1600" dirty="0"/>
              <a:t>SST</a:t>
            </a:r>
            <a:r>
              <a:rPr kumimoji="1" lang="en-US" altLang="ko-Kore-KR" sz="1600" dirty="0"/>
              <a:t> time series reveals a clear </a:t>
            </a:r>
            <a:r>
              <a:rPr kumimoji="1" lang="en-US" altLang="ko-Kore-KR" sz="1600" b="1" dirty="0"/>
              <a:t>distinction </a:t>
            </a:r>
            <a:r>
              <a:rPr kumimoji="1" lang="en-US" altLang="ko-Kore-KR" sz="1600" dirty="0"/>
              <a:t>between </a:t>
            </a:r>
            <a:r>
              <a:rPr kumimoji="1" lang="en-US" altLang="ko-Kore-KR" sz="1600" b="1" dirty="0"/>
              <a:t>interannual</a:t>
            </a:r>
            <a:r>
              <a:rPr kumimoji="1" lang="en-US" altLang="ko-Kore-KR" sz="1600" dirty="0"/>
              <a:t> and </a:t>
            </a:r>
            <a:r>
              <a:rPr kumimoji="1" lang="en-US" altLang="ko-Kore-KR" sz="1600" b="1" dirty="0"/>
              <a:t>decadal</a:t>
            </a:r>
            <a:r>
              <a:rPr kumimoji="1" lang="en-US" altLang="ko-Kore-KR" sz="1600" dirty="0"/>
              <a:t> components.</a:t>
            </a:r>
          </a:p>
          <a:p>
            <a:pPr marL="285750" indent="-285750">
              <a:lnSpc>
                <a:spcPct val="150000"/>
              </a:lnSpc>
              <a:buFont typeface="Arial" panose="020B0604020202020204" pitchFamily="34" charset="0"/>
              <a:buChar char="•"/>
            </a:pPr>
            <a:r>
              <a:rPr kumimoji="1" lang="en-US" altLang="ko-KR" sz="1600" dirty="0"/>
              <a:t>Based on the sign of trend, warming, hiatus, and reacceleration periods are separated. </a:t>
            </a:r>
            <a:endParaRPr kumimoji="1" lang="en-US" altLang="ko-Kore-KR" sz="1600" dirty="0"/>
          </a:p>
        </p:txBody>
      </p:sp>
      <p:sp>
        <p:nvSpPr>
          <p:cNvPr id="33" name="TextBox 32">
            <a:extLst>
              <a:ext uri="{FF2B5EF4-FFF2-40B4-BE49-F238E27FC236}">
                <a16:creationId xmlns:a16="http://schemas.microsoft.com/office/drawing/2014/main" id="{CFD9AF02-0A7B-A3A5-724D-09EE2C359712}"/>
              </a:ext>
            </a:extLst>
          </p:cNvPr>
          <p:cNvSpPr txBox="1"/>
          <p:nvPr/>
        </p:nvSpPr>
        <p:spPr>
          <a:xfrm>
            <a:off x="3332514" y="5058613"/>
            <a:ext cx="1028615" cy="307777"/>
          </a:xfrm>
          <a:prstGeom prst="rect">
            <a:avLst/>
          </a:prstGeom>
          <a:noFill/>
        </p:spPr>
        <p:txBody>
          <a:bodyPr wrap="none" rtlCol="0">
            <a:spAutoFit/>
          </a:bodyPr>
          <a:lstStyle/>
          <a:p>
            <a:r>
              <a:rPr kumimoji="1" lang="en-US" altLang="ko-Kore-KR" sz="1400" dirty="0">
                <a:solidFill>
                  <a:schemeClr val="bg1">
                    <a:lumMod val="75000"/>
                  </a:schemeClr>
                </a:solidFill>
              </a:rPr>
              <a:t>Interannual</a:t>
            </a:r>
            <a:endParaRPr kumimoji="1" lang="ko-Kore-KR" altLang="en-US" sz="1400" dirty="0">
              <a:solidFill>
                <a:schemeClr val="bg1">
                  <a:lumMod val="75000"/>
                </a:schemeClr>
              </a:solidFill>
            </a:endParaRPr>
          </a:p>
        </p:txBody>
      </p:sp>
      <p:sp>
        <p:nvSpPr>
          <p:cNvPr id="34" name="TextBox 33">
            <a:extLst>
              <a:ext uri="{FF2B5EF4-FFF2-40B4-BE49-F238E27FC236}">
                <a16:creationId xmlns:a16="http://schemas.microsoft.com/office/drawing/2014/main" id="{95373F35-45FE-443B-72AC-7A319F7EFDE4}"/>
              </a:ext>
            </a:extLst>
          </p:cNvPr>
          <p:cNvSpPr txBox="1"/>
          <p:nvPr/>
        </p:nvSpPr>
        <p:spPr>
          <a:xfrm>
            <a:off x="4321107" y="5637667"/>
            <a:ext cx="947952" cy="369332"/>
          </a:xfrm>
          <a:prstGeom prst="rect">
            <a:avLst/>
          </a:prstGeom>
          <a:noFill/>
        </p:spPr>
        <p:txBody>
          <a:bodyPr wrap="none" rtlCol="0">
            <a:spAutoFit/>
          </a:bodyPr>
          <a:lstStyle/>
          <a:p>
            <a:r>
              <a:rPr kumimoji="1" lang="en-US" altLang="ko-Kore-KR" b="1" dirty="0">
                <a:solidFill>
                  <a:srgbClr val="FF0000"/>
                </a:solidFill>
              </a:rPr>
              <a:t>Decadal</a:t>
            </a:r>
            <a:endParaRPr kumimoji="1" lang="ko-Kore-KR" altLang="en-US" b="1" dirty="0">
              <a:solidFill>
                <a:srgbClr val="FF0000"/>
              </a:solidFill>
            </a:endParaRPr>
          </a:p>
        </p:txBody>
      </p:sp>
      <p:sp>
        <p:nvSpPr>
          <p:cNvPr id="39" name="TextBox 38">
            <a:extLst>
              <a:ext uri="{FF2B5EF4-FFF2-40B4-BE49-F238E27FC236}">
                <a16:creationId xmlns:a16="http://schemas.microsoft.com/office/drawing/2014/main" id="{C8587CE9-3273-8A82-E037-6D568D4F525D}"/>
              </a:ext>
            </a:extLst>
          </p:cNvPr>
          <p:cNvSpPr txBox="1"/>
          <p:nvPr/>
        </p:nvSpPr>
        <p:spPr>
          <a:xfrm>
            <a:off x="8054928" y="3774901"/>
            <a:ext cx="3361818" cy="430887"/>
          </a:xfrm>
          <a:prstGeom prst="rect">
            <a:avLst/>
          </a:prstGeom>
          <a:noFill/>
        </p:spPr>
        <p:txBody>
          <a:bodyPr wrap="none" rtlCol="0">
            <a:spAutoFit/>
          </a:bodyPr>
          <a:lstStyle/>
          <a:p>
            <a:r>
              <a:rPr kumimoji="1" lang="en-US" altLang="ko-KR" sz="1100" dirty="0">
                <a:solidFill>
                  <a:schemeClr val="bg1">
                    <a:lumMod val="65000"/>
                  </a:schemeClr>
                </a:solidFill>
              </a:rPr>
              <a:t>Research</a:t>
            </a:r>
            <a:r>
              <a:rPr kumimoji="1" lang="ko-KR" altLang="en-US" sz="1100" dirty="0">
                <a:solidFill>
                  <a:schemeClr val="bg1">
                    <a:lumMod val="65000"/>
                  </a:schemeClr>
                </a:solidFill>
              </a:rPr>
              <a:t> </a:t>
            </a:r>
            <a:r>
              <a:rPr kumimoji="1" lang="en-US" altLang="ko-KR" sz="1100" dirty="0">
                <a:solidFill>
                  <a:schemeClr val="bg1">
                    <a:lumMod val="65000"/>
                  </a:schemeClr>
                </a:solidFill>
              </a:rPr>
              <a:t>on</a:t>
            </a:r>
            <a:r>
              <a:rPr kumimoji="1" lang="ko-KR" altLang="en-US" sz="1100" dirty="0">
                <a:solidFill>
                  <a:schemeClr val="bg1">
                    <a:lumMod val="65000"/>
                  </a:schemeClr>
                </a:solidFill>
              </a:rPr>
              <a:t> </a:t>
            </a:r>
            <a:r>
              <a:rPr kumimoji="1" lang="en-US" altLang="ko-KR" sz="1100" dirty="0">
                <a:solidFill>
                  <a:schemeClr val="bg1">
                    <a:lumMod val="65000"/>
                  </a:schemeClr>
                </a:solidFill>
              </a:rPr>
              <a:t>the i</a:t>
            </a:r>
            <a:r>
              <a:rPr kumimoji="1" lang="en-US" altLang="ko-Kore-KR" sz="1100" dirty="0">
                <a:solidFill>
                  <a:schemeClr val="bg1">
                    <a:lumMod val="65000"/>
                  </a:schemeClr>
                </a:solidFill>
              </a:rPr>
              <a:t>nterannual component</a:t>
            </a:r>
            <a:r>
              <a:rPr kumimoji="1" lang="ko-KR" altLang="en-US" sz="1100" dirty="0">
                <a:solidFill>
                  <a:schemeClr val="bg1">
                    <a:lumMod val="65000"/>
                  </a:schemeClr>
                </a:solidFill>
              </a:rPr>
              <a:t> </a:t>
            </a:r>
            <a:r>
              <a:rPr kumimoji="1" lang="en-US" altLang="ko-KR" sz="1100" dirty="0">
                <a:solidFill>
                  <a:schemeClr val="bg1">
                    <a:lumMod val="65000"/>
                  </a:schemeClr>
                </a:solidFill>
              </a:rPr>
              <a:t>was</a:t>
            </a:r>
            <a:r>
              <a:rPr kumimoji="1" lang="ko-KR" altLang="en-US" sz="1100" dirty="0">
                <a:solidFill>
                  <a:schemeClr val="bg1">
                    <a:lumMod val="65000"/>
                  </a:schemeClr>
                </a:solidFill>
              </a:rPr>
              <a:t> </a:t>
            </a:r>
            <a:r>
              <a:rPr kumimoji="1" lang="en-US" altLang="ko-KR" sz="1100" dirty="0">
                <a:solidFill>
                  <a:schemeClr val="bg1">
                    <a:lumMod val="65000"/>
                  </a:schemeClr>
                </a:solidFill>
              </a:rPr>
              <a:t>submitted</a:t>
            </a:r>
            <a:endParaRPr kumimoji="1" lang="en-US" altLang="ko-Kore-KR" sz="1100" dirty="0">
              <a:solidFill>
                <a:schemeClr val="bg1">
                  <a:lumMod val="65000"/>
                </a:schemeClr>
              </a:solidFill>
            </a:endParaRPr>
          </a:p>
          <a:p>
            <a:r>
              <a:rPr kumimoji="1" lang="en-US" altLang="ko-KR" sz="1100" dirty="0">
                <a:solidFill>
                  <a:schemeClr val="bg1">
                    <a:lumMod val="65000"/>
                  </a:schemeClr>
                </a:solidFill>
              </a:rPr>
              <a:t>(</a:t>
            </a:r>
            <a:r>
              <a:rPr kumimoji="1" lang="en-US" altLang="ko-Kore-KR" sz="1100" dirty="0">
                <a:solidFill>
                  <a:schemeClr val="bg1">
                    <a:lumMod val="65000"/>
                  </a:schemeClr>
                </a:solidFill>
              </a:rPr>
              <a:t>Park and Na</a:t>
            </a:r>
            <a:r>
              <a:rPr kumimoji="1" lang="en-US" altLang="ko-KR" sz="1100" dirty="0">
                <a:solidFill>
                  <a:schemeClr val="bg1">
                    <a:lumMod val="65000"/>
                  </a:schemeClr>
                </a:solidFill>
              </a:rPr>
              <a:t>,</a:t>
            </a:r>
            <a:r>
              <a:rPr kumimoji="1" lang="en-US" altLang="ko-Kore-KR" sz="1100" dirty="0">
                <a:solidFill>
                  <a:schemeClr val="bg1">
                    <a:lumMod val="65000"/>
                  </a:schemeClr>
                </a:solidFill>
              </a:rPr>
              <a:t> </a:t>
            </a:r>
            <a:r>
              <a:rPr kumimoji="1" lang="en-US" altLang="ko-Kore-KR" sz="1100" i="1" dirty="0">
                <a:solidFill>
                  <a:schemeClr val="bg1">
                    <a:lumMod val="65000"/>
                  </a:schemeClr>
                </a:solidFill>
              </a:rPr>
              <a:t>Submitted</a:t>
            </a:r>
            <a:r>
              <a:rPr kumimoji="1" lang="en-US" altLang="ko-Kore-KR" sz="1100" dirty="0">
                <a:solidFill>
                  <a:schemeClr val="bg1">
                    <a:lumMod val="65000"/>
                  </a:schemeClr>
                </a:solidFill>
              </a:rPr>
              <a:t>)</a:t>
            </a:r>
            <a:endParaRPr kumimoji="1" lang="ko-Kore-KR" altLang="en-US" sz="1100" dirty="0">
              <a:solidFill>
                <a:schemeClr val="bg1">
                  <a:lumMod val="65000"/>
                </a:schemeClr>
              </a:solidFill>
            </a:endParaRPr>
          </a:p>
        </p:txBody>
      </p:sp>
      <p:pic>
        <p:nvPicPr>
          <p:cNvPr id="40" name="그림 39">
            <a:extLst>
              <a:ext uri="{FF2B5EF4-FFF2-40B4-BE49-F238E27FC236}">
                <a16:creationId xmlns:a16="http://schemas.microsoft.com/office/drawing/2014/main" id="{FDB24B79-C449-3E7F-5E6C-ED603EF5F8A8}"/>
              </a:ext>
            </a:extLst>
          </p:cNvPr>
          <p:cNvPicPr>
            <a:picLocks noChangeAspect="1"/>
          </p:cNvPicPr>
          <p:nvPr/>
        </p:nvPicPr>
        <p:blipFill>
          <a:blip r:embed="rId2"/>
          <a:srcRect l="351" r="351"/>
          <a:stretch/>
        </p:blipFill>
        <p:spPr>
          <a:xfrm>
            <a:off x="3027613" y="536626"/>
            <a:ext cx="8039691" cy="3238623"/>
          </a:xfrm>
          <a:prstGeom prst="rect">
            <a:avLst/>
          </a:prstGeom>
        </p:spPr>
      </p:pic>
      <p:sp>
        <p:nvSpPr>
          <p:cNvPr id="41" name="TextBox 40">
            <a:extLst>
              <a:ext uri="{FF2B5EF4-FFF2-40B4-BE49-F238E27FC236}">
                <a16:creationId xmlns:a16="http://schemas.microsoft.com/office/drawing/2014/main" id="{5CC188C9-C6C4-A047-485A-27320A669885}"/>
              </a:ext>
            </a:extLst>
          </p:cNvPr>
          <p:cNvSpPr txBox="1"/>
          <p:nvPr/>
        </p:nvSpPr>
        <p:spPr>
          <a:xfrm>
            <a:off x="3557264" y="169670"/>
            <a:ext cx="2196114" cy="369332"/>
          </a:xfrm>
          <a:prstGeom prst="rect">
            <a:avLst/>
          </a:prstGeom>
          <a:noFill/>
          <a:ln>
            <a:noFill/>
          </a:ln>
        </p:spPr>
        <p:txBody>
          <a:bodyPr wrap="none" rtlCol="0">
            <a:spAutoFit/>
          </a:bodyPr>
          <a:lstStyle/>
          <a:p>
            <a:r>
              <a:rPr kumimoji="1" lang="en-US" altLang="ko-Kore-KR" b="1" dirty="0">
                <a:solidFill>
                  <a:srgbClr val="FF0000"/>
                </a:solidFill>
              </a:rPr>
              <a:t>P1: Warming (82–98)</a:t>
            </a:r>
            <a:endParaRPr kumimoji="1" lang="ko-Kore-KR" altLang="en-US" b="1" dirty="0">
              <a:solidFill>
                <a:srgbClr val="FF0000"/>
              </a:solidFill>
            </a:endParaRPr>
          </a:p>
        </p:txBody>
      </p:sp>
      <p:cxnSp>
        <p:nvCxnSpPr>
          <p:cNvPr id="42" name="직선 화살표 연결선 41">
            <a:extLst>
              <a:ext uri="{FF2B5EF4-FFF2-40B4-BE49-F238E27FC236}">
                <a16:creationId xmlns:a16="http://schemas.microsoft.com/office/drawing/2014/main" id="{F27BD7B9-91A1-E764-FE40-C9D9077368AD}"/>
              </a:ext>
            </a:extLst>
          </p:cNvPr>
          <p:cNvCxnSpPr>
            <a:cxnSpLocks/>
          </p:cNvCxnSpPr>
          <p:nvPr/>
        </p:nvCxnSpPr>
        <p:spPr>
          <a:xfrm>
            <a:off x="3572491" y="547265"/>
            <a:ext cx="2917447"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1A1BDA5-F787-2FFF-7DB7-886A8A60384F}"/>
              </a:ext>
            </a:extLst>
          </p:cNvPr>
          <p:cNvSpPr txBox="1"/>
          <p:nvPr/>
        </p:nvSpPr>
        <p:spPr>
          <a:xfrm>
            <a:off x="6455378" y="169670"/>
            <a:ext cx="1931426" cy="369332"/>
          </a:xfrm>
          <a:prstGeom prst="rect">
            <a:avLst/>
          </a:prstGeom>
          <a:noFill/>
          <a:ln>
            <a:noFill/>
          </a:ln>
        </p:spPr>
        <p:txBody>
          <a:bodyPr wrap="none" rtlCol="0">
            <a:spAutoFit/>
          </a:bodyPr>
          <a:lstStyle/>
          <a:p>
            <a:r>
              <a:rPr kumimoji="1" lang="en-US" altLang="ko-Kore-KR" b="1" dirty="0">
                <a:solidFill>
                  <a:srgbClr val="0432FF"/>
                </a:solidFill>
              </a:rPr>
              <a:t>P2: Hiatus (98–11)</a:t>
            </a:r>
            <a:endParaRPr kumimoji="1" lang="ko-Kore-KR" altLang="en-US" b="1" dirty="0">
              <a:solidFill>
                <a:srgbClr val="0432FF"/>
              </a:solidFill>
            </a:endParaRPr>
          </a:p>
        </p:txBody>
      </p:sp>
      <p:cxnSp>
        <p:nvCxnSpPr>
          <p:cNvPr id="44" name="직선 화살표 연결선 43">
            <a:extLst>
              <a:ext uri="{FF2B5EF4-FFF2-40B4-BE49-F238E27FC236}">
                <a16:creationId xmlns:a16="http://schemas.microsoft.com/office/drawing/2014/main" id="{C68E5794-17EA-0BB5-F1B2-236AAA724517}"/>
              </a:ext>
            </a:extLst>
          </p:cNvPr>
          <p:cNvCxnSpPr>
            <a:cxnSpLocks/>
          </p:cNvCxnSpPr>
          <p:nvPr/>
        </p:nvCxnSpPr>
        <p:spPr>
          <a:xfrm>
            <a:off x="6489938" y="547265"/>
            <a:ext cx="2375945" cy="0"/>
          </a:xfrm>
          <a:prstGeom prst="straightConnector1">
            <a:avLst/>
          </a:prstGeom>
          <a:ln w="38100">
            <a:solidFill>
              <a:srgbClr val="0432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4DFA8E0-EF37-6873-CADF-90336E2554C4}"/>
              </a:ext>
            </a:extLst>
          </p:cNvPr>
          <p:cNvSpPr txBox="1"/>
          <p:nvPr/>
        </p:nvSpPr>
        <p:spPr>
          <a:xfrm>
            <a:off x="8852489" y="169670"/>
            <a:ext cx="2729273" cy="369332"/>
          </a:xfrm>
          <a:prstGeom prst="rect">
            <a:avLst/>
          </a:prstGeom>
          <a:noFill/>
          <a:ln>
            <a:noFill/>
          </a:ln>
        </p:spPr>
        <p:txBody>
          <a:bodyPr wrap="none" rtlCol="0">
            <a:spAutoFit/>
          </a:bodyPr>
          <a:lstStyle/>
          <a:p>
            <a:r>
              <a:rPr kumimoji="1" lang="en-US" altLang="ko-Kore-KR" b="1" dirty="0">
                <a:solidFill>
                  <a:srgbClr val="8A0000"/>
                </a:solidFill>
              </a:rPr>
              <a:t>P3: Reacceleration (11–22)</a:t>
            </a:r>
            <a:endParaRPr kumimoji="1" lang="ko-Kore-KR" altLang="en-US" b="1" dirty="0">
              <a:solidFill>
                <a:srgbClr val="8A0000"/>
              </a:solidFill>
            </a:endParaRPr>
          </a:p>
        </p:txBody>
      </p:sp>
      <p:cxnSp>
        <p:nvCxnSpPr>
          <p:cNvPr id="46" name="직선 화살표 연결선 45">
            <a:extLst>
              <a:ext uri="{FF2B5EF4-FFF2-40B4-BE49-F238E27FC236}">
                <a16:creationId xmlns:a16="http://schemas.microsoft.com/office/drawing/2014/main" id="{D7A4F240-25B4-18A4-5773-A4F6993EA8B5}"/>
              </a:ext>
            </a:extLst>
          </p:cNvPr>
          <p:cNvCxnSpPr>
            <a:cxnSpLocks/>
          </p:cNvCxnSpPr>
          <p:nvPr/>
        </p:nvCxnSpPr>
        <p:spPr>
          <a:xfrm>
            <a:off x="8877403" y="547265"/>
            <a:ext cx="1960689" cy="0"/>
          </a:xfrm>
          <a:prstGeom prst="straightConnector1">
            <a:avLst/>
          </a:prstGeom>
          <a:ln w="38100">
            <a:solidFill>
              <a:srgbClr val="8A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7DB38F0-3FA0-088B-43B3-E74282C749C8}"/>
                  </a:ext>
                </a:extLst>
              </p:cNvPr>
              <p:cNvSpPr txBox="1"/>
              <p:nvPr/>
            </p:nvSpPr>
            <p:spPr>
              <a:xfrm>
                <a:off x="6496737" y="2243432"/>
                <a:ext cx="1649105" cy="3125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ko-Kore-KR" sz="1400" b="1" i="1" smtClean="0">
                          <a:latin typeface="Cambria Math" panose="02040503050406030204" pitchFamily="18" charset="0"/>
                        </a:rPr>
                        <m:t>𝒂</m:t>
                      </m:r>
                      <m:r>
                        <a:rPr kumimoji="1" lang="en-US" altLang="ko-Kore-KR" sz="1400" b="1" i="1" smtClean="0">
                          <a:latin typeface="Cambria Math" panose="02040503050406030204" pitchFamily="18" charset="0"/>
                        </a:rPr>
                        <m:t>=</m:t>
                      </m:r>
                      <m:r>
                        <a:rPr kumimoji="1" lang="en-US" altLang="ko-Kore-KR" sz="1400" b="1" i="1" smtClean="0">
                          <a:latin typeface="Cambria Math" panose="02040503050406030204" pitchFamily="18" charset="0"/>
                        </a:rPr>
                        <m:t>𝟎</m:t>
                      </m:r>
                      <m:r>
                        <a:rPr kumimoji="1" lang="en-US" altLang="ko-Kore-KR" sz="1400" b="1" i="1" smtClean="0">
                          <a:latin typeface="Cambria Math" panose="02040503050406030204" pitchFamily="18" charset="0"/>
                        </a:rPr>
                        <m:t>.</m:t>
                      </m:r>
                      <m:r>
                        <a:rPr kumimoji="1" lang="en-US" altLang="ko-Kore-KR" sz="1400" b="1" i="1" smtClean="0">
                          <a:latin typeface="Cambria Math" panose="02040503050406030204" pitchFamily="18" charset="0"/>
                        </a:rPr>
                        <m:t>𝟐𝟔</m:t>
                      </m:r>
                      <m:r>
                        <a:rPr kumimoji="1" lang="en-US" altLang="ko-Kore-KR" sz="1400" b="1" i="1" smtClean="0">
                          <a:latin typeface="Cambria Math" panose="02040503050406030204" pitchFamily="18" charset="0"/>
                          <a:ea typeface="Cambria Math" panose="02040503050406030204" pitchFamily="18" charset="0"/>
                        </a:rPr>
                        <m:t>℃</m:t>
                      </m:r>
                      <m:r>
                        <a:rPr kumimoji="1" lang="en-US" altLang="ko-Kore-KR" sz="1400" b="1" i="1" smtClean="0">
                          <a:latin typeface="Cambria Math" panose="02040503050406030204" pitchFamily="18" charset="0"/>
                        </a:rPr>
                        <m:t> </m:t>
                      </m:r>
                      <m:sSup>
                        <m:sSupPr>
                          <m:ctrlPr>
                            <a:rPr kumimoji="1" lang="en-US" altLang="ko-Kore-KR" sz="1400" b="1" i="1" smtClean="0">
                              <a:latin typeface="Cambria Math" panose="02040503050406030204" pitchFamily="18" charset="0"/>
                            </a:rPr>
                          </m:ctrlPr>
                        </m:sSupPr>
                        <m:e>
                          <m:r>
                            <a:rPr kumimoji="1" lang="en-US" altLang="ko-Kore-KR" sz="1400" b="1" i="1">
                              <a:latin typeface="Cambria Math" panose="02040503050406030204" pitchFamily="18" charset="0"/>
                            </a:rPr>
                            <m:t>𝒅𝒆𝒄</m:t>
                          </m:r>
                        </m:e>
                        <m:sup>
                          <m:r>
                            <a:rPr kumimoji="1" lang="en-US" altLang="ko-Kore-KR" sz="1400" b="1" i="1" smtClean="0">
                              <a:latin typeface="Cambria Math" panose="02040503050406030204" pitchFamily="18" charset="0"/>
                            </a:rPr>
                            <m:t>−</m:t>
                          </m:r>
                          <m:r>
                            <a:rPr kumimoji="1" lang="en-US" altLang="ko-Kore-KR" sz="1400" b="1" i="1" smtClean="0">
                              <a:latin typeface="Cambria Math" panose="02040503050406030204" pitchFamily="18" charset="0"/>
                            </a:rPr>
                            <m:t>𝟏</m:t>
                          </m:r>
                        </m:sup>
                      </m:sSup>
                    </m:oMath>
                  </m:oMathPara>
                </a14:m>
                <a:endParaRPr kumimoji="1" lang="ko-Kore-KR" altLang="en-US" sz="1400" dirty="0"/>
              </a:p>
            </p:txBody>
          </p:sp>
        </mc:Choice>
        <mc:Fallback xmlns="">
          <p:sp>
            <p:nvSpPr>
              <p:cNvPr id="47" name="TextBox 46">
                <a:extLst>
                  <a:ext uri="{FF2B5EF4-FFF2-40B4-BE49-F238E27FC236}">
                    <a16:creationId xmlns:a16="http://schemas.microsoft.com/office/drawing/2014/main" id="{C7DB38F0-3FA0-088B-43B3-E74282C749C8}"/>
                  </a:ext>
                </a:extLst>
              </p:cNvPr>
              <p:cNvSpPr txBox="1">
                <a:spLocks noRot="1" noChangeAspect="1" noMove="1" noResize="1" noEditPoints="1" noAdjustHandles="1" noChangeArrowheads="1" noChangeShapeType="1" noTextEdit="1"/>
              </p:cNvSpPr>
              <p:nvPr/>
            </p:nvSpPr>
            <p:spPr>
              <a:xfrm>
                <a:off x="6496737" y="2243432"/>
                <a:ext cx="1649105" cy="312586"/>
              </a:xfrm>
              <a:prstGeom prst="rect">
                <a:avLst/>
              </a:prstGeom>
              <a:blipFill>
                <a:blip r:embed="rId4"/>
                <a:stretch>
                  <a:fillRect b="-1153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D9BE564A-1A30-BD0D-9754-2B09B8F2E5D3}"/>
                  </a:ext>
                </a:extLst>
              </p:cNvPr>
              <p:cNvSpPr txBox="1"/>
              <p:nvPr/>
            </p:nvSpPr>
            <p:spPr>
              <a:xfrm>
                <a:off x="4585966" y="2698791"/>
                <a:ext cx="1735090" cy="3125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400" b="1" i="1" smtClean="0">
                              <a:solidFill>
                                <a:srgbClr val="FF0000"/>
                              </a:solidFill>
                              <a:latin typeface="Cambria Math" panose="02040503050406030204" pitchFamily="18" charset="0"/>
                            </a:rPr>
                          </m:ctrlPr>
                        </m:sSubPr>
                        <m:e>
                          <m:r>
                            <a:rPr kumimoji="1" lang="en-US" altLang="ko-Kore-KR" sz="1400" b="1" i="1" smtClean="0">
                              <a:solidFill>
                                <a:srgbClr val="FF0000"/>
                              </a:solidFill>
                              <a:latin typeface="Cambria Math" panose="02040503050406030204" pitchFamily="18" charset="0"/>
                            </a:rPr>
                            <m:t>𝒂</m:t>
                          </m:r>
                        </m:e>
                        <m:sub>
                          <m:r>
                            <a:rPr kumimoji="1" lang="en-US" altLang="ko-Kore-KR" sz="1400" b="1" i="1" smtClean="0">
                              <a:solidFill>
                                <a:srgbClr val="FF0000"/>
                              </a:solidFill>
                              <a:latin typeface="Cambria Math" panose="02040503050406030204" pitchFamily="18" charset="0"/>
                            </a:rPr>
                            <m:t>𝟏</m:t>
                          </m:r>
                        </m:sub>
                      </m:sSub>
                      <m:r>
                        <a:rPr kumimoji="1" lang="en-US" altLang="ko-Kore-KR" sz="1400" b="1" i="1">
                          <a:solidFill>
                            <a:srgbClr val="FF0000"/>
                          </a:solidFill>
                          <a:latin typeface="Cambria Math" panose="02040503050406030204" pitchFamily="18" charset="0"/>
                        </a:rPr>
                        <m:t>=</m:t>
                      </m:r>
                      <m:r>
                        <a:rPr kumimoji="1" lang="en-US" altLang="ko-Kore-KR" sz="1400" b="1" i="1" smtClean="0">
                          <a:solidFill>
                            <a:srgbClr val="FF0000"/>
                          </a:solidFill>
                          <a:latin typeface="Cambria Math" panose="02040503050406030204" pitchFamily="18" charset="0"/>
                        </a:rPr>
                        <m:t>𝟎</m:t>
                      </m:r>
                      <m:r>
                        <a:rPr kumimoji="1" lang="en-US" altLang="ko-Kore-KR" sz="1400" b="1" i="1" smtClean="0">
                          <a:solidFill>
                            <a:srgbClr val="FF0000"/>
                          </a:solidFill>
                          <a:latin typeface="Cambria Math" panose="02040503050406030204" pitchFamily="18" charset="0"/>
                        </a:rPr>
                        <m:t>.</m:t>
                      </m:r>
                      <m:r>
                        <a:rPr kumimoji="1" lang="en-US" altLang="ko-Kore-KR" sz="1400" b="1" i="1" smtClean="0">
                          <a:solidFill>
                            <a:srgbClr val="FF0000"/>
                          </a:solidFill>
                          <a:latin typeface="Cambria Math" panose="02040503050406030204" pitchFamily="18" charset="0"/>
                        </a:rPr>
                        <m:t>𝟒𝟒</m:t>
                      </m:r>
                      <m:r>
                        <a:rPr kumimoji="1" lang="en-US" altLang="ko-Kore-KR" sz="1400" b="1" i="1">
                          <a:solidFill>
                            <a:srgbClr val="FF0000"/>
                          </a:solidFill>
                          <a:latin typeface="Cambria Math" panose="02040503050406030204" pitchFamily="18" charset="0"/>
                          <a:ea typeface="Cambria Math" panose="02040503050406030204" pitchFamily="18" charset="0"/>
                        </a:rPr>
                        <m:t>℃</m:t>
                      </m:r>
                      <m:r>
                        <a:rPr kumimoji="1" lang="en-US" altLang="ko-Kore-KR" sz="1400" b="1" i="1" smtClean="0">
                          <a:solidFill>
                            <a:srgbClr val="FF0000"/>
                          </a:solidFill>
                          <a:latin typeface="Cambria Math" panose="02040503050406030204" pitchFamily="18" charset="0"/>
                          <a:ea typeface="Cambria Math" panose="02040503050406030204" pitchFamily="18" charset="0"/>
                        </a:rPr>
                        <m:t> </m:t>
                      </m:r>
                      <m:r>
                        <a:rPr kumimoji="1" lang="en-US" altLang="ko-Kore-KR" sz="1400" b="1" i="1" smtClean="0">
                          <a:solidFill>
                            <a:srgbClr val="FF0000"/>
                          </a:solidFill>
                          <a:latin typeface="Cambria Math" panose="02040503050406030204" pitchFamily="18" charset="0"/>
                          <a:ea typeface="Cambria Math" panose="02040503050406030204" pitchFamily="18" charset="0"/>
                        </a:rPr>
                        <m:t>𝒅𝒆</m:t>
                      </m:r>
                      <m:sSup>
                        <m:sSupPr>
                          <m:ctrlPr>
                            <a:rPr kumimoji="1" lang="en-US" altLang="ko-Kore-KR" sz="1400" b="1" i="1" smtClean="0">
                              <a:solidFill>
                                <a:srgbClr val="FF0000"/>
                              </a:solidFill>
                              <a:latin typeface="Cambria Math" panose="02040503050406030204" pitchFamily="18" charset="0"/>
                              <a:ea typeface="Cambria Math" panose="02040503050406030204" pitchFamily="18" charset="0"/>
                            </a:rPr>
                          </m:ctrlPr>
                        </m:sSupPr>
                        <m:e>
                          <m:r>
                            <a:rPr kumimoji="1" lang="en-US" altLang="ko-Kore-KR" sz="1400" b="1" i="1" smtClean="0">
                              <a:solidFill>
                                <a:srgbClr val="FF0000"/>
                              </a:solidFill>
                              <a:latin typeface="Cambria Math" panose="02040503050406030204" pitchFamily="18" charset="0"/>
                              <a:ea typeface="Cambria Math" panose="02040503050406030204" pitchFamily="18" charset="0"/>
                            </a:rPr>
                            <m:t>𝒄</m:t>
                          </m:r>
                        </m:e>
                        <m:sup>
                          <m:r>
                            <a:rPr kumimoji="1" lang="en-US" altLang="ko-Kore-KR" sz="1400" b="1" i="1" smtClean="0">
                              <a:solidFill>
                                <a:srgbClr val="FF0000"/>
                              </a:solidFill>
                              <a:latin typeface="Cambria Math" panose="02040503050406030204" pitchFamily="18" charset="0"/>
                              <a:ea typeface="Cambria Math" panose="02040503050406030204" pitchFamily="18" charset="0"/>
                            </a:rPr>
                            <m:t>−</m:t>
                          </m:r>
                          <m:r>
                            <a:rPr kumimoji="1" lang="en-US" altLang="ko-Kore-KR" sz="1400" b="1" i="1" smtClean="0">
                              <a:solidFill>
                                <a:srgbClr val="FF0000"/>
                              </a:solidFill>
                              <a:latin typeface="Cambria Math" panose="02040503050406030204" pitchFamily="18" charset="0"/>
                              <a:ea typeface="Cambria Math" panose="02040503050406030204" pitchFamily="18" charset="0"/>
                            </a:rPr>
                            <m:t>𝟏</m:t>
                          </m:r>
                        </m:sup>
                      </m:sSup>
                    </m:oMath>
                  </m:oMathPara>
                </a14:m>
                <a:endParaRPr kumimoji="1" lang="ko-Kore-KR" altLang="en-US" sz="1400" dirty="0">
                  <a:solidFill>
                    <a:srgbClr val="FF0000"/>
                  </a:solidFill>
                </a:endParaRPr>
              </a:p>
            </p:txBody>
          </p:sp>
        </mc:Choice>
        <mc:Fallback xmlns="">
          <p:sp>
            <p:nvSpPr>
              <p:cNvPr id="48" name="TextBox 47">
                <a:extLst>
                  <a:ext uri="{FF2B5EF4-FFF2-40B4-BE49-F238E27FC236}">
                    <a16:creationId xmlns:a16="http://schemas.microsoft.com/office/drawing/2014/main" id="{D9BE564A-1A30-BD0D-9754-2B09B8F2E5D3}"/>
                  </a:ext>
                </a:extLst>
              </p:cNvPr>
              <p:cNvSpPr txBox="1">
                <a:spLocks noRot="1" noChangeAspect="1" noMove="1" noResize="1" noEditPoints="1" noAdjustHandles="1" noChangeArrowheads="1" noChangeShapeType="1" noTextEdit="1"/>
              </p:cNvSpPr>
              <p:nvPr/>
            </p:nvSpPr>
            <p:spPr>
              <a:xfrm>
                <a:off x="4585966" y="2698791"/>
                <a:ext cx="1735090" cy="312586"/>
              </a:xfrm>
              <a:prstGeom prst="rect">
                <a:avLst/>
              </a:prstGeom>
              <a:blipFill>
                <a:blip r:embed="rId5"/>
                <a:stretch>
                  <a:fillRect b="-1153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6FDC396-45B5-5345-674F-706F4005CD56}"/>
                  </a:ext>
                </a:extLst>
              </p:cNvPr>
              <p:cNvSpPr txBox="1"/>
              <p:nvPr/>
            </p:nvSpPr>
            <p:spPr>
              <a:xfrm>
                <a:off x="7029009" y="1395349"/>
                <a:ext cx="1869743" cy="3125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400" b="1" i="1" smtClean="0">
                              <a:solidFill>
                                <a:srgbClr val="0432FF"/>
                              </a:solidFill>
                              <a:latin typeface="Cambria Math" panose="02040503050406030204" pitchFamily="18" charset="0"/>
                            </a:rPr>
                          </m:ctrlPr>
                        </m:sSubPr>
                        <m:e>
                          <m:r>
                            <a:rPr kumimoji="1" lang="en-US" altLang="ko-Kore-KR" sz="1400" b="1" i="1">
                              <a:solidFill>
                                <a:srgbClr val="0432FF"/>
                              </a:solidFill>
                              <a:latin typeface="Cambria Math" panose="02040503050406030204" pitchFamily="18" charset="0"/>
                            </a:rPr>
                            <m:t>𝒂</m:t>
                          </m:r>
                        </m:e>
                        <m:sub>
                          <m:r>
                            <a:rPr kumimoji="1" lang="en-US" altLang="ko-Kore-KR" sz="1400" b="1" i="1" smtClean="0">
                              <a:solidFill>
                                <a:srgbClr val="0432FF"/>
                              </a:solidFill>
                              <a:latin typeface="Cambria Math" panose="02040503050406030204" pitchFamily="18" charset="0"/>
                            </a:rPr>
                            <m:t>𝟐</m:t>
                          </m:r>
                        </m:sub>
                      </m:sSub>
                      <m:r>
                        <a:rPr kumimoji="1" lang="en-US" altLang="ko-Kore-KR" sz="1400" b="1" i="1">
                          <a:solidFill>
                            <a:srgbClr val="0432FF"/>
                          </a:solidFill>
                          <a:latin typeface="Cambria Math" panose="02040503050406030204" pitchFamily="18" charset="0"/>
                        </a:rPr>
                        <m:t>=</m:t>
                      </m:r>
                      <m:r>
                        <a:rPr kumimoji="1" lang="en-US" altLang="ko-Kore-KR" sz="1400" b="1" i="1" smtClean="0">
                          <a:solidFill>
                            <a:srgbClr val="0432FF"/>
                          </a:solidFill>
                          <a:latin typeface="Cambria Math" panose="02040503050406030204" pitchFamily="18" charset="0"/>
                        </a:rPr>
                        <m:t>−</m:t>
                      </m:r>
                      <m:r>
                        <a:rPr kumimoji="1" lang="en-US" altLang="ko-Kore-KR" sz="1400" b="1" i="1">
                          <a:solidFill>
                            <a:srgbClr val="0432FF"/>
                          </a:solidFill>
                          <a:latin typeface="Cambria Math" panose="02040503050406030204" pitchFamily="18" charset="0"/>
                        </a:rPr>
                        <m:t>𝟎</m:t>
                      </m:r>
                      <m:r>
                        <a:rPr kumimoji="1" lang="en-US" altLang="ko-Kore-KR" sz="1400" b="1" i="1">
                          <a:solidFill>
                            <a:srgbClr val="0432FF"/>
                          </a:solidFill>
                          <a:latin typeface="Cambria Math" panose="02040503050406030204" pitchFamily="18" charset="0"/>
                        </a:rPr>
                        <m:t>.</m:t>
                      </m:r>
                      <m:r>
                        <a:rPr kumimoji="1" lang="en-US" altLang="ko-Kore-KR" sz="1400" b="1" i="1" smtClean="0">
                          <a:solidFill>
                            <a:srgbClr val="0432FF"/>
                          </a:solidFill>
                          <a:latin typeface="Cambria Math" panose="02040503050406030204" pitchFamily="18" charset="0"/>
                        </a:rPr>
                        <m:t>𝟐𝟗</m:t>
                      </m:r>
                      <m:r>
                        <a:rPr kumimoji="1" lang="en-US" altLang="ko-Kore-KR" sz="1400" b="1" i="1">
                          <a:solidFill>
                            <a:srgbClr val="0432FF"/>
                          </a:solidFill>
                          <a:latin typeface="Cambria Math" panose="02040503050406030204" pitchFamily="18" charset="0"/>
                          <a:ea typeface="Cambria Math" panose="02040503050406030204" pitchFamily="18" charset="0"/>
                        </a:rPr>
                        <m:t>℃ </m:t>
                      </m:r>
                      <m:r>
                        <a:rPr kumimoji="1" lang="en-US" altLang="ko-Kore-KR" sz="1400" b="1" i="1">
                          <a:solidFill>
                            <a:srgbClr val="0432FF"/>
                          </a:solidFill>
                          <a:latin typeface="Cambria Math" panose="02040503050406030204" pitchFamily="18" charset="0"/>
                          <a:ea typeface="Cambria Math" panose="02040503050406030204" pitchFamily="18" charset="0"/>
                        </a:rPr>
                        <m:t>𝒅𝒆</m:t>
                      </m:r>
                      <m:sSup>
                        <m:sSupPr>
                          <m:ctrlPr>
                            <a:rPr kumimoji="1" lang="en-US" altLang="ko-Kore-KR" sz="1400" b="1" i="1">
                              <a:solidFill>
                                <a:srgbClr val="0432FF"/>
                              </a:solidFill>
                              <a:latin typeface="Cambria Math" panose="02040503050406030204" pitchFamily="18" charset="0"/>
                              <a:ea typeface="Cambria Math" panose="02040503050406030204" pitchFamily="18" charset="0"/>
                            </a:rPr>
                          </m:ctrlPr>
                        </m:sSupPr>
                        <m:e>
                          <m:r>
                            <a:rPr kumimoji="1" lang="en-US" altLang="ko-Kore-KR" sz="1400" b="1" i="1">
                              <a:solidFill>
                                <a:srgbClr val="0432FF"/>
                              </a:solidFill>
                              <a:latin typeface="Cambria Math" panose="02040503050406030204" pitchFamily="18" charset="0"/>
                              <a:ea typeface="Cambria Math" panose="02040503050406030204" pitchFamily="18" charset="0"/>
                            </a:rPr>
                            <m:t>𝒄</m:t>
                          </m:r>
                        </m:e>
                        <m:sup>
                          <m:r>
                            <a:rPr kumimoji="1" lang="en-US" altLang="ko-Kore-KR" sz="1400" b="1" i="1">
                              <a:solidFill>
                                <a:srgbClr val="0432FF"/>
                              </a:solidFill>
                              <a:latin typeface="Cambria Math" panose="02040503050406030204" pitchFamily="18" charset="0"/>
                              <a:ea typeface="Cambria Math" panose="02040503050406030204" pitchFamily="18" charset="0"/>
                            </a:rPr>
                            <m:t>−</m:t>
                          </m:r>
                          <m:r>
                            <a:rPr kumimoji="1" lang="en-US" altLang="ko-Kore-KR" sz="1400" b="1" i="1">
                              <a:solidFill>
                                <a:srgbClr val="0432FF"/>
                              </a:solidFill>
                              <a:latin typeface="Cambria Math" panose="02040503050406030204" pitchFamily="18" charset="0"/>
                              <a:ea typeface="Cambria Math" panose="02040503050406030204" pitchFamily="18" charset="0"/>
                            </a:rPr>
                            <m:t>𝟏</m:t>
                          </m:r>
                        </m:sup>
                      </m:sSup>
                    </m:oMath>
                  </m:oMathPara>
                </a14:m>
                <a:endParaRPr kumimoji="1" lang="ko-Kore-KR" altLang="en-US" sz="1400" dirty="0">
                  <a:solidFill>
                    <a:srgbClr val="0432FF"/>
                  </a:solidFill>
                </a:endParaRPr>
              </a:p>
            </p:txBody>
          </p:sp>
        </mc:Choice>
        <mc:Fallback xmlns="">
          <p:sp>
            <p:nvSpPr>
              <p:cNvPr id="49" name="TextBox 48">
                <a:extLst>
                  <a:ext uri="{FF2B5EF4-FFF2-40B4-BE49-F238E27FC236}">
                    <a16:creationId xmlns:a16="http://schemas.microsoft.com/office/drawing/2014/main" id="{66FDC396-45B5-5345-674F-706F4005CD56}"/>
                  </a:ext>
                </a:extLst>
              </p:cNvPr>
              <p:cNvSpPr txBox="1">
                <a:spLocks noRot="1" noChangeAspect="1" noMove="1" noResize="1" noEditPoints="1" noAdjustHandles="1" noChangeArrowheads="1" noChangeShapeType="1" noTextEdit="1"/>
              </p:cNvSpPr>
              <p:nvPr/>
            </p:nvSpPr>
            <p:spPr>
              <a:xfrm>
                <a:off x="7029009" y="1395349"/>
                <a:ext cx="1869743" cy="312586"/>
              </a:xfrm>
              <a:prstGeom prst="rect">
                <a:avLst/>
              </a:prstGeom>
              <a:blipFill>
                <a:blip r:embed="rId6"/>
                <a:stretch>
                  <a:fillRect b="-1153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9B790A5E-6846-494F-7403-E60D96225489}"/>
                  </a:ext>
                </a:extLst>
              </p:cNvPr>
              <p:cNvSpPr txBox="1"/>
              <p:nvPr/>
            </p:nvSpPr>
            <p:spPr>
              <a:xfrm>
                <a:off x="8852489" y="744848"/>
                <a:ext cx="1735090" cy="3125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400" b="1" i="1" smtClean="0">
                              <a:solidFill>
                                <a:srgbClr val="8A0000"/>
                              </a:solidFill>
                              <a:latin typeface="Cambria Math" panose="02040503050406030204" pitchFamily="18" charset="0"/>
                            </a:rPr>
                          </m:ctrlPr>
                        </m:sSubPr>
                        <m:e>
                          <m:r>
                            <a:rPr kumimoji="1" lang="en-US" altLang="ko-Kore-KR" sz="1400" b="1" i="1">
                              <a:solidFill>
                                <a:srgbClr val="8A0000"/>
                              </a:solidFill>
                              <a:latin typeface="Cambria Math" panose="02040503050406030204" pitchFamily="18" charset="0"/>
                            </a:rPr>
                            <m:t>𝒂</m:t>
                          </m:r>
                        </m:e>
                        <m:sub>
                          <m:r>
                            <a:rPr kumimoji="1" lang="en-US" altLang="ko-Kore-KR" sz="1400" b="1" i="1" smtClean="0">
                              <a:solidFill>
                                <a:srgbClr val="8A0000"/>
                              </a:solidFill>
                              <a:latin typeface="Cambria Math" panose="02040503050406030204" pitchFamily="18" charset="0"/>
                            </a:rPr>
                            <m:t>𝟑</m:t>
                          </m:r>
                        </m:sub>
                      </m:sSub>
                      <m:r>
                        <a:rPr kumimoji="1" lang="en-US" altLang="ko-Kore-KR" sz="1400" b="1" i="1">
                          <a:solidFill>
                            <a:srgbClr val="8A0000"/>
                          </a:solidFill>
                          <a:latin typeface="Cambria Math" panose="02040503050406030204" pitchFamily="18" charset="0"/>
                        </a:rPr>
                        <m:t>=</m:t>
                      </m:r>
                      <m:r>
                        <a:rPr kumimoji="1" lang="en-US" altLang="ko-Kore-KR" sz="1400" b="1" i="1">
                          <a:solidFill>
                            <a:srgbClr val="8A0000"/>
                          </a:solidFill>
                          <a:latin typeface="Cambria Math" panose="02040503050406030204" pitchFamily="18" charset="0"/>
                        </a:rPr>
                        <m:t>𝟎</m:t>
                      </m:r>
                      <m:r>
                        <a:rPr kumimoji="1" lang="en-US" altLang="ko-Kore-KR" sz="1400" b="1" i="1">
                          <a:solidFill>
                            <a:srgbClr val="8A0000"/>
                          </a:solidFill>
                          <a:latin typeface="Cambria Math" panose="02040503050406030204" pitchFamily="18" charset="0"/>
                        </a:rPr>
                        <m:t>.</m:t>
                      </m:r>
                      <m:r>
                        <a:rPr kumimoji="1" lang="en-US" altLang="ko-Kore-KR" sz="1400" b="1" i="1" smtClean="0">
                          <a:solidFill>
                            <a:srgbClr val="8A0000"/>
                          </a:solidFill>
                          <a:latin typeface="Cambria Math" panose="02040503050406030204" pitchFamily="18" charset="0"/>
                        </a:rPr>
                        <m:t>𝟖𝟑</m:t>
                      </m:r>
                      <m:r>
                        <a:rPr kumimoji="1" lang="en-US" altLang="ko-Kore-KR" sz="1400" b="1" i="1">
                          <a:solidFill>
                            <a:srgbClr val="8A0000"/>
                          </a:solidFill>
                          <a:latin typeface="Cambria Math" panose="02040503050406030204" pitchFamily="18" charset="0"/>
                          <a:ea typeface="Cambria Math" panose="02040503050406030204" pitchFamily="18" charset="0"/>
                        </a:rPr>
                        <m:t>℃ </m:t>
                      </m:r>
                      <m:r>
                        <a:rPr kumimoji="1" lang="en-US" altLang="ko-Kore-KR" sz="1400" b="1" i="1">
                          <a:solidFill>
                            <a:srgbClr val="8A0000"/>
                          </a:solidFill>
                          <a:latin typeface="Cambria Math" panose="02040503050406030204" pitchFamily="18" charset="0"/>
                          <a:ea typeface="Cambria Math" panose="02040503050406030204" pitchFamily="18" charset="0"/>
                        </a:rPr>
                        <m:t>𝒅𝒆</m:t>
                      </m:r>
                      <m:sSup>
                        <m:sSupPr>
                          <m:ctrlPr>
                            <a:rPr kumimoji="1" lang="en-US" altLang="ko-Kore-KR" sz="1400" b="1" i="1">
                              <a:solidFill>
                                <a:srgbClr val="8A0000"/>
                              </a:solidFill>
                              <a:latin typeface="Cambria Math" panose="02040503050406030204" pitchFamily="18" charset="0"/>
                              <a:ea typeface="Cambria Math" panose="02040503050406030204" pitchFamily="18" charset="0"/>
                            </a:rPr>
                          </m:ctrlPr>
                        </m:sSupPr>
                        <m:e>
                          <m:r>
                            <a:rPr kumimoji="1" lang="en-US" altLang="ko-Kore-KR" sz="1400" b="1" i="1">
                              <a:solidFill>
                                <a:srgbClr val="8A0000"/>
                              </a:solidFill>
                              <a:latin typeface="Cambria Math" panose="02040503050406030204" pitchFamily="18" charset="0"/>
                              <a:ea typeface="Cambria Math" panose="02040503050406030204" pitchFamily="18" charset="0"/>
                            </a:rPr>
                            <m:t>𝒄</m:t>
                          </m:r>
                        </m:e>
                        <m:sup>
                          <m:r>
                            <a:rPr kumimoji="1" lang="en-US" altLang="ko-Kore-KR" sz="1400" b="1" i="1">
                              <a:solidFill>
                                <a:srgbClr val="8A0000"/>
                              </a:solidFill>
                              <a:latin typeface="Cambria Math" panose="02040503050406030204" pitchFamily="18" charset="0"/>
                              <a:ea typeface="Cambria Math" panose="02040503050406030204" pitchFamily="18" charset="0"/>
                            </a:rPr>
                            <m:t>−</m:t>
                          </m:r>
                          <m:r>
                            <a:rPr kumimoji="1" lang="en-US" altLang="ko-Kore-KR" sz="1400" b="1" i="1">
                              <a:solidFill>
                                <a:srgbClr val="8A0000"/>
                              </a:solidFill>
                              <a:latin typeface="Cambria Math" panose="02040503050406030204" pitchFamily="18" charset="0"/>
                              <a:ea typeface="Cambria Math" panose="02040503050406030204" pitchFamily="18" charset="0"/>
                            </a:rPr>
                            <m:t>𝟏</m:t>
                          </m:r>
                        </m:sup>
                      </m:sSup>
                    </m:oMath>
                  </m:oMathPara>
                </a14:m>
                <a:endParaRPr kumimoji="1" lang="ko-Kore-KR" altLang="en-US" sz="1400" dirty="0">
                  <a:solidFill>
                    <a:srgbClr val="8A0000"/>
                  </a:solidFill>
                </a:endParaRPr>
              </a:p>
            </p:txBody>
          </p:sp>
        </mc:Choice>
        <mc:Fallback xmlns="">
          <p:sp>
            <p:nvSpPr>
              <p:cNvPr id="50" name="TextBox 49">
                <a:extLst>
                  <a:ext uri="{FF2B5EF4-FFF2-40B4-BE49-F238E27FC236}">
                    <a16:creationId xmlns:a16="http://schemas.microsoft.com/office/drawing/2014/main" id="{9B790A5E-6846-494F-7403-E60D96225489}"/>
                  </a:ext>
                </a:extLst>
              </p:cNvPr>
              <p:cNvSpPr txBox="1">
                <a:spLocks noRot="1" noChangeAspect="1" noMove="1" noResize="1" noEditPoints="1" noAdjustHandles="1" noChangeArrowheads="1" noChangeShapeType="1" noTextEdit="1"/>
              </p:cNvSpPr>
              <p:nvPr/>
            </p:nvSpPr>
            <p:spPr>
              <a:xfrm>
                <a:off x="8852489" y="744848"/>
                <a:ext cx="1735090" cy="312586"/>
              </a:xfrm>
              <a:prstGeom prst="rect">
                <a:avLst/>
              </a:prstGeom>
              <a:blipFill>
                <a:blip r:embed="rId7"/>
                <a:stretch>
                  <a:fillRect b="-11538"/>
                </a:stretch>
              </a:blipFill>
            </p:spPr>
            <p:txBody>
              <a:bodyPr/>
              <a:lstStyle/>
              <a:p>
                <a:r>
                  <a:rPr lang="ko-KR" altLang="en-US">
                    <a:noFill/>
                  </a:rPr>
                  <a:t> </a:t>
                </a:r>
              </a:p>
            </p:txBody>
          </p:sp>
        </mc:Fallback>
      </mc:AlternateContent>
      <p:cxnSp>
        <p:nvCxnSpPr>
          <p:cNvPr id="51" name="직선 연결선[R] 50">
            <a:extLst>
              <a:ext uri="{FF2B5EF4-FFF2-40B4-BE49-F238E27FC236}">
                <a16:creationId xmlns:a16="http://schemas.microsoft.com/office/drawing/2014/main" id="{30C39009-D908-4E69-EED8-0ADDE637EA5A}"/>
              </a:ext>
            </a:extLst>
          </p:cNvPr>
          <p:cNvCxnSpPr>
            <a:cxnSpLocks/>
          </p:cNvCxnSpPr>
          <p:nvPr/>
        </p:nvCxnSpPr>
        <p:spPr>
          <a:xfrm>
            <a:off x="8423296" y="3289883"/>
            <a:ext cx="54905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981AADF-7A7B-20D4-0046-4ADBF34B2FEA}"/>
              </a:ext>
            </a:extLst>
          </p:cNvPr>
          <p:cNvSpPr txBox="1"/>
          <p:nvPr/>
        </p:nvSpPr>
        <p:spPr>
          <a:xfrm>
            <a:off x="9035668" y="3128416"/>
            <a:ext cx="1773434" cy="307777"/>
          </a:xfrm>
          <a:prstGeom prst="rect">
            <a:avLst/>
          </a:prstGeom>
          <a:noFill/>
          <a:ln>
            <a:noFill/>
          </a:ln>
        </p:spPr>
        <p:txBody>
          <a:bodyPr wrap="none" rtlCol="0">
            <a:spAutoFit/>
          </a:bodyPr>
          <a:lstStyle/>
          <a:p>
            <a:r>
              <a:rPr kumimoji="1" lang="en-US" altLang="ko-KR" sz="1400" dirty="0">
                <a:solidFill>
                  <a:schemeClr val="bg1">
                    <a:lumMod val="65000"/>
                  </a:schemeClr>
                </a:solidFill>
              </a:rPr>
              <a:t>Interannual (2-6 year)</a:t>
            </a:r>
            <a:endParaRPr kumimoji="1" lang="ko-Kore-KR" altLang="en-US" sz="1400" dirty="0">
              <a:solidFill>
                <a:schemeClr val="bg1">
                  <a:lumMod val="65000"/>
                </a:schemeClr>
              </a:solidFill>
            </a:endParaRPr>
          </a:p>
        </p:txBody>
      </p:sp>
      <p:cxnSp>
        <p:nvCxnSpPr>
          <p:cNvPr id="53" name="직선 연결선[R] 52">
            <a:extLst>
              <a:ext uri="{FF2B5EF4-FFF2-40B4-BE49-F238E27FC236}">
                <a16:creationId xmlns:a16="http://schemas.microsoft.com/office/drawing/2014/main" id="{4F16A657-B4A6-CCB4-6299-3130B653AC36}"/>
              </a:ext>
            </a:extLst>
          </p:cNvPr>
          <p:cNvCxnSpPr>
            <a:cxnSpLocks/>
          </p:cNvCxnSpPr>
          <p:nvPr/>
        </p:nvCxnSpPr>
        <p:spPr>
          <a:xfrm>
            <a:off x="8423296" y="3017169"/>
            <a:ext cx="549052" cy="0"/>
          </a:xfrm>
          <a:prstGeom prst="line">
            <a:avLst/>
          </a:prstGeom>
          <a:ln w="38100">
            <a:solidFill>
              <a:srgbClr val="F8A202"/>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8561A6C-F521-B65C-7EAD-06B95EB35377}"/>
              </a:ext>
            </a:extLst>
          </p:cNvPr>
          <p:cNvSpPr txBox="1"/>
          <p:nvPr/>
        </p:nvSpPr>
        <p:spPr>
          <a:xfrm>
            <a:off x="9035668" y="2862024"/>
            <a:ext cx="1537152" cy="307777"/>
          </a:xfrm>
          <a:prstGeom prst="rect">
            <a:avLst/>
          </a:prstGeom>
          <a:noFill/>
        </p:spPr>
        <p:txBody>
          <a:bodyPr wrap="none" rtlCol="0">
            <a:spAutoFit/>
          </a:bodyPr>
          <a:lstStyle/>
          <a:p>
            <a:r>
              <a:rPr kumimoji="1" lang="en-US" altLang="ko-Kore-KR" sz="1400" dirty="0">
                <a:solidFill>
                  <a:srgbClr val="F8A202"/>
                </a:solidFill>
              </a:rPr>
              <a:t>Decadal ( &gt; 6 year)</a:t>
            </a:r>
            <a:endParaRPr kumimoji="1" lang="ko-Kore-KR" altLang="en-US" sz="1400" dirty="0">
              <a:solidFill>
                <a:srgbClr val="F8A202"/>
              </a:solidFill>
            </a:endParaRPr>
          </a:p>
        </p:txBody>
      </p:sp>
      <p:sp>
        <p:nvSpPr>
          <p:cNvPr id="55" name="TextBox 54">
            <a:extLst>
              <a:ext uri="{FF2B5EF4-FFF2-40B4-BE49-F238E27FC236}">
                <a16:creationId xmlns:a16="http://schemas.microsoft.com/office/drawing/2014/main" id="{F9E378A1-6D57-5EB4-3744-15387BEC2675}"/>
              </a:ext>
            </a:extLst>
          </p:cNvPr>
          <p:cNvSpPr txBox="1"/>
          <p:nvPr/>
        </p:nvSpPr>
        <p:spPr>
          <a:xfrm>
            <a:off x="9035668" y="2595630"/>
            <a:ext cx="1103572" cy="307777"/>
          </a:xfrm>
          <a:prstGeom prst="rect">
            <a:avLst/>
          </a:prstGeom>
          <a:noFill/>
        </p:spPr>
        <p:txBody>
          <a:bodyPr wrap="none" rtlCol="0">
            <a:spAutoFit/>
          </a:bodyPr>
          <a:lstStyle/>
          <a:p>
            <a:r>
              <a:rPr kumimoji="1" lang="en-US" altLang="ko-Kore-KR" sz="1400" dirty="0"/>
              <a:t>SST anomaly</a:t>
            </a:r>
            <a:endParaRPr kumimoji="1" lang="ko-Kore-KR" altLang="en-US" sz="1400" dirty="0"/>
          </a:p>
        </p:txBody>
      </p:sp>
      <p:cxnSp>
        <p:nvCxnSpPr>
          <p:cNvPr id="56" name="직선 연결선[R] 55">
            <a:extLst>
              <a:ext uri="{FF2B5EF4-FFF2-40B4-BE49-F238E27FC236}">
                <a16:creationId xmlns:a16="http://schemas.microsoft.com/office/drawing/2014/main" id="{5ACB4B46-4EAC-E291-E637-D835D9B9470E}"/>
              </a:ext>
            </a:extLst>
          </p:cNvPr>
          <p:cNvCxnSpPr>
            <a:cxnSpLocks/>
          </p:cNvCxnSpPr>
          <p:nvPr/>
        </p:nvCxnSpPr>
        <p:spPr>
          <a:xfrm>
            <a:off x="8423296" y="2744455"/>
            <a:ext cx="5490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그룹 7">
            <a:extLst>
              <a:ext uri="{FF2B5EF4-FFF2-40B4-BE49-F238E27FC236}">
                <a16:creationId xmlns:a16="http://schemas.microsoft.com/office/drawing/2014/main" id="{D0E2F045-A647-29C3-6258-5FD7D22D1C5A}"/>
              </a:ext>
            </a:extLst>
          </p:cNvPr>
          <p:cNvGrpSpPr/>
          <p:nvPr/>
        </p:nvGrpSpPr>
        <p:grpSpPr>
          <a:xfrm>
            <a:off x="55317" y="536626"/>
            <a:ext cx="2737997" cy="2287326"/>
            <a:chOff x="6520381" y="1839301"/>
            <a:chExt cx="2737997" cy="2287326"/>
          </a:xfrm>
        </p:grpSpPr>
        <p:pic>
          <p:nvPicPr>
            <p:cNvPr id="3" name="그림 2">
              <a:extLst>
                <a:ext uri="{FF2B5EF4-FFF2-40B4-BE49-F238E27FC236}">
                  <a16:creationId xmlns:a16="http://schemas.microsoft.com/office/drawing/2014/main" id="{38CF3CA0-21C6-6B40-32D9-86A27F2A1453}"/>
                </a:ext>
              </a:extLst>
            </p:cNvPr>
            <p:cNvPicPr>
              <a:picLocks noChangeAspect="1"/>
            </p:cNvPicPr>
            <p:nvPr/>
          </p:nvPicPr>
          <p:blipFill>
            <a:blip/>
            <a:srcRect r="51423" b="51373"/>
            <a:stretch>
              <a:fillRect/>
            </a:stretch>
          </p:blipFill>
          <p:spPr>
            <a:xfrm>
              <a:off x="6520381" y="1839301"/>
              <a:ext cx="2394116" cy="2097008"/>
            </a:xfrm>
            <a:prstGeom prst="rect">
              <a:avLst/>
            </a:prstGeom>
          </p:spPr>
        </p:pic>
        <p:pic>
          <p:nvPicPr>
            <p:cNvPr id="5" name="그림 4">
              <a:extLst>
                <a:ext uri="{FF2B5EF4-FFF2-40B4-BE49-F238E27FC236}">
                  <a16:creationId xmlns:a16="http://schemas.microsoft.com/office/drawing/2014/main" id="{ABF8440B-C875-B624-59D7-209816DCAF01}"/>
                </a:ext>
              </a:extLst>
            </p:cNvPr>
            <p:cNvPicPr>
              <a:picLocks noChangeAspect="1"/>
            </p:cNvPicPr>
            <p:nvPr/>
          </p:nvPicPr>
          <p:blipFill>
            <a:blip/>
            <a:srcRect l="7416" t="93474" r="51920"/>
            <a:stretch>
              <a:fillRect/>
            </a:stretch>
          </p:blipFill>
          <p:spPr>
            <a:xfrm>
              <a:off x="6886083" y="3845203"/>
              <a:ext cx="2004147" cy="281424"/>
            </a:xfrm>
            <a:prstGeom prst="rect">
              <a:avLst/>
            </a:prstGeom>
          </p:spPr>
        </p:pic>
        <p:pic>
          <p:nvPicPr>
            <p:cNvPr id="6" name="그림 5">
              <a:extLst>
                <a:ext uri="{FF2B5EF4-FFF2-40B4-BE49-F238E27FC236}">
                  <a16:creationId xmlns:a16="http://schemas.microsoft.com/office/drawing/2014/main" id="{B0B99C94-1A1E-A182-FF47-BD60EAD99B94}"/>
                </a:ext>
              </a:extLst>
            </p:cNvPr>
            <p:cNvPicPr>
              <a:picLocks noChangeAspect="1"/>
            </p:cNvPicPr>
            <p:nvPr/>
          </p:nvPicPr>
          <p:blipFill>
            <a:blip/>
            <a:srcRect l="89732" b="4620"/>
            <a:stretch>
              <a:fillRect/>
            </a:stretch>
          </p:blipFill>
          <p:spPr>
            <a:xfrm>
              <a:off x="8877801" y="2037318"/>
              <a:ext cx="223489" cy="1816433"/>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CB7EAB8-9005-CB1A-7CD6-13FBFF4069C2}"/>
                    </a:ext>
                  </a:extLst>
                </p:cNvPr>
                <p:cNvSpPr txBox="1"/>
                <p:nvPr/>
              </p:nvSpPr>
              <p:spPr>
                <a:xfrm>
                  <a:off x="8659459" y="1927556"/>
                  <a:ext cx="598919" cy="2026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ko-Kore-KR" sz="700" b="1" i="1" smtClean="0">
                            <a:solidFill>
                              <a:schemeClr val="tx1"/>
                            </a:solidFill>
                            <a:latin typeface="Cambria Math" panose="02040503050406030204" pitchFamily="18" charset="0"/>
                            <a:ea typeface="Cambria Math" panose="02040503050406030204" pitchFamily="18" charset="0"/>
                          </a:rPr>
                          <m:t>[</m:t>
                        </m:r>
                        <m:r>
                          <a:rPr kumimoji="1" lang="en-US" altLang="ko-Kore-KR" sz="700" b="0" i="1" smtClean="0">
                            <a:solidFill>
                              <a:schemeClr val="tx1"/>
                            </a:solidFill>
                            <a:latin typeface="Cambria Math" panose="02040503050406030204" pitchFamily="18" charset="0"/>
                            <a:ea typeface="Cambria Math" panose="02040503050406030204" pitchFamily="18" charset="0"/>
                          </a:rPr>
                          <m:t>℃</m:t>
                        </m:r>
                        <m:r>
                          <a:rPr kumimoji="1" lang="en-US" altLang="ko-Kore-KR" sz="700" b="0" i="1" smtClean="0">
                            <a:solidFill>
                              <a:schemeClr val="tx1"/>
                            </a:solidFill>
                            <a:latin typeface="Cambria Math" panose="02040503050406030204" pitchFamily="18" charset="0"/>
                          </a:rPr>
                          <m:t> </m:t>
                        </m:r>
                        <m:sSup>
                          <m:sSupPr>
                            <m:ctrlPr>
                              <a:rPr kumimoji="1" lang="en-US" altLang="ko-Kore-KR" sz="700" b="1" i="1" smtClean="0">
                                <a:solidFill>
                                  <a:schemeClr val="tx1"/>
                                </a:solidFill>
                                <a:latin typeface="Cambria Math" panose="02040503050406030204" pitchFamily="18" charset="0"/>
                              </a:rPr>
                            </m:ctrlPr>
                          </m:sSupPr>
                          <m:e>
                            <m:r>
                              <a:rPr kumimoji="1" lang="en-US" altLang="ko-Kore-KR" sz="700" b="1" i="1">
                                <a:solidFill>
                                  <a:schemeClr val="tx1"/>
                                </a:solidFill>
                                <a:latin typeface="Cambria Math" panose="02040503050406030204" pitchFamily="18" charset="0"/>
                              </a:rPr>
                              <m:t>𝒅𝒆𝒄</m:t>
                            </m:r>
                          </m:e>
                          <m:sup>
                            <m:r>
                              <a:rPr kumimoji="1" lang="en-US" altLang="ko-Kore-KR" sz="700" b="1" i="1" smtClean="0">
                                <a:solidFill>
                                  <a:schemeClr val="tx1"/>
                                </a:solidFill>
                                <a:latin typeface="Cambria Math" panose="02040503050406030204" pitchFamily="18" charset="0"/>
                              </a:rPr>
                              <m:t>−</m:t>
                            </m:r>
                            <m:r>
                              <a:rPr kumimoji="1" lang="en-US" altLang="ko-Kore-KR" sz="700" b="1" i="1" smtClean="0">
                                <a:solidFill>
                                  <a:schemeClr val="tx1"/>
                                </a:solidFill>
                                <a:latin typeface="Cambria Math" panose="02040503050406030204" pitchFamily="18" charset="0"/>
                              </a:rPr>
                              <m:t>𝟏</m:t>
                            </m:r>
                          </m:sup>
                        </m:sSup>
                        <m:r>
                          <a:rPr kumimoji="1" lang="en-US" altLang="ko-Kore-KR" sz="700" b="1" i="1" smtClean="0">
                            <a:solidFill>
                              <a:schemeClr val="tx1"/>
                            </a:solidFill>
                            <a:latin typeface="Cambria Math" panose="02040503050406030204" pitchFamily="18" charset="0"/>
                          </a:rPr>
                          <m:t>]</m:t>
                        </m:r>
                      </m:oMath>
                    </m:oMathPara>
                  </a14:m>
                  <a:endParaRPr kumimoji="1" lang="ko-Kore-KR" altLang="en-US" sz="700" dirty="0">
                    <a:solidFill>
                      <a:schemeClr val="tx1"/>
                    </a:solidFill>
                  </a:endParaRPr>
                </a:p>
              </p:txBody>
            </p:sp>
          </mc:Choice>
          <mc:Fallback xmlns="">
            <p:sp>
              <p:nvSpPr>
                <p:cNvPr id="4" name="TextBox 3">
                  <a:extLst>
                    <a:ext uri="{FF2B5EF4-FFF2-40B4-BE49-F238E27FC236}">
                      <a16:creationId xmlns:a16="http://schemas.microsoft.com/office/drawing/2014/main" id="{5CB7EAB8-9005-CB1A-7CD6-13FBFF4069C2}"/>
                    </a:ext>
                  </a:extLst>
                </p:cNvPr>
                <p:cNvSpPr txBox="1">
                  <a:spLocks noRot="1" noChangeAspect="1" noMove="1" noResize="1" noEditPoints="1" noAdjustHandles="1" noChangeArrowheads="1" noChangeShapeType="1" noTextEdit="1"/>
                </p:cNvSpPr>
                <p:nvPr/>
              </p:nvSpPr>
              <p:spPr>
                <a:xfrm>
                  <a:off x="8659459" y="1927556"/>
                  <a:ext cx="598919" cy="202620"/>
                </a:xfrm>
                <a:prstGeom prst="rect">
                  <a:avLst/>
                </a:prstGeom>
                <a:blipFill>
                  <a:blip r:embed="rId9"/>
                  <a:stretch>
                    <a:fillRect/>
                  </a:stretch>
                </a:blipFill>
              </p:spPr>
              <p:txBody>
                <a:bodyPr/>
                <a:lstStyle/>
                <a:p>
                  <a:r>
                    <a:rPr lang="ko-KR" altLang="en-US">
                      <a:noFill/>
                    </a:rPr>
                    <a:t> </a:t>
                  </a:r>
                </a:p>
              </p:txBody>
            </p:sp>
          </mc:Fallback>
        </mc:AlternateContent>
      </p:grpSp>
      <p:sp>
        <p:nvSpPr>
          <p:cNvPr id="2" name="Slide Number Placeholder 4">
            <a:extLst>
              <a:ext uri="{FF2B5EF4-FFF2-40B4-BE49-F238E27FC236}">
                <a16:creationId xmlns:a16="http://schemas.microsoft.com/office/drawing/2014/main" id="{CE9A7F50-024E-E403-F425-20340384FA25}"/>
              </a:ext>
            </a:extLst>
          </p:cNvPr>
          <p:cNvSpPr txBox="1">
            <a:spLocks/>
          </p:cNvSpPr>
          <p:nvPr/>
        </p:nvSpPr>
        <p:spPr>
          <a:xfrm>
            <a:off x="9263743" y="634180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22</a:t>
            </a:r>
          </a:p>
        </p:txBody>
      </p:sp>
    </p:spTree>
    <p:extLst>
      <p:ext uri="{BB962C8B-B14F-4D97-AF65-F5344CB8AC3E}">
        <p14:creationId xmlns:p14="http://schemas.microsoft.com/office/powerpoint/2010/main" val="1419078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0787D0-C39E-849A-D269-C8FFE64321D2}"/>
                  </a:ext>
                </a:extLst>
              </p:cNvPr>
              <p:cNvSpPr txBox="1"/>
              <p:nvPr/>
            </p:nvSpPr>
            <p:spPr>
              <a:xfrm>
                <a:off x="856772" y="865240"/>
                <a:ext cx="9714198" cy="6538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ko-Kore-KR" i="1" smtClean="0">
                              <a:latin typeface="Cambria Math" panose="02040503050406030204" pitchFamily="18" charset="0"/>
                            </a:rPr>
                          </m:ctrlPr>
                        </m:fPr>
                        <m:num>
                          <m:r>
                            <a:rPr kumimoji="1" lang="en-US" altLang="ko-Kore-KR" i="1" smtClean="0">
                              <a:latin typeface="Cambria Math" panose="02040503050406030204" pitchFamily="18" charset="0"/>
                              <a:ea typeface="Cambria Math" panose="02040503050406030204" pitchFamily="18" charset="0"/>
                            </a:rPr>
                            <m:t>𝜕</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𝑇</m:t>
                              </m:r>
                            </m:e>
                            <m:sub>
                              <m:r>
                                <a:rPr kumimoji="1" lang="en-US" altLang="ko-Kore-KR" b="0" i="1" smtClean="0">
                                  <a:latin typeface="Cambria Math" panose="02040503050406030204" pitchFamily="18" charset="0"/>
                                  <a:ea typeface="Cambria Math" panose="02040503050406030204" pitchFamily="18" charset="0"/>
                                </a:rPr>
                                <m:t>𝑚</m:t>
                              </m:r>
                            </m:sub>
                          </m:sSub>
                        </m:num>
                        <m:den>
                          <m:r>
                            <a:rPr kumimoji="1" lang="en-US" altLang="ko-Kore-KR"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𝑡</m:t>
                          </m:r>
                        </m:den>
                      </m:f>
                      <m:r>
                        <a:rPr kumimoji="1" lang="en-US" altLang="ko-Kore-KR" b="0" i="1" smtClean="0">
                          <a:latin typeface="Cambria Math" panose="02040503050406030204" pitchFamily="18" charset="0"/>
                        </a:rPr>
                        <m:t>=</m:t>
                      </m:r>
                      <m:f>
                        <m:fPr>
                          <m:ctrlPr>
                            <a:rPr kumimoji="1" lang="en-US" altLang="ko-Kore-KR" i="1">
                              <a:latin typeface="Cambria Math" panose="02040503050406030204" pitchFamily="18" charset="0"/>
                              <a:ea typeface="Cambria Math" panose="02040503050406030204" pitchFamily="18" charset="0"/>
                            </a:rPr>
                          </m:ctrlPr>
                        </m:fPr>
                        <m:num>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𝑄</m:t>
                              </m:r>
                            </m:e>
                            <m:sub>
                              <m:r>
                                <a:rPr kumimoji="1" lang="en-US" altLang="ko-Kore-KR" i="1">
                                  <a:latin typeface="Cambria Math" panose="02040503050406030204" pitchFamily="18" charset="0"/>
                                  <a:ea typeface="Cambria Math" panose="02040503050406030204" pitchFamily="18" charset="0"/>
                                </a:rPr>
                                <m:t>𝑛𝑒𝑡</m:t>
                              </m:r>
                            </m:sub>
                          </m:sSub>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𝑞</m:t>
                          </m:r>
                          <m:d>
                            <m:dPr>
                              <m:ctrlPr>
                                <a:rPr kumimoji="1" lang="en-US" altLang="ko-Kore-KR" i="1">
                                  <a:latin typeface="Cambria Math" panose="02040503050406030204" pitchFamily="18" charset="0"/>
                                  <a:ea typeface="Cambria Math" panose="02040503050406030204" pitchFamily="18" charset="0"/>
                                </a:rPr>
                              </m:ctrlPr>
                            </m:dPr>
                            <m:e>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h</m:t>
                                  </m:r>
                                </m:e>
                                <m:sub>
                                  <m:r>
                                    <a:rPr kumimoji="1" lang="en-US" altLang="ko-Kore-KR" i="1">
                                      <a:latin typeface="Cambria Math" panose="02040503050406030204" pitchFamily="18" charset="0"/>
                                      <a:ea typeface="Cambria Math" panose="02040503050406030204" pitchFamily="18" charset="0"/>
                                    </a:rPr>
                                    <m:t>𝑚</m:t>
                                  </m:r>
                                </m:sub>
                              </m:sSub>
                            </m:e>
                          </m:d>
                        </m:num>
                        <m:den>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𝜌</m:t>
                              </m:r>
                            </m:e>
                            <m:sub>
                              <m:r>
                                <a:rPr kumimoji="1" lang="en-US" altLang="ko-Kore-KR" b="0" i="1" smtClean="0">
                                  <a:latin typeface="Cambria Math" panose="02040503050406030204" pitchFamily="18" charset="0"/>
                                  <a:ea typeface="Cambria Math" panose="02040503050406030204" pitchFamily="18" charset="0"/>
                                </a:rPr>
                                <m:t>0</m:t>
                              </m:r>
                            </m:sub>
                          </m:sSub>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𝐶</m:t>
                              </m:r>
                            </m:e>
                            <m:sub>
                              <m:r>
                                <a:rPr kumimoji="1" lang="en-US" altLang="ko-Kore-KR" i="1">
                                  <a:latin typeface="Cambria Math" panose="02040503050406030204" pitchFamily="18" charset="0"/>
                                  <a:ea typeface="Cambria Math" panose="02040503050406030204" pitchFamily="18" charset="0"/>
                                </a:rPr>
                                <m:t>0</m:t>
                              </m:r>
                            </m:sub>
                          </m:sSub>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h</m:t>
                              </m:r>
                            </m:e>
                            <m:sub>
                              <m:r>
                                <a:rPr kumimoji="1" lang="en-US" altLang="ko-Kore-KR" i="1">
                                  <a:latin typeface="Cambria Math" panose="02040503050406030204" pitchFamily="18" charset="0"/>
                                  <a:ea typeface="Cambria Math" panose="02040503050406030204" pitchFamily="18" charset="0"/>
                                </a:rPr>
                                <m:t>𝑚</m:t>
                              </m:r>
                            </m:sub>
                          </m:sSub>
                        </m:den>
                      </m:f>
                      <m:r>
                        <a:rPr kumimoji="1" lang="en-US" altLang="ko-Kore-KR" b="0" i="1" smtClean="0">
                          <a:latin typeface="Cambria Math" panose="02040503050406030204" pitchFamily="18" charset="0"/>
                        </a:rPr>
                        <m:t>−</m:t>
                      </m:r>
                      <m:sSub>
                        <m:sSubPr>
                          <m:ctrlPr>
                            <a:rPr kumimoji="1" lang="en-US" altLang="ko-Kore-KR" b="1" i="1" smtClean="0">
                              <a:latin typeface="Cambria Math" panose="02040503050406030204" pitchFamily="18" charset="0"/>
                            </a:rPr>
                          </m:ctrlPr>
                        </m:sSubPr>
                        <m:e>
                          <m:r>
                            <a:rPr kumimoji="1" lang="en-US" altLang="ko-Kore-KR" b="1" i="1" smtClean="0">
                              <a:latin typeface="Cambria Math" panose="02040503050406030204" pitchFamily="18" charset="0"/>
                            </a:rPr>
                            <m:t>𝑽</m:t>
                          </m:r>
                        </m:e>
                        <m:sub>
                          <m:r>
                            <a:rPr kumimoji="1" lang="en-US" altLang="ko-Kore-KR" b="0" i="1" smtClean="0">
                              <a:latin typeface="Cambria Math" panose="02040503050406030204" pitchFamily="18" charset="0"/>
                            </a:rPr>
                            <m:t>𝑚</m:t>
                          </m:r>
                        </m:sub>
                      </m:sSub>
                      <m:r>
                        <a:rPr kumimoji="1" lang="en-US" altLang="ko-Kore-KR" i="1" smtClean="0">
                          <a:latin typeface="Cambria Math" panose="02040503050406030204" pitchFamily="18" charset="0"/>
                          <a:ea typeface="Cambria Math" panose="02040503050406030204" pitchFamily="18" charset="0"/>
                        </a:rPr>
                        <m:t>∙</m:t>
                      </m:r>
                      <m:r>
                        <a:rPr kumimoji="1" lang="en-US" altLang="ko-Kore-KR" b="1" i="1" smtClean="0">
                          <a:latin typeface="Cambria Math" panose="02040503050406030204" pitchFamily="18" charset="0"/>
                          <a:ea typeface="Cambria Math" panose="02040503050406030204" pitchFamily="18" charset="0"/>
                        </a:rPr>
                        <m:t>𝜵</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𝑇</m:t>
                          </m:r>
                        </m:e>
                        <m:sub>
                          <m:r>
                            <a:rPr kumimoji="1" lang="en-US" altLang="ko-Kore-KR" b="0" i="1" smtClean="0">
                              <a:latin typeface="Cambria Math" panose="02040503050406030204" pitchFamily="18" charset="0"/>
                              <a:ea typeface="Cambria Math" panose="02040503050406030204" pitchFamily="18" charset="0"/>
                            </a:rPr>
                            <m:t>𝑚</m:t>
                          </m:r>
                        </m:sub>
                      </m:sSub>
                      <m:r>
                        <a:rPr kumimoji="1" lang="en-US" altLang="ko-Kore-KR" b="0" i="1" smtClean="0">
                          <a:latin typeface="Cambria Math" panose="02040503050406030204" pitchFamily="18" charset="0"/>
                          <a:ea typeface="Cambria Math" panose="02040503050406030204" pitchFamily="18" charset="0"/>
                        </a:rPr>
                        <m:t>−</m:t>
                      </m:r>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b="0" i="1">
                              <a:latin typeface="Cambria Math" panose="02040503050406030204" pitchFamily="18" charset="0"/>
                              <a:ea typeface="Cambria Math" panose="02040503050406030204" pitchFamily="18" charset="0"/>
                            </a:rPr>
                            <m:t>𝑤</m:t>
                          </m:r>
                        </m:e>
                        <m:sub>
                          <m:r>
                            <a:rPr kumimoji="1" lang="en-US" altLang="ko-Kore-KR" b="0" i="1">
                              <a:latin typeface="Cambria Math" panose="02040503050406030204" pitchFamily="18" charset="0"/>
                              <a:ea typeface="Cambria Math" panose="02040503050406030204" pitchFamily="18" charset="0"/>
                            </a:rPr>
                            <m:t>𝑒</m:t>
                          </m:r>
                        </m:sub>
                      </m:sSub>
                      <m:f>
                        <m:fPr>
                          <m:ctrlPr>
                            <a:rPr kumimoji="1" lang="en-US" altLang="ko-Kore-KR" i="1" smtClean="0">
                              <a:latin typeface="Cambria Math" panose="02040503050406030204" pitchFamily="18" charset="0"/>
                              <a:ea typeface="Cambria Math" panose="02040503050406030204" pitchFamily="18" charset="0"/>
                            </a:rPr>
                          </m:ctrlPr>
                        </m:fPr>
                        <m:num>
                          <m:sSub>
                            <m:sSubPr>
                              <m:ctrlPr>
                                <a:rPr kumimoji="1" lang="en-US" altLang="ko-Kore-KR"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𝑇</m:t>
                              </m:r>
                            </m:e>
                            <m:sub>
                              <m:r>
                                <a:rPr kumimoji="1" lang="en-US" altLang="ko-Kore-KR" b="0" i="1" smtClean="0">
                                  <a:latin typeface="Cambria Math" panose="02040503050406030204" pitchFamily="18" charset="0"/>
                                  <a:ea typeface="Cambria Math" panose="02040503050406030204" pitchFamily="18" charset="0"/>
                                </a:rPr>
                                <m:t>𝑚</m:t>
                              </m:r>
                            </m:sub>
                          </m:sSub>
                          <m:r>
                            <a:rPr kumimoji="1" lang="en-US" altLang="ko-Kore-KR" b="0" i="1" smtClean="0">
                              <a:latin typeface="Cambria Math" panose="02040503050406030204" pitchFamily="18" charset="0"/>
                              <a:ea typeface="Cambria Math" panose="02040503050406030204" pitchFamily="18" charset="0"/>
                            </a:rPr>
                            <m:t>−</m:t>
                          </m:r>
                          <m:sSub>
                            <m:sSubPr>
                              <m:ctrlPr>
                                <a:rPr kumimoji="1" lang="en-US" altLang="ko-Kore-KR"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𝑇</m:t>
                              </m:r>
                            </m:e>
                            <m:sub>
                              <m:r>
                                <a:rPr kumimoji="1" lang="en-US" altLang="ko-Kore-KR" b="0" i="1" smtClean="0">
                                  <a:latin typeface="Cambria Math" panose="02040503050406030204" pitchFamily="18" charset="0"/>
                                  <a:ea typeface="Cambria Math" panose="02040503050406030204" pitchFamily="18" charset="0"/>
                                </a:rPr>
                                <m:t>−</m:t>
                              </m:r>
                              <m:sSub>
                                <m:sSubPr>
                                  <m:ctrlPr>
                                    <a:rPr kumimoji="1" lang="en-US" altLang="ko-Kore-KR"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sub>
                          </m:sSub>
                        </m:num>
                        <m:den>
                          <m:sSub>
                            <m:sSubPr>
                              <m:ctrlPr>
                                <a:rPr kumimoji="1" lang="en-US" altLang="ko-Kore-KR"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den>
                      </m:f>
                      <m:r>
                        <a:rPr kumimoji="1" lang="en-US" altLang="ko-Kore-KR" b="0" i="1" smtClean="0">
                          <a:latin typeface="Cambria Math" panose="02040503050406030204" pitchFamily="18" charset="0"/>
                          <a:ea typeface="Cambria Math" panose="02040503050406030204" pitchFamily="18" charset="0"/>
                        </a:rPr>
                        <m:t>+</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𝐴</m:t>
                          </m:r>
                        </m:e>
                        <m:sub>
                          <m:r>
                            <a:rPr kumimoji="1" lang="en-US" altLang="ko-Kore-KR" b="0" i="1" smtClean="0">
                              <a:latin typeface="Cambria Math" panose="02040503050406030204" pitchFamily="18" charset="0"/>
                              <a:ea typeface="Cambria Math" panose="02040503050406030204" pitchFamily="18" charset="0"/>
                            </a:rPr>
                            <m:t>h</m:t>
                          </m:r>
                        </m:sub>
                      </m:sSub>
                      <m:d>
                        <m:dPr>
                          <m:begChr m:val="["/>
                          <m:endChr m:val="]"/>
                          <m:ctrlPr>
                            <a:rPr kumimoji="1" lang="en-US" altLang="ko-Kore-KR" b="0" i="1" smtClean="0">
                              <a:latin typeface="Cambria Math" panose="02040503050406030204" pitchFamily="18" charset="0"/>
                              <a:ea typeface="Cambria Math" panose="02040503050406030204" pitchFamily="18" charset="0"/>
                            </a:rPr>
                          </m:ctrlPr>
                        </m:dPr>
                        <m:e>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1" i="1" smtClean="0">
                                  <a:latin typeface="Cambria Math" panose="02040503050406030204" pitchFamily="18" charset="0"/>
                                  <a:ea typeface="Cambria Math" panose="02040503050406030204" pitchFamily="18" charset="0"/>
                                </a:rPr>
                                <m:t>𝜵</m:t>
                              </m:r>
                            </m:e>
                            <m:sup>
                              <m:r>
                                <a:rPr kumimoji="1" lang="en-US" altLang="ko-Kore-KR" b="0" i="1" smtClean="0">
                                  <a:latin typeface="Cambria Math" panose="02040503050406030204" pitchFamily="18" charset="0"/>
                                  <a:ea typeface="Cambria Math" panose="02040503050406030204" pitchFamily="18" charset="0"/>
                                </a:rPr>
                                <m:t>2</m:t>
                              </m:r>
                            </m:sup>
                          </m:sSup>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𝑇</m:t>
                              </m:r>
                            </m:e>
                            <m:sub>
                              <m:r>
                                <a:rPr kumimoji="1" lang="en-US" altLang="ko-Kore-KR" b="0" i="1" smtClean="0">
                                  <a:latin typeface="Cambria Math" panose="02040503050406030204" pitchFamily="18" charset="0"/>
                                  <a:ea typeface="Cambria Math" panose="02040503050406030204" pitchFamily="18" charset="0"/>
                                </a:rPr>
                                <m:t>𝑚</m:t>
                              </m:r>
                            </m:sub>
                          </m:sSub>
                          <m:r>
                            <a:rPr kumimoji="1" lang="en-US" altLang="ko-Kore-KR" b="0" i="1" smtClean="0">
                              <a:latin typeface="Cambria Math" panose="02040503050406030204" pitchFamily="18" charset="0"/>
                              <a:ea typeface="Cambria Math" panose="02040503050406030204" pitchFamily="18" charset="0"/>
                            </a:rPr>
                            <m:t>−</m:t>
                          </m:r>
                          <m:f>
                            <m:fPr>
                              <m:ctrlPr>
                                <a:rPr kumimoji="1" lang="en-US" altLang="ko-Kore-KR" b="0" i="1" smtClean="0">
                                  <a:latin typeface="Cambria Math" panose="02040503050406030204" pitchFamily="18" charset="0"/>
                                  <a:ea typeface="Cambria Math" panose="02040503050406030204" pitchFamily="18" charset="0"/>
                                </a:rPr>
                              </m:ctrlPr>
                            </m:fPr>
                            <m:num>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𝑇</m:t>
                                  </m:r>
                                </m:e>
                                <m:sub>
                                  <m:r>
                                    <a:rPr kumimoji="1" lang="en-US" altLang="ko-Kore-KR" b="0" i="1" smtClean="0">
                                      <a:latin typeface="Cambria Math" panose="02040503050406030204" pitchFamily="18" charset="0"/>
                                      <a:ea typeface="Cambria Math" panose="02040503050406030204" pitchFamily="18" charset="0"/>
                                    </a:rPr>
                                    <m:t>𝑚</m:t>
                                  </m:r>
                                </m:sub>
                              </m:sSub>
                              <m:r>
                                <a:rPr kumimoji="1" lang="en-US" altLang="ko-Kore-KR" b="0" i="1" smtClean="0">
                                  <a:latin typeface="Cambria Math" panose="02040503050406030204" pitchFamily="18" charset="0"/>
                                  <a:ea typeface="Cambria Math" panose="02040503050406030204" pitchFamily="18" charset="0"/>
                                </a:rPr>
                                <m:t>−</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𝑇</m:t>
                                  </m:r>
                                </m:e>
                                <m:sub>
                                  <m:r>
                                    <a:rPr kumimoji="1" lang="en-US" altLang="ko-Kore-KR" b="0" i="1" smtClean="0">
                                      <a:latin typeface="Cambria Math" panose="02040503050406030204" pitchFamily="18" charset="0"/>
                                      <a:ea typeface="Cambria Math" panose="02040503050406030204" pitchFamily="18" charset="0"/>
                                    </a:rPr>
                                    <m:t>−</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sub>
                              </m:sSub>
                            </m:num>
                            <m:den>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den>
                          </m:f>
                          <m:sSup>
                            <m:sSupPr>
                              <m:ctrlPr>
                                <a:rPr kumimoji="1" lang="en-US" altLang="ko-Kore-KR" i="1">
                                  <a:latin typeface="Cambria Math" panose="02040503050406030204" pitchFamily="18" charset="0"/>
                                  <a:ea typeface="Cambria Math" panose="02040503050406030204" pitchFamily="18" charset="0"/>
                                </a:rPr>
                              </m:ctrlPr>
                            </m:sSupPr>
                            <m:e>
                              <m:r>
                                <a:rPr kumimoji="1" lang="en-US" altLang="ko-Kore-KR" b="1" i="1">
                                  <a:latin typeface="Cambria Math" panose="02040503050406030204" pitchFamily="18" charset="0"/>
                                  <a:ea typeface="Cambria Math" panose="02040503050406030204" pitchFamily="18" charset="0"/>
                                </a:rPr>
                                <m:t>𝜵</m:t>
                              </m:r>
                            </m:e>
                            <m:sup>
                              <m:r>
                                <a:rPr kumimoji="1" lang="en-US" altLang="ko-Kore-KR" i="1">
                                  <a:latin typeface="Cambria Math" panose="02040503050406030204" pitchFamily="18" charset="0"/>
                                  <a:ea typeface="Cambria Math" panose="02040503050406030204" pitchFamily="18" charset="0"/>
                                </a:rPr>
                                <m:t>2</m:t>
                              </m:r>
                            </m:sup>
                          </m:sSup>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e>
                      </m:d>
                      <m:r>
                        <a:rPr kumimoji="1" lang="en-US" altLang="ko-Kore-KR" b="0" i="1" smtClean="0">
                          <a:latin typeface="Cambria Math" panose="02040503050406030204" pitchFamily="18" charset="0"/>
                          <a:ea typeface="Cambria Math" panose="02040503050406030204" pitchFamily="18" charset="0"/>
                        </a:rPr>
                        <m:t>−</m:t>
                      </m:r>
                      <m:f>
                        <m:fPr>
                          <m:ctrlPr>
                            <a:rPr kumimoji="1" lang="en-US" altLang="ko-Kore-KR" b="0" i="1" smtClean="0">
                              <a:latin typeface="Cambria Math" panose="02040503050406030204" pitchFamily="18" charset="0"/>
                              <a:ea typeface="Cambria Math" panose="02040503050406030204" pitchFamily="18" charset="0"/>
                            </a:rPr>
                          </m:ctrlPr>
                        </m:fPr>
                        <m:num>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𝐾</m:t>
                              </m:r>
                            </m:e>
                            <m:sub>
                              <m:r>
                                <a:rPr kumimoji="1" lang="en-US" altLang="ko-Kore-KR" b="0" i="1" smtClean="0">
                                  <a:latin typeface="Cambria Math" panose="02040503050406030204" pitchFamily="18" charset="0"/>
                                  <a:ea typeface="Cambria Math" panose="02040503050406030204" pitchFamily="18" charset="0"/>
                                </a:rPr>
                                <m:t>𝑣</m:t>
                              </m:r>
                            </m:sub>
                          </m:sSub>
                        </m:num>
                        <m:den>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den>
                      </m:f>
                      <m:sSub>
                        <m:sSubPr>
                          <m:ctrlPr>
                            <a:rPr kumimoji="1" lang="en-US" altLang="ko-KR" b="0" i="1" smtClean="0">
                              <a:latin typeface="Cambria Math" panose="02040503050406030204" pitchFamily="18" charset="0"/>
                              <a:ea typeface="Cambria Math" panose="02040503050406030204" pitchFamily="18" charset="0"/>
                            </a:rPr>
                          </m:ctrlPr>
                        </m:sSubPr>
                        <m:e>
                          <m:d>
                            <m:dPr>
                              <m:begChr m:val=""/>
                              <m:endChr m:val="|"/>
                              <m:ctrlPr>
                                <a:rPr kumimoji="1" lang="en-US" altLang="ko-Kore-KR" b="0" i="1" smtClean="0">
                                  <a:latin typeface="Cambria Math" panose="02040503050406030204" pitchFamily="18" charset="0"/>
                                  <a:ea typeface="Cambria Math" panose="02040503050406030204" pitchFamily="18" charset="0"/>
                                </a:rPr>
                              </m:ctrlPr>
                            </m:dPr>
                            <m:e>
                              <m:f>
                                <m:fPr>
                                  <m:ctrlPr>
                                    <a:rPr kumimoji="1" lang="en-US" altLang="ko-Kore-KR" i="1">
                                      <a:latin typeface="Cambria Math" panose="02040503050406030204" pitchFamily="18" charset="0"/>
                                      <a:ea typeface="Cambria Math" panose="02040503050406030204" pitchFamily="18" charset="0"/>
                                    </a:rPr>
                                  </m:ctrlPr>
                                </m:fPr>
                                <m:num>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𝑇</m:t>
                                  </m:r>
                                </m:num>
                                <m:den>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𝑧</m:t>
                                  </m:r>
                                </m:den>
                              </m:f>
                            </m:e>
                          </m:d>
                        </m:e>
                        <m:sub>
                          <m:r>
                            <a:rPr kumimoji="1" lang="en-US" altLang="ko-Kore-KR" b="0" i="1" smtClean="0">
                              <a:latin typeface="Cambria Math" panose="02040503050406030204" pitchFamily="18" charset="0"/>
                              <a:ea typeface="Cambria Math" panose="02040503050406030204" pitchFamily="18" charset="0"/>
                            </a:rPr>
                            <m:t>𝑧</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h</m:t>
                          </m:r>
                        </m:sub>
                      </m:sSub>
                    </m:oMath>
                  </m:oMathPara>
                </a14:m>
                <a:endParaRPr kumimoji="1" lang="ko-Kore-KR" altLang="en-US" i="1" strike="sngStrike" dirty="0"/>
              </a:p>
            </p:txBody>
          </p:sp>
        </mc:Choice>
        <mc:Fallback xmlns="">
          <p:sp>
            <p:nvSpPr>
              <p:cNvPr id="6" name="TextBox 5">
                <a:extLst>
                  <a:ext uri="{FF2B5EF4-FFF2-40B4-BE49-F238E27FC236}">
                    <a16:creationId xmlns:a16="http://schemas.microsoft.com/office/drawing/2014/main" id="{4F0787D0-C39E-849A-D269-C8FFE64321D2}"/>
                  </a:ext>
                </a:extLst>
              </p:cNvPr>
              <p:cNvSpPr txBox="1">
                <a:spLocks noRot="1" noChangeAspect="1" noMove="1" noResize="1" noEditPoints="1" noAdjustHandles="1" noChangeArrowheads="1" noChangeShapeType="1" noTextEdit="1"/>
              </p:cNvSpPr>
              <p:nvPr/>
            </p:nvSpPr>
            <p:spPr>
              <a:xfrm>
                <a:off x="856772" y="865240"/>
                <a:ext cx="9714198" cy="653833"/>
              </a:xfrm>
              <a:prstGeom prst="rect">
                <a:avLst/>
              </a:prstGeom>
              <a:blipFill>
                <a:blip r:embed="rId2"/>
                <a:stretch>
                  <a:fillRect l="-131" t="-213462" r="-5614" b="-296154"/>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EA40CE5-C1BC-7DAD-C32B-B611B4C9682D}"/>
                  </a:ext>
                </a:extLst>
              </p:cNvPr>
              <p:cNvSpPr txBox="1"/>
              <p:nvPr/>
            </p:nvSpPr>
            <p:spPr>
              <a:xfrm>
                <a:off x="660344" y="1708731"/>
                <a:ext cx="2656048" cy="749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ea typeface="Cambria Math" panose="02040503050406030204" pitchFamily="18" charset="0"/>
                        </a:rPr>
                        <m:t>𝑣𝑎</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𝑟</m:t>
                          </m:r>
                        </m:e>
                        <m:sub>
                          <m:r>
                            <a:rPr kumimoji="1" lang="en-US" altLang="ko-Kore-KR" b="0" i="1" smtClean="0">
                              <a:latin typeface="Cambria Math" panose="02040503050406030204" pitchFamily="18" charset="0"/>
                              <a:ea typeface="Cambria Math" panose="02040503050406030204" pitchFamily="18" charset="0"/>
                            </a:rPr>
                            <m:t>𝑚</m:t>
                          </m:r>
                        </m:sub>
                      </m:sSub>
                      <m:r>
                        <a:rPr kumimoji="1" lang="en-US" altLang="ko-Kore-KR" b="0" i="1" smtClean="0">
                          <a:latin typeface="Cambria Math" panose="02040503050406030204" pitchFamily="18" charset="0"/>
                          <a:ea typeface="Cambria Math" panose="02040503050406030204" pitchFamily="18" charset="0"/>
                        </a:rPr>
                        <m:t>=</m:t>
                      </m:r>
                      <m:f>
                        <m:fPr>
                          <m:ctrlPr>
                            <a:rPr kumimoji="1" lang="en-US" altLang="ko-Kore-KR" b="0" i="1" smtClean="0">
                              <a:latin typeface="Cambria Math" panose="02040503050406030204" pitchFamily="18" charset="0"/>
                              <a:ea typeface="Cambria Math" panose="02040503050406030204" pitchFamily="18" charset="0"/>
                            </a:rPr>
                          </m:ctrlPr>
                        </m:fPr>
                        <m:num>
                          <m:r>
                            <a:rPr kumimoji="1" lang="en-US" altLang="ko-Kore-KR" b="0" i="1" smtClean="0">
                              <a:latin typeface="Cambria Math" panose="02040503050406030204" pitchFamily="18" charset="0"/>
                              <a:ea typeface="Cambria Math" panose="02040503050406030204" pitchFamily="18" charset="0"/>
                            </a:rPr>
                            <m:t>1</m:t>
                          </m:r>
                        </m:num>
                        <m:den>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den>
                      </m:f>
                      <m:nary>
                        <m:naryPr>
                          <m:ctrlPr>
                            <a:rPr kumimoji="1" lang="en-US" altLang="ko-Kore-KR" b="0" i="1" smtClean="0">
                              <a:latin typeface="Cambria Math" panose="02040503050406030204" pitchFamily="18" charset="0"/>
                              <a:ea typeface="Cambria Math" panose="02040503050406030204" pitchFamily="18" charset="0"/>
                            </a:rPr>
                          </m:ctrlPr>
                        </m:naryPr>
                        <m:sub>
                          <m:r>
                            <m:rPr>
                              <m:brk m:alnAt="23"/>
                            </m:rPr>
                            <a:rPr kumimoji="1" lang="en-US" altLang="ko-Kore-KR" b="0" i="1" smtClean="0">
                              <a:latin typeface="Cambria Math" panose="02040503050406030204" pitchFamily="18" charset="0"/>
                              <a:ea typeface="Cambria Math" panose="02040503050406030204" pitchFamily="18" charset="0"/>
                            </a:rPr>
                            <m:t>−</m:t>
                          </m:r>
                          <m:sSub>
                            <m:sSubPr>
                              <m:ctrlPr>
                                <a:rPr kumimoji="1" lang="en-US" altLang="ko-Kore-KR" b="0" i="1" smtClean="0">
                                  <a:latin typeface="Cambria Math" panose="02040503050406030204" pitchFamily="18" charset="0"/>
                                  <a:ea typeface="Cambria Math" panose="02040503050406030204" pitchFamily="18" charset="0"/>
                                </a:rPr>
                              </m:ctrlPr>
                            </m:sSubPr>
                            <m:e>
                              <m:r>
                                <m:rPr>
                                  <m:brk m:alnAt="23"/>
                                </m:rP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sub>
                        <m:sup>
                          <m:r>
                            <a:rPr kumimoji="1" lang="en-US" altLang="ko-Kore-KR" b="0" i="1" smtClean="0">
                              <a:latin typeface="Cambria Math" panose="02040503050406030204" pitchFamily="18" charset="0"/>
                              <a:ea typeface="Cambria Math" panose="02040503050406030204" pitchFamily="18" charset="0"/>
                            </a:rPr>
                            <m:t>0</m:t>
                          </m:r>
                        </m:sup>
                        <m:e>
                          <m:d>
                            <m:dPr>
                              <m:ctrlPr>
                                <a:rPr kumimoji="1" lang="en-US" altLang="ko-Kore-KR" b="0" i="1" smtClean="0">
                                  <a:latin typeface="Cambria Math" panose="02040503050406030204" pitchFamily="18" charset="0"/>
                                  <a:ea typeface="Cambria Math" panose="02040503050406030204" pitchFamily="18" charset="0"/>
                                </a:rPr>
                              </m:ctrlPr>
                            </m:dPr>
                            <m:e>
                              <m:r>
                                <a:rPr kumimoji="1" lang="en-US" altLang="ko-Kore-KR" b="0" i="1" smtClean="0">
                                  <a:latin typeface="Cambria Math" panose="02040503050406030204" pitchFamily="18" charset="0"/>
                                  <a:ea typeface="Cambria Math" panose="02040503050406030204" pitchFamily="18" charset="0"/>
                                </a:rPr>
                                <m:t>𝑣𝑎𝑟</m:t>
                              </m:r>
                            </m:e>
                          </m:d>
                          <m:r>
                            <a:rPr kumimoji="1" lang="en-US" altLang="ko-Kore-KR" b="0" i="1" smtClean="0">
                              <a:latin typeface="Cambria Math" panose="02040503050406030204" pitchFamily="18" charset="0"/>
                              <a:ea typeface="Cambria Math" panose="02040503050406030204" pitchFamily="18" charset="0"/>
                            </a:rPr>
                            <m:t>𝑑𝑧</m:t>
                          </m:r>
                        </m:e>
                      </m:nary>
                    </m:oMath>
                  </m:oMathPara>
                </a14:m>
                <a:endParaRPr kumimoji="1" lang="en-US" altLang="ko-Kore-KR" b="0" dirty="0">
                  <a:ea typeface="Cambria Math" panose="02040503050406030204" pitchFamily="18" charset="0"/>
                </a:endParaRPr>
              </a:p>
            </p:txBody>
          </p:sp>
        </mc:Choice>
        <mc:Fallback xmlns="">
          <p:sp>
            <p:nvSpPr>
              <p:cNvPr id="38" name="TextBox 37">
                <a:extLst>
                  <a:ext uri="{FF2B5EF4-FFF2-40B4-BE49-F238E27FC236}">
                    <a16:creationId xmlns:a16="http://schemas.microsoft.com/office/drawing/2014/main" id="{5EA40CE5-C1BC-7DAD-C32B-B611B4C9682D}"/>
                  </a:ext>
                </a:extLst>
              </p:cNvPr>
              <p:cNvSpPr txBox="1">
                <a:spLocks noRot="1" noChangeAspect="1" noMove="1" noResize="1" noEditPoints="1" noAdjustHandles="1" noChangeArrowheads="1" noChangeShapeType="1" noTextEdit="1"/>
              </p:cNvSpPr>
              <p:nvPr/>
            </p:nvSpPr>
            <p:spPr>
              <a:xfrm>
                <a:off x="660344" y="1708731"/>
                <a:ext cx="2656048" cy="749116"/>
              </a:xfrm>
              <a:prstGeom prst="rect">
                <a:avLst/>
              </a:prstGeom>
              <a:blipFill>
                <a:blip r:embed="rId3"/>
                <a:stretch>
                  <a:fillRect t="-143333" b="-213333"/>
                </a:stretch>
              </a:blipFill>
            </p:spPr>
            <p:txBody>
              <a:bodyPr/>
              <a:lstStyle/>
              <a:p>
                <a:r>
                  <a:rPr lang="ko-Kore-KR" altLang="en-US">
                    <a:noFill/>
                  </a:rPr>
                  <a:t> </a:t>
                </a:r>
              </a:p>
            </p:txBody>
          </p:sp>
        </mc:Fallback>
      </mc:AlternateContent>
      <p:sp>
        <p:nvSpPr>
          <p:cNvPr id="39" name="TextBox 38">
            <a:extLst>
              <a:ext uri="{FF2B5EF4-FFF2-40B4-BE49-F238E27FC236}">
                <a16:creationId xmlns:a16="http://schemas.microsoft.com/office/drawing/2014/main" id="{64406398-DD33-67E7-F61A-3CEBE256DD83}"/>
              </a:ext>
            </a:extLst>
          </p:cNvPr>
          <p:cNvSpPr txBox="1"/>
          <p:nvPr/>
        </p:nvSpPr>
        <p:spPr>
          <a:xfrm>
            <a:off x="691763" y="571825"/>
            <a:ext cx="748923" cy="261610"/>
          </a:xfrm>
          <a:prstGeom prst="rect">
            <a:avLst/>
          </a:prstGeom>
          <a:noFill/>
        </p:spPr>
        <p:txBody>
          <a:bodyPr wrap="none" rtlCol="0">
            <a:spAutoFit/>
          </a:bodyPr>
          <a:lstStyle/>
          <a:p>
            <a:r>
              <a:rPr kumimoji="1" lang="en-US" altLang="ko-Kore-KR" sz="1100" b="1" dirty="0"/>
              <a:t>Tendency</a:t>
            </a:r>
            <a:endParaRPr kumimoji="1" lang="ko-Kore-KR" altLang="en-US" sz="1100" b="1" dirty="0"/>
          </a:p>
        </p:txBody>
      </p:sp>
      <p:sp>
        <p:nvSpPr>
          <p:cNvPr id="40" name="TextBox 39">
            <a:extLst>
              <a:ext uri="{FF2B5EF4-FFF2-40B4-BE49-F238E27FC236}">
                <a16:creationId xmlns:a16="http://schemas.microsoft.com/office/drawing/2014/main" id="{DDFD038E-5587-52CE-8F30-A5D777B0D76B}"/>
              </a:ext>
            </a:extLst>
          </p:cNvPr>
          <p:cNvSpPr txBox="1"/>
          <p:nvPr/>
        </p:nvSpPr>
        <p:spPr>
          <a:xfrm>
            <a:off x="1966902" y="571825"/>
            <a:ext cx="665567" cy="261610"/>
          </a:xfrm>
          <a:prstGeom prst="rect">
            <a:avLst/>
          </a:prstGeom>
          <a:noFill/>
        </p:spPr>
        <p:txBody>
          <a:bodyPr wrap="none" rtlCol="0">
            <a:spAutoFit/>
          </a:bodyPr>
          <a:lstStyle/>
          <a:p>
            <a:r>
              <a:rPr kumimoji="1" lang="en-US" altLang="ko-Kore-KR" sz="1100" b="1" dirty="0"/>
              <a:t>Diabatic</a:t>
            </a:r>
            <a:endParaRPr kumimoji="1" lang="ko-Kore-KR" altLang="en-US" sz="1100" b="1" dirty="0"/>
          </a:p>
        </p:txBody>
      </p:sp>
      <p:sp>
        <p:nvSpPr>
          <p:cNvPr id="41" name="TextBox 40">
            <a:extLst>
              <a:ext uri="{FF2B5EF4-FFF2-40B4-BE49-F238E27FC236}">
                <a16:creationId xmlns:a16="http://schemas.microsoft.com/office/drawing/2014/main" id="{42BBD672-9B31-CCBD-D2F0-CB052D590B60}"/>
              </a:ext>
            </a:extLst>
          </p:cNvPr>
          <p:cNvSpPr txBox="1"/>
          <p:nvPr/>
        </p:nvSpPr>
        <p:spPr>
          <a:xfrm>
            <a:off x="3431267" y="571825"/>
            <a:ext cx="777777" cy="261610"/>
          </a:xfrm>
          <a:prstGeom prst="rect">
            <a:avLst/>
          </a:prstGeom>
          <a:noFill/>
        </p:spPr>
        <p:txBody>
          <a:bodyPr wrap="none" rtlCol="0">
            <a:spAutoFit/>
          </a:bodyPr>
          <a:lstStyle/>
          <a:p>
            <a:r>
              <a:rPr kumimoji="1" lang="en-US" altLang="ko-Kore-KR" sz="1100" b="1" dirty="0"/>
              <a:t>Advection</a:t>
            </a:r>
            <a:endParaRPr kumimoji="1" lang="ko-Kore-KR" altLang="en-US" sz="1100" b="1" dirty="0"/>
          </a:p>
        </p:txBody>
      </p:sp>
      <p:sp>
        <p:nvSpPr>
          <p:cNvPr id="42" name="TextBox 41">
            <a:extLst>
              <a:ext uri="{FF2B5EF4-FFF2-40B4-BE49-F238E27FC236}">
                <a16:creationId xmlns:a16="http://schemas.microsoft.com/office/drawing/2014/main" id="{D0484883-623E-853F-9F8D-E424705C91B3}"/>
              </a:ext>
            </a:extLst>
          </p:cNvPr>
          <p:cNvSpPr txBox="1"/>
          <p:nvPr/>
        </p:nvSpPr>
        <p:spPr>
          <a:xfrm>
            <a:off x="4953727" y="571825"/>
            <a:ext cx="918841" cy="261610"/>
          </a:xfrm>
          <a:prstGeom prst="rect">
            <a:avLst/>
          </a:prstGeom>
          <a:noFill/>
        </p:spPr>
        <p:txBody>
          <a:bodyPr wrap="none" rtlCol="0">
            <a:spAutoFit/>
          </a:bodyPr>
          <a:lstStyle/>
          <a:p>
            <a:r>
              <a:rPr kumimoji="1" lang="en-US" altLang="ko-Kore-KR" sz="1100" b="1" dirty="0"/>
              <a:t>Entrainment</a:t>
            </a:r>
            <a:endParaRPr kumimoji="1" lang="ko-Kore-KR" altLang="en-US" sz="1100" b="1" dirty="0"/>
          </a:p>
        </p:txBody>
      </p:sp>
      <p:sp>
        <p:nvSpPr>
          <p:cNvPr id="43" name="TextBox 42">
            <a:extLst>
              <a:ext uri="{FF2B5EF4-FFF2-40B4-BE49-F238E27FC236}">
                <a16:creationId xmlns:a16="http://schemas.microsoft.com/office/drawing/2014/main" id="{E062D815-D02D-28F5-4AE5-30D9D9CE0F47}"/>
              </a:ext>
            </a:extLst>
          </p:cNvPr>
          <p:cNvSpPr txBox="1"/>
          <p:nvPr/>
        </p:nvSpPr>
        <p:spPr>
          <a:xfrm>
            <a:off x="7086002" y="571825"/>
            <a:ext cx="1345240" cy="261610"/>
          </a:xfrm>
          <a:prstGeom prst="rect">
            <a:avLst/>
          </a:prstGeom>
          <a:noFill/>
        </p:spPr>
        <p:txBody>
          <a:bodyPr wrap="none" rtlCol="0">
            <a:spAutoFit/>
          </a:bodyPr>
          <a:lstStyle/>
          <a:p>
            <a:r>
              <a:rPr kumimoji="1" lang="en-US" altLang="ko-Kore-KR" sz="1100" b="1" dirty="0"/>
              <a:t>Horizontal diffusion</a:t>
            </a:r>
            <a:endParaRPr kumimoji="1" lang="ko-Kore-KR" altLang="en-US" sz="1100" b="1" dirty="0"/>
          </a:p>
        </p:txBody>
      </p:sp>
      <p:sp>
        <p:nvSpPr>
          <p:cNvPr id="44" name="TextBox 43">
            <a:extLst>
              <a:ext uri="{FF2B5EF4-FFF2-40B4-BE49-F238E27FC236}">
                <a16:creationId xmlns:a16="http://schemas.microsoft.com/office/drawing/2014/main" id="{15637032-DF61-0D8C-A00C-2D3D5DA48122}"/>
              </a:ext>
            </a:extLst>
          </p:cNvPr>
          <p:cNvSpPr txBox="1"/>
          <p:nvPr/>
        </p:nvSpPr>
        <p:spPr>
          <a:xfrm>
            <a:off x="9057925" y="571825"/>
            <a:ext cx="1199367" cy="261610"/>
          </a:xfrm>
          <a:prstGeom prst="rect">
            <a:avLst/>
          </a:prstGeom>
          <a:noFill/>
        </p:spPr>
        <p:txBody>
          <a:bodyPr wrap="none" rtlCol="0">
            <a:spAutoFit/>
          </a:bodyPr>
          <a:lstStyle/>
          <a:p>
            <a:r>
              <a:rPr kumimoji="1" lang="en-US" altLang="ko-Kore-KR" sz="1100" b="1" dirty="0"/>
              <a:t>Vertical Diffusion</a:t>
            </a:r>
            <a:endParaRPr kumimoji="1" lang="ko-Kore-KR" altLang="en-US" sz="1100" b="1" dirty="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D5EF668-28AB-D364-F996-7E4B97F0B7B7}"/>
                  </a:ext>
                </a:extLst>
              </p:cNvPr>
              <p:cNvSpPr txBox="1"/>
              <p:nvPr/>
            </p:nvSpPr>
            <p:spPr>
              <a:xfrm>
                <a:off x="868109" y="3065738"/>
                <a:ext cx="4573560" cy="6231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𝑞</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𝑞</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0</m:t>
                          </m:r>
                        </m:e>
                      </m:d>
                      <m:d>
                        <m:dPr>
                          <m:begChr m:val="["/>
                          <m:endChr m:val="]"/>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𝑅</m:t>
                          </m:r>
                          <m:func>
                            <m:funcPr>
                              <m:ctrlPr>
                                <a:rPr kumimoji="1" lang="en-US" altLang="ko-Kore-KR" b="0" i="1" smtClean="0">
                                  <a:latin typeface="Cambria Math" panose="02040503050406030204" pitchFamily="18" charset="0"/>
                                </a:rPr>
                              </m:ctrlPr>
                            </m:funcPr>
                            <m:fName>
                              <m:r>
                                <m:rPr>
                                  <m:sty m:val="p"/>
                                </m:rPr>
                                <a:rPr kumimoji="1" lang="en-US" altLang="ko-Kore-KR" b="0" i="0" smtClean="0">
                                  <a:latin typeface="Cambria Math" panose="02040503050406030204" pitchFamily="18" charset="0"/>
                                </a:rPr>
                                <m:t>exp</m:t>
                              </m:r>
                            </m:fName>
                            <m:e>
                              <m:d>
                                <m:dPr>
                                  <m:ctrlPr>
                                    <a:rPr kumimoji="1" lang="en-US" altLang="ko-Kore-KR" b="0" i="1" smtClean="0">
                                      <a:latin typeface="Cambria Math" panose="02040503050406030204" pitchFamily="18" charset="0"/>
                                    </a:rPr>
                                  </m:ctrlPr>
                                </m:dPr>
                                <m:e>
                                  <m:f>
                                    <m:fPr>
                                      <m:ctrlPr>
                                        <a:rPr kumimoji="1" lang="en-US" altLang="ko-Kore-KR" b="0" i="1" smtClean="0">
                                          <a:latin typeface="Cambria Math" panose="02040503050406030204" pitchFamily="18" charset="0"/>
                                        </a:rPr>
                                      </m:ctrlPr>
                                    </m:fPr>
                                    <m:num>
                                      <m:r>
                                        <a:rPr kumimoji="1" lang="en-US" altLang="ko-Kore-KR" b="0" i="1" smtClean="0">
                                          <a:latin typeface="Cambria Math" panose="02040503050406030204" pitchFamily="18" charset="0"/>
                                        </a:rPr>
                                        <m:t>𝑧</m:t>
                                      </m:r>
                                    </m:num>
                                    <m:den>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𝛾</m:t>
                                          </m:r>
                                        </m:e>
                                        <m:sub>
                                          <m:r>
                                            <a:rPr kumimoji="1" lang="en-US" altLang="ko-Kore-KR" b="0" i="1" smtClean="0">
                                              <a:latin typeface="Cambria Math" panose="02040503050406030204" pitchFamily="18" charset="0"/>
                                              <a:ea typeface="Cambria Math" panose="02040503050406030204" pitchFamily="18" charset="0"/>
                                            </a:rPr>
                                            <m:t>1</m:t>
                                          </m:r>
                                        </m:sub>
                                      </m:sSub>
                                    </m:den>
                                  </m:f>
                                </m:e>
                              </m:d>
                              <m:r>
                                <a:rPr kumimoji="1" lang="en-US" altLang="ko-Kore-KR" b="0" i="1" smtClean="0">
                                  <a:latin typeface="Cambria Math" panose="02040503050406030204" pitchFamily="18" charset="0"/>
                                </a:rPr>
                                <m:t>+</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1−</m:t>
                                  </m:r>
                                  <m:r>
                                    <a:rPr kumimoji="1" lang="en-US" altLang="ko-Kore-KR" b="0" i="1" smtClean="0">
                                      <a:latin typeface="Cambria Math" panose="02040503050406030204" pitchFamily="18" charset="0"/>
                                    </a:rPr>
                                    <m:t>𝑅</m:t>
                                  </m:r>
                                </m:e>
                              </m:d>
                              <m:func>
                                <m:funcPr>
                                  <m:ctrlPr>
                                    <a:rPr kumimoji="1" lang="en-US" altLang="ko-Kore-KR" b="0" i="1" smtClean="0">
                                      <a:latin typeface="Cambria Math" panose="02040503050406030204" pitchFamily="18" charset="0"/>
                                    </a:rPr>
                                  </m:ctrlPr>
                                </m:funcPr>
                                <m:fName>
                                  <m:r>
                                    <m:rPr>
                                      <m:sty m:val="p"/>
                                    </m:rPr>
                                    <a:rPr kumimoji="1" lang="en-US" altLang="ko-Kore-KR" b="0" i="0" smtClean="0">
                                      <a:latin typeface="Cambria Math" panose="02040503050406030204" pitchFamily="18" charset="0"/>
                                    </a:rPr>
                                    <m:t>exp</m:t>
                                  </m:r>
                                </m:fName>
                                <m:e>
                                  <m:d>
                                    <m:dPr>
                                      <m:ctrlPr>
                                        <a:rPr kumimoji="1" lang="en-US" altLang="ko-Kore-KR" b="0" i="1" smtClean="0">
                                          <a:latin typeface="Cambria Math" panose="02040503050406030204" pitchFamily="18" charset="0"/>
                                        </a:rPr>
                                      </m:ctrlPr>
                                    </m:dPr>
                                    <m:e>
                                      <m:f>
                                        <m:fPr>
                                          <m:ctrlPr>
                                            <a:rPr kumimoji="1" lang="en-US" altLang="ko-Kore-KR" b="0" i="1" smtClean="0">
                                              <a:latin typeface="Cambria Math" panose="02040503050406030204" pitchFamily="18" charset="0"/>
                                            </a:rPr>
                                          </m:ctrlPr>
                                        </m:fPr>
                                        <m:num>
                                          <m:r>
                                            <a:rPr kumimoji="1" lang="en-US" altLang="ko-Kore-KR" b="0" i="1" smtClean="0">
                                              <a:latin typeface="Cambria Math" panose="02040503050406030204" pitchFamily="18" charset="0"/>
                                            </a:rPr>
                                            <m:t>𝑧</m:t>
                                          </m:r>
                                        </m:num>
                                        <m:den>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𝛾</m:t>
                                              </m:r>
                                            </m:e>
                                            <m:sub>
                                              <m:r>
                                                <a:rPr kumimoji="1" lang="en-US" altLang="ko-Kore-KR" b="0" i="1" smtClean="0">
                                                  <a:latin typeface="Cambria Math" panose="02040503050406030204" pitchFamily="18" charset="0"/>
                                                  <a:ea typeface="Cambria Math" panose="02040503050406030204" pitchFamily="18" charset="0"/>
                                                </a:rPr>
                                                <m:t>2</m:t>
                                              </m:r>
                                            </m:sub>
                                          </m:sSub>
                                        </m:den>
                                      </m:f>
                                    </m:e>
                                  </m:d>
                                </m:e>
                              </m:func>
                            </m:e>
                          </m:func>
                        </m:e>
                      </m:d>
                    </m:oMath>
                  </m:oMathPara>
                </a14:m>
                <a:endParaRPr kumimoji="1" lang="en-US" altLang="ko-Kore-KR" b="0" dirty="0"/>
              </a:p>
            </p:txBody>
          </p:sp>
        </mc:Choice>
        <mc:Fallback xmlns="">
          <p:sp>
            <p:nvSpPr>
              <p:cNvPr id="45" name="TextBox 44">
                <a:extLst>
                  <a:ext uri="{FF2B5EF4-FFF2-40B4-BE49-F238E27FC236}">
                    <a16:creationId xmlns:a16="http://schemas.microsoft.com/office/drawing/2014/main" id="{9D5EF668-28AB-D364-F996-7E4B97F0B7B7}"/>
                  </a:ext>
                </a:extLst>
              </p:cNvPr>
              <p:cNvSpPr txBox="1">
                <a:spLocks noRot="1" noChangeAspect="1" noMove="1" noResize="1" noEditPoints="1" noAdjustHandles="1" noChangeArrowheads="1" noChangeShapeType="1" noTextEdit="1"/>
              </p:cNvSpPr>
              <p:nvPr/>
            </p:nvSpPr>
            <p:spPr>
              <a:xfrm>
                <a:off x="868109" y="3065738"/>
                <a:ext cx="4573560" cy="623119"/>
              </a:xfrm>
              <a:prstGeom prst="rect">
                <a:avLst/>
              </a:prstGeom>
              <a:blipFill>
                <a:blip r:embed="rId4"/>
                <a:stretch>
                  <a:fillRect b="-4000"/>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42AFBEB-67A4-7545-63C1-AFDB40769C73}"/>
                  </a:ext>
                </a:extLst>
              </p:cNvPr>
              <p:cNvSpPr txBox="1"/>
              <p:nvPr/>
            </p:nvSpPr>
            <p:spPr>
              <a:xfrm>
                <a:off x="854868" y="3635180"/>
                <a:ext cx="13412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𝑞</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0</m:t>
                          </m:r>
                        </m:e>
                      </m:d>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𝑆𝑊</m:t>
                      </m:r>
                    </m:oMath>
                  </m:oMathPara>
                </a14:m>
                <a:endParaRPr kumimoji="1" lang="ko-Kore-KR" altLang="en-US" dirty="0"/>
              </a:p>
            </p:txBody>
          </p:sp>
        </mc:Choice>
        <mc:Fallback xmlns="">
          <p:sp>
            <p:nvSpPr>
              <p:cNvPr id="47" name="TextBox 46">
                <a:extLst>
                  <a:ext uri="{FF2B5EF4-FFF2-40B4-BE49-F238E27FC236}">
                    <a16:creationId xmlns:a16="http://schemas.microsoft.com/office/drawing/2014/main" id="{642AFBEB-67A4-7545-63C1-AFDB40769C73}"/>
                  </a:ext>
                </a:extLst>
              </p:cNvPr>
              <p:cNvSpPr txBox="1">
                <a:spLocks noRot="1" noChangeAspect="1" noMove="1" noResize="1" noEditPoints="1" noAdjustHandles="1" noChangeArrowheads="1" noChangeShapeType="1" noTextEdit="1"/>
              </p:cNvSpPr>
              <p:nvPr/>
            </p:nvSpPr>
            <p:spPr>
              <a:xfrm>
                <a:off x="854868" y="3635180"/>
                <a:ext cx="1341265" cy="369332"/>
              </a:xfrm>
              <a:prstGeom prst="rect">
                <a:avLst/>
              </a:prstGeom>
              <a:blipFill>
                <a:blip r:embed="rId5"/>
                <a:stretch>
                  <a:fillRect b="-666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A79149C7-EF6E-7D12-8B0F-6976BDD7050E}"/>
                  </a:ext>
                </a:extLst>
              </p:cNvPr>
              <p:cNvSpPr txBox="1"/>
              <p:nvPr/>
            </p:nvSpPr>
            <p:spPr>
              <a:xfrm>
                <a:off x="5762259" y="2980971"/>
                <a:ext cx="33989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𝑅</m:t>
                      </m:r>
                      <m:r>
                        <a:rPr kumimoji="1" lang="en-US" altLang="ko-Kore-KR" b="0" i="1" smtClean="0">
                          <a:latin typeface="Cambria Math" panose="02040503050406030204" pitchFamily="18" charset="0"/>
                        </a:rPr>
                        <m:t>=0.77, </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𝛾</m:t>
                          </m:r>
                        </m:e>
                        <m:sub>
                          <m:r>
                            <a:rPr kumimoji="1" lang="en-US" altLang="ko-Kore-KR" b="0" i="1" smtClean="0">
                              <a:latin typeface="Cambria Math" panose="02040503050406030204" pitchFamily="18" charset="0"/>
                              <a:ea typeface="Cambria Math" panose="02040503050406030204" pitchFamily="18" charset="0"/>
                            </a:rPr>
                            <m:t>1</m:t>
                          </m:r>
                        </m:sub>
                      </m:sSub>
                      <m:r>
                        <a:rPr kumimoji="1" lang="en-US" altLang="ko-Kore-KR" b="0" i="1" smtClean="0">
                          <a:latin typeface="Cambria Math" panose="02040503050406030204" pitchFamily="18" charset="0"/>
                          <a:ea typeface="Cambria Math" panose="02040503050406030204" pitchFamily="18" charset="0"/>
                        </a:rPr>
                        <m:t>=1.5 </m:t>
                      </m:r>
                      <m:r>
                        <a:rPr kumimoji="1" lang="en-US" altLang="ko-Kore-KR" b="0" i="1" smtClean="0">
                          <a:latin typeface="Cambria Math" panose="02040503050406030204" pitchFamily="18" charset="0"/>
                          <a:ea typeface="Cambria Math" panose="02040503050406030204" pitchFamily="18" charset="0"/>
                        </a:rPr>
                        <m:t>𝑚</m:t>
                      </m:r>
                      <m:r>
                        <a:rPr kumimoji="1" lang="en-US" altLang="ko-Kore-KR" b="0" i="1" smtClean="0">
                          <a:latin typeface="Cambria Math" panose="02040503050406030204" pitchFamily="18" charset="0"/>
                          <a:ea typeface="Cambria Math" panose="02040503050406030204" pitchFamily="18" charset="0"/>
                        </a:rPr>
                        <m:t>,</m:t>
                      </m:r>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𝛾</m:t>
                          </m:r>
                        </m:e>
                        <m:sub>
                          <m:r>
                            <a:rPr kumimoji="1" lang="en-US" altLang="ko-Kore-KR" b="0" i="1" smtClean="0">
                              <a:latin typeface="Cambria Math" panose="02040503050406030204" pitchFamily="18" charset="0"/>
                              <a:ea typeface="Cambria Math" panose="02040503050406030204" pitchFamily="18" charset="0"/>
                            </a:rPr>
                            <m:t>2</m:t>
                          </m:r>
                        </m:sub>
                      </m:sSub>
                      <m:r>
                        <a:rPr kumimoji="1" lang="en-US" altLang="ko-Kore-KR" b="0" i="1" smtClean="0">
                          <a:latin typeface="Cambria Math" panose="02040503050406030204" pitchFamily="18" charset="0"/>
                          <a:ea typeface="Cambria Math" panose="02040503050406030204" pitchFamily="18" charset="0"/>
                        </a:rPr>
                        <m:t>=14 </m:t>
                      </m:r>
                      <m:r>
                        <a:rPr kumimoji="1" lang="en-US" altLang="ko-Kore-KR" b="0" i="1" smtClean="0">
                          <a:latin typeface="Cambria Math" panose="02040503050406030204" pitchFamily="18" charset="0"/>
                          <a:ea typeface="Cambria Math" panose="02040503050406030204" pitchFamily="18" charset="0"/>
                        </a:rPr>
                        <m:t>𝑚</m:t>
                      </m:r>
                    </m:oMath>
                  </m:oMathPara>
                </a14:m>
                <a:endParaRPr kumimoji="1" lang="ko-Kore-KR" altLang="en-US" dirty="0"/>
              </a:p>
            </p:txBody>
          </p:sp>
        </mc:Choice>
        <mc:Fallback xmlns="">
          <p:sp>
            <p:nvSpPr>
              <p:cNvPr id="49" name="TextBox 48">
                <a:extLst>
                  <a:ext uri="{FF2B5EF4-FFF2-40B4-BE49-F238E27FC236}">
                    <a16:creationId xmlns:a16="http://schemas.microsoft.com/office/drawing/2014/main" id="{A79149C7-EF6E-7D12-8B0F-6976BDD7050E}"/>
                  </a:ext>
                </a:extLst>
              </p:cNvPr>
              <p:cNvSpPr txBox="1">
                <a:spLocks noRot="1" noChangeAspect="1" noMove="1" noResize="1" noEditPoints="1" noAdjustHandles="1" noChangeArrowheads="1" noChangeShapeType="1" noTextEdit="1"/>
              </p:cNvSpPr>
              <p:nvPr/>
            </p:nvSpPr>
            <p:spPr>
              <a:xfrm>
                <a:off x="5762259" y="2980971"/>
                <a:ext cx="3398944" cy="369332"/>
              </a:xfrm>
              <a:prstGeom prst="rect">
                <a:avLst/>
              </a:prstGeom>
              <a:blipFill>
                <a:blip r:embed="rId6"/>
                <a:stretch>
                  <a:fillRect b="-16667"/>
                </a:stretch>
              </a:blipFill>
            </p:spPr>
            <p:txBody>
              <a:bodyPr/>
              <a:lstStyle/>
              <a:p>
                <a:r>
                  <a:rPr lang="ko-Kore-KR" altLang="en-US">
                    <a:noFill/>
                  </a:rPr>
                  <a:t> </a:t>
                </a:r>
              </a:p>
            </p:txBody>
          </p:sp>
        </mc:Fallback>
      </mc:AlternateContent>
      <p:sp>
        <p:nvSpPr>
          <p:cNvPr id="50" name="TextBox 49">
            <a:extLst>
              <a:ext uri="{FF2B5EF4-FFF2-40B4-BE49-F238E27FC236}">
                <a16:creationId xmlns:a16="http://schemas.microsoft.com/office/drawing/2014/main" id="{60D16004-2BEA-CC33-19C7-AF6693CD9C8E}"/>
              </a:ext>
            </a:extLst>
          </p:cNvPr>
          <p:cNvSpPr txBox="1"/>
          <p:nvPr/>
        </p:nvSpPr>
        <p:spPr>
          <a:xfrm>
            <a:off x="5762259" y="3350303"/>
            <a:ext cx="3784626" cy="338554"/>
          </a:xfrm>
          <a:prstGeom prst="rect">
            <a:avLst/>
          </a:prstGeom>
          <a:noFill/>
        </p:spPr>
        <p:txBody>
          <a:bodyPr wrap="none" rtlCol="0">
            <a:spAutoFit/>
          </a:bodyPr>
          <a:lstStyle/>
          <a:p>
            <a:r>
              <a:rPr kumimoji="1" lang="en-US" altLang="ko-Kore-KR" sz="1600" dirty="0"/>
              <a:t>Water type </a:t>
            </a:r>
            <a:r>
              <a:rPr lang="en-US" altLang="ko-Kore-KR" sz="1600" dirty="0">
                <a:effectLst/>
                <a:latin typeface="AdvPSTIM10"/>
              </a:rPr>
              <a:t>II (western Pacific; </a:t>
            </a:r>
            <a:r>
              <a:rPr lang="en-US" altLang="ko-Kore-KR" sz="1600" dirty="0" err="1">
                <a:effectLst/>
                <a:latin typeface="AdvPSTIM10"/>
              </a:rPr>
              <a:t>Jerlov</a:t>
            </a:r>
            <a:r>
              <a:rPr lang="en-US" altLang="ko-Kore-KR" sz="1600" dirty="0">
                <a:effectLst/>
                <a:latin typeface="AdvPSTIM10"/>
              </a:rPr>
              <a:t> 1968)</a:t>
            </a:r>
            <a:r>
              <a:rPr kumimoji="1" lang="en-US" altLang="ko-Kore-KR" sz="1600" dirty="0"/>
              <a:t> </a:t>
            </a:r>
            <a:endParaRPr kumimoji="1" lang="ko-Kore-KR" altLang="en-US" sz="1600" dirty="0"/>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D3D0E179-62B7-6A09-ECE2-DBFED9B1732F}"/>
                  </a:ext>
                </a:extLst>
              </p:cNvPr>
              <p:cNvSpPr txBox="1"/>
              <p:nvPr/>
            </p:nvSpPr>
            <p:spPr>
              <a:xfrm>
                <a:off x="851255" y="4801143"/>
                <a:ext cx="7360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i="1" smtClean="0">
                              <a:latin typeface="Cambria Math" panose="02040503050406030204" pitchFamily="18" charset="0"/>
                              <a:ea typeface="Cambria Math" panose="02040503050406030204" pitchFamily="18" charset="0"/>
                            </a:rPr>
                          </m:ctrlPr>
                        </m:sSubPr>
                        <m:e>
                          <m:r>
                            <a:rPr kumimoji="1" lang="en-US" altLang="ko-Kore-KR" b="0" i="1">
                              <a:latin typeface="Cambria Math" panose="02040503050406030204" pitchFamily="18" charset="0"/>
                              <a:ea typeface="Cambria Math" panose="02040503050406030204" pitchFamily="18" charset="0"/>
                            </a:rPr>
                            <m:t>𝑤</m:t>
                          </m:r>
                        </m:e>
                        <m:sub>
                          <m:r>
                            <a:rPr kumimoji="1" lang="en-US" altLang="ko-Kore-KR" b="0" i="1">
                              <a:latin typeface="Cambria Math" panose="02040503050406030204" pitchFamily="18" charset="0"/>
                              <a:ea typeface="Cambria Math" panose="02040503050406030204" pitchFamily="18" charset="0"/>
                            </a:rPr>
                            <m:t>𝑒</m:t>
                          </m:r>
                        </m:sub>
                      </m:sSub>
                      <m:r>
                        <a:rPr kumimoji="1" lang="en-US" altLang="ko-Kore-KR" i="1" smtClean="0">
                          <a:latin typeface="Cambria Math" panose="02040503050406030204" pitchFamily="18" charset="0"/>
                          <a:ea typeface="Cambria Math" panose="02040503050406030204" pitchFamily="18" charset="0"/>
                        </a:rPr>
                        <m:t>=</m:t>
                      </m:r>
                    </m:oMath>
                  </m:oMathPara>
                </a14:m>
                <a:endParaRPr kumimoji="1" lang="ko-Kore-KR" altLang="en-US" dirty="0"/>
              </a:p>
            </p:txBody>
          </p:sp>
        </mc:Choice>
        <mc:Fallback xmlns="">
          <p:sp>
            <p:nvSpPr>
              <p:cNvPr id="52" name="TextBox 51">
                <a:extLst>
                  <a:ext uri="{FF2B5EF4-FFF2-40B4-BE49-F238E27FC236}">
                    <a16:creationId xmlns:a16="http://schemas.microsoft.com/office/drawing/2014/main" id="{D3D0E179-62B7-6A09-ECE2-DBFED9B1732F}"/>
                  </a:ext>
                </a:extLst>
              </p:cNvPr>
              <p:cNvSpPr txBox="1">
                <a:spLocks noRot="1" noChangeAspect="1" noMove="1" noResize="1" noEditPoints="1" noAdjustHandles="1" noChangeArrowheads="1" noChangeShapeType="1" noTextEdit="1"/>
              </p:cNvSpPr>
              <p:nvPr/>
            </p:nvSpPr>
            <p:spPr>
              <a:xfrm>
                <a:off x="851255" y="4801143"/>
                <a:ext cx="736035" cy="369332"/>
              </a:xfrm>
              <a:prstGeom prst="rect">
                <a:avLst/>
              </a:prstGeom>
              <a:blipFill>
                <a:blip r:embed="rId7"/>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7CE52E26-0014-40C9-1434-E5E830BCD4DB}"/>
                  </a:ext>
                </a:extLst>
              </p:cNvPr>
              <p:cNvSpPr txBox="1"/>
              <p:nvPr/>
            </p:nvSpPr>
            <p:spPr>
              <a:xfrm>
                <a:off x="1587290" y="4493238"/>
                <a:ext cx="2189607" cy="492571"/>
              </a:xfrm>
              <a:prstGeom prst="rect">
                <a:avLst/>
              </a:prstGeom>
              <a:noFill/>
            </p:spPr>
            <p:txBody>
              <a:bodyPr wrap="square">
                <a:spAutoFit/>
              </a:bodyPr>
              <a:lstStyle/>
              <a:p>
                <a14:m>
                  <m:oMath xmlns:m="http://schemas.openxmlformats.org/officeDocument/2006/math">
                    <m:f>
                      <m:fPr>
                        <m:ctrlPr>
                          <a:rPr kumimoji="1" lang="en-US" altLang="ko-Kore-KR" b="0" i="1" smtClean="0">
                            <a:latin typeface="Cambria Math" panose="02040503050406030204" pitchFamily="18" charset="0"/>
                            <a:ea typeface="Cambria Math" panose="02040503050406030204" pitchFamily="18" charset="0"/>
                          </a:rPr>
                        </m:ctrlPr>
                      </m:fPr>
                      <m:num>
                        <m:r>
                          <a:rPr kumimoji="1" lang="en-US" altLang="ko-Kore-KR" i="1" smtClean="0">
                            <a:latin typeface="Cambria Math" panose="02040503050406030204" pitchFamily="18" charset="0"/>
                            <a:ea typeface="Cambria Math" panose="02040503050406030204" pitchFamily="18" charset="0"/>
                          </a:rPr>
                          <m:t>∆</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num>
                      <m:den>
                        <m:r>
                          <a:rPr kumimoji="1" lang="en-US" altLang="ko-Kore-KR" i="1">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𝑡</m:t>
                        </m:r>
                      </m:den>
                    </m:f>
                  </m:oMath>
                </a14:m>
                <a:r>
                  <a:rPr lang="en-US" altLang="ko-Kore-KR" dirty="0"/>
                  <a:t>,  if </a:t>
                </a:r>
                <a14:m>
                  <m:oMath xmlns:m="http://schemas.openxmlformats.org/officeDocument/2006/math">
                    <m:r>
                      <a:rPr kumimoji="1" lang="en-US" altLang="ko-Kore-KR" i="1" smtClean="0">
                        <a:latin typeface="Cambria Math" panose="02040503050406030204" pitchFamily="18" charset="0"/>
                        <a:ea typeface="Cambria Math" panose="02040503050406030204" pitchFamily="18" charset="0"/>
                      </a:rPr>
                      <m:t>∆</m:t>
                    </m:r>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h</m:t>
                        </m:r>
                      </m:e>
                      <m:sub>
                        <m:r>
                          <a:rPr kumimoji="1" lang="en-US" altLang="ko-Kore-KR" i="1">
                            <a:latin typeface="Cambria Math" panose="02040503050406030204" pitchFamily="18" charset="0"/>
                            <a:ea typeface="Cambria Math" panose="02040503050406030204" pitchFamily="18" charset="0"/>
                          </a:rPr>
                          <m:t>𝑚</m:t>
                        </m:r>
                      </m:sub>
                    </m:sSub>
                    <m:r>
                      <a:rPr kumimoji="1" lang="en-US" altLang="ko-Kore-KR" b="0" i="1" smtClean="0">
                        <a:latin typeface="Cambria Math" panose="02040503050406030204" pitchFamily="18" charset="0"/>
                        <a:ea typeface="Cambria Math" panose="02040503050406030204" pitchFamily="18" charset="0"/>
                      </a:rPr>
                      <m:t>&gt;0</m:t>
                    </m:r>
                  </m:oMath>
                </a14:m>
                <a:endParaRPr lang="ko-Kore-KR" altLang="en-US" dirty="0"/>
              </a:p>
            </p:txBody>
          </p:sp>
        </mc:Choice>
        <mc:Fallback xmlns="">
          <p:sp>
            <p:nvSpPr>
              <p:cNvPr id="55" name="TextBox 54">
                <a:extLst>
                  <a:ext uri="{FF2B5EF4-FFF2-40B4-BE49-F238E27FC236}">
                    <a16:creationId xmlns:a16="http://schemas.microsoft.com/office/drawing/2014/main" id="{7CE52E26-0014-40C9-1434-E5E830BCD4DB}"/>
                  </a:ext>
                </a:extLst>
              </p:cNvPr>
              <p:cNvSpPr txBox="1">
                <a:spLocks noRot="1" noChangeAspect="1" noMove="1" noResize="1" noEditPoints="1" noAdjustHandles="1" noChangeArrowheads="1" noChangeShapeType="1" noTextEdit="1"/>
              </p:cNvSpPr>
              <p:nvPr/>
            </p:nvSpPr>
            <p:spPr>
              <a:xfrm>
                <a:off x="1587290" y="4493238"/>
                <a:ext cx="2189607" cy="492571"/>
              </a:xfrm>
              <a:prstGeom prst="rect">
                <a:avLst/>
              </a:prstGeom>
              <a:blipFill>
                <a:blip r:embed="rId8"/>
                <a:stretch>
                  <a:fillRect b="-7500"/>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CD0F9CF-DB2E-0A9F-A19A-280F60865F70}"/>
                  </a:ext>
                </a:extLst>
              </p:cNvPr>
              <p:cNvSpPr txBox="1"/>
              <p:nvPr/>
            </p:nvSpPr>
            <p:spPr>
              <a:xfrm>
                <a:off x="1769733" y="5050211"/>
                <a:ext cx="2189607" cy="369332"/>
              </a:xfrm>
              <a:prstGeom prst="rect">
                <a:avLst/>
              </a:prstGeom>
              <a:noFill/>
            </p:spPr>
            <p:txBody>
              <a:bodyPr wrap="square">
                <a:spAutoFit/>
              </a:bodyPr>
              <a:lstStyle/>
              <a:p>
                <a14:m>
                  <m:oMath xmlns:m="http://schemas.openxmlformats.org/officeDocument/2006/math">
                    <m:r>
                      <a:rPr kumimoji="1" lang="en-US" altLang="ko-Kore-KR" b="0" i="1" smtClean="0">
                        <a:latin typeface="Cambria Math" panose="02040503050406030204" pitchFamily="18" charset="0"/>
                        <a:ea typeface="Cambria Math" panose="02040503050406030204" pitchFamily="18" charset="0"/>
                      </a:rPr>
                      <m:t>0</m:t>
                    </m:r>
                  </m:oMath>
                </a14:m>
                <a:r>
                  <a:rPr lang="en-US" altLang="ko-Kore-KR" dirty="0"/>
                  <a:t>,  if </a:t>
                </a:r>
                <a14:m>
                  <m:oMath xmlns:m="http://schemas.openxmlformats.org/officeDocument/2006/math">
                    <m:r>
                      <a:rPr kumimoji="1" lang="en-US" altLang="ko-Kore-KR" i="1" smtClean="0">
                        <a:latin typeface="Cambria Math" panose="02040503050406030204" pitchFamily="18" charset="0"/>
                        <a:ea typeface="Cambria Math" panose="02040503050406030204" pitchFamily="18" charset="0"/>
                      </a:rPr>
                      <m:t>∆</m:t>
                    </m:r>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h</m:t>
                        </m:r>
                      </m:e>
                      <m:sub>
                        <m:r>
                          <a:rPr kumimoji="1" lang="en-US" altLang="ko-Kore-KR" i="1">
                            <a:latin typeface="Cambria Math" panose="02040503050406030204" pitchFamily="18" charset="0"/>
                            <a:ea typeface="Cambria Math" panose="02040503050406030204" pitchFamily="18" charset="0"/>
                          </a:rPr>
                          <m:t>𝑚</m:t>
                        </m:r>
                      </m:sub>
                    </m:sSub>
                    <m:r>
                      <a:rPr kumimoji="1" lang="en-US" altLang="ko-Kore-KR" b="0" i="1" smtClean="0">
                        <a:latin typeface="Cambria Math" panose="02040503050406030204" pitchFamily="18" charset="0"/>
                        <a:ea typeface="Cambria Math" panose="02040503050406030204" pitchFamily="18" charset="0"/>
                      </a:rPr>
                      <m:t>≤0</m:t>
                    </m:r>
                  </m:oMath>
                </a14:m>
                <a:endParaRPr lang="ko-Kore-KR" altLang="en-US" dirty="0"/>
              </a:p>
            </p:txBody>
          </p:sp>
        </mc:Choice>
        <mc:Fallback xmlns="">
          <p:sp>
            <p:nvSpPr>
              <p:cNvPr id="56" name="TextBox 55">
                <a:extLst>
                  <a:ext uri="{FF2B5EF4-FFF2-40B4-BE49-F238E27FC236}">
                    <a16:creationId xmlns:a16="http://schemas.microsoft.com/office/drawing/2014/main" id="{4CD0F9CF-DB2E-0A9F-A19A-280F60865F70}"/>
                  </a:ext>
                </a:extLst>
              </p:cNvPr>
              <p:cNvSpPr txBox="1">
                <a:spLocks noRot="1" noChangeAspect="1" noMove="1" noResize="1" noEditPoints="1" noAdjustHandles="1" noChangeArrowheads="1" noChangeShapeType="1" noTextEdit="1"/>
              </p:cNvSpPr>
              <p:nvPr/>
            </p:nvSpPr>
            <p:spPr>
              <a:xfrm>
                <a:off x="1769733" y="5050211"/>
                <a:ext cx="2189607" cy="369332"/>
              </a:xfrm>
              <a:prstGeom prst="rect">
                <a:avLst/>
              </a:prstGeom>
              <a:blipFill>
                <a:blip r:embed="rId9"/>
                <a:stretch>
                  <a:fillRect t="-6667" b="-26667"/>
                </a:stretch>
              </a:blipFill>
            </p:spPr>
            <p:txBody>
              <a:bodyPr/>
              <a:lstStyle/>
              <a:p>
                <a:r>
                  <a:rPr lang="ko-Kore-KR" altLang="en-US">
                    <a:noFill/>
                  </a:rPr>
                  <a:t> </a:t>
                </a:r>
              </a:p>
            </p:txBody>
          </p:sp>
        </mc:Fallback>
      </mc:AlternateContent>
      <p:sp>
        <p:nvSpPr>
          <p:cNvPr id="57" name="TextBox 56">
            <a:extLst>
              <a:ext uri="{FF2B5EF4-FFF2-40B4-BE49-F238E27FC236}">
                <a16:creationId xmlns:a16="http://schemas.microsoft.com/office/drawing/2014/main" id="{332EADC5-DF50-C9A2-D64F-CB7225873BB7}"/>
              </a:ext>
            </a:extLst>
          </p:cNvPr>
          <p:cNvSpPr txBox="1"/>
          <p:nvPr/>
        </p:nvSpPr>
        <p:spPr>
          <a:xfrm>
            <a:off x="660344" y="2646133"/>
            <a:ext cx="1830822" cy="369332"/>
          </a:xfrm>
          <a:prstGeom prst="rect">
            <a:avLst/>
          </a:prstGeom>
          <a:noFill/>
        </p:spPr>
        <p:txBody>
          <a:bodyPr wrap="none" rtlCol="0">
            <a:spAutoFit/>
          </a:bodyPr>
          <a:lstStyle/>
          <a:p>
            <a:r>
              <a:rPr kumimoji="1" lang="en-US" altLang="ko-Kore-KR" b="1" dirty="0"/>
              <a:t>In Diabatic term, </a:t>
            </a:r>
            <a:endParaRPr kumimoji="1" lang="ko-Kore-KR" altLang="en-US" b="1" dirty="0"/>
          </a:p>
        </p:txBody>
      </p:sp>
      <p:sp>
        <p:nvSpPr>
          <p:cNvPr id="58" name="TextBox 57">
            <a:extLst>
              <a:ext uri="{FF2B5EF4-FFF2-40B4-BE49-F238E27FC236}">
                <a16:creationId xmlns:a16="http://schemas.microsoft.com/office/drawing/2014/main" id="{F65811F4-7932-D229-E3C3-0AD23D695E7F}"/>
              </a:ext>
            </a:extLst>
          </p:cNvPr>
          <p:cNvSpPr txBox="1"/>
          <p:nvPr/>
        </p:nvSpPr>
        <p:spPr>
          <a:xfrm>
            <a:off x="660344" y="4123906"/>
            <a:ext cx="2240422" cy="369332"/>
          </a:xfrm>
          <a:prstGeom prst="rect">
            <a:avLst/>
          </a:prstGeom>
          <a:noFill/>
        </p:spPr>
        <p:txBody>
          <a:bodyPr wrap="none" rtlCol="0">
            <a:spAutoFit/>
          </a:bodyPr>
          <a:lstStyle/>
          <a:p>
            <a:r>
              <a:rPr kumimoji="1" lang="en-US" altLang="ko-Kore-KR" b="1" dirty="0"/>
              <a:t>In entrainment term, </a:t>
            </a:r>
            <a:endParaRPr kumimoji="1" lang="ko-Kore-KR" altLang="en-US" b="1"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45E1A72-5D3B-B95E-8CAD-4D8E9021B759}"/>
                  </a:ext>
                </a:extLst>
              </p:cNvPr>
              <p:cNvSpPr txBox="1"/>
              <p:nvPr/>
            </p:nvSpPr>
            <p:spPr>
              <a:xfrm>
                <a:off x="953311" y="5875506"/>
                <a:ext cx="19220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𝐴</m:t>
                          </m:r>
                        </m:e>
                        <m:sub>
                          <m:r>
                            <a:rPr kumimoji="1" lang="en-US" altLang="ko-Kore-KR" b="0" i="1" smtClean="0">
                              <a:latin typeface="Cambria Math" panose="02040503050406030204" pitchFamily="18" charset="0"/>
                              <a:ea typeface="Cambria Math" panose="02040503050406030204" pitchFamily="18" charset="0"/>
                            </a:rPr>
                            <m:t>h</m:t>
                          </m:r>
                        </m:sub>
                      </m:sSub>
                      <m:r>
                        <a:rPr kumimoji="1" lang="en-US" altLang="ko-Kore-KR" b="0" i="1" smtClean="0">
                          <a:latin typeface="Cambria Math" panose="02040503050406030204" pitchFamily="18" charset="0"/>
                          <a:ea typeface="Cambria Math" panose="02040503050406030204" pitchFamily="18" charset="0"/>
                        </a:rPr>
                        <m:t>=</m:t>
                      </m:r>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10</m:t>
                          </m:r>
                        </m:e>
                        <m:sup>
                          <m:r>
                            <a:rPr kumimoji="1" lang="en-US" altLang="ko-Kore-KR" b="0" i="1" smtClean="0">
                              <a:latin typeface="Cambria Math" panose="02040503050406030204" pitchFamily="18" charset="0"/>
                              <a:ea typeface="Cambria Math" panose="02040503050406030204" pitchFamily="18" charset="0"/>
                            </a:rPr>
                            <m:t>2</m:t>
                          </m:r>
                        </m:sup>
                      </m:sSup>
                      <m:r>
                        <a:rPr kumimoji="1" lang="en-US" altLang="ko-Kore-KR" b="0" i="1" smtClean="0">
                          <a:latin typeface="Cambria Math" panose="02040503050406030204" pitchFamily="18" charset="0"/>
                          <a:ea typeface="Cambria Math" panose="02040503050406030204" pitchFamily="18" charset="0"/>
                        </a:rPr>
                        <m:t> </m:t>
                      </m:r>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𝑚</m:t>
                          </m:r>
                        </m:e>
                        <m:sup>
                          <m:r>
                            <a:rPr kumimoji="1" lang="en-US" altLang="ko-Kore-KR" b="0" i="1" smtClean="0">
                              <a:latin typeface="Cambria Math" panose="02040503050406030204" pitchFamily="18" charset="0"/>
                              <a:ea typeface="Cambria Math" panose="02040503050406030204" pitchFamily="18" charset="0"/>
                            </a:rPr>
                            <m:t>2</m:t>
                          </m:r>
                        </m:sup>
                      </m:sSup>
                      <m:r>
                        <a:rPr kumimoji="1" lang="en-US" altLang="ko-Kore-KR" b="0" i="1" smtClean="0">
                          <a:latin typeface="Cambria Math" panose="02040503050406030204" pitchFamily="18" charset="0"/>
                          <a:ea typeface="Cambria Math" panose="02040503050406030204" pitchFamily="18" charset="0"/>
                        </a:rPr>
                        <m:t> </m:t>
                      </m:r>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𝑠</m:t>
                          </m:r>
                        </m:e>
                        <m:sup>
                          <m:r>
                            <a:rPr kumimoji="1" lang="en-US" altLang="ko-Kore-KR" b="0" i="1" smtClean="0">
                              <a:latin typeface="Cambria Math" panose="02040503050406030204" pitchFamily="18" charset="0"/>
                              <a:ea typeface="Cambria Math" panose="02040503050406030204" pitchFamily="18" charset="0"/>
                            </a:rPr>
                            <m:t>−1</m:t>
                          </m:r>
                        </m:sup>
                      </m:sSup>
                    </m:oMath>
                  </m:oMathPara>
                </a14:m>
                <a:endParaRPr kumimoji="1" lang="ko-Kore-KR" altLang="en-US" dirty="0"/>
              </a:p>
            </p:txBody>
          </p:sp>
        </mc:Choice>
        <mc:Fallback xmlns="">
          <p:sp>
            <p:nvSpPr>
              <p:cNvPr id="60" name="TextBox 59">
                <a:extLst>
                  <a:ext uri="{FF2B5EF4-FFF2-40B4-BE49-F238E27FC236}">
                    <a16:creationId xmlns:a16="http://schemas.microsoft.com/office/drawing/2014/main" id="{A45E1A72-5D3B-B95E-8CAD-4D8E9021B759}"/>
                  </a:ext>
                </a:extLst>
              </p:cNvPr>
              <p:cNvSpPr txBox="1">
                <a:spLocks noRot="1" noChangeAspect="1" noMove="1" noResize="1" noEditPoints="1" noAdjustHandles="1" noChangeArrowheads="1" noChangeShapeType="1" noTextEdit="1"/>
              </p:cNvSpPr>
              <p:nvPr/>
            </p:nvSpPr>
            <p:spPr>
              <a:xfrm>
                <a:off x="953311" y="5875506"/>
                <a:ext cx="1922065" cy="369332"/>
              </a:xfrm>
              <a:prstGeom prst="rect">
                <a:avLst/>
              </a:prstGeom>
              <a:blipFill>
                <a:blip r:embed="rId10"/>
                <a:stretch>
                  <a:fillRect b="-1666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745F8020-B809-04AD-5FD7-2C11BB6DE594}"/>
                  </a:ext>
                </a:extLst>
              </p:cNvPr>
              <p:cNvSpPr txBox="1"/>
              <p:nvPr/>
            </p:nvSpPr>
            <p:spPr>
              <a:xfrm>
                <a:off x="953311" y="6309240"/>
                <a:ext cx="20318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𝐾</m:t>
                          </m:r>
                        </m:e>
                        <m:sub>
                          <m:r>
                            <a:rPr kumimoji="1" lang="en-US" altLang="ko-Kore-KR" b="0" i="1" smtClean="0">
                              <a:latin typeface="Cambria Math" panose="02040503050406030204" pitchFamily="18" charset="0"/>
                              <a:ea typeface="Cambria Math" panose="02040503050406030204" pitchFamily="18" charset="0"/>
                            </a:rPr>
                            <m:t>𝑣</m:t>
                          </m:r>
                        </m:sub>
                      </m:sSub>
                      <m:r>
                        <a:rPr kumimoji="1" lang="en-US" altLang="ko-Kore-KR" b="0" i="1" smtClean="0">
                          <a:latin typeface="Cambria Math" panose="02040503050406030204" pitchFamily="18" charset="0"/>
                          <a:ea typeface="Cambria Math" panose="02040503050406030204" pitchFamily="18" charset="0"/>
                        </a:rPr>
                        <m:t>=</m:t>
                      </m:r>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10</m:t>
                          </m:r>
                        </m:e>
                        <m:sup>
                          <m:r>
                            <a:rPr kumimoji="1" lang="en-US" altLang="ko-Kore-KR" b="0" i="1" smtClean="0">
                              <a:latin typeface="Cambria Math" panose="02040503050406030204" pitchFamily="18" charset="0"/>
                              <a:ea typeface="Cambria Math" panose="02040503050406030204" pitchFamily="18" charset="0"/>
                            </a:rPr>
                            <m:t>−4</m:t>
                          </m:r>
                        </m:sup>
                      </m:sSup>
                      <m:r>
                        <a:rPr kumimoji="1" lang="en-US" altLang="ko-Kore-KR" b="0" i="1" smtClean="0">
                          <a:latin typeface="Cambria Math" panose="02040503050406030204" pitchFamily="18" charset="0"/>
                          <a:ea typeface="Cambria Math" panose="02040503050406030204" pitchFamily="18" charset="0"/>
                        </a:rPr>
                        <m:t> </m:t>
                      </m:r>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𝑚</m:t>
                          </m:r>
                        </m:e>
                        <m:sup>
                          <m:r>
                            <a:rPr kumimoji="1" lang="en-US" altLang="ko-Kore-KR" b="0" i="1" smtClean="0">
                              <a:latin typeface="Cambria Math" panose="02040503050406030204" pitchFamily="18" charset="0"/>
                              <a:ea typeface="Cambria Math" panose="02040503050406030204" pitchFamily="18" charset="0"/>
                            </a:rPr>
                            <m:t>2</m:t>
                          </m:r>
                        </m:sup>
                      </m:sSup>
                      <m:r>
                        <a:rPr kumimoji="1" lang="en-US" altLang="ko-Kore-KR" b="0" i="1" smtClean="0">
                          <a:latin typeface="Cambria Math" panose="02040503050406030204" pitchFamily="18" charset="0"/>
                          <a:ea typeface="Cambria Math" panose="02040503050406030204" pitchFamily="18" charset="0"/>
                        </a:rPr>
                        <m:t> </m:t>
                      </m:r>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𝑠</m:t>
                          </m:r>
                        </m:e>
                        <m:sup>
                          <m:r>
                            <a:rPr kumimoji="1" lang="en-US" altLang="ko-Kore-KR" b="0" i="1" smtClean="0">
                              <a:latin typeface="Cambria Math" panose="02040503050406030204" pitchFamily="18" charset="0"/>
                              <a:ea typeface="Cambria Math" panose="02040503050406030204" pitchFamily="18" charset="0"/>
                            </a:rPr>
                            <m:t>−1</m:t>
                          </m:r>
                        </m:sup>
                      </m:sSup>
                    </m:oMath>
                  </m:oMathPara>
                </a14:m>
                <a:endParaRPr kumimoji="1" lang="ko-Kore-KR" altLang="en-US" dirty="0"/>
              </a:p>
            </p:txBody>
          </p:sp>
        </mc:Choice>
        <mc:Fallback xmlns="">
          <p:sp>
            <p:nvSpPr>
              <p:cNvPr id="61" name="TextBox 60">
                <a:extLst>
                  <a:ext uri="{FF2B5EF4-FFF2-40B4-BE49-F238E27FC236}">
                    <a16:creationId xmlns:a16="http://schemas.microsoft.com/office/drawing/2014/main" id="{745F8020-B809-04AD-5FD7-2C11BB6DE594}"/>
                  </a:ext>
                </a:extLst>
              </p:cNvPr>
              <p:cNvSpPr txBox="1">
                <a:spLocks noRot="1" noChangeAspect="1" noMove="1" noResize="1" noEditPoints="1" noAdjustHandles="1" noChangeArrowheads="1" noChangeShapeType="1" noTextEdit="1"/>
              </p:cNvSpPr>
              <p:nvPr/>
            </p:nvSpPr>
            <p:spPr>
              <a:xfrm>
                <a:off x="953311" y="6309240"/>
                <a:ext cx="2031838" cy="369332"/>
              </a:xfrm>
              <a:prstGeom prst="rect">
                <a:avLst/>
              </a:prstGeom>
              <a:blipFill>
                <a:blip r:embed="rId11"/>
                <a:stretch>
                  <a:fillRect b="-12903"/>
                </a:stretch>
              </a:blipFill>
            </p:spPr>
            <p:txBody>
              <a:bodyPr/>
              <a:lstStyle/>
              <a:p>
                <a:r>
                  <a:rPr lang="ko-Kore-KR" altLang="en-US">
                    <a:noFill/>
                  </a:rPr>
                  <a:t> </a:t>
                </a:r>
              </a:p>
            </p:txBody>
          </p:sp>
        </mc:Fallback>
      </mc:AlternateContent>
      <p:sp>
        <p:nvSpPr>
          <p:cNvPr id="62" name="TextBox 61">
            <a:extLst>
              <a:ext uri="{FF2B5EF4-FFF2-40B4-BE49-F238E27FC236}">
                <a16:creationId xmlns:a16="http://schemas.microsoft.com/office/drawing/2014/main" id="{259C3A5F-C2E0-DE1B-6ABD-B69462658036}"/>
              </a:ext>
            </a:extLst>
          </p:cNvPr>
          <p:cNvSpPr txBox="1"/>
          <p:nvPr/>
        </p:nvSpPr>
        <p:spPr>
          <a:xfrm>
            <a:off x="691763" y="5430338"/>
            <a:ext cx="1654427" cy="369332"/>
          </a:xfrm>
          <a:prstGeom prst="rect">
            <a:avLst/>
          </a:prstGeom>
          <a:noFill/>
        </p:spPr>
        <p:txBody>
          <a:bodyPr wrap="none" rtlCol="0">
            <a:spAutoFit/>
          </a:bodyPr>
          <a:lstStyle/>
          <a:p>
            <a:r>
              <a:rPr kumimoji="1" lang="en-US" altLang="ko-Kore-KR" b="1" dirty="0"/>
              <a:t>Eddy diffusivity</a:t>
            </a:r>
            <a:endParaRPr kumimoji="1" lang="ko-Kore-KR" altLang="en-US" b="1" dirty="0"/>
          </a:p>
        </p:txBody>
      </p:sp>
      <p:sp>
        <p:nvSpPr>
          <p:cNvPr id="63" name="TextBox 62">
            <a:extLst>
              <a:ext uri="{FF2B5EF4-FFF2-40B4-BE49-F238E27FC236}">
                <a16:creationId xmlns:a16="http://schemas.microsoft.com/office/drawing/2014/main" id="{8A652EA6-30C6-6996-1870-AE20F5AE4A17}"/>
              </a:ext>
            </a:extLst>
          </p:cNvPr>
          <p:cNvSpPr txBox="1"/>
          <p:nvPr/>
        </p:nvSpPr>
        <p:spPr>
          <a:xfrm>
            <a:off x="69694" y="-50489"/>
            <a:ext cx="4595745" cy="461665"/>
          </a:xfrm>
          <a:prstGeom prst="rect">
            <a:avLst/>
          </a:prstGeom>
          <a:noFill/>
        </p:spPr>
        <p:txBody>
          <a:bodyPr wrap="none" rtlCol="0">
            <a:spAutoFit/>
          </a:bodyPr>
          <a:lstStyle/>
          <a:p>
            <a:r>
              <a:rPr kumimoji="1" lang="en-US" altLang="ko-Kore-KR" sz="2400" b="1" dirty="0"/>
              <a:t>Mixed Layer Heat budget equation</a:t>
            </a:r>
            <a:endParaRPr kumimoji="1" lang="ko-Kore-KR" altLang="en-US" sz="2400" b="1" dirty="0"/>
          </a:p>
        </p:txBody>
      </p:sp>
      <p:sp>
        <p:nvSpPr>
          <p:cNvPr id="64" name="TextBox 63">
            <a:extLst>
              <a:ext uri="{FF2B5EF4-FFF2-40B4-BE49-F238E27FC236}">
                <a16:creationId xmlns:a16="http://schemas.microsoft.com/office/drawing/2014/main" id="{8DCD3052-1B2C-F0CF-87C3-A2C3404E0D89}"/>
              </a:ext>
            </a:extLst>
          </p:cNvPr>
          <p:cNvSpPr txBox="1"/>
          <p:nvPr/>
        </p:nvSpPr>
        <p:spPr>
          <a:xfrm>
            <a:off x="9183075" y="1869022"/>
            <a:ext cx="2113720" cy="369332"/>
          </a:xfrm>
          <a:prstGeom prst="rect">
            <a:avLst/>
          </a:prstGeom>
          <a:noFill/>
        </p:spPr>
        <p:txBody>
          <a:bodyPr wrap="none" rtlCol="0">
            <a:spAutoFit/>
          </a:bodyPr>
          <a:lstStyle/>
          <a:p>
            <a:r>
              <a:rPr kumimoji="1" lang="en-US" altLang="ko-Kore-KR" b="1" dirty="0" err="1"/>
              <a:t>Qiu</a:t>
            </a:r>
            <a:r>
              <a:rPr kumimoji="1" lang="ko-KR" altLang="en-US" b="1" dirty="0"/>
              <a:t> </a:t>
            </a:r>
            <a:r>
              <a:rPr kumimoji="1" lang="en-US" altLang="ko-Kore-KR" b="1" dirty="0"/>
              <a:t>and</a:t>
            </a:r>
            <a:r>
              <a:rPr kumimoji="1" lang="ko-KR" altLang="en-US" b="1" dirty="0"/>
              <a:t> </a:t>
            </a:r>
            <a:r>
              <a:rPr kumimoji="1" lang="en-US" altLang="ko-Kore-KR" b="1" dirty="0"/>
              <a:t>Kelly</a:t>
            </a:r>
            <a:r>
              <a:rPr kumimoji="1" lang="ko-KR" altLang="en-US" b="1" dirty="0"/>
              <a:t> </a:t>
            </a:r>
            <a:r>
              <a:rPr kumimoji="1" lang="en-US" altLang="ko-Kore-KR" b="1" dirty="0"/>
              <a:t>(1993)</a:t>
            </a:r>
            <a:endParaRPr kumimoji="1" lang="ko-Kore-KR" altLang="en-US" b="1"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B808DC4D-D0E2-A161-7C1C-7348FFB9072D}"/>
                  </a:ext>
                </a:extLst>
              </p:cNvPr>
              <p:cNvSpPr txBox="1"/>
              <p:nvPr/>
            </p:nvSpPr>
            <p:spPr>
              <a:xfrm>
                <a:off x="4292600" y="1778000"/>
                <a:ext cx="2390206" cy="369332"/>
              </a:xfrm>
              <a:prstGeom prst="rect">
                <a:avLst/>
              </a:prstGeom>
              <a:noFill/>
            </p:spPr>
            <p:txBody>
              <a:bodyPr wrap="none" rtlCol="0">
                <a:spAutoFit/>
              </a:bodyPr>
              <a:lstStyle/>
              <a:p>
                <a14:m>
                  <m:oMath xmlns:m="http://schemas.openxmlformats.org/officeDocument/2006/math">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oMath>
                </a14:m>
                <a:r>
                  <a:rPr kumimoji="1" lang="ko-KR" altLang="en-US" dirty="0"/>
                  <a:t> </a:t>
                </a:r>
                <a:r>
                  <a:rPr kumimoji="1" lang="en-US" altLang="ko-KR" dirty="0"/>
                  <a:t>=</a:t>
                </a:r>
                <a:r>
                  <a:rPr kumimoji="1" lang="ko-KR" altLang="en-US" dirty="0"/>
                  <a:t> </a:t>
                </a:r>
                <a:r>
                  <a:rPr kumimoji="1" lang="en-US" altLang="ko-KR" dirty="0"/>
                  <a:t>mixed</a:t>
                </a:r>
                <a:r>
                  <a:rPr kumimoji="1" lang="ko-KR" altLang="en-US" dirty="0"/>
                  <a:t> </a:t>
                </a:r>
                <a:r>
                  <a:rPr kumimoji="1" lang="en-US" altLang="ko-KR" dirty="0"/>
                  <a:t>layer</a:t>
                </a:r>
                <a:r>
                  <a:rPr kumimoji="1" lang="ko-KR" altLang="en-US" dirty="0"/>
                  <a:t> </a:t>
                </a:r>
                <a:r>
                  <a:rPr kumimoji="1" lang="en-US" altLang="ko-KR" dirty="0"/>
                  <a:t>depth</a:t>
                </a:r>
                <a:endParaRPr kumimoji="1" lang="ko-Kore-KR" altLang="en-US" dirty="0"/>
              </a:p>
            </p:txBody>
          </p:sp>
        </mc:Choice>
        <mc:Fallback xmlns="">
          <p:sp>
            <p:nvSpPr>
              <p:cNvPr id="66" name="TextBox 65">
                <a:extLst>
                  <a:ext uri="{FF2B5EF4-FFF2-40B4-BE49-F238E27FC236}">
                    <a16:creationId xmlns:a16="http://schemas.microsoft.com/office/drawing/2014/main" id="{B808DC4D-D0E2-A161-7C1C-7348FFB9072D}"/>
                  </a:ext>
                </a:extLst>
              </p:cNvPr>
              <p:cNvSpPr txBox="1">
                <a:spLocks noRot="1" noChangeAspect="1" noMove="1" noResize="1" noEditPoints="1" noAdjustHandles="1" noChangeArrowheads="1" noChangeShapeType="1" noTextEdit="1"/>
              </p:cNvSpPr>
              <p:nvPr/>
            </p:nvSpPr>
            <p:spPr>
              <a:xfrm>
                <a:off x="4292600" y="1778000"/>
                <a:ext cx="2390206" cy="369332"/>
              </a:xfrm>
              <a:prstGeom prst="rect">
                <a:avLst/>
              </a:prstGeom>
              <a:blipFill>
                <a:blip r:embed="rId12"/>
                <a:stretch>
                  <a:fillRect t="-10345" r="-1053" b="-27586"/>
                </a:stretch>
              </a:blipFill>
            </p:spPr>
            <p:txBody>
              <a:bodyPr/>
              <a:lstStyle/>
              <a:p>
                <a:r>
                  <a:rPr lang="ko-Kore-KR" altLang="en-US">
                    <a:noFill/>
                  </a:rPr>
                  <a:t> </a:t>
                </a:r>
              </a:p>
            </p:txBody>
          </p:sp>
        </mc:Fallback>
      </mc:AlternateContent>
      <p:sp>
        <p:nvSpPr>
          <p:cNvPr id="2" name="Slide Number Placeholder 4">
            <a:extLst>
              <a:ext uri="{FF2B5EF4-FFF2-40B4-BE49-F238E27FC236}">
                <a16:creationId xmlns:a16="http://schemas.microsoft.com/office/drawing/2014/main" id="{6A16ED47-3DC0-EEC9-1106-B5722ED2ABC5}"/>
              </a:ext>
            </a:extLst>
          </p:cNvPr>
          <p:cNvSpPr txBox="1">
            <a:spLocks/>
          </p:cNvSpPr>
          <p:nvPr/>
        </p:nvSpPr>
        <p:spPr>
          <a:xfrm>
            <a:off x="9263743" y="634180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25</a:t>
            </a:r>
          </a:p>
        </p:txBody>
      </p:sp>
    </p:spTree>
    <p:extLst>
      <p:ext uri="{BB962C8B-B14F-4D97-AF65-F5344CB8AC3E}">
        <p14:creationId xmlns:p14="http://schemas.microsoft.com/office/powerpoint/2010/main" val="2072395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3734D8-6174-8752-3F96-A1D90C06B624}"/>
              </a:ext>
            </a:extLst>
          </p:cNvPr>
          <p:cNvSpPr txBox="1"/>
          <p:nvPr/>
        </p:nvSpPr>
        <p:spPr>
          <a:xfrm>
            <a:off x="5507137" y="4182747"/>
            <a:ext cx="6017801" cy="646331"/>
          </a:xfrm>
          <a:prstGeom prst="rect">
            <a:avLst/>
          </a:prstGeom>
          <a:noFill/>
        </p:spPr>
        <p:txBody>
          <a:bodyPr wrap="none" rtlCol="0">
            <a:spAutoFit/>
          </a:bodyPr>
          <a:lstStyle/>
          <a:p>
            <a:r>
              <a:rPr kumimoji="1" lang="en-US" altLang="ko-Kore-KR" dirty="0"/>
              <a:t>As the integration period becomes longer, </a:t>
            </a:r>
          </a:p>
          <a:p>
            <a:r>
              <a:rPr kumimoji="1" lang="en-US" altLang="ko-Kore-KR" dirty="0"/>
              <a:t>The terms in RHS balanced each other, </a:t>
            </a:r>
            <a:r>
              <a:rPr kumimoji="1" lang="en-US" altLang="ko-Kore-KR" i="1" dirty="0"/>
              <a:t>a</a:t>
            </a:r>
            <a:r>
              <a:rPr kumimoji="1" lang="en-US" altLang="ko-Kore-KR" i="1" baseline="-25000" dirty="0"/>
              <a:t>3</a:t>
            </a:r>
            <a:r>
              <a:rPr kumimoji="1" lang="en-US" altLang="ko-Kore-KR" i="1" dirty="0"/>
              <a:t>-a</a:t>
            </a:r>
            <a:r>
              <a:rPr kumimoji="1" lang="en-US" altLang="ko-Kore-KR" dirty="0"/>
              <a:t> becomes smaller </a:t>
            </a:r>
            <a:endParaRPr kumimoji="1" lang="ko-Kore-KR" alt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0787D0-C39E-849A-D269-C8FFE64321D2}"/>
                  </a:ext>
                </a:extLst>
              </p:cNvPr>
              <p:cNvSpPr txBox="1"/>
              <p:nvPr/>
            </p:nvSpPr>
            <p:spPr>
              <a:xfrm>
                <a:off x="650038" y="316600"/>
                <a:ext cx="9714198" cy="6538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ko-Kore-KR" i="1" smtClean="0">
                              <a:latin typeface="Cambria Math" panose="02040503050406030204" pitchFamily="18" charset="0"/>
                            </a:rPr>
                          </m:ctrlPr>
                        </m:fPr>
                        <m:num>
                          <m:r>
                            <a:rPr kumimoji="1" lang="en-US" altLang="ko-Kore-KR" i="1" smtClean="0">
                              <a:latin typeface="Cambria Math" panose="02040503050406030204" pitchFamily="18" charset="0"/>
                              <a:ea typeface="Cambria Math" panose="02040503050406030204" pitchFamily="18" charset="0"/>
                            </a:rPr>
                            <m:t>𝜕</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𝑇</m:t>
                              </m:r>
                            </m:e>
                            <m:sub>
                              <m:r>
                                <a:rPr kumimoji="1" lang="en-US" altLang="ko-Kore-KR" b="0" i="1" smtClean="0">
                                  <a:latin typeface="Cambria Math" panose="02040503050406030204" pitchFamily="18" charset="0"/>
                                  <a:ea typeface="Cambria Math" panose="02040503050406030204" pitchFamily="18" charset="0"/>
                                </a:rPr>
                                <m:t>𝑚</m:t>
                              </m:r>
                            </m:sub>
                          </m:sSub>
                        </m:num>
                        <m:den>
                          <m:r>
                            <a:rPr kumimoji="1" lang="en-US" altLang="ko-Kore-KR"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𝑡</m:t>
                          </m:r>
                        </m:den>
                      </m:f>
                      <m:r>
                        <a:rPr kumimoji="1" lang="en-US" altLang="ko-Kore-KR" b="0" i="1" smtClean="0">
                          <a:latin typeface="Cambria Math" panose="02040503050406030204" pitchFamily="18" charset="0"/>
                        </a:rPr>
                        <m:t>=</m:t>
                      </m:r>
                      <m:f>
                        <m:fPr>
                          <m:ctrlPr>
                            <a:rPr kumimoji="1" lang="en-US" altLang="ko-Kore-KR" i="1">
                              <a:latin typeface="Cambria Math" panose="02040503050406030204" pitchFamily="18" charset="0"/>
                              <a:ea typeface="Cambria Math" panose="02040503050406030204" pitchFamily="18" charset="0"/>
                            </a:rPr>
                          </m:ctrlPr>
                        </m:fPr>
                        <m:num>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𝑄</m:t>
                              </m:r>
                            </m:e>
                            <m:sub>
                              <m:r>
                                <a:rPr kumimoji="1" lang="en-US" altLang="ko-Kore-KR" i="1">
                                  <a:latin typeface="Cambria Math" panose="02040503050406030204" pitchFamily="18" charset="0"/>
                                  <a:ea typeface="Cambria Math" panose="02040503050406030204" pitchFamily="18" charset="0"/>
                                </a:rPr>
                                <m:t>𝑛𝑒𝑡</m:t>
                              </m:r>
                            </m:sub>
                          </m:sSub>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𝑞</m:t>
                          </m:r>
                          <m:d>
                            <m:dPr>
                              <m:ctrlPr>
                                <a:rPr kumimoji="1" lang="en-US" altLang="ko-Kore-KR" i="1">
                                  <a:latin typeface="Cambria Math" panose="02040503050406030204" pitchFamily="18" charset="0"/>
                                  <a:ea typeface="Cambria Math" panose="02040503050406030204" pitchFamily="18" charset="0"/>
                                </a:rPr>
                              </m:ctrlPr>
                            </m:dPr>
                            <m:e>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h</m:t>
                                  </m:r>
                                </m:e>
                                <m:sub>
                                  <m:r>
                                    <a:rPr kumimoji="1" lang="en-US" altLang="ko-Kore-KR" i="1">
                                      <a:latin typeface="Cambria Math" panose="02040503050406030204" pitchFamily="18" charset="0"/>
                                      <a:ea typeface="Cambria Math" panose="02040503050406030204" pitchFamily="18" charset="0"/>
                                    </a:rPr>
                                    <m:t>𝑚</m:t>
                                  </m:r>
                                </m:sub>
                              </m:sSub>
                            </m:e>
                          </m:d>
                        </m:num>
                        <m:den>
                          <m:r>
                            <a:rPr kumimoji="1" lang="en-US" altLang="ko-Kore-KR" i="1">
                              <a:latin typeface="Cambria Math" panose="02040503050406030204" pitchFamily="18" charset="0"/>
                              <a:ea typeface="Cambria Math" panose="02040503050406030204" pitchFamily="18" charset="0"/>
                            </a:rPr>
                            <m:t>𝜌</m:t>
                          </m:r>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𝐶</m:t>
                              </m:r>
                            </m:e>
                            <m:sub>
                              <m:r>
                                <a:rPr kumimoji="1" lang="en-US" altLang="ko-Kore-KR" i="1">
                                  <a:latin typeface="Cambria Math" panose="02040503050406030204" pitchFamily="18" charset="0"/>
                                  <a:ea typeface="Cambria Math" panose="02040503050406030204" pitchFamily="18" charset="0"/>
                                </a:rPr>
                                <m:t>0</m:t>
                              </m:r>
                            </m:sub>
                          </m:sSub>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h</m:t>
                              </m:r>
                            </m:e>
                            <m:sub>
                              <m:r>
                                <a:rPr kumimoji="1" lang="en-US" altLang="ko-Kore-KR" i="1">
                                  <a:latin typeface="Cambria Math" panose="02040503050406030204" pitchFamily="18" charset="0"/>
                                  <a:ea typeface="Cambria Math" panose="02040503050406030204" pitchFamily="18" charset="0"/>
                                </a:rPr>
                                <m:t>𝑚</m:t>
                              </m:r>
                            </m:sub>
                          </m:sSub>
                        </m:den>
                      </m:f>
                      <m:r>
                        <a:rPr kumimoji="1" lang="en-US" altLang="ko-Kore-KR" b="0" i="1" smtClean="0">
                          <a:latin typeface="Cambria Math" panose="02040503050406030204" pitchFamily="18" charset="0"/>
                        </a:rPr>
                        <m:t>−</m:t>
                      </m:r>
                      <m:sSub>
                        <m:sSubPr>
                          <m:ctrlPr>
                            <a:rPr kumimoji="1" lang="en-US" altLang="ko-Kore-KR" b="1" i="1" smtClean="0">
                              <a:latin typeface="Cambria Math" panose="02040503050406030204" pitchFamily="18" charset="0"/>
                            </a:rPr>
                          </m:ctrlPr>
                        </m:sSubPr>
                        <m:e>
                          <m:r>
                            <a:rPr kumimoji="1" lang="en-US" altLang="ko-Kore-KR" b="1" i="1" smtClean="0">
                              <a:latin typeface="Cambria Math" panose="02040503050406030204" pitchFamily="18" charset="0"/>
                            </a:rPr>
                            <m:t>𝑽</m:t>
                          </m:r>
                        </m:e>
                        <m:sub>
                          <m:r>
                            <a:rPr kumimoji="1" lang="en-US" altLang="ko-Kore-KR" b="0" i="1" smtClean="0">
                              <a:latin typeface="Cambria Math" panose="02040503050406030204" pitchFamily="18" charset="0"/>
                            </a:rPr>
                            <m:t>𝑚</m:t>
                          </m:r>
                        </m:sub>
                      </m:sSub>
                      <m:r>
                        <a:rPr kumimoji="1" lang="en-US" altLang="ko-Kore-KR" i="1" smtClean="0">
                          <a:latin typeface="Cambria Math" panose="02040503050406030204" pitchFamily="18" charset="0"/>
                          <a:ea typeface="Cambria Math" panose="02040503050406030204" pitchFamily="18" charset="0"/>
                        </a:rPr>
                        <m:t>∙</m:t>
                      </m:r>
                      <m:r>
                        <a:rPr kumimoji="1" lang="en-US" altLang="ko-Kore-KR" b="1" i="1" smtClean="0">
                          <a:latin typeface="Cambria Math" panose="02040503050406030204" pitchFamily="18" charset="0"/>
                          <a:ea typeface="Cambria Math" panose="02040503050406030204" pitchFamily="18" charset="0"/>
                        </a:rPr>
                        <m:t>𝜵</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𝑇</m:t>
                          </m:r>
                        </m:e>
                        <m:sub>
                          <m:r>
                            <a:rPr kumimoji="1" lang="en-US" altLang="ko-Kore-KR" b="0" i="1" smtClean="0">
                              <a:latin typeface="Cambria Math" panose="02040503050406030204" pitchFamily="18" charset="0"/>
                              <a:ea typeface="Cambria Math" panose="02040503050406030204" pitchFamily="18" charset="0"/>
                            </a:rPr>
                            <m:t>𝑚</m:t>
                          </m:r>
                        </m:sub>
                      </m:sSub>
                      <m:r>
                        <a:rPr kumimoji="1" lang="en-US" altLang="ko-Kore-KR" b="0" i="1" smtClean="0">
                          <a:latin typeface="Cambria Math" panose="02040503050406030204" pitchFamily="18" charset="0"/>
                          <a:ea typeface="Cambria Math" panose="02040503050406030204" pitchFamily="18" charset="0"/>
                        </a:rPr>
                        <m:t>−</m:t>
                      </m:r>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b="0" i="1">
                              <a:latin typeface="Cambria Math" panose="02040503050406030204" pitchFamily="18" charset="0"/>
                              <a:ea typeface="Cambria Math" panose="02040503050406030204" pitchFamily="18" charset="0"/>
                            </a:rPr>
                            <m:t>𝑤</m:t>
                          </m:r>
                        </m:e>
                        <m:sub>
                          <m:r>
                            <a:rPr kumimoji="1" lang="en-US" altLang="ko-Kore-KR" b="0" i="1">
                              <a:latin typeface="Cambria Math" panose="02040503050406030204" pitchFamily="18" charset="0"/>
                              <a:ea typeface="Cambria Math" panose="02040503050406030204" pitchFamily="18" charset="0"/>
                            </a:rPr>
                            <m:t>𝑒</m:t>
                          </m:r>
                        </m:sub>
                      </m:sSub>
                      <m:f>
                        <m:fPr>
                          <m:ctrlPr>
                            <a:rPr kumimoji="1" lang="en-US" altLang="ko-Kore-KR" i="1" smtClean="0">
                              <a:latin typeface="Cambria Math" panose="02040503050406030204" pitchFamily="18" charset="0"/>
                              <a:ea typeface="Cambria Math" panose="02040503050406030204" pitchFamily="18" charset="0"/>
                            </a:rPr>
                          </m:ctrlPr>
                        </m:fPr>
                        <m:num>
                          <m:sSub>
                            <m:sSubPr>
                              <m:ctrlPr>
                                <a:rPr kumimoji="1" lang="en-US" altLang="ko-Kore-KR"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𝑇</m:t>
                              </m:r>
                            </m:e>
                            <m:sub>
                              <m:r>
                                <a:rPr kumimoji="1" lang="en-US" altLang="ko-Kore-KR" b="0" i="1" smtClean="0">
                                  <a:latin typeface="Cambria Math" panose="02040503050406030204" pitchFamily="18" charset="0"/>
                                  <a:ea typeface="Cambria Math" panose="02040503050406030204" pitchFamily="18" charset="0"/>
                                </a:rPr>
                                <m:t>𝑚</m:t>
                              </m:r>
                            </m:sub>
                          </m:sSub>
                          <m:r>
                            <a:rPr kumimoji="1" lang="en-US" altLang="ko-Kore-KR" b="0" i="1" smtClean="0">
                              <a:latin typeface="Cambria Math" panose="02040503050406030204" pitchFamily="18" charset="0"/>
                              <a:ea typeface="Cambria Math" panose="02040503050406030204" pitchFamily="18" charset="0"/>
                            </a:rPr>
                            <m:t>−</m:t>
                          </m:r>
                          <m:sSub>
                            <m:sSubPr>
                              <m:ctrlPr>
                                <a:rPr kumimoji="1" lang="en-US" altLang="ko-Kore-KR"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𝑇</m:t>
                              </m:r>
                            </m:e>
                            <m:sub>
                              <m:r>
                                <a:rPr kumimoji="1" lang="en-US" altLang="ko-Kore-KR" b="0" i="1" smtClean="0">
                                  <a:latin typeface="Cambria Math" panose="02040503050406030204" pitchFamily="18" charset="0"/>
                                  <a:ea typeface="Cambria Math" panose="02040503050406030204" pitchFamily="18" charset="0"/>
                                </a:rPr>
                                <m:t>−</m:t>
                              </m:r>
                              <m:sSub>
                                <m:sSubPr>
                                  <m:ctrlPr>
                                    <a:rPr kumimoji="1" lang="en-US" altLang="ko-Kore-KR"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sub>
                          </m:sSub>
                        </m:num>
                        <m:den>
                          <m:sSub>
                            <m:sSubPr>
                              <m:ctrlPr>
                                <a:rPr kumimoji="1" lang="en-US" altLang="ko-Kore-KR"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den>
                      </m:f>
                      <m:r>
                        <a:rPr kumimoji="1" lang="en-US" altLang="ko-Kore-KR" b="0" i="1" smtClean="0">
                          <a:latin typeface="Cambria Math" panose="02040503050406030204" pitchFamily="18" charset="0"/>
                          <a:ea typeface="Cambria Math" panose="02040503050406030204" pitchFamily="18" charset="0"/>
                        </a:rPr>
                        <m:t>+</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𝐴</m:t>
                          </m:r>
                        </m:e>
                        <m:sub>
                          <m:r>
                            <a:rPr kumimoji="1" lang="en-US" altLang="ko-Kore-KR" b="0" i="1" smtClean="0">
                              <a:latin typeface="Cambria Math" panose="02040503050406030204" pitchFamily="18" charset="0"/>
                              <a:ea typeface="Cambria Math" panose="02040503050406030204" pitchFamily="18" charset="0"/>
                            </a:rPr>
                            <m:t>h</m:t>
                          </m:r>
                        </m:sub>
                      </m:sSub>
                      <m:d>
                        <m:dPr>
                          <m:begChr m:val="["/>
                          <m:endChr m:val="]"/>
                          <m:ctrlPr>
                            <a:rPr kumimoji="1" lang="en-US" altLang="ko-Kore-KR" b="0" i="1" smtClean="0">
                              <a:latin typeface="Cambria Math" panose="02040503050406030204" pitchFamily="18" charset="0"/>
                              <a:ea typeface="Cambria Math" panose="02040503050406030204" pitchFamily="18" charset="0"/>
                            </a:rPr>
                          </m:ctrlPr>
                        </m:dPr>
                        <m:e>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1" i="1" smtClean="0">
                                  <a:latin typeface="Cambria Math" panose="02040503050406030204" pitchFamily="18" charset="0"/>
                                  <a:ea typeface="Cambria Math" panose="02040503050406030204" pitchFamily="18" charset="0"/>
                                </a:rPr>
                                <m:t>𝜵</m:t>
                              </m:r>
                            </m:e>
                            <m:sup>
                              <m:r>
                                <a:rPr kumimoji="1" lang="en-US" altLang="ko-Kore-KR" b="0" i="1" smtClean="0">
                                  <a:latin typeface="Cambria Math" panose="02040503050406030204" pitchFamily="18" charset="0"/>
                                  <a:ea typeface="Cambria Math" panose="02040503050406030204" pitchFamily="18" charset="0"/>
                                </a:rPr>
                                <m:t>2</m:t>
                              </m:r>
                            </m:sup>
                          </m:sSup>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𝑇</m:t>
                              </m:r>
                            </m:e>
                            <m:sub>
                              <m:r>
                                <a:rPr kumimoji="1" lang="en-US" altLang="ko-Kore-KR" b="0" i="1" smtClean="0">
                                  <a:latin typeface="Cambria Math" panose="02040503050406030204" pitchFamily="18" charset="0"/>
                                  <a:ea typeface="Cambria Math" panose="02040503050406030204" pitchFamily="18" charset="0"/>
                                </a:rPr>
                                <m:t>𝑚</m:t>
                              </m:r>
                            </m:sub>
                          </m:sSub>
                          <m:r>
                            <a:rPr kumimoji="1" lang="en-US" altLang="ko-Kore-KR" b="0" i="1" smtClean="0">
                              <a:latin typeface="Cambria Math" panose="02040503050406030204" pitchFamily="18" charset="0"/>
                              <a:ea typeface="Cambria Math" panose="02040503050406030204" pitchFamily="18" charset="0"/>
                            </a:rPr>
                            <m:t>−</m:t>
                          </m:r>
                          <m:f>
                            <m:fPr>
                              <m:ctrlPr>
                                <a:rPr kumimoji="1" lang="en-US" altLang="ko-Kore-KR" b="0" i="1" smtClean="0">
                                  <a:latin typeface="Cambria Math" panose="02040503050406030204" pitchFamily="18" charset="0"/>
                                  <a:ea typeface="Cambria Math" panose="02040503050406030204" pitchFamily="18" charset="0"/>
                                </a:rPr>
                              </m:ctrlPr>
                            </m:fPr>
                            <m:num>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𝑇</m:t>
                                  </m:r>
                                </m:e>
                                <m:sub>
                                  <m:r>
                                    <a:rPr kumimoji="1" lang="en-US" altLang="ko-Kore-KR" b="0" i="1" smtClean="0">
                                      <a:latin typeface="Cambria Math" panose="02040503050406030204" pitchFamily="18" charset="0"/>
                                      <a:ea typeface="Cambria Math" panose="02040503050406030204" pitchFamily="18" charset="0"/>
                                    </a:rPr>
                                    <m:t>𝑚</m:t>
                                  </m:r>
                                </m:sub>
                              </m:sSub>
                              <m:r>
                                <a:rPr kumimoji="1" lang="en-US" altLang="ko-Kore-KR" b="0" i="1" smtClean="0">
                                  <a:latin typeface="Cambria Math" panose="02040503050406030204" pitchFamily="18" charset="0"/>
                                  <a:ea typeface="Cambria Math" panose="02040503050406030204" pitchFamily="18" charset="0"/>
                                </a:rPr>
                                <m:t>−</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𝑇</m:t>
                                  </m:r>
                                </m:e>
                                <m:sub>
                                  <m:r>
                                    <a:rPr kumimoji="1" lang="en-US" altLang="ko-Kore-KR" b="0" i="1" smtClean="0">
                                      <a:latin typeface="Cambria Math" panose="02040503050406030204" pitchFamily="18" charset="0"/>
                                      <a:ea typeface="Cambria Math" panose="02040503050406030204" pitchFamily="18" charset="0"/>
                                    </a:rPr>
                                    <m:t>−</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sub>
                              </m:sSub>
                            </m:num>
                            <m:den>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den>
                          </m:f>
                          <m:sSup>
                            <m:sSupPr>
                              <m:ctrlPr>
                                <a:rPr kumimoji="1" lang="en-US" altLang="ko-Kore-KR" i="1">
                                  <a:latin typeface="Cambria Math" panose="02040503050406030204" pitchFamily="18" charset="0"/>
                                  <a:ea typeface="Cambria Math" panose="02040503050406030204" pitchFamily="18" charset="0"/>
                                </a:rPr>
                              </m:ctrlPr>
                            </m:sSupPr>
                            <m:e>
                              <m:r>
                                <a:rPr kumimoji="1" lang="en-US" altLang="ko-Kore-KR" b="1" i="1">
                                  <a:latin typeface="Cambria Math" panose="02040503050406030204" pitchFamily="18" charset="0"/>
                                  <a:ea typeface="Cambria Math" panose="02040503050406030204" pitchFamily="18" charset="0"/>
                                </a:rPr>
                                <m:t>𝜵</m:t>
                              </m:r>
                            </m:e>
                            <m:sup>
                              <m:r>
                                <a:rPr kumimoji="1" lang="en-US" altLang="ko-Kore-KR" i="1">
                                  <a:latin typeface="Cambria Math" panose="02040503050406030204" pitchFamily="18" charset="0"/>
                                  <a:ea typeface="Cambria Math" panose="02040503050406030204" pitchFamily="18" charset="0"/>
                                </a:rPr>
                                <m:t>2</m:t>
                              </m:r>
                            </m:sup>
                          </m:sSup>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e>
                      </m:d>
                      <m:r>
                        <a:rPr kumimoji="1" lang="en-US" altLang="ko-Kore-KR" b="0" i="1" smtClean="0">
                          <a:latin typeface="Cambria Math" panose="02040503050406030204" pitchFamily="18" charset="0"/>
                          <a:ea typeface="Cambria Math" panose="02040503050406030204" pitchFamily="18" charset="0"/>
                        </a:rPr>
                        <m:t>−</m:t>
                      </m:r>
                      <m:f>
                        <m:fPr>
                          <m:ctrlPr>
                            <a:rPr kumimoji="1" lang="en-US" altLang="ko-Kore-KR" b="0" i="1" smtClean="0">
                              <a:latin typeface="Cambria Math" panose="02040503050406030204" pitchFamily="18" charset="0"/>
                              <a:ea typeface="Cambria Math" panose="02040503050406030204" pitchFamily="18" charset="0"/>
                            </a:rPr>
                          </m:ctrlPr>
                        </m:fPr>
                        <m:num>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𝐾</m:t>
                              </m:r>
                            </m:e>
                            <m:sub>
                              <m:r>
                                <a:rPr kumimoji="1" lang="en-US" altLang="ko-Kore-KR" b="0" i="1" smtClean="0">
                                  <a:latin typeface="Cambria Math" panose="02040503050406030204" pitchFamily="18" charset="0"/>
                                  <a:ea typeface="Cambria Math" panose="02040503050406030204" pitchFamily="18" charset="0"/>
                                </a:rPr>
                                <m:t>h</m:t>
                              </m:r>
                            </m:sub>
                          </m:sSub>
                        </m:num>
                        <m:den>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den>
                      </m:f>
                      <m:sSub>
                        <m:sSubPr>
                          <m:ctrlPr>
                            <a:rPr kumimoji="1" lang="en-US" altLang="ko-KR" b="0" i="1" smtClean="0">
                              <a:latin typeface="Cambria Math" panose="02040503050406030204" pitchFamily="18" charset="0"/>
                              <a:ea typeface="Cambria Math" panose="02040503050406030204" pitchFamily="18" charset="0"/>
                            </a:rPr>
                          </m:ctrlPr>
                        </m:sSubPr>
                        <m:e>
                          <m:d>
                            <m:dPr>
                              <m:begChr m:val=""/>
                              <m:endChr m:val="|"/>
                              <m:ctrlPr>
                                <a:rPr kumimoji="1" lang="en-US" altLang="ko-Kore-KR" b="0" i="1" smtClean="0">
                                  <a:latin typeface="Cambria Math" panose="02040503050406030204" pitchFamily="18" charset="0"/>
                                  <a:ea typeface="Cambria Math" panose="02040503050406030204" pitchFamily="18" charset="0"/>
                                </a:rPr>
                              </m:ctrlPr>
                            </m:dPr>
                            <m:e>
                              <m:f>
                                <m:fPr>
                                  <m:ctrlPr>
                                    <a:rPr kumimoji="1" lang="en-US" altLang="ko-Kore-KR" i="1">
                                      <a:latin typeface="Cambria Math" panose="02040503050406030204" pitchFamily="18" charset="0"/>
                                      <a:ea typeface="Cambria Math" panose="02040503050406030204" pitchFamily="18" charset="0"/>
                                    </a:rPr>
                                  </m:ctrlPr>
                                </m:fPr>
                                <m:num>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𝑇</m:t>
                                  </m:r>
                                </m:num>
                                <m:den>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𝑧</m:t>
                                  </m:r>
                                </m:den>
                              </m:f>
                            </m:e>
                          </m:d>
                        </m:e>
                        <m:sub>
                          <m:r>
                            <a:rPr kumimoji="1" lang="en-US" altLang="ko-Kore-KR" b="0" i="1" smtClean="0">
                              <a:latin typeface="Cambria Math" panose="02040503050406030204" pitchFamily="18" charset="0"/>
                              <a:ea typeface="Cambria Math" panose="02040503050406030204" pitchFamily="18" charset="0"/>
                            </a:rPr>
                            <m:t>𝑧</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h</m:t>
                          </m:r>
                        </m:sub>
                      </m:sSub>
                    </m:oMath>
                  </m:oMathPara>
                </a14:m>
                <a:endParaRPr kumimoji="1" lang="ko-Kore-KR" altLang="en-US" i="1" strike="sngStrike" dirty="0"/>
              </a:p>
            </p:txBody>
          </p:sp>
        </mc:Choice>
        <mc:Fallback xmlns="">
          <p:sp>
            <p:nvSpPr>
              <p:cNvPr id="6" name="TextBox 5">
                <a:extLst>
                  <a:ext uri="{FF2B5EF4-FFF2-40B4-BE49-F238E27FC236}">
                    <a16:creationId xmlns:a16="http://schemas.microsoft.com/office/drawing/2014/main" id="{4F0787D0-C39E-849A-D269-C8FFE64321D2}"/>
                  </a:ext>
                </a:extLst>
              </p:cNvPr>
              <p:cNvSpPr txBox="1">
                <a:spLocks noRot="1" noChangeAspect="1" noMove="1" noResize="1" noEditPoints="1" noAdjustHandles="1" noChangeArrowheads="1" noChangeShapeType="1" noTextEdit="1"/>
              </p:cNvSpPr>
              <p:nvPr/>
            </p:nvSpPr>
            <p:spPr>
              <a:xfrm>
                <a:off x="650038" y="316600"/>
                <a:ext cx="9714198" cy="653833"/>
              </a:xfrm>
              <a:prstGeom prst="rect">
                <a:avLst/>
              </a:prstGeom>
              <a:blipFill>
                <a:blip r:embed="rId2"/>
                <a:stretch>
                  <a:fillRect t="-207547" r="-4700" b="-290566"/>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B170589-027F-CFBE-7772-889F467A3772}"/>
                  </a:ext>
                </a:extLst>
              </p:cNvPr>
              <p:cNvSpPr txBox="1"/>
              <p:nvPr/>
            </p:nvSpPr>
            <p:spPr>
              <a:xfrm>
                <a:off x="683336" y="1310763"/>
                <a:ext cx="2746008" cy="714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ko-Kore-KR" b="0" i="1" smtClean="0">
                              <a:latin typeface="Cambria Math" panose="02040503050406030204" pitchFamily="18" charset="0"/>
                            </a:rPr>
                          </m:ctrlPr>
                        </m:accPr>
                        <m:e>
                          <m:d>
                            <m:dPr>
                              <m:begChr m:val="["/>
                              <m:endChr m:val="]"/>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𝑣𝑎𝑟</m:t>
                              </m:r>
                            </m:e>
                          </m:d>
                        </m:e>
                      </m:acc>
                      <m:r>
                        <a:rPr kumimoji="1" lang="en-US" altLang="ko-Kore-KR" b="0" i="1" smtClean="0">
                          <a:latin typeface="Cambria Math" panose="02040503050406030204" pitchFamily="18" charset="0"/>
                        </a:rPr>
                        <m:t>=</m:t>
                      </m:r>
                      <m:f>
                        <m:fPr>
                          <m:ctrlPr>
                            <a:rPr kumimoji="1" lang="en-US" altLang="ko-Kore-KR" b="0" i="1" smtClean="0">
                              <a:latin typeface="Cambria Math" panose="02040503050406030204" pitchFamily="18" charset="0"/>
                            </a:rPr>
                          </m:ctrlPr>
                        </m:fPr>
                        <m:num>
                          <m:r>
                            <a:rPr kumimoji="1" lang="en-US" altLang="ko-Kore-KR" b="0" i="1" smtClean="0">
                              <a:latin typeface="Cambria Math" panose="02040503050406030204" pitchFamily="18" charset="0"/>
                            </a:rPr>
                            <m:t>1</m:t>
                          </m:r>
                        </m:num>
                        <m:den>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𝑡</m:t>
                          </m:r>
                        </m:den>
                      </m:f>
                      <m:nary>
                        <m:naryPr>
                          <m:ctrlPr>
                            <a:rPr kumimoji="1" lang="en-US" altLang="ko-Kore-KR" b="0" i="1" smtClean="0">
                              <a:latin typeface="Cambria Math" panose="02040503050406030204" pitchFamily="18" charset="0"/>
                            </a:rPr>
                          </m:ctrlPr>
                        </m:naryPr>
                        <m:sub>
                          <m:r>
                            <m:rPr>
                              <m:brk m:alnAt="23"/>
                            </m:rPr>
                            <a:rPr kumimoji="1" lang="en-US" altLang="ko-Kore-KR" b="0" i="1" smtClean="0">
                              <a:latin typeface="Cambria Math" panose="02040503050406030204" pitchFamily="18" charset="0"/>
                            </a:rPr>
                            <m:t>1</m:t>
                          </m:r>
                          <m:r>
                            <a:rPr kumimoji="1" lang="en-US" altLang="ko-Kore-KR" b="0" i="1" smtClean="0">
                              <a:latin typeface="Cambria Math" panose="02040503050406030204" pitchFamily="18" charset="0"/>
                            </a:rPr>
                            <m:t>993</m:t>
                          </m:r>
                        </m:sub>
                        <m:sup>
                          <m:r>
                            <a:rPr kumimoji="1" lang="en-US" altLang="ko-Kore-KR" b="0" i="1" smtClean="0">
                              <a:latin typeface="Cambria Math" panose="02040503050406030204" pitchFamily="18" charset="0"/>
                            </a:rPr>
                            <m:t>2022</m:t>
                          </m:r>
                        </m:sup>
                        <m:e>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𝑣𝑎𝑟</m:t>
                              </m:r>
                            </m:e>
                          </m:d>
                        </m:e>
                      </m:nary>
                      <m:r>
                        <a:rPr kumimoji="1" lang="en-US" altLang="ko-Kore-KR" b="0" i="1" smtClean="0">
                          <a:latin typeface="Cambria Math" panose="02040503050406030204" pitchFamily="18" charset="0"/>
                        </a:rPr>
                        <m:t>𝑑𝑡</m:t>
                      </m:r>
                    </m:oMath>
                  </m:oMathPara>
                </a14:m>
                <a:endParaRPr kumimoji="1" lang="ko-Kore-KR" altLang="en-US" dirty="0"/>
              </a:p>
            </p:txBody>
          </p:sp>
        </mc:Choice>
        <mc:Fallback xmlns="">
          <p:sp>
            <p:nvSpPr>
              <p:cNvPr id="7" name="TextBox 6">
                <a:extLst>
                  <a:ext uri="{FF2B5EF4-FFF2-40B4-BE49-F238E27FC236}">
                    <a16:creationId xmlns:a16="http://schemas.microsoft.com/office/drawing/2014/main" id="{FB170589-027F-CFBE-7772-889F467A3772}"/>
                  </a:ext>
                </a:extLst>
              </p:cNvPr>
              <p:cNvSpPr txBox="1">
                <a:spLocks noRot="1" noChangeAspect="1" noMove="1" noResize="1" noEditPoints="1" noAdjustHandles="1" noChangeArrowheads="1" noChangeShapeType="1" noTextEdit="1"/>
              </p:cNvSpPr>
              <p:nvPr/>
            </p:nvSpPr>
            <p:spPr>
              <a:xfrm>
                <a:off x="683336" y="1310763"/>
                <a:ext cx="2746008" cy="714876"/>
              </a:xfrm>
              <a:prstGeom prst="rect">
                <a:avLst/>
              </a:prstGeom>
              <a:blipFill>
                <a:blip r:embed="rId3"/>
                <a:stretch>
                  <a:fillRect t="-152632" b="-228070"/>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2C92343-9C3E-C520-F18E-8FE9BF501E43}"/>
                  </a:ext>
                </a:extLst>
              </p:cNvPr>
              <p:cNvSpPr txBox="1"/>
              <p:nvPr/>
            </p:nvSpPr>
            <p:spPr>
              <a:xfrm>
                <a:off x="475329" y="2201108"/>
                <a:ext cx="1485920" cy="8960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ko-Kore-KR" i="1" smtClean="0">
                              <a:latin typeface="Cambria Math" panose="02040503050406030204" pitchFamily="18" charset="0"/>
                            </a:rPr>
                          </m:ctrlPr>
                        </m:fPr>
                        <m:num>
                          <m:r>
                            <a:rPr kumimoji="1" lang="en-US" altLang="ko-Kore-KR" i="1" smtClean="0">
                              <a:latin typeface="Cambria Math" panose="02040503050406030204" pitchFamily="18" charset="0"/>
                              <a:ea typeface="Cambria Math" panose="02040503050406030204" pitchFamily="18" charset="0"/>
                            </a:rPr>
                            <m:t>𝜕</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𝑇</m:t>
                              </m:r>
                            </m:e>
                            <m:sub>
                              <m:r>
                                <a:rPr kumimoji="1" lang="en-US" altLang="ko-Kore-KR" b="0" i="1" smtClean="0">
                                  <a:latin typeface="Cambria Math" panose="02040503050406030204" pitchFamily="18" charset="0"/>
                                  <a:ea typeface="Cambria Math" panose="02040503050406030204" pitchFamily="18" charset="0"/>
                                </a:rPr>
                                <m:t>𝑚</m:t>
                              </m:r>
                            </m:sub>
                          </m:sSub>
                        </m:num>
                        <m:den>
                          <m:r>
                            <a:rPr kumimoji="1" lang="en-US" altLang="ko-Kore-KR"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𝑡</m:t>
                          </m:r>
                        </m:den>
                      </m:f>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𝑅𝐻𝑆</m:t>
                      </m:r>
                    </m:oMath>
                  </m:oMathPara>
                </a14:m>
                <a:endParaRPr kumimoji="1" lang="en-US" altLang="ko-Kore-KR" b="0" dirty="0">
                  <a:ea typeface="Cambria Math" panose="02040503050406030204" pitchFamily="18" charset="0"/>
                </a:endParaRPr>
              </a:p>
              <a:p>
                <a:endParaRPr kumimoji="1" lang="en-US" altLang="ko-Kore-KR" b="0" dirty="0">
                  <a:ea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62C92343-9C3E-C520-F18E-8FE9BF501E43}"/>
                  </a:ext>
                </a:extLst>
              </p:cNvPr>
              <p:cNvSpPr txBox="1">
                <a:spLocks noRot="1" noChangeAspect="1" noMove="1" noResize="1" noEditPoints="1" noAdjustHandles="1" noChangeArrowheads="1" noChangeShapeType="1" noTextEdit="1"/>
              </p:cNvSpPr>
              <p:nvPr/>
            </p:nvSpPr>
            <p:spPr>
              <a:xfrm>
                <a:off x="475329" y="2201108"/>
                <a:ext cx="1485920" cy="896015"/>
              </a:xfrm>
              <a:prstGeom prst="rect">
                <a:avLst/>
              </a:prstGeom>
              <a:blipFill>
                <a:blip r:embed="rId4"/>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2E2B489-9708-98B7-1063-BD7DA629001E}"/>
                  </a:ext>
                </a:extLst>
              </p:cNvPr>
              <p:cNvSpPr txBox="1"/>
              <p:nvPr/>
            </p:nvSpPr>
            <p:spPr>
              <a:xfrm>
                <a:off x="475329" y="2967328"/>
                <a:ext cx="1858650"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𝑎</m:t>
                      </m:r>
                      <m:r>
                        <a:rPr kumimoji="1" lang="en-US" altLang="ko-Kore-KR" b="0" i="1" smtClean="0">
                          <a:latin typeface="Cambria Math" panose="02040503050406030204" pitchFamily="18" charset="0"/>
                        </a:rPr>
                        <m:t>=</m:t>
                      </m:r>
                      <m:f>
                        <m:fPr>
                          <m:ctrlPr>
                            <a:rPr kumimoji="1" lang="en-US" altLang="ko-Kore-KR" b="0" i="1" smtClean="0">
                              <a:latin typeface="Cambria Math" panose="02040503050406030204" pitchFamily="18" charset="0"/>
                            </a:rPr>
                          </m:ctrlPr>
                        </m:fPr>
                        <m:num>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𝑇</m:t>
                          </m:r>
                        </m:num>
                        <m:den>
                          <m:r>
                            <a:rPr kumimoji="1" lang="en-US" altLang="ko-Kore-KR" i="1">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𝑡</m:t>
                          </m:r>
                        </m:den>
                      </m:f>
                      <m:r>
                        <a:rPr kumimoji="1" lang="en-US" altLang="ko-Kore-KR" b="0" i="1" smtClean="0">
                          <a:latin typeface="Cambria Math" panose="02040503050406030204" pitchFamily="18" charset="0"/>
                        </a:rPr>
                        <m:t>=</m:t>
                      </m:r>
                      <m:acc>
                        <m:accPr>
                          <m:chr m:val="̅"/>
                          <m:ctrlPr>
                            <a:rPr kumimoji="1" lang="en-US" altLang="ko-Kore-KR" i="1">
                              <a:latin typeface="Cambria Math" panose="02040503050406030204" pitchFamily="18" charset="0"/>
                            </a:rPr>
                          </m:ctrlPr>
                        </m:accPr>
                        <m:e>
                          <m:d>
                            <m:dPr>
                              <m:begChr m:val="["/>
                              <m:endChr m:val="]"/>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𝑅𝐻𝑆</m:t>
                              </m:r>
                            </m:e>
                          </m:d>
                        </m:e>
                      </m:acc>
                    </m:oMath>
                  </m:oMathPara>
                </a14:m>
                <a:endParaRPr kumimoji="1" lang="en-US" altLang="ko-Kore-KR" dirty="0"/>
              </a:p>
            </p:txBody>
          </p:sp>
        </mc:Choice>
        <mc:Fallback xmlns="">
          <p:sp>
            <p:nvSpPr>
              <p:cNvPr id="17" name="TextBox 16">
                <a:extLst>
                  <a:ext uri="{FF2B5EF4-FFF2-40B4-BE49-F238E27FC236}">
                    <a16:creationId xmlns:a16="http://schemas.microsoft.com/office/drawing/2014/main" id="{02E2B489-9708-98B7-1063-BD7DA629001E}"/>
                  </a:ext>
                </a:extLst>
              </p:cNvPr>
              <p:cNvSpPr txBox="1">
                <a:spLocks noRot="1" noChangeAspect="1" noMove="1" noResize="1" noEditPoints="1" noAdjustHandles="1" noChangeArrowheads="1" noChangeShapeType="1" noTextEdit="1"/>
              </p:cNvSpPr>
              <p:nvPr/>
            </p:nvSpPr>
            <p:spPr>
              <a:xfrm>
                <a:off x="475329" y="2967328"/>
                <a:ext cx="1858650" cy="612732"/>
              </a:xfrm>
              <a:prstGeom prst="rect">
                <a:avLst/>
              </a:prstGeom>
              <a:blipFill>
                <a:blip r:embed="rId5"/>
                <a:stretch>
                  <a:fillRect b="-4082"/>
                </a:stretch>
              </a:blipFill>
            </p:spPr>
            <p:txBody>
              <a:bodyPr/>
              <a:lstStyle/>
              <a:p>
                <a:r>
                  <a:rPr lang="ko-Kore-KR" altLang="en-US">
                    <a:noFill/>
                  </a:rPr>
                  <a:t> </a:t>
                </a:r>
              </a:p>
            </p:txBody>
          </p:sp>
        </mc:Fallback>
      </mc:AlternateContent>
      <p:sp>
        <p:nvSpPr>
          <p:cNvPr id="18" name="TextBox 17">
            <a:extLst>
              <a:ext uri="{FF2B5EF4-FFF2-40B4-BE49-F238E27FC236}">
                <a16:creationId xmlns:a16="http://schemas.microsoft.com/office/drawing/2014/main" id="{B20BFEFE-FF2A-BD7C-F30F-6B19549657CB}"/>
              </a:ext>
            </a:extLst>
          </p:cNvPr>
          <p:cNvSpPr txBox="1"/>
          <p:nvPr/>
        </p:nvSpPr>
        <p:spPr>
          <a:xfrm>
            <a:off x="2662302" y="3210674"/>
            <a:ext cx="1955279" cy="276999"/>
          </a:xfrm>
          <a:prstGeom prst="rect">
            <a:avLst/>
          </a:prstGeom>
          <a:noFill/>
        </p:spPr>
        <p:txBody>
          <a:bodyPr wrap="none" rtlCol="0">
            <a:spAutoFit/>
          </a:bodyPr>
          <a:lstStyle/>
          <a:p>
            <a:r>
              <a:rPr kumimoji="1" lang="en-US" altLang="ko-Kore-KR" sz="1200" dirty="0"/>
              <a:t>“</a:t>
            </a:r>
            <a:r>
              <a:rPr kumimoji="1" lang="en-US" altLang="ko-Kore-KR" sz="1200" i="1" dirty="0"/>
              <a:t>a</a:t>
            </a:r>
            <a:r>
              <a:rPr kumimoji="1" lang="en-US" altLang="ko-Kore-KR" sz="1200" dirty="0"/>
              <a:t>” is trend for entire period</a:t>
            </a:r>
            <a:endParaRPr kumimoji="1" lang="ko-Kore-KR" altLang="en-US" sz="12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93E79D4-6DFF-03FC-3F43-209153561DB5}"/>
                  </a:ext>
                </a:extLst>
              </p:cNvPr>
              <p:cNvSpPr txBox="1"/>
              <p:nvPr/>
            </p:nvSpPr>
            <p:spPr>
              <a:xfrm>
                <a:off x="2541628" y="1851764"/>
                <a:ext cx="2075953"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ko-Kore-KR" sz="1100" b="0" i="1" smtClean="0">
                          <a:latin typeface="Cambria Math" panose="02040503050406030204" pitchFamily="18" charset="0"/>
                          <a:ea typeface="Cambria Math" panose="02040503050406030204" pitchFamily="18" charset="0"/>
                        </a:rPr>
                        <m:t>∆</m:t>
                      </m:r>
                      <m:r>
                        <a:rPr kumimoji="1" lang="en-US" altLang="ko-Kore-KR" sz="1100" b="0" i="1" smtClean="0">
                          <a:latin typeface="Cambria Math" panose="02040503050406030204" pitchFamily="18" charset="0"/>
                          <a:ea typeface="Cambria Math" panose="02040503050406030204" pitchFamily="18" charset="0"/>
                        </a:rPr>
                        <m:t>𝑡</m:t>
                      </m:r>
                      <m:r>
                        <a:rPr kumimoji="1" lang="en-US" altLang="ko-Kore-KR" sz="1100" b="0" i="1" smtClean="0">
                          <a:latin typeface="Cambria Math" panose="02040503050406030204" pitchFamily="18" charset="0"/>
                          <a:ea typeface="Cambria Math" panose="02040503050406030204" pitchFamily="18" charset="0"/>
                        </a:rPr>
                        <m:t>=2022−1993=30 </m:t>
                      </m:r>
                      <m:r>
                        <a:rPr kumimoji="1" lang="en-US" altLang="ko-Kore-KR" sz="1100" b="0" i="1" smtClean="0">
                          <a:latin typeface="Cambria Math" panose="02040503050406030204" pitchFamily="18" charset="0"/>
                          <a:ea typeface="Cambria Math" panose="02040503050406030204" pitchFamily="18" charset="0"/>
                        </a:rPr>
                        <m:t>𝑦𝑒𝑎𝑟𝑠</m:t>
                      </m:r>
                    </m:oMath>
                  </m:oMathPara>
                </a14:m>
                <a:endParaRPr kumimoji="1" lang="ko-Kore-KR" altLang="en-US" sz="1100" dirty="0"/>
              </a:p>
            </p:txBody>
          </p:sp>
        </mc:Choice>
        <mc:Fallback xmlns="">
          <p:sp>
            <p:nvSpPr>
              <p:cNvPr id="19" name="TextBox 18">
                <a:extLst>
                  <a:ext uri="{FF2B5EF4-FFF2-40B4-BE49-F238E27FC236}">
                    <a16:creationId xmlns:a16="http://schemas.microsoft.com/office/drawing/2014/main" id="{493E79D4-6DFF-03FC-3F43-209153561DB5}"/>
                  </a:ext>
                </a:extLst>
              </p:cNvPr>
              <p:cNvSpPr txBox="1">
                <a:spLocks noRot="1" noChangeAspect="1" noMove="1" noResize="1" noEditPoints="1" noAdjustHandles="1" noChangeArrowheads="1" noChangeShapeType="1" noTextEdit="1"/>
              </p:cNvSpPr>
              <p:nvPr/>
            </p:nvSpPr>
            <p:spPr>
              <a:xfrm>
                <a:off x="2541628" y="1851764"/>
                <a:ext cx="2075953" cy="261610"/>
              </a:xfrm>
              <a:prstGeom prst="rect">
                <a:avLst/>
              </a:prstGeom>
              <a:blipFill>
                <a:blip r:embed="rId6"/>
                <a:stretch>
                  <a:fillRect b="-4545"/>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BD37765-3817-8D07-DBAF-BADFAD08EF4A}"/>
                  </a:ext>
                </a:extLst>
              </p:cNvPr>
              <p:cNvSpPr txBox="1"/>
              <p:nvPr/>
            </p:nvSpPr>
            <p:spPr>
              <a:xfrm>
                <a:off x="281682" y="3826977"/>
                <a:ext cx="16421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𝑇</m:t>
                          </m:r>
                        </m:e>
                        <m:sub>
                          <m:r>
                            <a:rPr kumimoji="1" lang="en-US" altLang="ko-Kore-KR" b="0" i="1" smtClean="0">
                              <a:latin typeface="Cambria Math" panose="02040503050406030204" pitchFamily="18" charset="0"/>
                            </a:rPr>
                            <m:t>𝑚</m:t>
                          </m:r>
                        </m:sub>
                      </m:sSub>
                      <m:r>
                        <a:rPr kumimoji="1" lang="en-US" altLang="ko-Kore-KR" b="0" i="1" smtClean="0">
                          <a:latin typeface="Cambria Math" panose="02040503050406030204" pitchFamily="18" charset="0"/>
                        </a:rPr>
                        <m:t>=</m:t>
                      </m:r>
                      <m:sSub>
                        <m:sSubPr>
                          <m:ctrlPr>
                            <a:rPr kumimoji="1" lang="en-US" altLang="ko-Kore-KR" b="0" i="1" smtClean="0">
                              <a:latin typeface="Cambria Math" panose="02040503050406030204" pitchFamily="18" charset="0"/>
                            </a:rPr>
                          </m:ctrlPr>
                        </m:sSubPr>
                        <m:e>
                          <m:acc>
                            <m:accPr>
                              <m:chr m:val="̅"/>
                              <m:ctrlPr>
                                <a:rPr kumimoji="1" lang="en-US" altLang="ko-Kore-KR" b="0" i="1" smtClean="0">
                                  <a:latin typeface="Cambria Math" panose="02040503050406030204" pitchFamily="18" charset="0"/>
                                </a:rPr>
                              </m:ctrlPr>
                            </m:accPr>
                            <m:e>
                              <m:r>
                                <a:rPr kumimoji="1" lang="en-US" altLang="ko-Kore-KR" b="0" i="1" smtClean="0">
                                  <a:latin typeface="Cambria Math" panose="02040503050406030204" pitchFamily="18" charset="0"/>
                                </a:rPr>
                                <m:t>𝑇</m:t>
                              </m:r>
                            </m:e>
                          </m:acc>
                        </m:e>
                        <m:sub>
                          <m:r>
                            <a:rPr kumimoji="1" lang="en-US" altLang="ko-Kore-KR" b="0" i="1" smtClean="0">
                              <a:latin typeface="Cambria Math" panose="02040503050406030204" pitchFamily="18" charset="0"/>
                            </a:rPr>
                            <m:t>𝑚</m:t>
                          </m:r>
                        </m:sub>
                      </m:sSub>
                      <m:r>
                        <a:rPr kumimoji="1" lang="en-US" altLang="ko-Kore-KR" b="0" i="1" smtClean="0">
                          <a:latin typeface="Cambria Math" panose="02040503050406030204" pitchFamily="18" charset="0"/>
                        </a:rPr>
                        <m:t>+</m:t>
                      </m:r>
                      <m:sSubSup>
                        <m:sSubSupPr>
                          <m:ctrlPr>
                            <a:rPr kumimoji="1" lang="en-US" altLang="ko-Kore-KR" b="0" i="1" smtClean="0">
                              <a:latin typeface="Cambria Math" panose="02040503050406030204" pitchFamily="18" charset="0"/>
                            </a:rPr>
                          </m:ctrlPr>
                        </m:sSubSupPr>
                        <m:e>
                          <m:r>
                            <a:rPr kumimoji="1" lang="en-US" altLang="ko-Kore-KR" b="0" i="1" smtClean="0">
                              <a:latin typeface="Cambria Math" panose="02040503050406030204" pitchFamily="18" charset="0"/>
                            </a:rPr>
                            <m:t>𝑇</m:t>
                          </m:r>
                        </m:e>
                        <m:sub>
                          <m:r>
                            <a:rPr kumimoji="1" lang="en-US" altLang="ko-Kore-KR" b="0" i="1" smtClean="0">
                              <a:latin typeface="Cambria Math" panose="02040503050406030204" pitchFamily="18" charset="0"/>
                            </a:rPr>
                            <m:t>𝑚</m:t>
                          </m:r>
                        </m:sub>
                        <m:sup>
                          <m:r>
                            <a:rPr kumimoji="1" lang="en-US" altLang="ko-Kore-KR" b="0" i="1" smtClean="0">
                              <a:latin typeface="Cambria Math" panose="02040503050406030204" pitchFamily="18" charset="0"/>
                            </a:rPr>
                            <m:t>′</m:t>
                          </m:r>
                        </m:sup>
                      </m:sSubSup>
                    </m:oMath>
                  </m:oMathPara>
                </a14:m>
                <a:endParaRPr kumimoji="1" lang="en-US" altLang="ko-Kore-KR" b="0" dirty="0"/>
              </a:p>
            </p:txBody>
          </p:sp>
        </mc:Choice>
        <mc:Fallback xmlns="">
          <p:sp>
            <p:nvSpPr>
              <p:cNvPr id="21" name="TextBox 20">
                <a:extLst>
                  <a:ext uri="{FF2B5EF4-FFF2-40B4-BE49-F238E27FC236}">
                    <a16:creationId xmlns:a16="http://schemas.microsoft.com/office/drawing/2014/main" id="{3BD37765-3817-8D07-DBAF-BADFAD08EF4A}"/>
                  </a:ext>
                </a:extLst>
              </p:cNvPr>
              <p:cNvSpPr txBox="1">
                <a:spLocks noRot="1" noChangeAspect="1" noMove="1" noResize="1" noEditPoints="1" noAdjustHandles="1" noChangeArrowheads="1" noChangeShapeType="1" noTextEdit="1"/>
              </p:cNvSpPr>
              <p:nvPr/>
            </p:nvSpPr>
            <p:spPr>
              <a:xfrm>
                <a:off x="281682" y="3826977"/>
                <a:ext cx="1642180" cy="369332"/>
              </a:xfrm>
              <a:prstGeom prst="rect">
                <a:avLst/>
              </a:prstGeom>
              <a:blipFill>
                <a:blip r:embed="rId7"/>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AFC6CA0-788A-8AE6-43AE-61B72FF40001}"/>
                  </a:ext>
                </a:extLst>
              </p:cNvPr>
              <p:cNvSpPr txBox="1"/>
              <p:nvPr/>
            </p:nvSpPr>
            <p:spPr>
              <a:xfrm>
                <a:off x="110101" y="4346280"/>
                <a:ext cx="2223878"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𝑅𝐻𝑆</m:t>
                      </m:r>
                      <m:r>
                        <a:rPr kumimoji="1" lang="en-US" altLang="ko-Kore-KR" b="0" i="1" smtClean="0">
                          <a:latin typeface="Cambria Math" panose="02040503050406030204" pitchFamily="18" charset="0"/>
                        </a:rPr>
                        <m:t>=</m:t>
                      </m:r>
                      <m:acc>
                        <m:accPr>
                          <m:chr m:val="̅"/>
                          <m:ctrlPr>
                            <a:rPr kumimoji="1" lang="en-US" altLang="ko-Kore-KR" b="0" i="1" smtClean="0">
                              <a:latin typeface="Cambria Math" panose="02040503050406030204" pitchFamily="18" charset="0"/>
                            </a:rPr>
                          </m:ctrlPr>
                        </m:accPr>
                        <m:e>
                          <m:r>
                            <a:rPr kumimoji="1" lang="en-US" altLang="ko-Kore-KR" b="0" i="1" smtClean="0">
                              <a:latin typeface="Cambria Math" panose="02040503050406030204" pitchFamily="18" charset="0"/>
                            </a:rPr>
                            <m:t>𝑅𝐻𝑆</m:t>
                          </m:r>
                        </m:e>
                      </m:acc>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𝑅𝐻</m:t>
                      </m:r>
                      <m:sSup>
                        <m:sSupPr>
                          <m:ctrlPr>
                            <a:rPr kumimoji="1" lang="en-US" altLang="ko-Kore-KR" b="0" i="1" smtClean="0">
                              <a:latin typeface="Cambria Math" panose="02040503050406030204" pitchFamily="18" charset="0"/>
                            </a:rPr>
                          </m:ctrlPr>
                        </m:sSupPr>
                        <m:e>
                          <m:r>
                            <a:rPr kumimoji="1" lang="en-US" altLang="ko-Kore-KR" b="0" i="1" smtClean="0">
                              <a:latin typeface="Cambria Math" panose="02040503050406030204" pitchFamily="18" charset="0"/>
                            </a:rPr>
                            <m:t>𝑆</m:t>
                          </m:r>
                        </m:e>
                        <m:sup>
                          <m:r>
                            <a:rPr kumimoji="1" lang="en-US" altLang="ko-Kore-KR" b="0" i="1" smtClean="0">
                              <a:latin typeface="Cambria Math" panose="02040503050406030204" pitchFamily="18" charset="0"/>
                            </a:rPr>
                            <m:t>′</m:t>
                          </m:r>
                        </m:sup>
                      </m:sSup>
                    </m:oMath>
                  </m:oMathPara>
                </a14:m>
                <a:endParaRPr kumimoji="1" lang="ko-Kore-KR" altLang="en-US" dirty="0"/>
              </a:p>
            </p:txBody>
          </p:sp>
        </mc:Choice>
        <mc:Fallback xmlns="">
          <p:sp>
            <p:nvSpPr>
              <p:cNvPr id="24" name="TextBox 23">
                <a:extLst>
                  <a:ext uri="{FF2B5EF4-FFF2-40B4-BE49-F238E27FC236}">
                    <a16:creationId xmlns:a16="http://schemas.microsoft.com/office/drawing/2014/main" id="{2AFC6CA0-788A-8AE6-43AE-61B72FF40001}"/>
                  </a:ext>
                </a:extLst>
              </p:cNvPr>
              <p:cNvSpPr txBox="1">
                <a:spLocks noRot="1" noChangeAspect="1" noMove="1" noResize="1" noEditPoints="1" noAdjustHandles="1" noChangeArrowheads="1" noChangeShapeType="1" noTextEdit="1"/>
              </p:cNvSpPr>
              <p:nvPr/>
            </p:nvSpPr>
            <p:spPr>
              <a:xfrm>
                <a:off x="110101" y="4346280"/>
                <a:ext cx="2223878" cy="369909"/>
              </a:xfrm>
              <a:prstGeom prst="rect">
                <a:avLst/>
              </a:prstGeom>
              <a:blipFill>
                <a:blip r:embed="rId8"/>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73CF07E-EA71-9C87-93D6-F7C55AF219D8}"/>
                  </a:ext>
                </a:extLst>
              </p:cNvPr>
              <p:cNvSpPr txBox="1"/>
              <p:nvPr/>
            </p:nvSpPr>
            <p:spPr>
              <a:xfrm>
                <a:off x="281682" y="4853647"/>
                <a:ext cx="1883464" cy="6287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ko-Kore-KR" i="1" smtClean="0">
                              <a:latin typeface="Cambria Math" panose="02040503050406030204" pitchFamily="18" charset="0"/>
                            </a:rPr>
                          </m:ctrlPr>
                        </m:fPr>
                        <m:num>
                          <m:r>
                            <a:rPr kumimoji="1" lang="en-US" altLang="ko-Kore-KR" i="1" smtClean="0">
                              <a:latin typeface="Cambria Math" panose="02040503050406030204" pitchFamily="18" charset="0"/>
                              <a:ea typeface="Cambria Math" panose="02040503050406030204" pitchFamily="18" charset="0"/>
                            </a:rPr>
                            <m:t>𝜕</m:t>
                          </m:r>
                          <m:sSubSup>
                            <m:sSubSupPr>
                              <m:ctrlPr>
                                <a:rPr kumimoji="1" lang="en-US" altLang="ko-Kore-KR" b="0" i="1" smtClean="0">
                                  <a:latin typeface="Cambria Math" panose="02040503050406030204" pitchFamily="18" charset="0"/>
                                  <a:ea typeface="Cambria Math" panose="02040503050406030204" pitchFamily="18" charset="0"/>
                                </a:rPr>
                              </m:ctrlPr>
                            </m:sSubSupPr>
                            <m:e>
                              <m:r>
                                <a:rPr kumimoji="1" lang="en-US" altLang="ko-Kore-KR" b="0" i="1" smtClean="0">
                                  <a:latin typeface="Cambria Math" panose="02040503050406030204" pitchFamily="18" charset="0"/>
                                  <a:ea typeface="Cambria Math" panose="02040503050406030204" pitchFamily="18" charset="0"/>
                                </a:rPr>
                                <m:t>𝑇</m:t>
                              </m:r>
                            </m:e>
                            <m:sub>
                              <m:r>
                                <a:rPr kumimoji="1" lang="en-US" altLang="ko-Kore-KR" b="0" i="1" smtClean="0">
                                  <a:latin typeface="Cambria Math" panose="02040503050406030204" pitchFamily="18" charset="0"/>
                                  <a:ea typeface="Cambria Math" panose="02040503050406030204" pitchFamily="18" charset="0"/>
                                </a:rPr>
                                <m:t>𝑚</m:t>
                              </m:r>
                            </m:sub>
                            <m:sup>
                              <m:r>
                                <a:rPr kumimoji="1" lang="en-US" altLang="ko-Kore-KR" b="0" i="1" smtClean="0">
                                  <a:latin typeface="Cambria Math" panose="02040503050406030204" pitchFamily="18" charset="0"/>
                                  <a:ea typeface="Cambria Math" panose="02040503050406030204" pitchFamily="18" charset="0"/>
                                </a:rPr>
                                <m:t>′</m:t>
                              </m:r>
                            </m:sup>
                          </m:sSubSup>
                        </m:num>
                        <m:den>
                          <m:r>
                            <a:rPr kumimoji="1" lang="en-US" altLang="ko-Kore-KR"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𝑡</m:t>
                          </m:r>
                        </m:den>
                      </m:f>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𝑎</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𝑅𝐻</m:t>
                      </m:r>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𝑆</m:t>
                          </m:r>
                        </m:e>
                        <m:sup>
                          <m:r>
                            <a:rPr kumimoji="1" lang="en-US" altLang="ko-Kore-KR" b="0" i="1" smtClean="0">
                              <a:latin typeface="Cambria Math" panose="02040503050406030204" pitchFamily="18" charset="0"/>
                              <a:ea typeface="Cambria Math" panose="02040503050406030204" pitchFamily="18" charset="0"/>
                            </a:rPr>
                            <m:t>′</m:t>
                          </m:r>
                        </m:sup>
                      </m:sSup>
                    </m:oMath>
                  </m:oMathPara>
                </a14:m>
                <a:endParaRPr kumimoji="1" lang="ko-Kore-KR" altLang="en-US" dirty="0"/>
              </a:p>
            </p:txBody>
          </p:sp>
        </mc:Choice>
        <mc:Fallback xmlns="">
          <p:sp>
            <p:nvSpPr>
              <p:cNvPr id="25" name="TextBox 24">
                <a:extLst>
                  <a:ext uri="{FF2B5EF4-FFF2-40B4-BE49-F238E27FC236}">
                    <a16:creationId xmlns:a16="http://schemas.microsoft.com/office/drawing/2014/main" id="{B73CF07E-EA71-9C87-93D6-F7C55AF219D8}"/>
                  </a:ext>
                </a:extLst>
              </p:cNvPr>
              <p:cNvSpPr txBox="1">
                <a:spLocks noRot="1" noChangeAspect="1" noMove="1" noResize="1" noEditPoints="1" noAdjustHandles="1" noChangeArrowheads="1" noChangeShapeType="1" noTextEdit="1"/>
              </p:cNvSpPr>
              <p:nvPr/>
            </p:nvSpPr>
            <p:spPr>
              <a:xfrm>
                <a:off x="281682" y="4853647"/>
                <a:ext cx="1883464" cy="628762"/>
              </a:xfrm>
              <a:prstGeom prst="rect">
                <a:avLst/>
              </a:prstGeom>
              <a:blipFill>
                <a:blip r:embed="rId9"/>
                <a:stretch>
                  <a:fillRect b="-6000"/>
                </a:stretch>
              </a:blipFill>
            </p:spPr>
            <p:txBody>
              <a:bodyPr/>
              <a:lstStyle/>
              <a:p>
                <a:r>
                  <a:rPr lang="ko-Kore-KR" altLang="en-US">
                    <a:noFill/>
                  </a:rPr>
                  <a:t> </a:t>
                </a:r>
              </a:p>
            </p:txBody>
          </p:sp>
        </mc:Fallback>
      </mc:AlternateContent>
      <p:cxnSp>
        <p:nvCxnSpPr>
          <p:cNvPr id="27" name="직선 연결선[R] 26">
            <a:extLst>
              <a:ext uri="{FF2B5EF4-FFF2-40B4-BE49-F238E27FC236}">
                <a16:creationId xmlns:a16="http://schemas.microsoft.com/office/drawing/2014/main" id="{F0A4952D-ABF3-E8B1-A346-E5630D10BDFE}"/>
              </a:ext>
            </a:extLst>
          </p:cNvPr>
          <p:cNvCxnSpPr/>
          <p:nvPr/>
        </p:nvCxnSpPr>
        <p:spPr>
          <a:xfrm>
            <a:off x="5154804" y="1215851"/>
            <a:ext cx="0" cy="501412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7127CCA-9AE5-F02E-9C88-E7F91CBD4859}"/>
                  </a:ext>
                </a:extLst>
              </p:cNvPr>
              <p:cNvSpPr txBox="1"/>
              <p:nvPr/>
            </p:nvSpPr>
            <p:spPr>
              <a:xfrm>
                <a:off x="5801934" y="2223096"/>
                <a:ext cx="3132268" cy="9854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ko-Kore-KR" i="1" smtClean="0">
                              <a:latin typeface="Cambria Math" panose="02040503050406030204" pitchFamily="18" charset="0"/>
                            </a:rPr>
                          </m:ctrlPr>
                        </m:fPr>
                        <m:num>
                          <m:r>
                            <a:rPr kumimoji="1" lang="en-US" altLang="ko-Kore-KR" i="1">
                              <a:latin typeface="Cambria Math" panose="02040503050406030204" pitchFamily="18" charset="0"/>
                            </a:rPr>
                            <m:t>1</m:t>
                          </m:r>
                        </m:num>
                        <m:den>
                          <m:r>
                            <a:rPr kumimoji="1" lang="en-US" altLang="ko-Kore-KR" i="1">
                              <a:latin typeface="Cambria Math" panose="02040503050406030204" pitchFamily="18" charset="0"/>
                              <a:ea typeface="Cambria Math" panose="02040503050406030204" pitchFamily="18" charset="0"/>
                            </a:rPr>
                            <m:t>∆</m:t>
                          </m:r>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𝑡</m:t>
                              </m:r>
                            </m:e>
                            <m:sub>
                              <m:r>
                                <a:rPr kumimoji="1" lang="en-US" altLang="ko-Kore-KR" b="0" i="1" smtClean="0">
                                  <a:latin typeface="Cambria Math" panose="02040503050406030204" pitchFamily="18" charset="0"/>
                                  <a:ea typeface="Cambria Math" panose="02040503050406030204" pitchFamily="18" charset="0"/>
                                </a:rPr>
                                <m:t>3</m:t>
                              </m:r>
                            </m:sub>
                          </m:sSub>
                        </m:den>
                      </m:f>
                      <m:nary>
                        <m:naryPr>
                          <m:limLoc m:val="undOvr"/>
                          <m:ctrlPr>
                            <a:rPr kumimoji="1" lang="en-US" altLang="ko-Kore-KR" i="1" smtClean="0">
                              <a:latin typeface="Cambria Math" panose="02040503050406030204" pitchFamily="18" charset="0"/>
                            </a:rPr>
                          </m:ctrlPr>
                        </m:naryPr>
                        <m:sub>
                          <m:sSub>
                            <m:sSubPr>
                              <m:ctrlPr>
                                <a:rPr kumimoji="1" lang="en-US" altLang="ko-Kore-KR" i="1">
                                  <a:latin typeface="Cambria Math" panose="02040503050406030204" pitchFamily="18" charset="0"/>
                                </a:rPr>
                              </m:ctrlPr>
                            </m:sSubPr>
                            <m:e>
                              <m:r>
                                <m:rPr>
                                  <m:brk m:alnAt="24"/>
                                </m:rPr>
                                <a:rPr kumimoji="1" lang="en-US" altLang="ko-Kore-KR" i="1">
                                  <a:latin typeface="Cambria Math" panose="02040503050406030204" pitchFamily="18" charset="0"/>
                                </a:rPr>
                                <m:t>𝑃</m:t>
                              </m:r>
                            </m:e>
                            <m:sub>
                              <m:r>
                                <a:rPr kumimoji="1" lang="en-US" altLang="ko-Kore-KR" b="0" i="1" smtClean="0">
                                  <a:latin typeface="Cambria Math" panose="02040503050406030204" pitchFamily="18" charset="0"/>
                                </a:rPr>
                                <m:t>3</m:t>
                              </m:r>
                            </m:sub>
                          </m:sSub>
                        </m:sub>
                        <m:sup/>
                        <m:e>
                          <m:d>
                            <m:dPr>
                              <m:ctrlPr>
                                <a:rPr kumimoji="1" lang="en-US" altLang="ko-Kore-KR" i="1">
                                  <a:latin typeface="Cambria Math" panose="02040503050406030204" pitchFamily="18" charset="0"/>
                                </a:rPr>
                              </m:ctrlPr>
                            </m:dPr>
                            <m:e>
                              <m:f>
                                <m:fPr>
                                  <m:ctrlPr>
                                    <a:rPr kumimoji="1" lang="en-US" altLang="ko-Kore-KR" i="1">
                                      <a:latin typeface="Cambria Math" panose="02040503050406030204" pitchFamily="18" charset="0"/>
                                    </a:rPr>
                                  </m:ctrlPr>
                                </m:fPr>
                                <m:num>
                                  <m:r>
                                    <a:rPr kumimoji="1" lang="en-US" altLang="ko-Kore-KR" i="1">
                                      <a:latin typeface="Cambria Math" panose="02040503050406030204" pitchFamily="18" charset="0"/>
                                      <a:ea typeface="Cambria Math" panose="02040503050406030204" pitchFamily="18" charset="0"/>
                                    </a:rPr>
                                    <m:t>𝜕</m:t>
                                  </m:r>
                                  <m:sSubSup>
                                    <m:sSubSupPr>
                                      <m:ctrlPr>
                                        <a:rPr kumimoji="1" lang="en-US" altLang="ko-Kore-KR" i="1">
                                          <a:latin typeface="Cambria Math" panose="02040503050406030204" pitchFamily="18" charset="0"/>
                                          <a:ea typeface="Cambria Math" panose="02040503050406030204" pitchFamily="18" charset="0"/>
                                        </a:rPr>
                                      </m:ctrlPr>
                                    </m:sSubSupPr>
                                    <m:e>
                                      <m:r>
                                        <a:rPr kumimoji="1" lang="en-US" altLang="ko-Kore-KR" i="1">
                                          <a:latin typeface="Cambria Math" panose="02040503050406030204" pitchFamily="18" charset="0"/>
                                          <a:ea typeface="Cambria Math" panose="02040503050406030204" pitchFamily="18" charset="0"/>
                                        </a:rPr>
                                        <m:t>𝑇</m:t>
                                      </m:r>
                                    </m:e>
                                    <m:sub>
                                      <m:r>
                                        <a:rPr kumimoji="1" lang="en-US" altLang="ko-Kore-KR" i="1">
                                          <a:latin typeface="Cambria Math" panose="02040503050406030204" pitchFamily="18" charset="0"/>
                                          <a:ea typeface="Cambria Math" panose="02040503050406030204" pitchFamily="18" charset="0"/>
                                        </a:rPr>
                                        <m:t>𝑚</m:t>
                                      </m:r>
                                    </m:sub>
                                    <m:sup>
                                      <m:r>
                                        <a:rPr kumimoji="1" lang="en-US" altLang="ko-Kore-KR" i="1">
                                          <a:latin typeface="Cambria Math" panose="02040503050406030204" pitchFamily="18" charset="0"/>
                                          <a:ea typeface="Cambria Math" panose="02040503050406030204" pitchFamily="18" charset="0"/>
                                        </a:rPr>
                                        <m:t>′</m:t>
                                      </m:r>
                                    </m:sup>
                                  </m:sSubSup>
                                </m:num>
                                <m:den>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𝑡</m:t>
                                  </m:r>
                                </m:den>
                              </m:f>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𝑎</m:t>
                              </m:r>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𝑅𝐻</m:t>
                              </m:r>
                              <m:sSup>
                                <m:sSupPr>
                                  <m:ctrlPr>
                                    <a:rPr kumimoji="1" lang="en-US" altLang="ko-Kore-KR" i="1">
                                      <a:latin typeface="Cambria Math" panose="02040503050406030204" pitchFamily="18" charset="0"/>
                                      <a:ea typeface="Cambria Math" panose="02040503050406030204" pitchFamily="18" charset="0"/>
                                    </a:rPr>
                                  </m:ctrlPr>
                                </m:sSupPr>
                                <m:e>
                                  <m:r>
                                    <a:rPr kumimoji="1" lang="en-US" altLang="ko-Kore-KR" i="1">
                                      <a:latin typeface="Cambria Math" panose="02040503050406030204" pitchFamily="18" charset="0"/>
                                      <a:ea typeface="Cambria Math" panose="02040503050406030204" pitchFamily="18" charset="0"/>
                                    </a:rPr>
                                    <m:t>𝑆</m:t>
                                  </m:r>
                                </m:e>
                                <m:sup>
                                  <m:r>
                                    <a:rPr kumimoji="1" lang="en-US" altLang="ko-Kore-KR" i="1">
                                      <a:latin typeface="Cambria Math" panose="02040503050406030204" pitchFamily="18" charset="0"/>
                                      <a:ea typeface="Cambria Math" panose="02040503050406030204" pitchFamily="18" charset="0"/>
                                    </a:rPr>
                                    <m:t>′</m:t>
                                  </m:r>
                                </m:sup>
                              </m:sSup>
                              <m:r>
                                <m:rPr>
                                  <m:nor/>
                                </m:rPr>
                                <a:rPr kumimoji="1" lang="ko-Kore-KR" altLang="en-US" dirty="0"/>
                                <m:t> </m:t>
                              </m:r>
                            </m:e>
                          </m:d>
                          <m:r>
                            <a:rPr kumimoji="1" lang="en-US" altLang="ko-Kore-KR" i="1">
                              <a:latin typeface="Cambria Math" panose="02040503050406030204" pitchFamily="18" charset="0"/>
                            </a:rPr>
                            <m:t>𝑑𝑡</m:t>
                          </m:r>
                        </m:e>
                      </m:nary>
                    </m:oMath>
                  </m:oMathPara>
                </a14:m>
                <a:endParaRPr kumimoji="1" lang="ko-Kore-KR" altLang="en-US" dirty="0"/>
              </a:p>
            </p:txBody>
          </p:sp>
        </mc:Choice>
        <mc:Fallback xmlns="">
          <p:sp>
            <p:nvSpPr>
              <p:cNvPr id="28" name="TextBox 27">
                <a:extLst>
                  <a:ext uri="{FF2B5EF4-FFF2-40B4-BE49-F238E27FC236}">
                    <a16:creationId xmlns:a16="http://schemas.microsoft.com/office/drawing/2014/main" id="{C7127CCA-9AE5-F02E-9C88-E7F91CBD4859}"/>
                  </a:ext>
                </a:extLst>
              </p:cNvPr>
              <p:cNvSpPr txBox="1">
                <a:spLocks noRot="1" noChangeAspect="1" noMove="1" noResize="1" noEditPoints="1" noAdjustHandles="1" noChangeArrowheads="1" noChangeShapeType="1" noTextEdit="1"/>
              </p:cNvSpPr>
              <p:nvPr/>
            </p:nvSpPr>
            <p:spPr>
              <a:xfrm>
                <a:off x="5801934" y="2223096"/>
                <a:ext cx="3132268" cy="985463"/>
              </a:xfrm>
              <a:prstGeom prst="rect">
                <a:avLst/>
              </a:prstGeom>
              <a:blipFill>
                <a:blip r:embed="rId10"/>
                <a:stretch>
                  <a:fillRect l="-14516" t="-97436" b="-153846"/>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30A1F72-6853-1F7B-FECA-E72CF86945B4}"/>
                  </a:ext>
                </a:extLst>
              </p:cNvPr>
              <p:cNvSpPr txBox="1"/>
              <p:nvPr/>
            </p:nvSpPr>
            <p:spPr>
              <a:xfrm>
                <a:off x="5458724" y="1148760"/>
                <a:ext cx="2516906" cy="9875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ko-Kore-KR" b="0" i="1" smtClean="0">
                              <a:latin typeface="Cambria Math" panose="02040503050406030204" pitchFamily="18" charset="0"/>
                            </a:rPr>
                          </m:ctrlPr>
                        </m:sSupPr>
                        <m:e>
                          <m:acc>
                            <m:accPr>
                              <m:chr m:val="̅"/>
                              <m:ctrlPr>
                                <a:rPr kumimoji="1" lang="en-US" altLang="ko-Kore-KR" b="0" i="1" smtClean="0">
                                  <a:latin typeface="Cambria Math" panose="02040503050406030204" pitchFamily="18" charset="0"/>
                                </a:rPr>
                              </m:ctrlPr>
                            </m:accPr>
                            <m:e>
                              <m:d>
                                <m:dPr>
                                  <m:begChr m:val="["/>
                                  <m:endChr m:val="]"/>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𝑣𝑎𝑟</m:t>
                                  </m:r>
                                </m:e>
                              </m:d>
                            </m:e>
                          </m:acc>
                        </m:e>
                        <m:sup>
                          <m:r>
                            <a:rPr kumimoji="1" lang="en-US" altLang="ko-Kore-KR" b="0" i="1" smtClean="0">
                              <a:latin typeface="Cambria Math" panose="02040503050406030204" pitchFamily="18" charset="0"/>
                            </a:rPr>
                            <m:t>𝑖</m:t>
                          </m:r>
                        </m:sup>
                      </m:sSup>
                      <m:r>
                        <a:rPr kumimoji="1" lang="en-US" altLang="ko-Kore-KR" b="0" i="1" smtClean="0">
                          <a:latin typeface="Cambria Math" panose="02040503050406030204" pitchFamily="18" charset="0"/>
                        </a:rPr>
                        <m:t>=</m:t>
                      </m:r>
                      <m:f>
                        <m:fPr>
                          <m:ctrlPr>
                            <a:rPr kumimoji="1" lang="en-US" altLang="ko-Kore-KR" b="0" i="1" smtClean="0">
                              <a:latin typeface="Cambria Math" panose="02040503050406030204" pitchFamily="18" charset="0"/>
                            </a:rPr>
                          </m:ctrlPr>
                        </m:fPr>
                        <m:num>
                          <m:r>
                            <a:rPr kumimoji="1" lang="en-US" altLang="ko-Kore-KR" b="0" i="1" smtClean="0">
                              <a:latin typeface="Cambria Math" panose="02040503050406030204" pitchFamily="18" charset="0"/>
                            </a:rPr>
                            <m:t>1</m:t>
                          </m:r>
                        </m:num>
                        <m:den>
                          <m:r>
                            <a:rPr kumimoji="1" lang="en-US" altLang="ko-Kore-KR" b="0" i="1" smtClean="0">
                              <a:latin typeface="Cambria Math" panose="02040503050406030204" pitchFamily="18" charset="0"/>
                              <a:ea typeface="Cambria Math" panose="02040503050406030204" pitchFamily="18" charset="0"/>
                            </a:rPr>
                            <m:t>∆</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𝑡</m:t>
                              </m:r>
                            </m:e>
                            <m:sub>
                              <m:r>
                                <a:rPr kumimoji="1" lang="en-US" altLang="ko-Kore-KR" b="0" i="1" smtClean="0">
                                  <a:latin typeface="Cambria Math" panose="02040503050406030204" pitchFamily="18" charset="0"/>
                                  <a:ea typeface="Cambria Math" panose="02040503050406030204" pitchFamily="18" charset="0"/>
                                </a:rPr>
                                <m:t>𝑖</m:t>
                              </m:r>
                            </m:sub>
                          </m:sSub>
                        </m:den>
                      </m:f>
                      <m:nary>
                        <m:naryPr>
                          <m:limLoc m:val="undOvr"/>
                          <m:ctrlPr>
                            <a:rPr kumimoji="1" lang="en-US" altLang="ko-Kore-KR" b="0" i="1" smtClean="0">
                              <a:latin typeface="Cambria Math" panose="02040503050406030204" pitchFamily="18" charset="0"/>
                            </a:rPr>
                          </m:ctrlPr>
                        </m:naryPr>
                        <m:sub>
                          <m:sSub>
                            <m:sSubPr>
                              <m:ctrlPr>
                                <a:rPr kumimoji="1" lang="en-US" altLang="ko-Kore-KR" b="0" i="1" smtClean="0">
                                  <a:latin typeface="Cambria Math" panose="02040503050406030204" pitchFamily="18" charset="0"/>
                                </a:rPr>
                              </m:ctrlPr>
                            </m:sSubPr>
                            <m:e>
                              <m:r>
                                <m:rPr>
                                  <m:brk m:alnAt="24"/>
                                </m:rPr>
                                <a:rPr kumimoji="1" lang="en-US" altLang="ko-Kore-KR" b="0" i="1" smtClean="0">
                                  <a:latin typeface="Cambria Math" panose="02040503050406030204" pitchFamily="18" charset="0"/>
                                </a:rPr>
                                <m:t>𝑃</m:t>
                              </m:r>
                            </m:e>
                            <m:sub>
                              <m:r>
                                <a:rPr kumimoji="1" lang="en-US" altLang="ko-Kore-KR" b="0" i="1" smtClean="0">
                                  <a:latin typeface="Cambria Math" panose="02040503050406030204" pitchFamily="18" charset="0"/>
                                </a:rPr>
                                <m:t>𝑖</m:t>
                              </m:r>
                            </m:sub>
                          </m:sSub>
                        </m:sub>
                        <m:sup/>
                        <m:e>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𝑣𝑎𝑟</m:t>
                              </m:r>
                            </m:e>
                          </m:d>
                          <m:r>
                            <a:rPr kumimoji="1" lang="en-US" altLang="ko-Kore-KR" b="0" i="1" smtClean="0">
                              <a:latin typeface="Cambria Math" panose="02040503050406030204" pitchFamily="18" charset="0"/>
                            </a:rPr>
                            <m:t>𝑑𝑡</m:t>
                          </m:r>
                        </m:e>
                      </m:nary>
                    </m:oMath>
                  </m:oMathPara>
                </a14:m>
                <a:endParaRPr kumimoji="1" lang="ko-Kore-KR" altLang="en-US" dirty="0"/>
              </a:p>
            </p:txBody>
          </p:sp>
        </mc:Choice>
        <mc:Fallback xmlns="">
          <p:sp>
            <p:nvSpPr>
              <p:cNvPr id="29" name="TextBox 28">
                <a:extLst>
                  <a:ext uri="{FF2B5EF4-FFF2-40B4-BE49-F238E27FC236}">
                    <a16:creationId xmlns:a16="http://schemas.microsoft.com/office/drawing/2014/main" id="{830A1F72-6853-1F7B-FECA-E72CF86945B4}"/>
                  </a:ext>
                </a:extLst>
              </p:cNvPr>
              <p:cNvSpPr txBox="1">
                <a:spLocks noRot="1" noChangeAspect="1" noMove="1" noResize="1" noEditPoints="1" noAdjustHandles="1" noChangeArrowheads="1" noChangeShapeType="1" noTextEdit="1"/>
              </p:cNvSpPr>
              <p:nvPr/>
            </p:nvSpPr>
            <p:spPr>
              <a:xfrm>
                <a:off x="5458724" y="1148760"/>
                <a:ext cx="2516906" cy="987578"/>
              </a:xfrm>
              <a:prstGeom prst="rect">
                <a:avLst/>
              </a:prstGeom>
              <a:blipFill>
                <a:blip r:embed="rId11"/>
                <a:stretch>
                  <a:fillRect t="-97436" b="-155128"/>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54D8935-CC72-ED17-9577-790BDD3E4AB7}"/>
                  </a:ext>
                </a:extLst>
              </p:cNvPr>
              <p:cNvSpPr txBox="1"/>
              <p:nvPr/>
            </p:nvSpPr>
            <p:spPr>
              <a:xfrm>
                <a:off x="8144463" y="1349602"/>
                <a:ext cx="2080826" cy="6849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400" b="0" i="1" smtClean="0">
                              <a:latin typeface="Cambria Math" panose="02040503050406030204" pitchFamily="18" charset="0"/>
                            </a:rPr>
                          </m:ctrlPr>
                        </m:sSubPr>
                        <m:e>
                          <m:r>
                            <m:rPr>
                              <m:brk m:alnAt="24"/>
                            </m:rPr>
                            <a:rPr kumimoji="1" lang="en-US" altLang="ko-Kore-KR" sz="1400" b="0" i="1" smtClean="0">
                              <a:latin typeface="Cambria Math" panose="02040503050406030204" pitchFamily="18" charset="0"/>
                            </a:rPr>
                            <m:t>𝑃</m:t>
                          </m:r>
                        </m:e>
                        <m:sub>
                          <m:r>
                            <a:rPr kumimoji="1" lang="en-US" altLang="ko-Kore-KR" sz="1400" b="0" i="1" smtClean="0">
                              <a:latin typeface="Cambria Math" panose="02040503050406030204" pitchFamily="18" charset="0"/>
                            </a:rPr>
                            <m:t>𝑖</m:t>
                          </m:r>
                        </m:sub>
                      </m:sSub>
                      <m:r>
                        <a:rPr kumimoji="1" lang="en-US" altLang="ko-Kore-KR" sz="1400" b="0" i="1" smtClean="0">
                          <a:latin typeface="Cambria Math" panose="02040503050406030204" pitchFamily="18" charset="0"/>
                        </a:rPr>
                        <m:t>=</m:t>
                      </m:r>
                      <m:m>
                        <m:mPr>
                          <m:mcs>
                            <m:mc>
                              <m:mcPr>
                                <m:count m:val="1"/>
                                <m:mcJc m:val="center"/>
                              </m:mcPr>
                            </m:mc>
                          </m:mcs>
                          <m:ctrlPr>
                            <a:rPr kumimoji="1" lang="en-US" altLang="ko-Kore-KR" sz="1400" b="0" i="1" smtClean="0">
                              <a:latin typeface="Cambria Math" panose="02040503050406030204" pitchFamily="18" charset="0"/>
                            </a:rPr>
                          </m:ctrlPr>
                        </m:mPr>
                        <m:mr>
                          <m:e>
                            <m:r>
                              <m:rPr>
                                <m:brk m:alnAt="7"/>
                              </m:rPr>
                              <a:rPr kumimoji="1" lang="en-US" altLang="ko-Kore-KR" sz="1400" b="0" i="1" smtClean="0">
                                <a:latin typeface="Cambria Math" panose="02040503050406030204" pitchFamily="18" charset="0"/>
                              </a:rPr>
                              <m:t>1</m:t>
                            </m:r>
                            <m:r>
                              <a:rPr kumimoji="1" lang="en-US" altLang="ko-Kore-KR" sz="1400" b="0" i="1" smtClean="0">
                                <a:latin typeface="Cambria Math" panose="02040503050406030204" pitchFamily="18" charset="0"/>
                              </a:rPr>
                              <m:t>982−1998, </m:t>
                            </m:r>
                            <m:r>
                              <a:rPr kumimoji="1" lang="en-US" altLang="ko-Kore-KR" sz="1400" b="0" i="1" smtClean="0">
                                <a:latin typeface="Cambria Math" panose="02040503050406030204" pitchFamily="18" charset="0"/>
                              </a:rPr>
                              <m:t>𝑖</m:t>
                            </m:r>
                            <m:r>
                              <a:rPr kumimoji="1" lang="en-US" altLang="ko-Kore-KR" sz="1400" b="0" i="1" smtClean="0">
                                <a:latin typeface="Cambria Math" panose="02040503050406030204" pitchFamily="18" charset="0"/>
                              </a:rPr>
                              <m:t>=1</m:t>
                            </m:r>
                          </m:e>
                        </m:mr>
                        <m:mr>
                          <m:e>
                            <m:r>
                              <a:rPr kumimoji="1" lang="en-US" altLang="ko-Kore-KR" sz="1400" b="0" i="1" smtClean="0">
                                <a:latin typeface="Cambria Math" panose="02040503050406030204" pitchFamily="18" charset="0"/>
                              </a:rPr>
                              <m:t>1998−2011, </m:t>
                            </m:r>
                            <m:r>
                              <a:rPr kumimoji="1" lang="en-US" altLang="ko-Kore-KR" sz="1400" b="0" i="1" smtClean="0">
                                <a:latin typeface="Cambria Math" panose="02040503050406030204" pitchFamily="18" charset="0"/>
                              </a:rPr>
                              <m:t>𝑖</m:t>
                            </m:r>
                            <m:r>
                              <a:rPr kumimoji="1" lang="en-US" altLang="ko-Kore-KR" sz="1400" b="0" i="1" smtClean="0">
                                <a:latin typeface="Cambria Math" panose="02040503050406030204" pitchFamily="18" charset="0"/>
                              </a:rPr>
                              <m:t>=2</m:t>
                            </m:r>
                          </m:e>
                        </m:mr>
                        <m:mr>
                          <m:e>
                            <m:r>
                              <a:rPr kumimoji="1" lang="en-US" altLang="ko-Kore-KR" sz="1400" b="0" i="1" smtClean="0">
                                <a:latin typeface="Cambria Math" panose="02040503050406030204" pitchFamily="18" charset="0"/>
                              </a:rPr>
                              <m:t>2011−2022, </m:t>
                            </m:r>
                            <m:r>
                              <a:rPr kumimoji="1" lang="en-US" altLang="ko-Kore-KR" sz="1400" b="0" i="1" smtClean="0">
                                <a:latin typeface="Cambria Math" panose="02040503050406030204" pitchFamily="18" charset="0"/>
                              </a:rPr>
                              <m:t>𝑖</m:t>
                            </m:r>
                            <m:r>
                              <a:rPr kumimoji="1" lang="en-US" altLang="ko-Kore-KR" sz="1400" b="0" i="1" smtClean="0">
                                <a:latin typeface="Cambria Math" panose="02040503050406030204" pitchFamily="18" charset="0"/>
                              </a:rPr>
                              <m:t>=3</m:t>
                            </m:r>
                          </m:e>
                        </m:mr>
                      </m:m>
                    </m:oMath>
                  </m:oMathPara>
                </a14:m>
                <a:endParaRPr kumimoji="1" lang="ko-Kore-KR" altLang="en-US" dirty="0"/>
              </a:p>
            </p:txBody>
          </p:sp>
        </mc:Choice>
        <mc:Fallback xmlns="">
          <p:sp>
            <p:nvSpPr>
              <p:cNvPr id="31" name="TextBox 30">
                <a:extLst>
                  <a:ext uri="{FF2B5EF4-FFF2-40B4-BE49-F238E27FC236}">
                    <a16:creationId xmlns:a16="http://schemas.microsoft.com/office/drawing/2014/main" id="{754D8935-CC72-ED17-9577-790BDD3E4AB7}"/>
                  </a:ext>
                </a:extLst>
              </p:cNvPr>
              <p:cNvSpPr txBox="1">
                <a:spLocks noRot="1" noChangeAspect="1" noMove="1" noResize="1" noEditPoints="1" noAdjustHandles="1" noChangeArrowheads="1" noChangeShapeType="1" noTextEdit="1"/>
              </p:cNvSpPr>
              <p:nvPr/>
            </p:nvSpPr>
            <p:spPr>
              <a:xfrm>
                <a:off x="8144463" y="1349602"/>
                <a:ext cx="2080826" cy="684931"/>
              </a:xfrm>
              <a:prstGeom prst="rect">
                <a:avLst/>
              </a:prstGeom>
              <a:blipFill>
                <a:blip r:embed="rId12"/>
                <a:stretch>
                  <a:fillRect/>
                </a:stretch>
              </a:blipFill>
            </p:spPr>
            <p:txBody>
              <a:bodyPr/>
              <a:lstStyle/>
              <a:p>
                <a:r>
                  <a:rPr lang="ko-Kore-KR" altLang="en-US">
                    <a:noFill/>
                  </a:rPr>
                  <a:t> </a:t>
                </a:r>
              </a:p>
            </p:txBody>
          </p:sp>
        </mc:Fallback>
      </mc:AlternateContent>
      <p:sp>
        <p:nvSpPr>
          <p:cNvPr id="33" name="TextBox 32">
            <a:extLst>
              <a:ext uri="{FF2B5EF4-FFF2-40B4-BE49-F238E27FC236}">
                <a16:creationId xmlns:a16="http://schemas.microsoft.com/office/drawing/2014/main" id="{F77571DF-CA5C-CE48-F719-98AE784D7E06}"/>
              </a:ext>
            </a:extLst>
          </p:cNvPr>
          <p:cNvSpPr txBox="1"/>
          <p:nvPr/>
        </p:nvSpPr>
        <p:spPr>
          <a:xfrm>
            <a:off x="10286088" y="1366370"/>
            <a:ext cx="1293111" cy="646331"/>
          </a:xfrm>
          <a:prstGeom prst="rect">
            <a:avLst/>
          </a:prstGeom>
          <a:noFill/>
        </p:spPr>
        <p:txBody>
          <a:bodyPr wrap="none" rtlCol="0">
            <a:spAutoFit/>
          </a:bodyPr>
          <a:lstStyle/>
          <a:p>
            <a:r>
              <a:rPr kumimoji="1" lang="en-US" altLang="ko-Kore-KR" sz="1200" dirty="0">
                <a:sym typeface="Wingdings" pitchFamily="2" charset="2"/>
              </a:rPr>
              <a:t> </a:t>
            </a:r>
            <a:r>
              <a:rPr kumimoji="1" lang="en-US" altLang="ko-Kore-KR" sz="1200" dirty="0">
                <a:solidFill>
                  <a:srgbClr val="FF0000"/>
                </a:solidFill>
              </a:rPr>
              <a:t>Warming </a:t>
            </a:r>
          </a:p>
          <a:p>
            <a:r>
              <a:rPr kumimoji="1" lang="en-US" altLang="ko-Kore-KR" sz="1200" dirty="0">
                <a:sym typeface="Wingdings" pitchFamily="2" charset="2"/>
              </a:rPr>
              <a:t> </a:t>
            </a:r>
            <a:r>
              <a:rPr kumimoji="1" lang="en-US" altLang="ko-Kore-KR" sz="1200" dirty="0">
                <a:solidFill>
                  <a:srgbClr val="0432FF"/>
                </a:solidFill>
              </a:rPr>
              <a:t>Hiatus</a:t>
            </a:r>
          </a:p>
          <a:p>
            <a:r>
              <a:rPr kumimoji="1" lang="en-US" altLang="ko-Kore-KR" sz="1200" dirty="0">
                <a:sym typeface="Wingdings" pitchFamily="2" charset="2"/>
              </a:rPr>
              <a:t> </a:t>
            </a:r>
            <a:r>
              <a:rPr kumimoji="1" lang="en-US" altLang="ko-Kore-KR" sz="1200" dirty="0">
                <a:solidFill>
                  <a:srgbClr val="C00000"/>
                </a:solidFill>
              </a:rPr>
              <a:t>Reacceleration</a:t>
            </a:r>
            <a:endParaRPr kumimoji="1" lang="ko-Kore-KR" altLang="en-US" sz="1200" dirty="0">
              <a:solidFill>
                <a:srgbClr val="C00000"/>
              </a:solidFill>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B3AFC0E-4975-8745-947C-A6D0323B34BB}"/>
                  </a:ext>
                </a:extLst>
              </p:cNvPr>
              <p:cNvSpPr txBox="1"/>
              <p:nvPr/>
            </p:nvSpPr>
            <p:spPr>
              <a:xfrm>
                <a:off x="5740473" y="3346794"/>
                <a:ext cx="3047244" cy="6594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𝑎</m:t>
                          </m:r>
                        </m:e>
                        <m:sub>
                          <m:r>
                            <a:rPr kumimoji="1" lang="en-US" altLang="ko-Kore-KR" b="0" i="1" smtClean="0">
                              <a:latin typeface="Cambria Math" panose="02040503050406030204" pitchFamily="18" charset="0"/>
                            </a:rPr>
                            <m:t>3</m:t>
                          </m:r>
                        </m:sub>
                      </m:sSub>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𝑎</m:t>
                      </m:r>
                      <m:r>
                        <a:rPr kumimoji="1" lang="en-US" altLang="ko-Kore-KR" b="0" i="1" smtClean="0">
                          <a:latin typeface="Cambria Math" panose="02040503050406030204" pitchFamily="18" charset="0"/>
                          <a:ea typeface="Cambria Math" panose="02040503050406030204" pitchFamily="18" charset="0"/>
                        </a:rPr>
                        <m:t>=</m:t>
                      </m:r>
                      <m:f>
                        <m:fPr>
                          <m:ctrlPr>
                            <a:rPr kumimoji="1" lang="en-US" altLang="ko-Kore-KR" i="1" smtClean="0">
                              <a:latin typeface="Cambria Math" panose="02040503050406030204" pitchFamily="18" charset="0"/>
                            </a:rPr>
                          </m:ctrlPr>
                        </m:fPr>
                        <m:num>
                          <m:r>
                            <a:rPr kumimoji="1" lang="en-US" altLang="ko-Kore-KR" i="1">
                              <a:latin typeface="Cambria Math" panose="02040503050406030204" pitchFamily="18" charset="0"/>
                              <a:ea typeface="Cambria Math" panose="02040503050406030204" pitchFamily="18" charset="0"/>
                            </a:rPr>
                            <m:t>∆</m:t>
                          </m:r>
                          <m:sSub>
                            <m:sSubPr>
                              <m:ctrlPr>
                                <a:rPr kumimoji="1" lang="en-US" altLang="ko-Kore-KR" i="1">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𝑇</m:t>
                              </m:r>
                            </m:e>
                            <m:sub>
                              <m:r>
                                <a:rPr kumimoji="1" lang="en-US" altLang="ko-Kore-KR" i="1">
                                  <a:latin typeface="Cambria Math" panose="02040503050406030204" pitchFamily="18" charset="0"/>
                                  <a:ea typeface="Cambria Math" panose="02040503050406030204" pitchFamily="18" charset="0"/>
                                </a:rPr>
                                <m:t>3</m:t>
                              </m:r>
                            </m:sub>
                          </m:sSub>
                        </m:num>
                        <m:den>
                          <m:r>
                            <a:rPr kumimoji="1" lang="en-US" altLang="ko-Kore-KR" i="1" smtClean="0">
                              <a:latin typeface="Cambria Math" panose="02040503050406030204" pitchFamily="18" charset="0"/>
                              <a:ea typeface="Cambria Math" panose="02040503050406030204" pitchFamily="18" charset="0"/>
                            </a:rPr>
                            <m:t>∆</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i="1">
                                  <a:latin typeface="Cambria Math" panose="02040503050406030204" pitchFamily="18" charset="0"/>
                                  <a:ea typeface="Cambria Math" panose="02040503050406030204" pitchFamily="18" charset="0"/>
                                </a:rPr>
                                <m:t>𝑡</m:t>
                              </m:r>
                            </m:e>
                            <m:sub>
                              <m:r>
                                <a:rPr kumimoji="1" lang="en-US" altLang="ko-Kore-KR" b="0" i="1" smtClean="0">
                                  <a:latin typeface="Cambria Math" panose="02040503050406030204" pitchFamily="18" charset="0"/>
                                  <a:ea typeface="Cambria Math" panose="02040503050406030204" pitchFamily="18" charset="0"/>
                                </a:rPr>
                                <m:t>3</m:t>
                              </m:r>
                            </m:sub>
                          </m:sSub>
                        </m:den>
                      </m:f>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𝑎</m:t>
                      </m:r>
                      <m:r>
                        <a:rPr kumimoji="1" lang="en-US" altLang="ko-Kore-KR" i="1">
                          <a:latin typeface="Cambria Math" panose="02040503050406030204" pitchFamily="18" charset="0"/>
                          <a:ea typeface="Cambria Math" panose="02040503050406030204" pitchFamily="18" charset="0"/>
                        </a:rPr>
                        <m:t>=</m:t>
                      </m:r>
                      <m:sSup>
                        <m:sSupPr>
                          <m:ctrlPr>
                            <a:rPr kumimoji="1" lang="en-US" altLang="ko-Kore-KR" i="1">
                              <a:latin typeface="Cambria Math" panose="02040503050406030204" pitchFamily="18" charset="0"/>
                            </a:rPr>
                          </m:ctrlPr>
                        </m:sSupPr>
                        <m:e>
                          <m:acc>
                            <m:accPr>
                              <m:chr m:val="̅"/>
                              <m:ctrlPr>
                                <a:rPr kumimoji="1" lang="en-US" altLang="ko-Kore-KR" i="1">
                                  <a:latin typeface="Cambria Math" panose="02040503050406030204" pitchFamily="18" charset="0"/>
                                </a:rPr>
                              </m:ctrlPr>
                            </m:accPr>
                            <m:e>
                              <m:d>
                                <m:dPr>
                                  <m:begChr m:val="["/>
                                  <m:endChr m:val="]"/>
                                  <m:ctrlPr>
                                    <a:rPr kumimoji="1" lang="en-US" altLang="ko-Kore-KR" i="1">
                                      <a:latin typeface="Cambria Math" panose="02040503050406030204" pitchFamily="18" charset="0"/>
                                    </a:rPr>
                                  </m:ctrlPr>
                                </m:dPr>
                                <m:e>
                                  <m:r>
                                    <a:rPr kumimoji="1" lang="en-US" altLang="ko-Kore-KR" i="1">
                                      <a:latin typeface="Cambria Math" panose="02040503050406030204" pitchFamily="18" charset="0"/>
                                      <a:ea typeface="Cambria Math" panose="02040503050406030204" pitchFamily="18" charset="0"/>
                                    </a:rPr>
                                    <m:t>𝑅𝐻</m:t>
                                  </m:r>
                                  <m:sSup>
                                    <m:sSupPr>
                                      <m:ctrlPr>
                                        <a:rPr kumimoji="1" lang="en-US" altLang="ko-Kore-KR" i="1">
                                          <a:latin typeface="Cambria Math" panose="02040503050406030204" pitchFamily="18" charset="0"/>
                                          <a:ea typeface="Cambria Math" panose="02040503050406030204" pitchFamily="18" charset="0"/>
                                        </a:rPr>
                                      </m:ctrlPr>
                                    </m:sSupPr>
                                    <m:e>
                                      <m:r>
                                        <a:rPr kumimoji="1" lang="en-US" altLang="ko-Kore-KR" i="1">
                                          <a:latin typeface="Cambria Math" panose="02040503050406030204" pitchFamily="18" charset="0"/>
                                          <a:ea typeface="Cambria Math" panose="02040503050406030204" pitchFamily="18" charset="0"/>
                                        </a:rPr>
                                        <m:t>𝑆</m:t>
                                      </m:r>
                                    </m:e>
                                    <m:sup>
                                      <m:r>
                                        <a:rPr kumimoji="1" lang="en-US" altLang="ko-Kore-KR" i="1">
                                          <a:latin typeface="Cambria Math" panose="02040503050406030204" pitchFamily="18" charset="0"/>
                                          <a:ea typeface="Cambria Math" panose="02040503050406030204" pitchFamily="18" charset="0"/>
                                        </a:rPr>
                                        <m:t>′</m:t>
                                      </m:r>
                                    </m:sup>
                                  </m:sSup>
                                </m:e>
                              </m:d>
                            </m:e>
                          </m:acc>
                        </m:e>
                        <m:sup>
                          <m:r>
                            <a:rPr kumimoji="1" lang="en-US" altLang="ko-Kore-KR" b="0" i="1" smtClean="0">
                              <a:latin typeface="Cambria Math" panose="02040503050406030204" pitchFamily="18" charset="0"/>
                            </a:rPr>
                            <m:t>3</m:t>
                          </m:r>
                        </m:sup>
                      </m:sSup>
                    </m:oMath>
                  </m:oMathPara>
                </a14:m>
                <a:endParaRPr kumimoji="1" lang="ko-Kore-KR" altLang="en-US" dirty="0"/>
              </a:p>
            </p:txBody>
          </p:sp>
        </mc:Choice>
        <mc:Fallback xmlns="">
          <p:sp>
            <p:nvSpPr>
              <p:cNvPr id="34" name="TextBox 33">
                <a:extLst>
                  <a:ext uri="{FF2B5EF4-FFF2-40B4-BE49-F238E27FC236}">
                    <a16:creationId xmlns:a16="http://schemas.microsoft.com/office/drawing/2014/main" id="{5B3AFC0E-4975-8745-947C-A6D0323B34BB}"/>
                  </a:ext>
                </a:extLst>
              </p:cNvPr>
              <p:cNvSpPr txBox="1">
                <a:spLocks noRot="1" noChangeAspect="1" noMove="1" noResize="1" noEditPoints="1" noAdjustHandles="1" noChangeArrowheads="1" noChangeShapeType="1" noTextEdit="1"/>
              </p:cNvSpPr>
              <p:nvPr/>
            </p:nvSpPr>
            <p:spPr>
              <a:xfrm>
                <a:off x="5740473" y="3346794"/>
                <a:ext cx="3047244" cy="659476"/>
              </a:xfrm>
              <a:prstGeom prst="rect">
                <a:avLst/>
              </a:prstGeom>
              <a:blipFill>
                <a:blip r:embed="rId13"/>
                <a:stretch>
                  <a:fillRect/>
                </a:stretch>
              </a:blipFill>
            </p:spPr>
            <p:txBody>
              <a:bodyPr/>
              <a:lstStyle/>
              <a:p>
                <a:r>
                  <a:rPr lang="ko-Kore-KR" altLang="en-US">
                    <a:noFill/>
                  </a:rPr>
                  <a:t> </a:t>
                </a:r>
              </a:p>
            </p:txBody>
          </p:sp>
        </mc:Fallback>
      </mc:AlternateContent>
      <p:sp>
        <p:nvSpPr>
          <p:cNvPr id="2" name="TextBox 1">
            <a:extLst>
              <a:ext uri="{FF2B5EF4-FFF2-40B4-BE49-F238E27FC236}">
                <a16:creationId xmlns:a16="http://schemas.microsoft.com/office/drawing/2014/main" id="{1DDDC35B-5C29-63DA-D5CC-6ECEAAAC0C69}"/>
              </a:ext>
            </a:extLst>
          </p:cNvPr>
          <p:cNvSpPr txBox="1"/>
          <p:nvPr/>
        </p:nvSpPr>
        <p:spPr>
          <a:xfrm>
            <a:off x="5458724" y="5163986"/>
            <a:ext cx="2816348" cy="369332"/>
          </a:xfrm>
          <a:prstGeom prst="rect">
            <a:avLst/>
          </a:prstGeom>
          <a:noFill/>
        </p:spPr>
        <p:txBody>
          <a:bodyPr wrap="none" rtlCol="0">
            <a:spAutoFit/>
          </a:bodyPr>
          <a:lstStyle/>
          <a:p>
            <a:r>
              <a:rPr kumimoji="1" lang="en-US" altLang="ko-Kore-KR" dirty="0"/>
              <a:t>Monthly average is applied </a:t>
            </a:r>
            <a:endParaRPr kumimoji="1" lang="ko-Kore-KR" altLang="en-US" dirty="0"/>
          </a:p>
        </p:txBody>
      </p:sp>
      <p:sp>
        <p:nvSpPr>
          <p:cNvPr id="4" name="TextBox 3">
            <a:extLst>
              <a:ext uri="{FF2B5EF4-FFF2-40B4-BE49-F238E27FC236}">
                <a16:creationId xmlns:a16="http://schemas.microsoft.com/office/drawing/2014/main" id="{FE74BA46-3E77-7EAD-C366-47136B93597D}"/>
              </a:ext>
            </a:extLst>
          </p:cNvPr>
          <p:cNvSpPr txBox="1"/>
          <p:nvPr/>
        </p:nvSpPr>
        <p:spPr>
          <a:xfrm>
            <a:off x="2063438" y="2359211"/>
            <a:ext cx="442750" cy="369332"/>
          </a:xfrm>
          <a:prstGeom prst="rect">
            <a:avLst/>
          </a:prstGeom>
          <a:noFill/>
        </p:spPr>
        <p:txBody>
          <a:bodyPr wrap="none" rtlCol="0">
            <a:spAutoFit/>
          </a:bodyPr>
          <a:lstStyle/>
          <a:p>
            <a:r>
              <a:rPr kumimoji="1" lang="en-US" altLang="ko-Kore-KR" dirty="0"/>
              <a:t>(</a:t>
            </a:r>
            <a:r>
              <a:rPr kumimoji="1" lang="en-US" altLang="ko-KR" dirty="0"/>
              <a:t>1)</a:t>
            </a:r>
            <a:endParaRPr kumimoji="1" lang="ko-Kore-KR" altLang="en-US" dirty="0"/>
          </a:p>
        </p:txBody>
      </p:sp>
      <p:sp>
        <p:nvSpPr>
          <p:cNvPr id="8" name="TextBox 7">
            <a:extLst>
              <a:ext uri="{FF2B5EF4-FFF2-40B4-BE49-F238E27FC236}">
                <a16:creationId xmlns:a16="http://schemas.microsoft.com/office/drawing/2014/main" id="{AAA92AFF-9007-A11F-B959-E8D0BD0C17CB}"/>
              </a:ext>
            </a:extLst>
          </p:cNvPr>
          <p:cNvSpPr txBox="1"/>
          <p:nvPr/>
        </p:nvSpPr>
        <p:spPr>
          <a:xfrm>
            <a:off x="2148093" y="3369021"/>
            <a:ext cx="442750" cy="369332"/>
          </a:xfrm>
          <a:prstGeom prst="rect">
            <a:avLst/>
          </a:prstGeom>
          <a:noFill/>
        </p:spPr>
        <p:txBody>
          <a:bodyPr wrap="none" rtlCol="0">
            <a:spAutoFit/>
          </a:bodyPr>
          <a:lstStyle/>
          <a:p>
            <a:r>
              <a:rPr kumimoji="1" lang="en-US" altLang="ko-Kore-KR" dirty="0"/>
              <a:t>(</a:t>
            </a:r>
            <a:r>
              <a:rPr kumimoji="1" lang="en-US" altLang="ko-KR" dirty="0"/>
              <a:t>2)</a:t>
            </a:r>
            <a:endParaRPr kumimoji="1" lang="ko-Kore-KR" altLang="en-US" dirty="0"/>
          </a:p>
        </p:txBody>
      </p:sp>
      <p:sp>
        <p:nvSpPr>
          <p:cNvPr id="9" name="TextBox 8">
            <a:extLst>
              <a:ext uri="{FF2B5EF4-FFF2-40B4-BE49-F238E27FC236}">
                <a16:creationId xmlns:a16="http://schemas.microsoft.com/office/drawing/2014/main" id="{3EED0C63-32A9-FECF-EC02-8A521CA1414B}"/>
              </a:ext>
            </a:extLst>
          </p:cNvPr>
          <p:cNvSpPr txBox="1"/>
          <p:nvPr/>
        </p:nvSpPr>
        <p:spPr>
          <a:xfrm>
            <a:off x="1819478" y="5297743"/>
            <a:ext cx="771365" cy="369332"/>
          </a:xfrm>
          <a:prstGeom prst="rect">
            <a:avLst/>
          </a:prstGeom>
          <a:noFill/>
        </p:spPr>
        <p:txBody>
          <a:bodyPr wrap="none" rtlCol="0">
            <a:spAutoFit/>
          </a:bodyPr>
          <a:lstStyle/>
          <a:p>
            <a:r>
              <a:rPr kumimoji="1" lang="en-US" altLang="ko-Kore-KR" dirty="0"/>
              <a:t>(</a:t>
            </a:r>
            <a:r>
              <a:rPr kumimoji="1" lang="en-US" altLang="ko-KR" dirty="0"/>
              <a:t>1)-(2)</a:t>
            </a:r>
            <a:endParaRPr kumimoji="1" lang="ko-Kore-KR" altLang="en-US" dirty="0"/>
          </a:p>
        </p:txBody>
      </p:sp>
      <p:sp>
        <p:nvSpPr>
          <p:cNvPr id="5" name="Slide Number Placeholder 4">
            <a:extLst>
              <a:ext uri="{FF2B5EF4-FFF2-40B4-BE49-F238E27FC236}">
                <a16:creationId xmlns:a16="http://schemas.microsoft.com/office/drawing/2014/main" id="{5BD58F77-EF0C-F02B-0600-BB31800429CF}"/>
              </a:ext>
            </a:extLst>
          </p:cNvPr>
          <p:cNvSpPr txBox="1">
            <a:spLocks/>
          </p:cNvSpPr>
          <p:nvPr/>
        </p:nvSpPr>
        <p:spPr>
          <a:xfrm>
            <a:off x="9263743" y="634180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26</a:t>
            </a:r>
          </a:p>
        </p:txBody>
      </p:sp>
    </p:spTree>
    <p:extLst>
      <p:ext uri="{BB962C8B-B14F-4D97-AF65-F5344CB8AC3E}">
        <p14:creationId xmlns:p14="http://schemas.microsoft.com/office/powerpoint/2010/main" val="253786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541FEC62-F60E-60EE-894D-7A1ED7B5D2DD}"/>
              </a:ext>
            </a:extLst>
          </p:cNvPr>
          <p:cNvPicPr>
            <a:picLocks noChangeAspect="1"/>
          </p:cNvPicPr>
          <p:nvPr/>
        </p:nvPicPr>
        <p:blipFill>
          <a:blip/>
          <a:stretch>
            <a:fillRect/>
          </a:stretch>
        </p:blipFill>
        <p:spPr>
          <a:xfrm>
            <a:off x="2861918" y="685800"/>
            <a:ext cx="5664200" cy="5486400"/>
          </a:xfrm>
          <a:prstGeom prst="rect">
            <a:avLst/>
          </a:prstGeom>
        </p:spPr>
      </p:pic>
      <p:sp>
        <p:nvSpPr>
          <p:cNvPr id="6" name="TextBox 5">
            <a:extLst>
              <a:ext uri="{FF2B5EF4-FFF2-40B4-BE49-F238E27FC236}">
                <a16:creationId xmlns:a16="http://schemas.microsoft.com/office/drawing/2014/main" id="{30B76351-958D-825A-0E79-1D76F32CDBD1}"/>
              </a:ext>
            </a:extLst>
          </p:cNvPr>
          <p:cNvSpPr txBox="1"/>
          <p:nvPr/>
        </p:nvSpPr>
        <p:spPr>
          <a:xfrm>
            <a:off x="2759090" y="310743"/>
            <a:ext cx="1158394" cy="369332"/>
          </a:xfrm>
          <a:prstGeom prst="rect">
            <a:avLst/>
          </a:prstGeom>
          <a:noFill/>
        </p:spPr>
        <p:txBody>
          <a:bodyPr wrap="none" rtlCol="0">
            <a:spAutoFit/>
          </a:bodyPr>
          <a:lstStyle/>
          <a:p>
            <a:r>
              <a:rPr kumimoji="1" lang="en-US" altLang="ko-Kore-KR" dirty="0"/>
              <a:t>R</a:t>
            </a:r>
            <a:r>
              <a:rPr kumimoji="1" lang="en-US" altLang="ko-Kore-KR" baseline="30000" dirty="0"/>
              <a:t>2</a:t>
            </a:r>
            <a:r>
              <a:rPr kumimoji="1" lang="en-US" altLang="ko-Kore-KR" dirty="0"/>
              <a:t>(ten, *) </a:t>
            </a:r>
            <a:endParaRPr kumimoji="1" lang="ko-Kore-KR" altLang="en-US" dirty="0"/>
          </a:p>
        </p:txBody>
      </p:sp>
      <p:sp>
        <p:nvSpPr>
          <p:cNvPr id="7" name="TextBox 6">
            <a:extLst>
              <a:ext uri="{FF2B5EF4-FFF2-40B4-BE49-F238E27FC236}">
                <a16:creationId xmlns:a16="http://schemas.microsoft.com/office/drawing/2014/main" id="{A1D1E611-4CDD-3781-50A3-9CC6446E8C62}"/>
              </a:ext>
            </a:extLst>
          </p:cNvPr>
          <p:cNvSpPr txBox="1"/>
          <p:nvPr/>
        </p:nvSpPr>
        <p:spPr>
          <a:xfrm>
            <a:off x="3323565" y="1003300"/>
            <a:ext cx="490840" cy="369332"/>
          </a:xfrm>
          <a:prstGeom prst="rect">
            <a:avLst/>
          </a:prstGeom>
          <a:noFill/>
        </p:spPr>
        <p:txBody>
          <a:bodyPr wrap="none" rtlCol="0">
            <a:spAutoFit/>
          </a:bodyPr>
          <a:lstStyle/>
          <a:p>
            <a:r>
              <a:rPr kumimoji="1" lang="en-US" altLang="ko-Kore-KR" dirty="0" err="1"/>
              <a:t>Dia</a:t>
            </a:r>
            <a:endParaRPr kumimoji="1" lang="ko-Kore-KR" altLang="en-US" dirty="0"/>
          </a:p>
        </p:txBody>
      </p:sp>
      <p:sp>
        <p:nvSpPr>
          <p:cNvPr id="8" name="TextBox 7">
            <a:extLst>
              <a:ext uri="{FF2B5EF4-FFF2-40B4-BE49-F238E27FC236}">
                <a16:creationId xmlns:a16="http://schemas.microsoft.com/office/drawing/2014/main" id="{0E94875A-D2FB-1118-4846-5C9087252CF6}"/>
              </a:ext>
            </a:extLst>
          </p:cNvPr>
          <p:cNvSpPr txBox="1"/>
          <p:nvPr/>
        </p:nvSpPr>
        <p:spPr>
          <a:xfrm>
            <a:off x="6028665" y="1003300"/>
            <a:ext cx="543739" cy="369332"/>
          </a:xfrm>
          <a:prstGeom prst="rect">
            <a:avLst/>
          </a:prstGeom>
          <a:noFill/>
        </p:spPr>
        <p:txBody>
          <a:bodyPr wrap="none" rtlCol="0">
            <a:spAutoFit/>
          </a:bodyPr>
          <a:lstStyle/>
          <a:p>
            <a:r>
              <a:rPr kumimoji="1" lang="en-US" altLang="ko-Kore-KR" dirty="0"/>
              <a:t>Adv</a:t>
            </a:r>
            <a:endParaRPr kumimoji="1" lang="ko-Kore-KR" altLang="en-US" dirty="0"/>
          </a:p>
        </p:txBody>
      </p:sp>
      <p:sp>
        <p:nvSpPr>
          <p:cNvPr id="9" name="TextBox 8">
            <a:extLst>
              <a:ext uri="{FF2B5EF4-FFF2-40B4-BE49-F238E27FC236}">
                <a16:creationId xmlns:a16="http://schemas.microsoft.com/office/drawing/2014/main" id="{C52BB188-81BE-CE5D-3F10-5CAC31707DB2}"/>
              </a:ext>
            </a:extLst>
          </p:cNvPr>
          <p:cNvSpPr txBox="1"/>
          <p:nvPr/>
        </p:nvSpPr>
        <p:spPr>
          <a:xfrm>
            <a:off x="3323565" y="2673350"/>
            <a:ext cx="493533" cy="369332"/>
          </a:xfrm>
          <a:prstGeom prst="rect">
            <a:avLst/>
          </a:prstGeom>
          <a:noFill/>
        </p:spPr>
        <p:txBody>
          <a:bodyPr wrap="none" rtlCol="0">
            <a:spAutoFit/>
          </a:bodyPr>
          <a:lstStyle/>
          <a:p>
            <a:r>
              <a:rPr kumimoji="1" lang="en-US" altLang="ko-Kore-KR" dirty="0"/>
              <a:t>Ent</a:t>
            </a:r>
            <a:endParaRPr kumimoji="1" lang="ko-Kore-KR" altLang="en-US" dirty="0"/>
          </a:p>
        </p:txBody>
      </p:sp>
      <p:sp>
        <p:nvSpPr>
          <p:cNvPr id="12" name="TextBox 11">
            <a:extLst>
              <a:ext uri="{FF2B5EF4-FFF2-40B4-BE49-F238E27FC236}">
                <a16:creationId xmlns:a16="http://schemas.microsoft.com/office/drawing/2014/main" id="{4A8C1C95-1870-1C8C-EBB2-D031B1435699}"/>
              </a:ext>
            </a:extLst>
          </p:cNvPr>
          <p:cNvSpPr txBox="1"/>
          <p:nvPr/>
        </p:nvSpPr>
        <p:spPr>
          <a:xfrm>
            <a:off x="6002551" y="2744748"/>
            <a:ext cx="773930" cy="369332"/>
          </a:xfrm>
          <a:prstGeom prst="rect">
            <a:avLst/>
          </a:prstGeom>
          <a:noFill/>
        </p:spPr>
        <p:txBody>
          <a:bodyPr wrap="none" rtlCol="0">
            <a:spAutoFit/>
          </a:bodyPr>
          <a:lstStyle/>
          <a:p>
            <a:r>
              <a:rPr kumimoji="1" lang="en-US" altLang="ko-Kore-KR" dirty="0"/>
              <a:t>H. Diff</a:t>
            </a:r>
            <a:endParaRPr kumimoji="1" lang="ko-Kore-KR" altLang="en-US" dirty="0"/>
          </a:p>
        </p:txBody>
      </p:sp>
      <p:sp>
        <p:nvSpPr>
          <p:cNvPr id="13" name="TextBox 12">
            <a:extLst>
              <a:ext uri="{FF2B5EF4-FFF2-40B4-BE49-F238E27FC236}">
                <a16:creationId xmlns:a16="http://schemas.microsoft.com/office/drawing/2014/main" id="{B628B9D0-B4D2-C459-DC81-1911F7DE55DF}"/>
              </a:ext>
            </a:extLst>
          </p:cNvPr>
          <p:cNvSpPr txBox="1"/>
          <p:nvPr/>
        </p:nvSpPr>
        <p:spPr>
          <a:xfrm>
            <a:off x="3353862" y="4462423"/>
            <a:ext cx="738023" cy="369332"/>
          </a:xfrm>
          <a:prstGeom prst="rect">
            <a:avLst/>
          </a:prstGeom>
          <a:noFill/>
        </p:spPr>
        <p:txBody>
          <a:bodyPr wrap="none" rtlCol="0">
            <a:spAutoFit/>
          </a:bodyPr>
          <a:lstStyle/>
          <a:p>
            <a:r>
              <a:rPr kumimoji="1" lang="en-US" altLang="ko-Kore-KR" dirty="0"/>
              <a:t>V. Diff</a:t>
            </a:r>
            <a:endParaRPr kumimoji="1" lang="ko-Kore-KR" altLang="en-US" dirty="0"/>
          </a:p>
        </p:txBody>
      </p:sp>
      <p:sp>
        <p:nvSpPr>
          <p:cNvPr id="14" name="TextBox 13">
            <a:extLst>
              <a:ext uri="{FF2B5EF4-FFF2-40B4-BE49-F238E27FC236}">
                <a16:creationId xmlns:a16="http://schemas.microsoft.com/office/drawing/2014/main" id="{734AF1C1-344D-FD04-7708-FD5AB1D06F33}"/>
              </a:ext>
            </a:extLst>
          </p:cNvPr>
          <p:cNvSpPr txBox="1"/>
          <p:nvPr/>
        </p:nvSpPr>
        <p:spPr>
          <a:xfrm>
            <a:off x="6041352" y="4486196"/>
            <a:ext cx="559769" cy="369332"/>
          </a:xfrm>
          <a:prstGeom prst="rect">
            <a:avLst/>
          </a:prstGeom>
          <a:noFill/>
        </p:spPr>
        <p:txBody>
          <a:bodyPr wrap="none" rtlCol="0">
            <a:spAutoFit/>
          </a:bodyPr>
          <a:lstStyle/>
          <a:p>
            <a:r>
              <a:rPr kumimoji="1" lang="en-US" altLang="ko-Kore-KR" dirty="0"/>
              <a:t>RHS</a:t>
            </a:r>
            <a:endParaRPr kumimoji="1" lang="ko-Kore-KR" altLang="en-US" dirty="0"/>
          </a:p>
        </p:txBody>
      </p:sp>
      <p:cxnSp>
        <p:nvCxnSpPr>
          <p:cNvPr id="16" name="직선 화살표 연결선 15">
            <a:extLst>
              <a:ext uri="{FF2B5EF4-FFF2-40B4-BE49-F238E27FC236}">
                <a16:creationId xmlns:a16="http://schemas.microsoft.com/office/drawing/2014/main" id="{791AAC26-F2C3-7601-6F09-BD0A37F52471}"/>
              </a:ext>
            </a:extLst>
          </p:cNvPr>
          <p:cNvCxnSpPr/>
          <p:nvPr/>
        </p:nvCxnSpPr>
        <p:spPr>
          <a:xfrm flipH="1">
            <a:off x="4792318" y="445532"/>
            <a:ext cx="406400" cy="914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3D068F4-8C1F-9BD2-8852-049DE420280E}"/>
              </a:ext>
            </a:extLst>
          </p:cNvPr>
          <p:cNvSpPr txBox="1"/>
          <p:nvPr/>
        </p:nvSpPr>
        <p:spPr>
          <a:xfrm>
            <a:off x="4894520" y="88900"/>
            <a:ext cx="719171" cy="369332"/>
          </a:xfrm>
          <a:prstGeom prst="rect">
            <a:avLst/>
          </a:prstGeom>
          <a:noFill/>
        </p:spPr>
        <p:txBody>
          <a:bodyPr wrap="none" rtlCol="0">
            <a:spAutoFit/>
          </a:bodyPr>
          <a:lstStyle/>
          <a:p>
            <a:r>
              <a:rPr kumimoji="1" lang="en-US" altLang="ko-Kore-KR" dirty="0"/>
              <a:t>Low!!</a:t>
            </a:r>
            <a:endParaRPr kumimoji="1" lang="ko-Kore-KR" altLang="en-US" dirty="0"/>
          </a:p>
        </p:txBody>
      </p:sp>
      <p:sp>
        <p:nvSpPr>
          <p:cNvPr id="19" name="TextBox 18">
            <a:extLst>
              <a:ext uri="{FF2B5EF4-FFF2-40B4-BE49-F238E27FC236}">
                <a16:creationId xmlns:a16="http://schemas.microsoft.com/office/drawing/2014/main" id="{92A87094-4A07-8272-6F6A-96E736FF56FB}"/>
              </a:ext>
            </a:extLst>
          </p:cNvPr>
          <p:cNvSpPr txBox="1"/>
          <p:nvPr/>
        </p:nvSpPr>
        <p:spPr>
          <a:xfrm>
            <a:off x="2730755" y="25807"/>
            <a:ext cx="979242" cy="369332"/>
          </a:xfrm>
          <a:prstGeom prst="rect">
            <a:avLst/>
          </a:prstGeom>
          <a:noFill/>
        </p:spPr>
        <p:txBody>
          <a:bodyPr wrap="none" rtlCol="0">
            <a:spAutoFit/>
          </a:bodyPr>
          <a:lstStyle/>
          <a:p>
            <a:r>
              <a:rPr kumimoji="1" lang="en-US" altLang="ko-Kore-KR" dirty="0"/>
              <a:t>Monthly</a:t>
            </a:r>
            <a:endParaRPr kumimoji="1" lang="ko-Kore-KR" altLang="en-US" dirty="0"/>
          </a:p>
        </p:txBody>
      </p:sp>
      <p:sp>
        <p:nvSpPr>
          <p:cNvPr id="20" name="TextBox 19">
            <a:extLst>
              <a:ext uri="{FF2B5EF4-FFF2-40B4-BE49-F238E27FC236}">
                <a16:creationId xmlns:a16="http://schemas.microsoft.com/office/drawing/2014/main" id="{DAC67622-8DF2-1371-CE1A-59B8E4760A75}"/>
              </a:ext>
            </a:extLst>
          </p:cNvPr>
          <p:cNvSpPr txBox="1"/>
          <p:nvPr/>
        </p:nvSpPr>
        <p:spPr>
          <a:xfrm>
            <a:off x="6104991" y="5052198"/>
            <a:ext cx="657552" cy="461665"/>
          </a:xfrm>
          <a:prstGeom prst="rect">
            <a:avLst/>
          </a:prstGeom>
          <a:solidFill>
            <a:schemeClr val="bg1"/>
          </a:solidFill>
          <a:ln>
            <a:solidFill>
              <a:schemeClr val="tx1"/>
            </a:solidFill>
          </a:ln>
        </p:spPr>
        <p:txBody>
          <a:bodyPr wrap="none" rtlCol="0">
            <a:spAutoFit/>
          </a:bodyPr>
          <a:lstStyle/>
          <a:p>
            <a:pPr algn="ctr"/>
            <a:r>
              <a:rPr kumimoji="1" lang="en-US" altLang="ko-Kore-KR" sz="1200" dirty="0"/>
              <a:t>High </a:t>
            </a:r>
          </a:p>
          <a:p>
            <a:pPr algn="ctr"/>
            <a:r>
              <a:rPr kumimoji="1" lang="en-US" altLang="ko-Kore-KR" sz="1200" dirty="0"/>
              <a:t>(&gt;90 %)</a:t>
            </a:r>
            <a:endParaRPr kumimoji="1" lang="ko-Kore-KR" altLang="en-US" sz="1200" dirty="0"/>
          </a:p>
        </p:txBody>
      </p:sp>
      <p:cxnSp>
        <p:nvCxnSpPr>
          <p:cNvPr id="25" name="직선 화살표 연결선 24">
            <a:extLst>
              <a:ext uri="{FF2B5EF4-FFF2-40B4-BE49-F238E27FC236}">
                <a16:creationId xmlns:a16="http://schemas.microsoft.com/office/drawing/2014/main" id="{FE29D365-A6A5-B4AD-1FF0-3EFD783C423B}"/>
              </a:ext>
            </a:extLst>
          </p:cNvPr>
          <p:cNvCxnSpPr>
            <a:cxnSpLocks/>
            <a:stCxn id="20" idx="3"/>
          </p:cNvCxnSpPr>
          <p:nvPr/>
        </p:nvCxnSpPr>
        <p:spPr>
          <a:xfrm>
            <a:off x="6762543" y="5283031"/>
            <a:ext cx="404675" cy="8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B6631A1-C14A-C437-F0DF-F24FF67B6B36}"/>
              </a:ext>
            </a:extLst>
          </p:cNvPr>
          <p:cNvSpPr txBox="1"/>
          <p:nvPr/>
        </p:nvSpPr>
        <p:spPr>
          <a:xfrm>
            <a:off x="7540280" y="5718264"/>
            <a:ext cx="820738" cy="461665"/>
          </a:xfrm>
          <a:prstGeom prst="rect">
            <a:avLst/>
          </a:prstGeom>
          <a:solidFill>
            <a:schemeClr val="bg1"/>
          </a:solidFill>
          <a:ln>
            <a:solidFill>
              <a:schemeClr val="tx1"/>
            </a:solidFill>
          </a:ln>
        </p:spPr>
        <p:txBody>
          <a:bodyPr wrap="square" rtlCol="0">
            <a:spAutoFit/>
          </a:bodyPr>
          <a:lstStyle/>
          <a:p>
            <a:pPr algn="ctr"/>
            <a:r>
              <a:rPr kumimoji="1" lang="en-US" altLang="ko-Kore-KR" sz="1200" dirty="0"/>
              <a:t>Medium </a:t>
            </a:r>
          </a:p>
          <a:p>
            <a:pPr algn="ctr"/>
            <a:r>
              <a:rPr kumimoji="1" lang="en-US" altLang="ko-Kore-KR" sz="1200" dirty="0"/>
              <a:t>(70</a:t>
            </a:r>
            <a:r>
              <a:rPr kumimoji="1" lang="en-US" altLang="ko-KR" sz="1200" dirty="0"/>
              <a:t>-</a:t>
            </a:r>
            <a:r>
              <a:rPr kumimoji="1" lang="en-US" altLang="ko-Kore-KR" sz="1200" dirty="0"/>
              <a:t>80 %)</a:t>
            </a:r>
            <a:endParaRPr kumimoji="1" lang="ko-Kore-KR" altLang="en-US" sz="1200" dirty="0"/>
          </a:p>
        </p:txBody>
      </p:sp>
      <p:cxnSp>
        <p:nvCxnSpPr>
          <p:cNvPr id="30" name="직선 화살표 연결선 29">
            <a:extLst>
              <a:ext uri="{FF2B5EF4-FFF2-40B4-BE49-F238E27FC236}">
                <a16:creationId xmlns:a16="http://schemas.microsoft.com/office/drawing/2014/main" id="{07E1802B-A26F-6E54-F83B-D2801BF1B953}"/>
              </a:ext>
            </a:extLst>
          </p:cNvPr>
          <p:cNvCxnSpPr>
            <a:cxnSpLocks/>
          </p:cNvCxnSpPr>
          <p:nvPr/>
        </p:nvCxnSpPr>
        <p:spPr>
          <a:xfrm flipH="1" flipV="1">
            <a:off x="7878418" y="5372973"/>
            <a:ext cx="132503" cy="3452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AAAE0D0-2FE5-2805-4C93-E3A25E5F4F27}"/>
              </a:ext>
            </a:extLst>
          </p:cNvPr>
          <p:cNvSpPr txBox="1"/>
          <p:nvPr/>
        </p:nvSpPr>
        <p:spPr>
          <a:xfrm>
            <a:off x="6613767" y="4252971"/>
            <a:ext cx="657552" cy="461665"/>
          </a:xfrm>
          <a:prstGeom prst="rect">
            <a:avLst/>
          </a:prstGeom>
          <a:solidFill>
            <a:schemeClr val="bg1"/>
          </a:solidFill>
          <a:ln>
            <a:solidFill>
              <a:schemeClr val="tx1"/>
            </a:solidFill>
          </a:ln>
        </p:spPr>
        <p:txBody>
          <a:bodyPr wrap="square" rtlCol="0">
            <a:spAutoFit/>
          </a:bodyPr>
          <a:lstStyle/>
          <a:p>
            <a:pPr algn="ctr"/>
            <a:r>
              <a:rPr kumimoji="1" lang="en-US" altLang="ko-Kore-KR" sz="1200" dirty="0"/>
              <a:t>Low</a:t>
            </a:r>
          </a:p>
          <a:p>
            <a:pPr algn="ctr"/>
            <a:r>
              <a:rPr kumimoji="1" lang="en-US" altLang="ko-Kore-KR" sz="1200" dirty="0"/>
              <a:t>(&lt;10 %)</a:t>
            </a:r>
            <a:endParaRPr kumimoji="1" lang="ko-Kore-KR" altLang="en-US" sz="1200" dirty="0"/>
          </a:p>
        </p:txBody>
      </p:sp>
      <p:cxnSp>
        <p:nvCxnSpPr>
          <p:cNvPr id="36" name="직선 화살표 연결선 35">
            <a:extLst>
              <a:ext uri="{FF2B5EF4-FFF2-40B4-BE49-F238E27FC236}">
                <a16:creationId xmlns:a16="http://schemas.microsoft.com/office/drawing/2014/main" id="{D9080210-8040-4408-DAD3-432CB15F6B50}"/>
              </a:ext>
            </a:extLst>
          </p:cNvPr>
          <p:cNvCxnSpPr>
            <a:cxnSpLocks/>
          </p:cNvCxnSpPr>
          <p:nvPr/>
        </p:nvCxnSpPr>
        <p:spPr>
          <a:xfrm>
            <a:off x="7283965" y="4714636"/>
            <a:ext cx="101654" cy="1171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5D6403E-400E-384C-8394-81CB4B141AF6}"/>
              </a:ext>
            </a:extLst>
          </p:cNvPr>
          <p:cNvSpPr txBox="1"/>
          <p:nvPr/>
        </p:nvSpPr>
        <p:spPr>
          <a:xfrm>
            <a:off x="6842810" y="164306"/>
            <a:ext cx="1797608" cy="461665"/>
          </a:xfrm>
          <a:prstGeom prst="rect">
            <a:avLst/>
          </a:prstGeom>
          <a:noFill/>
        </p:spPr>
        <p:txBody>
          <a:bodyPr wrap="none" rtlCol="0">
            <a:spAutoFit/>
          </a:bodyPr>
          <a:lstStyle/>
          <a:p>
            <a:pPr marL="342900" indent="-342900">
              <a:buAutoNum type="arabicParenR"/>
            </a:pPr>
            <a:r>
              <a:rPr kumimoji="1" lang="en-US" altLang="ko-Kore-KR" sz="1200" dirty="0"/>
              <a:t>Numerical scheme? </a:t>
            </a:r>
          </a:p>
          <a:p>
            <a:pPr marL="342900" indent="-342900">
              <a:buAutoNum type="arabicParenR"/>
            </a:pPr>
            <a:r>
              <a:rPr kumimoji="1" lang="en-US" altLang="ko-Kore-KR" sz="1200" dirty="0"/>
              <a:t>Resolution? </a:t>
            </a:r>
            <a:endParaRPr kumimoji="1" lang="ko-Kore-KR" altLang="en-US" sz="1200" dirty="0"/>
          </a:p>
        </p:txBody>
      </p:sp>
      <p:cxnSp>
        <p:nvCxnSpPr>
          <p:cNvPr id="40" name="직선 화살표 연결선 39">
            <a:extLst>
              <a:ext uri="{FF2B5EF4-FFF2-40B4-BE49-F238E27FC236}">
                <a16:creationId xmlns:a16="http://schemas.microsoft.com/office/drawing/2014/main" id="{4B117F1E-1CAE-822C-D408-ACC261204C2E}"/>
              </a:ext>
            </a:extLst>
          </p:cNvPr>
          <p:cNvCxnSpPr>
            <a:cxnSpLocks/>
          </p:cNvCxnSpPr>
          <p:nvPr/>
        </p:nvCxnSpPr>
        <p:spPr>
          <a:xfrm flipH="1">
            <a:off x="7283965" y="575171"/>
            <a:ext cx="265296" cy="12061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6" name="그림 45" descr="텍스트, 스크린샷, 도표, 지도이(가) 표시된 사진&#10;&#10;자동 생성된 설명">
            <a:extLst>
              <a:ext uri="{FF2B5EF4-FFF2-40B4-BE49-F238E27FC236}">
                <a16:creationId xmlns:a16="http://schemas.microsoft.com/office/drawing/2014/main" id="{8AAB541A-B433-CCB3-C4AC-14378179684B}"/>
              </a:ext>
            </a:extLst>
          </p:cNvPr>
          <p:cNvPicPr>
            <a:picLocks noChangeAspect="1"/>
          </p:cNvPicPr>
          <p:nvPr/>
        </p:nvPicPr>
        <p:blipFill>
          <a:blip/>
          <a:stretch>
            <a:fillRect/>
          </a:stretch>
        </p:blipFill>
        <p:spPr>
          <a:xfrm>
            <a:off x="2952718" y="3073217"/>
            <a:ext cx="864572" cy="1002117"/>
          </a:xfrm>
          <a:prstGeom prst="rect">
            <a:avLst/>
          </a:prstGeom>
        </p:spPr>
      </p:pic>
      <p:sp>
        <p:nvSpPr>
          <p:cNvPr id="47" name="TextBox 46">
            <a:extLst>
              <a:ext uri="{FF2B5EF4-FFF2-40B4-BE49-F238E27FC236}">
                <a16:creationId xmlns:a16="http://schemas.microsoft.com/office/drawing/2014/main" id="{CDC5D268-A08D-0C92-E1FA-C1ECB658F8D4}"/>
              </a:ext>
            </a:extLst>
          </p:cNvPr>
          <p:cNvSpPr txBox="1"/>
          <p:nvPr/>
        </p:nvSpPr>
        <p:spPr>
          <a:xfrm>
            <a:off x="2549190" y="3102511"/>
            <a:ext cx="1026243" cy="400110"/>
          </a:xfrm>
          <a:prstGeom prst="rect">
            <a:avLst/>
          </a:prstGeom>
          <a:noFill/>
        </p:spPr>
        <p:txBody>
          <a:bodyPr wrap="none" rtlCol="0">
            <a:spAutoFit/>
          </a:bodyPr>
          <a:lstStyle/>
          <a:p>
            <a:r>
              <a:rPr kumimoji="1" lang="en-US" altLang="ko-Kore-KR" sz="1000" dirty="0"/>
              <a:t>MLD seas</a:t>
            </a:r>
          </a:p>
          <a:p>
            <a:r>
              <a:rPr kumimoji="1" lang="en-US" altLang="ko-Kore-KR" sz="1000" dirty="0"/>
              <a:t>Lim et al. (2012)</a:t>
            </a:r>
            <a:endParaRPr kumimoji="1" lang="ko-Kore-KR" altLang="en-US" sz="1000" dirty="0"/>
          </a:p>
        </p:txBody>
      </p:sp>
      <p:sp>
        <p:nvSpPr>
          <p:cNvPr id="2" name="Slide Number Placeholder 4">
            <a:extLst>
              <a:ext uri="{FF2B5EF4-FFF2-40B4-BE49-F238E27FC236}">
                <a16:creationId xmlns:a16="http://schemas.microsoft.com/office/drawing/2014/main" id="{07314A13-5EB4-04E8-AD48-C287223F54D8}"/>
              </a:ext>
            </a:extLst>
          </p:cNvPr>
          <p:cNvSpPr txBox="1">
            <a:spLocks/>
          </p:cNvSpPr>
          <p:nvPr/>
        </p:nvSpPr>
        <p:spPr>
          <a:xfrm>
            <a:off x="9263743" y="634180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27</a:t>
            </a:r>
          </a:p>
        </p:txBody>
      </p:sp>
    </p:spTree>
    <p:extLst>
      <p:ext uri="{BB962C8B-B14F-4D97-AF65-F5344CB8AC3E}">
        <p14:creationId xmlns:p14="http://schemas.microsoft.com/office/powerpoint/2010/main" val="1786426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A77615C6-0333-696D-5800-8656E435B4FD}"/>
              </a:ext>
            </a:extLst>
          </p:cNvPr>
          <p:cNvPicPr>
            <a:picLocks noChangeAspect="1"/>
          </p:cNvPicPr>
          <p:nvPr/>
        </p:nvPicPr>
        <p:blipFill rotWithShape="1">
          <a:blip/>
          <a:srcRect r="47608" b="71852"/>
          <a:stretch/>
        </p:blipFill>
        <p:spPr>
          <a:xfrm>
            <a:off x="684987" y="1257808"/>
            <a:ext cx="3366333" cy="2335784"/>
          </a:xfrm>
          <a:prstGeom prst="rect">
            <a:avLst/>
          </a:prstGeom>
        </p:spPr>
      </p:pic>
      <p:sp>
        <p:nvSpPr>
          <p:cNvPr id="7" name="TextBox 6">
            <a:extLst>
              <a:ext uri="{FF2B5EF4-FFF2-40B4-BE49-F238E27FC236}">
                <a16:creationId xmlns:a16="http://schemas.microsoft.com/office/drawing/2014/main" id="{CFC230A8-20CA-6D7D-5781-1926BEFA9FBC}"/>
              </a:ext>
            </a:extLst>
          </p:cNvPr>
          <p:cNvSpPr txBox="1"/>
          <p:nvPr/>
        </p:nvSpPr>
        <p:spPr>
          <a:xfrm>
            <a:off x="2146300" y="745490"/>
            <a:ext cx="822661" cy="461665"/>
          </a:xfrm>
          <a:prstGeom prst="rect">
            <a:avLst/>
          </a:prstGeom>
          <a:noFill/>
        </p:spPr>
        <p:txBody>
          <a:bodyPr wrap="none" rtlCol="0">
            <a:spAutoFit/>
          </a:bodyPr>
          <a:lstStyle/>
          <a:p>
            <a:r>
              <a:rPr kumimoji="1" lang="en-US" altLang="ko-Kore-KR" sz="2400" b="1" i="1" dirty="0"/>
              <a:t>a</a:t>
            </a:r>
            <a:r>
              <a:rPr kumimoji="1" lang="en-US" altLang="ko-Kore-KR" sz="2400" b="1" i="1" baseline="-25000" dirty="0"/>
              <a:t>3 </a:t>
            </a:r>
            <a:r>
              <a:rPr kumimoji="1" lang="en-US" altLang="ko-Kore-KR" sz="2400" b="1" i="1" dirty="0"/>
              <a:t>- a</a:t>
            </a:r>
            <a:endParaRPr kumimoji="1" lang="ko-Kore-KR" altLang="en-US" sz="2400" b="1" i="1" dirty="0"/>
          </a:p>
        </p:txBody>
      </p:sp>
      <p:grpSp>
        <p:nvGrpSpPr>
          <p:cNvPr id="24" name="그룹 23">
            <a:extLst>
              <a:ext uri="{FF2B5EF4-FFF2-40B4-BE49-F238E27FC236}">
                <a16:creationId xmlns:a16="http://schemas.microsoft.com/office/drawing/2014/main" id="{E775A9B3-D6FC-DA55-57B7-BC568A808B6C}"/>
              </a:ext>
            </a:extLst>
          </p:cNvPr>
          <p:cNvGrpSpPr/>
          <p:nvPr/>
        </p:nvGrpSpPr>
        <p:grpSpPr>
          <a:xfrm>
            <a:off x="5358104" y="98690"/>
            <a:ext cx="5310188" cy="5232400"/>
            <a:chOff x="5410597" y="360680"/>
            <a:chExt cx="5841207" cy="5755640"/>
          </a:xfrm>
        </p:grpSpPr>
        <p:grpSp>
          <p:nvGrpSpPr>
            <p:cNvPr id="6" name="그룹 5">
              <a:extLst>
                <a:ext uri="{FF2B5EF4-FFF2-40B4-BE49-F238E27FC236}">
                  <a16:creationId xmlns:a16="http://schemas.microsoft.com/office/drawing/2014/main" id="{CBC33361-B963-2175-91C3-2A197143962F}"/>
                </a:ext>
              </a:extLst>
            </p:cNvPr>
            <p:cNvGrpSpPr/>
            <p:nvPr/>
          </p:nvGrpSpPr>
          <p:grpSpPr>
            <a:xfrm>
              <a:off x="5410597" y="360680"/>
              <a:ext cx="5841207" cy="5755640"/>
              <a:chOff x="4723606" y="622300"/>
              <a:chExt cx="5310188" cy="5232400"/>
            </a:xfrm>
          </p:grpSpPr>
          <p:pic>
            <p:nvPicPr>
              <p:cNvPr id="4" name="그림 3">
                <a:extLst>
                  <a:ext uri="{FF2B5EF4-FFF2-40B4-BE49-F238E27FC236}">
                    <a16:creationId xmlns:a16="http://schemas.microsoft.com/office/drawing/2014/main" id="{66458C88-4D66-0F18-3E55-0C1802AC9425}"/>
                  </a:ext>
                </a:extLst>
              </p:cNvPr>
              <p:cNvPicPr>
                <a:picLocks noChangeAspect="1"/>
              </p:cNvPicPr>
              <p:nvPr/>
            </p:nvPicPr>
            <p:blipFill rotWithShape="1">
              <a:blip/>
              <a:srcRect t="29259"/>
              <a:stretch/>
            </p:blipFill>
            <p:spPr>
              <a:xfrm>
                <a:off x="4723606" y="1003300"/>
                <a:ext cx="5310188" cy="4851400"/>
              </a:xfrm>
              <a:prstGeom prst="rect">
                <a:avLst/>
              </a:prstGeom>
            </p:spPr>
          </p:pic>
          <p:pic>
            <p:nvPicPr>
              <p:cNvPr id="5" name="그림 4">
                <a:extLst>
                  <a:ext uri="{FF2B5EF4-FFF2-40B4-BE49-F238E27FC236}">
                    <a16:creationId xmlns:a16="http://schemas.microsoft.com/office/drawing/2014/main" id="{7B102249-FF86-57B9-7A64-E2CCDB75BE1B}"/>
                  </a:ext>
                </a:extLst>
              </p:cNvPr>
              <p:cNvPicPr>
                <a:picLocks noChangeAspect="1"/>
              </p:cNvPicPr>
              <p:nvPr/>
            </p:nvPicPr>
            <p:blipFill rotWithShape="1">
              <a:blip/>
              <a:srcRect l="55022" t="23703" r="5038" b="70741"/>
              <a:stretch/>
            </p:blipFill>
            <p:spPr>
              <a:xfrm>
                <a:off x="5143500" y="622300"/>
                <a:ext cx="2120900" cy="381000"/>
              </a:xfrm>
              <a:prstGeom prst="rect">
                <a:avLst/>
              </a:prstGeom>
            </p:spPr>
          </p:pic>
        </p:grpSp>
        <p:sp>
          <p:nvSpPr>
            <p:cNvPr id="9" name="TextBox 8">
              <a:extLst>
                <a:ext uri="{FF2B5EF4-FFF2-40B4-BE49-F238E27FC236}">
                  <a16:creationId xmlns:a16="http://schemas.microsoft.com/office/drawing/2014/main" id="{48F04933-BB08-57A9-77EF-5F747AB5CECD}"/>
                </a:ext>
              </a:extLst>
            </p:cNvPr>
            <p:cNvSpPr txBox="1"/>
            <p:nvPr/>
          </p:nvSpPr>
          <p:spPr>
            <a:xfrm>
              <a:off x="5872480" y="779780"/>
              <a:ext cx="490840" cy="369332"/>
            </a:xfrm>
            <a:prstGeom prst="rect">
              <a:avLst/>
            </a:prstGeom>
            <a:noFill/>
          </p:spPr>
          <p:txBody>
            <a:bodyPr wrap="none" rtlCol="0">
              <a:spAutoFit/>
            </a:bodyPr>
            <a:lstStyle/>
            <a:p>
              <a:r>
                <a:rPr kumimoji="1" lang="en-US" altLang="ko-Kore-KR" dirty="0" err="1"/>
                <a:t>Dia</a:t>
              </a:r>
              <a:endParaRPr kumimoji="1" lang="ko-Kore-KR" altLang="en-US" dirty="0"/>
            </a:p>
          </p:txBody>
        </p:sp>
        <p:sp>
          <p:nvSpPr>
            <p:cNvPr id="10" name="TextBox 9">
              <a:extLst>
                <a:ext uri="{FF2B5EF4-FFF2-40B4-BE49-F238E27FC236}">
                  <a16:creationId xmlns:a16="http://schemas.microsoft.com/office/drawing/2014/main" id="{86385E4E-D841-014E-B97A-7A4CEB6431FB}"/>
                </a:ext>
              </a:extLst>
            </p:cNvPr>
            <p:cNvSpPr txBox="1"/>
            <p:nvPr/>
          </p:nvSpPr>
          <p:spPr>
            <a:xfrm>
              <a:off x="8691880" y="779780"/>
              <a:ext cx="933269" cy="369332"/>
            </a:xfrm>
            <a:prstGeom prst="rect">
              <a:avLst/>
            </a:prstGeom>
            <a:noFill/>
          </p:spPr>
          <p:txBody>
            <a:bodyPr wrap="none" rtlCol="0">
              <a:spAutoFit/>
            </a:bodyPr>
            <a:lstStyle/>
            <a:p>
              <a:r>
                <a:rPr kumimoji="1" lang="en-US" altLang="ko-Kore-KR" dirty="0"/>
                <a:t>Oceanic</a:t>
              </a:r>
              <a:endParaRPr kumimoji="1" lang="ko-Kore-KR" altLang="en-US" dirty="0"/>
            </a:p>
          </p:txBody>
        </p:sp>
        <p:sp>
          <p:nvSpPr>
            <p:cNvPr id="11" name="TextBox 10">
              <a:extLst>
                <a:ext uri="{FF2B5EF4-FFF2-40B4-BE49-F238E27FC236}">
                  <a16:creationId xmlns:a16="http://schemas.microsoft.com/office/drawing/2014/main" id="{AB82BC8C-CD7D-0CE8-DF7B-876416C78AF5}"/>
                </a:ext>
              </a:extLst>
            </p:cNvPr>
            <p:cNvSpPr txBox="1"/>
            <p:nvPr/>
          </p:nvSpPr>
          <p:spPr>
            <a:xfrm>
              <a:off x="5872480" y="2551430"/>
              <a:ext cx="543739" cy="369332"/>
            </a:xfrm>
            <a:prstGeom prst="rect">
              <a:avLst/>
            </a:prstGeom>
            <a:noFill/>
          </p:spPr>
          <p:txBody>
            <a:bodyPr wrap="none" rtlCol="0">
              <a:spAutoFit/>
            </a:bodyPr>
            <a:lstStyle/>
            <a:p>
              <a:r>
                <a:rPr kumimoji="1" lang="en-US" altLang="ko-Kore-KR" dirty="0"/>
                <a:t>Adv</a:t>
              </a:r>
              <a:endParaRPr kumimoji="1" lang="ko-Kore-KR" altLang="en-US" dirty="0"/>
            </a:p>
          </p:txBody>
        </p:sp>
        <p:sp>
          <p:nvSpPr>
            <p:cNvPr id="12" name="TextBox 11">
              <a:extLst>
                <a:ext uri="{FF2B5EF4-FFF2-40B4-BE49-F238E27FC236}">
                  <a16:creationId xmlns:a16="http://schemas.microsoft.com/office/drawing/2014/main" id="{55F7F66B-60B9-C48F-A7AD-11C3912BB97E}"/>
                </a:ext>
              </a:extLst>
            </p:cNvPr>
            <p:cNvSpPr txBox="1"/>
            <p:nvPr/>
          </p:nvSpPr>
          <p:spPr>
            <a:xfrm>
              <a:off x="8665766" y="2622828"/>
              <a:ext cx="493533" cy="369332"/>
            </a:xfrm>
            <a:prstGeom prst="rect">
              <a:avLst/>
            </a:prstGeom>
            <a:noFill/>
          </p:spPr>
          <p:txBody>
            <a:bodyPr wrap="none" rtlCol="0">
              <a:spAutoFit/>
            </a:bodyPr>
            <a:lstStyle/>
            <a:p>
              <a:r>
                <a:rPr kumimoji="1" lang="en-US" altLang="ko-Kore-KR" dirty="0"/>
                <a:t>Ent</a:t>
              </a:r>
              <a:endParaRPr kumimoji="1" lang="ko-Kore-KR" altLang="en-US" dirty="0"/>
            </a:p>
          </p:txBody>
        </p:sp>
        <p:sp>
          <p:nvSpPr>
            <p:cNvPr id="13" name="TextBox 12">
              <a:extLst>
                <a:ext uri="{FF2B5EF4-FFF2-40B4-BE49-F238E27FC236}">
                  <a16:creationId xmlns:a16="http://schemas.microsoft.com/office/drawing/2014/main" id="{A3F5DE71-BE9A-D838-85FA-6CC04957C954}"/>
                </a:ext>
              </a:extLst>
            </p:cNvPr>
            <p:cNvSpPr txBox="1"/>
            <p:nvPr/>
          </p:nvSpPr>
          <p:spPr>
            <a:xfrm>
              <a:off x="5902777" y="4340503"/>
              <a:ext cx="773930" cy="369332"/>
            </a:xfrm>
            <a:prstGeom prst="rect">
              <a:avLst/>
            </a:prstGeom>
            <a:noFill/>
          </p:spPr>
          <p:txBody>
            <a:bodyPr wrap="none" rtlCol="0">
              <a:spAutoFit/>
            </a:bodyPr>
            <a:lstStyle/>
            <a:p>
              <a:r>
                <a:rPr kumimoji="1" lang="en-US" altLang="ko-Kore-KR" dirty="0"/>
                <a:t>H. Diff</a:t>
              </a:r>
              <a:endParaRPr kumimoji="1" lang="ko-Kore-KR" altLang="en-US" dirty="0"/>
            </a:p>
          </p:txBody>
        </p:sp>
        <p:sp>
          <p:nvSpPr>
            <p:cNvPr id="14" name="TextBox 13">
              <a:extLst>
                <a:ext uri="{FF2B5EF4-FFF2-40B4-BE49-F238E27FC236}">
                  <a16:creationId xmlns:a16="http://schemas.microsoft.com/office/drawing/2014/main" id="{25D51844-D6CC-D84F-7EF4-6CB0DFA6ED49}"/>
                </a:ext>
              </a:extLst>
            </p:cNvPr>
            <p:cNvSpPr txBox="1"/>
            <p:nvPr/>
          </p:nvSpPr>
          <p:spPr>
            <a:xfrm>
              <a:off x="8654110" y="4369574"/>
              <a:ext cx="738023" cy="369332"/>
            </a:xfrm>
            <a:prstGeom prst="rect">
              <a:avLst/>
            </a:prstGeom>
            <a:noFill/>
          </p:spPr>
          <p:txBody>
            <a:bodyPr wrap="none" rtlCol="0">
              <a:spAutoFit/>
            </a:bodyPr>
            <a:lstStyle/>
            <a:p>
              <a:r>
                <a:rPr kumimoji="1" lang="en-US" altLang="ko-Kore-KR" dirty="0"/>
                <a:t>V. Diff</a:t>
              </a:r>
              <a:endParaRPr kumimoji="1" lang="ko-Kore-KR" altLang="en-US" dirty="0"/>
            </a:p>
          </p:txBody>
        </p:sp>
      </p:grpSp>
      <p:sp>
        <p:nvSpPr>
          <p:cNvPr id="15" name="TextBox 14">
            <a:extLst>
              <a:ext uri="{FF2B5EF4-FFF2-40B4-BE49-F238E27FC236}">
                <a16:creationId xmlns:a16="http://schemas.microsoft.com/office/drawing/2014/main" id="{96411B47-633B-1429-3CA7-217EA87F6664}"/>
              </a:ext>
            </a:extLst>
          </p:cNvPr>
          <p:cNvSpPr txBox="1"/>
          <p:nvPr/>
        </p:nvSpPr>
        <p:spPr>
          <a:xfrm>
            <a:off x="114300" y="19566"/>
            <a:ext cx="3045770" cy="369332"/>
          </a:xfrm>
          <a:prstGeom prst="rect">
            <a:avLst/>
          </a:prstGeom>
          <a:noFill/>
        </p:spPr>
        <p:txBody>
          <a:bodyPr wrap="none" rtlCol="0">
            <a:spAutoFit/>
          </a:bodyPr>
          <a:lstStyle/>
          <a:p>
            <a:r>
              <a:rPr kumimoji="1" lang="en-US" altLang="ko-Kore-KR" dirty="0"/>
              <a:t>During reacceleration period…</a:t>
            </a:r>
            <a:endParaRPr kumimoji="1" lang="ko-Kore-KR" altLang="en-US" dirty="0"/>
          </a:p>
        </p:txBody>
      </p:sp>
      <p:sp>
        <p:nvSpPr>
          <p:cNvPr id="25" name="TextBox 24">
            <a:extLst>
              <a:ext uri="{FF2B5EF4-FFF2-40B4-BE49-F238E27FC236}">
                <a16:creationId xmlns:a16="http://schemas.microsoft.com/office/drawing/2014/main" id="{C62B38FA-00DC-5D30-6512-2873D68273B0}"/>
              </a:ext>
            </a:extLst>
          </p:cNvPr>
          <p:cNvSpPr txBox="1"/>
          <p:nvPr/>
        </p:nvSpPr>
        <p:spPr>
          <a:xfrm>
            <a:off x="10456531" y="3759323"/>
            <a:ext cx="1457643" cy="369332"/>
          </a:xfrm>
          <a:prstGeom prst="rect">
            <a:avLst/>
          </a:prstGeom>
          <a:noFill/>
        </p:spPr>
        <p:txBody>
          <a:bodyPr wrap="none" rtlCol="0">
            <a:spAutoFit/>
          </a:bodyPr>
          <a:lstStyle/>
          <a:p>
            <a:r>
              <a:rPr kumimoji="1" lang="en-US" altLang="ko-Kore-KR" dirty="0"/>
              <a:t>Not reliable…</a:t>
            </a:r>
            <a:endParaRPr kumimoji="1" lang="ko-Kore-KR" altLang="en-US" dirty="0"/>
          </a:p>
        </p:txBody>
      </p:sp>
      <p:pic>
        <p:nvPicPr>
          <p:cNvPr id="26" name="그림 25">
            <a:extLst>
              <a:ext uri="{FF2B5EF4-FFF2-40B4-BE49-F238E27FC236}">
                <a16:creationId xmlns:a16="http://schemas.microsoft.com/office/drawing/2014/main" id="{246030BF-8067-4192-79C7-74E72C077F5C}"/>
              </a:ext>
            </a:extLst>
          </p:cNvPr>
          <p:cNvPicPr>
            <a:picLocks noChangeAspect="1"/>
          </p:cNvPicPr>
          <p:nvPr/>
        </p:nvPicPr>
        <p:blipFill>
          <a:blip/>
          <a:stretch>
            <a:fillRect/>
          </a:stretch>
        </p:blipFill>
        <p:spPr>
          <a:xfrm>
            <a:off x="259844" y="4939148"/>
            <a:ext cx="5092695" cy="1534053"/>
          </a:xfrm>
          <a:prstGeom prst="rect">
            <a:avLst/>
          </a:prstGeom>
          <a:ln w="19050">
            <a:noFill/>
          </a:ln>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4AE683E-DC40-8819-168E-BA087C1480B2}"/>
                  </a:ext>
                </a:extLst>
              </p:cNvPr>
              <p:cNvSpPr txBox="1"/>
              <p:nvPr/>
            </p:nvSpPr>
            <p:spPr>
              <a:xfrm>
                <a:off x="3472024" y="6484922"/>
                <a:ext cx="2206053" cy="403765"/>
              </a:xfrm>
              <a:prstGeom prst="rect">
                <a:avLst/>
              </a:prstGeom>
              <a:noFill/>
              <a:ln w="19050">
                <a:noFill/>
              </a:ln>
            </p:spPr>
            <p:txBody>
              <a:bodyPr wrap="none" rtlCol="0">
                <a:spAutoFit/>
              </a:bodyPr>
              <a:lstStyle/>
              <a:p>
                <a:r>
                  <a:rPr kumimoji="1" lang="en-US" altLang="ko-Kore-KR" sz="1000" dirty="0">
                    <a:latin typeface="Calibri" panose="020F0502020204030204" pitchFamily="34" charset="0"/>
                    <a:cs typeface="Calibri" panose="020F0502020204030204" pitchFamily="34" charset="0"/>
                  </a:rPr>
                  <a:t>Shading: 5m T Trend </a:t>
                </a:r>
                <a14:m>
                  <m:oMath xmlns:m="http://schemas.openxmlformats.org/officeDocument/2006/math">
                    <m:r>
                      <a:rPr kumimoji="1" lang="en-US" altLang="ko-Kore-KR" sz="1000" b="1" i="1" smtClean="0">
                        <a:solidFill>
                          <a:schemeClr val="tx1"/>
                        </a:solidFill>
                        <a:latin typeface="Cambria Math" panose="02040503050406030204" pitchFamily="18" charset="0"/>
                        <a:ea typeface="Cambria Math" panose="02040503050406030204" pitchFamily="18" charset="0"/>
                      </a:rPr>
                      <m:t>[℃</m:t>
                    </m:r>
                    <m:r>
                      <a:rPr kumimoji="1" lang="en-US" altLang="ko-Kore-KR" sz="1000" b="1" i="1" smtClean="0">
                        <a:solidFill>
                          <a:schemeClr val="tx1"/>
                        </a:solidFill>
                        <a:latin typeface="Cambria Math" panose="02040503050406030204" pitchFamily="18" charset="0"/>
                      </a:rPr>
                      <m:t> </m:t>
                    </m:r>
                    <m:sSup>
                      <m:sSupPr>
                        <m:ctrlPr>
                          <a:rPr kumimoji="1" lang="en-US" altLang="ko-Kore-KR" sz="1000" b="1" i="1" smtClean="0">
                            <a:solidFill>
                              <a:schemeClr val="tx1"/>
                            </a:solidFill>
                            <a:latin typeface="Cambria Math" panose="02040503050406030204" pitchFamily="18" charset="0"/>
                          </a:rPr>
                        </m:ctrlPr>
                      </m:sSupPr>
                      <m:e>
                        <m:r>
                          <a:rPr kumimoji="1" lang="en-US" altLang="ko-Kore-KR" sz="1000" b="0" i="1">
                            <a:solidFill>
                              <a:schemeClr val="tx1"/>
                            </a:solidFill>
                            <a:latin typeface="Cambria Math" panose="02040503050406030204" pitchFamily="18" charset="0"/>
                          </a:rPr>
                          <m:t>𝑑𝑒𝑐</m:t>
                        </m:r>
                      </m:e>
                      <m:sup>
                        <m:r>
                          <a:rPr kumimoji="1" lang="en-US" altLang="ko-Kore-KR" sz="1000" b="1" i="1" smtClean="0">
                            <a:solidFill>
                              <a:schemeClr val="tx1"/>
                            </a:solidFill>
                            <a:latin typeface="Cambria Math" panose="02040503050406030204" pitchFamily="18" charset="0"/>
                          </a:rPr>
                          <m:t>−</m:t>
                        </m:r>
                        <m:r>
                          <a:rPr kumimoji="1" lang="en-US" altLang="ko-Kore-KR" sz="1000" b="1" i="1" smtClean="0">
                            <a:solidFill>
                              <a:schemeClr val="tx1"/>
                            </a:solidFill>
                            <a:latin typeface="Cambria Math" panose="02040503050406030204" pitchFamily="18" charset="0"/>
                          </a:rPr>
                          <m:t>𝟏</m:t>
                        </m:r>
                      </m:sup>
                    </m:sSup>
                    <m:r>
                      <a:rPr kumimoji="1" lang="en-US" altLang="ko-Kore-KR" sz="1000" b="1" i="1" smtClean="0">
                        <a:solidFill>
                          <a:schemeClr val="tx1"/>
                        </a:solidFill>
                        <a:latin typeface="Cambria Math" panose="02040503050406030204" pitchFamily="18" charset="0"/>
                      </a:rPr>
                      <m:t>]</m:t>
                    </m:r>
                  </m:oMath>
                </a14:m>
                <a:endParaRPr kumimoji="1" lang="en-US" altLang="ko-Kore-KR" sz="1000" dirty="0">
                  <a:latin typeface="Calibri" panose="020F0502020204030204" pitchFamily="34" charset="0"/>
                  <a:cs typeface="Calibri" panose="020F0502020204030204" pitchFamily="34" charset="0"/>
                </a:endParaRPr>
              </a:p>
              <a:p>
                <a:r>
                  <a:rPr kumimoji="1" lang="en-US" altLang="ko-Kore-KR" sz="1000" dirty="0">
                    <a:latin typeface="Calibri" panose="020F0502020204030204" pitchFamily="34" charset="0"/>
                    <a:cs typeface="Calibri" panose="020F0502020204030204" pitchFamily="34" charset="0"/>
                  </a:rPr>
                  <a:t>Contour: </a:t>
                </a:r>
                <a14:m>
                  <m:oMath xmlns:m="http://schemas.openxmlformats.org/officeDocument/2006/math">
                    <m:r>
                      <a:rPr kumimoji="1" lang="en-US" altLang="ko-Kore-KR" sz="1000" b="0" i="1" smtClean="0">
                        <a:latin typeface="Cambria Math" panose="02040503050406030204" pitchFamily="18" charset="0"/>
                        <a:ea typeface="Cambria Math" panose="02040503050406030204" pitchFamily="18" charset="0"/>
                      </a:rPr>
                      <m:t>h𝑒𝑎𝑡𝑖𝑛𝑔</m:t>
                    </m:r>
                    <m:r>
                      <a:rPr kumimoji="1" lang="en-US" altLang="ko-Kore-KR" sz="1000" b="0" i="1" smtClean="0">
                        <a:latin typeface="Cambria Math" panose="02040503050406030204" pitchFamily="18" charset="0"/>
                        <a:ea typeface="Cambria Math" panose="02040503050406030204" pitchFamily="18" charset="0"/>
                      </a:rPr>
                      <m:t>′</m:t>
                    </m:r>
                  </m:oMath>
                </a14:m>
                <a:r>
                  <a:rPr kumimoji="1" lang="en-US" altLang="ko-Kore-KR" sz="1000" dirty="0">
                    <a:latin typeface="Calibri" panose="020F0502020204030204" pitchFamily="34" charset="0"/>
                    <a:cs typeface="Calibri" panose="020F0502020204030204" pitchFamily="34" charset="0"/>
                  </a:rPr>
                  <a:t> [W m</a:t>
                </a:r>
                <a:r>
                  <a:rPr kumimoji="1" lang="en-US" altLang="ko-Kore-KR" sz="1000" baseline="30000" dirty="0">
                    <a:latin typeface="Calibri" panose="020F0502020204030204" pitchFamily="34" charset="0"/>
                    <a:cs typeface="Calibri" panose="020F0502020204030204" pitchFamily="34" charset="0"/>
                  </a:rPr>
                  <a:t>-2 </a:t>
                </a:r>
                <a:r>
                  <a:rPr kumimoji="1" lang="en-US" altLang="ko-Kore-KR" sz="1000" dirty="0">
                    <a:latin typeface="Calibri" panose="020F0502020204030204" pitchFamily="34" charset="0"/>
                    <a:cs typeface="Calibri" panose="020F0502020204030204" pitchFamily="34" charset="0"/>
                  </a:rPr>
                  <a:t>; CI: 4W m</a:t>
                </a:r>
                <a:r>
                  <a:rPr kumimoji="1" lang="en-US" altLang="ko-Kore-KR" sz="1000" baseline="30000" dirty="0">
                    <a:latin typeface="Calibri" panose="020F0502020204030204" pitchFamily="34" charset="0"/>
                    <a:cs typeface="Calibri" panose="020F0502020204030204" pitchFamily="34" charset="0"/>
                  </a:rPr>
                  <a:t>-2</a:t>
                </a:r>
                <a:r>
                  <a:rPr kumimoji="1" lang="en-US" altLang="ko-Kore-KR" sz="1000" dirty="0">
                    <a:latin typeface="Calibri" panose="020F0502020204030204" pitchFamily="34" charset="0"/>
                    <a:cs typeface="Calibri" panose="020F0502020204030204" pitchFamily="34" charset="0"/>
                  </a:rPr>
                  <a:t>]</a:t>
                </a:r>
                <a:endParaRPr kumimoji="1" lang="ko-Kore-KR" altLang="en-US" sz="1000" dirty="0">
                  <a:latin typeface="Calibri" panose="020F0502020204030204" pitchFamily="34" charset="0"/>
                  <a:cs typeface="Calibri" panose="020F0502020204030204" pitchFamily="34" charset="0"/>
                </a:endParaRPr>
              </a:p>
            </p:txBody>
          </p:sp>
        </mc:Choice>
        <mc:Fallback xmlns="">
          <p:sp>
            <p:nvSpPr>
              <p:cNvPr id="27" name="TextBox 26">
                <a:extLst>
                  <a:ext uri="{FF2B5EF4-FFF2-40B4-BE49-F238E27FC236}">
                    <a16:creationId xmlns:a16="http://schemas.microsoft.com/office/drawing/2014/main" id="{34AE683E-DC40-8819-168E-BA087C1480B2}"/>
                  </a:ext>
                </a:extLst>
              </p:cNvPr>
              <p:cNvSpPr txBox="1">
                <a:spLocks noRot="1" noChangeAspect="1" noMove="1" noResize="1" noEditPoints="1" noAdjustHandles="1" noChangeArrowheads="1" noChangeShapeType="1" noTextEdit="1"/>
              </p:cNvSpPr>
              <p:nvPr/>
            </p:nvSpPr>
            <p:spPr>
              <a:xfrm>
                <a:off x="3472024" y="6484922"/>
                <a:ext cx="2206053" cy="403765"/>
              </a:xfrm>
              <a:prstGeom prst="rect">
                <a:avLst/>
              </a:prstGeom>
              <a:blipFill>
                <a:blip r:embed="rId4"/>
                <a:stretch>
                  <a:fillRect b="-9091"/>
                </a:stretch>
              </a:blipFill>
              <a:ln w="19050">
                <a:noFill/>
              </a:ln>
            </p:spPr>
            <p:txBody>
              <a:bodyPr/>
              <a:lstStyle/>
              <a:p>
                <a:r>
                  <a:rPr lang="ko-Kore-KR" altLang="en-US">
                    <a:noFill/>
                  </a:rPr>
                  <a:t> </a:t>
                </a:r>
              </a:p>
            </p:txBody>
          </p:sp>
        </mc:Fallback>
      </mc:AlternateContent>
      <p:sp>
        <p:nvSpPr>
          <p:cNvPr id="28" name="직사각형 27">
            <a:extLst>
              <a:ext uri="{FF2B5EF4-FFF2-40B4-BE49-F238E27FC236}">
                <a16:creationId xmlns:a16="http://schemas.microsoft.com/office/drawing/2014/main" id="{69397EBD-67CF-494A-F8EF-620AAD03D11E}"/>
              </a:ext>
            </a:extLst>
          </p:cNvPr>
          <p:cNvSpPr/>
          <p:nvPr/>
        </p:nvSpPr>
        <p:spPr>
          <a:xfrm>
            <a:off x="259844" y="4939148"/>
            <a:ext cx="1838291" cy="15340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700"/>
          </a:p>
        </p:txBody>
      </p:sp>
      <p:sp>
        <p:nvSpPr>
          <p:cNvPr id="29" name="직사각형 28">
            <a:extLst>
              <a:ext uri="{FF2B5EF4-FFF2-40B4-BE49-F238E27FC236}">
                <a16:creationId xmlns:a16="http://schemas.microsoft.com/office/drawing/2014/main" id="{B2B162C6-CBEE-7C9E-8C7A-1961E7DD2861}"/>
              </a:ext>
            </a:extLst>
          </p:cNvPr>
          <p:cNvSpPr/>
          <p:nvPr/>
        </p:nvSpPr>
        <p:spPr>
          <a:xfrm>
            <a:off x="2129075" y="4945512"/>
            <a:ext cx="1580250" cy="1534053"/>
          </a:xfrm>
          <a:prstGeom prst="rect">
            <a:avLst/>
          </a:prstGeom>
          <a:no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700"/>
          </a:p>
        </p:txBody>
      </p:sp>
      <p:sp>
        <p:nvSpPr>
          <p:cNvPr id="30" name="직사각형 29">
            <a:extLst>
              <a:ext uri="{FF2B5EF4-FFF2-40B4-BE49-F238E27FC236}">
                <a16:creationId xmlns:a16="http://schemas.microsoft.com/office/drawing/2014/main" id="{5B00520D-992F-B55C-DC4C-EDC94FCC2F7F}"/>
              </a:ext>
            </a:extLst>
          </p:cNvPr>
          <p:cNvSpPr/>
          <p:nvPr/>
        </p:nvSpPr>
        <p:spPr>
          <a:xfrm>
            <a:off x="3750611" y="4945511"/>
            <a:ext cx="1632868" cy="1534053"/>
          </a:xfrm>
          <a:prstGeom prst="rect">
            <a:avLst/>
          </a:prstGeom>
          <a:noFill/>
          <a:ln w="19050">
            <a:solidFill>
              <a:srgbClr val="8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700"/>
          </a:p>
        </p:txBody>
      </p:sp>
      <p:sp>
        <p:nvSpPr>
          <p:cNvPr id="31" name="TextBox 30">
            <a:extLst>
              <a:ext uri="{FF2B5EF4-FFF2-40B4-BE49-F238E27FC236}">
                <a16:creationId xmlns:a16="http://schemas.microsoft.com/office/drawing/2014/main" id="{1E19A593-E50C-1016-8BE2-1128C1673FE3}"/>
              </a:ext>
            </a:extLst>
          </p:cNvPr>
          <p:cNvSpPr txBox="1"/>
          <p:nvPr/>
        </p:nvSpPr>
        <p:spPr>
          <a:xfrm>
            <a:off x="526485" y="4667503"/>
            <a:ext cx="1364476" cy="253916"/>
          </a:xfrm>
          <a:prstGeom prst="rect">
            <a:avLst/>
          </a:prstGeom>
          <a:noFill/>
          <a:ln w="19050">
            <a:noFill/>
          </a:ln>
        </p:spPr>
        <p:txBody>
          <a:bodyPr wrap="none" rtlCol="0">
            <a:spAutoFit/>
          </a:bodyPr>
          <a:lstStyle/>
          <a:p>
            <a:r>
              <a:rPr kumimoji="1" lang="en-US" altLang="ko-Kore-KR" sz="1050" b="1" dirty="0">
                <a:solidFill>
                  <a:srgbClr val="FF0000"/>
                </a:solidFill>
              </a:rPr>
              <a:t>P1: Warming (82–98)</a:t>
            </a:r>
            <a:endParaRPr kumimoji="1" lang="ko-Kore-KR" altLang="en-US" sz="1050" b="1" dirty="0">
              <a:solidFill>
                <a:srgbClr val="FF0000"/>
              </a:solidFill>
            </a:endParaRPr>
          </a:p>
        </p:txBody>
      </p:sp>
      <p:sp>
        <p:nvSpPr>
          <p:cNvPr id="32" name="TextBox 31">
            <a:extLst>
              <a:ext uri="{FF2B5EF4-FFF2-40B4-BE49-F238E27FC236}">
                <a16:creationId xmlns:a16="http://schemas.microsoft.com/office/drawing/2014/main" id="{823196FD-590D-0F5E-CD2B-7D014BEC2614}"/>
              </a:ext>
            </a:extLst>
          </p:cNvPr>
          <p:cNvSpPr txBox="1"/>
          <p:nvPr/>
        </p:nvSpPr>
        <p:spPr>
          <a:xfrm>
            <a:off x="2263859" y="4666532"/>
            <a:ext cx="1207382" cy="253916"/>
          </a:xfrm>
          <a:prstGeom prst="rect">
            <a:avLst/>
          </a:prstGeom>
          <a:noFill/>
          <a:ln w="19050">
            <a:noFill/>
          </a:ln>
        </p:spPr>
        <p:txBody>
          <a:bodyPr wrap="none" rtlCol="0">
            <a:spAutoFit/>
          </a:bodyPr>
          <a:lstStyle/>
          <a:p>
            <a:r>
              <a:rPr kumimoji="1" lang="en-US" altLang="ko-Kore-KR" sz="1050" b="1" dirty="0">
                <a:solidFill>
                  <a:srgbClr val="0432FF"/>
                </a:solidFill>
              </a:rPr>
              <a:t>P2: Hiatus (98–11)</a:t>
            </a:r>
            <a:endParaRPr kumimoji="1" lang="ko-Kore-KR" altLang="en-US" sz="1050" b="1" dirty="0">
              <a:solidFill>
                <a:srgbClr val="0432FF"/>
              </a:solidFill>
            </a:endParaRPr>
          </a:p>
        </p:txBody>
      </p:sp>
      <p:sp>
        <p:nvSpPr>
          <p:cNvPr id="33" name="TextBox 32">
            <a:extLst>
              <a:ext uri="{FF2B5EF4-FFF2-40B4-BE49-F238E27FC236}">
                <a16:creationId xmlns:a16="http://schemas.microsoft.com/office/drawing/2014/main" id="{9864BABD-EE0F-F4D8-4F3A-84BCA2ECAF1F}"/>
              </a:ext>
            </a:extLst>
          </p:cNvPr>
          <p:cNvSpPr txBox="1"/>
          <p:nvPr/>
        </p:nvSpPr>
        <p:spPr>
          <a:xfrm>
            <a:off x="3728459" y="4664902"/>
            <a:ext cx="1677062" cy="253916"/>
          </a:xfrm>
          <a:prstGeom prst="rect">
            <a:avLst/>
          </a:prstGeom>
          <a:noFill/>
          <a:ln w="19050">
            <a:noFill/>
          </a:ln>
        </p:spPr>
        <p:txBody>
          <a:bodyPr wrap="none" rtlCol="0">
            <a:spAutoFit/>
          </a:bodyPr>
          <a:lstStyle/>
          <a:p>
            <a:r>
              <a:rPr kumimoji="1" lang="en-US" altLang="ko-Kore-KR" sz="1050" b="1" dirty="0">
                <a:solidFill>
                  <a:srgbClr val="8A0000"/>
                </a:solidFill>
              </a:rPr>
              <a:t>P3: Reacceleration (11–22)</a:t>
            </a:r>
            <a:endParaRPr kumimoji="1" lang="ko-Kore-KR" altLang="en-US" sz="1050" b="1" dirty="0">
              <a:solidFill>
                <a:srgbClr val="8A0000"/>
              </a:solidFill>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0D13CDA-3341-7D6D-FF8C-D252AA345E7A}"/>
                  </a:ext>
                </a:extLst>
              </p:cNvPr>
              <p:cNvSpPr txBox="1"/>
              <p:nvPr/>
            </p:nvSpPr>
            <p:spPr>
              <a:xfrm>
                <a:off x="581806" y="5157043"/>
                <a:ext cx="570926" cy="246221"/>
              </a:xfrm>
              <a:prstGeom prst="rect">
                <a:avLst/>
              </a:prstGeom>
              <a:solidFill>
                <a:schemeClr val="bg1"/>
              </a:solidFill>
              <a:ln w="1905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000" b="0" i="1" smtClean="0">
                              <a:latin typeface="Cambria Math" panose="02040503050406030204" pitchFamily="18" charset="0"/>
                              <a:ea typeface="Cambria Math" panose="02040503050406030204" pitchFamily="18" charset="0"/>
                            </a:rPr>
                          </m:ctrlPr>
                        </m:sSubPr>
                        <m:e>
                          <m:r>
                            <a:rPr kumimoji="1" lang="en-US" altLang="ko-Kore-KR" sz="1000" i="1">
                              <a:latin typeface="Cambria Math" panose="02040503050406030204" pitchFamily="18" charset="0"/>
                              <a:ea typeface="Cambria Math" panose="02040503050406030204" pitchFamily="18" charset="0"/>
                            </a:rPr>
                            <m:t>𝑎</m:t>
                          </m:r>
                        </m:e>
                        <m:sub>
                          <m:r>
                            <a:rPr kumimoji="1" lang="en-US" altLang="ko-Kore-KR" sz="1000" b="0" i="1" smtClean="0">
                              <a:latin typeface="Cambria Math" panose="02040503050406030204" pitchFamily="18" charset="0"/>
                              <a:ea typeface="Cambria Math" panose="02040503050406030204" pitchFamily="18" charset="0"/>
                            </a:rPr>
                            <m:t>1</m:t>
                          </m:r>
                        </m:sub>
                      </m:sSub>
                      <m:r>
                        <a:rPr kumimoji="1" lang="en-US" altLang="ko-Kore-KR" sz="1000" i="1">
                          <a:latin typeface="Cambria Math" panose="02040503050406030204" pitchFamily="18" charset="0"/>
                          <a:ea typeface="Cambria Math" panose="02040503050406030204" pitchFamily="18" charset="0"/>
                        </a:rPr>
                        <m:t>−</m:t>
                      </m:r>
                      <m:r>
                        <a:rPr kumimoji="1" lang="en-US" altLang="ko-Kore-KR" sz="1000" i="1">
                          <a:latin typeface="Cambria Math" panose="02040503050406030204" pitchFamily="18" charset="0"/>
                          <a:ea typeface="Cambria Math" panose="02040503050406030204" pitchFamily="18" charset="0"/>
                        </a:rPr>
                        <m:t>𝑎</m:t>
                      </m:r>
                    </m:oMath>
                  </m:oMathPara>
                </a14:m>
                <a:endParaRPr kumimoji="1" lang="ko-Kore-KR" altLang="en-US" sz="1000" dirty="0"/>
              </a:p>
            </p:txBody>
          </p:sp>
        </mc:Choice>
        <mc:Fallback xmlns="">
          <p:sp>
            <p:nvSpPr>
              <p:cNvPr id="34" name="TextBox 33">
                <a:extLst>
                  <a:ext uri="{FF2B5EF4-FFF2-40B4-BE49-F238E27FC236}">
                    <a16:creationId xmlns:a16="http://schemas.microsoft.com/office/drawing/2014/main" id="{D0D13CDA-3341-7D6D-FF8C-D252AA345E7A}"/>
                  </a:ext>
                </a:extLst>
              </p:cNvPr>
              <p:cNvSpPr txBox="1">
                <a:spLocks noRot="1" noChangeAspect="1" noMove="1" noResize="1" noEditPoints="1" noAdjustHandles="1" noChangeArrowheads="1" noChangeShapeType="1" noTextEdit="1"/>
              </p:cNvSpPr>
              <p:nvPr/>
            </p:nvSpPr>
            <p:spPr>
              <a:xfrm>
                <a:off x="581806" y="5157043"/>
                <a:ext cx="570926" cy="246221"/>
              </a:xfrm>
              <a:prstGeom prst="rect">
                <a:avLst/>
              </a:prstGeom>
              <a:blipFill>
                <a:blip r:embed="rId5"/>
                <a:stretch>
                  <a:fillRect/>
                </a:stretch>
              </a:blipFill>
              <a:ln w="19050">
                <a:solidFill>
                  <a:schemeClr val="tx1"/>
                </a:solidFill>
              </a:ln>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9779F13-7737-0483-5ADC-44F0CC58AF22}"/>
                  </a:ext>
                </a:extLst>
              </p:cNvPr>
              <p:cNvSpPr txBox="1"/>
              <p:nvPr/>
            </p:nvSpPr>
            <p:spPr>
              <a:xfrm>
                <a:off x="2228808" y="5145430"/>
                <a:ext cx="573875" cy="246221"/>
              </a:xfrm>
              <a:prstGeom prst="rect">
                <a:avLst/>
              </a:prstGeom>
              <a:solidFill>
                <a:schemeClr val="bg1"/>
              </a:solidFill>
              <a:ln w="1905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000" b="0" i="1" smtClean="0">
                              <a:latin typeface="Cambria Math" panose="02040503050406030204" pitchFamily="18" charset="0"/>
                              <a:ea typeface="Cambria Math" panose="02040503050406030204" pitchFamily="18" charset="0"/>
                            </a:rPr>
                          </m:ctrlPr>
                        </m:sSubPr>
                        <m:e>
                          <m:r>
                            <a:rPr kumimoji="1" lang="en-US" altLang="ko-Kore-KR" sz="1000" i="1">
                              <a:latin typeface="Cambria Math" panose="02040503050406030204" pitchFamily="18" charset="0"/>
                              <a:ea typeface="Cambria Math" panose="02040503050406030204" pitchFamily="18" charset="0"/>
                            </a:rPr>
                            <m:t>𝑎</m:t>
                          </m:r>
                        </m:e>
                        <m:sub>
                          <m:r>
                            <a:rPr kumimoji="1" lang="en-US" altLang="ko-Kore-KR" sz="1000" b="0" i="1" smtClean="0">
                              <a:latin typeface="Cambria Math" panose="02040503050406030204" pitchFamily="18" charset="0"/>
                              <a:ea typeface="Cambria Math" panose="02040503050406030204" pitchFamily="18" charset="0"/>
                            </a:rPr>
                            <m:t>2</m:t>
                          </m:r>
                        </m:sub>
                      </m:sSub>
                      <m:r>
                        <a:rPr kumimoji="1" lang="en-US" altLang="ko-Kore-KR" sz="1000" i="1">
                          <a:latin typeface="Cambria Math" panose="02040503050406030204" pitchFamily="18" charset="0"/>
                          <a:ea typeface="Cambria Math" panose="02040503050406030204" pitchFamily="18" charset="0"/>
                        </a:rPr>
                        <m:t>−</m:t>
                      </m:r>
                      <m:r>
                        <a:rPr kumimoji="1" lang="en-US" altLang="ko-Kore-KR" sz="1000" i="1">
                          <a:latin typeface="Cambria Math" panose="02040503050406030204" pitchFamily="18" charset="0"/>
                          <a:ea typeface="Cambria Math" panose="02040503050406030204" pitchFamily="18" charset="0"/>
                        </a:rPr>
                        <m:t>𝑎</m:t>
                      </m:r>
                    </m:oMath>
                  </m:oMathPara>
                </a14:m>
                <a:endParaRPr kumimoji="1" lang="ko-Kore-KR" altLang="en-US" sz="1000" dirty="0"/>
              </a:p>
            </p:txBody>
          </p:sp>
        </mc:Choice>
        <mc:Fallback xmlns="">
          <p:sp>
            <p:nvSpPr>
              <p:cNvPr id="35" name="TextBox 34">
                <a:extLst>
                  <a:ext uri="{FF2B5EF4-FFF2-40B4-BE49-F238E27FC236}">
                    <a16:creationId xmlns:a16="http://schemas.microsoft.com/office/drawing/2014/main" id="{49779F13-7737-0483-5ADC-44F0CC58AF22}"/>
                  </a:ext>
                </a:extLst>
              </p:cNvPr>
              <p:cNvSpPr txBox="1">
                <a:spLocks noRot="1" noChangeAspect="1" noMove="1" noResize="1" noEditPoints="1" noAdjustHandles="1" noChangeArrowheads="1" noChangeShapeType="1" noTextEdit="1"/>
              </p:cNvSpPr>
              <p:nvPr/>
            </p:nvSpPr>
            <p:spPr>
              <a:xfrm>
                <a:off x="2228808" y="5145430"/>
                <a:ext cx="573875" cy="246221"/>
              </a:xfrm>
              <a:prstGeom prst="rect">
                <a:avLst/>
              </a:prstGeom>
              <a:blipFill>
                <a:blip r:embed="rId6"/>
                <a:stretch>
                  <a:fillRect/>
                </a:stretch>
              </a:blipFill>
              <a:ln w="19050">
                <a:solidFill>
                  <a:schemeClr val="tx1"/>
                </a:solidFill>
              </a:ln>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3AC38D5-2270-81A7-DDF8-09914E4BBB30}"/>
                  </a:ext>
                </a:extLst>
              </p:cNvPr>
              <p:cNvSpPr txBox="1"/>
              <p:nvPr/>
            </p:nvSpPr>
            <p:spPr>
              <a:xfrm>
                <a:off x="3883033" y="5157043"/>
                <a:ext cx="573875" cy="246221"/>
              </a:xfrm>
              <a:prstGeom prst="rect">
                <a:avLst/>
              </a:prstGeom>
              <a:solidFill>
                <a:schemeClr val="bg1"/>
              </a:solidFill>
              <a:ln w="1905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000" b="0" i="1" smtClean="0">
                              <a:latin typeface="Cambria Math" panose="02040503050406030204" pitchFamily="18" charset="0"/>
                              <a:ea typeface="Cambria Math" panose="02040503050406030204" pitchFamily="18" charset="0"/>
                            </a:rPr>
                          </m:ctrlPr>
                        </m:sSubPr>
                        <m:e>
                          <m:r>
                            <a:rPr kumimoji="1" lang="en-US" altLang="ko-Kore-KR" sz="1000" i="1">
                              <a:latin typeface="Cambria Math" panose="02040503050406030204" pitchFamily="18" charset="0"/>
                              <a:ea typeface="Cambria Math" panose="02040503050406030204" pitchFamily="18" charset="0"/>
                            </a:rPr>
                            <m:t>𝑎</m:t>
                          </m:r>
                        </m:e>
                        <m:sub>
                          <m:r>
                            <a:rPr kumimoji="1" lang="en-US" altLang="ko-Kore-KR" sz="1000" b="0" i="1" smtClean="0">
                              <a:latin typeface="Cambria Math" panose="02040503050406030204" pitchFamily="18" charset="0"/>
                              <a:ea typeface="Cambria Math" panose="02040503050406030204" pitchFamily="18" charset="0"/>
                            </a:rPr>
                            <m:t>3</m:t>
                          </m:r>
                        </m:sub>
                      </m:sSub>
                      <m:r>
                        <a:rPr kumimoji="1" lang="en-US" altLang="ko-Kore-KR" sz="1000" i="1">
                          <a:latin typeface="Cambria Math" panose="02040503050406030204" pitchFamily="18" charset="0"/>
                          <a:ea typeface="Cambria Math" panose="02040503050406030204" pitchFamily="18" charset="0"/>
                        </a:rPr>
                        <m:t>−</m:t>
                      </m:r>
                      <m:r>
                        <a:rPr kumimoji="1" lang="en-US" altLang="ko-Kore-KR" sz="1000" i="1">
                          <a:latin typeface="Cambria Math" panose="02040503050406030204" pitchFamily="18" charset="0"/>
                          <a:ea typeface="Cambria Math" panose="02040503050406030204" pitchFamily="18" charset="0"/>
                        </a:rPr>
                        <m:t>𝑎</m:t>
                      </m:r>
                    </m:oMath>
                  </m:oMathPara>
                </a14:m>
                <a:endParaRPr kumimoji="1" lang="ko-Kore-KR" altLang="en-US" sz="1000" dirty="0"/>
              </a:p>
            </p:txBody>
          </p:sp>
        </mc:Choice>
        <mc:Fallback xmlns="">
          <p:sp>
            <p:nvSpPr>
              <p:cNvPr id="36" name="TextBox 35">
                <a:extLst>
                  <a:ext uri="{FF2B5EF4-FFF2-40B4-BE49-F238E27FC236}">
                    <a16:creationId xmlns:a16="http://schemas.microsoft.com/office/drawing/2014/main" id="{73AC38D5-2270-81A7-DDF8-09914E4BBB30}"/>
                  </a:ext>
                </a:extLst>
              </p:cNvPr>
              <p:cNvSpPr txBox="1">
                <a:spLocks noRot="1" noChangeAspect="1" noMove="1" noResize="1" noEditPoints="1" noAdjustHandles="1" noChangeArrowheads="1" noChangeShapeType="1" noTextEdit="1"/>
              </p:cNvSpPr>
              <p:nvPr/>
            </p:nvSpPr>
            <p:spPr>
              <a:xfrm>
                <a:off x="3883033" y="5157043"/>
                <a:ext cx="573875" cy="246221"/>
              </a:xfrm>
              <a:prstGeom prst="rect">
                <a:avLst/>
              </a:prstGeom>
              <a:blipFill>
                <a:blip r:embed="rId7"/>
                <a:stretch>
                  <a:fillRect/>
                </a:stretch>
              </a:blipFill>
              <a:ln w="19050">
                <a:solidFill>
                  <a:schemeClr val="tx1"/>
                </a:solidFill>
              </a:ln>
            </p:spPr>
            <p:txBody>
              <a:bodyPr/>
              <a:lstStyle/>
              <a:p>
                <a:r>
                  <a:rPr lang="ko-Kore-KR" altLang="en-US">
                    <a:noFill/>
                  </a:rPr>
                  <a:t> </a:t>
                </a:r>
              </a:p>
            </p:txBody>
          </p:sp>
        </mc:Fallback>
      </mc:AlternateContent>
      <p:sp>
        <p:nvSpPr>
          <p:cNvPr id="37" name="직사각형 36">
            <a:extLst>
              <a:ext uri="{FF2B5EF4-FFF2-40B4-BE49-F238E27FC236}">
                <a16:creationId xmlns:a16="http://schemas.microsoft.com/office/drawing/2014/main" id="{35743A38-61CA-4999-7854-05F90880F24E}"/>
              </a:ext>
            </a:extLst>
          </p:cNvPr>
          <p:cNvSpPr/>
          <p:nvPr/>
        </p:nvSpPr>
        <p:spPr>
          <a:xfrm>
            <a:off x="4693784" y="5241575"/>
            <a:ext cx="405818" cy="24061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700"/>
          </a:p>
        </p:txBody>
      </p:sp>
      <p:sp>
        <p:nvSpPr>
          <p:cNvPr id="38" name="직사각형 37">
            <a:extLst>
              <a:ext uri="{FF2B5EF4-FFF2-40B4-BE49-F238E27FC236}">
                <a16:creationId xmlns:a16="http://schemas.microsoft.com/office/drawing/2014/main" id="{603643F3-A961-A1A6-0C72-45C115830527}"/>
              </a:ext>
            </a:extLst>
          </p:cNvPr>
          <p:cNvSpPr/>
          <p:nvPr/>
        </p:nvSpPr>
        <p:spPr>
          <a:xfrm>
            <a:off x="4333522" y="5630164"/>
            <a:ext cx="203070" cy="258007"/>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700"/>
          </a:p>
        </p:txBody>
      </p:sp>
      <p:sp>
        <p:nvSpPr>
          <p:cNvPr id="39" name="직사각형 38">
            <a:extLst>
              <a:ext uri="{FF2B5EF4-FFF2-40B4-BE49-F238E27FC236}">
                <a16:creationId xmlns:a16="http://schemas.microsoft.com/office/drawing/2014/main" id="{E409EFE9-3B06-BCCF-D907-9FCD6B6E68FE}"/>
              </a:ext>
            </a:extLst>
          </p:cNvPr>
          <p:cNvSpPr/>
          <p:nvPr/>
        </p:nvSpPr>
        <p:spPr>
          <a:xfrm>
            <a:off x="4768773" y="5609585"/>
            <a:ext cx="478225" cy="33114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700"/>
          </a:p>
        </p:txBody>
      </p:sp>
      <p:pic>
        <p:nvPicPr>
          <p:cNvPr id="42" name="그림 41">
            <a:extLst>
              <a:ext uri="{FF2B5EF4-FFF2-40B4-BE49-F238E27FC236}">
                <a16:creationId xmlns:a16="http://schemas.microsoft.com/office/drawing/2014/main" id="{D37AFDFC-F8AC-3AC1-0748-1D8A5DD35071}"/>
              </a:ext>
            </a:extLst>
          </p:cNvPr>
          <p:cNvPicPr>
            <a:picLocks noChangeAspect="1"/>
          </p:cNvPicPr>
          <p:nvPr/>
        </p:nvPicPr>
        <p:blipFill rotWithShape="1">
          <a:blip/>
          <a:srcRect l="52757" t="67360"/>
          <a:stretch/>
        </p:blipFill>
        <p:spPr>
          <a:xfrm>
            <a:off x="10062925" y="5446186"/>
            <a:ext cx="2010494" cy="1345439"/>
          </a:xfrm>
          <a:prstGeom prst="rect">
            <a:avLst/>
          </a:prstGeom>
        </p:spPr>
      </p:pic>
      <p:pic>
        <p:nvPicPr>
          <p:cNvPr id="43" name="그림 42">
            <a:extLst>
              <a:ext uri="{FF2B5EF4-FFF2-40B4-BE49-F238E27FC236}">
                <a16:creationId xmlns:a16="http://schemas.microsoft.com/office/drawing/2014/main" id="{1AE7BED9-B9CD-F879-3E2A-9447740854ED}"/>
              </a:ext>
            </a:extLst>
          </p:cNvPr>
          <p:cNvPicPr>
            <a:picLocks noChangeAspect="1"/>
          </p:cNvPicPr>
          <p:nvPr/>
        </p:nvPicPr>
        <p:blipFill rotWithShape="1">
          <a:blip/>
          <a:srcRect l="7734" r="51912" b="94302"/>
          <a:stretch/>
        </p:blipFill>
        <p:spPr>
          <a:xfrm>
            <a:off x="10162060" y="5289399"/>
            <a:ext cx="1717349" cy="234926"/>
          </a:xfrm>
          <a:prstGeom prst="rect">
            <a:avLst/>
          </a:prstGeom>
        </p:spPr>
      </p:pic>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8E95184C-B312-242F-8D76-EC7F54545226}"/>
                  </a:ext>
                </a:extLst>
              </p:cNvPr>
              <p:cNvSpPr txBox="1"/>
              <p:nvPr/>
            </p:nvSpPr>
            <p:spPr>
              <a:xfrm>
                <a:off x="3709325" y="1454736"/>
                <a:ext cx="882999" cy="312586"/>
              </a:xfrm>
              <a:prstGeom prst="rect">
                <a:avLst/>
              </a:prstGeom>
              <a:noFill/>
            </p:spPr>
            <p:txBody>
              <a:bodyPr wrap="none" rtlCol="0">
                <a:spAutoFit/>
              </a:bodyPr>
              <a:lstStyle/>
              <a:p>
                <a:r>
                  <a:rPr kumimoji="1" lang="en-US" altLang="ko-Kore-KR" sz="1400" b="1" dirty="0">
                    <a:ea typeface="Cambria Math" panose="02040503050406030204" pitchFamily="18" charset="0"/>
                  </a:rPr>
                  <a:t>[</a:t>
                </a:r>
                <a14:m>
                  <m:oMath xmlns:m="http://schemas.openxmlformats.org/officeDocument/2006/math">
                    <m:r>
                      <a:rPr kumimoji="1" lang="en-US" altLang="ko-Kore-KR" sz="1400" b="1" i="1" smtClean="0">
                        <a:latin typeface="Cambria Math" panose="02040503050406030204" pitchFamily="18" charset="0"/>
                        <a:ea typeface="Cambria Math" panose="02040503050406030204" pitchFamily="18" charset="0"/>
                      </a:rPr>
                      <m:t>℃</m:t>
                    </m:r>
                    <m:r>
                      <a:rPr kumimoji="1" lang="en-US" altLang="ko-Kore-KR" sz="1400" b="1" i="1" smtClean="0">
                        <a:latin typeface="Cambria Math" panose="02040503050406030204" pitchFamily="18" charset="0"/>
                      </a:rPr>
                      <m:t> </m:t>
                    </m:r>
                    <m:sSup>
                      <m:sSupPr>
                        <m:ctrlPr>
                          <a:rPr kumimoji="1" lang="en-US" altLang="ko-Kore-KR" sz="1400" b="1" i="1" smtClean="0">
                            <a:latin typeface="Cambria Math" panose="02040503050406030204" pitchFamily="18" charset="0"/>
                          </a:rPr>
                        </m:ctrlPr>
                      </m:sSupPr>
                      <m:e>
                        <m:r>
                          <a:rPr kumimoji="1" lang="en-US" altLang="ko-Kore-KR" sz="1400" b="1" i="1" smtClean="0">
                            <a:latin typeface="Cambria Math" panose="02040503050406030204" pitchFamily="18" charset="0"/>
                          </a:rPr>
                          <m:t>𝒚𝒓</m:t>
                        </m:r>
                      </m:e>
                      <m:sup>
                        <m:r>
                          <a:rPr kumimoji="1" lang="en-US" altLang="ko-Kore-KR" sz="1400" b="1" i="1" smtClean="0">
                            <a:latin typeface="Cambria Math" panose="02040503050406030204" pitchFamily="18" charset="0"/>
                          </a:rPr>
                          <m:t>−</m:t>
                        </m:r>
                        <m:r>
                          <a:rPr kumimoji="1" lang="en-US" altLang="ko-Kore-KR" sz="1400" b="1" i="1" smtClean="0">
                            <a:latin typeface="Cambria Math" panose="02040503050406030204" pitchFamily="18" charset="0"/>
                          </a:rPr>
                          <m:t>𝟏</m:t>
                        </m:r>
                      </m:sup>
                    </m:sSup>
                  </m:oMath>
                </a14:m>
                <a:r>
                  <a:rPr kumimoji="1" lang="en-US" altLang="ko-Kore-KR" sz="1400" dirty="0"/>
                  <a:t>]</a:t>
                </a:r>
                <a:endParaRPr kumimoji="1" lang="ko-Kore-KR" altLang="en-US" sz="1400" dirty="0"/>
              </a:p>
            </p:txBody>
          </p:sp>
        </mc:Choice>
        <mc:Fallback xmlns="">
          <p:sp>
            <p:nvSpPr>
              <p:cNvPr id="44" name="TextBox 43">
                <a:extLst>
                  <a:ext uri="{FF2B5EF4-FFF2-40B4-BE49-F238E27FC236}">
                    <a16:creationId xmlns:a16="http://schemas.microsoft.com/office/drawing/2014/main" id="{8E95184C-B312-242F-8D76-EC7F54545226}"/>
                  </a:ext>
                </a:extLst>
              </p:cNvPr>
              <p:cNvSpPr txBox="1">
                <a:spLocks noRot="1" noChangeAspect="1" noMove="1" noResize="1" noEditPoints="1" noAdjustHandles="1" noChangeArrowheads="1" noChangeShapeType="1" noTextEdit="1"/>
              </p:cNvSpPr>
              <p:nvPr/>
            </p:nvSpPr>
            <p:spPr>
              <a:xfrm>
                <a:off x="3709325" y="1454736"/>
                <a:ext cx="882999" cy="312586"/>
              </a:xfrm>
              <a:prstGeom prst="rect">
                <a:avLst/>
              </a:prstGeom>
              <a:blipFill>
                <a:blip r:embed="rId9"/>
                <a:stretch>
                  <a:fillRect l="-1408" r="-1408" b="-19231"/>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A1BE359-40D0-44C0-DD21-699C08609C55}"/>
                  </a:ext>
                </a:extLst>
              </p:cNvPr>
              <p:cNvSpPr txBox="1"/>
              <p:nvPr/>
            </p:nvSpPr>
            <p:spPr>
              <a:xfrm>
                <a:off x="7865252" y="60458"/>
                <a:ext cx="882999" cy="312586"/>
              </a:xfrm>
              <a:prstGeom prst="rect">
                <a:avLst/>
              </a:prstGeom>
              <a:noFill/>
            </p:spPr>
            <p:txBody>
              <a:bodyPr wrap="none" rtlCol="0">
                <a:spAutoFit/>
              </a:bodyPr>
              <a:lstStyle/>
              <a:p>
                <a:r>
                  <a:rPr kumimoji="1" lang="en-US" altLang="ko-Kore-KR" sz="1400" b="1" dirty="0">
                    <a:ea typeface="Cambria Math" panose="02040503050406030204" pitchFamily="18" charset="0"/>
                  </a:rPr>
                  <a:t>[</a:t>
                </a:r>
                <a14:m>
                  <m:oMath xmlns:m="http://schemas.openxmlformats.org/officeDocument/2006/math">
                    <m:r>
                      <a:rPr kumimoji="1" lang="en-US" altLang="ko-Kore-KR" sz="1400" b="1" i="1" smtClean="0">
                        <a:latin typeface="Cambria Math" panose="02040503050406030204" pitchFamily="18" charset="0"/>
                        <a:ea typeface="Cambria Math" panose="02040503050406030204" pitchFamily="18" charset="0"/>
                      </a:rPr>
                      <m:t>℃</m:t>
                    </m:r>
                    <m:r>
                      <a:rPr kumimoji="1" lang="en-US" altLang="ko-Kore-KR" sz="1400" b="1" i="1" smtClean="0">
                        <a:latin typeface="Cambria Math" panose="02040503050406030204" pitchFamily="18" charset="0"/>
                      </a:rPr>
                      <m:t> </m:t>
                    </m:r>
                    <m:sSup>
                      <m:sSupPr>
                        <m:ctrlPr>
                          <a:rPr kumimoji="1" lang="en-US" altLang="ko-Kore-KR" sz="1400" b="1" i="1" smtClean="0">
                            <a:latin typeface="Cambria Math" panose="02040503050406030204" pitchFamily="18" charset="0"/>
                          </a:rPr>
                        </m:ctrlPr>
                      </m:sSupPr>
                      <m:e>
                        <m:r>
                          <a:rPr kumimoji="1" lang="en-US" altLang="ko-Kore-KR" sz="1400" b="1" i="1" smtClean="0">
                            <a:latin typeface="Cambria Math" panose="02040503050406030204" pitchFamily="18" charset="0"/>
                          </a:rPr>
                          <m:t>𝒚𝒓</m:t>
                        </m:r>
                      </m:e>
                      <m:sup>
                        <m:r>
                          <a:rPr kumimoji="1" lang="en-US" altLang="ko-Kore-KR" sz="1400" b="1" i="1" smtClean="0">
                            <a:latin typeface="Cambria Math" panose="02040503050406030204" pitchFamily="18" charset="0"/>
                          </a:rPr>
                          <m:t>−</m:t>
                        </m:r>
                        <m:r>
                          <a:rPr kumimoji="1" lang="en-US" altLang="ko-Kore-KR" sz="1400" b="1" i="1" smtClean="0">
                            <a:latin typeface="Cambria Math" panose="02040503050406030204" pitchFamily="18" charset="0"/>
                          </a:rPr>
                          <m:t>𝟏</m:t>
                        </m:r>
                      </m:sup>
                    </m:sSup>
                  </m:oMath>
                </a14:m>
                <a:r>
                  <a:rPr kumimoji="1" lang="en-US" altLang="ko-Kore-KR" sz="1400" dirty="0"/>
                  <a:t>]</a:t>
                </a:r>
                <a:endParaRPr kumimoji="1" lang="ko-Kore-KR" altLang="en-US" sz="1400" dirty="0"/>
              </a:p>
            </p:txBody>
          </p:sp>
        </mc:Choice>
        <mc:Fallback xmlns="">
          <p:sp>
            <p:nvSpPr>
              <p:cNvPr id="45" name="TextBox 44">
                <a:extLst>
                  <a:ext uri="{FF2B5EF4-FFF2-40B4-BE49-F238E27FC236}">
                    <a16:creationId xmlns:a16="http://schemas.microsoft.com/office/drawing/2014/main" id="{AA1BE359-40D0-44C0-DD21-699C08609C55}"/>
                  </a:ext>
                </a:extLst>
              </p:cNvPr>
              <p:cNvSpPr txBox="1">
                <a:spLocks noRot="1" noChangeAspect="1" noMove="1" noResize="1" noEditPoints="1" noAdjustHandles="1" noChangeArrowheads="1" noChangeShapeType="1" noTextEdit="1"/>
              </p:cNvSpPr>
              <p:nvPr/>
            </p:nvSpPr>
            <p:spPr>
              <a:xfrm>
                <a:off x="7865252" y="60458"/>
                <a:ext cx="882999" cy="312586"/>
              </a:xfrm>
              <a:prstGeom prst="rect">
                <a:avLst/>
              </a:prstGeom>
              <a:blipFill>
                <a:blip r:embed="rId10"/>
                <a:stretch>
                  <a:fillRect l="-2857" r="-1429" b="-2307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FEFCC95B-A358-21CF-DB51-5C60660AF1F6}"/>
                  </a:ext>
                </a:extLst>
              </p:cNvPr>
              <p:cNvSpPr txBox="1"/>
              <p:nvPr/>
            </p:nvSpPr>
            <p:spPr>
              <a:xfrm>
                <a:off x="10137847" y="60458"/>
                <a:ext cx="1060890" cy="390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ko-Kore-KR" b="0" i="1" smtClean="0">
                              <a:latin typeface="Cambria Math" panose="02040503050406030204" pitchFamily="18" charset="0"/>
                            </a:rPr>
                          </m:ctrlPr>
                        </m:sSupPr>
                        <m:e>
                          <m:acc>
                            <m:accPr>
                              <m:chr m:val="̅"/>
                              <m:ctrlPr>
                                <a:rPr kumimoji="1" lang="en-US" altLang="ko-Kore-KR" b="0" i="1" smtClean="0">
                                  <a:latin typeface="Cambria Math" panose="02040503050406030204" pitchFamily="18" charset="0"/>
                                </a:rPr>
                              </m:ctrlPr>
                            </m:accPr>
                            <m:e>
                              <m:d>
                                <m:dPr>
                                  <m:begChr m:val="["/>
                                  <m:endChr m:val="]"/>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𝑣𝑎𝑟</m:t>
                                  </m:r>
                                  <m:r>
                                    <a:rPr kumimoji="1" lang="en-US" altLang="ko-Kore-KR" b="0" i="1" smtClean="0">
                                      <a:latin typeface="Cambria Math" panose="02040503050406030204" pitchFamily="18" charset="0"/>
                                    </a:rPr>
                                    <m:t>′</m:t>
                                  </m:r>
                                </m:e>
                              </m:d>
                            </m:e>
                          </m:acc>
                        </m:e>
                        <m:sup>
                          <m:r>
                            <a:rPr kumimoji="1" lang="en-US" altLang="ko-Kore-KR" b="0" i="1" smtClean="0">
                              <a:latin typeface="Cambria Math" panose="02040503050406030204" pitchFamily="18" charset="0"/>
                            </a:rPr>
                            <m:t>3</m:t>
                          </m:r>
                        </m:sup>
                      </m:sSup>
                    </m:oMath>
                  </m:oMathPara>
                </a14:m>
                <a:endParaRPr lang="ko-Kore-KR" altLang="en-US" dirty="0"/>
              </a:p>
            </p:txBody>
          </p:sp>
        </mc:Choice>
        <mc:Fallback xmlns="">
          <p:sp>
            <p:nvSpPr>
              <p:cNvPr id="47" name="TextBox 46">
                <a:extLst>
                  <a:ext uri="{FF2B5EF4-FFF2-40B4-BE49-F238E27FC236}">
                    <a16:creationId xmlns:a16="http://schemas.microsoft.com/office/drawing/2014/main" id="{FEFCC95B-A358-21CF-DB51-5C60660AF1F6}"/>
                  </a:ext>
                </a:extLst>
              </p:cNvPr>
              <p:cNvSpPr txBox="1">
                <a:spLocks noRot="1" noChangeAspect="1" noMove="1" noResize="1" noEditPoints="1" noAdjustHandles="1" noChangeArrowheads="1" noChangeShapeType="1" noTextEdit="1"/>
              </p:cNvSpPr>
              <p:nvPr/>
            </p:nvSpPr>
            <p:spPr>
              <a:xfrm>
                <a:off x="10137847" y="60458"/>
                <a:ext cx="1060890" cy="390941"/>
              </a:xfrm>
              <a:prstGeom prst="rect">
                <a:avLst/>
              </a:prstGeom>
              <a:blipFill>
                <a:blip r:embed="rId11"/>
                <a:stretch>
                  <a:fillRect/>
                </a:stretch>
              </a:blipFill>
            </p:spPr>
            <p:txBody>
              <a:bodyPr/>
              <a:lstStyle/>
              <a:p>
                <a:r>
                  <a:rPr lang="ko-Kore-KR" altLang="en-US">
                    <a:noFill/>
                  </a:rPr>
                  <a:t> </a:t>
                </a:r>
              </a:p>
            </p:txBody>
          </p:sp>
        </mc:Fallback>
      </mc:AlternateContent>
      <p:sp>
        <p:nvSpPr>
          <p:cNvPr id="2" name="TextBox 1">
            <a:extLst>
              <a:ext uri="{FF2B5EF4-FFF2-40B4-BE49-F238E27FC236}">
                <a16:creationId xmlns:a16="http://schemas.microsoft.com/office/drawing/2014/main" id="{2604A65D-B0F6-EF9D-8DDB-648D07C058A5}"/>
              </a:ext>
            </a:extLst>
          </p:cNvPr>
          <p:cNvSpPr txBox="1"/>
          <p:nvPr/>
        </p:nvSpPr>
        <p:spPr>
          <a:xfrm>
            <a:off x="11525926" y="4945511"/>
            <a:ext cx="388248" cy="369332"/>
          </a:xfrm>
          <a:prstGeom prst="rect">
            <a:avLst/>
          </a:prstGeom>
          <a:noFill/>
        </p:spPr>
        <p:txBody>
          <a:bodyPr wrap="none" rtlCol="0">
            <a:spAutoFit/>
          </a:bodyPr>
          <a:lstStyle/>
          <a:p>
            <a:r>
              <a:rPr kumimoji="1" lang="en-US" altLang="ko-KR" dirty="0"/>
              <a:t>R</a:t>
            </a:r>
            <a:r>
              <a:rPr kumimoji="1" lang="en-US" altLang="ko-KR" baseline="30000" dirty="0"/>
              <a:t>2</a:t>
            </a:r>
            <a:endParaRPr kumimoji="1" lang="ko-KR" altLang="en-US" baseline="300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B116B7-B597-A69B-295D-AAE858296FAC}"/>
                  </a:ext>
                </a:extLst>
              </p:cNvPr>
              <p:cNvSpPr txBox="1"/>
              <p:nvPr/>
            </p:nvSpPr>
            <p:spPr>
              <a:xfrm>
                <a:off x="1382213" y="3863962"/>
                <a:ext cx="1978041" cy="3876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𝑎</m:t>
                          </m:r>
                        </m:e>
                        <m:sub>
                          <m:r>
                            <a:rPr kumimoji="1" lang="en-US" altLang="ko-Kore-KR" b="0" i="1" smtClean="0">
                              <a:latin typeface="Cambria Math" panose="02040503050406030204" pitchFamily="18" charset="0"/>
                            </a:rPr>
                            <m:t>3</m:t>
                          </m:r>
                        </m:sub>
                      </m:sSub>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𝑎</m:t>
                      </m:r>
                      <m:r>
                        <a:rPr kumimoji="1" lang="en-US" altLang="ko-Kore-KR" b="0" i="1" smtClean="0">
                          <a:latin typeface="Cambria Math" panose="02040503050406030204" pitchFamily="18" charset="0"/>
                          <a:ea typeface="Cambria Math" panose="02040503050406030204" pitchFamily="18" charset="0"/>
                        </a:rPr>
                        <m:t>=</m:t>
                      </m:r>
                      <m:sSup>
                        <m:sSupPr>
                          <m:ctrlPr>
                            <a:rPr kumimoji="1" lang="en-US" altLang="ko-Kore-KR" i="1">
                              <a:latin typeface="Cambria Math" panose="02040503050406030204" pitchFamily="18" charset="0"/>
                            </a:rPr>
                          </m:ctrlPr>
                        </m:sSupPr>
                        <m:e>
                          <m:acc>
                            <m:accPr>
                              <m:chr m:val="̅"/>
                              <m:ctrlPr>
                                <a:rPr kumimoji="1" lang="en-US" altLang="ko-Kore-KR" i="1">
                                  <a:latin typeface="Cambria Math" panose="02040503050406030204" pitchFamily="18" charset="0"/>
                                </a:rPr>
                              </m:ctrlPr>
                            </m:accPr>
                            <m:e>
                              <m:d>
                                <m:dPr>
                                  <m:begChr m:val="["/>
                                  <m:endChr m:val="]"/>
                                  <m:ctrlPr>
                                    <a:rPr kumimoji="1" lang="en-US" altLang="ko-Kore-KR" i="1">
                                      <a:latin typeface="Cambria Math" panose="02040503050406030204" pitchFamily="18" charset="0"/>
                                    </a:rPr>
                                  </m:ctrlPr>
                                </m:dPr>
                                <m:e>
                                  <m:r>
                                    <a:rPr kumimoji="1" lang="en-US" altLang="ko-Kore-KR" i="1">
                                      <a:latin typeface="Cambria Math" panose="02040503050406030204" pitchFamily="18" charset="0"/>
                                      <a:ea typeface="Cambria Math" panose="02040503050406030204" pitchFamily="18" charset="0"/>
                                    </a:rPr>
                                    <m:t>𝑅𝐻</m:t>
                                  </m:r>
                                  <m:sSup>
                                    <m:sSupPr>
                                      <m:ctrlPr>
                                        <a:rPr kumimoji="1" lang="en-US" altLang="ko-Kore-KR" i="1">
                                          <a:latin typeface="Cambria Math" panose="02040503050406030204" pitchFamily="18" charset="0"/>
                                          <a:ea typeface="Cambria Math" panose="02040503050406030204" pitchFamily="18" charset="0"/>
                                        </a:rPr>
                                      </m:ctrlPr>
                                    </m:sSupPr>
                                    <m:e>
                                      <m:r>
                                        <a:rPr kumimoji="1" lang="en-US" altLang="ko-Kore-KR" i="1">
                                          <a:latin typeface="Cambria Math" panose="02040503050406030204" pitchFamily="18" charset="0"/>
                                          <a:ea typeface="Cambria Math" panose="02040503050406030204" pitchFamily="18" charset="0"/>
                                        </a:rPr>
                                        <m:t>𝑆</m:t>
                                      </m:r>
                                    </m:e>
                                    <m:sup>
                                      <m:r>
                                        <a:rPr kumimoji="1" lang="en-US" altLang="ko-Kore-KR" i="1">
                                          <a:latin typeface="Cambria Math" panose="02040503050406030204" pitchFamily="18" charset="0"/>
                                          <a:ea typeface="Cambria Math" panose="02040503050406030204" pitchFamily="18" charset="0"/>
                                        </a:rPr>
                                        <m:t>′</m:t>
                                      </m:r>
                                    </m:sup>
                                  </m:sSup>
                                </m:e>
                              </m:d>
                            </m:e>
                          </m:acc>
                        </m:e>
                        <m:sup>
                          <m:r>
                            <a:rPr kumimoji="1" lang="en-US" altLang="ko-Kore-KR" b="0" i="1" smtClean="0">
                              <a:latin typeface="Cambria Math" panose="02040503050406030204" pitchFamily="18" charset="0"/>
                            </a:rPr>
                            <m:t>3</m:t>
                          </m:r>
                        </m:sup>
                      </m:sSup>
                    </m:oMath>
                  </m:oMathPara>
                </a14:m>
                <a:endParaRPr kumimoji="1" lang="ko-Kore-KR" altLang="en-US" dirty="0"/>
              </a:p>
            </p:txBody>
          </p:sp>
        </mc:Choice>
        <mc:Fallback xmlns="">
          <p:sp>
            <p:nvSpPr>
              <p:cNvPr id="8" name="TextBox 7">
                <a:extLst>
                  <a:ext uri="{FF2B5EF4-FFF2-40B4-BE49-F238E27FC236}">
                    <a16:creationId xmlns:a16="http://schemas.microsoft.com/office/drawing/2014/main" id="{F7B116B7-B597-A69B-295D-AAE858296FAC}"/>
                  </a:ext>
                </a:extLst>
              </p:cNvPr>
              <p:cNvSpPr txBox="1">
                <a:spLocks noRot="1" noChangeAspect="1" noMove="1" noResize="1" noEditPoints="1" noAdjustHandles="1" noChangeArrowheads="1" noChangeShapeType="1" noTextEdit="1"/>
              </p:cNvSpPr>
              <p:nvPr/>
            </p:nvSpPr>
            <p:spPr>
              <a:xfrm>
                <a:off x="1382213" y="3863962"/>
                <a:ext cx="1978041" cy="387607"/>
              </a:xfrm>
              <a:prstGeom prst="rect">
                <a:avLst/>
              </a:prstGeom>
              <a:blipFill>
                <a:blip r:embed="rId12"/>
                <a:stretch>
                  <a:fillRect/>
                </a:stretch>
              </a:blipFill>
            </p:spPr>
            <p:txBody>
              <a:bodyPr/>
              <a:lstStyle/>
              <a:p>
                <a:r>
                  <a:rPr lang="ko-KR" altLang="en-US">
                    <a:noFill/>
                  </a:rPr>
                  <a:t> </a:t>
                </a:r>
              </a:p>
            </p:txBody>
          </p:sp>
        </mc:Fallback>
      </mc:AlternateContent>
      <p:sp>
        <p:nvSpPr>
          <p:cNvPr id="16" name="직사각형 15">
            <a:extLst>
              <a:ext uri="{FF2B5EF4-FFF2-40B4-BE49-F238E27FC236}">
                <a16:creationId xmlns:a16="http://schemas.microsoft.com/office/drawing/2014/main" id="{D7B92C82-7702-A147-D5F7-06BB13D953CD}"/>
              </a:ext>
            </a:extLst>
          </p:cNvPr>
          <p:cNvSpPr/>
          <p:nvPr/>
        </p:nvSpPr>
        <p:spPr>
          <a:xfrm>
            <a:off x="6509113" y="2718262"/>
            <a:ext cx="490203" cy="2992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7" name="직사각형 16">
            <a:extLst>
              <a:ext uri="{FF2B5EF4-FFF2-40B4-BE49-F238E27FC236}">
                <a16:creationId xmlns:a16="http://schemas.microsoft.com/office/drawing/2014/main" id="{A44108BA-0EB2-B625-8C13-0D7FCA8E66BA}"/>
              </a:ext>
            </a:extLst>
          </p:cNvPr>
          <p:cNvSpPr/>
          <p:nvPr/>
        </p:nvSpPr>
        <p:spPr>
          <a:xfrm>
            <a:off x="7066187" y="2258159"/>
            <a:ext cx="315515" cy="16787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8" name="직사각형 17">
            <a:extLst>
              <a:ext uri="{FF2B5EF4-FFF2-40B4-BE49-F238E27FC236}">
                <a16:creationId xmlns:a16="http://schemas.microsoft.com/office/drawing/2014/main" id="{2C6AA0D9-C114-9BEB-5EF2-D38B10C3A020}"/>
              </a:ext>
            </a:extLst>
          </p:cNvPr>
          <p:cNvSpPr/>
          <p:nvPr/>
        </p:nvSpPr>
        <p:spPr>
          <a:xfrm>
            <a:off x="7381703" y="2570585"/>
            <a:ext cx="517196" cy="2992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19" name="직사각형 18">
            <a:extLst>
              <a:ext uri="{FF2B5EF4-FFF2-40B4-BE49-F238E27FC236}">
                <a16:creationId xmlns:a16="http://schemas.microsoft.com/office/drawing/2014/main" id="{8F57787D-CBD6-A2CF-30A2-A68C6904E0AB}"/>
              </a:ext>
            </a:extLst>
          </p:cNvPr>
          <p:cNvSpPr/>
          <p:nvPr/>
        </p:nvSpPr>
        <p:spPr>
          <a:xfrm>
            <a:off x="9133132" y="4259882"/>
            <a:ext cx="318439" cy="29925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TextBox 19">
            <a:extLst>
              <a:ext uri="{FF2B5EF4-FFF2-40B4-BE49-F238E27FC236}">
                <a16:creationId xmlns:a16="http://schemas.microsoft.com/office/drawing/2014/main" id="{9DD22CDB-E66A-A53E-D970-4C4D631CDC61}"/>
              </a:ext>
            </a:extLst>
          </p:cNvPr>
          <p:cNvSpPr txBox="1"/>
          <p:nvPr/>
        </p:nvSpPr>
        <p:spPr>
          <a:xfrm>
            <a:off x="6056213" y="2570585"/>
            <a:ext cx="523413" cy="369332"/>
          </a:xfrm>
          <a:prstGeom prst="rect">
            <a:avLst/>
          </a:prstGeom>
          <a:noFill/>
        </p:spPr>
        <p:txBody>
          <a:bodyPr wrap="none" rtlCol="0">
            <a:spAutoFit/>
          </a:bodyPr>
          <a:lstStyle/>
          <a:p>
            <a:r>
              <a:rPr kumimoji="1" lang="en-US" altLang="ko-KR" dirty="0"/>
              <a:t>ECS</a:t>
            </a:r>
            <a:endParaRPr kumimoji="1" lang="ko-KR" altLang="en-US" dirty="0"/>
          </a:p>
        </p:txBody>
      </p:sp>
      <p:sp>
        <p:nvSpPr>
          <p:cNvPr id="21" name="TextBox 20">
            <a:extLst>
              <a:ext uri="{FF2B5EF4-FFF2-40B4-BE49-F238E27FC236}">
                <a16:creationId xmlns:a16="http://schemas.microsoft.com/office/drawing/2014/main" id="{B035C26C-3E23-A273-AA31-F895217CBB98}"/>
              </a:ext>
            </a:extLst>
          </p:cNvPr>
          <p:cNvSpPr txBox="1"/>
          <p:nvPr/>
        </p:nvSpPr>
        <p:spPr>
          <a:xfrm>
            <a:off x="8642217" y="4153236"/>
            <a:ext cx="523413" cy="369332"/>
          </a:xfrm>
          <a:prstGeom prst="rect">
            <a:avLst/>
          </a:prstGeom>
          <a:noFill/>
        </p:spPr>
        <p:txBody>
          <a:bodyPr wrap="none" rtlCol="0">
            <a:spAutoFit/>
          </a:bodyPr>
          <a:lstStyle/>
          <a:p>
            <a:r>
              <a:rPr kumimoji="1" lang="en-US" altLang="ko-KR" dirty="0"/>
              <a:t>ECS</a:t>
            </a:r>
            <a:endParaRPr kumimoji="1" lang="ko-KR" altLang="en-US" dirty="0"/>
          </a:p>
        </p:txBody>
      </p:sp>
      <p:sp>
        <p:nvSpPr>
          <p:cNvPr id="22" name="TextBox 21">
            <a:extLst>
              <a:ext uri="{FF2B5EF4-FFF2-40B4-BE49-F238E27FC236}">
                <a16:creationId xmlns:a16="http://schemas.microsoft.com/office/drawing/2014/main" id="{B6A9CA55-DE79-321A-72E7-B0416FA4D172}"/>
              </a:ext>
            </a:extLst>
          </p:cNvPr>
          <p:cNvSpPr txBox="1"/>
          <p:nvPr/>
        </p:nvSpPr>
        <p:spPr>
          <a:xfrm>
            <a:off x="7066187" y="1944313"/>
            <a:ext cx="476412" cy="369332"/>
          </a:xfrm>
          <a:prstGeom prst="rect">
            <a:avLst/>
          </a:prstGeom>
          <a:noFill/>
        </p:spPr>
        <p:txBody>
          <a:bodyPr wrap="none" rtlCol="0">
            <a:spAutoFit/>
          </a:bodyPr>
          <a:lstStyle/>
          <a:p>
            <a:r>
              <a:rPr kumimoji="1" lang="en-US" altLang="ko-KR" dirty="0"/>
              <a:t>EJS</a:t>
            </a:r>
            <a:endParaRPr kumimoji="1" lang="ko-KR" altLang="en-US" dirty="0"/>
          </a:p>
        </p:txBody>
      </p:sp>
      <p:sp>
        <p:nvSpPr>
          <p:cNvPr id="23" name="TextBox 22">
            <a:extLst>
              <a:ext uri="{FF2B5EF4-FFF2-40B4-BE49-F238E27FC236}">
                <a16:creationId xmlns:a16="http://schemas.microsoft.com/office/drawing/2014/main" id="{E4F47D9C-DC9F-3F64-9A4E-9CF22D233BB8}"/>
              </a:ext>
            </a:extLst>
          </p:cNvPr>
          <p:cNvSpPr txBox="1"/>
          <p:nvPr/>
        </p:nvSpPr>
        <p:spPr>
          <a:xfrm>
            <a:off x="7422486" y="2850729"/>
            <a:ext cx="657552" cy="369332"/>
          </a:xfrm>
          <a:prstGeom prst="rect">
            <a:avLst/>
          </a:prstGeom>
          <a:noFill/>
        </p:spPr>
        <p:txBody>
          <a:bodyPr wrap="none" rtlCol="0">
            <a:spAutoFit/>
          </a:bodyPr>
          <a:lstStyle/>
          <a:p>
            <a:r>
              <a:rPr kumimoji="1" lang="en-US" altLang="ko-KR" dirty="0"/>
              <a:t>WNP</a:t>
            </a:r>
            <a:endParaRPr kumimoji="1" lang="ko-KR" altLang="en-US" dirty="0"/>
          </a:p>
        </p:txBody>
      </p:sp>
      <p:sp>
        <p:nvSpPr>
          <p:cNvPr id="40" name="Slide Number Placeholder 4">
            <a:extLst>
              <a:ext uri="{FF2B5EF4-FFF2-40B4-BE49-F238E27FC236}">
                <a16:creationId xmlns:a16="http://schemas.microsoft.com/office/drawing/2014/main" id="{4CE3FA2E-A7BE-955F-13CF-F52AF4393B87}"/>
              </a:ext>
            </a:extLst>
          </p:cNvPr>
          <p:cNvSpPr txBox="1">
            <a:spLocks/>
          </p:cNvSpPr>
          <p:nvPr/>
        </p:nvSpPr>
        <p:spPr>
          <a:xfrm>
            <a:off x="9330219" y="106628"/>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28</a:t>
            </a:r>
          </a:p>
        </p:txBody>
      </p:sp>
      <p:sp>
        <p:nvSpPr>
          <p:cNvPr id="41" name="TextBox 40">
            <a:extLst>
              <a:ext uri="{FF2B5EF4-FFF2-40B4-BE49-F238E27FC236}">
                <a16:creationId xmlns:a16="http://schemas.microsoft.com/office/drawing/2014/main" id="{B241C7FB-1DB8-7358-A0FF-68BB493390E0}"/>
              </a:ext>
            </a:extLst>
          </p:cNvPr>
          <p:cNvSpPr txBox="1"/>
          <p:nvPr/>
        </p:nvSpPr>
        <p:spPr>
          <a:xfrm>
            <a:off x="6179871" y="5799383"/>
            <a:ext cx="1235595" cy="369332"/>
          </a:xfrm>
          <a:prstGeom prst="rect">
            <a:avLst/>
          </a:prstGeom>
          <a:noFill/>
        </p:spPr>
        <p:txBody>
          <a:bodyPr wrap="none" rtlCol="0">
            <a:spAutoFit/>
          </a:bodyPr>
          <a:lstStyle/>
          <a:p>
            <a:r>
              <a:rPr kumimoji="1" lang="en-US" altLang="ko-KR" dirty="0"/>
              <a:t>Advection?</a:t>
            </a:r>
            <a:endParaRPr kumimoji="1" lang="ko-KR" altLang="en-US" dirty="0"/>
          </a:p>
        </p:txBody>
      </p:sp>
    </p:spTree>
    <p:extLst>
      <p:ext uri="{BB962C8B-B14F-4D97-AF65-F5344CB8AC3E}">
        <p14:creationId xmlns:p14="http://schemas.microsoft.com/office/powerpoint/2010/main" val="1275195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CF8F8772-BAA2-56B0-CD8F-BB2B78864584}"/>
              </a:ext>
            </a:extLst>
          </p:cNvPr>
          <p:cNvPicPr>
            <a:picLocks noChangeAspect="1"/>
          </p:cNvPicPr>
          <p:nvPr/>
        </p:nvPicPr>
        <p:blipFill>
          <a:blip/>
          <a:stretch>
            <a:fillRect/>
          </a:stretch>
        </p:blipFill>
        <p:spPr>
          <a:xfrm>
            <a:off x="2524921" y="1842393"/>
            <a:ext cx="6109454" cy="3945118"/>
          </a:xfrm>
          <a:prstGeom prst="rect">
            <a:avLst/>
          </a:prstGeom>
        </p:spPr>
      </p:pic>
      <p:sp>
        <p:nvSpPr>
          <p:cNvPr id="9" name="직사각형 8">
            <a:extLst>
              <a:ext uri="{FF2B5EF4-FFF2-40B4-BE49-F238E27FC236}">
                <a16:creationId xmlns:a16="http://schemas.microsoft.com/office/drawing/2014/main" id="{FA2C570E-0C03-6F84-157B-9A127B5DC245}"/>
              </a:ext>
            </a:extLst>
          </p:cNvPr>
          <p:cNvSpPr/>
          <p:nvPr/>
        </p:nvSpPr>
        <p:spPr>
          <a:xfrm>
            <a:off x="4162958" y="2770934"/>
            <a:ext cx="2092751" cy="221529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b="1">
              <a:solidFill>
                <a:srgbClr val="FF0000"/>
              </a:solidFill>
            </a:endParaRPr>
          </a:p>
        </p:txBody>
      </p:sp>
      <p:sp>
        <p:nvSpPr>
          <p:cNvPr id="10" name="TextBox 9">
            <a:extLst>
              <a:ext uri="{FF2B5EF4-FFF2-40B4-BE49-F238E27FC236}">
                <a16:creationId xmlns:a16="http://schemas.microsoft.com/office/drawing/2014/main" id="{1534E356-342A-BB54-DFB5-37B4F3A57292}"/>
              </a:ext>
            </a:extLst>
          </p:cNvPr>
          <p:cNvSpPr txBox="1"/>
          <p:nvPr/>
        </p:nvSpPr>
        <p:spPr>
          <a:xfrm>
            <a:off x="5579648" y="2401602"/>
            <a:ext cx="644535" cy="369332"/>
          </a:xfrm>
          <a:prstGeom prst="rect">
            <a:avLst/>
          </a:prstGeom>
          <a:noFill/>
        </p:spPr>
        <p:txBody>
          <a:bodyPr wrap="none" rtlCol="0">
            <a:spAutoFit/>
          </a:bodyPr>
          <a:lstStyle/>
          <a:p>
            <a:r>
              <a:rPr kumimoji="1" lang="en-US" altLang="ko-Kore-KR" b="1" dirty="0"/>
              <a:t>YECS</a:t>
            </a:r>
            <a:endParaRPr kumimoji="1" lang="ko-Kore-KR" altLang="en-US" b="1" dirty="0"/>
          </a:p>
        </p:txBody>
      </p:sp>
      <p:sp>
        <p:nvSpPr>
          <p:cNvPr id="11" name="직사각형 10">
            <a:extLst>
              <a:ext uri="{FF2B5EF4-FFF2-40B4-BE49-F238E27FC236}">
                <a16:creationId xmlns:a16="http://schemas.microsoft.com/office/drawing/2014/main" id="{E0C0D5EB-290B-C8EA-2C97-F9DDE606F28E}"/>
              </a:ext>
            </a:extLst>
          </p:cNvPr>
          <p:cNvSpPr/>
          <p:nvPr/>
        </p:nvSpPr>
        <p:spPr>
          <a:xfrm>
            <a:off x="6192162" y="2066392"/>
            <a:ext cx="2140047" cy="140750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b="1">
              <a:solidFill>
                <a:srgbClr val="FF0000"/>
              </a:solidFill>
            </a:endParaRPr>
          </a:p>
        </p:txBody>
      </p:sp>
      <p:sp>
        <p:nvSpPr>
          <p:cNvPr id="13" name="TextBox 12">
            <a:extLst>
              <a:ext uri="{FF2B5EF4-FFF2-40B4-BE49-F238E27FC236}">
                <a16:creationId xmlns:a16="http://schemas.microsoft.com/office/drawing/2014/main" id="{0593FB85-432E-2CD4-6FE5-B19DBE8A7815}"/>
              </a:ext>
            </a:extLst>
          </p:cNvPr>
          <p:cNvSpPr txBox="1"/>
          <p:nvPr/>
        </p:nvSpPr>
        <p:spPr>
          <a:xfrm>
            <a:off x="8271333" y="1967741"/>
            <a:ext cx="400431" cy="369332"/>
          </a:xfrm>
          <a:prstGeom prst="rect">
            <a:avLst/>
          </a:prstGeom>
          <a:noFill/>
        </p:spPr>
        <p:txBody>
          <a:bodyPr wrap="none" rtlCol="0">
            <a:spAutoFit/>
          </a:bodyPr>
          <a:lstStyle/>
          <a:p>
            <a:r>
              <a:rPr kumimoji="1" lang="en-US" altLang="ko-Kore-KR" b="1" dirty="0"/>
              <a:t>ES</a:t>
            </a:r>
            <a:endParaRPr kumimoji="1" lang="ko-Kore-KR" altLang="en-US" b="1" dirty="0"/>
          </a:p>
        </p:txBody>
      </p:sp>
      <p:sp>
        <p:nvSpPr>
          <p:cNvPr id="14" name="TextBox 13">
            <a:extLst>
              <a:ext uri="{FF2B5EF4-FFF2-40B4-BE49-F238E27FC236}">
                <a16:creationId xmlns:a16="http://schemas.microsoft.com/office/drawing/2014/main" id="{CF385BF7-AEF4-22ED-C54E-278FA808E20F}"/>
              </a:ext>
            </a:extLst>
          </p:cNvPr>
          <p:cNvSpPr txBox="1"/>
          <p:nvPr/>
        </p:nvSpPr>
        <p:spPr>
          <a:xfrm>
            <a:off x="5209333" y="1363425"/>
            <a:ext cx="1149161" cy="369332"/>
          </a:xfrm>
          <a:prstGeom prst="rect">
            <a:avLst/>
          </a:prstGeom>
          <a:noFill/>
        </p:spPr>
        <p:txBody>
          <a:bodyPr wrap="none" rtlCol="0">
            <a:spAutoFit/>
          </a:bodyPr>
          <a:lstStyle/>
          <a:p>
            <a:r>
              <a:rPr kumimoji="1" lang="en-US" altLang="ko-Kore-KR" b="1" dirty="0"/>
              <a:t>Advection</a:t>
            </a:r>
            <a:endParaRPr kumimoji="1" lang="ko-Kore-KR" altLang="en-US" b="1" dirty="0"/>
          </a:p>
        </p:txBody>
      </p:sp>
      <p:sp>
        <p:nvSpPr>
          <p:cNvPr id="15" name="TextBox 14">
            <a:extLst>
              <a:ext uri="{FF2B5EF4-FFF2-40B4-BE49-F238E27FC236}">
                <a16:creationId xmlns:a16="http://schemas.microsoft.com/office/drawing/2014/main" id="{8B3AECAA-EAA8-8214-5FE7-57E167EEE3EC}"/>
              </a:ext>
            </a:extLst>
          </p:cNvPr>
          <p:cNvSpPr txBox="1"/>
          <p:nvPr/>
        </p:nvSpPr>
        <p:spPr>
          <a:xfrm>
            <a:off x="9715500" y="1409700"/>
            <a:ext cx="815416" cy="369332"/>
          </a:xfrm>
          <a:prstGeom prst="rect">
            <a:avLst/>
          </a:prstGeom>
          <a:noFill/>
        </p:spPr>
        <p:txBody>
          <a:bodyPr wrap="none" rtlCol="0">
            <a:spAutoFit/>
          </a:bodyPr>
          <a:lstStyle/>
          <a:p>
            <a:r>
              <a:rPr kumimoji="1" lang="en-US" altLang="ko-KR" dirty="0"/>
              <a:t>U</a:t>
            </a:r>
            <a:r>
              <a:rPr kumimoji="1" lang="en-US" altLang="ko-KR" baseline="-25000" dirty="0"/>
              <a:t>m</a:t>
            </a:r>
            <a:r>
              <a:rPr kumimoji="1" lang="en-US" altLang="ko-KR" dirty="0"/>
              <a:t>,</a:t>
            </a:r>
            <a:r>
              <a:rPr kumimoji="1" lang="ko-KR" altLang="en-US" dirty="0"/>
              <a:t> </a:t>
            </a:r>
            <a:r>
              <a:rPr kumimoji="1" lang="en-US" altLang="ko-KR" dirty="0" err="1"/>
              <a:t>V</a:t>
            </a:r>
            <a:r>
              <a:rPr kumimoji="1" lang="en-US" altLang="ko-KR" baseline="-25000" dirty="0" err="1"/>
              <a:t>m</a:t>
            </a:r>
            <a:endParaRPr kumimoji="1" lang="ko-Kore-KR" altLang="en-US" baseline="-25000"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6C1D2A7-EBD9-52E3-B4E6-D35055171CFB}"/>
                  </a:ext>
                </a:extLst>
              </p:cNvPr>
              <p:cNvSpPr txBox="1"/>
              <p:nvPr/>
            </p:nvSpPr>
            <p:spPr>
              <a:xfrm>
                <a:off x="6255709" y="1345141"/>
                <a:ext cx="882999" cy="312586"/>
              </a:xfrm>
              <a:prstGeom prst="rect">
                <a:avLst/>
              </a:prstGeom>
              <a:noFill/>
            </p:spPr>
            <p:txBody>
              <a:bodyPr wrap="none" rtlCol="0">
                <a:spAutoFit/>
              </a:bodyPr>
              <a:lstStyle/>
              <a:p>
                <a:r>
                  <a:rPr kumimoji="1" lang="en-US" altLang="ko-Kore-KR" sz="1400" b="1" dirty="0">
                    <a:ea typeface="Cambria Math" panose="02040503050406030204" pitchFamily="18" charset="0"/>
                  </a:rPr>
                  <a:t>[</a:t>
                </a:r>
                <a14:m>
                  <m:oMath xmlns:m="http://schemas.openxmlformats.org/officeDocument/2006/math">
                    <m:r>
                      <a:rPr kumimoji="1" lang="en-US" altLang="ko-Kore-KR" sz="1400" b="1" i="1" smtClean="0">
                        <a:latin typeface="Cambria Math" panose="02040503050406030204" pitchFamily="18" charset="0"/>
                        <a:ea typeface="Cambria Math" panose="02040503050406030204" pitchFamily="18" charset="0"/>
                      </a:rPr>
                      <m:t>℃</m:t>
                    </m:r>
                    <m:r>
                      <a:rPr kumimoji="1" lang="en-US" altLang="ko-Kore-KR" sz="1400" b="1" i="1" smtClean="0">
                        <a:latin typeface="Cambria Math" panose="02040503050406030204" pitchFamily="18" charset="0"/>
                      </a:rPr>
                      <m:t> </m:t>
                    </m:r>
                    <m:sSup>
                      <m:sSupPr>
                        <m:ctrlPr>
                          <a:rPr kumimoji="1" lang="en-US" altLang="ko-Kore-KR" sz="1400" b="1" i="1" smtClean="0">
                            <a:latin typeface="Cambria Math" panose="02040503050406030204" pitchFamily="18" charset="0"/>
                          </a:rPr>
                        </m:ctrlPr>
                      </m:sSupPr>
                      <m:e>
                        <m:r>
                          <a:rPr kumimoji="1" lang="en-US" altLang="ko-Kore-KR" sz="1400" b="1" i="1" smtClean="0">
                            <a:latin typeface="Cambria Math" panose="02040503050406030204" pitchFamily="18" charset="0"/>
                          </a:rPr>
                          <m:t>𝒚𝒓</m:t>
                        </m:r>
                      </m:e>
                      <m:sup>
                        <m:r>
                          <a:rPr kumimoji="1" lang="en-US" altLang="ko-Kore-KR" sz="1400" b="1" i="1" smtClean="0">
                            <a:latin typeface="Cambria Math" panose="02040503050406030204" pitchFamily="18" charset="0"/>
                          </a:rPr>
                          <m:t>−</m:t>
                        </m:r>
                        <m:r>
                          <a:rPr kumimoji="1" lang="en-US" altLang="ko-Kore-KR" sz="1400" b="1" i="1" smtClean="0">
                            <a:latin typeface="Cambria Math" panose="02040503050406030204" pitchFamily="18" charset="0"/>
                          </a:rPr>
                          <m:t>𝟏</m:t>
                        </m:r>
                      </m:sup>
                    </m:sSup>
                  </m:oMath>
                </a14:m>
                <a:r>
                  <a:rPr kumimoji="1" lang="en-US" altLang="ko-Kore-KR" sz="1400" dirty="0"/>
                  <a:t>]</a:t>
                </a:r>
                <a:endParaRPr kumimoji="1" lang="ko-Kore-KR" altLang="en-US" sz="1400" dirty="0"/>
              </a:p>
            </p:txBody>
          </p:sp>
        </mc:Choice>
        <mc:Fallback xmlns="">
          <p:sp>
            <p:nvSpPr>
              <p:cNvPr id="16" name="TextBox 15">
                <a:extLst>
                  <a:ext uri="{FF2B5EF4-FFF2-40B4-BE49-F238E27FC236}">
                    <a16:creationId xmlns:a16="http://schemas.microsoft.com/office/drawing/2014/main" id="{D6C1D2A7-EBD9-52E3-B4E6-D35055171CFB}"/>
                  </a:ext>
                </a:extLst>
              </p:cNvPr>
              <p:cNvSpPr txBox="1">
                <a:spLocks noRot="1" noChangeAspect="1" noMove="1" noResize="1" noEditPoints="1" noAdjustHandles="1" noChangeArrowheads="1" noChangeShapeType="1" noTextEdit="1"/>
              </p:cNvSpPr>
              <p:nvPr/>
            </p:nvSpPr>
            <p:spPr>
              <a:xfrm>
                <a:off x="6255709" y="1345141"/>
                <a:ext cx="882999" cy="312586"/>
              </a:xfrm>
              <a:prstGeom prst="rect">
                <a:avLst/>
              </a:prstGeom>
              <a:blipFill>
                <a:blip r:embed="rId3"/>
                <a:stretch>
                  <a:fillRect l="-1408" r="-1408" b="-24000"/>
                </a:stretch>
              </a:blipFill>
            </p:spPr>
            <p:txBody>
              <a:bodyPr/>
              <a:lstStyle/>
              <a:p>
                <a:r>
                  <a:rPr lang="ko-Kore-KR" altLang="en-US">
                    <a:noFill/>
                  </a:rPr>
                  <a:t> </a:t>
                </a:r>
              </a:p>
            </p:txBody>
          </p:sp>
        </mc:Fallback>
      </mc:AlternateContent>
      <p:sp>
        <p:nvSpPr>
          <p:cNvPr id="18" name="직사각형 17">
            <a:extLst>
              <a:ext uri="{FF2B5EF4-FFF2-40B4-BE49-F238E27FC236}">
                <a16:creationId xmlns:a16="http://schemas.microsoft.com/office/drawing/2014/main" id="{C5BEE717-FC58-F8A7-4293-2C9247F53752}"/>
              </a:ext>
            </a:extLst>
          </p:cNvPr>
          <p:cNvSpPr/>
          <p:nvPr/>
        </p:nvSpPr>
        <p:spPr>
          <a:xfrm>
            <a:off x="6705600" y="3572553"/>
            <a:ext cx="1626609" cy="80894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b="1">
              <a:solidFill>
                <a:srgbClr val="FF0000"/>
              </a:solidFill>
            </a:endParaRPr>
          </a:p>
        </p:txBody>
      </p:sp>
      <p:sp>
        <p:nvSpPr>
          <p:cNvPr id="19" name="TextBox 18">
            <a:extLst>
              <a:ext uri="{FF2B5EF4-FFF2-40B4-BE49-F238E27FC236}">
                <a16:creationId xmlns:a16="http://schemas.microsoft.com/office/drawing/2014/main" id="{6D988775-4162-774F-0301-2913F6F65375}"/>
              </a:ext>
            </a:extLst>
          </p:cNvPr>
          <p:cNvSpPr txBox="1"/>
          <p:nvPr/>
        </p:nvSpPr>
        <p:spPr>
          <a:xfrm>
            <a:off x="8271333" y="3473901"/>
            <a:ext cx="670376" cy="369332"/>
          </a:xfrm>
          <a:prstGeom prst="rect">
            <a:avLst/>
          </a:prstGeom>
          <a:noFill/>
        </p:spPr>
        <p:txBody>
          <a:bodyPr wrap="none" rtlCol="0">
            <a:spAutoFit/>
          </a:bodyPr>
          <a:lstStyle/>
          <a:p>
            <a:r>
              <a:rPr kumimoji="1" lang="en-US" altLang="ko-Kore-KR" b="1" dirty="0"/>
              <a:t>WNP</a:t>
            </a:r>
            <a:endParaRPr kumimoji="1" lang="ko-Kore-KR" altLang="en-US" b="1"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83EAE0-D28D-F00E-93DF-700F4957D3F9}"/>
                  </a:ext>
                </a:extLst>
              </p:cNvPr>
              <p:cNvSpPr txBox="1"/>
              <p:nvPr/>
            </p:nvSpPr>
            <p:spPr>
              <a:xfrm>
                <a:off x="10137847" y="60458"/>
                <a:ext cx="1060890" cy="390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ko-Kore-KR" b="0" i="1" smtClean="0">
                              <a:latin typeface="Cambria Math" panose="02040503050406030204" pitchFamily="18" charset="0"/>
                            </a:rPr>
                          </m:ctrlPr>
                        </m:sSupPr>
                        <m:e>
                          <m:acc>
                            <m:accPr>
                              <m:chr m:val="̅"/>
                              <m:ctrlPr>
                                <a:rPr kumimoji="1" lang="en-US" altLang="ko-Kore-KR" b="0" i="1" smtClean="0">
                                  <a:latin typeface="Cambria Math" panose="02040503050406030204" pitchFamily="18" charset="0"/>
                                </a:rPr>
                              </m:ctrlPr>
                            </m:accPr>
                            <m:e>
                              <m:d>
                                <m:dPr>
                                  <m:begChr m:val="["/>
                                  <m:endChr m:val="]"/>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𝑣𝑎𝑟</m:t>
                                  </m:r>
                                  <m:r>
                                    <a:rPr kumimoji="1" lang="en-US" altLang="ko-Kore-KR" b="0" i="1" smtClean="0">
                                      <a:latin typeface="Cambria Math" panose="02040503050406030204" pitchFamily="18" charset="0"/>
                                    </a:rPr>
                                    <m:t>′</m:t>
                                  </m:r>
                                </m:e>
                              </m:d>
                            </m:e>
                          </m:acc>
                        </m:e>
                        <m:sup>
                          <m:r>
                            <a:rPr kumimoji="1" lang="en-US" altLang="ko-Kore-KR" b="0" i="1" smtClean="0">
                              <a:latin typeface="Cambria Math" panose="02040503050406030204" pitchFamily="18" charset="0"/>
                            </a:rPr>
                            <m:t>3</m:t>
                          </m:r>
                        </m:sup>
                      </m:sSup>
                    </m:oMath>
                  </m:oMathPara>
                </a14:m>
                <a:endParaRPr lang="ko-Kore-KR" altLang="en-US" dirty="0"/>
              </a:p>
            </p:txBody>
          </p:sp>
        </mc:Choice>
        <mc:Fallback xmlns="">
          <p:sp>
            <p:nvSpPr>
              <p:cNvPr id="20" name="TextBox 19">
                <a:extLst>
                  <a:ext uri="{FF2B5EF4-FFF2-40B4-BE49-F238E27FC236}">
                    <a16:creationId xmlns:a16="http://schemas.microsoft.com/office/drawing/2014/main" id="{C083EAE0-D28D-F00E-93DF-700F4957D3F9}"/>
                  </a:ext>
                </a:extLst>
              </p:cNvPr>
              <p:cNvSpPr txBox="1">
                <a:spLocks noRot="1" noChangeAspect="1" noMove="1" noResize="1" noEditPoints="1" noAdjustHandles="1" noChangeArrowheads="1" noChangeShapeType="1" noTextEdit="1"/>
              </p:cNvSpPr>
              <p:nvPr/>
            </p:nvSpPr>
            <p:spPr>
              <a:xfrm>
                <a:off x="10137847" y="60458"/>
                <a:ext cx="1060890" cy="390941"/>
              </a:xfrm>
              <a:prstGeom prst="rect">
                <a:avLst/>
              </a:prstGeom>
              <a:blipFill>
                <a:blip r:embed="rId4"/>
                <a:stretch>
                  <a:fillRect/>
                </a:stretch>
              </a:blipFill>
            </p:spPr>
            <p:txBody>
              <a:bodyPr/>
              <a:lstStyle/>
              <a:p>
                <a:r>
                  <a:rPr lang="ko-Kore-KR" altLang="en-US">
                    <a:noFill/>
                  </a:rPr>
                  <a:t> </a:t>
                </a:r>
              </a:p>
            </p:txBody>
          </p:sp>
        </mc:Fallback>
      </mc:AlternateContent>
      <p:sp>
        <p:nvSpPr>
          <p:cNvPr id="2" name="Slide Number Placeholder 4">
            <a:extLst>
              <a:ext uri="{FF2B5EF4-FFF2-40B4-BE49-F238E27FC236}">
                <a16:creationId xmlns:a16="http://schemas.microsoft.com/office/drawing/2014/main" id="{B90C610E-7121-D838-6844-3B625B9474A4}"/>
              </a:ext>
            </a:extLst>
          </p:cNvPr>
          <p:cNvSpPr txBox="1">
            <a:spLocks/>
          </p:cNvSpPr>
          <p:nvPr/>
        </p:nvSpPr>
        <p:spPr>
          <a:xfrm>
            <a:off x="9263743" y="634180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29</a:t>
            </a:r>
          </a:p>
        </p:txBody>
      </p:sp>
    </p:spTree>
    <p:extLst>
      <p:ext uri="{BB962C8B-B14F-4D97-AF65-F5344CB8AC3E}">
        <p14:creationId xmlns:p14="http://schemas.microsoft.com/office/powerpoint/2010/main" val="3144356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그림 28">
            <a:extLst>
              <a:ext uri="{FF2B5EF4-FFF2-40B4-BE49-F238E27FC236}">
                <a16:creationId xmlns:a16="http://schemas.microsoft.com/office/drawing/2014/main" id="{31A9B805-F7F1-8B56-42EB-6AC83B855CBE}"/>
              </a:ext>
            </a:extLst>
          </p:cNvPr>
          <p:cNvPicPr>
            <a:picLocks noChangeAspect="1"/>
          </p:cNvPicPr>
          <p:nvPr/>
        </p:nvPicPr>
        <p:blipFill>
          <a:blip/>
          <a:stretch>
            <a:fillRect/>
          </a:stretch>
        </p:blipFill>
        <p:spPr>
          <a:xfrm>
            <a:off x="6137443" y="596600"/>
            <a:ext cx="5123655" cy="4917383"/>
          </a:xfrm>
          <a:prstGeom prst="rect">
            <a:avLst/>
          </a:prstGeom>
        </p:spPr>
      </p:pic>
      <p:pic>
        <p:nvPicPr>
          <p:cNvPr id="2" name="그림 1">
            <a:extLst>
              <a:ext uri="{FF2B5EF4-FFF2-40B4-BE49-F238E27FC236}">
                <a16:creationId xmlns:a16="http://schemas.microsoft.com/office/drawing/2014/main" id="{0DA3B3E5-D79F-EC16-395F-87A0AD6310D1}"/>
              </a:ext>
            </a:extLst>
          </p:cNvPr>
          <p:cNvPicPr>
            <a:picLocks noChangeAspect="1"/>
          </p:cNvPicPr>
          <p:nvPr/>
        </p:nvPicPr>
        <p:blipFill>
          <a:blip/>
          <a:stretch>
            <a:fillRect/>
          </a:stretch>
        </p:blipFill>
        <p:spPr>
          <a:xfrm>
            <a:off x="519937" y="596600"/>
            <a:ext cx="5156422" cy="4917383"/>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89FC19F-72FF-E154-E5AF-CA526F145D53}"/>
                  </a:ext>
                </a:extLst>
              </p:cNvPr>
              <p:cNvSpPr txBox="1"/>
              <p:nvPr/>
            </p:nvSpPr>
            <p:spPr>
              <a:xfrm>
                <a:off x="1899596" y="113150"/>
                <a:ext cx="2850524" cy="461665"/>
              </a:xfrm>
              <a:prstGeom prst="rect">
                <a:avLst/>
              </a:prstGeom>
              <a:noFill/>
            </p:spPr>
            <p:txBody>
              <a:bodyPr wrap="none" rtlCol="0">
                <a:spAutoFit/>
              </a:bodyPr>
              <a:lstStyle/>
              <a:p>
                <a:r>
                  <a:rPr kumimoji="1" lang="en-US" altLang="ko-Kore-KR" sz="2400" b="1" dirty="0"/>
                  <a:t>Advection [</a:t>
                </a:r>
                <a14:m>
                  <m:oMath xmlns:m="http://schemas.openxmlformats.org/officeDocument/2006/math">
                    <m:r>
                      <a:rPr kumimoji="1" lang="en-US" altLang="ko-Kore-KR" sz="2400" b="1" i="1" smtClean="0">
                        <a:solidFill>
                          <a:schemeClr val="tx1"/>
                        </a:solidFill>
                        <a:latin typeface="Cambria Math" panose="02040503050406030204" pitchFamily="18" charset="0"/>
                        <a:ea typeface="Cambria Math" panose="02040503050406030204" pitchFamily="18" charset="0"/>
                      </a:rPr>
                      <m:t>℃ </m:t>
                    </m:r>
                  </m:oMath>
                </a14:m>
                <a:r>
                  <a:rPr kumimoji="1" lang="en-US" altLang="ko-Kore-KR" sz="2400" b="1" dirty="0"/>
                  <a:t>/ year]</a:t>
                </a:r>
                <a:endParaRPr kumimoji="1" lang="ko-Kore-KR" altLang="en-US" sz="2400" b="1" dirty="0"/>
              </a:p>
            </p:txBody>
          </p:sp>
        </mc:Choice>
        <mc:Fallback xmlns="">
          <p:sp>
            <p:nvSpPr>
              <p:cNvPr id="3" name="TextBox 2">
                <a:extLst>
                  <a:ext uri="{FF2B5EF4-FFF2-40B4-BE49-F238E27FC236}">
                    <a16:creationId xmlns:a16="http://schemas.microsoft.com/office/drawing/2014/main" id="{889FC19F-72FF-E154-E5AF-CA526F145D53}"/>
                  </a:ext>
                </a:extLst>
              </p:cNvPr>
              <p:cNvSpPr txBox="1">
                <a:spLocks noRot="1" noChangeAspect="1" noMove="1" noResize="1" noEditPoints="1" noAdjustHandles="1" noChangeArrowheads="1" noChangeShapeType="1" noTextEdit="1"/>
              </p:cNvSpPr>
              <p:nvPr/>
            </p:nvSpPr>
            <p:spPr>
              <a:xfrm>
                <a:off x="1899596" y="113150"/>
                <a:ext cx="2850524" cy="461665"/>
              </a:xfrm>
              <a:prstGeom prst="rect">
                <a:avLst/>
              </a:prstGeom>
              <a:blipFill>
                <a:blip r:embed="rId4"/>
                <a:stretch>
                  <a:fillRect l="-3111" t="-8108" r="-2667" b="-29730"/>
                </a:stretch>
              </a:blipFill>
            </p:spPr>
            <p:txBody>
              <a:bodyPr/>
              <a:lstStyle/>
              <a:p>
                <a:r>
                  <a:rPr lang="ko-Kore-KR" altLang="en-US">
                    <a:noFill/>
                  </a:rPr>
                  <a:t> </a:t>
                </a:r>
              </a:p>
            </p:txBody>
          </p:sp>
        </mc:Fallback>
      </mc:AlternateContent>
      <p:cxnSp>
        <p:nvCxnSpPr>
          <p:cNvPr id="7" name="직선 화살표 연결선 6">
            <a:extLst>
              <a:ext uri="{FF2B5EF4-FFF2-40B4-BE49-F238E27FC236}">
                <a16:creationId xmlns:a16="http://schemas.microsoft.com/office/drawing/2014/main" id="{262B9D85-6B13-72FF-B2B3-81D190D61E25}"/>
              </a:ext>
            </a:extLst>
          </p:cNvPr>
          <p:cNvCxnSpPr/>
          <p:nvPr/>
        </p:nvCxnSpPr>
        <p:spPr>
          <a:xfrm flipH="1" flipV="1">
            <a:off x="2350062" y="2352306"/>
            <a:ext cx="748085" cy="8774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a:extLst>
              <a:ext uri="{FF2B5EF4-FFF2-40B4-BE49-F238E27FC236}">
                <a16:creationId xmlns:a16="http://schemas.microsoft.com/office/drawing/2014/main" id="{7FEF6A72-9319-D1B3-9D66-02B0B7F037FA}"/>
              </a:ext>
            </a:extLst>
          </p:cNvPr>
          <p:cNvCxnSpPr>
            <a:cxnSpLocks/>
          </p:cNvCxnSpPr>
          <p:nvPr/>
        </p:nvCxnSpPr>
        <p:spPr>
          <a:xfrm flipV="1">
            <a:off x="3304656" y="4171946"/>
            <a:ext cx="283723" cy="56987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4" name="그림 23">
            <a:extLst>
              <a:ext uri="{FF2B5EF4-FFF2-40B4-BE49-F238E27FC236}">
                <a16:creationId xmlns:a16="http://schemas.microsoft.com/office/drawing/2014/main" id="{140C7D24-30A5-C73A-C4CA-7C4D91E234FF}"/>
              </a:ext>
            </a:extLst>
          </p:cNvPr>
          <p:cNvPicPr>
            <a:picLocks noChangeAspect="1"/>
          </p:cNvPicPr>
          <p:nvPr/>
        </p:nvPicPr>
        <p:blipFill rotWithShape="1">
          <a:blip/>
          <a:srcRect r="47608" b="71852"/>
          <a:stretch/>
        </p:blipFill>
        <p:spPr>
          <a:xfrm>
            <a:off x="0" y="5407662"/>
            <a:ext cx="2090228" cy="1450338"/>
          </a:xfrm>
          <a:prstGeom prst="rect">
            <a:avLst/>
          </a:prstGeom>
        </p:spPr>
      </p:pic>
      <p:sp>
        <p:nvSpPr>
          <p:cNvPr id="25" name="TextBox 24">
            <a:extLst>
              <a:ext uri="{FF2B5EF4-FFF2-40B4-BE49-F238E27FC236}">
                <a16:creationId xmlns:a16="http://schemas.microsoft.com/office/drawing/2014/main" id="{7C51C401-A2E6-F056-56E7-CD4C77AABD70}"/>
              </a:ext>
            </a:extLst>
          </p:cNvPr>
          <p:cNvSpPr txBox="1"/>
          <p:nvPr/>
        </p:nvSpPr>
        <p:spPr>
          <a:xfrm>
            <a:off x="1913717" y="5351299"/>
            <a:ext cx="556563" cy="307777"/>
          </a:xfrm>
          <a:prstGeom prst="rect">
            <a:avLst/>
          </a:prstGeom>
          <a:noFill/>
        </p:spPr>
        <p:txBody>
          <a:bodyPr wrap="none" rtlCol="0">
            <a:spAutoFit/>
          </a:bodyPr>
          <a:lstStyle/>
          <a:p>
            <a:r>
              <a:rPr kumimoji="1" lang="en-US" altLang="ko-Kore-KR" sz="1400" b="1" i="1" dirty="0"/>
              <a:t>a</a:t>
            </a:r>
            <a:r>
              <a:rPr kumimoji="1" lang="en-US" altLang="ko-Kore-KR" sz="1400" b="1" i="1" baseline="-25000" dirty="0"/>
              <a:t>3 </a:t>
            </a:r>
            <a:r>
              <a:rPr kumimoji="1" lang="en-US" altLang="ko-Kore-KR" sz="1400" b="1" i="1" dirty="0"/>
              <a:t>- a</a:t>
            </a:r>
            <a:endParaRPr kumimoji="1" lang="ko-Kore-KR" altLang="en-US" sz="1400" b="1" i="1" dirty="0"/>
          </a:p>
        </p:txBody>
      </p:sp>
      <p:sp>
        <p:nvSpPr>
          <p:cNvPr id="22" name="타원 21">
            <a:extLst>
              <a:ext uri="{FF2B5EF4-FFF2-40B4-BE49-F238E27FC236}">
                <a16:creationId xmlns:a16="http://schemas.microsoft.com/office/drawing/2014/main" id="{845E3F65-3ABD-95E2-5563-2EA50D93E4D6}"/>
              </a:ext>
            </a:extLst>
          </p:cNvPr>
          <p:cNvSpPr/>
          <p:nvPr/>
        </p:nvSpPr>
        <p:spPr>
          <a:xfrm rot="19780489">
            <a:off x="3779804" y="3239154"/>
            <a:ext cx="1538351" cy="883685"/>
          </a:xfrm>
          <a:prstGeom prst="ellips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23" name="TextBox 22">
            <a:extLst>
              <a:ext uri="{FF2B5EF4-FFF2-40B4-BE49-F238E27FC236}">
                <a16:creationId xmlns:a16="http://schemas.microsoft.com/office/drawing/2014/main" id="{13BA64A7-3B97-7863-9226-4AF6375712DE}"/>
              </a:ext>
            </a:extLst>
          </p:cNvPr>
          <p:cNvSpPr txBox="1"/>
          <p:nvPr/>
        </p:nvSpPr>
        <p:spPr>
          <a:xfrm>
            <a:off x="4029462" y="2925395"/>
            <a:ext cx="532719" cy="400110"/>
          </a:xfrm>
          <a:prstGeom prst="rect">
            <a:avLst/>
          </a:prstGeom>
          <a:noFill/>
        </p:spPr>
        <p:txBody>
          <a:bodyPr wrap="square" rtlCol="0">
            <a:spAutoFit/>
          </a:bodyPr>
          <a:lstStyle/>
          <a:p>
            <a:r>
              <a:rPr kumimoji="1" lang="en-US" altLang="ko-Kore-KR" sz="2000" b="1" dirty="0">
                <a:solidFill>
                  <a:srgbClr val="0432FF"/>
                </a:solidFill>
              </a:rPr>
              <a:t>AC</a:t>
            </a:r>
            <a:endParaRPr kumimoji="1" lang="ko-Kore-KR" altLang="en-US" sz="2000" b="1" dirty="0">
              <a:solidFill>
                <a:srgbClr val="0432FF"/>
              </a:solidFill>
            </a:endParaRPr>
          </a:p>
        </p:txBody>
      </p:sp>
      <p:sp>
        <p:nvSpPr>
          <p:cNvPr id="26" name="타원 25">
            <a:extLst>
              <a:ext uri="{FF2B5EF4-FFF2-40B4-BE49-F238E27FC236}">
                <a16:creationId xmlns:a16="http://schemas.microsoft.com/office/drawing/2014/main" id="{35493AF5-ED40-51C1-AF57-C14BD326FAA1}"/>
              </a:ext>
            </a:extLst>
          </p:cNvPr>
          <p:cNvSpPr/>
          <p:nvPr/>
        </p:nvSpPr>
        <p:spPr>
          <a:xfrm rot="19428896">
            <a:off x="2794821" y="1895145"/>
            <a:ext cx="734181" cy="11236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a:p>
        </p:txBody>
      </p:sp>
      <p:sp>
        <p:nvSpPr>
          <p:cNvPr id="27" name="TextBox 26">
            <a:extLst>
              <a:ext uri="{FF2B5EF4-FFF2-40B4-BE49-F238E27FC236}">
                <a16:creationId xmlns:a16="http://schemas.microsoft.com/office/drawing/2014/main" id="{176047CA-F94C-0667-45B4-F241B2B898D3}"/>
              </a:ext>
            </a:extLst>
          </p:cNvPr>
          <p:cNvSpPr txBox="1"/>
          <p:nvPr/>
        </p:nvSpPr>
        <p:spPr>
          <a:xfrm>
            <a:off x="3230011" y="1769919"/>
            <a:ext cx="628890" cy="400110"/>
          </a:xfrm>
          <a:prstGeom prst="rect">
            <a:avLst/>
          </a:prstGeom>
          <a:noFill/>
        </p:spPr>
        <p:txBody>
          <a:bodyPr wrap="square" rtlCol="0">
            <a:spAutoFit/>
          </a:bodyPr>
          <a:lstStyle/>
          <a:p>
            <a:r>
              <a:rPr kumimoji="1" lang="en-US" altLang="ko-Kore-KR" sz="2000" b="1" dirty="0">
                <a:solidFill>
                  <a:srgbClr val="FF0000"/>
                </a:solidFill>
              </a:rPr>
              <a:t>AAC</a:t>
            </a:r>
            <a:endParaRPr kumimoji="1" lang="ko-Kore-KR" altLang="en-US" sz="2000" b="1" dirty="0">
              <a:solidFill>
                <a:srgbClr val="FF0000"/>
              </a:solidFill>
            </a:endParaRPr>
          </a:p>
        </p:txBody>
      </p:sp>
      <p:sp>
        <p:nvSpPr>
          <p:cNvPr id="31" name="TextBox 30">
            <a:extLst>
              <a:ext uri="{FF2B5EF4-FFF2-40B4-BE49-F238E27FC236}">
                <a16:creationId xmlns:a16="http://schemas.microsoft.com/office/drawing/2014/main" id="{44ECD613-2E27-C16B-BACA-54C9B3D8C5D4}"/>
              </a:ext>
            </a:extLst>
          </p:cNvPr>
          <p:cNvSpPr txBox="1"/>
          <p:nvPr/>
        </p:nvSpPr>
        <p:spPr>
          <a:xfrm>
            <a:off x="7686754" y="113150"/>
            <a:ext cx="2605650" cy="461665"/>
          </a:xfrm>
          <a:prstGeom prst="rect">
            <a:avLst/>
          </a:prstGeom>
          <a:noFill/>
        </p:spPr>
        <p:txBody>
          <a:bodyPr wrap="square" rtlCol="0">
            <a:spAutoFit/>
          </a:bodyPr>
          <a:lstStyle/>
          <a:p>
            <a:r>
              <a:rPr kumimoji="1" lang="en-US" altLang="ko-Kore-KR" sz="2400" b="1" dirty="0"/>
              <a:t>GLORYS - SSH [cm]</a:t>
            </a:r>
            <a:endParaRPr kumimoji="1" lang="ko-Kore-KR" altLang="en-US" sz="2400" b="1" dirty="0"/>
          </a:p>
        </p:txBody>
      </p:sp>
      <p:cxnSp>
        <p:nvCxnSpPr>
          <p:cNvPr id="32" name="직선 화살표 연결선 31">
            <a:extLst>
              <a:ext uri="{FF2B5EF4-FFF2-40B4-BE49-F238E27FC236}">
                <a16:creationId xmlns:a16="http://schemas.microsoft.com/office/drawing/2014/main" id="{6156E64C-DB46-D8B9-A6CA-7B5B8A4BBB0F}"/>
              </a:ext>
            </a:extLst>
          </p:cNvPr>
          <p:cNvCxnSpPr>
            <a:cxnSpLocks/>
          </p:cNvCxnSpPr>
          <p:nvPr/>
        </p:nvCxnSpPr>
        <p:spPr>
          <a:xfrm flipH="1" flipV="1">
            <a:off x="2859744" y="4752716"/>
            <a:ext cx="476807" cy="13504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A174546D-3C10-9853-9D56-3C30A3DA4C35}"/>
              </a:ext>
            </a:extLst>
          </p:cNvPr>
          <p:cNvCxnSpPr>
            <a:cxnSpLocks/>
          </p:cNvCxnSpPr>
          <p:nvPr/>
        </p:nvCxnSpPr>
        <p:spPr>
          <a:xfrm flipV="1">
            <a:off x="4471182" y="3771509"/>
            <a:ext cx="1018464" cy="70102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602A927-077F-7696-1D34-C25FA5B77687}"/>
                  </a:ext>
                </a:extLst>
              </p:cNvPr>
              <p:cNvSpPr txBox="1"/>
              <p:nvPr/>
            </p:nvSpPr>
            <p:spPr>
              <a:xfrm>
                <a:off x="11310693" y="0"/>
                <a:ext cx="1060890" cy="390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ko-Kore-KR" b="0" i="1" smtClean="0">
                              <a:latin typeface="Cambria Math" panose="02040503050406030204" pitchFamily="18" charset="0"/>
                            </a:rPr>
                          </m:ctrlPr>
                        </m:sSupPr>
                        <m:e>
                          <m:acc>
                            <m:accPr>
                              <m:chr m:val="̅"/>
                              <m:ctrlPr>
                                <a:rPr kumimoji="1" lang="en-US" altLang="ko-Kore-KR" b="0" i="1" smtClean="0">
                                  <a:latin typeface="Cambria Math" panose="02040503050406030204" pitchFamily="18" charset="0"/>
                                </a:rPr>
                              </m:ctrlPr>
                            </m:accPr>
                            <m:e>
                              <m:d>
                                <m:dPr>
                                  <m:begChr m:val="["/>
                                  <m:endChr m:val="]"/>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𝑣𝑎𝑟</m:t>
                                  </m:r>
                                  <m:r>
                                    <a:rPr kumimoji="1" lang="en-US" altLang="ko-Kore-KR" b="0" i="1" smtClean="0">
                                      <a:latin typeface="Cambria Math" panose="02040503050406030204" pitchFamily="18" charset="0"/>
                                    </a:rPr>
                                    <m:t>′</m:t>
                                  </m:r>
                                </m:e>
                              </m:d>
                            </m:e>
                          </m:acc>
                        </m:e>
                        <m:sup>
                          <m:r>
                            <a:rPr kumimoji="1" lang="en-US" altLang="ko-Kore-KR" b="0" i="1" smtClean="0">
                              <a:latin typeface="Cambria Math" panose="02040503050406030204" pitchFamily="18" charset="0"/>
                            </a:rPr>
                            <m:t>3</m:t>
                          </m:r>
                        </m:sup>
                      </m:sSup>
                    </m:oMath>
                  </m:oMathPara>
                </a14:m>
                <a:endParaRPr lang="ko-Kore-KR" altLang="en-US" dirty="0"/>
              </a:p>
            </p:txBody>
          </p:sp>
        </mc:Choice>
        <mc:Fallback xmlns="">
          <p:sp>
            <p:nvSpPr>
              <p:cNvPr id="48" name="TextBox 47">
                <a:extLst>
                  <a:ext uri="{FF2B5EF4-FFF2-40B4-BE49-F238E27FC236}">
                    <a16:creationId xmlns:a16="http://schemas.microsoft.com/office/drawing/2014/main" id="{9602A927-077F-7696-1D34-C25FA5B77687}"/>
                  </a:ext>
                </a:extLst>
              </p:cNvPr>
              <p:cNvSpPr txBox="1">
                <a:spLocks noRot="1" noChangeAspect="1" noMove="1" noResize="1" noEditPoints="1" noAdjustHandles="1" noChangeArrowheads="1" noChangeShapeType="1" noTextEdit="1"/>
              </p:cNvSpPr>
              <p:nvPr/>
            </p:nvSpPr>
            <p:spPr>
              <a:xfrm>
                <a:off x="11310693" y="0"/>
                <a:ext cx="1060890" cy="390941"/>
              </a:xfrm>
              <a:prstGeom prst="rect">
                <a:avLst/>
              </a:prstGeom>
              <a:blipFill>
                <a:blip r:embed="rId6"/>
                <a:stretch>
                  <a:fillRect/>
                </a:stretch>
              </a:blipFill>
            </p:spPr>
            <p:txBody>
              <a:bodyPr/>
              <a:lstStyle/>
              <a:p>
                <a:r>
                  <a:rPr lang="ko-KR" altLang="en-US">
                    <a:noFill/>
                  </a:rPr>
                  <a:t> </a:t>
                </a:r>
              </a:p>
            </p:txBody>
          </p:sp>
        </mc:Fallback>
      </mc:AlternateContent>
      <p:sp>
        <p:nvSpPr>
          <p:cNvPr id="11" name="TextBox 10">
            <a:extLst>
              <a:ext uri="{FF2B5EF4-FFF2-40B4-BE49-F238E27FC236}">
                <a16:creationId xmlns:a16="http://schemas.microsoft.com/office/drawing/2014/main" id="{071C40FC-C014-A442-F98F-9265E3D43F98}"/>
              </a:ext>
            </a:extLst>
          </p:cNvPr>
          <p:cNvSpPr txBox="1"/>
          <p:nvPr/>
        </p:nvSpPr>
        <p:spPr>
          <a:xfrm>
            <a:off x="69557" y="-71821"/>
            <a:ext cx="900759" cy="523220"/>
          </a:xfrm>
          <a:prstGeom prst="rect">
            <a:avLst/>
          </a:prstGeom>
          <a:noFill/>
        </p:spPr>
        <p:txBody>
          <a:bodyPr wrap="none" rtlCol="0">
            <a:spAutoFit/>
          </a:bodyPr>
          <a:lstStyle/>
          <a:p>
            <a:r>
              <a:rPr kumimoji="1" lang="en-US" altLang="ko-KR" sz="2800" b="1" dirty="0"/>
              <a:t>YECS</a:t>
            </a:r>
            <a:endParaRPr kumimoji="1" lang="ko-KR" altLang="en-US" sz="2800" b="1" dirty="0"/>
          </a:p>
        </p:txBody>
      </p:sp>
      <p:cxnSp>
        <p:nvCxnSpPr>
          <p:cNvPr id="15" name="직선 화살표 연결선 14">
            <a:extLst>
              <a:ext uri="{FF2B5EF4-FFF2-40B4-BE49-F238E27FC236}">
                <a16:creationId xmlns:a16="http://schemas.microsoft.com/office/drawing/2014/main" id="{AB9B7F71-D9E6-BFAA-4994-6A93D83765AF}"/>
              </a:ext>
            </a:extLst>
          </p:cNvPr>
          <p:cNvCxnSpPr>
            <a:cxnSpLocks/>
          </p:cNvCxnSpPr>
          <p:nvPr/>
        </p:nvCxnSpPr>
        <p:spPr>
          <a:xfrm flipV="1">
            <a:off x="2335484" y="1620982"/>
            <a:ext cx="881541" cy="46180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39208256-1048-8067-122D-E5E580208C19}"/>
              </a:ext>
            </a:extLst>
          </p:cNvPr>
          <p:cNvCxnSpPr/>
          <p:nvPr/>
        </p:nvCxnSpPr>
        <p:spPr>
          <a:xfrm flipH="1" flipV="1">
            <a:off x="7938431" y="2352306"/>
            <a:ext cx="748085" cy="8774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497977B5-2539-3E52-04DD-CEDF41849CA9}"/>
              </a:ext>
            </a:extLst>
          </p:cNvPr>
          <p:cNvCxnSpPr>
            <a:cxnSpLocks/>
          </p:cNvCxnSpPr>
          <p:nvPr/>
        </p:nvCxnSpPr>
        <p:spPr>
          <a:xfrm flipV="1">
            <a:off x="8893025" y="4171946"/>
            <a:ext cx="283723" cy="56987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3" name="타원 32">
            <a:extLst>
              <a:ext uri="{FF2B5EF4-FFF2-40B4-BE49-F238E27FC236}">
                <a16:creationId xmlns:a16="http://schemas.microsoft.com/office/drawing/2014/main" id="{003E68E2-EAFD-F41B-7016-997C143A51EF}"/>
              </a:ext>
            </a:extLst>
          </p:cNvPr>
          <p:cNvSpPr/>
          <p:nvPr/>
        </p:nvSpPr>
        <p:spPr>
          <a:xfrm rot="19780489">
            <a:off x="9368173" y="3239154"/>
            <a:ext cx="1538351" cy="883685"/>
          </a:xfrm>
          <a:prstGeom prst="ellips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34" name="TextBox 33">
            <a:extLst>
              <a:ext uri="{FF2B5EF4-FFF2-40B4-BE49-F238E27FC236}">
                <a16:creationId xmlns:a16="http://schemas.microsoft.com/office/drawing/2014/main" id="{D6A2C1C3-16D3-0300-3A7C-0555B55EE7E2}"/>
              </a:ext>
            </a:extLst>
          </p:cNvPr>
          <p:cNvSpPr txBox="1"/>
          <p:nvPr/>
        </p:nvSpPr>
        <p:spPr>
          <a:xfrm>
            <a:off x="9617831" y="2925395"/>
            <a:ext cx="532719" cy="400110"/>
          </a:xfrm>
          <a:prstGeom prst="rect">
            <a:avLst/>
          </a:prstGeom>
          <a:noFill/>
        </p:spPr>
        <p:txBody>
          <a:bodyPr wrap="square" rtlCol="0">
            <a:spAutoFit/>
          </a:bodyPr>
          <a:lstStyle/>
          <a:p>
            <a:r>
              <a:rPr kumimoji="1" lang="en-US" altLang="ko-Kore-KR" sz="2000" b="1" dirty="0">
                <a:solidFill>
                  <a:srgbClr val="0432FF"/>
                </a:solidFill>
              </a:rPr>
              <a:t>AC</a:t>
            </a:r>
            <a:endParaRPr kumimoji="1" lang="ko-Kore-KR" altLang="en-US" sz="2000" b="1" dirty="0">
              <a:solidFill>
                <a:srgbClr val="0432FF"/>
              </a:solidFill>
            </a:endParaRPr>
          </a:p>
        </p:txBody>
      </p:sp>
      <p:sp>
        <p:nvSpPr>
          <p:cNvPr id="35" name="타원 34">
            <a:extLst>
              <a:ext uri="{FF2B5EF4-FFF2-40B4-BE49-F238E27FC236}">
                <a16:creationId xmlns:a16="http://schemas.microsoft.com/office/drawing/2014/main" id="{E558B1CE-0C17-61E9-90A5-21CDF59045B0}"/>
              </a:ext>
            </a:extLst>
          </p:cNvPr>
          <p:cNvSpPr/>
          <p:nvPr/>
        </p:nvSpPr>
        <p:spPr>
          <a:xfrm rot="19428896">
            <a:off x="8383190" y="1895145"/>
            <a:ext cx="734181" cy="11236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a:p>
        </p:txBody>
      </p:sp>
      <p:sp>
        <p:nvSpPr>
          <p:cNvPr id="36" name="TextBox 35">
            <a:extLst>
              <a:ext uri="{FF2B5EF4-FFF2-40B4-BE49-F238E27FC236}">
                <a16:creationId xmlns:a16="http://schemas.microsoft.com/office/drawing/2014/main" id="{A1FE9EE8-A0F4-D638-C616-450971C66394}"/>
              </a:ext>
            </a:extLst>
          </p:cNvPr>
          <p:cNvSpPr txBox="1"/>
          <p:nvPr/>
        </p:nvSpPr>
        <p:spPr>
          <a:xfrm>
            <a:off x="8818380" y="1769919"/>
            <a:ext cx="628890" cy="400110"/>
          </a:xfrm>
          <a:prstGeom prst="rect">
            <a:avLst/>
          </a:prstGeom>
          <a:noFill/>
        </p:spPr>
        <p:txBody>
          <a:bodyPr wrap="square" rtlCol="0">
            <a:spAutoFit/>
          </a:bodyPr>
          <a:lstStyle/>
          <a:p>
            <a:r>
              <a:rPr kumimoji="1" lang="en-US" altLang="ko-Kore-KR" sz="2000" b="1" dirty="0">
                <a:solidFill>
                  <a:srgbClr val="FF0000"/>
                </a:solidFill>
              </a:rPr>
              <a:t>AAC</a:t>
            </a:r>
            <a:endParaRPr kumimoji="1" lang="ko-Kore-KR" altLang="en-US" sz="2000" b="1" dirty="0">
              <a:solidFill>
                <a:srgbClr val="FF0000"/>
              </a:solidFill>
            </a:endParaRPr>
          </a:p>
        </p:txBody>
      </p:sp>
      <p:cxnSp>
        <p:nvCxnSpPr>
          <p:cNvPr id="37" name="직선 화살표 연결선 36">
            <a:extLst>
              <a:ext uri="{FF2B5EF4-FFF2-40B4-BE49-F238E27FC236}">
                <a16:creationId xmlns:a16="http://schemas.microsoft.com/office/drawing/2014/main" id="{99B93A63-539E-7E50-6AC2-8F879E7D2833}"/>
              </a:ext>
            </a:extLst>
          </p:cNvPr>
          <p:cNvCxnSpPr>
            <a:cxnSpLocks/>
          </p:cNvCxnSpPr>
          <p:nvPr/>
        </p:nvCxnSpPr>
        <p:spPr>
          <a:xfrm flipH="1" flipV="1">
            <a:off x="8448113" y="4752716"/>
            <a:ext cx="476807" cy="13504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8F1FA4CD-7121-0C80-AF6A-FE940DDFF7B7}"/>
              </a:ext>
            </a:extLst>
          </p:cNvPr>
          <p:cNvCxnSpPr>
            <a:cxnSpLocks/>
          </p:cNvCxnSpPr>
          <p:nvPr/>
        </p:nvCxnSpPr>
        <p:spPr>
          <a:xfrm flipV="1">
            <a:off x="10059551" y="3771509"/>
            <a:ext cx="1018464" cy="70102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6F3F5433-6B2F-9E6F-D891-39893DCA9F1C}"/>
              </a:ext>
            </a:extLst>
          </p:cNvPr>
          <p:cNvCxnSpPr>
            <a:cxnSpLocks/>
          </p:cNvCxnSpPr>
          <p:nvPr/>
        </p:nvCxnSpPr>
        <p:spPr>
          <a:xfrm flipV="1">
            <a:off x="7923853" y="1620982"/>
            <a:ext cx="881541" cy="46180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5" name="타원 44">
            <a:extLst>
              <a:ext uri="{FF2B5EF4-FFF2-40B4-BE49-F238E27FC236}">
                <a16:creationId xmlns:a16="http://schemas.microsoft.com/office/drawing/2014/main" id="{D5DE484B-9A5C-73C0-0C76-8F6B1E0C6E42}"/>
              </a:ext>
            </a:extLst>
          </p:cNvPr>
          <p:cNvSpPr/>
          <p:nvPr/>
        </p:nvSpPr>
        <p:spPr>
          <a:xfrm rot="20447940">
            <a:off x="8930756" y="4531070"/>
            <a:ext cx="531851" cy="25649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a:p>
        </p:txBody>
      </p:sp>
      <p:sp>
        <p:nvSpPr>
          <p:cNvPr id="49" name="TextBox 48">
            <a:extLst>
              <a:ext uri="{FF2B5EF4-FFF2-40B4-BE49-F238E27FC236}">
                <a16:creationId xmlns:a16="http://schemas.microsoft.com/office/drawing/2014/main" id="{F7A92696-7178-897A-DC53-A1589B6C0CA8}"/>
              </a:ext>
            </a:extLst>
          </p:cNvPr>
          <p:cNvSpPr txBox="1"/>
          <p:nvPr/>
        </p:nvSpPr>
        <p:spPr>
          <a:xfrm>
            <a:off x="9377016" y="4249007"/>
            <a:ext cx="628890" cy="400110"/>
          </a:xfrm>
          <a:prstGeom prst="rect">
            <a:avLst/>
          </a:prstGeom>
          <a:noFill/>
        </p:spPr>
        <p:txBody>
          <a:bodyPr wrap="square" rtlCol="0">
            <a:spAutoFit/>
          </a:bodyPr>
          <a:lstStyle/>
          <a:p>
            <a:r>
              <a:rPr kumimoji="1" lang="en-US" altLang="ko-Kore-KR" sz="2000" b="1" dirty="0">
                <a:solidFill>
                  <a:srgbClr val="FF0000"/>
                </a:solidFill>
              </a:rPr>
              <a:t>AAC</a:t>
            </a:r>
            <a:endParaRPr kumimoji="1" lang="ko-Kore-KR" altLang="en-US" sz="2000" b="1" dirty="0">
              <a:solidFill>
                <a:srgbClr val="FF0000"/>
              </a:solidFill>
            </a:endParaRPr>
          </a:p>
        </p:txBody>
      </p:sp>
      <p:sp>
        <p:nvSpPr>
          <p:cNvPr id="4" name="Slide Number Placeholder 4">
            <a:extLst>
              <a:ext uri="{FF2B5EF4-FFF2-40B4-BE49-F238E27FC236}">
                <a16:creationId xmlns:a16="http://schemas.microsoft.com/office/drawing/2014/main" id="{4C5F7BFF-A806-4B66-7A47-3D5AC1AF1C0F}"/>
              </a:ext>
            </a:extLst>
          </p:cNvPr>
          <p:cNvSpPr txBox="1">
            <a:spLocks/>
          </p:cNvSpPr>
          <p:nvPr/>
        </p:nvSpPr>
        <p:spPr>
          <a:xfrm>
            <a:off x="9263743" y="634180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30</a:t>
            </a:r>
          </a:p>
        </p:txBody>
      </p:sp>
      <p:sp>
        <p:nvSpPr>
          <p:cNvPr id="5" name="타원 4">
            <a:extLst>
              <a:ext uri="{FF2B5EF4-FFF2-40B4-BE49-F238E27FC236}">
                <a16:creationId xmlns:a16="http://schemas.microsoft.com/office/drawing/2014/main" id="{E518384F-2066-A00C-18D5-24D0228F6809}"/>
              </a:ext>
            </a:extLst>
          </p:cNvPr>
          <p:cNvSpPr/>
          <p:nvPr/>
        </p:nvSpPr>
        <p:spPr>
          <a:xfrm rot="20447940">
            <a:off x="3328582" y="4537209"/>
            <a:ext cx="531851" cy="25649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a:p>
        </p:txBody>
      </p:sp>
    </p:spTree>
    <p:extLst>
      <p:ext uri="{BB962C8B-B14F-4D97-AF65-F5344CB8AC3E}">
        <p14:creationId xmlns:p14="http://schemas.microsoft.com/office/powerpoint/2010/main" val="127472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26" grpId="0" animBg="1"/>
      <p:bldP spid="27" grpId="0"/>
      <p:bldP spid="31" grpId="0"/>
      <p:bldP spid="33" grpId="0" animBg="1"/>
      <p:bldP spid="34" grpId="0"/>
      <p:bldP spid="35" grpId="0" animBg="1"/>
      <p:bldP spid="36" grpId="0"/>
      <p:bldP spid="45" grpId="0" animBg="1"/>
      <p:bldP spid="49" grpId="0"/>
      <p:bldP spid="5" grpId="0" animBg="1"/>
      <p:bldP spid="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그림 27">
            <a:extLst>
              <a:ext uri="{FF2B5EF4-FFF2-40B4-BE49-F238E27FC236}">
                <a16:creationId xmlns:a16="http://schemas.microsoft.com/office/drawing/2014/main" id="{0C9B115C-6A8F-5025-4717-9B8C42B879AC}"/>
              </a:ext>
            </a:extLst>
          </p:cNvPr>
          <p:cNvPicPr>
            <a:picLocks noChangeAspect="1"/>
          </p:cNvPicPr>
          <p:nvPr/>
        </p:nvPicPr>
        <p:blipFill>
          <a:blip/>
          <a:stretch>
            <a:fillRect/>
          </a:stretch>
        </p:blipFill>
        <p:spPr>
          <a:xfrm>
            <a:off x="5454708" y="928821"/>
            <a:ext cx="5149273" cy="3310095"/>
          </a:xfrm>
          <a:prstGeom prst="rect">
            <a:avLst/>
          </a:prstGeom>
        </p:spPr>
      </p:pic>
      <p:sp>
        <p:nvSpPr>
          <p:cNvPr id="31" name="TextBox 30">
            <a:extLst>
              <a:ext uri="{FF2B5EF4-FFF2-40B4-BE49-F238E27FC236}">
                <a16:creationId xmlns:a16="http://schemas.microsoft.com/office/drawing/2014/main" id="{EA845FD8-C9ED-29A3-9A15-35D21F8B8485}"/>
              </a:ext>
            </a:extLst>
          </p:cNvPr>
          <p:cNvSpPr txBox="1"/>
          <p:nvPr/>
        </p:nvSpPr>
        <p:spPr>
          <a:xfrm>
            <a:off x="6956032" y="504745"/>
            <a:ext cx="2605650" cy="461665"/>
          </a:xfrm>
          <a:prstGeom prst="rect">
            <a:avLst/>
          </a:prstGeom>
          <a:noFill/>
        </p:spPr>
        <p:txBody>
          <a:bodyPr wrap="none" rtlCol="0">
            <a:spAutoFit/>
          </a:bodyPr>
          <a:lstStyle/>
          <a:p>
            <a:r>
              <a:rPr kumimoji="1" lang="en-US" altLang="ko-Kore-KR" sz="2400" b="1" dirty="0"/>
              <a:t>GLORYS - SSH [cm]</a:t>
            </a:r>
            <a:endParaRPr kumimoji="1" lang="ko-Kore-KR" altLang="en-US" sz="2400" b="1" dirty="0"/>
          </a:p>
        </p:txBody>
      </p:sp>
      <p:grpSp>
        <p:nvGrpSpPr>
          <p:cNvPr id="32" name="그룹 31">
            <a:extLst>
              <a:ext uri="{FF2B5EF4-FFF2-40B4-BE49-F238E27FC236}">
                <a16:creationId xmlns:a16="http://schemas.microsoft.com/office/drawing/2014/main" id="{36827A49-6E9B-5DE8-3F9F-4B278954AA7F}"/>
              </a:ext>
            </a:extLst>
          </p:cNvPr>
          <p:cNvGrpSpPr/>
          <p:nvPr/>
        </p:nvGrpSpPr>
        <p:grpSpPr>
          <a:xfrm>
            <a:off x="75923" y="894452"/>
            <a:ext cx="5149273" cy="3325091"/>
            <a:chOff x="148255" y="1050754"/>
            <a:chExt cx="5664200" cy="3657600"/>
          </a:xfrm>
        </p:grpSpPr>
        <p:pic>
          <p:nvPicPr>
            <p:cNvPr id="3" name="그림 2">
              <a:extLst>
                <a:ext uri="{FF2B5EF4-FFF2-40B4-BE49-F238E27FC236}">
                  <a16:creationId xmlns:a16="http://schemas.microsoft.com/office/drawing/2014/main" id="{9B235FAF-79C4-A7E8-E087-59E4F693E943}"/>
                </a:ext>
              </a:extLst>
            </p:cNvPr>
            <p:cNvPicPr>
              <a:picLocks noChangeAspect="1"/>
            </p:cNvPicPr>
            <p:nvPr/>
          </p:nvPicPr>
          <p:blipFill>
            <a:blip/>
            <a:stretch>
              <a:fillRect/>
            </a:stretch>
          </p:blipFill>
          <p:spPr>
            <a:xfrm>
              <a:off x="148255" y="1050754"/>
              <a:ext cx="5664200" cy="3657600"/>
            </a:xfrm>
            <a:prstGeom prst="rect">
              <a:avLst/>
            </a:prstGeom>
          </p:spPr>
        </p:pic>
        <p:cxnSp>
          <p:nvCxnSpPr>
            <p:cNvPr id="6" name="직선 화살표 연결선 5">
              <a:extLst>
                <a:ext uri="{FF2B5EF4-FFF2-40B4-BE49-F238E27FC236}">
                  <a16:creationId xmlns:a16="http://schemas.microsoft.com/office/drawing/2014/main" id="{060C2ED3-A3C0-0A62-1F97-0D45CF92CD91}"/>
                </a:ext>
              </a:extLst>
            </p:cNvPr>
            <p:cNvCxnSpPr>
              <a:cxnSpLocks/>
            </p:cNvCxnSpPr>
            <p:nvPr/>
          </p:nvCxnSpPr>
          <p:spPr>
            <a:xfrm flipH="1" flipV="1">
              <a:off x="775524" y="3170756"/>
              <a:ext cx="728870" cy="927653"/>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직선 화살표 연결선 7">
              <a:extLst>
                <a:ext uri="{FF2B5EF4-FFF2-40B4-BE49-F238E27FC236}">
                  <a16:creationId xmlns:a16="http://schemas.microsoft.com/office/drawing/2014/main" id="{8805E369-5703-C073-9320-A6DF25DB7294}"/>
                </a:ext>
              </a:extLst>
            </p:cNvPr>
            <p:cNvCxnSpPr>
              <a:cxnSpLocks/>
            </p:cNvCxnSpPr>
            <p:nvPr/>
          </p:nvCxnSpPr>
          <p:spPr>
            <a:xfrm flipV="1">
              <a:off x="775524" y="1892267"/>
              <a:ext cx="1323561" cy="987287"/>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BE10513-9155-9FF1-7743-96F0EBFCE648}"/>
                  </a:ext>
                </a:extLst>
              </p:cNvPr>
              <p:cNvSpPr txBox="1"/>
              <p:nvPr/>
            </p:nvSpPr>
            <p:spPr>
              <a:xfrm>
                <a:off x="1312133" y="425217"/>
                <a:ext cx="2850524" cy="461665"/>
              </a:xfrm>
              <a:prstGeom prst="rect">
                <a:avLst/>
              </a:prstGeom>
              <a:noFill/>
            </p:spPr>
            <p:txBody>
              <a:bodyPr wrap="none" rtlCol="0">
                <a:spAutoFit/>
              </a:bodyPr>
              <a:lstStyle/>
              <a:p>
                <a:r>
                  <a:rPr kumimoji="1" lang="en-US" altLang="ko-Kore-KR" sz="2400" b="1" dirty="0"/>
                  <a:t>Advection [</a:t>
                </a:r>
                <a14:m>
                  <m:oMath xmlns:m="http://schemas.openxmlformats.org/officeDocument/2006/math">
                    <m:r>
                      <a:rPr kumimoji="1" lang="en-US" altLang="ko-Kore-KR" sz="2400" b="1" i="1" smtClean="0">
                        <a:solidFill>
                          <a:schemeClr val="tx1"/>
                        </a:solidFill>
                        <a:latin typeface="Cambria Math" panose="02040503050406030204" pitchFamily="18" charset="0"/>
                        <a:ea typeface="Cambria Math" panose="02040503050406030204" pitchFamily="18" charset="0"/>
                      </a:rPr>
                      <m:t>℃ </m:t>
                    </m:r>
                  </m:oMath>
                </a14:m>
                <a:r>
                  <a:rPr kumimoji="1" lang="en-US" altLang="ko-Kore-KR" sz="2400" b="1" dirty="0"/>
                  <a:t>/ year]</a:t>
                </a:r>
                <a:endParaRPr kumimoji="1" lang="ko-Kore-KR" altLang="en-US" sz="2400" b="1" dirty="0"/>
              </a:p>
            </p:txBody>
          </p:sp>
        </mc:Choice>
        <mc:Fallback xmlns="">
          <p:sp>
            <p:nvSpPr>
              <p:cNvPr id="12" name="TextBox 11">
                <a:extLst>
                  <a:ext uri="{FF2B5EF4-FFF2-40B4-BE49-F238E27FC236}">
                    <a16:creationId xmlns:a16="http://schemas.microsoft.com/office/drawing/2014/main" id="{BBE10513-9155-9FF1-7743-96F0EBFCE648}"/>
                  </a:ext>
                </a:extLst>
              </p:cNvPr>
              <p:cNvSpPr txBox="1">
                <a:spLocks noRot="1" noChangeAspect="1" noMove="1" noResize="1" noEditPoints="1" noAdjustHandles="1" noChangeArrowheads="1" noChangeShapeType="1" noTextEdit="1"/>
              </p:cNvSpPr>
              <p:nvPr/>
            </p:nvSpPr>
            <p:spPr>
              <a:xfrm>
                <a:off x="1312133" y="425217"/>
                <a:ext cx="2850524" cy="461665"/>
              </a:xfrm>
              <a:prstGeom prst="rect">
                <a:avLst/>
              </a:prstGeom>
              <a:blipFill>
                <a:blip r:embed="rId4"/>
                <a:stretch>
                  <a:fillRect l="-3111" t="-8108" r="-2667" b="-29730"/>
                </a:stretch>
              </a:blipFill>
            </p:spPr>
            <p:txBody>
              <a:bodyPr/>
              <a:lstStyle/>
              <a:p>
                <a:r>
                  <a:rPr lang="ko-Kore-KR" altLang="en-US">
                    <a:noFill/>
                  </a:rPr>
                  <a:t> </a:t>
                </a:r>
              </a:p>
            </p:txBody>
          </p:sp>
        </mc:Fallback>
      </mc:AlternateContent>
      <p:pic>
        <p:nvPicPr>
          <p:cNvPr id="17" name="그림 16">
            <a:extLst>
              <a:ext uri="{FF2B5EF4-FFF2-40B4-BE49-F238E27FC236}">
                <a16:creationId xmlns:a16="http://schemas.microsoft.com/office/drawing/2014/main" id="{A91DC287-5458-FBCE-BC6E-8D75D9CF585D}"/>
              </a:ext>
            </a:extLst>
          </p:cNvPr>
          <p:cNvPicPr>
            <a:picLocks noChangeAspect="1"/>
          </p:cNvPicPr>
          <p:nvPr/>
        </p:nvPicPr>
        <p:blipFill rotWithShape="1">
          <a:blip/>
          <a:srcRect r="47608" b="71852"/>
          <a:stretch/>
        </p:blipFill>
        <p:spPr>
          <a:xfrm>
            <a:off x="1122049" y="4884048"/>
            <a:ext cx="2782094" cy="1930400"/>
          </a:xfrm>
          <a:prstGeom prst="rect">
            <a:avLst/>
          </a:prstGeom>
        </p:spPr>
      </p:pic>
      <p:sp>
        <p:nvSpPr>
          <p:cNvPr id="18" name="TextBox 17">
            <a:extLst>
              <a:ext uri="{FF2B5EF4-FFF2-40B4-BE49-F238E27FC236}">
                <a16:creationId xmlns:a16="http://schemas.microsoft.com/office/drawing/2014/main" id="{71A2C77E-9D42-4CDF-BC05-79C969729B70}"/>
              </a:ext>
            </a:extLst>
          </p:cNvPr>
          <p:cNvSpPr txBox="1"/>
          <p:nvPr/>
        </p:nvSpPr>
        <p:spPr>
          <a:xfrm>
            <a:off x="2207634" y="4358466"/>
            <a:ext cx="747874" cy="419695"/>
          </a:xfrm>
          <a:prstGeom prst="rect">
            <a:avLst/>
          </a:prstGeom>
          <a:noFill/>
        </p:spPr>
        <p:txBody>
          <a:bodyPr wrap="none" rtlCol="0">
            <a:spAutoFit/>
          </a:bodyPr>
          <a:lstStyle/>
          <a:p>
            <a:r>
              <a:rPr kumimoji="1" lang="en-US" altLang="ko-Kore-KR" sz="2400" b="1" i="1" dirty="0"/>
              <a:t>a</a:t>
            </a:r>
            <a:r>
              <a:rPr kumimoji="1" lang="en-US" altLang="ko-Kore-KR" sz="2400" b="1" i="1" baseline="-25000" dirty="0"/>
              <a:t>3 </a:t>
            </a:r>
            <a:r>
              <a:rPr kumimoji="1" lang="en-US" altLang="ko-Kore-KR" sz="2400" b="1" i="1" dirty="0"/>
              <a:t>- a</a:t>
            </a:r>
            <a:endParaRPr kumimoji="1" lang="ko-Kore-KR" altLang="en-US" sz="2400" b="1" i="1" dirty="0"/>
          </a:p>
        </p:txBody>
      </p:sp>
      <p:sp>
        <p:nvSpPr>
          <p:cNvPr id="2" name="TextBox 1">
            <a:extLst>
              <a:ext uri="{FF2B5EF4-FFF2-40B4-BE49-F238E27FC236}">
                <a16:creationId xmlns:a16="http://schemas.microsoft.com/office/drawing/2014/main" id="{F768FA4E-7FDA-851F-2862-C2073325C356}"/>
              </a:ext>
            </a:extLst>
          </p:cNvPr>
          <p:cNvSpPr txBox="1"/>
          <p:nvPr/>
        </p:nvSpPr>
        <p:spPr>
          <a:xfrm>
            <a:off x="69557" y="-71821"/>
            <a:ext cx="647934" cy="523220"/>
          </a:xfrm>
          <a:prstGeom prst="rect">
            <a:avLst/>
          </a:prstGeom>
          <a:noFill/>
        </p:spPr>
        <p:txBody>
          <a:bodyPr wrap="none" rtlCol="0">
            <a:spAutoFit/>
          </a:bodyPr>
          <a:lstStyle/>
          <a:p>
            <a:r>
              <a:rPr kumimoji="1" lang="en-US" altLang="ko-KR" sz="2800" b="1" dirty="0"/>
              <a:t>EJS</a:t>
            </a:r>
            <a:endParaRPr kumimoji="1" lang="ko-KR" altLang="en-US" sz="2800" b="1" dirty="0"/>
          </a:p>
        </p:txBody>
      </p:sp>
      <p:sp>
        <p:nvSpPr>
          <p:cNvPr id="7" name="타원 6">
            <a:extLst>
              <a:ext uri="{FF2B5EF4-FFF2-40B4-BE49-F238E27FC236}">
                <a16:creationId xmlns:a16="http://schemas.microsoft.com/office/drawing/2014/main" id="{CFD7B2E4-1636-D7D4-5D7F-5B57FA88FA22}"/>
              </a:ext>
            </a:extLst>
          </p:cNvPr>
          <p:cNvSpPr/>
          <p:nvPr/>
        </p:nvSpPr>
        <p:spPr>
          <a:xfrm rot="20016710">
            <a:off x="6422337" y="2424811"/>
            <a:ext cx="525014" cy="118531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a:p>
        </p:txBody>
      </p:sp>
      <p:pic>
        <p:nvPicPr>
          <p:cNvPr id="9" name="그림 8">
            <a:extLst>
              <a:ext uri="{FF2B5EF4-FFF2-40B4-BE49-F238E27FC236}">
                <a16:creationId xmlns:a16="http://schemas.microsoft.com/office/drawing/2014/main" id="{73A9519C-62F0-E6BC-3606-691B7EC80688}"/>
              </a:ext>
            </a:extLst>
          </p:cNvPr>
          <p:cNvPicPr>
            <a:picLocks noChangeAspect="1"/>
          </p:cNvPicPr>
          <p:nvPr/>
        </p:nvPicPr>
        <p:blipFill rotWithShape="1">
          <a:blip/>
          <a:srcRect l="52757" t="67360"/>
          <a:stretch/>
        </p:blipFill>
        <p:spPr>
          <a:xfrm>
            <a:off x="10062925" y="5446186"/>
            <a:ext cx="2010494" cy="1345439"/>
          </a:xfrm>
          <a:prstGeom prst="rect">
            <a:avLst/>
          </a:prstGeom>
        </p:spPr>
      </p:pic>
      <p:pic>
        <p:nvPicPr>
          <p:cNvPr id="13" name="그림 12">
            <a:extLst>
              <a:ext uri="{FF2B5EF4-FFF2-40B4-BE49-F238E27FC236}">
                <a16:creationId xmlns:a16="http://schemas.microsoft.com/office/drawing/2014/main" id="{9092F881-6D65-6BF5-AD16-A4E0BC3C2E22}"/>
              </a:ext>
            </a:extLst>
          </p:cNvPr>
          <p:cNvPicPr>
            <a:picLocks noChangeAspect="1"/>
          </p:cNvPicPr>
          <p:nvPr/>
        </p:nvPicPr>
        <p:blipFill rotWithShape="1">
          <a:blip/>
          <a:srcRect l="7734" r="51912" b="94302"/>
          <a:stretch/>
        </p:blipFill>
        <p:spPr>
          <a:xfrm>
            <a:off x="10162060" y="5289399"/>
            <a:ext cx="1717349" cy="234926"/>
          </a:xfrm>
          <a:prstGeom prst="rect">
            <a:avLst/>
          </a:prstGeom>
        </p:spPr>
      </p:pic>
      <p:sp>
        <p:nvSpPr>
          <p:cNvPr id="15" name="TextBox 14">
            <a:extLst>
              <a:ext uri="{FF2B5EF4-FFF2-40B4-BE49-F238E27FC236}">
                <a16:creationId xmlns:a16="http://schemas.microsoft.com/office/drawing/2014/main" id="{F3883088-93EF-C37A-F35C-986C8D3FC4C1}"/>
              </a:ext>
            </a:extLst>
          </p:cNvPr>
          <p:cNvSpPr txBox="1"/>
          <p:nvPr/>
        </p:nvSpPr>
        <p:spPr>
          <a:xfrm>
            <a:off x="6684844" y="2202553"/>
            <a:ext cx="628890" cy="400110"/>
          </a:xfrm>
          <a:prstGeom prst="rect">
            <a:avLst/>
          </a:prstGeom>
          <a:noFill/>
        </p:spPr>
        <p:txBody>
          <a:bodyPr wrap="square" rtlCol="0">
            <a:spAutoFit/>
          </a:bodyPr>
          <a:lstStyle/>
          <a:p>
            <a:r>
              <a:rPr kumimoji="1" lang="en-US" altLang="ko-Kore-KR" sz="2000" b="1" dirty="0">
                <a:solidFill>
                  <a:srgbClr val="FF0000"/>
                </a:solidFill>
              </a:rPr>
              <a:t>AAC</a:t>
            </a:r>
            <a:endParaRPr kumimoji="1" lang="ko-Kore-KR" altLang="en-US" sz="2000" b="1" dirty="0">
              <a:solidFill>
                <a:srgbClr val="FF0000"/>
              </a:solidFill>
            </a:endParaRPr>
          </a:p>
        </p:txBody>
      </p:sp>
      <p:sp>
        <p:nvSpPr>
          <p:cNvPr id="4" name="Slide Number Placeholder 4">
            <a:extLst>
              <a:ext uri="{FF2B5EF4-FFF2-40B4-BE49-F238E27FC236}">
                <a16:creationId xmlns:a16="http://schemas.microsoft.com/office/drawing/2014/main" id="{9BB1C712-60B2-755F-15BD-EF37C8F0D5AD}"/>
              </a:ext>
            </a:extLst>
          </p:cNvPr>
          <p:cNvSpPr txBox="1">
            <a:spLocks/>
          </p:cNvSpPr>
          <p:nvPr/>
        </p:nvSpPr>
        <p:spPr>
          <a:xfrm>
            <a:off x="9379243" y="8627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31</a:t>
            </a:r>
          </a:p>
        </p:txBody>
      </p:sp>
    </p:spTree>
    <p:extLst>
      <p:ext uri="{BB962C8B-B14F-4D97-AF65-F5344CB8AC3E}">
        <p14:creationId xmlns:p14="http://schemas.microsoft.com/office/powerpoint/2010/main" val="395776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그림 37">
            <a:extLst>
              <a:ext uri="{FF2B5EF4-FFF2-40B4-BE49-F238E27FC236}">
                <a16:creationId xmlns:a16="http://schemas.microsoft.com/office/drawing/2014/main" id="{83CA72C5-7D59-8ECB-71FC-146B7309A8FB}"/>
              </a:ext>
            </a:extLst>
          </p:cNvPr>
          <p:cNvPicPr>
            <a:picLocks noChangeAspect="1"/>
          </p:cNvPicPr>
          <p:nvPr/>
        </p:nvPicPr>
        <p:blipFill rotWithShape="1">
          <a:blip/>
          <a:srcRect b="47024"/>
          <a:stretch/>
        </p:blipFill>
        <p:spPr>
          <a:xfrm>
            <a:off x="4736909" y="737979"/>
            <a:ext cx="3680368" cy="2729577"/>
          </a:xfrm>
          <a:prstGeom prst="rect">
            <a:avLst/>
          </a:prstGeom>
        </p:spPr>
      </p:pic>
      <p:pic>
        <p:nvPicPr>
          <p:cNvPr id="40" name="그림 39">
            <a:extLst>
              <a:ext uri="{FF2B5EF4-FFF2-40B4-BE49-F238E27FC236}">
                <a16:creationId xmlns:a16="http://schemas.microsoft.com/office/drawing/2014/main" id="{72CFBCA3-EE51-0C62-A299-645F7DC449D2}"/>
              </a:ext>
            </a:extLst>
          </p:cNvPr>
          <p:cNvPicPr>
            <a:picLocks noChangeAspect="1"/>
          </p:cNvPicPr>
          <p:nvPr/>
        </p:nvPicPr>
        <p:blipFill rotWithShape="1">
          <a:blip/>
          <a:srcRect t="52084"/>
          <a:stretch/>
        </p:blipFill>
        <p:spPr>
          <a:xfrm>
            <a:off x="4943511" y="3468946"/>
            <a:ext cx="2513741" cy="1686273"/>
          </a:xfrm>
          <a:prstGeom prst="rect">
            <a:avLst/>
          </a:prstGeom>
        </p:spPr>
      </p:pic>
      <p:pic>
        <p:nvPicPr>
          <p:cNvPr id="42" name="그림 41">
            <a:extLst>
              <a:ext uri="{FF2B5EF4-FFF2-40B4-BE49-F238E27FC236}">
                <a16:creationId xmlns:a16="http://schemas.microsoft.com/office/drawing/2014/main" id="{7BBDAE6E-4301-C8EE-E95B-71100D361604}"/>
              </a:ext>
            </a:extLst>
          </p:cNvPr>
          <p:cNvPicPr>
            <a:picLocks noChangeAspect="1"/>
          </p:cNvPicPr>
          <p:nvPr/>
        </p:nvPicPr>
        <p:blipFill rotWithShape="1">
          <a:blip/>
          <a:srcRect t="52084"/>
          <a:stretch/>
        </p:blipFill>
        <p:spPr>
          <a:xfrm>
            <a:off x="7533386" y="3468946"/>
            <a:ext cx="2513741" cy="1686273"/>
          </a:xfrm>
          <a:prstGeom prst="rect">
            <a:avLst/>
          </a:prstGeom>
        </p:spPr>
      </p:pic>
      <p:pic>
        <p:nvPicPr>
          <p:cNvPr id="44" name="그림 43">
            <a:extLst>
              <a:ext uri="{FF2B5EF4-FFF2-40B4-BE49-F238E27FC236}">
                <a16:creationId xmlns:a16="http://schemas.microsoft.com/office/drawing/2014/main" id="{95C561CC-270E-1A65-99F1-E4519016E717}"/>
              </a:ext>
            </a:extLst>
          </p:cNvPr>
          <p:cNvPicPr>
            <a:picLocks noChangeAspect="1"/>
          </p:cNvPicPr>
          <p:nvPr/>
        </p:nvPicPr>
        <p:blipFill rotWithShape="1">
          <a:blip/>
          <a:srcRect t="52087"/>
          <a:stretch/>
        </p:blipFill>
        <p:spPr>
          <a:xfrm>
            <a:off x="4950414" y="5160052"/>
            <a:ext cx="2513741" cy="1686170"/>
          </a:xfrm>
          <a:prstGeom prst="rect">
            <a:avLst/>
          </a:prstGeom>
        </p:spPr>
      </p:pic>
      <p:pic>
        <p:nvPicPr>
          <p:cNvPr id="46" name="그림 45">
            <a:extLst>
              <a:ext uri="{FF2B5EF4-FFF2-40B4-BE49-F238E27FC236}">
                <a16:creationId xmlns:a16="http://schemas.microsoft.com/office/drawing/2014/main" id="{4D2C91FC-AB58-5A68-0C35-249964F79771}"/>
              </a:ext>
            </a:extLst>
          </p:cNvPr>
          <p:cNvPicPr>
            <a:picLocks noChangeAspect="1"/>
          </p:cNvPicPr>
          <p:nvPr/>
        </p:nvPicPr>
        <p:blipFill rotWithShape="1">
          <a:blip/>
          <a:srcRect t="52084"/>
          <a:stretch/>
        </p:blipFill>
        <p:spPr>
          <a:xfrm>
            <a:off x="7533386" y="5150031"/>
            <a:ext cx="2513741" cy="1686273"/>
          </a:xfrm>
          <a:prstGeom prst="rect">
            <a:avLst/>
          </a:prstGeom>
        </p:spPr>
      </p:pic>
      <p:sp>
        <p:nvSpPr>
          <p:cNvPr id="48" name="TextBox 47">
            <a:extLst>
              <a:ext uri="{FF2B5EF4-FFF2-40B4-BE49-F238E27FC236}">
                <a16:creationId xmlns:a16="http://schemas.microsoft.com/office/drawing/2014/main" id="{6D39D82F-BD19-2036-CB4D-7A260FF5C951}"/>
              </a:ext>
            </a:extLst>
          </p:cNvPr>
          <p:cNvSpPr txBox="1"/>
          <p:nvPr/>
        </p:nvSpPr>
        <p:spPr>
          <a:xfrm>
            <a:off x="5370375" y="420522"/>
            <a:ext cx="2607958" cy="276999"/>
          </a:xfrm>
          <a:prstGeom prst="rect">
            <a:avLst/>
          </a:prstGeom>
          <a:noFill/>
        </p:spPr>
        <p:txBody>
          <a:bodyPr wrap="none" rtlCol="0">
            <a:spAutoFit/>
          </a:bodyPr>
          <a:lstStyle/>
          <a:p>
            <a:r>
              <a:rPr kumimoji="1" lang="en-US" altLang="ko-Kore-KR" sz="1200" dirty="0"/>
              <a:t>Wind Stress Curl anomaly [x10</a:t>
            </a:r>
            <a:r>
              <a:rPr kumimoji="1" lang="en-US" altLang="ko-Kore-KR" sz="1200" baseline="30000" dirty="0"/>
              <a:t>-8</a:t>
            </a:r>
            <a:r>
              <a:rPr kumimoji="1" lang="en-US" altLang="ko-Kore-KR" sz="1200" dirty="0"/>
              <a:t> N m</a:t>
            </a:r>
            <a:r>
              <a:rPr kumimoji="1" lang="en-US" altLang="ko-Kore-KR" sz="1200" baseline="30000" dirty="0"/>
              <a:t>-3</a:t>
            </a:r>
            <a:r>
              <a:rPr kumimoji="1" lang="en-US" altLang="ko-Kore-KR" sz="1200" dirty="0"/>
              <a:t>]</a:t>
            </a:r>
            <a:endParaRPr kumimoji="1" lang="ko-Kore-KR" altLang="en-US" sz="1200" dirty="0"/>
          </a:p>
        </p:txBody>
      </p:sp>
      <p:sp>
        <p:nvSpPr>
          <p:cNvPr id="49" name="TextBox 48">
            <a:extLst>
              <a:ext uri="{FF2B5EF4-FFF2-40B4-BE49-F238E27FC236}">
                <a16:creationId xmlns:a16="http://schemas.microsoft.com/office/drawing/2014/main" id="{2A17A71E-ADE4-3E46-2ACC-D74994AED3B8}"/>
              </a:ext>
            </a:extLst>
          </p:cNvPr>
          <p:cNvSpPr txBox="1"/>
          <p:nvPr/>
        </p:nvSpPr>
        <p:spPr>
          <a:xfrm>
            <a:off x="5037499" y="18452"/>
            <a:ext cx="4499309" cy="305233"/>
          </a:xfrm>
          <a:prstGeom prst="rect">
            <a:avLst/>
          </a:prstGeom>
          <a:noFill/>
        </p:spPr>
        <p:txBody>
          <a:bodyPr wrap="none" rtlCol="0">
            <a:spAutoFit/>
          </a:bodyPr>
          <a:lstStyle/>
          <a:p>
            <a:r>
              <a:rPr kumimoji="1" lang="en-US" altLang="ko-Kore-KR" b="1" dirty="0"/>
              <a:t>Physical mechanism for the warm advection?</a:t>
            </a:r>
            <a:endParaRPr kumimoji="1" lang="ko-Kore-KR" altLang="en-US" b="1" dirty="0"/>
          </a:p>
        </p:txBody>
      </p:sp>
      <p:sp>
        <p:nvSpPr>
          <p:cNvPr id="59" name="TextBox 58">
            <a:extLst>
              <a:ext uri="{FF2B5EF4-FFF2-40B4-BE49-F238E27FC236}">
                <a16:creationId xmlns:a16="http://schemas.microsoft.com/office/drawing/2014/main" id="{2F59EE48-37F0-3173-799E-60A49AD2681C}"/>
              </a:ext>
            </a:extLst>
          </p:cNvPr>
          <p:cNvSpPr txBox="1"/>
          <p:nvPr/>
        </p:nvSpPr>
        <p:spPr>
          <a:xfrm>
            <a:off x="8862086" y="1267921"/>
            <a:ext cx="2627322" cy="338554"/>
          </a:xfrm>
          <a:prstGeom prst="rect">
            <a:avLst/>
          </a:prstGeom>
          <a:noFill/>
        </p:spPr>
        <p:txBody>
          <a:bodyPr wrap="none" rtlCol="0">
            <a:spAutoFit/>
          </a:bodyPr>
          <a:lstStyle/>
          <a:p>
            <a:r>
              <a:rPr kumimoji="1" lang="en-US" altLang="ko-Kore-KR" sz="1600" dirty="0"/>
              <a:t>-10</a:t>
            </a:r>
            <a:r>
              <a:rPr kumimoji="1" lang="en-US" altLang="ko-Kore-KR" sz="1600" baseline="30000" dirty="0"/>
              <a:t>-7</a:t>
            </a:r>
            <a:r>
              <a:rPr kumimoji="1" lang="en-US" altLang="ko-Kore-KR" sz="1600" dirty="0"/>
              <a:t> N m</a:t>
            </a:r>
            <a:r>
              <a:rPr kumimoji="1" lang="en-US" altLang="ko-Kore-KR" sz="1600" baseline="30000" dirty="0"/>
              <a:t>-3</a:t>
            </a:r>
            <a:r>
              <a:rPr kumimoji="1" lang="en-US" altLang="ko-Kore-KR" sz="1600" dirty="0"/>
              <a:t> ~ </a:t>
            </a:r>
            <a:r>
              <a:rPr kumimoji="1" lang="en-US" altLang="ko-KR" sz="1600" dirty="0"/>
              <a:t>1.84</a:t>
            </a:r>
            <a:r>
              <a:rPr kumimoji="1" lang="en-US" altLang="ko-Kore-KR" sz="1600" dirty="0"/>
              <a:t> cm</a:t>
            </a:r>
            <a:r>
              <a:rPr kumimoji="1" lang="ko-KR" altLang="en-US" sz="1600" dirty="0"/>
              <a:t> </a:t>
            </a:r>
            <a:r>
              <a:rPr kumimoji="1" lang="en-US" altLang="ko-KR" sz="1600" dirty="0"/>
              <a:t>month</a:t>
            </a:r>
            <a:r>
              <a:rPr kumimoji="1" lang="en-US" altLang="ko-KR" sz="1600" baseline="30000" dirty="0"/>
              <a:t>-1</a:t>
            </a:r>
            <a:endParaRPr kumimoji="1" lang="ko-Kore-KR" altLang="en-US" sz="1600" baseline="30000" dirty="0"/>
          </a:p>
        </p:txBody>
      </p:sp>
      <p:pic>
        <p:nvPicPr>
          <p:cNvPr id="60" name="그림 59" descr="폰트, 화이트, 라인, 텍스트이(가) 표시된 사진&#10;&#10;자동 생성된 설명">
            <a:extLst>
              <a:ext uri="{FF2B5EF4-FFF2-40B4-BE49-F238E27FC236}">
                <a16:creationId xmlns:a16="http://schemas.microsoft.com/office/drawing/2014/main" id="{78C3265F-8C3B-8FC5-BFA0-3A8CE276FEF6}"/>
              </a:ext>
            </a:extLst>
          </p:cNvPr>
          <p:cNvPicPr>
            <a:picLocks noChangeAspect="1"/>
          </p:cNvPicPr>
          <p:nvPr/>
        </p:nvPicPr>
        <p:blipFill>
          <a:blip/>
          <a:stretch>
            <a:fillRect/>
          </a:stretch>
        </p:blipFill>
        <p:spPr>
          <a:xfrm>
            <a:off x="8643366" y="642696"/>
            <a:ext cx="2172645" cy="692727"/>
          </a:xfrm>
          <a:prstGeom prst="rect">
            <a:avLst/>
          </a:prstGeom>
        </p:spPr>
      </p:pic>
      <p:sp>
        <p:nvSpPr>
          <p:cNvPr id="61" name="TextBox 60">
            <a:extLst>
              <a:ext uri="{FF2B5EF4-FFF2-40B4-BE49-F238E27FC236}">
                <a16:creationId xmlns:a16="http://schemas.microsoft.com/office/drawing/2014/main" id="{EA19C1D5-D1AA-6800-9236-AE05281A0CFF}"/>
              </a:ext>
            </a:extLst>
          </p:cNvPr>
          <p:cNvSpPr txBox="1"/>
          <p:nvPr/>
        </p:nvSpPr>
        <p:spPr>
          <a:xfrm>
            <a:off x="10685693" y="217768"/>
            <a:ext cx="1002197" cy="261610"/>
          </a:xfrm>
          <a:prstGeom prst="rect">
            <a:avLst/>
          </a:prstGeom>
          <a:noFill/>
        </p:spPr>
        <p:txBody>
          <a:bodyPr wrap="none" rtlCol="0">
            <a:spAutoFit/>
          </a:bodyPr>
          <a:lstStyle/>
          <a:p>
            <a:r>
              <a:rPr kumimoji="1" lang="en-US" altLang="ko-KR" sz="1100" dirty="0"/>
              <a:t>g’</a:t>
            </a:r>
            <a:r>
              <a:rPr kumimoji="1" lang="en-US" altLang="ko-Kore-KR" sz="1100" dirty="0"/>
              <a:t>=</a:t>
            </a:r>
            <a:r>
              <a:rPr kumimoji="1" lang="en-US" altLang="ko-KR" sz="1100" dirty="0"/>
              <a:t>0.026</a:t>
            </a:r>
            <a:r>
              <a:rPr kumimoji="1" lang="ko-KR" altLang="en-US" sz="1100" dirty="0"/>
              <a:t> </a:t>
            </a:r>
            <a:r>
              <a:rPr kumimoji="1" lang="en-US" altLang="ko-KR" sz="1100" dirty="0"/>
              <a:t>m</a:t>
            </a:r>
            <a:r>
              <a:rPr kumimoji="1" lang="ko-KR" altLang="en-US" sz="1100" dirty="0"/>
              <a:t> </a:t>
            </a:r>
            <a:r>
              <a:rPr kumimoji="1" lang="en-US" altLang="ko-KR" sz="1100" dirty="0"/>
              <a:t>s</a:t>
            </a:r>
            <a:r>
              <a:rPr kumimoji="1" lang="en-US" altLang="ko-KR" sz="1100" baseline="30000" dirty="0"/>
              <a:t>-2</a:t>
            </a:r>
            <a:endParaRPr kumimoji="1" lang="ko-Kore-KR" altLang="en-US" sz="1100" baseline="30000" dirty="0"/>
          </a:p>
        </p:txBody>
      </p:sp>
      <p:sp>
        <p:nvSpPr>
          <p:cNvPr id="62" name="TextBox 61">
            <a:extLst>
              <a:ext uri="{FF2B5EF4-FFF2-40B4-BE49-F238E27FC236}">
                <a16:creationId xmlns:a16="http://schemas.microsoft.com/office/drawing/2014/main" id="{CF42D337-2D9F-F9C8-FE00-ACE406A41D1A}"/>
              </a:ext>
            </a:extLst>
          </p:cNvPr>
          <p:cNvSpPr txBox="1"/>
          <p:nvPr/>
        </p:nvSpPr>
        <p:spPr>
          <a:xfrm>
            <a:off x="10555952" y="819392"/>
            <a:ext cx="776046" cy="338554"/>
          </a:xfrm>
          <a:prstGeom prst="rect">
            <a:avLst/>
          </a:prstGeom>
          <a:noFill/>
        </p:spPr>
        <p:txBody>
          <a:bodyPr wrap="none" rtlCol="0">
            <a:spAutoFit/>
          </a:bodyPr>
          <a:lstStyle/>
          <a:p>
            <a:r>
              <a:rPr kumimoji="1" lang="en-US" altLang="ko-Kore-KR" sz="1600" dirty="0"/>
              <a:t>+ Prop.</a:t>
            </a:r>
            <a:endParaRPr kumimoji="1" lang="ko-Kore-KR" altLang="en-US" sz="1600" dirty="0"/>
          </a:p>
        </p:txBody>
      </p:sp>
      <p:sp>
        <p:nvSpPr>
          <p:cNvPr id="63" name="TextBox 62">
            <a:extLst>
              <a:ext uri="{FF2B5EF4-FFF2-40B4-BE49-F238E27FC236}">
                <a16:creationId xmlns:a16="http://schemas.microsoft.com/office/drawing/2014/main" id="{EB16C061-80A2-0B33-0C2B-C54B0B6A7E8D}"/>
              </a:ext>
            </a:extLst>
          </p:cNvPr>
          <p:cNvSpPr txBox="1"/>
          <p:nvPr/>
        </p:nvSpPr>
        <p:spPr>
          <a:xfrm>
            <a:off x="9064371" y="1501190"/>
            <a:ext cx="472437" cy="276999"/>
          </a:xfrm>
          <a:prstGeom prst="rect">
            <a:avLst/>
          </a:prstGeom>
          <a:noFill/>
        </p:spPr>
        <p:txBody>
          <a:bodyPr wrap="none" rtlCol="0">
            <a:spAutoFit/>
          </a:bodyPr>
          <a:lstStyle/>
          <a:p>
            <a:r>
              <a:rPr kumimoji="1" lang="en-US" altLang="ko-Kore-KR" sz="1200" dirty="0">
                <a:solidFill>
                  <a:srgbClr val="FF0000"/>
                </a:solidFill>
              </a:rPr>
              <a:t>WSC</a:t>
            </a:r>
            <a:endParaRPr kumimoji="1" lang="ko-Kore-KR" altLang="en-US" sz="1200" dirty="0">
              <a:solidFill>
                <a:srgbClr val="FF0000"/>
              </a:solidFill>
            </a:endParaRPr>
          </a:p>
        </p:txBody>
      </p:sp>
      <p:sp>
        <p:nvSpPr>
          <p:cNvPr id="64" name="TextBox 63">
            <a:extLst>
              <a:ext uri="{FF2B5EF4-FFF2-40B4-BE49-F238E27FC236}">
                <a16:creationId xmlns:a16="http://schemas.microsoft.com/office/drawing/2014/main" id="{1E2EAB04-2DD4-E039-5DCF-1ADBF980727B}"/>
              </a:ext>
            </a:extLst>
          </p:cNvPr>
          <p:cNvSpPr txBox="1"/>
          <p:nvPr/>
        </p:nvSpPr>
        <p:spPr>
          <a:xfrm>
            <a:off x="10164915" y="1502237"/>
            <a:ext cx="977704" cy="276999"/>
          </a:xfrm>
          <a:prstGeom prst="rect">
            <a:avLst/>
          </a:prstGeom>
          <a:noFill/>
        </p:spPr>
        <p:txBody>
          <a:bodyPr wrap="none" rtlCol="0">
            <a:spAutoFit/>
          </a:bodyPr>
          <a:lstStyle/>
          <a:p>
            <a:r>
              <a:rPr kumimoji="1" lang="en-US" altLang="ko-Kore-KR" sz="1200" dirty="0">
                <a:solidFill>
                  <a:srgbClr val="0432FF"/>
                </a:solidFill>
              </a:rPr>
              <a:t>SSH increase</a:t>
            </a:r>
            <a:endParaRPr kumimoji="1" lang="ko-Kore-KR" altLang="en-US" sz="1200" dirty="0">
              <a:solidFill>
                <a:srgbClr val="0432FF"/>
              </a:solidFill>
            </a:endParaRPr>
          </a:p>
        </p:txBody>
      </p:sp>
      <p:cxnSp>
        <p:nvCxnSpPr>
          <p:cNvPr id="65" name="직선 연결선[R] 64">
            <a:extLst>
              <a:ext uri="{FF2B5EF4-FFF2-40B4-BE49-F238E27FC236}">
                <a16:creationId xmlns:a16="http://schemas.microsoft.com/office/drawing/2014/main" id="{9B182D81-17EC-1E59-E95D-01908228785A}"/>
              </a:ext>
            </a:extLst>
          </p:cNvPr>
          <p:cNvCxnSpPr/>
          <p:nvPr/>
        </p:nvCxnSpPr>
        <p:spPr>
          <a:xfrm>
            <a:off x="8969950" y="1539397"/>
            <a:ext cx="74419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직선 연결선[R] 65">
            <a:extLst>
              <a:ext uri="{FF2B5EF4-FFF2-40B4-BE49-F238E27FC236}">
                <a16:creationId xmlns:a16="http://schemas.microsoft.com/office/drawing/2014/main" id="{34326F79-6A57-CD3D-A1D5-43141BB73961}"/>
              </a:ext>
            </a:extLst>
          </p:cNvPr>
          <p:cNvCxnSpPr>
            <a:cxnSpLocks/>
          </p:cNvCxnSpPr>
          <p:nvPr/>
        </p:nvCxnSpPr>
        <p:spPr>
          <a:xfrm>
            <a:off x="9969826" y="1535971"/>
            <a:ext cx="1289955" cy="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08B5F228-5005-9AD2-548C-A50AA689A2A5}"/>
              </a:ext>
            </a:extLst>
          </p:cNvPr>
          <p:cNvSpPr txBox="1"/>
          <p:nvPr/>
        </p:nvSpPr>
        <p:spPr>
          <a:xfrm>
            <a:off x="8969950" y="1840164"/>
            <a:ext cx="2677015" cy="646331"/>
          </a:xfrm>
          <a:prstGeom prst="rect">
            <a:avLst/>
          </a:prstGeom>
          <a:noFill/>
        </p:spPr>
        <p:txBody>
          <a:bodyPr wrap="none" rtlCol="0">
            <a:spAutoFit/>
          </a:bodyPr>
          <a:lstStyle/>
          <a:p>
            <a:r>
              <a:rPr kumimoji="1" lang="en-US" altLang="ko-Kore-KR" sz="1800" dirty="0"/>
              <a:t>0.4 x -10</a:t>
            </a:r>
            <a:r>
              <a:rPr kumimoji="1" lang="en-US" altLang="ko-Kore-KR" sz="1800" baseline="30000" dirty="0"/>
              <a:t>-8</a:t>
            </a:r>
            <a:r>
              <a:rPr kumimoji="1" lang="en-US" altLang="ko-Kore-KR" sz="1800" dirty="0"/>
              <a:t> N m</a:t>
            </a:r>
            <a:r>
              <a:rPr kumimoji="1" lang="en-US" altLang="ko-Kore-KR" sz="1800" baseline="30000" dirty="0"/>
              <a:t>-3 </a:t>
            </a:r>
            <a:r>
              <a:rPr kumimoji="1" lang="en-US" altLang="ko-Kore-KR" sz="1800" dirty="0"/>
              <a:t>for 4-year </a:t>
            </a:r>
          </a:p>
          <a:p>
            <a:r>
              <a:rPr kumimoji="1" lang="en-US" altLang="ko-Kore-KR" dirty="0"/>
              <a:t>~3.5cm SSH increase</a:t>
            </a:r>
            <a:endParaRPr kumimoji="1" lang="ko-Kore-KR" altLang="en-US" dirty="0"/>
          </a:p>
        </p:txBody>
      </p:sp>
      <p:sp>
        <p:nvSpPr>
          <p:cNvPr id="87" name="TextBox 86">
            <a:extLst>
              <a:ext uri="{FF2B5EF4-FFF2-40B4-BE49-F238E27FC236}">
                <a16:creationId xmlns:a16="http://schemas.microsoft.com/office/drawing/2014/main" id="{F2D7A31A-BD9A-890B-4292-88E66281B53F}"/>
              </a:ext>
            </a:extLst>
          </p:cNvPr>
          <p:cNvSpPr txBox="1"/>
          <p:nvPr/>
        </p:nvSpPr>
        <p:spPr>
          <a:xfrm>
            <a:off x="5265619" y="1065361"/>
            <a:ext cx="1369477" cy="276999"/>
          </a:xfrm>
          <a:prstGeom prst="rect">
            <a:avLst/>
          </a:prstGeom>
          <a:solidFill>
            <a:schemeClr val="bg1"/>
          </a:solidFill>
          <a:ln>
            <a:solidFill>
              <a:schemeClr val="tx1"/>
            </a:solidFill>
          </a:ln>
        </p:spPr>
        <p:txBody>
          <a:bodyPr wrap="none" rtlCol="0">
            <a:spAutoFit/>
          </a:bodyPr>
          <a:lstStyle/>
          <a:p>
            <a:r>
              <a:rPr kumimoji="1" lang="en-US" altLang="ko-Kore-KR" sz="1200" dirty="0"/>
              <a:t>Year 0 (2011-2022)</a:t>
            </a:r>
            <a:endParaRPr kumimoji="1" lang="ko-Kore-KR" altLang="en-US" sz="1200" dirty="0"/>
          </a:p>
        </p:txBody>
      </p:sp>
      <p:sp>
        <p:nvSpPr>
          <p:cNvPr id="88" name="TextBox 87">
            <a:extLst>
              <a:ext uri="{FF2B5EF4-FFF2-40B4-BE49-F238E27FC236}">
                <a16:creationId xmlns:a16="http://schemas.microsoft.com/office/drawing/2014/main" id="{0EBEA9E3-0E7D-43F5-DDDB-1D314FBB702B}"/>
              </a:ext>
            </a:extLst>
          </p:cNvPr>
          <p:cNvSpPr txBox="1"/>
          <p:nvPr/>
        </p:nvSpPr>
        <p:spPr>
          <a:xfrm>
            <a:off x="5277342" y="3549697"/>
            <a:ext cx="1104790" cy="230832"/>
          </a:xfrm>
          <a:prstGeom prst="rect">
            <a:avLst/>
          </a:prstGeom>
          <a:solidFill>
            <a:schemeClr val="bg1"/>
          </a:solidFill>
          <a:ln>
            <a:solidFill>
              <a:schemeClr val="tx1"/>
            </a:solidFill>
          </a:ln>
        </p:spPr>
        <p:txBody>
          <a:bodyPr wrap="none" rtlCol="0">
            <a:spAutoFit/>
          </a:bodyPr>
          <a:lstStyle/>
          <a:p>
            <a:r>
              <a:rPr kumimoji="1" lang="en-US" altLang="ko-Kore-KR" sz="900" dirty="0"/>
              <a:t>Year -1 (2010-2021)</a:t>
            </a:r>
            <a:endParaRPr kumimoji="1" lang="ko-Kore-KR" altLang="en-US" sz="900" dirty="0"/>
          </a:p>
        </p:txBody>
      </p:sp>
      <p:sp>
        <p:nvSpPr>
          <p:cNvPr id="89" name="TextBox 88">
            <a:extLst>
              <a:ext uri="{FF2B5EF4-FFF2-40B4-BE49-F238E27FC236}">
                <a16:creationId xmlns:a16="http://schemas.microsoft.com/office/drawing/2014/main" id="{BE570D24-D435-E16B-FF10-DC49CE51B87E}"/>
              </a:ext>
            </a:extLst>
          </p:cNvPr>
          <p:cNvSpPr txBox="1"/>
          <p:nvPr/>
        </p:nvSpPr>
        <p:spPr>
          <a:xfrm>
            <a:off x="7860273" y="3568091"/>
            <a:ext cx="1104790" cy="230832"/>
          </a:xfrm>
          <a:prstGeom prst="rect">
            <a:avLst/>
          </a:prstGeom>
          <a:solidFill>
            <a:schemeClr val="bg1"/>
          </a:solidFill>
          <a:ln>
            <a:solidFill>
              <a:schemeClr val="tx1"/>
            </a:solidFill>
          </a:ln>
        </p:spPr>
        <p:txBody>
          <a:bodyPr wrap="none" rtlCol="0">
            <a:spAutoFit/>
          </a:bodyPr>
          <a:lstStyle/>
          <a:p>
            <a:r>
              <a:rPr kumimoji="1" lang="en-US" altLang="ko-Kore-KR" sz="900" dirty="0"/>
              <a:t>Year -2 (2009-2020)</a:t>
            </a:r>
            <a:endParaRPr kumimoji="1" lang="ko-Kore-KR" altLang="en-US" sz="900" dirty="0"/>
          </a:p>
        </p:txBody>
      </p:sp>
      <p:sp>
        <p:nvSpPr>
          <p:cNvPr id="90" name="TextBox 89">
            <a:extLst>
              <a:ext uri="{FF2B5EF4-FFF2-40B4-BE49-F238E27FC236}">
                <a16:creationId xmlns:a16="http://schemas.microsoft.com/office/drawing/2014/main" id="{A6355D89-2BE5-CD1D-1F64-733CBD4ED6B1}"/>
              </a:ext>
            </a:extLst>
          </p:cNvPr>
          <p:cNvSpPr txBox="1"/>
          <p:nvPr/>
        </p:nvSpPr>
        <p:spPr>
          <a:xfrm>
            <a:off x="5277342" y="5231652"/>
            <a:ext cx="1104790" cy="230832"/>
          </a:xfrm>
          <a:prstGeom prst="rect">
            <a:avLst/>
          </a:prstGeom>
          <a:solidFill>
            <a:schemeClr val="bg1"/>
          </a:solidFill>
          <a:ln>
            <a:solidFill>
              <a:schemeClr val="tx1"/>
            </a:solidFill>
          </a:ln>
        </p:spPr>
        <p:txBody>
          <a:bodyPr wrap="none" rtlCol="0">
            <a:spAutoFit/>
          </a:bodyPr>
          <a:lstStyle/>
          <a:p>
            <a:r>
              <a:rPr kumimoji="1" lang="en-US" altLang="ko-Kore-KR" sz="900" dirty="0"/>
              <a:t>Year -3 (2008-2019)</a:t>
            </a:r>
            <a:endParaRPr kumimoji="1" lang="ko-Kore-KR" altLang="en-US" sz="900" dirty="0"/>
          </a:p>
        </p:txBody>
      </p:sp>
      <p:sp>
        <p:nvSpPr>
          <p:cNvPr id="91" name="TextBox 90">
            <a:extLst>
              <a:ext uri="{FF2B5EF4-FFF2-40B4-BE49-F238E27FC236}">
                <a16:creationId xmlns:a16="http://schemas.microsoft.com/office/drawing/2014/main" id="{58F542D2-43AC-A708-A3E8-83C2067E42D0}"/>
              </a:ext>
            </a:extLst>
          </p:cNvPr>
          <p:cNvSpPr txBox="1"/>
          <p:nvPr/>
        </p:nvSpPr>
        <p:spPr>
          <a:xfrm>
            <a:off x="7860273" y="5238484"/>
            <a:ext cx="1104790" cy="230832"/>
          </a:xfrm>
          <a:prstGeom prst="rect">
            <a:avLst/>
          </a:prstGeom>
          <a:solidFill>
            <a:schemeClr val="bg1"/>
          </a:solidFill>
          <a:ln>
            <a:solidFill>
              <a:schemeClr val="tx1"/>
            </a:solidFill>
          </a:ln>
        </p:spPr>
        <p:txBody>
          <a:bodyPr wrap="none" rtlCol="0">
            <a:spAutoFit/>
          </a:bodyPr>
          <a:lstStyle/>
          <a:p>
            <a:r>
              <a:rPr kumimoji="1" lang="en-US" altLang="ko-Kore-KR" sz="900" dirty="0"/>
              <a:t>Year -4 (2007-2018)</a:t>
            </a:r>
            <a:endParaRPr kumimoji="1" lang="ko-Kore-KR" altLang="en-US" sz="900" dirty="0"/>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40734868-89A8-5B45-738E-EA44D25B4A39}"/>
                  </a:ext>
                </a:extLst>
              </p:cNvPr>
              <p:cNvSpPr txBox="1"/>
              <p:nvPr/>
            </p:nvSpPr>
            <p:spPr>
              <a:xfrm>
                <a:off x="10958963" y="3177150"/>
                <a:ext cx="1060890" cy="390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ko-Kore-KR" b="0" i="1" smtClean="0">
                              <a:latin typeface="Cambria Math" panose="02040503050406030204" pitchFamily="18" charset="0"/>
                            </a:rPr>
                          </m:ctrlPr>
                        </m:sSupPr>
                        <m:e>
                          <m:acc>
                            <m:accPr>
                              <m:chr m:val="̅"/>
                              <m:ctrlPr>
                                <a:rPr kumimoji="1" lang="en-US" altLang="ko-Kore-KR" b="0" i="1" smtClean="0">
                                  <a:latin typeface="Cambria Math" panose="02040503050406030204" pitchFamily="18" charset="0"/>
                                </a:rPr>
                              </m:ctrlPr>
                            </m:accPr>
                            <m:e>
                              <m:d>
                                <m:dPr>
                                  <m:begChr m:val="["/>
                                  <m:endChr m:val="]"/>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𝑣𝑎𝑟</m:t>
                                  </m:r>
                                  <m:r>
                                    <a:rPr kumimoji="1" lang="en-US" altLang="ko-Kore-KR" b="0" i="1" smtClean="0">
                                      <a:latin typeface="Cambria Math" panose="02040503050406030204" pitchFamily="18" charset="0"/>
                                    </a:rPr>
                                    <m:t>′</m:t>
                                  </m:r>
                                </m:e>
                              </m:d>
                            </m:e>
                          </m:acc>
                        </m:e>
                        <m:sup>
                          <m:r>
                            <a:rPr kumimoji="1" lang="en-US" altLang="ko-Kore-KR" b="0" i="1" smtClean="0">
                              <a:latin typeface="Cambria Math" panose="02040503050406030204" pitchFamily="18" charset="0"/>
                            </a:rPr>
                            <m:t>3</m:t>
                          </m:r>
                        </m:sup>
                      </m:sSup>
                    </m:oMath>
                  </m:oMathPara>
                </a14:m>
                <a:endParaRPr lang="ko-Kore-KR" altLang="en-US" dirty="0"/>
              </a:p>
            </p:txBody>
          </p:sp>
        </mc:Choice>
        <mc:Fallback xmlns="">
          <p:sp>
            <p:nvSpPr>
              <p:cNvPr id="92" name="TextBox 91">
                <a:extLst>
                  <a:ext uri="{FF2B5EF4-FFF2-40B4-BE49-F238E27FC236}">
                    <a16:creationId xmlns:a16="http://schemas.microsoft.com/office/drawing/2014/main" id="{40734868-89A8-5B45-738E-EA44D25B4A39}"/>
                  </a:ext>
                </a:extLst>
              </p:cNvPr>
              <p:cNvSpPr txBox="1">
                <a:spLocks noRot="1" noChangeAspect="1" noMove="1" noResize="1" noEditPoints="1" noAdjustHandles="1" noChangeArrowheads="1" noChangeShapeType="1" noTextEdit="1"/>
              </p:cNvSpPr>
              <p:nvPr/>
            </p:nvSpPr>
            <p:spPr>
              <a:xfrm>
                <a:off x="10958963" y="3177150"/>
                <a:ext cx="1060890" cy="390941"/>
              </a:xfrm>
              <a:prstGeom prst="rect">
                <a:avLst/>
              </a:prstGeom>
              <a:blipFill>
                <a:blip r:embed="rId10"/>
                <a:stretch>
                  <a:fillRect/>
                </a:stretch>
              </a:blipFill>
            </p:spPr>
            <p:txBody>
              <a:bodyPr/>
              <a:lstStyle/>
              <a:p>
                <a:r>
                  <a:rPr lang="ko-Kore-KR" altLang="en-US">
                    <a:noFill/>
                  </a:rPr>
                  <a:t> </a:t>
                </a:r>
              </a:p>
            </p:txBody>
          </p:sp>
        </mc:Fallback>
      </mc:AlternateContent>
      <p:pic>
        <p:nvPicPr>
          <p:cNvPr id="2" name="그림 1">
            <a:extLst>
              <a:ext uri="{FF2B5EF4-FFF2-40B4-BE49-F238E27FC236}">
                <a16:creationId xmlns:a16="http://schemas.microsoft.com/office/drawing/2014/main" id="{243CF662-8879-6A4B-DFC3-6195EAF70AEE}"/>
              </a:ext>
            </a:extLst>
          </p:cNvPr>
          <p:cNvPicPr>
            <a:picLocks noChangeAspect="1"/>
          </p:cNvPicPr>
          <p:nvPr/>
        </p:nvPicPr>
        <p:blipFill>
          <a:blip/>
          <a:stretch>
            <a:fillRect/>
          </a:stretch>
        </p:blipFill>
        <p:spPr>
          <a:xfrm>
            <a:off x="320655" y="317939"/>
            <a:ext cx="3849478" cy="3694503"/>
          </a:xfrm>
          <a:prstGeom prst="rect">
            <a:avLst/>
          </a:prstGeom>
        </p:spPr>
      </p:pic>
      <p:sp>
        <p:nvSpPr>
          <p:cNvPr id="3" name="TextBox 2">
            <a:extLst>
              <a:ext uri="{FF2B5EF4-FFF2-40B4-BE49-F238E27FC236}">
                <a16:creationId xmlns:a16="http://schemas.microsoft.com/office/drawing/2014/main" id="{990E9D1E-5B89-6169-1482-30153B2561AE}"/>
              </a:ext>
            </a:extLst>
          </p:cNvPr>
          <p:cNvSpPr txBox="1"/>
          <p:nvPr/>
        </p:nvSpPr>
        <p:spPr>
          <a:xfrm>
            <a:off x="1484675" y="-45284"/>
            <a:ext cx="1957663" cy="338554"/>
          </a:xfrm>
          <a:prstGeom prst="rect">
            <a:avLst/>
          </a:prstGeom>
          <a:noFill/>
        </p:spPr>
        <p:txBody>
          <a:bodyPr wrap="square" rtlCol="0">
            <a:spAutoFit/>
          </a:bodyPr>
          <a:lstStyle/>
          <a:p>
            <a:r>
              <a:rPr kumimoji="1" lang="en-US" altLang="ko-Kore-KR" sz="1600" b="1" dirty="0"/>
              <a:t>GLORYS - </a:t>
            </a:r>
            <a:r>
              <a:rPr kumimoji="1" lang="en-US" altLang="ko-Kore-KR" sz="1600" b="1" dirty="0" err="1"/>
              <a:t>SSHa</a:t>
            </a:r>
            <a:r>
              <a:rPr kumimoji="1" lang="en-US" altLang="ko-Kore-KR" sz="1600" b="1" dirty="0"/>
              <a:t> [cm]</a:t>
            </a:r>
            <a:endParaRPr kumimoji="1" lang="ko-Kore-KR" altLang="en-US" sz="1600" b="1" dirty="0"/>
          </a:p>
        </p:txBody>
      </p:sp>
      <p:cxnSp>
        <p:nvCxnSpPr>
          <p:cNvPr id="4" name="직선 화살표 연결선 3">
            <a:extLst>
              <a:ext uri="{FF2B5EF4-FFF2-40B4-BE49-F238E27FC236}">
                <a16:creationId xmlns:a16="http://schemas.microsoft.com/office/drawing/2014/main" id="{BDF89002-BB00-AB7B-8D76-A4646CA64538}"/>
              </a:ext>
            </a:extLst>
          </p:cNvPr>
          <p:cNvCxnSpPr/>
          <p:nvPr/>
        </p:nvCxnSpPr>
        <p:spPr>
          <a:xfrm flipH="1" flipV="1">
            <a:off x="1673764" y="1637027"/>
            <a:ext cx="562047" cy="65925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 name="직선 화살표 연결선 4">
            <a:extLst>
              <a:ext uri="{FF2B5EF4-FFF2-40B4-BE49-F238E27FC236}">
                <a16:creationId xmlns:a16="http://schemas.microsoft.com/office/drawing/2014/main" id="{3D97A4CB-30CA-A6BA-C027-84407EADB8B8}"/>
              </a:ext>
            </a:extLst>
          </p:cNvPr>
          <p:cNvCxnSpPr>
            <a:cxnSpLocks/>
          </p:cNvCxnSpPr>
          <p:nvPr/>
        </p:nvCxnSpPr>
        <p:spPr>
          <a:xfrm flipV="1">
            <a:off x="2390964" y="3004150"/>
            <a:ext cx="213165" cy="42815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타원 5">
            <a:extLst>
              <a:ext uri="{FF2B5EF4-FFF2-40B4-BE49-F238E27FC236}">
                <a16:creationId xmlns:a16="http://schemas.microsoft.com/office/drawing/2014/main" id="{6F0F6E16-095E-213E-8515-8E45F60C96C9}"/>
              </a:ext>
            </a:extLst>
          </p:cNvPr>
          <p:cNvSpPr/>
          <p:nvPr/>
        </p:nvSpPr>
        <p:spPr>
          <a:xfrm rot="19780489">
            <a:off x="2747950" y="2303329"/>
            <a:ext cx="1155786" cy="663926"/>
          </a:xfrm>
          <a:prstGeom prst="ellips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p>
        </p:txBody>
      </p:sp>
      <p:sp>
        <p:nvSpPr>
          <p:cNvPr id="7" name="TextBox 6">
            <a:extLst>
              <a:ext uri="{FF2B5EF4-FFF2-40B4-BE49-F238E27FC236}">
                <a16:creationId xmlns:a16="http://schemas.microsoft.com/office/drawing/2014/main" id="{89887E05-2DF8-5C6F-F678-FBA01C7271D8}"/>
              </a:ext>
            </a:extLst>
          </p:cNvPr>
          <p:cNvSpPr txBox="1"/>
          <p:nvPr/>
        </p:nvSpPr>
        <p:spPr>
          <a:xfrm>
            <a:off x="2935522" y="2067597"/>
            <a:ext cx="400240" cy="307777"/>
          </a:xfrm>
          <a:prstGeom prst="rect">
            <a:avLst/>
          </a:prstGeom>
          <a:noFill/>
        </p:spPr>
        <p:txBody>
          <a:bodyPr wrap="square" rtlCol="0">
            <a:spAutoFit/>
          </a:bodyPr>
          <a:lstStyle/>
          <a:p>
            <a:r>
              <a:rPr kumimoji="1" lang="en-US" altLang="ko-Kore-KR" sz="1400" b="1" dirty="0">
                <a:solidFill>
                  <a:srgbClr val="0432FF"/>
                </a:solidFill>
              </a:rPr>
              <a:t>AC</a:t>
            </a:r>
            <a:endParaRPr kumimoji="1" lang="ko-Kore-KR" altLang="en-US" sz="1400" b="1" dirty="0">
              <a:solidFill>
                <a:srgbClr val="0432FF"/>
              </a:solidFill>
            </a:endParaRPr>
          </a:p>
        </p:txBody>
      </p:sp>
      <p:sp>
        <p:nvSpPr>
          <p:cNvPr id="8" name="타원 7">
            <a:extLst>
              <a:ext uri="{FF2B5EF4-FFF2-40B4-BE49-F238E27FC236}">
                <a16:creationId xmlns:a16="http://schemas.microsoft.com/office/drawing/2014/main" id="{691F4D34-91D4-0D9B-161D-9FC15FA631FC}"/>
              </a:ext>
            </a:extLst>
          </p:cNvPr>
          <p:cNvSpPr/>
          <p:nvPr/>
        </p:nvSpPr>
        <p:spPr>
          <a:xfrm rot="19428896">
            <a:off x="2007918" y="1293555"/>
            <a:ext cx="551601" cy="84419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00"/>
          </a:p>
        </p:txBody>
      </p:sp>
      <p:sp>
        <p:nvSpPr>
          <p:cNvPr id="9" name="TextBox 8">
            <a:extLst>
              <a:ext uri="{FF2B5EF4-FFF2-40B4-BE49-F238E27FC236}">
                <a16:creationId xmlns:a16="http://schemas.microsoft.com/office/drawing/2014/main" id="{67F81225-4665-827E-B9B3-835FEA769FCF}"/>
              </a:ext>
            </a:extLst>
          </p:cNvPr>
          <p:cNvSpPr txBox="1"/>
          <p:nvPr/>
        </p:nvSpPr>
        <p:spPr>
          <a:xfrm>
            <a:off x="2334882" y="1199471"/>
            <a:ext cx="600640" cy="307777"/>
          </a:xfrm>
          <a:prstGeom prst="rect">
            <a:avLst/>
          </a:prstGeom>
          <a:noFill/>
        </p:spPr>
        <p:txBody>
          <a:bodyPr wrap="square" rtlCol="0">
            <a:spAutoFit/>
          </a:bodyPr>
          <a:lstStyle/>
          <a:p>
            <a:r>
              <a:rPr kumimoji="1" lang="en-US" altLang="ko-Kore-KR" sz="1400" b="1" dirty="0">
                <a:solidFill>
                  <a:srgbClr val="FF0000"/>
                </a:solidFill>
              </a:rPr>
              <a:t>AAC</a:t>
            </a:r>
            <a:endParaRPr kumimoji="1" lang="ko-Kore-KR" altLang="en-US" sz="1400" b="1" dirty="0">
              <a:solidFill>
                <a:srgbClr val="FF0000"/>
              </a:solidFill>
            </a:endParaRPr>
          </a:p>
        </p:txBody>
      </p:sp>
      <p:cxnSp>
        <p:nvCxnSpPr>
          <p:cNvPr id="10" name="직선 화살표 연결선 9">
            <a:extLst>
              <a:ext uri="{FF2B5EF4-FFF2-40B4-BE49-F238E27FC236}">
                <a16:creationId xmlns:a16="http://schemas.microsoft.com/office/drawing/2014/main" id="{4234B7B1-4FB5-53BA-7E18-1A6E2767B456}"/>
              </a:ext>
            </a:extLst>
          </p:cNvPr>
          <p:cNvCxnSpPr>
            <a:cxnSpLocks/>
          </p:cNvCxnSpPr>
          <p:nvPr/>
        </p:nvCxnSpPr>
        <p:spPr>
          <a:xfrm flipH="1" flipV="1">
            <a:off x="2056695" y="3440491"/>
            <a:ext cx="358232" cy="10146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0D73A978-9538-816F-967A-FC06EA0EDB80}"/>
              </a:ext>
            </a:extLst>
          </p:cNvPr>
          <p:cNvCxnSpPr>
            <a:cxnSpLocks/>
          </p:cNvCxnSpPr>
          <p:nvPr/>
        </p:nvCxnSpPr>
        <p:spPr>
          <a:xfrm flipV="1">
            <a:off x="3267393" y="2703295"/>
            <a:ext cx="765187" cy="526688"/>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08A5C0F5-1C09-303D-53DB-EBC69BDE45DE}"/>
              </a:ext>
            </a:extLst>
          </p:cNvPr>
          <p:cNvCxnSpPr>
            <a:cxnSpLocks/>
          </p:cNvCxnSpPr>
          <p:nvPr/>
        </p:nvCxnSpPr>
        <p:spPr>
          <a:xfrm flipV="1">
            <a:off x="1662811" y="1087573"/>
            <a:ext cx="662315" cy="34696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4" name="그림 13">
            <a:extLst>
              <a:ext uri="{FF2B5EF4-FFF2-40B4-BE49-F238E27FC236}">
                <a16:creationId xmlns:a16="http://schemas.microsoft.com/office/drawing/2014/main" id="{DD335C22-D5A0-1318-CBAB-EE83788E9C19}"/>
              </a:ext>
            </a:extLst>
          </p:cNvPr>
          <p:cNvPicPr>
            <a:picLocks noChangeAspect="1"/>
          </p:cNvPicPr>
          <p:nvPr/>
        </p:nvPicPr>
        <p:blipFill>
          <a:blip/>
          <a:stretch>
            <a:fillRect/>
          </a:stretch>
        </p:blipFill>
        <p:spPr>
          <a:xfrm>
            <a:off x="318512" y="4133694"/>
            <a:ext cx="3868725" cy="2486923"/>
          </a:xfrm>
          <a:prstGeom prst="rect">
            <a:avLst/>
          </a:prstGeom>
        </p:spPr>
      </p:pic>
      <p:sp>
        <p:nvSpPr>
          <p:cNvPr id="16" name="타원 15">
            <a:extLst>
              <a:ext uri="{FF2B5EF4-FFF2-40B4-BE49-F238E27FC236}">
                <a16:creationId xmlns:a16="http://schemas.microsoft.com/office/drawing/2014/main" id="{D7309EB4-59FC-8A6B-B49F-C3BB84CF713E}"/>
              </a:ext>
            </a:extLst>
          </p:cNvPr>
          <p:cNvSpPr/>
          <p:nvPr/>
        </p:nvSpPr>
        <p:spPr>
          <a:xfrm rot="20016710">
            <a:off x="1045506" y="5257653"/>
            <a:ext cx="394451" cy="8905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00"/>
          </a:p>
        </p:txBody>
      </p:sp>
      <p:sp>
        <p:nvSpPr>
          <p:cNvPr id="18" name="TextBox 17">
            <a:extLst>
              <a:ext uri="{FF2B5EF4-FFF2-40B4-BE49-F238E27FC236}">
                <a16:creationId xmlns:a16="http://schemas.microsoft.com/office/drawing/2014/main" id="{3500E46B-CEF7-2FA7-DA06-6005B0CF005C}"/>
              </a:ext>
            </a:extLst>
          </p:cNvPr>
          <p:cNvSpPr txBox="1"/>
          <p:nvPr/>
        </p:nvSpPr>
        <p:spPr>
          <a:xfrm>
            <a:off x="1163103" y="5016337"/>
            <a:ext cx="628890" cy="400110"/>
          </a:xfrm>
          <a:prstGeom prst="rect">
            <a:avLst/>
          </a:prstGeom>
          <a:noFill/>
        </p:spPr>
        <p:txBody>
          <a:bodyPr wrap="square" rtlCol="0">
            <a:spAutoFit/>
          </a:bodyPr>
          <a:lstStyle/>
          <a:p>
            <a:r>
              <a:rPr kumimoji="1" lang="en-US" altLang="ko-Kore-KR" sz="2000" b="1" dirty="0">
                <a:solidFill>
                  <a:srgbClr val="FF0000"/>
                </a:solidFill>
              </a:rPr>
              <a:t>AAC</a:t>
            </a:r>
            <a:endParaRPr kumimoji="1" lang="ko-Kore-KR" altLang="en-US" sz="2000" b="1" dirty="0">
              <a:solidFill>
                <a:srgbClr val="FF0000"/>
              </a:solidFill>
            </a:endParaRPr>
          </a:p>
        </p:txBody>
      </p:sp>
      <p:sp>
        <p:nvSpPr>
          <p:cNvPr id="19" name="타원 18">
            <a:extLst>
              <a:ext uri="{FF2B5EF4-FFF2-40B4-BE49-F238E27FC236}">
                <a16:creationId xmlns:a16="http://schemas.microsoft.com/office/drawing/2014/main" id="{BE109648-1E8F-7F11-F3EC-5587C1449B82}"/>
              </a:ext>
            </a:extLst>
          </p:cNvPr>
          <p:cNvSpPr/>
          <p:nvPr/>
        </p:nvSpPr>
        <p:spPr>
          <a:xfrm rot="20447940">
            <a:off x="2431870" y="3244107"/>
            <a:ext cx="439546" cy="2119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a:p>
        </p:txBody>
      </p:sp>
      <p:sp>
        <p:nvSpPr>
          <p:cNvPr id="22" name="TextBox 21">
            <a:extLst>
              <a:ext uri="{FF2B5EF4-FFF2-40B4-BE49-F238E27FC236}">
                <a16:creationId xmlns:a16="http://schemas.microsoft.com/office/drawing/2014/main" id="{F93A1523-970C-EFC5-EBF7-A67A0D2AE815}"/>
              </a:ext>
            </a:extLst>
          </p:cNvPr>
          <p:cNvSpPr txBox="1"/>
          <p:nvPr/>
        </p:nvSpPr>
        <p:spPr>
          <a:xfrm>
            <a:off x="2797903" y="3076945"/>
            <a:ext cx="519744" cy="307777"/>
          </a:xfrm>
          <a:prstGeom prst="rect">
            <a:avLst/>
          </a:prstGeom>
          <a:noFill/>
        </p:spPr>
        <p:txBody>
          <a:bodyPr wrap="square" rtlCol="0">
            <a:spAutoFit/>
          </a:bodyPr>
          <a:lstStyle/>
          <a:p>
            <a:r>
              <a:rPr kumimoji="1" lang="en-US" altLang="ko-Kore-KR" sz="1400" b="1" dirty="0">
                <a:solidFill>
                  <a:srgbClr val="FF0000"/>
                </a:solidFill>
              </a:rPr>
              <a:t>AAC</a:t>
            </a:r>
            <a:endParaRPr kumimoji="1" lang="ko-Kore-KR" altLang="en-US" sz="1400" b="1" dirty="0">
              <a:solidFill>
                <a:srgbClr val="FF0000"/>
              </a:solidFill>
            </a:endParaRPr>
          </a:p>
        </p:txBody>
      </p:sp>
      <p:sp>
        <p:nvSpPr>
          <p:cNvPr id="106" name="타원 105">
            <a:extLst>
              <a:ext uri="{FF2B5EF4-FFF2-40B4-BE49-F238E27FC236}">
                <a16:creationId xmlns:a16="http://schemas.microsoft.com/office/drawing/2014/main" id="{779DF3BC-D3B0-49C2-4285-C4F20D7397DE}"/>
              </a:ext>
            </a:extLst>
          </p:cNvPr>
          <p:cNvSpPr/>
          <p:nvPr/>
        </p:nvSpPr>
        <p:spPr>
          <a:xfrm rot="19428896">
            <a:off x="6312558" y="1802724"/>
            <a:ext cx="230047" cy="31078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00"/>
          </a:p>
        </p:txBody>
      </p:sp>
      <p:sp>
        <p:nvSpPr>
          <p:cNvPr id="108" name="타원 107">
            <a:extLst>
              <a:ext uri="{FF2B5EF4-FFF2-40B4-BE49-F238E27FC236}">
                <a16:creationId xmlns:a16="http://schemas.microsoft.com/office/drawing/2014/main" id="{04845735-4F2B-5BF9-D4D3-F4041BC59B02}"/>
              </a:ext>
            </a:extLst>
          </p:cNvPr>
          <p:cNvSpPr/>
          <p:nvPr/>
        </p:nvSpPr>
        <p:spPr>
          <a:xfrm rot="19428896">
            <a:off x="6047788" y="4021072"/>
            <a:ext cx="144631" cy="23041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00"/>
          </a:p>
        </p:txBody>
      </p:sp>
      <p:sp>
        <p:nvSpPr>
          <p:cNvPr id="109" name="타원 108">
            <a:extLst>
              <a:ext uri="{FF2B5EF4-FFF2-40B4-BE49-F238E27FC236}">
                <a16:creationId xmlns:a16="http://schemas.microsoft.com/office/drawing/2014/main" id="{963B0E3B-9AD2-162C-2771-45B6982833BB}"/>
              </a:ext>
            </a:extLst>
          </p:cNvPr>
          <p:cNvSpPr/>
          <p:nvPr/>
        </p:nvSpPr>
        <p:spPr>
          <a:xfrm rot="19428896">
            <a:off x="8634629" y="4018487"/>
            <a:ext cx="144631" cy="23041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00"/>
          </a:p>
        </p:txBody>
      </p:sp>
      <p:sp>
        <p:nvSpPr>
          <p:cNvPr id="110" name="타원 109">
            <a:extLst>
              <a:ext uri="{FF2B5EF4-FFF2-40B4-BE49-F238E27FC236}">
                <a16:creationId xmlns:a16="http://schemas.microsoft.com/office/drawing/2014/main" id="{1C531D6C-E0F5-45F3-7C4A-7AF866921693}"/>
              </a:ext>
            </a:extLst>
          </p:cNvPr>
          <p:cNvSpPr/>
          <p:nvPr/>
        </p:nvSpPr>
        <p:spPr>
          <a:xfrm rot="19428896">
            <a:off x="6044302" y="5699908"/>
            <a:ext cx="144631" cy="23041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00"/>
          </a:p>
        </p:txBody>
      </p:sp>
      <p:sp>
        <p:nvSpPr>
          <p:cNvPr id="112" name="타원 111">
            <a:extLst>
              <a:ext uri="{FF2B5EF4-FFF2-40B4-BE49-F238E27FC236}">
                <a16:creationId xmlns:a16="http://schemas.microsoft.com/office/drawing/2014/main" id="{2550CF32-390D-0D2A-D554-AAC42B63956D}"/>
              </a:ext>
            </a:extLst>
          </p:cNvPr>
          <p:cNvSpPr/>
          <p:nvPr/>
        </p:nvSpPr>
        <p:spPr>
          <a:xfrm rot="19428896">
            <a:off x="8634629" y="5697032"/>
            <a:ext cx="144631" cy="230412"/>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00"/>
          </a:p>
        </p:txBody>
      </p:sp>
      <p:sp>
        <p:nvSpPr>
          <p:cNvPr id="114" name="타원 113">
            <a:extLst>
              <a:ext uri="{FF2B5EF4-FFF2-40B4-BE49-F238E27FC236}">
                <a16:creationId xmlns:a16="http://schemas.microsoft.com/office/drawing/2014/main" id="{B9CB9654-078E-D82A-564C-F8B978A9ECED}"/>
              </a:ext>
            </a:extLst>
          </p:cNvPr>
          <p:cNvSpPr/>
          <p:nvPr/>
        </p:nvSpPr>
        <p:spPr>
          <a:xfrm rot="19780489">
            <a:off x="6549209" y="2212831"/>
            <a:ext cx="428936" cy="275956"/>
          </a:xfrm>
          <a:prstGeom prst="ellipse">
            <a:avLst/>
          </a:prstGeom>
          <a:no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p>
        </p:txBody>
      </p:sp>
      <p:sp>
        <p:nvSpPr>
          <p:cNvPr id="115" name="타원 114">
            <a:extLst>
              <a:ext uri="{FF2B5EF4-FFF2-40B4-BE49-F238E27FC236}">
                <a16:creationId xmlns:a16="http://schemas.microsoft.com/office/drawing/2014/main" id="{247C23D2-AC14-3AC1-7DF0-B2FB6FED3737}"/>
              </a:ext>
            </a:extLst>
          </p:cNvPr>
          <p:cNvSpPr>
            <a:spLocks noChangeAspect="1"/>
          </p:cNvSpPr>
          <p:nvPr/>
        </p:nvSpPr>
        <p:spPr>
          <a:xfrm rot="19780489">
            <a:off x="6193075" y="4277145"/>
            <a:ext cx="307837" cy="198047"/>
          </a:xfrm>
          <a:prstGeom prst="ellipse">
            <a:avLst/>
          </a:prstGeom>
          <a:no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p>
        </p:txBody>
      </p:sp>
      <p:sp>
        <p:nvSpPr>
          <p:cNvPr id="116" name="타원 115">
            <a:extLst>
              <a:ext uri="{FF2B5EF4-FFF2-40B4-BE49-F238E27FC236}">
                <a16:creationId xmlns:a16="http://schemas.microsoft.com/office/drawing/2014/main" id="{FD1FE4B5-C6F3-EF6E-DA48-2FAE5FDB278C}"/>
              </a:ext>
            </a:extLst>
          </p:cNvPr>
          <p:cNvSpPr>
            <a:spLocks noChangeAspect="1"/>
          </p:cNvSpPr>
          <p:nvPr/>
        </p:nvSpPr>
        <p:spPr>
          <a:xfrm rot="19780489">
            <a:off x="8827720" y="4277147"/>
            <a:ext cx="307837" cy="198047"/>
          </a:xfrm>
          <a:prstGeom prst="ellipse">
            <a:avLst/>
          </a:prstGeom>
          <a:no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p>
        </p:txBody>
      </p:sp>
      <p:sp>
        <p:nvSpPr>
          <p:cNvPr id="117" name="타원 116">
            <a:extLst>
              <a:ext uri="{FF2B5EF4-FFF2-40B4-BE49-F238E27FC236}">
                <a16:creationId xmlns:a16="http://schemas.microsoft.com/office/drawing/2014/main" id="{C3B0BBEE-EBD6-3E3D-F777-547DCEA8EAED}"/>
              </a:ext>
            </a:extLst>
          </p:cNvPr>
          <p:cNvSpPr>
            <a:spLocks noChangeAspect="1"/>
          </p:cNvSpPr>
          <p:nvPr/>
        </p:nvSpPr>
        <p:spPr>
          <a:xfrm rot="19780489">
            <a:off x="6193076" y="5951092"/>
            <a:ext cx="307837" cy="198047"/>
          </a:xfrm>
          <a:prstGeom prst="ellipse">
            <a:avLst/>
          </a:prstGeom>
          <a:no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p>
        </p:txBody>
      </p:sp>
      <p:sp>
        <p:nvSpPr>
          <p:cNvPr id="118" name="타원 117">
            <a:extLst>
              <a:ext uri="{FF2B5EF4-FFF2-40B4-BE49-F238E27FC236}">
                <a16:creationId xmlns:a16="http://schemas.microsoft.com/office/drawing/2014/main" id="{0D03CBEB-F429-A85A-BB29-63054C95E513}"/>
              </a:ext>
            </a:extLst>
          </p:cNvPr>
          <p:cNvSpPr>
            <a:spLocks noChangeAspect="1"/>
          </p:cNvSpPr>
          <p:nvPr/>
        </p:nvSpPr>
        <p:spPr>
          <a:xfrm rot="19780489">
            <a:off x="8852345" y="5954721"/>
            <a:ext cx="307837" cy="198047"/>
          </a:xfrm>
          <a:prstGeom prst="ellipse">
            <a:avLst/>
          </a:prstGeom>
          <a:noFill/>
          <a:ln w="1270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200"/>
          </a:p>
        </p:txBody>
      </p:sp>
      <p:sp>
        <p:nvSpPr>
          <p:cNvPr id="119" name="타원 118">
            <a:extLst>
              <a:ext uri="{FF2B5EF4-FFF2-40B4-BE49-F238E27FC236}">
                <a16:creationId xmlns:a16="http://schemas.microsoft.com/office/drawing/2014/main" id="{0C4A8B93-6AD8-653E-0943-607087EE29C5}"/>
              </a:ext>
            </a:extLst>
          </p:cNvPr>
          <p:cNvSpPr>
            <a:spLocks noChangeAspect="1"/>
          </p:cNvSpPr>
          <p:nvPr/>
        </p:nvSpPr>
        <p:spPr>
          <a:xfrm rot="20447940">
            <a:off x="6468945" y="2572491"/>
            <a:ext cx="209050" cy="9654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a:p>
        </p:txBody>
      </p:sp>
      <p:sp>
        <p:nvSpPr>
          <p:cNvPr id="120" name="타원 119">
            <a:extLst>
              <a:ext uri="{FF2B5EF4-FFF2-40B4-BE49-F238E27FC236}">
                <a16:creationId xmlns:a16="http://schemas.microsoft.com/office/drawing/2014/main" id="{99788198-6DEB-CCC9-3E5B-63D220AA9FA3}"/>
              </a:ext>
            </a:extLst>
          </p:cNvPr>
          <p:cNvSpPr>
            <a:spLocks noChangeAspect="1"/>
          </p:cNvSpPr>
          <p:nvPr/>
        </p:nvSpPr>
        <p:spPr>
          <a:xfrm rot="20000029">
            <a:off x="6126179" y="4542601"/>
            <a:ext cx="105075" cy="540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a:p>
        </p:txBody>
      </p:sp>
      <p:sp>
        <p:nvSpPr>
          <p:cNvPr id="121" name="타원 120">
            <a:extLst>
              <a:ext uri="{FF2B5EF4-FFF2-40B4-BE49-F238E27FC236}">
                <a16:creationId xmlns:a16="http://schemas.microsoft.com/office/drawing/2014/main" id="{B6D58D86-B1F1-047E-CA7E-8808A939EE26}"/>
              </a:ext>
            </a:extLst>
          </p:cNvPr>
          <p:cNvSpPr>
            <a:spLocks noChangeAspect="1"/>
          </p:cNvSpPr>
          <p:nvPr/>
        </p:nvSpPr>
        <p:spPr>
          <a:xfrm rot="20000029">
            <a:off x="8721723" y="4584098"/>
            <a:ext cx="105075" cy="540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a:p>
        </p:txBody>
      </p:sp>
      <p:sp>
        <p:nvSpPr>
          <p:cNvPr id="122" name="타원 121">
            <a:extLst>
              <a:ext uri="{FF2B5EF4-FFF2-40B4-BE49-F238E27FC236}">
                <a16:creationId xmlns:a16="http://schemas.microsoft.com/office/drawing/2014/main" id="{ACD0DAAA-15B8-D26F-015A-93D613B9CA4A}"/>
              </a:ext>
            </a:extLst>
          </p:cNvPr>
          <p:cNvSpPr>
            <a:spLocks noChangeAspect="1"/>
          </p:cNvSpPr>
          <p:nvPr/>
        </p:nvSpPr>
        <p:spPr>
          <a:xfrm rot="20000029">
            <a:off x="6123145" y="6234012"/>
            <a:ext cx="105075" cy="540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a:p>
        </p:txBody>
      </p:sp>
      <p:sp>
        <p:nvSpPr>
          <p:cNvPr id="123" name="타원 122">
            <a:extLst>
              <a:ext uri="{FF2B5EF4-FFF2-40B4-BE49-F238E27FC236}">
                <a16:creationId xmlns:a16="http://schemas.microsoft.com/office/drawing/2014/main" id="{7BDFCC74-593C-786C-E508-047B169757B5}"/>
              </a:ext>
            </a:extLst>
          </p:cNvPr>
          <p:cNvSpPr>
            <a:spLocks noChangeAspect="1"/>
          </p:cNvSpPr>
          <p:nvPr/>
        </p:nvSpPr>
        <p:spPr>
          <a:xfrm rot="20000029">
            <a:off x="8721724" y="6234011"/>
            <a:ext cx="105075" cy="54000"/>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a:p>
        </p:txBody>
      </p:sp>
      <p:sp>
        <p:nvSpPr>
          <p:cNvPr id="130" name="타원 129">
            <a:extLst>
              <a:ext uri="{FF2B5EF4-FFF2-40B4-BE49-F238E27FC236}">
                <a16:creationId xmlns:a16="http://schemas.microsoft.com/office/drawing/2014/main" id="{74290DA4-F609-30F5-C2D4-752206B35453}"/>
              </a:ext>
            </a:extLst>
          </p:cNvPr>
          <p:cNvSpPr/>
          <p:nvPr/>
        </p:nvSpPr>
        <p:spPr>
          <a:xfrm rot="20016710">
            <a:off x="7143375" y="1471128"/>
            <a:ext cx="114838" cy="30283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00"/>
          </a:p>
        </p:txBody>
      </p:sp>
      <p:sp>
        <p:nvSpPr>
          <p:cNvPr id="131" name="타원 130">
            <a:extLst>
              <a:ext uri="{FF2B5EF4-FFF2-40B4-BE49-F238E27FC236}">
                <a16:creationId xmlns:a16="http://schemas.microsoft.com/office/drawing/2014/main" id="{7DCDA0D9-3675-D508-E2E8-6F2C90F74BEA}"/>
              </a:ext>
            </a:extLst>
          </p:cNvPr>
          <p:cNvSpPr/>
          <p:nvPr/>
        </p:nvSpPr>
        <p:spPr>
          <a:xfrm rot="20016710">
            <a:off x="6579726" y="3781318"/>
            <a:ext cx="76796" cy="20066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00"/>
          </a:p>
        </p:txBody>
      </p:sp>
      <p:sp>
        <p:nvSpPr>
          <p:cNvPr id="132" name="타원 131">
            <a:extLst>
              <a:ext uri="{FF2B5EF4-FFF2-40B4-BE49-F238E27FC236}">
                <a16:creationId xmlns:a16="http://schemas.microsoft.com/office/drawing/2014/main" id="{E57AB790-6994-89D6-61ED-659ACB05A4F4}"/>
              </a:ext>
            </a:extLst>
          </p:cNvPr>
          <p:cNvSpPr/>
          <p:nvPr/>
        </p:nvSpPr>
        <p:spPr>
          <a:xfrm rot="20016710">
            <a:off x="9174561" y="3790732"/>
            <a:ext cx="76796" cy="20066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00"/>
          </a:p>
        </p:txBody>
      </p:sp>
      <p:sp>
        <p:nvSpPr>
          <p:cNvPr id="133" name="타원 132">
            <a:extLst>
              <a:ext uri="{FF2B5EF4-FFF2-40B4-BE49-F238E27FC236}">
                <a16:creationId xmlns:a16="http://schemas.microsoft.com/office/drawing/2014/main" id="{A3183DCB-E644-F480-9FFE-9F3862892444}"/>
              </a:ext>
            </a:extLst>
          </p:cNvPr>
          <p:cNvSpPr/>
          <p:nvPr/>
        </p:nvSpPr>
        <p:spPr>
          <a:xfrm rot="20016710">
            <a:off x="6573764" y="5469278"/>
            <a:ext cx="76796" cy="20066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00"/>
          </a:p>
        </p:txBody>
      </p:sp>
      <p:sp>
        <p:nvSpPr>
          <p:cNvPr id="134" name="타원 133">
            <a:extLst>
              <a:ext uri="{FF2B5EF4-FFF2-40B4-BE49-F238E27FC236}">
                <a16:creationId xmlns:a16="http://schemas.microsoft.com/office/drawing/2014/main" id="{09E837E9-5B0F-9C5B-BC60-3EE757FD7E80}"/>
              </a:ext>
            </a:extLst>
          </p:cNvPr>
          <p:cNvSpPr/>
          <p:nvPr/>
        </p:nvSpPr>
        <p:spPr>
          <a:xfrm rot="20016710">
            <a:off x="9174561" y="5475928"/>
            <a:ext cx="76796" cy="20066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900"/>
          </a:p>
        </p:txBody>
      </p:sp>
      <p:pic>
        <p:nvPicPr>
          <p:cNvPr id="135" name="그림 134" descr="텍스트, 스크린샷, 도표, 그래프이(가) 표시된 사진&#10;&#10;자동 생성된 설명">
            <a:extLst>
              <a:ext uri="{FF2B5EF4-FFF2-40B4-BE49-F238E27FC236}">
                <a16:creationId xmlns:a16="http://schemas.microsoft.com/office/drawing/2014/main" id="{6A2ED32F-1DB2-F330-C728-D9C054FADFD7}"/>
              </a:ext>
            </a:extLst>
          </p:cNvPr>
          <p:cNvPicPr>
            <a:picLocks noChangeAspect="1"/>
          </p:cNvPicPr>
          <p:nvPr/>
        </p:nvPicPr>
        <p:blipFill>
          <a:blip/>
          <a:srcRect t="48584" r="50434"/>
          <a:stretch>
            <a:fillRect/>
          </a:stretch>
        </p:blipFill>
        <p:spPr>
          <a:xfrm>
            <a:off x="10308457" y="4994195"/>
            <a:ext cx="1854337" cy="1636086"/>
          </a:xfrm>
          <a:prstGeom prst="rect">
            <a:avLst/>
          </a:prstGeom>
        </p:spPr>
      </p:pic>
      <p:sp>
        <p:nvSpPr>
          <p:cNvPr id="136" name="TextBox 135">
            <a:extLst>
              <a:ext uri="{FF2B5EF4-FFF2-40B4-BE49-F238E27FC236}">
                <a16:creationId xmlns:a16="http://schemas.microsoft.com/office/drawing/2014/main" id="{87D40D6E-7CD6-B07D-40B3-4AB7F4A40BFF}"/>
              </a:ext>
            </a:extLst>
          </p:cNvPr>
          <p:cNvSpPr txBox="1"/>
          <p:nvPr/>
        </p:nvSpPr>
        <p:spPr>
          <a:xfrm>
            <a:off x="10860870" y="6620617"/>
            <a:ext cx="1257075" cy="253916"/>
          </a:xfrm>
          <a:prstGeom prst="rect">
            <a:avLst/>
          </a:prstGeom>
          <a:noFill/>
        </p:spPr>
        <p:txBody>
          <a:bodyPr wrap="none" rtlCol="0">
            <a:spAutoFit/>
          </a:bodyPr>
          <a:lstStyle/>
          <a:p>
            <a:r>
              <a:rPr kumimoji="1" lang="en-US" altLang="ko-Kore-KR" sz="1050" dirty="0"/>
              <a:t>Kang and Na (2022)</a:t>
            </a:r>
            <a:endParaRPr kumimoji="1" lang="ko-Kore-KR" altLang="en-US" sz="1050" dirty="0"/>
          </a:p>
        </p:txBody>
      </p:sp>
      <p:sp>
        <p:nvSpPr>
          <p:cNvPr id="137" name="TextBox 136">
            <a:extLst>
              <a:ext uri="{FF2B5EF4-FFF2-40B4-BE49-F238E27FC236}">
                <a16:creationId xmlns:a16="http://schemas.microsoft.com/office/drawing/2014/main" id="{4C0FE099-320B-4757-4CB8-FEFD3E4B400E}"/>
              </a:ext>
            </a:extLst>
          </p:cNvPr>
          <p:cNvSpPr txBox="1"/>
          <p:nvPr/>
        </p:nvSpPr>
        <p:spPr>
          <a:xfrm>
            <a:off x="10653767" y="4564085"/>
            <a:ext cx="1408527" cy="461665"/>
          </a:xfrm>
          <a:prstGeom prst="rect">
            <a:avLst/>
          </a:prstGeom>
          <a:noFill/>
        </p:spPr>
        <p:txBody>
          <a:bodyPr wrap="none" rtlCol="0">
            <a:spAutoFit/>
          </a:bodyPr>
          <a:lstStyle/>
          <a:p>
            <a:r>
              <a:rPr kumimoji="1" lang="en-US" altLang="ko-KR" sz="1200" dirty="0"/>
              <a:t>When Kuroshio </a:t>
            </a:r>
          </a:p>
          <a:p>
            <a:r>
              <a:rPr kumimoji="1" lang="en-US" altLang="ko-KR" sz="1200" dirty="0"/>
              <a:t>intrusion is strong…</a:t>
            </a:r>
            <a:endParaRPr kumimoji="1" lang="ko-KR" altLang="en-US" sz="1200" dirty="0"/>
          </a:p>
        </p:txBody>
      </p:sp>
      <p:sp>
        <p:nvSpPr>
          <p:cNvPr id="13" name="Slide Number Placeholder 4">
            <a:extLst>
              <a:ext uri="{FF2B5EF4-FFF2-40B4-BE49-F238E27FC236}">
                <a16:creationId xmlns:a16="http://schemas.microsoft.com/office/drawing/2014/main" id="{E48B2655-E96E-9BE1-93A2-A45DE9312DB7}"/>
              </a:ext>
            </a:extLst>
          </p:cNvPr>
          <p:cNvSpPr txBox="1">
            <a:spLocks/>
          </p:cNvSpPr>
          <p:nvPr/>
        </p:nvSpPr>
        <p:spPr>
          <a:xfrm>
            <a:off x="9379243" y="8627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32</a:t>
            </a:r>
          </a:p>
        </p:txBody>
      </p:sp>
    </p:spTree>
    <p:extLst>
      <p:ext uri="{BB962C8B-B14F-4D97-AF65-F5344CB8AC3E}">
        <p14:creationId xmlns:p14="http://schemas.microsoft.com/office/powerpoint/2010/main" val="76632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F8341B7-1F13-57D6-F5C7-7CBFBEA2E84C}"/>
              </a:ext>
            </a:extLst>
          </p:cNvPr>
          <p:cNvSpPr txBox="1"/>
          <p:nvPr/>
        </p:nvSpPr>
        <p:spPr>
          <a:xfrm>
            <a:off x="2234623" y="329692"/>
            <a:ext cx="992579" cy="369332"/>
          </a:xfrm>
          <a:prstGeom prst="rect">
            <a:avLst/>
          </a:prstGeom>
          <a:noFill/>
        </p:spPr>
        <p:txBody>
          <a:bodyPr wrap="none" rtlCol="0">
            <a:spAutoFit/>
          </a:bodyPr>
          <a:lstStyle/>
          <a:p>
            <a:r>
              <a:rPr kumimoji="1" lang="en-US" altLang="ko-Kore-KR" b="1" dirty="0"/>
              <a:t>WNP???</a:t>
            </a:r>
            <a:endParaRPr kumimoji="1" lang="ko-Kore-KR" altLang="en-US" b="1" dirty="0"/>
          </a:p>
        </p:txBody>
      </p:sp>
      <p:pic>
        <p:nvPicPr>
          <p:cNvPr id="13" name="그림 12" descr="텍스트, 만화 영화, 스크린샷, 포스터이(가) 표시된 사진&#10;&#10;자동 생성된 설명">
            <a:extLst>
              <a:ext uri="{FF2B5EF4-FFF2-40B4-BE49-F238E27FC236}">
                <a16:creationId xmlns:a16="http://schemas.microsoft.com/office/drawing/2014/main" id="{3F3A6E46-795A-1B87-7BB7-C6F094F731AB}"/>
              </a:ext>
            </a:extLst>
          </p:cNvPr>
          <p:cNvPicPr>
            <a:picLocks noChangeAspect="1"/>
          </p:cNvPicPr>
          <p:nvPr/>
        </p:nvPicPr>
        <p:blipFill>
          <a:blip/>
          <a:stretch>
            <a:fillRect/>
          </a:stretch>
        </p:blipFill>
        <p:spPr>
          <a:xfrm>
            <a:off x="342323" y="108020"/>
            <a:ext cx="1892300" cy="2133600"/>
          </a:xfrm>
          <a:prstGeom prst="rect">
            <a:avLst/>
          </a:prstGeom>
        </p:spPr>
      </p:pic>
      <p:pic>
        <p:nvPicPr>
          <p:cNvPr id="15" name="그림 14" descr="텍스트, 지도, 아틀라스, 스크린샷이(가) 표시된 사진&#10;&#10;자동 생성된 설명">
            <a:extLst>
              <a:ext uri="{FF2B5EF4-FFF2-40B4-BE49-F238E27FC236}">
                <a16:creationId xmlns:a16="http://schemas.microsoft.com/office/drawing/2014/main" id="{CF117176-F989-40C0-EE22-8F498E27F2F9}"/>
              </a:ext>
            </a:extLst>
          </p:cNvPr>
          <p:cNvPicPr>
            <a:picLocks noChangeAspect="1"/>
          </p:cNvPicPr>
          <p:nvPr/>
        </p:nvPicPr>
        <p:blipFill>
          <a:blip/>
          <a:stretch>
            <a:fillRect/>
          </a:stretch>
        </p:blipFill>
        <p:spPr>
          <a:xfrm>
            <a:off x="3227202" y="55317"/>
            <a:ext cx="3348268" cy="2853835"/>
          </a:xfrm>
          <a:prstGeom prst="rect">
            <a:avLst/>
          </a:prstGeom>
        </p:spPr>
      </p:pic>
      <p:pic>
        <p:nvPicPr>
          <p:cNvPr id="17" name="그림 16" descr="텍스트, 폰트, 라인, 그래프이(가) 표시된 사진&#10;&#10;자동 생성된 설명">
            <a:extLst>
              <a:ext uri="{FF2B5EF4-FFF2-40B4-BE49-F238E27FC236}">
                <a16:creationId xmlns:a16="http://schemas.microsoft.com/office/drawing/2014/main" id="{0DC6C928-AF19-3075-7614-B87AD13F6FD6}"/>
              </a:ext>
            </a:extLst>
          </p:cNvPr>
          <p:cNvPicPr>
            <a:picLocks noChangeAspect="1"/>
          </p:cNvPicPr>
          <p:nvPr/>
        </p:nvPicPr>
        <p:blipFill>
          <a:blip/>
          <a:stretch>
            <a:fillRect/>
          </a:stretch>
        </p:blipFill>
        <p:spPr>
          <a:xfrm>
            <a:off x="6683086" y="171520"/>
            <a:ext cx="4864100" cy="2070100"/>
          </a:xfrm>
          <a:prstGeom prst="rect">
            <a:avLst/>
          </a:prstGeom>
        </p:spPr>
      </p:pic>
      <p:sp>
        <p:nvSpPr>
          <p:cNvPr id="18" name="직사각형 17">
            <a:extLst>
              <a:ext uri="{FF2B5EF4-FFF2-40B4-BE49-F238E27FC236}">
                <a16:creationId xmlns:a16="http://schemas.microsoft.com/office/drawing/2014/main" id="{8D1DD66C-6FB5-CB31-A786-C84B7A2BA0B3}"/>
              </a:ext>
            </a:extLst>
          </p:cNvPr>
          <p:cNvSpPr/>
          <p:nvPr/>
        </p:nvSpPr>
        <p:spPr>
          <a:xfrm>
            <a:off x="10529455" y="455053"/>
            <a:ext cx="651163" cy="143872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9" name="TextBox 18">
            <a:extLst>
              <a:ext uri="{FF2B5EF4-FFF2-40B4-BE49-F238E27FC236}">
                <a16:creationId xmlns:a16="http://schemas.microsoft.com/office/drawing/2014/main" id="{0581EF8F-9D93-FF3C-1A11-631DA8FDBAE8}"/>
              </a:ext>
            </a:extLst>
          </p:cNvPr>
          <p:cNvSpPr txBox="1"/>
          <p:nvPr/>
        </p:nvSpPr>
        <p:spPr>
          <a:xfrm>
            <a:off x="9935777" y="2023424"/>
            <a:ext cx="1838517" cy="307777"/>
          </a:xfrm>
          <a:prstGeom prst="rect">
            <a:avLst/>
          </a:prstGeom>
          <a:noFill/>
        </p:spPr>
        <p:txBody>
          <a:bodyPr wrap="none" rtlCol="0">
            <a:spAutoFit/>
          </a:bodyPr>
          <a:lstStyle/>
          <a:p>
            <a:r>
              <a:rPr kumimoji="1" lang="en-US" altLang="ko-Kore-KR" sz="1400" dirty="0">
                <a:solidFill>
                  <a:srgbClr val="C00000"/>
                </a:solidFill>
              </a:rPr>
              <a:t>Reacceleration period!</a:t>
            </a:r>
            <a:endParaRPr kumimoji="1" lang="ko-Kore-KR" altLang="en-US" sz="1400" dirty="0">
              <a:solidFill>
                <a:srgbClr val="C00000"/>
              </a:solidFill>
            </a:endParaRPr>
          </a:p>
        </p:txBody>
      </p:sp>
      <p:sp>
        <p:nvSpPr>
          <p:cNvPr id="20" name="TextBox 19">
            <a:extLst>
              <a:ext uri="{FF2B5EF4-FFF2-40B4-BE49-F238E27FC236}">
                <a16:creationId xmlns:a16="http://schemas.microsoft.com/office/drawing/2014/main" id="{3C234F00-90D5-7F89-A325-476F61FE31C0}"/>
              </a:ext>
            </a:extLst>
          </p:cNvPr>
          <p:cNvSpPr txBox="1"/>
          <p:nvPr/>
        </p:nvSpPr>
        <p:spPr>
          <a:xfrm>
            <a:off x="10194132" y="1421607"/>
            <a:ext cx="628698" cy="369332"/>
          </a:xfrm>
          <a:prstGeom prst="rect">
            <a:avLst/>
          </a:prstGeom>
          <a:noFill/>
        </p:spPr>
        <p:txBody>
          <a:bodyPr wrap="none" rtlCol="0">
            <a:spAutoFit/>
          </a:bodyPr>
          <a:lstStyle/>
          <a:p>
            <a:r>
              <a:rPr kumimoji="1" lang="en-US" altLang="ko-Kore-KR" dirty="0">
                <a:solidFill>
                  <a:srgbClr val="FF0000"/>
                </a:solidFill>
              </a:rPr>
              <a:t>NLM</a:t>
            </a:r>
            <a:endParaRPr kumimoji="1" lang="ko-Kore-KR" altLang="en-US" dirty="0">
              <a:solidFill>
                <a:srgbClr val="FF0000"/>
              </a:solidFill>
            </a:endParaRPr>
          </a:p>
        </p:txBody>
      </p:sp>
      <p:sp>
        <p:nvSpPr>
          <p:cNvPr id="21" name="TextBox 20">
            <a:extLst>
              <a:ext uri="{FF2B5EF4-FFF2-40B4-BE49-F238E27FC236}">
                <a16:creationId xmlns:a16="http://schemas.microsoft.com/office/drawing/2014/main" id="{E14B25B7-3704-2F20-16F7-9073F31DC3F5}"/>
              </a:ext>
            </a:extLst>
          </p:cNvPr>
          <p:cNvSpPr txBox="1"/>
          <p:nvPr/>
        </p:nvSpPr>
        <p:spPr>
          <a:xfrm>
            <a:off x="10936336" y="1537850"/>
            <a:ext cx="479618" cy="369332"/>
          </a:xfrm>
          <a:prstGeom prst="rect">
            <a:avLst/>
          </a:prstGeom>
          <a:noFill/>
        </p:spPr>
        <p:txBody>
          <a:bodyPr wrap="none" rtlCol="0">
            <a:spAutoFit/>
          </a:bodyPr>
          <a:lstStyle/>
          <a:p>
            <a:r>
              <a:rPr kumimoji="1" lang="en-US" altLang="ko-Kore-KR" dirty="0">
                <a:solidFill>
                  <a:srgbClr val="0432FF"/>
                </a:solidFill>
              </a:rPr>
              <a:t>LM</a:t>
            </a:r>
            <a:endParaRPr kumimoji="1" lang="ko-Kore-KR" altLang="en-US" dirty="0">
              <a:solidFill>
                <a:srgbClr val="0432FF"/>
              </a:solidFill>
            </a:endParaRPr>
          </a:p>
        </p:txBody>
      </p:sp>
      <p:pic>
        <p:nvPicPr>
          <p:cNvPr id="23" name="그림 22" descr="텍스트, 스크린샷이(가) 표시된 사진&#10;&#10;자동 생성된 설명">
            <a:extLst>
              <a:ext uri="{FF2B5EF4-FFF2-40B4-BE49-F238E27FC236}">
                <a16:creationId xmlns:a16="http://schemas.microsoft.com/office/drawing/2014/main" id="{444DF3A6-105C-FF1A-69B7-37AF851C4CC6}"/>
              </a:ext>
            </a:extLst>
          </p:cNvPr>
          <p:cNvPicPr>
            <a:picLocks noChangeAspect="1"/>
          </p:cNvPicPr>
          <p:nvPr/>
        </p:nvPicPr>
        <p:blipFill rotWithShape="1">
          <a:blip/>
          <a:srcRect b="29786"/>
          <a:stretch/>
        </p:blipFill>
        <p:spPr>
          <a:xfrm>
            <a:off x="156155" y="2463292"/>
            <a:ext cx="2963431" cy="2376437"/>
          </a:xfrm>
          <a:prstGeom prst="rect">
            <a:avLst/>
          </a:prstGeom>
        </p:spPr>
      </p:pic>
      <p:sp>
        <p:nvSpPr>
          <p:cNvPr id="24" name="TextBox 23">
            <a:extLst>
              <a:ext uri="{FF2B5EF4-FFF2-40B4-BE49-F238E27FC236}">
                <a16:creationId xmlns:a16="http://schemas.microsoft.com/office/drawing/2014/main" id="{5C5D6609-1EBF-437C-E3E9-3599CE6C7CB5}"/>
              </a:ext>
            </a:extLst>
          </p:cNvPr>
          <p:cNvSpPr txBox="1"/>
          <p:nvPr/>
        </p:nvSpPr>
        <p:spPr>
          <a:xfrm>
            <a:off x="3119586" y="2998861"/>
            <a:ext cx="2559675" cy="369332"/>
          </a:xfrm>
          <a:prstGeom prst="rect">
            <a:avLst/>
          </a:prstGeom>
          <a:noFill/>
        </p:spPr>
        <p:txBody>
          <a:bodyPr wrap="none" rtlCol="0">
            <a:spAutoFit/>
          </a:bodyPr>
          <a:lstStyle/>
          <a:p>
            <a:r>
              <a:rPr kumimoji="1" lang="en-US" altLang="ko-Kore-KR" dirty="0"/>
              <a:t>SST diff (18-22) – (12-16) </a:t>
            </a:r>
            <a:endParaRPr kumimoji="1" lang="ko-Kore-KR" altLang="en-US" dirty="0"/>
          </a:p>
        </p:txBody>
      </p:sp>
      <p:sp>
        <p:nvSpPr>
          <p:cNvPr id="25" name="TextBox 24">
            <a:extLst>
              <a:ext uri="{FF2B5EF4-FFF2-40B4-BE49-F238E27FC236}">
                <a16:creationId xmlns:a16="http://schemas.microsoft.com/office/drawing/2014/main" id="{6619BA29-876E-4796-A9B3-20592833E561}"/>
              </a:ext>
            </a:extLst>
          </p:cNvPr>
          <p:cNvSpPr txBox="1"/>
          <p:nvPr/>
        </p:nvSpPr>
        <p:spPr>
          <a:xfrm>
            <a:off x="3402861" y="3576204"/>
            <a:ext cx="4207668" cy="1754326"/>
          </a:xfrm>
          <a:prstGeom prst="rect">
            <a:avLst/>
          </a:prstGeom>
          <a:noFill/>
        </p:spPr>
        <p:txBody>
          <a:bodyPr wrap="square" rtlCol="0">
            <a:spAutoFit/>
          </a:bodyPr>
          <a:lstStyle/>
          <a:p>
            <a:r>
              <a:rPr kumimoji="1" lang="en-US" altLang="ko-Kore-KR" dirty="0"/>
              <a:t> This coastal warming was caused by the approach of the Kuroshio near the coast, which is related to the S-shaped LM explained in Sect. 2 (see Figs. 3 and 4e) and the westward bifurcation of the Kuroshio </a:t>
            </a:r>
            <a:endParaRPr kumimoji="1" lang="ko-Kore-KR" altLang="en-US" dirty="0"/>
          </a:p>
        </p:txBody>
      </p:sp>
      <p:pic>
        <p:nvPicPr>
          <p:cNvPr id="27" name="그림 26" descr="텍스트, 아쿠아, 지도이(가) 표시된 사진&#10;&#10;자동 생성된 설명">
            <a:extLst>
              <a:ext uri="{FF2B5EF4-FFF2-40B4-BE49-F238E27FC236}">
                <a16:creationId xmlns:a16="http://schemas.microsoft.com/office/drawing/2014/main" id="{BE6D5320-B695-CAF0-FBC8-3E10A8FF5735}"/>
              </a:ext>
            </a:extLst>
          </p:cNvPr>
          <p:cNvPicPr>
            <a:picLocks noChangeAspect="1"/>
          </p:cNvPicPr>
          <p:nvPr/>
        </p:nvPicPr>
        <p:blipFill>
          <a:blip/>
          <a:stretch>
            <a:fillRect/>
          </a:stretch>
        </p:blipFill>
        <p:spPr>
          <a:xfrm>
            <a:off x="7419529" y="2460845"/>
            <a:ext cx="3996425" cy="1503176"/>
          </a:xfrm>
          <a:prstGeom prst="rect">
            <a:avLst/>
          </a:prstGeom>
        </p:spPr>
      </p:pic>
      <p:sp>
        <p:nvSpPr>
          <p:cNvPr id="28" name="TextBox 27">
            <a:extLst>
              <a:ext uri="{FF2B5EF4-FFF2-40B4-BE49-F238E27FC236}">
                <a16:creationId xmlns:a16="http://schemas.microsoft.com/office/drawing/2014/main" id="{86D7C83B-C2D9-CC91-8364-11B8D3A51173}"/>
              </a:ext>
            </a:extLst>
          </p:cNvPr>
          <p:cNvSpPr txBox="1"/>
          <p:nvPr/>
        </p:nvSpPr>
        <p:spPr>
          <a:xfrm>
            <a:off x="7658098" y="2166567"/>
            <a:ext cx="1478757" cy="369332"/>
          </a:xfrm>
          <a:prstGeom prst="rect">
            <a:avLst/>
          </a:prstGeom>
          <a:noFill/>
        </p:spPr>
        <p:txBody>
          <a:bodyPr wrap="square" rtlCol="0">
            <a:spAutoFit/>
          </a:bodyPr>
          <a:lstStyle/>
          <a:p>
            <a:r>
              <a:rPr kumimoji="1" lang="en-US" altLang="ko-Kore-KR" dirty="0"/>
              <a:t>JAN 2023</a:t>
            </a:r>
            <a:endParaRPr kumimoji="1" lang="ko-Kore-KR" altLang="en-US" dirty="0"/>
          </a:p>
        </p:txBody>
      </p:sp>
      <p:pic>
        <p:nvPicPr>
          <p:cNvPr id="30" name="그림 29" descr="텍스트, 지도이(가) 표시된 사진&#10;&#10;자동 생성된 설명">
            <a:extLst>
              <a:ext uri="{FF2B5EF4-FFF2-40B4-BE49-F238E27FC236}">
                <a16:creationId xmlns:a16="http://schemas.microsoft.com/office/drawing/2014/main" id="{49515249-EFDB-9D64-5A66-C9B1B299FDCF}"/>
              </a:ext>
            </a:extLst>
          </p:cNvPr>
          <p:cNvPicPr>
            <a:picLocks noChangeAspect="1"/>
          </p:cNvPicPr>
          <p:nvPr/>
        </p:nvPicPr>
        <p:blipFill>
          <a:blip/>
          <a:stretch>
            <a:fillRect/>
          </a:stretch>
        </p:blipFill>
        <p:spPr>
          <a:xfrm>
            <a:off x="8778767" y="4557498"/>
            <a:ext cx="2021105" cy="1613415"/>
          </a:xfrm>
          <a:prstGeom prst="rect">
            <a:avLst/>
          </a:prstGeom>
        </p:spPr>
      </p:pic>
      <p:sp>
        <p:nvSpPr>
          <p:cNvPr id="31" name="TextBox 30">
            <a:extLst>
              <a:ext uri="{FF2B5EF4-FFF2-40B4-BE49-F238E27FC236}">
                <a16:creationId xmlns:a16="http://schemas.microsoft.com/office/drawing/2014/main" id="{6FD4A9F0-755A-A22E-2471-BB2BA96DC138}"/>
              </a:ext>
            </a:extLst>
          </p:cNvPr>
          <p:cNvSpPr txBox="1"/>
          <p:nvPr/>
        </p:nvSpPr>
        <p:spPr>
          <a:xfrm>
            <a:off x="10799872" y="4679156"/>
            <a:ext cx="540533" cy="369332"/>
          </a:xfrm>
          <a:prstGeom prst="rect">
            <a:avLst/>
          </a:prstGeom>
          <a:noFill/>
        </p:spPr>
        <p:txBody>
          <a:bodyPr wrap="none" rtlCol="0">
            <a:spAutoFit/>
          </a:bodyPr>
          <a:lstStyle/>
          <a:p>
            <a:r>
              <a:rPr kumimoji="1" lang="en-US" altLang="ko-Kore-KR" dirty="0"/>
              <a:t>SSH</a:t>
            </a:r>
            <a:endParaRPr kumimoji="1" lang="ko-Kore-KR" altLang="en-US" dirty="0"/>
          </a:p>
        </p:txBody>
      </p:sp>
      <p:pic>
        <p:nvPicPr>
          <p:cNvPr id="37" name="그림 36" descr="텍스트, 스크린샷, 폰트이(가) 표시된 사진&#10;&#10;자동 생성된 설명">
            <a:extLst>
              <a:ext uri="{FF2B5EF4-FFF2-40B4-BE49-F238E27FC236}">
                <a16:creationId xmlns:a16="http://schemas.microsoft.com/office/drawing/2014/main" id="{2E362015-39DE-E8F5-5911-22DAF6682965}"/>
              </a:ext>
            </a:extLst>
          </p:cNvPr>
          <p:cNvPicPr>
            <a:picLocks noChangeAspect="1"/>
          </p:cNvPicPr>
          <p:nvPr/>
        </p:nvPicPr>
        <p:blipFill>
          <a:blip/>
          <a:stretch>
            <a:fillRect/>
          </a:stretch>
        </p:blipFill>
        <p:spPr>
          <a:xfrm>
            <a:off x="3178656" y="5528795"/>
            <a:ext cx="2996596" cy="1142993"/>
          </a:xfrm>
          <a:prstGeom prst="rect">
            <a:avLst/>
          </a:prstGeom>
        </p:spPr>
      </p:pic>
      <p:pic>
        <p:nvPicPr>
          <p:cNvPr id="43" name="그림 42">
            <a:extLst>
              <a:ext uri="{FF2B5EF4-FFF2-40B4-BE49-F238E27FC236}">
                <a16:creationId xmlns:a16="http://schemas.microsoft.com/office/drawing/2014/main" id="{3AEA485C-7201-8F4C-7700-85DCCD448BD1}"/>
              </a:ext>
            </a:extLst>
          </p:cNvPr>
          <p:cNvPicPr>
            <a:picLocks noChangeAspect="1"/>
          </p:cNvPicPr>
          <p:nvPr/>
        </p:nvPicPr>
        <p:blipFill>
          <a:blip/>
          <a:stretch>
            <a:fillRect/>
          </a:stretch>
        </p:blipFill>
        <p:spPr>
          <a:xfrm>
            <a:off x="215102" y="4893203"/>
            <a:ext cx="2215462" cy="1856777"/>
          </a:xfrm>
          <a:prstGeom prst="rect">
            <a:avLst/>
          </a:prstGeom>
        </p:spPr>
      </p:pic>
      <p:sp>
        <p:nvSpPr>
          <p:cNvPr id="44" name="TextBox 43">
            <a:extLst>
              <a:ext uri="{FF2B5EF4-FFF2-40B4-BE49-F238E27FC236}">
                <a16:creationId xmlns:a16="http://schemas.microsoft.com/office/drawing/2014/main" id="{BE3214C2-3E7F-195D-3998-2265F6E47AA8}"/>
              </a:ext>
            </a:extLst>
          </p:cNvPr>
          <p:cNvSpPr txBox="1"/>
          <p:nvPr/>
        </p:nvSpPr>
        <p:spPr>
          <a:xfrm>
            <a:off x="733681" y="4600997"/>
            <a:ext cx="1128194" cy="369332"/>
          </a:xfrm>
          <a:prstGeom prst="rect">
            <a:avLst/>
          </a:prstGeom>
          <a:noFill/>
        </p:spPr>
        <p:txBody>
          <a:bodyPr wrap="none" rtlCol="0">
            <a:spAutoFit/>
          </a:bodyPr>
          <a:lstStyle/>
          <a:p>
            <a:r>
              <a:rPr kumimoji="1" lang="en-US" altLang="ko-Kore-KR" dirty="0"/>
              <a:t>Advection</a:t>
            </a:r>
            <a:endParaRPr kumimoji="1" lang="ko-Kore-KR" altLang="en-US" dirty="0"/>
          </a:p>
        </p:txBody>
      </p:sp>
      <p:sp>
        <p:nvSpPr>
          <p:cNvPr id="2" name="Slide Number Placeholder 4">
            <a:extLst>
              <a:ext uri="{FF2B5EF4-FFF2-40B4-BE49-F238E27FC236}">
                <a16:creationId xmlns:a16="http://schemas.microsoft.com/office/drawing/2014/main" id="{3ADB22BB-589C-9A03-127E-396BE5498EFE}"/>
              </a:ext>
            </a:extLst>
          </p:cNvPr>
          <p:cNvSpPr txBox="1">
            <a:spLocks/>
          </p:cNvSpPr>
          <p:nvPr/>
        </p:nvSpPr>
        <p:spPr>
          <a:xfrm>
            <a:off x="9379243" y="8627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33</a:t>
            </a:r>
          </a:p>
        </p:txBody>
      </p:sp>
    </p:spTree>
    <p:extLst>
      <p:ext uri="{BB962C8B-B14F-4D97-AF65-F5344CB8AC3E}">
        <p14:creationId xmlns:p14="http://schemas.microsoft.com/office/powerpoint/2010/main" val="234194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B93946-B554-D1B6-2C23-94A293F1C017}"/>
              </a:ext>
            </a:extLst>
          </p:cNvPr>
          <p:cNvSpPr>
            <a:spLocks noGrp="1"/>
          </p:cNvSpPr>
          <p:nvPr>
            <p:ph type="ctrTitle"/>
          </p:nvPr>
        </p:nvSpPr>
        <p:spPr>
          <a:xfrm>
            <a:off x="454152" y="1018283"/>
            <a:ext cx="11283696" cy="2387600"/>
          </a:xfrm>
        </p:spPr>
        <p:txBody>
          <a:bodyPr>
            <a:normAutofit fontScale="90000"/>
          </a:bodyPr>
          <a:lstStyle/>
          <a:p>
            <a:r>
              <a:rPr kumimoji="1" lang="en-US" altLang="ko-Kore-KR" b="1" dirty="0"/>
              <a:t>Decadal SST Variability in the East Asian Marginal Seas over Recent Decades: </a:t>
            </a:r>
            <a:br>
              <a:rPr kumimoji="1" lang="en-US" altLang="ko-Kore-KR" b="1" dirty="0"/>
            </a:br>
            <a:r>
              <a:rPr kumimoji="1" lang="en-US" altLang="ko-Kore-KR" b="1" dirty="0"/>
              <a:t>Warming, Hiatus, and Reacceleration</a:t>
            </a:r>
            <a:endParaRPr kumimoji="1" lang="ko-Kore-KR" altLang="en-US" b="1" dirty="0"/>
          </a:p>
        </p:txBody>
      </p:sp>
      <p:sp>
        <p:nvSpPr>
          <p:cNvPr id="4" name="TextBox 3">
            <a:extLst>
              <a:ext uri="{FF2B5EF4-FFF2-40B4-BE49-F238E27FC236}">
                <a16:creationId xmlns:a16="http://schemas.microsoft.com/office/drawing/2014/main" id="{E2787520-5136-3578-EBD7-2E5DA3113AEF}"/>
              </a:ext>
            </a:extLst>
          </p:cNvPr>
          <p:cNvSpPr txBox="1"/>
          <p:nvPr/>
        </p:nvSpPr>
        <p:spPr>
          <a:xfrm>
            <a:off x="4478285" y="3489844"/>
            <a:ext cx="2864630" cy="369332"/>
          </a:xfrm>
          <a:prstGeom prst="rect">
            <a:avLst/>
          </a:prstGeom>
          <a:noFill/>
        </p:spPr>
        <p:txBody>
          <a:bodyPr wrap="none" rtlCol="0">
            <a:spAutoFit/>
          </a:bodyPr>
          <a:lstStyle/>
          <a:p>
            <a:r>
              <a:rPr kumimoji="1" lang="en-US" altLang="ko-Kore-KR" b="1" dirty="0">
                <a:latin typeface="+mj-lt"/>
              </a:rPr>
              <a:t>H</a:t>
            </a:r>
            <a:r>
              <a:rPr kumimoji="1" lang="en-US" altLang="ko-KR" b="1" dirty="0">
                <a:latin typeface="+mj-lt"/>
              </a:rPr>
              <a:t>yung-Ju</a:t>
            </a:r>
            <a:r>
              <a:rPr kumimoji="1" lang="ko-KR" altLang="en-US" b="1" dirty="0">
                <a:latin typeface="+mj-lt"/>
              </a:rPr>
              <a:t> </a:t>
            </a:r>
            <a:r>
              <a:rPr kumimoji="1" lang="en-US" altLang="ko-KR" b="1" dirty="0">
                <a:latin typeface="+mj-lt"/>
              </a:rPr>
              <a:t>Park</a:t>
            </a:r>
            <a:r>
              <a:rPr kumimoji="1" lang="ko-KR" altLang="en-US" b="1" dirty="0">
                <a:latin typeface="+mj-lt"/>
              </a:rPr>
              <a:t> </a:t>
            </a:r>
            <a:r>
              <a:rPr kumimoji="1" lang="en-US" altLang="ko-KR" b="1" dirty="0">
                <a:latin typeface="+mj-lt"/>
              </a:rPr>
              <a:t>and</a:t>
            </a:r>
            <a:r>
              <a:rPr kumimoji="1" lang="ko-KR" altLang="en-US" b="1" dirty="0">
                <a:latin typeface="+mj-lt"/>
              </a:rPr>
              <a:t> </a:t>
            </a:r>
            <a:r>
              <a:rPr kumimoji="1" lang="en-US" altLang="ko-KR" b="1" dirty="0">
                <a:latin typeface="+mj-lt"/>
              </a:rPr>
              <a:t>Hanna</a:t>
            </a:r>
            <a:r>
              <a:rPr kumimoji="1" lang="ko-KR" altLang="en-US" b="1" dirty="0">
                <a:latin typeface="+mj-lt"/>
              </a:rPr>
              <a:t> </a:t>
            </a:r>
            <a:r>
              <a:rPr kumimoji="1" lang="en-US" altLang="ko-KR" b="1" dirty="0">
                <a:latin typeface="+mj-lt"/>
              </a:rPr>
              <a:t>Na</a:t>
            </a:r>
            <a:endParaRPr kumimoji="1" lang="ko-Kore-KR" altLang="en-US" b="1" dirty="0">
              <a:latin typeface="+mj-lt"/>
            </a:endParaRPr>
          </a:p>
        </p:txBody>
      </p:sp>
      <p:grpSp>
        <p:nvGrpSpPr>
          <p:cNvPr id="21" name="그룹 20">
            <a:extLst>
              <a:ext uri="{FF2B5EF4-FFF2-40B4-BE49-F238E27FC236}">
                <a16:creationId xmlns:a16="http://schemas.microsoft.com/office/drawing/2014/main" id="{E507E3A9-2D2E-EDB1-D0DF-7008FB315E14}"/>
              </a:ext>
            </a:extLst>
          </p:cNvPr>
          <p:cNvGrpSpPr/>
          <p:nvPr/>
        </p:nvGrpSpPr>
        <p:grpSpPr>
          <a:xfrm>
            <a:off x="1166363" y="4174287"/>
            <a:ext cx="5727665" cy="2462659"/>
            <a:chOff x="3027613" y="169670"/>
            <a:chExt cx="8385874" cy="3605579"/>
          </a:xfrm>
        </p:grpSpPr>
        <p:pic>
          <p:nvPicPr>
            <p:cNvPr id="3" name="그림 2">
              <a:extLst>
                <a:ext uri="{FF2B5EF4-FFF2-40B4-BE49-F238E27FC236}">
                  <a16:creationId xmlns:a16="http://schemas.microsoft.com/office/drawing/2014/main" id="{811A6EED-8A83-9FDD-09AA-472D39B86280}"/>
                </a:ext>
              </a:extLst>
            </p:cNvPr>
            <p:cNvPicPr>
              <a:picLocks noChangeAspect="1"/>
            </p:cNvPicPr>
            <p:nvPr/>
          </p:nvPicPr>
          <p:blipFill>
            <a:blip r:embed="rId2"/>
            <a:srcRect l="351" r="351"/>
            <a:stretch/>
          </p:blipFill>
          <p:spPr>
            <a:xfrm>
              <a:off x="3027613" y="536626"/>
              <a:ext cx="8039691" cy="3238623"/>
            </a:xfrm>
            <a:prstGeom prst="rect">
              <a:avLst/>
            </a:prstGeom>
          </p:spPr>
        </p:pic>
        <p:sp>
          <p:nvSpPr>
            <p:cNvPr id="5" name="TextBox 4">
              <a:extLst>
                <a:ext uri="{FF2B5EF4-FFF2-40B4-BE49-F238E27FC236}">
                  <a16:creationId xmlns:a16="http://schemas.microsoft.com/office/drawing/2014/main" id="{96D7BFD0-4622-006A-BCB8-32D7A8D5D66E}"/>
                </a:ext>
              </a:extLst>
            </p:cNvPr>
            <p:cNvSpPr txBox="1"/>
            <p:nvPr/>
          </p:nvSpPr>
          <p:spPr>
            <a:xfrm>
              <a:off x="3557264" y="169670"/>
              <a:ext cx="2079874" cy="383023"/>
            </a:xfrm>
            <a:prstGeom prst="rect">
              <a:avLst/>
            </a:prstGeom>
            <a:noFill/>
            <a:ln>
              <a:noFill/>
            </a:ln>
          </p:spPr>
          <p:txBody>
            <a:bodyPr wrap="none" rtlCol="0">
              <a:spAutoFit/>
            </a:bodyPr>
            <a:lstStyle/>
            <a:p>
              <a:r>
                <a:rPr kumimoji="1" lang="en-US" altLang="ko-Kore-KR" sz="1100" b="1" dirty="0">
                  <a:solidFill>
                    <a:srgbClr val="FF0000"/>
                  </a:solidFill>
                </a:rPr>
                <a:t>P1: Warming (82–98)</a:t>
              </a:r>
              <a:endParaRPr kumimoji="1" lang="ko-Kore-KR" altLang="en-US" sz="1100" b="1" dirty="0">
                <a:solidFill>
                  <a:srgbClr val="FF0000"/>
                </a:solidFill>
              </a:endParaRPr>
            </a:p>
          </p:txBody>
        </p:sp>
        <p:cxnSp>
          <p:nvCxnSpPr>
            <p:cNvPr id="6" name="직선 화살표 연결선 5">
              <a:extLst>
                <a:ext uri="{FF2B5EF4-FFF2-40B4-BE49-F238E27FC236}">
                  <a16:creationId xmlns:a16="http://schemas.microsoft.com/office/drawing/2014/main" id="{F67A983F-DF5C-3CB3-1FDC-F72590314C67}"/>
                </a:ext>
              </a:extLst>
            </p:cNvPr>
            <p:cNvCxnSpPr>
              <a:cxnSpLocks/>
            </p:cNvCxnSpPr>
            <p:nvPr/>
          </p:nvCxnSpPr>
          <p:spPr>
            <a:xfrm>
              <a:off x="3572491" y="547265"/>
              <a:ext cx="2917447"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9DFBD73-F76C-35E4-1F0D-046E6149F1B3}"/>
                </a:ext>
              </a:extLst>
            </p:cNvPr>
            <p:cNvSpPr txBox="1"/>
            <p:nvPr/>
          </p:nvSpPr>
          <p:spPr>
            <a:xfrm>
              <a:off x="6455379" y="169670"/>
              <a:ext cx="1838137" cy="383023"/>
            </a:xfrm>
            <a:prstGeom prst="rect">
              <a:avLst/>
            </a:prstGeom>
            <a:noFill/>
            <a:ln>
              <a:noFill/>
            </a:ln>
          </p:spPr>
          <p:txBody>
            <a:bodyPr wrap="none" rtlCol="0">
              <a:spAutoFit/>
            </a:bodyPr>
            <a:lstStyle/>
            <a:p>
              <a:r>
                <a:rPr kumimoji="1" lang="en-US" altLang="ko-Kore-KR" sz="1100" b="1" dirty="0">
                  <a:solidFill>
                    <a:srgbClr val="0432FF"/>
                  </a:solidFill>
                </a:rPr>
                <a:t>P2: Hiatus (98–11)</a:t>
              </a:r>
              <a:endParaRPr kumimoji="1" lang="ko-Kore-KR" altLang="en-US" sz="1100" b="1" dirty="0">
                <a:solidFill>
                  <a:srgbClr val="0432FF"/>
                </a:solidFill>
              </a:endParaRPr>
            </a:p>
          </p:txBody>
        </p:sp>
        <p:cxnSp>
          <p:nvCxnSpPr>
            <p:cNvPr id="8" name="직선 화살표 연결선 7">
              <a:extLst>
                <a:ext uri="{FF2B5EF4-FFF2-40B4-BE49-F238E27FC236}">
                  <a16:creationId xmlns:a16="http://schemas.microsoft.com/office/drawing/2014/main" id="{DD9A31CB-8635-C341-BC96-F8E906EBF582}"/>
                </a:ext>
              </a:extLst>
            </p:cNvPr>
            <p:cNvCxnSpPr>
              <a:cxnSpLocks/>
            </p:cNvCxnSpPr>
            <p:nvPr/>
          </p:nvCxnSpPr>
          <p:spPr>
            <a:xfrm>
              <a:off x="6489938" y="547265"/>
              <a:ext cx="2375945" cy="0"/>
            </a:xfrm>
            <a:prstGeom prst="straightConnector1">
              <a:avLst/>
            </a:prstGeom>
            <a:ln w="38100">
              <a:solidFill>
                <a:srgbClr val="0432FF"/>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7590D0B-47C0-ADA7-4976-A236AEB4428E}"/>
                </a:ext>
              </a:extLst>
            </p:cNvPr>
            <p:cNvSpPr txBox="1"/>
            <p:nvPr/>
          </p:nvSpPr>
          <p:spPr>
            <a:xfrm>
              <a:off x="8852488" y="169670"/>
              <a:ext cx="2560999" cy="383023"/>
            </a:xfrm>
            <a:prstGeom prst="rect">
              <a:avLst/>
            </a:prstGeom>
            <a:noFill/>
            <a:ln>
              <a:noFill/>
            </a:ln>
          </p:spPr>
          <p:txBody>
            <a:bodyPr wrap="none" rtlCol="0">
              <a:spAutoFit/>
            </a:bodyPr>
            <a:lstStyle/>
            <a:p>
              <a:r>
                <a:rPr kumimoji="1" lang="en-US" altLang="ko-Kore-KR" sz="1100" b="1" dirty="0">
                  <a:solidFill>
                    <a:srgbClr val="8A0000"/>
                  </a:solidFill>
                </a:rPr>
                <a:t>P3: Reacceleration (11–22)</a:t>
              </a:r>
              <a:endParaRPr kumimoji="1" lang="ko-Kore-KR" altLang="en-US" sz="1100" b="1" dirty="0">
                <a:solidFill>
                  <a:srgbClr val="8A0000"/>
                </a:solidFill>
              </a:endParaRPr>
            </a:p>
          </p:txBody>
        </p:sp>
        <p:cxnSp>
          <p:nvCxnSpPr>
            <p:cNvPr id="10" name="직선 화살표 연결선 9">
              <a:extLst>
                <a:ext uri="{FF2B5EF4-FFF2-40B4-BE49-F238E27FC236}">
                  <a16:creationId xmlns:a16="http://schemas.microsoft.com/office/drawing/2014/main" id="{7A649B3C-0A29-8B87-5ED3-F363EBE5B277}"/>
                </a:ext>
              </a:extLst>
            </p:cNvPr>
            <p:cNvCxnSpPr>
              <a:cxnSpLocks/>
            </p:cNvCxnSpPr>
            <p:nvPr/>
          </p:nvCxnSpPr>
          <p:spPr>
            <a:xfrm>
              <a:off x="8877403" y="547265"/>
              <a:ext cx="1960689" cy="0"/>
            </a:xfrm>
            <a:prstGeom prst="straightConnector1">
              <a:avLst/>
            </a:prstGeom>
            <a:ln w="38100">
              <a:solidFill>
                <a:srgbClr val="8A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152B91-D990-B274-C6FA-A9A8E09CA2CC}"/>
                    </a:ext>
                  </a:extLst>
                </p:cNvPr>
                <p:cNvSpPr txBox="1"/>
                <p:nvPr/>
              </p:nvSpPr>
              <p:spPr>
                <a:xfrm>
                  <a:off x="6496736" y="2243431"/>
                  <a:ext cx="1798519" cy="3655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ko-Kore-KR" sz="1000" b="1" i="1" smtClean="0">
                            <a:latin typeface="Cambria Math" panose="02040503050406030204" pitchFamily="18" charset="0"/>
                          </a:rPr>
                          <m:t>𝒂</m:t>
                        </m:r>
                        <m:r>
                          <a:rPr kumimoji="1" lang="en-US" altLang="ko-Kore-KR" sz="1000" b="1" i="1" smtClean="0">
                            <a:latin typeface="Cambria Math" panose="02040503050406030204" pitchFamily="18" charset="0"/>
                          </a:rPr>
                          <m:t>=</m:t>
                        </m:r>
                        <m:r>
                          <a:rPr kumimoji="1" lang="en-US" altLang="ko-Kore-KR" sz="1000" b="1" i="1" smtClean="0">
                            <a:latin typeface="Cambria Math" panose="02040503050406030204" pitchFamily="18" charset="0"/>
                          </a:rPr>
                          <m:t>𝟎</m:t>
                        </m:r>
                        <m:r>
                          <a:rPr kumimoji="1" lang="en-US" altLang="ko-Kore-KR" sz="1000" b="1" i="1" smtClean="0">
                            <a:latin typeface="Cambria Math" panose="02040503050406030204" pitchFamily="18" charset="0"/>
                          </a:rPr>
                          <m:t>.</m:t>
                        </m:r>
                        <m:r>
                          <a:rPr kumimoji="1" lang="en-US" altLang="ko-Kore-KR" sz="1000" b="1" i="1" smtClean="0">
                            <a:latin typeface="Cambria Math" panose="02040503050406030204" pitchFamily="18" charset="0"/>
                          </a:rPr>
                          <m:t>𝟐𝟔</m:t>
                        </m:r>
                        <m:r>
                          <a:rPr kumimoji="1" lang="en-US" altLang="ko-Kore-KR" sz="1000" b="1" i="1" smtClean="0">
                            <a:latin typeface="Cambria Math" panose="02040503050406030204" pitchFamily="18" charset="0"/>
                            <a:ea typeface="Cambria Math" panose="02040503050406030204" pitchFamily="18" charset="0"/>
                          </a:rPr>
                          <m:t>℃</m:t>
                        </m:r>
                        <m:r>
                          <a:rPr kumimoji="1" lang="en-US" altLang="ko-Kore-KR" sz="1000" b="1" i="1" smtClean="0">
                            <a:latin typeface="Cambria Math" panose="02040503050406030204" pitchFamily="18" charset="0"/>
                          </a:rPr>
                          <m:t> </m:t>
                        </m:r>
                        <m:sSup>
                          <m:sSupPr>
                            <m:ctrlPr>
                              <a:rPr kumimoji="1" lang="en-US" altLang="ko-Kore-KR" sz="1000" b="1" i="1" smtClean="0">
                                <a:latin typeface="Cambria Math" panose="02040503050406030204" pitchFamily="18" charset="0"/>
                              </a:rPr>
                            </m:ctrlPr>
                          </m:sSupPr>
                          <m:e>
                            <m:r>
                              <a:rPr kumimoji="1" lang="en-US" altLang="ko-Kore-KR" sz="1000" b="1" i="1">
                                <a:latin typeface="Cambria Math" panose="02040503050406030204" pitchFamily="18" charset="0"/>
                              </a:rPr>
                              <m:t>𝒅𝒆𝒄</m:t>
                            </m:r>
                          </m:e>
                          <m:sup>
                            <m:r>
                              <a:rPr kumimoji="1" lang="en-US" altLang="ko-Kore-KR" sz="1000" b="1" i="1" smtClean="0">
                                <a:latin typeface="Cambria Math" panose="02040503050406030204" pitchFamily="18" charset="0"/>
                              </a:rPr>
                              <m:t>−</m:t>
                            </m:r>
                            <m:r>
                              <a:rPr kumimoji="1" lang="en-US" altLang="ko-Kore-KR" sz="1000" b="1" i="1" smtClean="0">
                                <a:latin typeface="Cambria Math" panose="02040503050406030204" pitchFamily="18" charset="0"/>
                              </a:rPr>
                              <m:t>𝟏</m:t>
                            </m:r>
                          </m:sup>
                        </m:sSup>
                      </m:oMath>
                    </m:oMathPara>
                  </a14:m>
                  <a:endParaRPr kumimoji="1" lang="ko-Kore-KR" altLang="en-US" sz="1000" dirty="0"/>
                </a:p>
              </p:txBody>
            </p:sp>
          </mc:Choice>
          <mc:Fallback xmlns="">
            <p:sp>
              <p:nvSpPr>
                <p:cNvPr id="11" name="TextBox 10">
                  <a:extLst>
                    <a:ext uri="{FF2B5EF4-FFF2-40B4-BE49-F238E27FC236}">
                      <a16:creationId xmlns:a16="http://schemas.microsoft.com/office/drawing/2014/main" id="{68152B91-D990-B274-C6FA-A9A8E09CA2CC}"/>
                    </a:ext>
                  </a:extLst>
                </p:cNvPr>
                <p:cNvSpPr txBox="1">
                  <a:spLocks noRot="1" noChangeAspect="1" noMove="1" noResize="1" noEditPoints="1" noAdjustHandles="1" noChangeArrowheads="1" noChangeShapeType="1" noTextEdit="1"/>
                </p:cNvSpPr>
                <p:nvPr/>
              </p:nvSpPr>
              <p:spPr>
                <a:xfrm>
                  <a:off x="6496736" y="2243431"/>
                  <a:ext cx="1798519" cy="365562"/>
                </a:xfrm>
                <a:prstGeom prst="rect">
                  <a:avLst/>
                </a:prstGeom>
                <a:blipFill>
                  <a:blip r:embed="rId3"/>
                  <a:stretch>
                    <a:fillRect b="-1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E8A9720-1B26-DA1B-58EF-A743B7DB7D71}"/>
                    </a:ext>
                  </a:extLst>
                </p:cNvPr>
                <p:cNvSpPr txBox="1"/>
                <p:nvPr/>
              </p:nvSpPr>
              <p:spPr>
                <a:xfrm>
                  <a:off x="4585966" y="2698791"/>
                  <a:ext cx="1888455" cy="3655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000" b="1" i="1" smtClean="0">
                                <a:solidFill>
                                  <a:srgbClr val="FF0000"/>
                                </a:solidFill>
                                <a:latin typeface="Cambria Math" panose="02040503050406030204" pitchFamily="18" charset="0"/>
                              </a:rPr>
                            </m:ctrlPr>
                          </m:sSubPr>
                          <m:e>
                            <m:r>
                              <a:rPr kumimoji="1" lang="en-US" altLang="ko-Kore-KR" sz="1000" b="1" i="1" smtClean="0">
                                <a:solidFill>
                                  <a:srgbClr val="FF0000"/>
                                </a:solidFill>
                                <a:latin typeface="Cambria Math" panose="02040503050406030204" pitchFamily="18" charset="0"/>
                              </a:rPr>
                              <m:t>𝒂</m:t>
                            </m:r>
                          </m:e>
                          <m:sub>
                            <m:r>
                              <a:rPr kumimoji="1" lang="en-US" altLang="ko-Kore-KR" sz="1000" b="1" i="1" smtClean="0">
                                <a:solidFill>
                                  <a:srgbClr val="FF0000"/>
                                </a:solidFill>
                                <a:latin typeface="Cambria Math" panose="02040503050406030204" pitchFamily="18" charset="0"/>
                              </a:rPr>
                              <m:t>𝟏</m:t>
                            </m:r>
                          </m:sub>
                        </m:sSub>
                        <m:r>
                          <a:rPr kumimoji="1" lang="en-US" altLang="ko-Kore-KR" sz="1000" b="1" i="1">
                            <a:solidFill>
                              <a:srgbClr val="FF0000"/>
                            </a:solidFill>
                            <a:latin typeface="Cambria Math" panose="02040503050406030204" pitchFamily="18" charset="0"/>
                          </a:rPr>
                          <m:t>=</m:t>
                        </m:r>
                        <m:r>
                          <a:rPr kumimoji="1" lang="en-US" altLang="ko-Kore-KR" sz="1000" b="1" i="1" smtClean="0">
                            <a:solidFill>
                              <a:srgbClr val="FF0000"/>
                            </a:solidFill>
                            <a:latin typeface="Cambria Math" panose="02040503050406030204" pitchFamily="18" charset="0"/>
                          </a:rPr>
                          <m:t>𝟎</m:t>
                        </m:r>
                        <m:r>
                          <a:rPr kumimoji="1" lang="en-US" altLang="ko-Kore-KR" sz="1000" b="1" i="1" smtClean="0">
                            <a:solidFill>
                              <a:srgbClr val="FF0000"/>
                            </a:solidFill>
                            <a:latin typeface="Cambria Math" panose="02040503050406030204" pitchFamily="18" charset="0"/>
                          </a:rPr>
                          <m:t>.</m:t>
                        </m:r>
                        <m:r>
                          <a:rPr kumimoji="1" lang="en-US" altLang="ko-Kore-KR" sz="1000" b="1" i="1" smtClean="0">
                            <a:solidFill>
                              <a:srgbClr val="FF0000"/>
                            </a:solidFill>
                            <a:latin typeface="Cambria Math" panose="02040503050406030204" pitchFamily="18" charset="0"/>
                          </a:rPr>
                          <m:t>𝟒𝟒</m:t>
                        </m:r>
                        <m:r>
                          <a:rPr kumimoji="1" lang="en-US" altLang="ko-Kore-KR" sz="1000" b="1" i="1">
                            <a:solidFill>
                              <a:srgbClr val="FF0000"/>
                            </a:solidFill>
                            <a:latin typeface="Cambria Math" panose="02040503050406030204" pitchFamily="18" charset="0"/>
                            <a:ea typeface="Cambria Math" panose="02040503050406030204" pitchFamily="18" charset="0"/>
                          </a:rPr>
                          <m:t>℃</m:t>
                        </m:r>
                        <m:r>
                          <a:rPr kumimoji="1" lang="en-US" altLang="ko-Kore-KR" sz="1000" b="1" i="1" smtClean="0">
                            <a:solidFill>
                              <a:srgbClr val="FF0000"/>
                            </a:solidFill>
                            <a:latin typeface="Cambria Math" panose="02040503050406030204" pitchFamily="18" charset="0"/>
                            <a:ea typeface="Cambria Math" panose="02040503050406030204" pitchFamily="18" charset="0"/>
                          </a:rPr>
                          <m:t> </m:t>
                        </m:r>
                        <m:r>
                          <a:rPr kumimoji="1" lang="en-US" altLang="ko-Kore-KR" sz="1000" b="1" i="1" smtClean="0">
                            <a:solidFill>
                              <a:srgbClr val="FF0000"/>
                            </a:solidFill>
                            <a:latin typeface="Cambria Math" panose="02040503050406030204" pitchFamily="18" charset="0"/>
                            <a:ea typeface="Cambria Math" panose="02040503050406030204" pitchFamily="18" charset="0"/>
                          </a:rPr>
                          <m:t>𝒅𝒆</m:t>
                        </m:r>
                        <m:sSup>
                          <m:sSupPr>
                            <m:ctrlPr>
                              <a:rPr kumimoji="1" lang="en-US" altLang="ko-Kore-KR" sz="1000" b="1" i="1" smtClean="0">
                                <a:solidFill>
                                  <a:srgbClr val="FF0000"/>
                                </a:solidFill>
                                <a:latin typeface="Cambria Math" panose="02040503050406030204" pitchFamily="18" charset="0"/>
                                <a:ea typeface="Cambria Math" panose="02040503050406030204" pitchFamily="18" charset="0"/>
                              </a:rPr>
                            </m:ctrlPr>
                          </m:sSupPr>
                          <m:e>
                            <m:r>
                              <a:rPr kumimoji="1" lang="en-US" altLang="ko-Kore-KR" sz="1000" b="1" i="1" smtClean="0">
                                <a:solidFill>
                                  <a:srgbClr val="FF0000"/>
                                </a:solidFill>
                                <a:latin typeface="Cambria Math" panose="02040503050406030204" pitchFamily="18" charset="0"/>
                                <a:ea typeface="Cambria Math" panose="02040503050406030204" pitchFamily="18" charset="0"/>
                              </a:rPr>
                              <m:t>𝒄</m:t>
                            </m:r>
                          </m:e>
                          <m:sup>
                            <m:r>
                              <a:rPr kumimoji="1" lang="en-US" altLang="ko-Kore-KR" sz="1000" b="1" i="1" smtClean="0">
                                <a:solidFill>
                                  <a:srgbClr val="FF0000"/>
                                </a:solidFill>
                                <a:latin typeface="Cambria Math" panose="02040503050406030204" pitchFamily="18" charset="0"/>
                                <a:ea typeface="Cambria Math" panose="02040503050406030204" pitchFamily="18" charset="0"/>
                              </a:rPr>
                              <m:t>−</m:t>
                            </m:r>
                            <m:r>
                              <a:rPr kumimoji="1" lang="en-US" altLang="ko-Kore-KR" sz="1000" b="1" i="1" smtClean="0">
                                <a:solidFill>
                                  <a:srgbClr val="FF0000"/>
                                </a:solidFill>
                                <a:latin typeface="Cambria Math" panose="02040503050406030204" pitchFamily="18" charset="0"/>
                                <a:ea typeface="Cambria Math" panose="02040503050406030204" pitchFamily="18" charset="0"/>
                              </a:rPr>
                              <m:t>𝟏</m:t>
                            </m:r>
                          </m:sup>
                        </m:sSup>
                      </m:oMath>
                    </m:oMathPara>
                  </a14:m>
                  <a:endParaRPr kumimoji="1" lang="ko-Kore-KR" altLang="en-US" sz="1000" dirty="0">
                    <a:solidFill>
                      <a:srgbClr val="FF0000"/>
                    </a:solidFill>
                  </a:endParaRPr>
                </a:p>
              </p:txBody>
            </p:sp>
          </mc:Choice>
          <mc:Fallback xmlns="">
            <p:sp>
              <p:nvSpPr>
                <p:cNvPr id="12" name="TextBox 11">
                  <a:extLst>
                    <a:ext uri="{FF2B5EF4-FFF2-40B4-BE49-F238E27FC236}">
                      <a16:creationId xmlns:a16="http://schemas.microsoft.com/office/drawing/2014/main" id="{2E8A9720-1B26-DA1B-58EF-A743B7DB7D71}"/>
                    </a:ext>
                  </a:extLst>
                </p:cNvPr>
                <p:cNvSpPr txBox="1">
                  <a:spLocks noRot="1" noChangeAspect="1" noMove="1" noResize="1" noEditPoints="1" noAdjustHandles="1" noChangeArrowheads="1" noChangeShapeType="1" noTextEdit="1"/>
                </p:cNvSpPr>
                <p:nvPr/>
              </p:nvSpPr>
              <p:spPr>
                <a:xfrm>
                  <a:off x="4585966" y="2698791"/>
                  <a:ext cx="1888455" cy="365562"/>
                </a:xfrm>
                <a:prstGeom prst="rect">
                  <a:avLst/>
                </a:prstGeom>
                <a:blipFill>
                  <a:blip r:embed="rId4"/>
                  <a:stretch>
                    <a:fillRect b="-476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988232-9CB0-2D24-C49E-0B625FDC9135}"/>
                    </a:ext>
                  </a:extLst>
                </p:cNvPr>
                <p:cNvSpPr txBox="1"/>
                <p:nvPr/>
              </p:nvSpPr>
              <p:spPr>
                <a:xfrm>
                  <a:off x="7029008" y="1395349"/>
                  <a:ext cx="2029272" cy="3655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000" b="1" i="1" smtClean="0">
                                <a:solidFill>
                                  <a:srgbClr val="0432FF"/>
                                </a:solidFill>
                                <a:latin typeface="Cambria Math" panose="02040503050406030204" pitchFamily="18" charset="0"/>
                              </a:rPr>
                            </m:ctrlPr>
                          </m:sSubPr>
                          <m:e>
                            <m:r>
                              <a:rPr kumimoji="1" lang="en-US" altLang="ko-Kore-KR" sz="1000" b="1" i="1">
                                <a:solidFill>
                                  <a:srgbClr val="0432FF"/>
                                </a:solidFill>
                                <a:latin typeface="Cambria Math" panose="02040503050406030204" pitchFamily="18" charset="0"/>
                              </a:rPr>
                              <m:t>𝒂</m:t>
                            </m:r>
                          </m:e>
                          <m:sub>
                            <m:r>
                              <a:rPr kumimoji="1" lang="en-US" altLang="ko-Kore-KR" sz="1000" b="1" i="1" smtClean="0">
                                <a:solidFill>
                                  <a:srgbClr val="0432FF"/>
                                </a:solidFill>
                                <a:latin typeface="Cambria Math" panose="02040503050406030204" pitchFamily="18" charset="0"/>
                              </a:rPr>
                              <m:t>𝟐</m:t>
                            </m:r>
                          </m:sub>
                        </m:sSub>
                        <m:r>
                          <a:rPr kumimoji="1" lang="en-US" altLang="ko-Kore-KR" sz="1000" b="1" i="1">
                            <a:solidFill>
                              <a:srgbClr val="0432FF"/>
                            </a:solidFill>
                            <a:latin typeface="Cambria Math" panose="02040503050406030204" pitchFamily="18" charset="0"/>
                          </a:rPr>
                          <m:t>=</m:t>
                        </m:r>
                        <m:r>
                          <a:rPr kumimoji="1" lang="en-US" altLang="ko-Kore-KR" sz="1000" b="1" i="1" smtClean="0">
                            <a:solidFill>
                              <a:srgbClr val="0432FF"/>
                            </a:solidFill>
                            <a:latin typeface="Cambria Math" panose="02040503050406030204" pitchFamily="18" charset="0"/>
                          </a:rPr>
                          <m:t>−</m:t>
                        </m:r>
                        <m:r>
                          <a:rPr kumimoji="1" lang="en-US" altLang="ko-Kore-KR" sz="1000" b="1" i="1">
                            <a:solidFill>
                              <a:srgbClr val="0432FF"/>
                            </a:solidFill>
                            <a:latin typeface="Cambria Math" panose="02040503050406030204" pitchFamily="18" charset="0"/>
                          </a:rPr>
                          <m:t>𝟎</m:t>
                        </m:r>
                        <m:r>
                          <a:rPr kumimoji="1" lang="en-US" altLang="ko-Kore-KR" sz="1000" b="1" i="1">
                            <a:solidFill>
                              <a:srgbClr val="0432FF"/>
                            </a:solidFill>
                            <a:latin typeface="Cambria Math" panose="02040503050406030204" pitchFamily="18" charset="0"/>
                          </a:rPr>
                          <m:t>.</m:t>
                        </m:r>
                        <m:r>
                          <a:rPr kumimoji="1" lang="en-US" altLang="ko-Kore-KR" sz="1000" b="1" i="1" smtClean="0">
                            <a:solidFill>
                              <a:srgbClr val="0432FF"/>
                            </a:solidFill>
                            <a:latin typeface="Cambria Math" panose="02040503050406030204" pitchFamily="18" charset="0"/>
                          </a:rPr>
                          <m:t>𝟐𝟗</m:t>
                        </m:r>
                        <m:r>
                          <a:rPr kumimoji="1" lang="en-US" altLang="ko-Kore-KR" sz="1000" b="1" i="1">
                            <a:solidFill>
                              <a:srgbClr val="0432FF"/>
                            </a:solidFill>
                            <a:latin typeface="Cambria Math" panose="02040503050406030204" pitchFamily="18" charset="0"/>
                            <a:ea typeface="Cambria Math" panose="02040503050406030204" pitchFamily="18" charset="0"/>
                          </a:rPr>
                          <m:t>℃ </m:t>
                        </m:r>
                        <m:r>
                          <a:rPr kumimoji="1" lang="en-US" altLang="ko-Kore-KR" sz="1000" b="1" i="1">
                            <a:solidFill>
                              <a:srgbClr val="0432FF"/>
                            </a:solidFill>
                            <a:latin typeface="Cambria Math" panose="02040503050406030204" pitchFamily="18" charset="0"/>
                            <a:ea typeface="Cambria Math" panose="02040503050406030204" pitchFamily="18" charset="0"/>
                          </a:rPr>
                          <m:t>𝒅𝒆</m:t>
                        </m:r>
                        <m:sSup>
                          <m:sSupPr>
                            <m:ctrlPr>
                              <a:rPr kumimoji="1" lang="en-US" altLang="ko-Kore-KR" sz="1000" b="1" i="1">
                                <a:solidFill>
                                  <a:srgbClr val="0432FF"/>
                                </a:solidFill>
                                <a:latin typeface="Cambria Math" panose="02040503050406030204" pitchFamily="18" charset="0"/>
                                <a:ea typeface="Cambria Math" panose="02040503050406030204" pitchFamily="18" charset="0"/>
                              </a:rPr>
                            </m:ctrlPr>
                          </m:sSupPr>
                          <m:e>
                            <m:r>
                              <a:rPr kumimoji="1" lang="en-US" altLang="ko-Kore-KR" sz="1000" b="1" i="1">
                                <a:solidFill>
                                  <a:srgbClr val="0432FF"/>
                                </a:solidFill>
                                <a:latin typeface="Cambria Math" panose="02040503050406030204" pitchFamily="18" charset="0"/>
                                <a:ea typeface="Cambria Math" panose="02040503050406030204" pitchFamily="18" charset="0"/>
                              </a:rPr>
                              <m:t>𝒄</m:t>
                            </m:r>
                          </m:e>
                          <m:sup>
                            <m:r>
                              <a:rPr kumimoji="1" lang="en-US" altLang="ko-Kore-KR" sz="1000" b="1" i="1">
                                <a:solidFill>
                                  <a:srgbClr val="0432FF"/>
                                </a:solidFill>
                                <a:latin typeface="Cambria Math" panose="02040503050406030204" pitchFamily="18" charset="0"/>
                                <a:ea typeface="Cambria Math" panose="02040503050406030204" pitchFamily="18" charset="0"/>
                              </a:rPr>
                              <m:t>−</m:t>
                            </m:r>
                            <m:r>
                              <a:rPr kumimoji="1" lang="en-US" altLang="ko-Kore-KR" sz="1000" b="1" i="1">
                                <a:solidFill>
                                  <a:srgbClr val="0432FF"/>
                                </a:solidFill>
                                <a:latin typeface="Cambria Math" panose="02040503050406030204" pitchFamily="18" charset="0"/>
                                <a:ea typeface="Cambria Math" panose="02040503050406030204" pitchFamily="18" charset="0"/>
                              </a:rPr>
                              <m:t>𝟏</m:t>
                            </m:r>
                          </m:sup>
                        </m:sSup>
                      </m:oMath>
                    </m:oMathPara>
                  </a14:m>
                  <a:endParaRPr kumimoji="1" lang="ko-Kore-KR" altLang="en-US" sz="1000" dirty="0">
                    <a:solidFill>
                      <a:srgbClr val="0432FF"/>
                    </a:solidFill>
                  </a:endParaRPr>
                </a:p>
              </p:txBody>
            </p:sp>
          </mc:Choice>
          <mc:Fallback xmlns="">
            <p:sp>
              <p:nvSpPr>
                <p:cNvPr id="13" name="TextBox 12">
                  <a:extLst>
                    <a:ext uri="{FF2B5EF4-FFF2-40B4-BE49-F238E27FC236}">
                      <a16:creationId xmlns:a16="http://schemas.microsoft.com/office/drawing/2014/main" id="{11988232-9CB0-2D24-C49E-0B625FDC9135}"/>
                    </a:ext>
                  </a:extLst>
                </p:cNvPr>
                <p:cNvSpPr txBox="1">
                  <a:spLocks noRot="1" noChangeAspect="1" noMove="1" noResize="1" noEditPoints="1" noAdjustHandles="1" noChangeArrowheads="1" noChangeShapeType="1" noTextEdit="1"/>
                </p:cNvSpPr>
                <p:nvPr/>
              </p:nvSpPr>
              <p:spPr>
                <a:xfrm>
                  <a:off x="7029008" y="1395349"/>
                  <a:ext cx="2029272" cy="365562"/>
                </a:xfrm>
                <a:prstGeom prst="rect">
                  <a:avLst/>
                </a:prstGeom>
                <a:blipFill>
                  <a:blip r:embed="rId5"/>
                  <a:stretch>
                    <a:fillRect b="-4762"/>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99ABC09-BD59-FBDF-47CF-27661DA5348C}"/>
                    </a:ext>
                  </a:extLst>
                </p:cNvPr>
                <p:cNvSpPr txBox="1"/>
                <p:nvPr/>
              </p:nvSpPr>
              <p:spPr>
                <a:xfrm>
                  <a:off x="8852488" y="744848"/>
                  <a:ext cx="1888455" cy="3655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000" b="1" i="1" smtClean="0">
                                <a:solidFill>
                                  <a:srgbClr val="8A0000"/>
                                </a:solidFill>
                                <a:latin typeface="Cambria Math" panose="02040503050406030204" pitchFamily="18" charset="0"/>
                              </a:rPr>
                            </m:ctrlPr>
                          </m:sSubPr>
                          <m:e>
                            <m:r>
                              <a:rPr kumimoji="1" lang="en-US" altLang="ko-Kore-KR" sz="1000" b="1" i="1">
                                <a:solidFill>
                                  <a:srgbClr val="8A0000"/>
                                </a:solidFill>
                                <a:latin typeface="Cambria Math" panose="02040503050406030204" pitchFamily="18" charset="0"/>
                              </a:rPr>
                              <m:t>𝒂</m:t>
                            </m:r>
                          </m:e>
                          <m:sub>
                            <m:r>
                              <a:rPr kumimoji="1" lang="en-US" altLang="ko-Kore-KR" sz="1000" b="1" i="1" smtClean="0">
                                <a:solidFill>
                                  <a:srgbClr val="8A0000"/>
                                </a:solidFill>
                                <a:latin typeface="Cambria Math" panose="02040503050406030204" pitchFamily="18" charset="0"/>
                              </a:rPr>
                              <m:t>𝟑</m:t>
                            </m:r>
                          </m:sub>
                        </m:sSub>
                        <m:r>
                          <a:rPr kumimoji="1" lang="en-US" altLang="ko-Kore-KR" sz="1000" b="1" i="1">
                            <a:solidFill>
                              <a:srgbClr val="8A0000"/>
                            </a:solidFill>
                            <a:latin typeface="Cambria Math" panose="02040503050406030204" pitchFamily="18" charset="0"/>
                          </a:rPr>
                          <m:t>=</m:t>
                        </m:r>
                        <m:r>
                          <a:rPr kumimoji="1" lang="en-US" altLang="ko-Kore-KR" sz="1000" b="1" i="1">
                            <a:solidFill>
                              <a:srgbClr val="8A0000"/>
                            </a:solidFill>
                            <a:latin typeface="Cambria Math" panose="02040503050406030204" pitchFamily="18" charset="0"/>
                          </a:rPr>
                          <m:t>𝟎</m:t>
                        </m:r>
                        <m:r>
                          <a:rPr kumimoji="1" lang="en-US" altLang="ko-Kore-KR" sz="1000" b="1" i="1">
                            <a:solidFill>
                              <a:srgbClr val="8A0000"/>
                            </a:solidFill>
                            <a:latin typeface="Cambria Math" panose="02040503050406030204" pitchFamily="18" charset="0"/>
                          </a:rPr>
                          <m:t>.</m:t>
                        </m:r>
                        <m:r>
                          <a:rPr kumimoji="1" lang="en-US" altLang="ko-Kore-KR" sz="1000" b="1" i="1" smtClean="0">
                            <a:solidFill>
                              <a:srgbClr val="8A0000"/>
                            </a:solidFill>
                            <a:latin typeface="Cambria Math" panose="02040503050406030204" pitchFamily="18" charset="0"/>
                          </a:rPr>
                          <m:t>𝟖𝟑</m:t>
                        </m:r>
                        <m:r>
                          <a:rPr kumimoji="1" lang="en-US" altLang="ko-Kore-KR" sz="1000" b="1" i="1">
                            <a:solidFill>
                              <a:srgbClr val="8A0000"/>
                            </a:solidFill>
                            <a:latin typeface="Cambria Math" panose="02040503050406030204" pitchFamily="18" charset="0"/>
                            <a:ea typeface="Cambria Math" panose="02040503050406030204" pitchFamily="18" charset="0"/>
                          </a:rPr>
                          <m:t>℃ </m:t>
                        </m:r>
                        <m:r>
                          <a:rPr kumimoji="1" lang="en-US" altLang="ko-Kore-KR" sz="1000" b="1" i="1">
                            <a:solidFill>
                              <a:srgbClr val="8A0000"/>
                            </a:solidFill>
                            <a:latin typeface="Cambria Math" panose="02040503050406030204" pitchFamily="18" charset="0"/>
                            <a:ea typeface="Cambria Math" panose="02040503050406030204" pitchFamily="18" charset="0"/>
                          </a:rPr>
                          <m:t>𝒅𝒆</m:t>
                        </m:r>
                        <m:sSup>
                          <m:sSupPr>
                            <m:ctrlPr>
                              <a:rPr kumimoji="1" lang="en-US" altLang="ko-Kore-KR" sz="1000" b="1" i="1">
                                <a:solidFill>
                                  <a:srgbClr val="8A0000"/>
                                </a:solidFill>
                                <a:latin typeface="Cambria Math" panose="02040503050406030204" pitchFamily="18" charset="0"/>
                                <a:ea typeface="Cambria Math" panose="02040503050406030204" pitchFamily="18" charset="0"/>
                              </a:rPr>
                            </m:ctrlPr>
                          </m:sSupPr>
                          <m:e>
                            <m:r>
                              <a:rPr kumimoji="1" lang="en-US" altLang="ko-Kore-KR" sz="1000" b="1" i="1">
                                <a:solidFill>
                                  <a:srgbClr val="8A0000"/>
                                </a:solidFill>
                                <a:latin typeface="Cambria Math" panose="02040503050406030204" pitchFamily="18" charset="0"/>
                                <a:ea typeface="Cambria Math" panose="02040503050406030204" pitchFamily="18" charset="0"/>
                              </a:rPr>
                              <m:t>𝒄</m:t>
                            </m:r>
                          </m:e>
                          <m:sup>
                            <m:r>
                              <a:rPr kumimoji="1" lang="en-US" altLang="ko-Kore-KR" sz="1000" b="1" i="1">
                                <a:solidFill>
                                  <a:srgbClr val="8A0000"/>
                                </a:solidFill>
                                <a:latin typeface="Cambria Math" panose="02040503050406030204" pitchFamily="18" charset="0"/>
                                <a:ea typeface="Cambria Math" panose="02040503050406030204" pitchFamily="18" charset="0"/>
                              </a:rPr>
                              <m:t>−</m:t>
                            </m:r>
                            <m:r>
                              <a:rPr kumimoji="1" lang="en-US" altLang="ko-Kore-KR" sz="1000" b="1" i="1">
                                <a:solidFill>
                                  <a:srgbClr val="8A0000"/>
                                </a:solidFill>
                                <a:latin typeface="Cambria Math" panose="02040503050406030204" pitchFamily="18" charset="0"/>
                                <a:ea typeface="Cambria Math" panose="02040503050406030204" pitchFamily="18" charset="0"/>
                              </a:rPr>
                              <m:t>𝟏</m:t>
                            </m:r>
                          </m:sup>
                        </m:sSup>
                      </m:oMath>
                    </m:oMathPara>
                  </a14:m>
                  <a:endParaRPr kumimoji="1" lang="ko-Kore-KR" altLang="en-US" sz="1000" dirty="0">
                    <a:solidFill>
                      <a:srgbClr val="8A0000"/>
                    </a:solidFill>
                  </a:endParaRPr>
                </a:p>
              </p:txBody>
            </p:sp>
          </mc:Choice>
          <mc:Fallback xmlns="">
            <p:sp>
              <p:nvSpPr>
                <p:cNvPr id="14" name="TextBox 13">
                  <a:extLst>
                    <a:ext uri="{FF2B5EF4-FFF2-40B4-BE49-F238E27FC236}">
                      <a16:creationId xmlns:a16="http://schemas.microsoft.com/office/drawing/2014/main" id="{999ABC09-BD59-FBDF-47CF-27661DA5348C}"/>
                    </a:ext>
                  </a:extLst>
                </p:cNvPr>
                <p:cNvSpPr txBox="1">
                  <a:spLocks noRot="1" noChangeAspect="1" noMove="1" noResize="1" noEditPoints="1" noAdjustHandles="1" noChangeArrowheads="1" noChangeShapeType="1" noTextEdit="1"/>
                </p:cNvSpPr>
                <p:nvPr/>
              </p:nvSpPr>
              <p:spPr>
                <a:xfrm>
                  <a:off x="8852488" y="744848"/>
                  <a:ext cx="1888455" cy="365562"/>
                </a:xfrm>
                <a:prstGeom prst="rect">
                  <a:avLst/>
                </a:prstGeom>
                <a:blipFill>
                  <a:blip r:embed="rId6"/>
                  <a:stretch>
                    <a:fillRect b="-4762"/>
                  </a:stretch>
                </a:blipFill>
              </p:spPr>
              <p:txBody>
                <a:bodyPr/>
                <a:lstStyle/>
                <a:p>
                  <a:r>
                    <a:rPr lang="ko-KR" altLang="en-US">
                      <a:noFill/>
                    </a:rPr>
                    <a:t> </a:t>
                  </a:r>
                </a:p>
              </p:txBody>
            </p:sp>
          </mc:Fallback>
        </mc:AlternateContent>
        <p:cxnSp>
          <p:nvCxnSpPr>
            <p:cNvPr id="15" name="직선 연결선[R] 14">
              <a:extLst>
                <a:ext uri="{FF2B5EF4-FFF2-40B4-BE49-F238E27FC236}">
                  <a16:creationId xmlns:a16="http://schemas.microsoft.com/office/drawing/2014/main" id="{AE412C0F-6B10-1641-839C-CBAB7A910453}"/>
                </a:ext>
              </a:extLst>
            </p:cNvPr>
            <p:cNvCxnSpPr>
              <a:cxnSpLocks/>
            </p:cNvCxnSpPr>
            <p:nvPr/>
          </p:nvCxnSpPr>
          <p:spPr>
            <a:xfrm>
              <a:off x="8423296" y="3289883"/>
              <a:ext cx="549052"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1332422-A7A2-70FE-B582-DCA9B0B8E96F}"/>
                </a:ext>
              </a:extLst>
            </p:cNvPr>
            <p:cNvSpPr txBox="1"/>
            <p:nvPr/>
          </p:nvSpPr>
          <p:spPr>
            <a:xfrm>
              <a:off x="9035669" y="3128415"/>
              <a:ext cx="1934363" cy="360492"/>
            </a:xfrm>
            <a:prstGeom prst="rect">
              <a:avLst/>
            </a:prstGeom>
            <a:noFill/>
            <a:ln>
              <a:noFill/>
            </a:ln>
          </p:spPr>
          <p:txBody>
            <a:bodyPr wrap="none" rtlCol="0">
              <a:spAutoFit/>
            </a:bodyPr>
            <a:lstStyle/>
            <a:p>
              <a:r>
                <a:rPr kumimoji="1" lang="en-US" altLang="ko-KR" sz="1000" dirty="0">
                  <a:solidFill>
                    <a:schemeClr val="bg1">
                      <a:lumMod val="65000"/>
                    </a:schemeClr>
                  </a:solidFill>
                </a:rPr>
                <a:t>Interannual (2-6 year)</a:t>
              </a:r>
              <a:endParaRPr kumimoji="1" lang="ko-Kore-KR" altLang="en-US" sz="1000" dirty="0">
                <a:solidFill>
                  <a:schemeClr val="bg1">
                    <a:lumMod val="65000"/>
                  </a:schemeClr>
                </a:solidFill>
              </a:endParaRPr>
            </a:p>
          </p:txBody>
        </p:sp>
        <p:cxnSp>
          <p:nvCxnSpPr>
            <p:cNvPr id="17" name="직선 연결선[R] 16">
              <a:extLst>
                <a:ext uri="{FF2B5EF4-FFF2-40B4-BE49-F238E27FC236}">
                  <a16:creationId xmlns:a16="http://schemas.microsoft.com/office/drawing/2014/main" id="{3FBB1E55-8CB6-E5BE-AEDB-B9F4E359B715}"/>
                </a:ext>
              </a:extLst>
            </p:cNvPr>
            <p:cNvCxnSpPr>
              <a:cxnSpLocks/>
            </p:cNvCxnSpPr>
            <p:nvPr/>
          </p:nvCxnSpPr>
          <p:spPr>
            <a:xfrm>
              <a:off x="8423296" y="3017169"/>
              <a:ext cx="54905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0A68203-7E25-3205-6627-FC17B0A222E4}"/>
                </a:ext>
              </a:extLst>
            </p:cNvPr>
            <p:cNvSpPr txBox="1"/>
            <p:nvPr/>
          </p:nvSpPr>
          <p:spPr>
            <a:xfrm>
              <a:off x="9035669" y="2862024"/>
              <a:ext cx="1683238" cy="360492"/>
            </a:xfrm>
            <a:prstGeom prst="rect">
              <a:avLst/>
            </a:prstGeom>
            <a:noFill/>
          </p:spPr>
          <p:txBody>
            <a:bodyPr wrap="none" rtlCol="0">
              <a:spAutoFit/>
            </a:bodyPr>
            <a:lstStyle/>
            <a:p>
              <a:r>
                <a:rPr kumimoji="1" lang="en-US" altLang="ko-Kore-KR" sz="1000" dirty="0">
                  <a:solidFill>
                    <a:srgbClr val="FF0000"/>
                  </a:solidFill>
                </a:rPr>
                <a:t>Decadal ( &gt; 6 year)</a:t>
              </a:r>
              <a:endParaRPr kumimoji="1" lang="ko-Kore-KR" altLang="en-US" sz="1000" dirty="0">
                <a:solidFill>
                  <a:srgbClr val="FF0000"/>
                </a:solidFill>
              </a:endParaRPr>
            </a:p>
          </p:txBody>
        </p:sp>
        <p:sp>
          <p:nvSpPr>
            <p:cNvPr id="19" name="TextBox 18">
              <a:extLst>
                <a:ext uri="{FF2B5EF4-FFF2-40B4-BE49-F238E27FC236}">
                  <a16:creationId xmlns:a16="http://schemas.microsoft.com/office/drawing/2014/main" id="{AFA9937A-1F0F-2D50-FE31-BEAE7BB35F76}"/>
                </a:ext>
              </a:extLst>
            </p:cNvPr>
            <p:cNvSpPr txBox="1"/>
            <p:nvPr/>
          </p:nvSpPr>
          <p:spPr>
            <a:xfrm>
              <a:off x="9035669" y="2595630"/>
              <a:ext cx="1230276" cy="360492"/>
            </a:xfrm>
            <a:prstGeom prst="rect">
              <a:avLst/>
            </a:prstGeom>
            <a:noFill/>
          </p:spPr>
          <p:txBody>
            <a:bodyPr wrap="none" rtlCol="0">
              <a:spAutoFit/>
            </a:bodyPr>
            <a:lstStyle/>
            <a:p>
              <a:r>
                <a:rPr kumimoji="1" lang="en-US" altLang="ko-Kore-KR" sz="1000" dirty="0"/>
                <a:t>SST anomaly</a:t>
              </a:r>
              <a:endParaRPr kumimoji="1" lang="ko-Kore-KR" altLang="en-US" sz="1000" dirty="0"/>
            </a:p>
          </p:txBody>
        </p:sp>
        <p:cxnSp>
          <p:nvCxnSpPr>
            <p:cNvPr id="20" name="직선 연결선[R] 19">
              <a:extLst>
                <a:ext uri="{FF2B5EF4-FFF2-40B4-BE49-F238E27FC236}">
                  <a16:creationId xmlns:a16="http://schemas.microsoft.com/office/drawing/2014/main" id="{99372FCB-E150-695D-6A0A-22E5E0A41EB7}"/>
                </a:ext>
              </a:extLst>
            </p:cNvPr>
            <p:cNvCxnSpPr>
              <a:cxnSpLocks/>
            </p:cNvCxnSpPr>
            <p:nvPr/>
          </p:nvCxnSpPr>
          <p:spPr>
            <a:xfrm>
              <a:off x="8423296" y="2744455"/>
              <a:ext cx="5490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2" name="그림 21">
            <a:extLst>
              <a:ext uri="{FF2B5EF4-FFF2-40B4-BE49-F238E27FC236}">
                <a16:creationId xmlns:a16="http://schemas.microsoft.com/office/drawing/2014/main" id="{82644448-DE02-2027-3D92-AC130F4C6BA8}"/>
              </a:ext>
            </a:extLst>
          </p:cNvPr>
          <p:cNvPicPr>
            <a:picLocks noChangeAspect="1"/>
          </p:cNvPicPr>
          <p:nvPr/>
        </p:nvPicPr>
        <p:blipFill>
          <a:blip/>
          <a:srcRect t="2980" b="2980"/>
          <a:stretch/>
        </p:blipFill>
        <p:spPr>
          <a:xfrm>
            <a:off x="7824006" y="4174287"/>
            <a:ext cx="2616884" cy="2460929"/>
          </a:xfrm>
          <a:prstGeom prst="rect">
            <a:avLst/>
          </a:prstGeom>
        </p:spPr>
      </p:pic>
      <p:sp>
        <p:nvSpPr>
          <p:cNvPr id="23" name="TextBox 22">
            <a:extLst>
              <a:ext uri="{FF2B5EF4-FFF2-40B4-BE49-F238E27FC236}">
                <a16:creationId xmlns:a16="http://schemas.microsoft.com/office/drawing/2014/main" id="{5227F164-51CC-64F1-73BE-118EC026D181}"/>
              </a:ext>
            </a:extLst>
          </p:cNvPr>
          <p:cNvSpPr txBox="1"/>
          <p:nvPr/>
        </p:nvSpPr>
        <p:spPr>
          <a:xfrm>
            <a:off x="8256709" y="5005500"/>
            <a:ext cx="1028615" cy="307777"/>
          </a:xfrm>
          <a:prstGeom prst="rect">
            <a:avLst/>
          </a:prstGeom>
          <a:noFill/>
        </p:spPr>
        <p:txBody>
          <a:bodyPr wrap="none" rtlCol="0">
            <a:spAutoFit/>
          </a:bodyPr>
          <a:lstStyle/>
          <a:p>
            <a:r>
              <a:rPr kumimoji="1" lang="en-US" altLang="ko-Kore-KR" sz="1400" dirty="0">
                <a:solidFill>
                  <a:schemeClr val="bg1">
                    <a:lumMod val="75000"/>
                  </a:schemeClr>
                </a:solidFill>
              </a:rPr>
              <a:t>Interannual</a:t>
            </a:r>
            <a:endParaRPr kumimoji="1" lang="ko-Kore-KR" altLang="en-US" sz="1400" dirty="0">
              <a:solidFill>
                <a:schemeClr val="bg1">
                  <a:lumMod val="75000"/>
                </a:schemeClr>
              </a:solidFill>
            </a:endParaRPr>
          </a:p>
        </p:txBody>
      </p:sp>
      <p:sp>
        <p:nvSpPr>
          <p:cNvPr id="24" name="TextBox 23">
            <a:extLst>
              <a:ext uri="{FF2B5EF4-FFF2-40B4-BE49-F238E27FC236}">
                <a16:creationId xmlns:a16="http://schemas.microsoft.com/office/drawing/2014/main" id="{C1DA6AE5-FC74-BF94-40DC-AAACFE8854D5}"/>
              </a:ext>
            </a:extLst>
          </p:cNvPr>
          <p:cNvSpPr txBox="1"/>
          <p:nvPr/>
        </p:nvSpPr>
        <p:spPr>
          <a:xfrm>
            <a:off x="9245302" y="5584554"/>
            <a:ext cx="947952" cy="369332"/>
          </a:xfrm>
          <a:prstGeom prst="rect">
            <a:avLst/>
          </a:prstGeom>
          <a:noFill/>
        </p:spPr>
        <p:txBody>
          <a:bodyPr wrap="none" rtlCol="0">
            <a:spAutoFit/>
          </a:bodyPr>
          <a:lstStyle/>
          <a:p>
            <a:r>
              <a:rPr kumimoji="1" lang="en-US" altLang="ko-Kore-KR" b="1" dirty="0">
                <a:solidFill>
                  <a:srgbClr val="FF0000"/>
                </a:solidFill>
              </a:rPr>
              <a:t>Decadal</a:t>
            </a:r>
            <a:endParaRPr kumimoji="1" lang="ko-Kore-KR" altLang="en-US" b="1" dirty="0">
              <a:solidFill>
                <a:srgbClr val="FF0000"/>
              </a:solidFill>
            </a:endParaRPr>
          </a:p>
        </p:txBody>
      </p:sp>
      <p:sp>
        <p:nvSpPr>
          <p:cNvPr id="25" name="TextBox 24">
            <a:extLst>
              <a:ext uri="{FF2B5EF4-FFF2-40B4-BE49-F238E27FC236}">
                <a16:creationId xmlns:a16="http://schemas.microsoft.com/office/drawing/2014/main" id="{BA291FD3-E743-002A-6239-2B43EA5A5B32}"/>
              </a:ext>
            </a:extLst>
          </p:cNvPr>
          <p:cNvSpPr txBox="1"/>
          <p:nvPr/>
        </p:nvSpPr>
        <p:spPr>
          <a:xfrm>
            <a:off x="296255" y="4147924"/>
            <a:ext cx="1213281" cy="276999"/>
          </a:xfrm>
          <a:prstGeom prst="rect">
            <a:avLst/>
          </a:prstGeom>
          <a:noFill/>
        </p:spPr>
        <p:txBody>
          <a:bodyPr wrap="none" rtlCol="0">
            <a:spAutoFit/>
          </a:bodyPr>
          <a:lstStyle/>
          <a:p>
            <a:r>
              <a:rPr kumimoji="1" lang="en-US" altLang="ko-KR" sz="1200" dirty="0"/>
              <a:t>Normalized </a:t>
            </a:r>
            <a:r>
              <a:rPr kumimoji="1" lang="en-US" altLang="ko-KR" sz="1200" dirty="0" err="1"/>
              <a:t>SSTa</a:t>
            </a:r>
            <a:endParaRPr kumimoji="1" lang="ko-KR" altLang="en-US" sz="1200" dirty="0"/>
          </a:p>
        </p:txBody>
      </p:sp>
      <p:sp>
        <p:nvSpPr>
          <p:cNvPr id="26" name="Slide Number Placeholder 4">
            <a:extLst>
              <a:ext uri="{FF2B5EF4-FFF2-40B4-BE49-F238E27FC236}">
                <a16:creationId xmlns:a16="http://schemas.microsoft.com/office/drawing/2014/main" id="{72436EA3-3A25-632D-E635-7D969A9891CC}"/>
              </a:ext>
            </a:extLst>
          </p:cNvPr>
          <p:cNvSpPr>
            <a:spLocks noGrp="1"/>
          </p:cNvSpPr>
          <p:nvPr>
            <p:ph type="sldNum" sz="quarter" idx="12"/>
          </p:nvPr>
        </p:nvSpPr>
        <p:spPr>
          <a:xfrm>
            <a:off x="9263743" y="6341804"/>
            <a:ext cx="2743200" cy="365125"/>
          </a:xfrm>
        </p:spPr>
        <p:txBody>
          <a:bodyPr/>
          <a:lstStyle/>
          <a:p>
            <a:r>
              <a:rPr lang="en-US" sz="1800" dirty="0">
                <a:solidFill>
                  <a:schemeClr val="tx1"/>
                </a:solidFill>
                <a:latin typeface="Arial" panose="020B0604020202020204" pitchFamily="34" charset="0"/>
                <a:cs typeface="Arial" panose="020B0604020202020204" pitchFamily="34" charset="0"/>
              </a:rPr>
              <a:t>19</a:t>
            </a:r>
          </a:p>
        </p:txBody>
      </p:sp>
      <p:sp>
        <p:nvSpPr>
          <p:cNvPr id="27" name="TextBox 26">
            <a:extLst>
              <a:ext uri="{FF2B5EF4-FFF2-40B4-BE49-F238E27FC236}">
                <a16:creationId xmlns:a16="http://schemas.microsoft.com/office/drawing/2014/main" id="{767977CC-53E6-800A-3802-54B62495D234}"/>
              </a:ext>
            </a:extLst>
          </p:cNvPr>
          <p:cNvSpPr txBox="1"/>
          <p:nvPr/>
        </p:nvSpPr>
        <p:spPr>
          <a:xfrm>
            <a:off x="5226697" y="6596993"/>
            <a:ext cx="1511952" cy="246221"/>
          </a:xfrm>
          <a:prstGeom prst="rect">
            <a:avLst/>
          </a:prstGeom>
          <a:noFill/>
          <a:ln>
            <a:noFill/>
          </a:ln>
        </p:spPr>
        <p:txBody>
          <a:bodyPr wrap="none" rtlCol="0">
            <a:spAutoFit/>
          </a:bodyPr>
          <a:lstStyle/>
          <a:p>
            <a:r>
              <a:rPr kumimoji="1" lang="en-US" altLang="en-US" sz="1000" dirty="0">
                <a:solidFill>
                  <a:schemeClr val="bg1">
                    <a:lumMod val="65000"/>
                  </a:schemeClr>
                </a:solidFill>
              </a:rPr>
              <a:t>Park et al. (submitted, JC)</a:t>
            </a:r>
            <a:endParaRPr kumimoji="1" lang="ko-Kore-KR" altLang="en-US" sz="1000" dirty="0">
              <a:solidFill>
                <a:schemeClr val="bg1">
                  <a:lumMod val="65000"/>
                </a:schemeClr>
              </a:solidFill>
            </a:endParaRPr>
          </a:p>
        </p:txBody>
      </p:sp>
    </p:spTree>
    <p:extLst>
      <p:ext uri="{BB962C8B-B14F-4D97-AF65-F5344CB8AC3E}">
        <p14:creationId xmlns:p14="http://schemas.microsoft.com/office/powerpoint/2010/main" val="352102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C680027-7A89-F17D-B34D-82D215CE7415}"/>
              </a:ext>
            </a:extLst>
          </p:cNvPr>
          <p:cNvPicPr>
            <a:picLocks noChangeAspect="1"/>
          </p:cNvPicPr>
          <p:nvPr/>
        </p:nvPicPr>
        <p:blipFill>
          <a:blip/>
          <a:stretch>
            <a:fillRect/>
          </a:stretch>
        </p:blipFill>
        <p:spPr>
          <a:xfrm>
            <a:off x="1131413" y="1183659"/>
            <a:ext cx="3835400" cy="36576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EFC55A9-DCBE-872D-805C-EC63B08B3F40}"/>
                  </a:ext>
                </a:extLst>
              </p:cNvPr>
              <p:cNvSpPr txBox="1"/>
              <p:nvPr/>
            </p:nvSpPr>
            <p:spPr>
              <a:xfrm>
                <a:off x="2663088" y="189789"/>
                <a:ext cx="4113717" cy="7461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ea typeface="Cambria Math" panose="02040503050406030204" pitchFamily="18" charset="0"/>
                        </a:rPr>
                        <m:t>−</m:t>
                      </m:r>
                      <m:f>
                        <m:fPr>
                          <m:ctrlPr>
                            <a:rPr kumimoji="1" lang="en-US" altLang="ko-Kore-KR" b="0" i="1" smtClean="0">
                              <a:latin typeface="Cambria Math" panose="02040503050406030204" pitchFamily="18" charset="0"/>
                              <a:ea typeface="Cambria Math" panose="02040503050406030204" pitchFamily="18" charset="0"/>
                            </a:rPr>
                          </m:ctrlPr>
                        </m:fPr>
                        <m:num>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𝐾</m:t>
                              </m:r>
                            </m:e>
                            <m:sub>
                              <m:r>
                                <a:rPr kumimoji="1" lang="en-US" altLang="ko-Kore-KR" b="0" i="1" smtClean="0">
                                  <a:latin typeface="Cambria Math" panose="02040503050406030204" pitchFamily="18" charset="0"/>
                                  <a:ea typeface="Cambria Math" panose="02040503050406030204" pitchFamily="18" charset="0"/>
                                </a:rPr>
                                <m:t>h</m:t>
                              </m:r>
                            </m:sub>
                          </m:sSub>
                        </m:num>
                        <m:den>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den>
                      </m:f>
                      <m:sSub>
                        <m:sSubPr>
                          <m:ctrlPr>
                            <a:rPr kumimoji="1" lang="en-US" altLang="ko-KR" b="0" i="1" smtClean="0">
                              <a:latin typeface="Cambria Math" panose="02040503050406030204" pitchFamily="18" charset="0"/>
                              <a:ea typeface="Cambria Math" panose="02040503050406030204" pitchFamily="18" charset="0"/>
                            </a:rPr>
                          </m:ctrlPr>
                        </m:sSubPr>
                        <m:e>
                          <m:d>
                            <m:dPr>
                              <m:begChr m:val=""/>
                              <m:endChr m:val="|"/>
                              <m:ctrlPr>
                                <a:rPr kumimoji="1" lang="en-US" altLang="ko-Kore-KR" b="0" i="1" smtClean="0">
                                  <a:latin typeface="Cambria Math" panose="02040503050406030204" pitchFamily="18" charset="0"/>
                                  <a:ea typeface="Cambria Math" panose="02040503050406030204" pitchFamily="18" charset="0"/>
                                </a:rPr>
                              </m:ctrlPr>
                            </m:dPr>
                            <m:e>
                              <m:f>
                                <m:fPr>
                                  <m:ctrlPr>
                                    <a:rPr kumimoji="1" lang="en-US" altLang="ko-Kore-KR" i="1">
                                      <a:latin typeface="Cambria Math" panose="02040503050406030204" pitchFamily="18" charset="0"/>
                                      <a:ea typeface="Cambria Math" panose="02040503050406030204" pitchFamily="18" charset="0"/>
                                    </a:rPr>
                                  </m:ctrlPr>
                                </m:fPr>
                                <m:num>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𝑇</m:t>
                                  </m:r>
                                </m:num>
                                <m:den>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𝑧</m:t>
                                  </m:r>
                                </m:den>
                              </m:f>
                            </m:e>
                          </m:d>
                        </m:e>
                        <m:sub>
                          <m:r>
                            <a:rPr kumimoji="1" lang="en-US" altLang="ko-Kore-KR" b="0" i="1" smtClean="0">
                              <a:latin typeface="Cambria Math" panose="02040503050406030204" pitchFamily="18" charset="0"/>
                              <a:ea typeface="Cambria Math" panose="02040503050406030204" pitchFamily="18" charset="0"/>
                            </a:rPr>
                            <m:t>𝑧</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h</m:t>
                          </m:r>
                        </m:sub>
                      </m:sSub>
                      <m:r>
                        <a:rPr kumimoji="1" lang="en-US" altLang="ko-Kore-KR" b="0" i="1" smtClean="0">
                          <a:latin typeface="Cambria Math" panose="02040503050406030204" pitchFamily="18" charset="0"/>
                          <a:ea typeface="Cambria Math" panose="02040503050406030204" pitchFamily="18" charset="0"/>
                        </a:rPr>
                        <m:t>~ </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h</m:t>
                          </m:r>
                        </m:e>
                        <m:sub>
                          <m:r>
                            <a:rPr kumimoji="1" lang="en-US" altLang="ko-Kore-KR" b="0" i="1" smtClean="0">
                              <a:latin typeface="Cambria Math" panose="02040503050406030204" pitchFamily="18" charset="0"/>
                              <a:ea typeface="Cambria Math" panose="02040503050406030204" pitchFamily="18" charset="0"/>
                            </a:rPr>
                            <m:t>𝑚</m:t>
                          </m:r>
                        </m:sub>
                      </m:sSub>
                      <m:r>
                        <a:rPr kumimoji="1" lang="en-US" altLang="ko-Kore-KR" b="0" i="1" smtClean="0">
                          <a:latin typeface="Cambria Math" panose="02040503050406030204" pitchFamily="18" charset="0"/>
                          <a:ea typeface="Cambria Math" panose="02040503050406030204" pitchFamily="18" charset="0"/>
                        </a:rPr>
                        <m:t> &amp; </m:t>
                      </m:r>
                      <m:r>
                        <a:rPr kumimoji="1" lang="en-US" altLang="ko-Kore-KR" b="0" i="0" smtClean="0">
                          <a:latin typeface="Cambria Math" panose="02040503050406030204" pitchFamily="18" charset="0"/>
                          <a:ea typeface="Cambria Math" panose="02040503050406030204" pitchFamily="18" charset="0"/>
                        </a:rPr>
                        <m:t>−</m:t>
                      </m:r>
                      <m:r>
                        <m:rPr>
                          <m:sty m:val="p"/>
                        </m:rPr>
                        <a:rPr kumimoji="1" lang="en-US" altLang="ko-Kore-KR" b="0" i="0" smtClean="0">
                          <a:latin typeface="Cambria Math" panose="02040503050406030204" pitchFamily="18" charset="0"/>
                          <a:ea typeface="Cambria Math" panose="02040503050406030204" pitchFamily="18" charset="0"/>
                        </a:rPr>
                        <m:t>stratification</m:t>
                      </m:r>
                    </m:oMath>
                  </m:oMathPara>
                </a14:m>
                <a:endParaRPr lang="ko-Kore-KR" altLang="en-US" dirty="0"/>
              </a:p>
            </p:txBody>
          </p:sp>
        </mc:Choice>
        <mc:Fallback xmlns="">
          <p:sp>
            <p:nvSpPr>
              <p:cNvPr id="7" name="TextBox 6">
                <a:extLst>
                  <a:ext uri="{FF2B5EF4-FFF2-40B4-BE49-F238E27FC236}">
                    <a16:creationId xmlns:a16="http://schemas.microsoft.com/office/drawing/2014/main" id="{6EFC55A9-DCBE-872D-805C-EC63B08B3F40}"/>
                  </a:ext>
                </a:extLst>
              </p:cNvPr>
              <p:cNvSpPr txBox="1">
                <a:spLocks noRot="1" noChangeAspect="1" noMove="1" noResize="1" noEditPoints="1" noAdjustHandles="1" noChangeArrowheads="1" noChangeShapeType="1" noTextEdit="1"/>
              </p:cNvSpPr>
              <p:nvPr/>
            </p:nvSpPr>
            <p:spPr>
              <a:xfrm>
                <a:off x="2663088" y="189789"/>
                <a:ext cx="4113717" cy="746166"/>
              </a:xfrm>
              <a:prstGeom prst="rect">
                <a:avLst/>
              </a:prstGeom>
              <a:blipFill>
                <a:blip r:embed="rId3"/>
                <a:stretch>
                  <a:fillRect l="-2769" t="-176667" b="-250000"/>
                </a:stretch>
              </a:blipFill>
            </p:spPr>
            <p:txBody>
              <a:bodyPr/>
              <a:lstStyle/>
              <a:p>
                <a:r>
                  <a:rPr lang="ko-KR" altLang="en-US">
                    <a:noFill/>
                  </a:rPr>
                  <a:t> </a:t>
                </a:r>
              </a:p>
            </p:txBody>
          </p:sp>
        </mc:Fallback>
      </mc:AlternateContent>
      <p:sp>
        <p:nvSpPr>
          <p:cNvPr id="8" name="TextBox 7">
            <a:extLst>
              <a:ext uri="{FF2B5EF4-FFF2-40B4-BE49-F238E27FC236}">
                <a16:creationId xmlns:a16="http://schemas.microsoft.com/office/drawing/2014/main" id="{AEC282F1-2FBF-B6A4-C11E-87D7DA61B350}"/>
              </a:ext>
            </a:extLst>
          </p:cNvPr>
          <p:cNvSpPr txBox="1"/>
          <p:nvPr/>
        </p:nvSpPr>
        <p:spPr>
          <a:xfrm>
            <a:off x="1787543" y="660439"/>
            <a:ext cx="1081835" cy="523220"/>
          </a:xfrm>
          <a:prstGeom prst="rect">
            <a:avLst/>
          </a:prstGeom>
          <a:noFill/>
        </p:spPr>
        <p:txBody>
          <a:bodyPr wrap="none" rtlCol="0">
            <a:spAutoFit/>
          </a:bodyPr>
          <a:lstStyle/>
          <a:p>
            <a:r>
              <a:rPr kumimoji="1" lang="en-US" altLang="ko-Kore-KR" sz="2800" b="1" dirty="0"/>
              <a:t>V. Diff</a:t>
            </a:r>
            <a:endParaRPr kumimoji="1" lang="ko-Kore-KR" altLang="en-US" sz="2800" b="1" dirty="0"/>
          </a:p>
        </p:txBody>
      </p:sp>
      <p:sp>
        <p:nvSpPr>
          <p:cNvPr id="9" name="TextBox 8">
            <a:extLst>
              <a:ext uri="{FF2B5EF4-FFF2-40B4-BE49-F238E27FC236}">
                <a16:creationId xmlns:a16="http://schemas.microsoft.com/office/drawing/2014/main" id="{CFA3BEE6-BFC6-6C8B-962C-4BC7294DBB41}"/>
              </a:ext>
            </a:extLst>
          </p:cNvPr>
          <p:cNvSpPr txBox="1"/>
          <p:nvPr/>
        </p:nvSpPr>
        <p:spPr>
          <a:xfrm>
            <a:off x="6608717" y="660439"/>
            <a:ext cx="1484702" cy="523220"/>
          </a:xfrm>
          <a:prstGeom prst="rect">
            <a:avLst/>
          </a:prstGeom>
          <a:noFill/>
        </p:spPr>
        <p:txBody>
          <a:bodyPr wrap="none" rtlCol="0">
            <a:spAutoFit/>
          </a:bodyPr>
          <a:lstStyle/>
          <a:p>
            <a:r>
              <a:rPr kumimoji="1" lang="en-US" altLang="ko-Kore-KR" sz="2800" b="1" dirty="0"/>
              <a:t>MLD [m]</a:t>
            </a:r>
            <a:endParaRPr kumimoji="1" lang="ko-Kore-KR" altLang="en-US" sz="2800" b="1" dirty="0"/>
          </a:p>
        </p:txBody>
      </p:sp>
      <p:sp>
        <p:nvSpPr>
          <p:cNvPr id="10" name="TextBox 9">
            <a:extLst>
              <a:ext uri="{FF2B5EF4-FFF2-40B4-BE49-F238E27FC236}">
                <a16:creationId xmlns:a16="http://schemas.microsoft.com/office/drawing/2014/main" id="{0FCAC394-04AB-D21D-5BB8-C97379D03673}"/>
              </a:ext>
            </a:extLst>
          </p:cNvPr>
          <p:cNvSpPr txBox="1"/>
          <p:nvPr/>
        </p:nvSpPr>
        <p:spPr>
          <a:xfrm>
            <a:off x="4361306" y="5541470"/>
            <a:ext cx="2674258" cy="646331"/>
          </a:xfrm>
          <a:prstGeom prst="rect">
            <a:avLst/>
          </a:prstGeom>
          <a:noFill/>
        </p:spPr>
        <p:txBody>
          <a:bodyPr wrap="none" rtlCol="0">
            <a:spAutoFit/>
          </a:bodyPr>
          <a:lstStyle/>
          <a:p>
            <a:r>
              <a:rPr kumimoji="1" lang="en-US" altLang="ko-Kore-KR" dirty="0"/>
              <a:t>Weaker vertical diffusion? </a:t>
            </a:r>
          </a:p>
          <a:p>
            <a:r>
              <a:rPr kumimoji="1" lang="en-US" altLang="ko-Kore-KR" dirty="0"/>
              <a:t>Weaker stratification? </a:t>
            </a:r>
          </a:p>
        </p:txBody>
      </p:sp>
      <p:pic>
        <p:nvPicPr>
          <p:cNvPr id="11" name="그림 10">
            <a:extLst>
              <a:ext uri="{FF2B5EF4-FFF2-40B4-BE49-F238E27FC236}">
                <a16:creationId xmlns:a16="http://schemas.microsoft.com/office/drawing/2014/main" id="{5C544A42-C9D9-95F9-AF03-2E4C9FA5B18F}"/>
              </a:ext>
            </a:extLst>
          </p:cNvPr>
          <p:cNvPicPr>
            <a:picLocks noChangeAspect="1"/>
          </p:cNvPicPr>
          <p:nvPr/>
        </p:nvPicPr>
        <p:blipFill rotWithShape="1">
          <a:blip/>
          <a:srcRect r="47608" b="71852"/>
          <a:stretch/>
        </p:blipFill>
        <p:spPr>
          <a:xfrm>
            <a:off x="0" y="5151782"/>
            <a:ext cx="2529176" cy="1754909"/>
          </a:xfrm>
          <a:prstGeom prst="rect">
            <a:avLst/>
          </a:prstGeom>
        </p:spPr>
      </p:pic>
      <p:sp>
        <p:nvSpPr>
          <p:cNvPr id="12" name="TextBox 11">
            <a:extLst>
              <a:ext uri="{FF2B5EF4-FFF2-40B4-BE49-F238E27FC236}">
                <a16:creationId xmlns:a16="http://schemas.microsoft.com/office/drawing/2014/main" id="{925C3623-ACAB-10CB-0AB4-3619DF70A31F}"/>
              </a:ext>
            </a:extLst>
          </p:cNvPr>
          <p:cNvSpPr txBox="1"/>
          <p:nvPr/>
        </p:nvSpPr>
        <p:spPr>
          <a:xfrm>
            <a:off x="2301239" y="5483095"/>
            <a:ext cx="747874" cy="381541"/>
          </a:xfrm>
          <a:prstGeom prst="rect">
            <a:avLst/>
          </a:prstGeom>
          <a:noFill/>
        </p:spPr>
        <p:txBody>
          <a:bodyPr wrap="none" rtlCol="0">
            <a:spAutoFit/>
          </a:bodyPr>
          <a:lstStyle/>
          <a:p>
            <a:r>
              <a:rPr kumimoji="1" lang="en-US" altLang="ko-Kore-KR" sz="2400" b="1" i="1" dirty="0"/>
              <a:t>a</a:t>
            </a:r>
            <a:r>
              <a:rPr kumimoji="1" lang="en-US" altLang="ko-Kore-KR" sz="2400" b="1" i="1" baseline="-25000" dirty="0"/>
              <a:t>3 </a:t>
            </a:r>
            <a:r>
              <a:rPr kumimoji="1" lang="en-US" altLang="ko-Kore-KR" sz="2400" b="1" i="1" dirty="0"/>
              <a:t>- a</a:t>
            </a:r>
            <a:endParaRPr kumimoji="1" lang="ko-Kore-KR" altLang="en-US" sz="2400" b="1" i="1" dirty="0"/>
          </a:p>
        </p:txBody>
      </p:sp>
      <p:pic>
        <p:nvPicPr>
          <p:cNvPr id="14" name="그림 13">
            <a:extLst>
              <a:ext uri="{FF2B5EF4-FFF2-40B4-BE49-F238E27FC236}">
                <a16:creationId xmlns:a16="http://schemas.microsoft.com/office/drawing/2014/main" id="{58C68DBA-725B-C4F7-59E6-D5005678B212}"/>
              </a:ext>
            </a:extLst>
          </p:cNvPr>
          <p:cNvPicPr>
            <a:picLocks noChangeAspect="1"/>
          </p:cNvPicPr>
          <p:nvPr/>
        </p:nvPicPr>
        <p:blipFill>
          <a:blip/>
          <a:stretch>
            <a:fillRect/>
          </a:stretch>
        </p:blipFill>
        <p:spPr>
          <a:xfrm>
            <a:off x="5368077" y="1183659"/>
            <a:ext cx="3835400" cy="3657600"/>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74CA90A-B31C-800F-C70F-7ACB712B2160}"/>
                  </a:ext>
                </a:extLst>
              </p:cNvPr>
              <p:cNvSpPr txBox="1"/>
              <p:nvPr/>
            </p:nvSpPr>
            <p:spPr>
              <a:xfrm>
                <a:off x="10137847" y="60458"/>
                <a:ext cx="1060890" cy="390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ko-Kore-KR" b="0" i="1" smtClean="0">
                              <a:latin typeface="Cambria Math" panose="02040503050406030204" pitchFamily="18" charset="0"/>
                            </a:rPr>
                          </m:ctrlPr>
                        </m:sSupPr>
                        <m:e>
                          <m:acc>
                            <m:accPr>
                              <m:chr m:val="̅"/>
                              <m:ctrlPr>
                                <a:rPr kumimoji="1" lang="en-US" altLang="ko-Kore-KR" b="0" i="1" smtClean="0">
                                  <a:latin typeface="Cambria Math" panose="02040503050406030204" pitchFamily="18" charset="0"/>
                                </a:rPr>
                              </m:ctrlPr>
                            </m:accPr>
                            <m:e>
                              <m:d>
                                <m:dPr>
                                  <m:begChr m:val="["/>
                                  <m:endChr m:val="]"/>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𝑣𝑎𝑟</m:t>
                                  </m:r>
                                  <m:r>
                                    <a:rPr kumimoji="1" lang="en-US" altLang="ko-Kore-KR" b="0" i="1" smtClean="0">
                                      <a:latin typeface="Cambria Math" panose="02040503050406030204" pitchFamily="18" charset="0"/>
                                    </a:rPr>
                                    <m:t>′</m:t>
                                  </m:r>
                                </m:e>
                              </m:d>
                            </m:e>
                          </m:acc>
                        </m:e>
                        <m:sup>
                          <m:r>
                            <a:rPr kumimoji="1" lang="en-US" altLang="ko-Kore-KR" b="0" i="1" smtClean="0">
                              <a:latin typeface="Cambria Math" panose="02040503050406030204" pitchFamily="18" charset="0"/>
                            </a:rPr>
                            <m:t>3</m:t>
                          </m:r>
                        </m:sup>
                      </m:sSup>
                    </m:oMath>
                  </m:oMathPara>
                </a14:m>
                <a:endParaRPr lang="ko-Kore-KR" altLang="en-US" dirty="0"/>
              </a:p>
            </p:txBody>
          </p:sp>
        </mc:Choice>
        <mc:Fallback xmlns="">
          <p:sp>
            <p:nvSpPr>
              <p:cNvPr id="15" name="TextBox 14">
                <a:extLst>
                  <a:ext uri="{FF2B5EF4-FFF2-40B4-BE49-F238E27FC236}">
                    <a16:creationId xmlns:a16="http://schemas.microsoft.com/office/drawing/2014/main" id="{774CA90A-B31C-800F-C70F-7ACB712B2160}"/>
                  </a:ext>
                </a:extLst>
              </p:cNvPr>
              <p:cNvSpPr txBox="1">
                <a:spLocks noRot="1" noChangeAspect="1" noMove="1" noResize="1" noEditPoints="1" noAdjustHandles="1" noChangeArrowheads="1" noChangeShapeType="1" noTextEdit="1"/>
              </p:cNvSpPr>
              <p:nvPr/>
            </p:nvSpPr>
            <p:spPr>
              <a:xfrm>
                <a:off x="10137847" y="60458"/>
                <a:ext cx="1060890" cy="390941"/>
              </a:xfrm>
              <a:prstGeom prst="rect">
                <a:avLst/>
              </a:prstGeom>
              <a:blipFill>
                <a:blip r:embed="rId6"/>
                <a:stretch>
                  <a:fillRect/>
                </a:stretch>
              </a:blipFill>
            </p:spPr>
            <p:txBody>
              <a:bodyPr/>
              <a:lstStyle/>
              <a:p>
                <a:r>
                  <a:rPr lang="ko-Kore-KR" altLang="en-US">
                    <a:noFill/>
                  </a:rPr>
                  <a:t> </a:t>
                </a:r>
              </a:p>
            </p:txBody>
          </p:sp>
        </mc:Fallback>
      </mc:AlternateContent>
      <p:pic>
        <p:nvPicPr>
          <p:cNvPr id="16" name="그림 15">
            <a:extLst>
              <a:ext uri="{FF2B5EF4-FFF2-40B4-BE49-F238E27FC236}">
                <a16:creationId xmlns:a16="http://schemas.microsoft.com/office/drawing/2014/main" id="{71AAA1FB-206E-45FF-11F2-BE60D7DBCF67}"/>
              </a:ext>
            </a:extLst>
          </p:cNvPr>
          <p:cNvPicPr>
            <a:picLocks noChangeAspect="1"/>
          </p:cNvPicPr>
          <p:nvPr/>
        </p:nvPicPr>
        <p:blipFill rotWithShape="1">
          <a:blip/>
          <a:srcRect l="52757" t="67360"/>
          <a:stretch/>
        </p:blipFill>
        <p:spPr>
          <a:xfrm>
            <a:off x="10062925" y="5446186"/>
            <a:ext cx="2010494" cy="1345439"/>
          </a:xfrm>
          <a:prstGeom prst="rect">
            <a:avLst/>
          </a:prstGeom>
        </p:spPr>
      </p:pic>
      <p:pic>
        <p:nvPicPr>
          <p:cNvPr id="17" name="그림 16">
            <a:extLst>
              <a:ext uri="{FF2B5EF4-FFF2-40B4-BE49-F238E27FC236}">
                <a16:creationId xmlns:a16="http://schemas.microsoft.com/office/drawing/2014/main" id="{D0DBE8CB-7740-E024-4E02-D02268B839FC}"/>
              </a:ext>
            </a:extLst>
          </p:cNvPr>
          <p:cNvPicPr>
            <a:picLocks noChangeAspect="1"/>
          </p:cNvPicPr>
          <p:nvPr/>
        </p:nvPicPr>
        <p:blipFill rotWithShape="1">
          <a:blip/>
          <a:srcRect l="7734" r="51912" b="94302"/>
          <a:stretch/>
        </p:blipFill>
        <p:spPr>
          <a:xfrm>
            <a:off x="10162060" y="5289399"/>
            <a:ext cx="1717349" cy="234926"/>
          </a:xfrm>
          <a:prstGeom prst="rect">
            <a:avLst/>
          </a:prstGeom>
        </p:spPr>
      </p:pic>
      <p:sp>
        <p:nvSpPr>
          <p:cNvPr id="2" name="TextBox 1">
            <a:extLst>
              <a:ext uri="{FF2B5EF4-FFF2-40B4-BE49-F238E27FC236}">
                <a16:creationId xmlns:a16="http://schemas.microsoft.com/office/drawing/2014/main" id="{38C59E96-4A7B-59AB-7881-82F143CD57A3}"/>
              </a:ext>
            </a:extLst>
          </p:cNvPr>
          <p:cNvSpPr txBox="1"/>
          <p:nvPr/>
        </p:nvSpPr>
        <p:spPr>
          <a:xfrm>
            <a:off x="69557" y="-71821"/>
            <a:ext cx="2593531" cy="523220"/>
          </a:xfrm>
          <a:prstGeom prst="rect">
            <a:avLst/>
          </a:prstGeom>
          <a:noFill/>
        </p:spPr>
        <p:txBody>
          <a:bodyPr wrap="none" rtlCol="0">
            <a:spAutoFit/>
          </a:bodyPr>
          <a:lstStyle/>
          <a:p>
            <a:r>
              <a:rPr kumimoji="1" lang="en-US" altLang="ko-KR" sz="2800" b="1" dirty="0"/>
              <a:t>YECS − Diffusion</a:t>
            </a:r>
            <a:endParaRPr kumimoji="1" lang="ko-KR" altLang="en-US" sz="2800" b="1" dirty="0"/>
          </a:p>
        </p:txBody>
      </p:sp>
      <p:cxnSp>
        <p:nvCxnSpPr>
          <p:cNvPr id="5" name="직선 연결선[R] 4">
            <a:extLst>
              <a:ext uri="{FF2B5EF4-FFF2-40B4-BE49-F238E27FC236}">
                <a16:creationId xmlns:a16="http://schemas.microsoft.com/office/drawing/2014/main" id="{3E832BD8-BE1C-36A5-F64D-1B2EB3AEFFEA}"/>
              </a:ext>
            </a:extLst>
          </p:cNvPr>
          <p:cNvCxnSpPr/>
          <p:nvPr/>
        </p:nvCxnSpPr>
        <p:spPr>
          <a:xfrm flipH="1">
            <a:off x="2386739" y="3027957"/>
            <a:ext cx="589710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A0DBE87-B59F-01D9-192A-71C09BEE690E}"/>
              </a:ext>
            </a:extLst>
          </p:cNvPr>
          <p:cNvSpPr txBox="1"/>
          <p:nvPr/>
        </p:nvSpPr>
        <p:spPr>
          <a:xfrm>
            <a:off x="5698435" y="3027957"/>
            <a:ext cx="1418978" cy="646331"/>
          </a:xfrm>
          <a:prstGeom prst="rect">
            <a:avLst/>
          </a:prstGeom>
          <a:noFill/>
        </p:spPr>
        <p:txBody>
          <a:bodyPr wrap="none" rtlCol="0">
            <a:spAutoFit/>
          </a:bodyPr>
          <a:lstStyle/>
          <a:p>
            <a:r>
              <a:rPr kumimoji="1" lang="en-US" altLang="ko-KR" dirty="0"/>
              <a:t>and / or</a:t>
            </a:r>
          </a:p>
          <a:p>
            <a:r>
              <a:rPr kumimoji="1" lang="en-US" altLang="ko-KR" dirty="0"/>
              <a:t>Deeper MLD</a:t>
            </a:r>
            <a:endParaRPr kumimoji="1" lang="ko-KR" altLang="en-US" dirty="0"/>
          </a:p>
        </p:txBody>
      </p:sp>
      <p:sp>
        <p:nvSpPr>
          <p:cNvPr id="13" name="TextBox 12">
            <a:extLst>
              <a:ext uri="{FF2B5EF4-FFF2-40B4-BE49-F238E27FC236}">
                <a16:creationId xmlns:a16="http://schemas.microsoft.com/office/drawing/2014/main" id="{0FB045DB-F263-D01F-8C5A-18174238B8DA}"/>
              </a:ext>
            </a:extLst>
          </p:cNvPr>
          <p:cNvSpPr txBox="1"/>
          <p:nvPr/>
        </p:nvSpPr>
        <p:spPr>
          <a:xfrm>
            <a:off x="5678844" y="2408567"/>
            <a:ext cx="1382430" cy="646331"/>
          </a:xfrm>
          <a:prstGeom prst="rect">
            <a:avLst/>
          </a:prstGeom>
          <a:noFill/>
        </p:spPr>
        <p:txBody>
          <a:bodyPr wrap="none" rtlCol="0">
            <a:spAutoFit/>
          </a:bodyPr>
          <a:lstStyle/>
          <a:p>
            <a:r>
              <a:rPr kumimoji="1" lang="en-US" altLang="ko-KR" dirty="0"/>
              <a:t>Weaker </a:t>
            </a:r>
          </a:p>
          <a:p>
            <a:r>
              <a:rPr kumimoji="1" lang="en-US" altLang="ko-KR" dirty="0"/>
              <a:t>Stratification</a:t>
            </a:r>
            <a:endParaRPr kumimoji="1" lang="ko-KR" altLang="en-US" dirty="0"/>
          </a:p>
        </p:txBody>
      </p:sp>
      <p:sp>
        <p:nvSpPr>
          <p:cNvPr id="19" name="아래쪽 화살표[D] 18">
            <a:extLst>
              <a:ext uri="{FF2B5EF4-FFF2-40B4-BE49-F238E27FC236}">
                <a16:creationId xmlns:a16="http://schemas.microsoft.com/office/drawing/2014/main" id="{312ED1EB-3750-C27A-A8F4-A553B32C0B27}"/>
              </a:ext>
            </a:extLst>
          </p:cNvPr>
          <p:cNvSpPr/>
          <p:nvPr/>
        </p:nvSpPr>
        <p:spPr>
          <a:xfrm>
            <a:off x="5494149" y="3054898"/>
            <a:ext cx="184695" cy="374102"/>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20" name="아래쪽 화살표[D] 19">
            <a:extLst>
              <a:ext uri="{FF2B5EF4-FFF2-40B4-BE49-F238E27FC236}">
                <a16:creationId xmlns:a16="http://schemas.microsoft.com/office/drawing/2014/main" id="{6B94C0B8-88DC-FF77-2027-61E026BA1731}"/>
              </a:ext>
            </a:extLst>
          </p:cNvPr>
          <p:cNvSpPr/>
          <p:nvPr/>
        </p:nvSpPr>
        <p:spPr>
          <a:xfrm rot="10800000">
            <a:off x="5498242" y="2626915"/>
            <a:ext cx="184695" cy="374102"/>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4" name="Slide Number Placeholder 4">
            <a:extLst>
              <a:ext uri="{FF2B5EF4-FFF2-40B4-BE49-F238E27FC236}">
                <a16:creationId xmlns:a16="http://schemas.microsoft.com/office/drawing/2014/main" id="{DB314CBB-AE77-64F5-8A3C-1ED91921797B}"/>
              </a:ext>
            </a:extLst>
          </p:cNvPr>
          <p:cNvSpPr txBox="1">
            <a:spLocks/>
          </p:cNvSpPr>
          <p:nvPr/>
        </p:nvSpPr>
        <p:spPr>
          <a:xfrm>
            <a:off x="9379243" y="8627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31</a:t>
            </a:r>
          </a:p>
        </p:txBody>
      </p:sp>
    </p:spTree>
    <p:extLst>
      <p:ext uri="{BB962C8B-B14F-4D97-AF65-F5344CB8AC3E}">
        <p14:creationId xmlns:p14="http://schemas.microsoft.com/office/powerpoint/2010/main" val="2825315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BD51BF-DDA0-60E0-6419-DBA288DA5185}"/>
              </a:ext>
            </a:extLst>
          </p:cNvPr>
          <p:cNvSpPr txBox="1"/>
          <p:nvPr/>
        </p:nvSpPr>
        <p:spPr>
          <a:xfrm>
            <a:off x="67506" y="0"/>
            <a:ext cx="1821332" cy="523220"/>
          </a:xfrm>
          <a:prstGeom prst="rect">
            <a:avLst/>
          </a:prstGeom>
          <a:noFill/>
        </p:spPr>
        <p:txBody>
          <a:bodyPr wrap="none" rtlCol="0">
            <a:spAutoFit/>
          </a:bodyPr>
          <a:lstStyle/>
          <a:p>
            <a:r>
              <a:rPr kumimoji="1" lang="en-US" altLang="ko-KR" sz="2800" b="1" dirty="0">
                <a:latin typeface="Arial" panose="020B0604020202020204" pitchFamily="34" charset="0"/>
                <a:cs typeface="Arial" panose="020B0604020202020204" pitchFamily="34" charset="0"/>
              </a:rPr>
              <a:t>Summary</a:t>
            </a:r>
            <a:endParaRPr kumimoji="1" lang="ko-KR" altLang="en-US" sz="28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469BD6-5EAA-828E-F42D-CE5EE80ECBC6}"/>
              </a:ext>
            </a:extLst>
          </p:cNvPr>
          <p:cNvSpPr txBox="1"/>
          <p:nvPr/>
        </p:nvSpPr>
        <p:spPr>
          <a:xfrm>
            <a:off x="265933" y="523220"/>
            <a:ext cx="11365562" cy="6192657"/>
          </a:xfrm>
          <a:prstGeom prst="rect">
            <a:avLst/>
          </a:prstGeom>
          <a:noFill/>
        </p:spPr>
        <p:txBody>
          <a:bodyPr wrap="square" rtlCol="0">
            <a:spAutoFit/>
          </a:bodyPr>
          <a:lstStyle/>
          <a:p>
            <a:pPr marL="285750" indent="-285750" latinLnBrk="0">
              <a:lnSpc>
                <a:spcPct val="120000"/>
              </a:lnSpc>
              <a:buFont typeface="Arial" panose="020B0604020202020204" pitchFamily="34" charset="0"/>
              <a:buChar char="•"/>
            </a:pPr>
            <a:r>
              <a:rPr lang="en" altLang="ko-KR" dirty="0">
                <a:latin typeface="Arial" panose="020B0604020202020204" pitchFamily="34" charset="0"/>
                <a:cs typeface="Arial" panose="020B0604020202020204" pitchFamily="34" charset="0"/>
              </a:rPr>
              <a:t>During the </a:t>
            </a:r>
            <a:r>
              <a:rPr lang="en" altLang="ko-KR" b="1" dirty="0">
                <a:solidFill>
                  <a:srgbClr val="FF0000"/>
                </a:solidFill>
                <a:latin typeface="Arial" panose="020B0604020202020204" pitchFamily="34" charset="0"/>
                <a:cs typeface="Arial" panose="020B0604020202020204" pitchFamily="34" charset="0"/>
              </a:rPr>
              <a:t>reacceleration period </a:t>
            </a:r>
            <a:r>
              <a:rPr lang="en" altLang="ko-KR" dirty="0">
                <a:latin typeface="Arial" panose="020B0604020202020204" pitchFamily="34" charset="0"/>
                <a:cs typeface="Arial" panose="020B0604020202020204" pitchFamily="34" charset="0"/>
              </a:rPr>
              <a:t>(2011–2022), the area-averaged </a:t>
            </a:r>
            <a:r>
              <a:rPr lang="en" altLang="ko-KR" b="1" dirty="0">
                <a:solidFill>
                  <a:srgbClr val="FF0000"/>
                </a:solidFill>
                <a:latin typeface="Arial" panose="020B0604020202020204" pitchFamily="34" charset="0"/>
                <a:cs typeface="Arial" panose="020B0604020202020204" pitchFamily="34" charset="0"/>
              </a:rPr>
              <a:t>SST</a:t>
            </a:r>
            <a:r>
              <a:rPr lang="en" altLang="ko-KR" dirty="0">
                <a:latin typeface="Arial" panose="020B0604020202020204" pitchFamily="34" charset="0"/>
                <a:cs typeface="Arial" panose="020B0604020202020204" pitchFamily="34" charset="0"/>
              </a:rPr>
              <a:t> in the EAMS </a:t>
            </a:r>
            <a:r>
              <a:rPr lang="en" altLang="ko-KR" b="1" dirty="0">
                <a:solidFill>
                  <a:srgbClr val="0432FF"/>
                </a:solidFill>
                <a:latin typeface="Arial" panose="020B0604020202020204" pitchFamily="34" charset="0"/>
                <a:cs typeface="Arial" panose="020B0604020202020204" pitchFamily="34" charset="0"/>
              </a:rPr>
              <a:t>increased at 0.83 °C per decade</a:t>
            </a:r>
            <a:r>
              <a:rPr lang="en" altLang="ko-KR" dirty="0">
                <a:latin typeface="Arial" panose="020B0604020202020204" pitchFamily="34" charset="0"/>
                <a:cs typeface="Arial" panose="020B0604020202020204" pitchFamily="34" charset="0"/>
              </a:rPr>
              <a:t>, about three times the rate over 1982–2022. </a:t>
            </a:r>
          </a:p>
          <a:p>
            <a:pPr marL="285750" indent="-285750" latinLnBrk="0">
              <a:lnSpc>
                <a:spcPct val="120000"/>
              </a:lnSpc>
              <a:buFont typeface="Arial" panose="020B0604020202020204" pitchFamily="34" charset="0"/>
              <a:buChar char="•"/>
            </a:pPr>
            <a:r>
              <a:rPr lang="en" altLang="ko-KR" dirty="0">
                <a:latin typeface="Arial" panose="020B0604020202020204" pitchFamily="34" charset="0"/>
                <a:cs typeface="Arial" panose="020B0604020202020204" pitchFamily="34" charset="0"/>
              </a:rPr>
              <a:t>The </a:t>
            </a:r>
            <a:r>
              <a:rPr lang="en" altLang="ko-KR" b="1" dirty="0">
                <a:solidFill>
                  <a:srgbClr val="FF0000"/>
                </a:solidFill>
                <a:latin typeface="Arial" panose="020B0604020202020204" pitchFamily="34" charset="0"/>
                <a:cs typeface="Arial" panose="020B0604020202020204" pitchFamily="34" charset="0"/>
              </a:rPr>
              <a:t>warming</a:t>
            </a:r>
            <a:r>
              <a:rPr lang="en" altLang="ko-KR" dirty="0">
                <a:latin typeface="Arial" panose="020B0604020202020204" pitchFamily="34" charset="0"/>
                <a:cs typeface="Arial" panose="020B0604020202020204" pitchFamily="34" charset="0"/>
              </a:rPr>
              <a:t> was particularly </a:t>
            </a:r>
            <a:r>
              <a:rPr lang="en" altLang="ko-KR" b="1" dirty="0">
                <a:solidFill>
                  <a:srgbClr val="0432FF"/>
                </a:solidFill>
                <a:latin typeface="Arial" panose="020B0604020202020204" pitchFamily="34" charset="0"/>
                <a:cs typeface="Arial" panose="020B0604020202020204" pitchFamily="34" charset="0"/>
              </a:rPr>
              <a:t>pronounced in the ECS</a:t>
            </a:r>
            <a:r>
              <a:rPr lang="en" altLang="ko-KR" dirty="0">
                <a:latin typeface="Arial" panose="020B0604020202020204" pitchFamily="34" charset="0"/>
                <a:cs typeface="Arial" panose="020B0604020202020204" pitchFamily="34" charset="0"/>
              </a:rPr>
              <a:t>, the </a:t>
            </a:r>
            <a:r>
              <a:rPr lang="en" altLang="ko-KR" b="1" dirty="0">
                <a:solidFill>
                  <a:srgbClr val="0432FF"/>
                </a:solidFill>
                <a:latin typeface="Arial" panose="020B0604020202020204" pitchFamily="34" charset="0"/>
                <a:cs typeface="Arial" panose="020B0604020202020204" pitchFamily="34" charset="0"/>
              </a:rPr>
              <a:t>northwestern EJS</a:t>
            </a:r>
            <a:r>
              <a:rPr lang="en" altLang="ko-KR" dirty="0">
                <a:latin typeface="Arial" panose="020B0604020202020204" pitchFamily="34" charset="0"/>
                <a:cs typeface="Arial" panose="020B0604020202020204" pitchFamily="34" charset="0"/>
              </a:rPr>
              <a:t>, and </a:t>
            </a:r>
            <a:r>
              <a:rPr lang="en" altLang="ko-KR" b="1" dirty="0">
                <a:solidFill>
                  <a:srgbClr val="0432FF"/>
                </a:solidFill>
                <a:latin typeface="Arial" panose="020B0604020202020204" pitchFamily="34" charset="0"/>
                <a:cs typeface="Arial" panose="020B0604020202020204" pitchFamily="34" charset="0"/>
              </a:rPr>
              <a:t>south of Japan</a:t>
            </a:r>
            <a:r>
              <a:rPr lang="en" altLang="ko-KR" dirty="0">
                <a:latin typeface="Arial" panose="020B0604020202020204" pitchFamily="34" charset="0"/>
                <a:cs typeface="Arial" panose="020B0604020202020204" pitchFamily="34" charset="0"/>
              </a:rPr>
              <a:t>. </a:t>
            </a:r>
          </a:p>
          <a:p>
            <a:pPr latinLnBrk="0">
              <a:lnSpc>
                <a:spcPct val="120000"/>
              </a:lnSpc>
            </a:pPr>
            <a:endParaRPr lang="en" altLang="ko-KR" dirty="0">
              <a:latin typeface="Arial" panose="020B0604020202020204" pitchFamily="34" charset="0"/>
              <a:cs typeface="Arial" panose="020B0604020202020204" pitchFamily="34" charset="0"/>
            </a:endParaRPr>
          </a:p>
          <a:p>
            <a:pPr latinLnBrk="0">
              <a:lnSpc>
                <a:spcPct val="120000"/>
              </a:lnSpc>
            </a:pPr>
            <a:r>
              <a:rPr lang="en" altLang="ko-KR" sz="2400" b="1" dirty="0">
                <a:latin typeface="Arial" panose="020B0604020202020204" pitchFamily="34" charset="0"/>
                <a:cs typeface="Arial" panose="020B0604020202020204" pitchFamily="34" charset="0"/>
              </a:rPr>
              <a:t>Mixed layer heat budget analysis</a:t>
            </a:r>
            <a:endParaRPr lang="en" altLang="ko-KR" sz="2000" b="1" dirty="0">
              <a:latin typeface="Arial" panose="020B0604020202020204" pitchFamily="34" charset="0"/>
              <a:cs typeface="Arial" panose="020B0604020202020204" pitchFamily="34" charset="0"/>
            </a:endParaRPr>
          </a:p>
          <a:p>
            <a:pPr lvl="1" latinLnBrk="0">
              <a:lnSpc>
                <a:spcPct val="120000"/>
              </a:lnSpc>
            </a:pPr>
            <a:r>
              <a:rPr lang="en" altLang="ko-KR" b="1" dirty="0">
                <a:latin typeface="Arial" panose="020B0604020202020204" pitchFamily="34" charset="0"/>
                <a:cs typeface="Arial" panose="020B0604020202020204" pitchFamily="34" charset="0"/>
              </a:rPr>
              <a:t>Common:</a:t>
            </a:r>
            <a:r>
              <a:rPr lang="en" altLang="ko-KR" dirty="0">
                <a:latin typeface="Arial" panose="020B0604020202020204" pitchFamily="34" charset="0"/>
                <a:cs typeface="Arial" panose="020B0604020202020204" pitchFamily="34" charset="0"/>
              </a:rPr>
              <a:t> Horizontal </a:t>
            </a:r>
            <a:r>
              <a:rPr lang="en" altLang="ko-KR" b="1" dirty="0">
                <a:solidFill>
                  <a:srgbClr val="FF0000"/>
                </a:solidFill>
                <a:latin typeface="Arial" panose="020B0604020202020204" pitchFamily="34" charset="0"/>
                <a:cs typeface="Arial" panose="020B0604020202020204" pitchFamily="34" charset="0"/>
              </a:rPr>
              <a:t>warm advection </a:t>
            </a:r>
            <a:r>
              <a:rPr lang="en" altLang="ko-KR" b="1" dirty="0">
                <a:solidFill>
                  <a:srgbClr val="0432FF"/>
                </a:solidFill>
                <a:latin typeface="Arial" panose="020B0604020202020204" pitchFamily="34" charset="0"/>
                <a:cs typeface="Arial" panose="020B0604020202020204" pitchFamily="34" charset="0"/>
              </a:rPr>
              <a:t>supported the SST-warming pattern</a:t>
            </a:r>
            <a:r>
              <a:rPr lang="en" altLang="ko-KR" b="1" dirty="0">
                <a:latin typeface="Arial" panose="020B0604020202020204" pitchFamily="34" charset="0"/>
                <a:cs typeface="Arial" panose="020B0604020202020204" pitchFamily="34" charset="0"/>
              </a:rPr>
              <a:t> </a:t>
            </a:r>
            <a:r>
              <a:rPr lang="en" altLang="ko-KR" dirty="0">
                <a:latin typeface="Arial" panose="020B0604020202020204" pitchFamily="34" charset="0"/>
                <a:cs typeface="Arial" panose="020B0604020202020204" pitchFamily="34" charset="0"/>
              </a:rPr>
              <a:t>across the three regions.</a:t>
            </a:r>
          </a:p>
          <a:p>
            <a:pPr lvl="1" latinLnBrk="0">
              <a:lnSpc>
                <a:spcPct val="120000"/>
              </a:lnSpc>
            </a:pPr>
            <a:r>
              <a:rPr lang="en" altLang="ko-KR" b="1" dirty="0">
                <a:latin typeface="Arial" panose="020B0604020202020204" pitchFamily="34" charset="0"/>
                <a:cs typeface="Arial" panose="020B0604020202020204" pitchFamily="34" charset="0"/>
              </a:rPr>
              <a:t>ECS:</a:t>
            </a:r>
            <a:r>
              <a:rPr lang="en" altLang="ko-KR" dirty="0">
                <a:latin typeface="Arial" panose="020B0604020202020204" pitchFamily="34" charset="0"/>
                <a:cs typeface="Arial" panose="020B0604020202020204" pitchFamily="34" charset="0"/>
              </a:rPr>
              <a:t> </a:t>
            </a:r>
            <a:r>
              <a:rPr lang="en" altLang="ko-KR" b="1" dirty="0">
                <a:solidFill>
                  <a:srgbClr val="FF0000"/>
                </a:solidFill>
                <a:latin typeface="Arial" panose="020B0604020202020204" pitchFamily="34" charset="0"/>
                <a:cs typeface="Arial" panose="020B0604020202020204" pitchFamily="34" charset="0"/>
              </a:rPr>
              <a:t>Kuroshio intrusion </a:t>
            </a:r>
            <a:r>
              <a:rPr lang="en" altLang="ko-KR" dirty="0">
                <a:latin typeface="Arial" panose="020B0604020202020204" pitchFamily="34" charset="0"/>
                <a:cs typeface="Arial" panose="020B0604020202020204" pitchFamily="34" charset="0"/>
              </a:rPr>
              <a:t>and a </a:t>
            </a:r>
            <a:r>
              <a:rPr lang="en" altLang="ko-KR" b="1" dirty="0">
                <a:solidFill>
                  <a:srgbClr val="FF0000"/>
                </a:solidFill>
                <a:latin typeface="Arial" panose="020B0604020202020204" pitchFamily="34" charset="0"/>
                <a:cs typeface="Arial" panose="020B0604020202020204" pitchFamily="34" charset="0"/>
              </a:rPr>
              <a:t>northward current anomaly </a:t>
            </a:r>
            <a:r>
              <a:rPr lang="en" altLang="ko-KR" dirty="0">
                <a:latin typeface="Arial" panose="020B0604020202020204" pitchFamily="34" charset="0"/>
                <a:cs typeface="Arial" panose="020B0604020202020204" pitchFamily="34" charset="0"/>
              </a:rPr>
              <a:t>along the Chinese coast → warm advection; vertical-diffusion anomalies also supported warming with magnitudes comparable to advection.</a:t>
            </a:r>
          </a:p>
          <a:p>
            <a:pPr lvl="1" latinLnBrk="0">
              <a:lnSpc>
                <a:spcPct val="120000"/>
              </a:lnSpc>
            </a:pPr>
            <a:r>
              <a:rPr lang="en" altLang="ko-KR" b="1" dirty="0">
                <a:latin typeface="Arial" panose="020B0604020202020204" pitchFamily="34" charset="0"/>
                <a:cs typeface="Arial" panose="020B0604020202020204" pitchFamily="34" charset="0"/>
              </a:rPr>
              <a:t>EJS:</a:t>
            </a:r>
            <a:r>
              <a:rPr lang="en" altLang="ko-KR" dirty="0">
                <a:latin typeface="Arial" panose="020B0604020202020204" pitchFamily="34" charset="0"/>
                <a:cs typeface="Arial" panose="020B0604020202020204" pitchFamily="34" charset="0"/>
              </a:rPr>
              <a:t> A </a:t>
            </a:r>
            <a:r>
              <a:rPr lang="en" altLang="ko-KR" b="1" dirty="0">
                <a:solidFill>
                  <a:srgbClr val="FF0000"/>
                </a:solidFill>
                <a:latin typeface="Arial" panose="020B0604020202020204" pitchFamily="34" charset="0"/>
                <a:cs typeface="Arial" panose="020B0604020202020204" pitchFamily="34" charset="0"/>
              </a:rPr>
              <a:t>northward alongshore current anomaly </a:t>
            </a:r>
            <a:r>
              <a:rPr lang="en" altLang="ko-KR" dirty="0">
                <a:latin typeface="Arial" panose="020B0604020202020204" pitchFamily="34" charset="0"/>
                <a:cs typeface="Arial" panose="020B0604020202020204" pitchFamily="34" charset="0"/>
              </a:rPr>
              <a:t>east of the Korean Peninsula → warm advection; the vertical-diffusion term appeared larger than advection but is interpreted cautiously due to strong budget uncertainty.</a:t>
            </a:r>
          </a:p>
          <a:p>
            <a:pPr lvl="1" latinLnBrk="0">
              <a:lnSpc>
                <a:spcPct val="120000"/>
              </a:lnSpc>
            </a:pPr>
            <a:r>
              <a:rPr lang="en" altLang="ko-KR" b="1" dirty="0">
                <a:latin typeface="Arial" panose="020B0604020202020204" pitchFamily="34" charset="0"/>
                <a:cs typeface="Arial" panose="020B0604020202020204" pitchFamily="34" charset="0"/>
              </a:rPr>
              <a:t>ECS &amp; EJS:</a:t>
            </a:r>
            <a:r>
              <a:rPr lang="en" altLang="ko-KR" dirty="0">
                <a:latin typeface="Arial" panose="020B0604020202020204" pitchFamily="34" charset="0"/>
                <a:cs typeface="Arial" panose="020B0604020202020204" pitchFamily="34" charset="0"/>
              </a:rPr>
              <a:t> </a:t>
            </a:r>
            <a:r>
              <a:rPr lang="en" altLang="ko-KR" b="1" dirty="0">
                <a:solidFill>
                  <a:srgbClr val="FF0000"/>
                </a:solidFill>
                <a:latin typeface="Arial" panose="020B0604020202020204" pitchFamily="34" charset="0"/>
                <a:cs typeface="Arial" panose="020B0604020202020204" pitchFamily="34" charset="0"/>
              </a:rPr>
              <a:t>WSC-forced</a:t>
            </a:r>
            <a:r>
              <a:rPr lang="en" altLang="ko-KR" dirty="0">
                <a:latin typeface="Arial" panose="020B0604020202020204" pitchFamily="34" charset="0"/>
                <a:cs typeface="Arial" panose="020B0604020202020204" pitchFamily="34" charset="0"/>
              </a:rPr>
              <a:t> changes in </a:t>
            </a:r>
            <a:r>
              <a:rPr lang="en" altLang="ko-KR" b="1" dirty="0">
                <a:solidFill>
                  <a:srgbClr val="0432FF"/>
                </a:solidFill>
                <a:latin typeface="Arial" panose="020B0604020202020204" pitchFamily="34" charset="0"/>
                <a:cs typeface="Arial" panose="020B0604020202020204" pitchFamily="34" charset="0"/>
              </a:rPr>
              <a:t>geostrophic currents </a:t>
            </a:r>
            <a:r>
              <a:rPr lang="en" altLang="ko-KR" dirty="0">
                <a:latin typeface="Arial" panose="020B0604020202020204" pitchFamily="34" charset="0"/>
                <a:cs typeface="Arial" panose="020B0604020202020204" pitchFamily="34" charset="0"/>
              </a:rPr>
              <a:t>contributed to the warm advection.</a:t>
            </a:r>
          </a:p>
          <a:p>
            <a:pPr lvl="1" latinLnBrk="0">
              <a:lnSpc>
                <a:spcPct val="120000"/>
              </a:lnSpc>
            </a:pPr>
            <a:r>
              <a:rPr lang="en" altLang="ko-KR" b="1" dirty="0">
                <a:latin typeface="Arial" panose="020B0604020202020204" pitchFamily="34" charset="0"/>
                <a:cs typeface="Arial" panose="020B0604020202020204" pitchFamily="34" charset="0"/>
              </a:rPr>
              <a:t>South of Japan:</a:t>
            </a:r>
            <a:r>
              <a:rPr lang="en" altLang="ko-KR" dirty="0">
                <a:latin typeface="Arial" panose="020B0604020202020204" pitchFamily="34" charset="0"/>
                <a:cs typeface="Arial" panose="020B0604020202020204" pitchFamily="34" charset="0"/>
              </a:rPr>
              <a:t> A </a:t>
            </a:r>
            <a:r>
              <a:rPr lang="en" altLang="ko-KR" b="1" dirty="0">
                <a:solidFill>
                  <a:srgbClr val="FF0000"/>
                </a:solidFill>
                <a:latin typeface="Arial" panose="020B0604020202020204" pitchFamily="34" charset="0"/>
                <a:cs typeface="Arial" panose="020B0604020202020204" pitchFamily="34" charset="0"/>
              </a:rPr>
              <a:t>Kuroshio path</a:t>
            </a:r>
            <a:r>
              <a:rPr lang="en" altLang="ko-KR" dirty="0">
                <a:latin typeface="Arial" panose="020B0604020202020204" pitchFamily="34" charset="0"/>
                <a:cs typeface="Arial" panose="020B0604020202020204" pitchFamily="34" charset="0"/>
              </a:rPr>
              <a:t> shift from</a:t>
            </a:r>
            <a:r>
              <a:rPr lang="en" altLang="ko-KR" b="1" dirty="0">
                <a:solidFill>
                  <a:srgbClr val="0432FF"/>
                </a:solidFill>
                <a:latin typeface="Arial" panose="020B0604020202020204" pitchFamily="34" charset="0"/>
                <a:cs typeface="Arial" panose="020B0604020202020204" pitchFamily="34" charset="0"/>
              </a:rPr>
              <a:t> NLM (2012–2016) </a:t>
            </a:r>
            <a:r>
              <a:rPr lang="en" altLang="ko-KR" dirty="0">
                <a:latin typeface="Arial" panose="020B0604020202020204" pitchFamily="34" charset="0"/>
                <a:cs typeface="Arial" panose="020B0604020202020204" pitchFamily="34" charset="0"/>
              </a:rPr>
              <a:t>to</a:t>
            </a:r>
            <a:r>
              <a:rPr lang="en" altLang="ko-KR" b="1" dirty="0">
                <a:solidFill>
                  <a:srgbClr val="0432FF"/>
                </a:solidFill>
                <a:latin typeface="Arial" panose="020B0604020202020204" pitchFamily="34" charset="0"/>
                <a:cs typeface="Arial" panose="020B0604020202020204" pitchFamily="34" charset="0"/>
              </a:rPr>
              <a:t> LM (2018–2022)</a:t>
            </a:r>
            <a:r>
              <a:rPr lang="en" altLang="ko-KR" dirty="0">
                <a:latin typeface="Arial" panose="020B0604020202020204" pitchFamily="34" charset="0"/>
                <a:cs typeface="Arial" panose="020B0604020202020204" pitchFamily="34" charset="0"/>
              </a:rPr>
              <a:t> explains the reacceleration-period SST trend via associated temperature advection.</a:t>
            </a:r>
          </a:p>
          <a:p>
            <a:pPr latinLnBrk="0">
              <a:lnSpc>
                <a:spcPct val="120000"/>
              </a:lnSpc>
            </a:pPr>
            <a:endParaRPr lang="en" altLang="ko-KR" dirty="0">
              <a:latin typeface="Arial" panose="020B0604020202020204" pitchFamily="34" charset="0"/>
              <a:cs typeface="Arial" panose="020B0604020202020204" pitchFamily="34" charset="0"/>
            </a:endParaRPr>
          </a:p>
          <a:p>
            <a:pPr marL="285750" indent="-285750" latinLnBrk="0">
              <a:lnSpc>
                <a:spcPct val="120000"/>
              </a:lnSpc>
              <a:buFont typeface="Wingdings" pitchFamily="2" charset="2"/>
              <a:buChar char="ü"/>
            </a:pPr>
            <a:r>
              <a:rPr lang="en" altLang="ko-KR" dirty="0">
                <a:latin typeface="Arial" panose="020B0604020202020204" pitchFamily="34" charset="0"/>
                <a:cs typeface="Arial" panose="020B0604020202020204" pitchFamily="34" charset="0"/>
              </a:rPr>
              <a:t>Unlike earlier </a:t>
            </a:r>
            <a:r>
              <a:rPr lang="en" altLang="ko-KR" b="1" dirty="0">
                <a:solidFill>
                  <a:srgbClr val="FF0000"/>
                </a:solidFill>
                <a:latin typeface="Arial" panose="020B0604020202020204" pitchFamily="34" charset="0"/>
                <a:cs typeface="Arial" panose="020B0604020202020204" pitchFamily="34" charset="0"/>
              </a:rPr>
              <a:t>warming and hiatus periods </a:t>
            </a:r>
            <a:r>
              <a:rPr lang="en" altLang="ko-KR" dirty="0">
                <a:latin typeface="Arial" panose="020B0604020202020204" pitchFamily="34" charset="0"/>
                <a:cs typeface="Arial" panose="020B0604020202020204" pitchFamily="34" charset="0"/>
              </a:rPr>
              <a:t>that were often </a:t>
            </a:r>
            <a:r>
              <a:rPr lang="en" altLang="ko-KR" b="1" dirty="0">
                <a:solidFill>
                  <a:srgbClr val="0432FF"/>
                </a:solidFill>
                <a:latin typeface="Arial" panose="020B0604020202020204" pitchFamily="34" charset="0"/>
                <a:cs typeface="Arial" panose="020B0604020202020204" pitchFamily="34" charset="0"/>
              </a:rPr>
              <a:t>explained by heat input from the atmosphere</a:t>
            </a:r>
            <a:r>
              <a:rPr lang="en" altLang="ko-KR" dirty="0">
                <a:latin typeface="Arial" panose="020B0604020202020204" pitchFamily="34" charset="0"/>
                <a:cs typeface="Arial" panose="020B0604020202020204" pitchFamily="34" charset="0"/>
              </a:rPr>
              <a:t>, during </a:t>
            </a:r>
            <a:r>
              <a:rPr lang="en" altLang="ko-KR" b="1" dirty="0">
                <a:solidFill>
                  <a:srgbClr val="FF0000"/>
                </a:solidFill>
                <a:latin typeface="Arial" panose="020B0604020202020204" pitchFamily="34" charset="0"/>
                <a:cs typeface="Arial" panose="020B0604020202020204" pitchFamily="34" charset="0"/>
              </a:rPr>
              <a:t>reacceleration</a:t>
            </a:r>
            <a:r>
              <a:rPr lang="en" altLang="ko-KR" dirty="0">
                <a:latin typeface="Arial" panose="020B0604020202020204" pitchFamily="34" charset="0"/>
                <a:cs typeface="Arial" panose="020B0604020202020204" pitchFamily="34" charset="0"/>
              </a:rPr>
              <a:t> the </a:t>
            </a:r>
            <a:r>
              <a:rPr lang="en" altLang="ko-KR" b="1" dirty="0">
                <a:solidFill>
                  <a:srgbClr val="0432FF"/>
                </a:solidFill>
                <a:latin typeface="Arial" panose="020B0604020202020204" pitchFamily="34" charset="0"/>
                <a:cs typeface="Arial" panose="020B0604020202020204" pitchFamily="34" charset="0"/>
              </a:rPr>
              <a:t>ocean variability drove the SST warming</a:t>
            </a:r>
            <a:r>
              <a:rPr lang="en" altLang="ko-KR" dirty="0">
                <a:latin typeface="Arial" panose="020B0604020202020204" pitchFamily="34" charset="0"/>
                <a:cs typeface="Arial" panose="020B0604020202020204" pitchFamily="34" charset="0"/>
              </a:rPr>
              <a:t>, while the excess heat was </a:t>
            </a:r>
            <a:r>
              <a:rPr lang="en-US" altLang="ko-KR" dirty="0">
                <a:latin typeface="Arial" panose="020B0604020202020204" pitchFamily="34" charset="0"/>
                <a:cs typeface="Arial" panose="020B0604020202020204" pitchFamily="34" charset="0"/>
              </a:rPr>
              <a:t>released</a:t>
            </a:r>
            <a:r>
              <a:rPr lang="en" altLang="ko-KR" dirty="0">
                <a:latin typeface="Arial" panose="020B0604020202020204" pitchFamily="34" charset="0"/>
                <a:cs typeface="Arial" panose="020B0604020202020204" pitchFamily="34" charset="0"/>
              </a:rPr>
              <a:t> to the atmosphere.</a:t>
            </a:r>
          </a:p>
        </p:txBody>
      </p:sp>
      <p:sp>
        <p:nvSpPr>
          <p:cNvPr id="6" name="Slide Number Placeholder 4">
            <a:extLst>
              <a:ext uri="{FF2B5EF4-FFF2-40B4-BE49-F238E27FC236}">
                <a16:creationId xmlns:a16="http://schemas.microsoft.com/office/drawing/2014/main" id="{5A59949C-5A51-B897-2F83-CF41D1665C07}"/>
              </a:ext>
            </a:extLst>
          </p:cNvPr>
          <p:cNvSpPr txBox="1">
            <a:spLocks/>
          </p:cNvSpPr>
          <p:nvPr/>
        </p:nvSpPr>
        <p:spPr>
          <a:xfrm>
            <a:off x="9379243" y="8627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34</a:t>
            </a:r>
          </a:p>
        </p:txBody>
      </p:sp>
    </p:spTree>
    <p:extLst>
      <p:ext uri="{BB962C8B-B14F-4D97-AF65-F5344CB8AC3E}">
        <p14:creationId xmlns:p14="http://schemas.microsoft.com/office/powerpoint/2010/main" val="154722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14" descr="텍스트, 스크린샷, 폰트, 도표이(가) 표시된 사진&#10;&#10;자동 생성된 설명">
            <a:extLst>
              <a:ext uri="{FF2B5EF4-FFF2-40B4-BE49-F238E27FC236}">
                <a16:creationId xmlns:a16="http://schemas.microsoft.com/office/drawing/2014/main" id="{30EC9232-A1B6-76EE-2177-3A025FBF5588}"/>
              </a:ext>
            </a:extLst>
          </p:cNvPr>
          <p:cNvPicPr>
            <a:picLocks noChangeAspect="1"/>
          </p:cNvPicPr>
          <p:nvPr/>
        </p:nvPicPr>
        <p:blipFill rotWithShape="1">
          <a:blip/>
          <a:srcRect b="24269"/>
          <a:stretch/>
        </p:blipFill>
        <p:spPr>
          <a:xfrm>
            <a:off x="8502425" y="4583406"/>
            <a:ext cx="2799992" cy="2178788"/>
          </a:xfrm>
          <a:prstGeom prst="rect">
            <a:avLst/>
          </a:prstGeom>
        </p:spPr>
      </p:pic>
      <p:pic>
        <p:nvPicPr>
          <p:cNvPr id="2" name="그림 1">
            <a:extLst>
              <a:ext uri="{FF2B5EF4-FFF2-40B4-BE49-F238E27FC236}">
                <a16:creationId xmlns:a16="http://schemas.microsoft.com/office/drawing/2014/main" id="{615D6217-FE75-659F-C203-87588BFB5C68}"/>
              </a:ext>
            </a:extLst>
          </p:cNvPr>
          <p:cNvPicPr>
            <a:picLocks/>
          </p:cNvPicPr>
          <p:nvPr/>
        </p:nvPicPr>
        <p:blipFill>
          <a:blip>
            <a:extLst>
              <a:ext uri="{28A0092B-C50C-407E-A947-70E740481C1C}">
                <a14:useLocalDpi xmlns:a14="http://schemas.microsoft.com/office/drawing/2010/main" val="0"/>
              </a:ext>
            </a:extLst>
          </a:blip>
          <a:srcRect l="11041" t="15584" r="16573" b="13675"/>
          <a:stretch>
            <a:fillRect/>
          </a:stretch>
        </p:blipFill>
        <p:spPr bwMode="auto">
          <a:xfrm>
            <a:off x="169816" y="1188295"/>
            <a:ext cx="5946663" cy="3574756"/>
          </a:xfrm>
          <a:prstGeom prst="rect">
            <a:avLst/>
          </a:prstGeom>
          <a:noFill/>
          <a:ln>
            <a:noFill/>
          </a:ln>
        </p:spPr>
      </p:pic>
      <p:sp>
        <p:nvSpPr>
          <p:cNvPr id="6" name="TextBox 5">
            <a:extLst>
              <a:ext uri="{FF2B5EF4-FFF2-40B4-BE49-F238E27FC236}">
                <a16:creationId xmlns:a16="http://schemas.microsoft.com/office/drawing/2014/main" id="{80822679-5E5E-30D7-0F80-12FB7412938C}"/>
              </a:ext>
            </a:extLst>
          </p:cNvPr>
          <p:cNvSpPr txBox="1"/>
          <p:nvPr/>
        </p:nvSpPr>
        <p:spPr>
          <a:xfrm>
            <a:off x="4973709" y="1539321"/>
            <a:ext cx="820738" cy="1200329"/>
          </a:xfrm>
          <a:prstGeom prst="rect">
            <a:avLst/>
          </a:prstGeom>
          <a:noFill/>
        </p:spPr>
        <p:txBody>
          <a:bodyPr wrap="none" rtlCol="0">
            <a:spAutoFit/>
          </a:bodyPr>
          <a:lstStyle/>
          <a:p>
            <a:r>
              <a:rPr kumimoji="1" lang="en-US" altLang="ko-Kore-KR" dirty="0">
                <a:solidFill>
                  <a:srgbClr val="FF0000"/>
                </a:solidFill>
              </a:rPr>
              <a:t>PDO</a:t>
            </a:r>
          </a:p>
          <a:p>
            <a:r>
              <a:rPr kumimoji="1" lang="en-US" altLang="ko-Kore-KR" dirty="0">
                <a:solidFill>
                  <a:srgbClr val="00B050"/>
                </a:solidFill>
              </a:rPr>
              <a:t>NPGO</a:t>
            </a:r>
          </a:p>
          <a:p>
            <a:r>
              <a:rPr kumimoji="1" lang="en-US" altLang="ko-Kore-KR" dirty="0">
                <a:solidFill>
                  <a:srgbClr val="7030A0"/>
                </a:solidFill>
              </a:rPr>
              <a:t>IOBM</a:t>
            </a:r>
          </a:p>
          <a:p>
            <a:r>
              <a:rPr kumimoji="1" lang="en-US" altLang="ko-Kore-KR" dirty="0">
                <a:solidFill>
                  <a:srgbClr val="0432FF"/>
                </a:solidFill>
              </a:rPr>
              <a:t>EAWM</a:t>
            </a:r>
            <a:endParaRPr kumimoji="1" lang="ko-Kore-KR" altLang="en-US" dirty="0">
              <a:solidFill>
                <a:srgbClr val="0432FF"/>
              </a:solidFill>
            </a:endParaRPr>
          </a:p>
        </p:txBody>
      </p:sp>
      <p:cxnSp>
        <p:nvCxnSpPr>
          <p:cNvPr id="8" name="직선 연결선[R] 7">
            <a:extLst>
              <a:ext uri="{FF2B5EF4-FFF2-40B4-BE49-F238E27FC236}">
                <a16:creationId xmlns:a16="http://schemas.microsoft.com/office/drawing/2014/main" id="{164F1369-F8DF-27C5-813E-410A4979237A}"/>
              </a:ext>
            </a:extLst>
          </p:cNvPr>
          <p:cNvCxnSpPr>
            <a:cxnSpLocks/>
          </p:cNvCxnSpPr>
          <p:nvPr/>
        </p:nvCxnSpPr>
        <p:spPr>
          <a:xfrm>
            <a:off x="1679572" y="1271117"/>
            <a:ext cx="835501" cy="0"/>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 name="직선 연결선[R] 8">
            <a:extLst>
              <a:ext uri="{FF2B5EF4-FFF2-40B4-BE49-F238E27FC236}">
                <a16:creationId xmlns:a16="http://schemas.microsoft.com/office/drawing/2014/main" id="{6D210FAD-32CA-268D-1846-580455360B82}"/>
              </a:ext>
            </a:extLst>
          </p:cNvPr>
          <p:cNvCxnSpPr>
            <a:cxnSpLocks/>
          </p:cNvCxnSpPr>
          <p:nvPr/>
        </p:nvCxnSpPr>
        <p:spPr>
          <a:xfrm>
            <a:off x="797830" y="1016393"/>
            <a:ext cx="2599509" cy="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4B4FF9B-F678-51C7-F635-F03338068447}"/>
              </a:ext>
            </a:extLst>
          </p:cNvPr>
          <p:cNvSpPr txBox="1"/>
          <p:nvPr/>
        </p:nvSpPr>
        <p:spPr>
          <a:xfrm>
            <a:off x="1824651" y="1049795"/>
            <a:ext cx="545342" cy="276999"/>
          </a:xfrm>
          <a:prstGeom prst="rect">
            <a:avLst/>
          </a:prstGeom>
          <a:noFill/>
        </p:spPr>
        <p:txBody>
          <a:bodyPr wrap="none" rtlCol="0">
            <a:spAutoFit/>
          </a:bodyPr>
          <a:lstStyle/>
          <a:p>
            <a:r>
              <a:rPr kumimoji="1" lang="en-US" altLang="ko-Kore-KR" sz="1200" dirty="0"/>
              <a:t>89-95</a:t>
            </a:r>
            <a:endParaRPr kumimoji="1" lang="ko-Kore-KR" altLang="en-US" sz="1200" dirty="0"/>
          </a:p>
        </p:txBody>
      </p:sp>
      <p:sp>
        <p:nvSpPr>
          <p:cNvPr id="16" name="TextBox 15">
            <a:extLst>
              <a:ext uri="{FF2B5EF4-FFF2-40B4-BE49-F238E27FC236}">
                <a16:creationId xmlns:a16="http://schemas.microsoft.com/office/drawing/2014/main" id="{6857072F-B6DB-59FC-C082-507725368545}"/>
              </a:ext>
            </a:extLst>
          </p:cNvPr>
          <p:cNvSpPr txBox="1"/>
          <p:nvPr/>
        </p:nvSpPr>
        <p:spPr>
          <a:xfrm>
            <a:off x="1822120" y="780021"/>
            <a:ext cx="545342" cy="276999"/>
          </a:xfrm>
          <a:prstGeom prst="rect">
            <a:avLst/>
          </a:prstGeom>
          <a:noFill/>
        </p:spPr>
        <p:txBody>
          <a:bodyPr wrap="none" rtlCol="0">
            <a:spAutoFit/>
          </a:bodyPr>
          <a:lstStyle/>
          <a:p>
            <a:r>
              <a:rPr kumimoji="1" lang="en-US" altLang="ko-Kore-KR" sz="1200" dirty="0"/>
              <a:t>82-02</a:t>
            </a:r>
            <a:endParaRPr kumimoji="1" lang="ko-Kore-KR" altLang="en-US" sz="1200" dirty="0"/>
          </a:p>
        </p:txBody>
      </p:sp>
      <p:cxnSp>
        <p:nvCxnSpPr>
          <p:cNvPr id="17" name="직선 연결선[R] 16">
            <a:extLst>
              <a:ext uri="{FF2B5EF4-FFF2-40B4-BE49-F238E27FC236}">
                <a16:creationId xmlns:a16="http://schemas.microsoft.com/office/drawing/2014/main" id="{B0CF1973-19E2-015A-74B1-49E74BAE7EE1}"/>
              </a:ext>
            </a:extLst>
          </p:cNvPr>
          <p:cNvCxnSpPr>
            <a:cxnSpLocks/>
          </p:cNvCxnSpPr>
          <p:nvPr/>
        </p:nvCxnSpPr>
        <p:spPr>
          <a:xfrm>
            <a:off x="2136511" y="1580270"/>
            <a:ext cx="86894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직선 연결선[R] 18">
            <a:extLst>
              <a:ext uri="{FF2B5EF4-FFF2-40B4-BE49-F238E27FC236}">
                <a16:creationId xmlns:a16="http://schemas.microsoft.com/office/drawing/2014/main" id="{09EA9B7E-2CD6-F7D5-D544-003A9E208C25}"/>
              </a:ext>
            </a:extLst>
          </p:cNvPr>
          <p:cNvCxnSpPr>
            <a:cxnSpLocks/>
          </p:cNvCxnSpPr>
          <p:nvPr/>
        </p:nvCxnSpPr>
        <p:spPr>
          <a:xfrm>
            <a:off x="1268093" y="1771859"/>
            <a:ext cx="2612571"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625F2EC-55B7-D720-CFAE-CB5778C18D5A}"/>
              </a:ext>
            </a:extLst>
          </p:cNvPr>
          <p:cNvSpPr txBox="1"/>
          <p:nvPr/>
        </p:nvSpPr>
        <p:spPr>
          <a:xfrm>
            <a:off x="2299092" y="1358758"/>
            <a:ext cx="545342" cy="276999"/>
          </a:xfrm>
          <a:prstGeom prst="rect">
            <a:avLst/>
          </a:prstGeom>
          <a:noFill/>
        </p:spPr>
        <p:txBody>
          <a:bodyPr wrap="none" rtlCol="0">
            <a:spAutoFit/>
          </a:bodyPr>
          <a:lstStyle/>
          <a:p>
            <a:r>
              <a:rPr kumimoji="1" lang="en-US" altLang="ko-Kore-KR" sz="1200" dirty="0"/>
              <a:t>92-99</a:t>
            </a:r>
            <a:endParaRPr kumimoji="1" lang="ko-Kore-KR" altLang="en-US" sz="1200" dirty="0"/>
          </a:p>
        </p:txBody>
      </p:sp>
      <p:sp>
        <p:nvSpPr>
          <p:cNvPr id="24" name="TextBox 23">
            <a:extLst>
              <a:ext uri="{FF2B5EF4-FFF2-40B4-BE49-F238E27FC236}">
                <a16:creationId xmlns:a16="http://schemas.microsoft.com/office/drawing/2014/main" id="{D3020403-DFDC-8C5E-3F83-9D4393CB10A0}"/>
              </a:ext>
            </a:extLst>
          </p:cNvPr>
          <p:cNvSpPr txBox="1"/>
          <p:nvPr/>
        </p:nvSpPr>
        <p:spPr>
          <a:xfrm>
            <a:off x="2298311" y="1550460"/>
            <a:ext cx="545342" cy="276999"/>
          </a:xfrm>
          <a:prstGeom prst="rect">
            <a:avLst/>
          </a:prstGeom>
          <a:noFill/>
        </p:spPr>
        <p:txBody>
          <a:bodyPr wrap="none" rtlCol="0">
            <a:spAutoFit/>
          </a:bodyPr>
          <a:lstStyle/>
          <a:p>
            <a:r>
              <a:rPr kumimoji="1" lang="en-US" altLang="ko-Kore-KR" sz="1200" dirty="0"/>
              <a:t>85-06</a:t>
            </a:r>
            <a:endParaRPr kumimoji="1" lang="ko-Kore-KR" altLang="en-US" sz="1200" dirty="0"/>
          </a:p>
        </p:txBody>
      </p:sp>
      <p:cxnSp>
        <p:nvCxnSpPr>
          <p:cNvPr id="26" name="직선 화살표 연결선 25">
            <a:extLst>
              <a:ext uri="{FF2B5EF4-FFF2-40B4-BE49-F238E27FC236}">
                <a16:creationId xmlns:a16="http://schemas.microsoft.com/office/drawing/2014/main" id="{99AA219E-23E9-DFAC-4787-E90CDC564B2F}"/>
              </a:ext>
            </a:extLst>
          </p:cNvPr>
          <p:cNvCxnSpPr/>
          <p:nvPr/>
        </p:nvCxnSpPr>
        <p:spPr>
          <a:xfrm>
            <a:off x="797830" y="718458"/>
            <a:ext cx="3082834"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C3BC55B-07E6-B3C5-A196-F7FA0EADAC00}"/>
              </a:ext>
            </a:extLst>
          </p:cNvPr>
          <p:cNvSpPr txBox="1"/>
          <p:nvPr/>
        </p:nvSpPr>
        <p:spPr>
          <a:xfrm>
            <a:off x="1116286" y="364388"/>
            <a:ext cx="2502352" cy="369332"/>
          </a:xfrm>
          <a:prstGeom prst="rect">
            <a:avLst/>
          </a:prstGeom>
          <a:noFill/>
        </p:spPr>
        <p:txBody>
          <a:bodyPr wrap="none" rtlCol="0">
            <a:spAutoFit/>
          </a:bodyPr>
          <a:lstStyle/>
          <a:p>
            <a:r>
              <a:rPr kumimoji="1" lang="en-US" altLang="ko-Kore-KR" dirty="0"/>
              <a:t>P1 (1982</a:t>
            </a:r>
            <a:r>
              <a:rPr lang="en-US" altLang="ko-Kore-KR" sz="1800" kern="100" dirty="0">
                <a:effectLst/>
                <a:latin typeface="HY신명조"/>
                <a:ea typeface="HY신명조"/>
                <a:cs typeface="Times New Roman" panose="02020603050405020304" pitchFamily="18" charset="0"/>
                <a:sym typeface="Symbol" pitchFamily="2" charset="2"/>
              </a:rPr>
              <a:t></a:t>
            </a:r>
            <a:r>
              <a:rPr lang="en-US" altLang="ko-Kore-KR" sz="1800" kern="100" dirty="0">
                <a:latin typeface="HY신명조"/>
                <a:ea typeface="HY신명조"/>
                <a:cs typeface="Times New Roman" panose="02020603050405020304" pitchFamily="18" charset="0"/>
                <a:sym typeface="Symbol" pitchFamily="2" charset="2"/>
              </a:rPr>
              <a:t>2006; 25-year)</a:t>
            </a:r>
            <a:endParaRPr kumimoji="1" lang="ko-Kore-KR" altLang="en-US" dirty="0"/>
          </a:p>
        </p:txBody>
      </p:sp>
      <p:cxnSp>
        <p:nvCxnSpPr>
          <p:cNvPr id="28" name="직선 화살표 연결선 27">
            <a:extLst>
              <a:ext uri="{FF2B5EF4-FFF2-40B4-BE49-F238E27FC236}">
                <a16:creationId xmlns:a16="http://schemas.microsoft.com/office/drawing/2014/main" id="{670558E5-4314-A5BD-5C90-0036FF18F26C}"/>
              </a:ext>
            </a:extLst>
          </p:cNvPr>
          <p:cNvCxnSpPr>
            <a:cxnSpLocks/>
          </p:cNvCxnSpPr>
          <p:nvPr/>
        </p:nvCxnSpPr>
        <p:spPr>
          <a:xfrm flipV="1">
            <a:off x="3397339" y="4319454"/>
            <a:ext cx="2439149"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C4C4BDB-FE40-EFEF-03E4-CF93931DFE15}"/>
              </a:ext>
            </a:extLst>
          </p:cNvPr>
          <p:cNvSpPr txBox="1"/>
          <p:nvPr/>
        </p:nvSpPr>
        <p:spPr>
          <a:xfrm>
            <a:off x="3367974" y="3950122"/>
            <a:ext cx="2555251" cy="369332"/>
          </a:xfrm>
          <a:prstGeom prst="rect">
            <a:avLst/>
          </a:prstGeom>
          <a:noFill/>
        </p:spPr>
        <p:txBody>
          <a:bodyPr wrap="none" rtlCol="0">
            <a:spAutoFit/>
          </a:bodyPr>
          <a:lstStyle/>
          <a:p>
            <a:r>
              <a:rPr kumimoji="1" lang="en-US" altLang="ko-Kore-KR" dirty="0"/>
              <a:t>P2 (2002</a:t>
            </a:r>
            <a:r>
              <a:rPr lang="en-US" altLang="ko-Kore-KR" sz="1800" kern="100" dirty="0">
                <a:effectLst/>
                <a:latin typeface="HY신명조"/>
                <a:ea typeface="HY신명조"/>
                <a:cs typeface="Times New Roman" panose="02020603050405020304" pitchFamily="18" charset="0"/>
                <a:sym typeface="Symbol" pitchFamily="2" charset="2"/>
              </a:rPr>
              <a:t></a:t>
            </a:r>
            <a:r>
              <a:rPr lang="en-US" altLang="ko-Kore-KR" sz="1800" kern="100" dirty="0">
                <a:latin typeface="HY신명조"/>
                <a:ea typeface="HY신명조"/>
                <a:cs typeface="Times New Roman" panose="02020603050405020304" pitchFamily="18" charset="0"/>
                <a:sym typeface="Symbol" pitchFamily="2" charset="2"/>
              </a:rPr>
              <a:t>2022 ; 21-year)</a:t>
            </a:r>
            <a:endParaRPr kumimoji="1" lang="ko-Kore-KR" altLang="en-US" dirty="0"/>
          </a:p>
        </p:txBody>
      </p:sp>
      <p:sp>
        <p:nvSpPr>
          <p:cNvPr id="31" name="TextBox 30">
            <a:extLst>
              <a:ext uri="{FF2B5EF4-FFF2-40B4-BE49-F238E27FC236}">
                <a16:creationId xmlns:a16="http://schemas.microsoft.com/office/drawing/2014/main" id="{78E7AC79-4DF2-0A5E-432F-A3DDD39AEF93}"/>
              </a:ext>
            </a:extLst>
          </p:cNvPr>
          <p:cNvSpPr txBox="1"/>
          <p:nvPr/>
        </p:nvSpPr>
        <p:spPr>
          <a:xfrm>
            <a:off x="7286720" y="595355"/>
            <a:ext cx="420308" cy="369332"/>
          </a:xfrm>
          <a:prstGeom prst="rect">
            <a:avLst/>
          </a:prstGeom>
          <a:noFill/>
        </p:spPr>
        <p:txBody>
          <a:bodyPr wrap="none" rtlCol="0">
            <a:spAutoFit/>
          </a:bodyPr>
          <a:lstStyle/>
          <a:p>
            <a:r>
              <a:rPr kumimoji="1" lang="en-US" altLang="ko-Kore-KR" dirty="0"/>
              <a:t>P1</a:t>
            </a:r>
            <a:endParaRPr kumimoji="1" lang="ko-Kore-KR" altLang="en-US" dirty="0"/>
          </a:p>
        </p:txBody>
      </p:sp>
      <p:sp>
        <p:nvSpPr>
          <p:cNvPr id="32" name="TextBox 31">
            <a:extLst>
              <a:ext uri="{FF2B5EF4-FFF2-40B4-BE49-F238E27FC236}">
                <a16:creationId xmlns:a16="http://schemas.microsoft.com/office/drawing/2014/main" id="{69B3E9F8-A2C5-A67A-EFA6-134A08A462DD}"/>
              </a:ext>
            </a:extLst>
          </p:cNvPr>
          <p:cNvSpPr txBox="1"/>
          <p:nvPr/>
        </p:nvSpPr>
        <p:spPr>
          <a:xfrm>
            <a:off x="7286720" y="2571590"/>
            <a:ext cx="420308" cy="369332"/>
          </a:xfrm>
          <a:prstGeom prst="rect">
            <a:avLst/>
          </a:prstGeom>
          <a:noFill/>
        </p:spPr>
        <p:txBody>
          <a:bodyPr wrap="none" rtlCol="0">
            <a:spAutoFit/>
          </a:bodyPr>
          <a:lstStyle/>
          <a:p>
            <a:r>
              <a:rPr kumimoji="1" lang="en-US" altLang="ko-Kore-KR" dirty="0"/>
              <a:t>P2</a:t>
            </a:r>
            <a:endParaRPr kumimoji="1" lang="ko-Kore-KR" altLang="en-US" dirty="0"/>
          </a:p>
        </p:txBody>
      </p:sp>
      <p:sp>
        <p:nvSpPr>
          <p:cNvPr id="33" name="TextBox 32">
            <a:extLst>
              <a:ext uri="{FF2B5EF4-FFF2-40B4-BE49-F238E27FC236}">
                <a16:creationId xmlns:a16="http://schemas.microsoft.com/office/drawing/2014/main" id="{D410891A-D795-386C-98D3-B5516C2E7156}"/>
              </a:ext>
            </a:extLst>
          </p:cNvPr>
          <p:cNvSpPr txBox="1"/>
          <p:nvPr/>
        </p:nvSpPr>
        <p:spPr>
          <a:xfrm>
            <a:off x="105676" y="5132383"/>
            <a:ext cx="6437737" cy="923330"/>
          </a:xfrm>
          <a:prstGeom prst="rect">
            <a:avLst/>
          </a:prstGeom>
          <a:noFill/>
        </p:spPr>
        <p:txBody>
          <a:bodyPr wrap="square" rtlCol="0">
            <a:spAutoFit/>
          </a:bodyPr>
          <a:lstStyle/>
          <a:p>
            <a:r>
              <a:rPr kumimoji="1" lang="en-US" altLang="ko-Kore-KR" dirty="0"/>
              <a:t>Correlation with NPGO &amp; PDO reversed in late 2000s (compared to the correlation prior to regime shift)</a:t>
            </a:r>
          </a:p>
          <a:p>
            <a:r>
              <a:rPr kumimoji="1" lang="en-US" altLang="ko-Kore-KR" b="1" dirty="0"/>
              <a:t>Both mechanism and drivers are changed during recent decades!</a:t>
            </a:r>
          </a:p>
        </p:txBody>
      </p:sp>
      <p:pic>
        <p:nvPicPr>
          <p:cNvPr id="3" name="그림 2" descr="텍스트, 스크린샷, 지도이(가) 표시된 사진&#10;&#10;자동 생성된 설명">
            <a:extLst>
              <a:ext uri="{FF2B5EF4-FFF2-40B4-BE49-F238E27FC236}">
                <a16:creationId xmlns:a16="http://schemas.microsoft.com/office/drawing/2014/main" id="{811062EA-EC24-7FF9-97A6-3E0A1C118B3C}"/>
              </a:ext>
            </a:extLst>
          </p:cNvPr>
          <p:cNvPicPr>
            <a:picLocks noChangeAspect="1"/>
          </p:cNvPicPr>
          <p:nvPr/>
        </p:nvPicPr>
        <p:blipFill rotWithShape="1">
          <a:blip/>
          <a:srcRect b="19015"/>
          <a:stretch/>
        </p:blipFill>
        <p:spPr>
          <a:xfrm>
            <a:off x="6388080" y="4497464"/>
            <a:ext cx="2393556" cy="2274262"/>
          </a:xfrm>
          <a:prstGeom prst="rect">
            <a:avLst/>
          </a:prstGeom>
        </p:spPr>
      </p:pic>
      <p:sp>
        <p:nvSpPr>
          <p:cNvPr id="10" name="TextBox 9">
            <a:extLst>
              <a:ext uri="{FF2B5EF4-FFF2-40B4-BE49-F238E27FC236}">
                <a16:creationId xmlns:a16="http://schemas.microsoft.com/office/drawing/2014/main" id="{BDA3ECB2-EA4F-BD43-5533-0572031420DA}"/>
              </a:ext>
            </a:extLst>
          </p:cNvPr>
          <p:cNvSpPr txBox="1"/>
          <p:nvPr/>
        </p:nvSpPr>
        <p:spPr>
          <a:xfrm>
            <a:off x="6654052" y="4236123"/>
            <a:ext cx="1722331" cy="369332"/>
          </a:xfrm>
          <a:prstGeom prst="rect">
            <a:avLst/>
          </a:prstGeom>
          <a:noFill/>
        </p:spPr>
        <p:txBody>
          <a:bodyPr wrap="none" rtlCol="0">
            <a:spAutoFit/>
          </a:bodyPr>
          <a:lstStyle/>
          <a:p>
            <a:r>
              <a:rPr kumimoji="1" lang="en-US" altLang="ko-Kore-KR" dirty="0"/>
              <a:t>Kim et al. (2018)</a:t>
            </a:r>
            <a:endParaRPr kumimoji="1" lang="ko-Kore-KR" altLang="en-US" dirty="0"/>
          </a:p>
        </p:txBody>
      </p:sp>
      <p:sp>
        <p:nvSpPr>
          <p:cNvPr id="5" name="TextBox 4">
            <a:extLst>
              <a:ext uri="{FF2B5EF4-FFF2-40B4-BE49-F238E27FC236}">
                <a16:creationId xmlns:a16="http://schemas.microsoft.com/office/drawing/2014/main" id="{6D2CEB7A-627C-E371-B9F4-510212887F60}"/>
              </a:ext>
            </a:extLst>
          </p:cNvPr>
          <p:cNvSpPr txBox="1"/>
          <p:nvPr/>
        </p:nvSpPr>
        <p:spPr>
          <a:xfrm>
            <a:off x="55306" y="-74194"/>
            <a:ext cx="1183337" cy="369332"/>
          </a:xfrm>
          <a:prstGeom prst="rect">
            <a:avLst/>
          </a:prstGeom>
          <a:noFill/>
        </p:spPr>
        <p:txBody>
          <a:bodyPr wrap="none" rtlCol="0">
            <a:spAutoFit/>
          </a:bodyPr>
          <a:lstStyle/>
          <a:p>
            <a:r>
              <a:rPr kumimoji="1" lang="en-US" altLang="ko-Kore-KR" b="1" dirty="0"/>
              <a:t>Discussion</a:t>
            </a:r>
            <a:endParaRPr kumimoji="1" lang="ko-Kore-KR" altLang="en-US" b="1" dirty="0"/>
          </a:p>
        </p:txBody>
      </p:sp>
      <p:grpSp>
        <p:nvGrpSpPr>
          <p:cNvPr id="23" name="그룹 22">
            <a:extLst>
              <a:ext uri="{FF2B5EF4-FFF2-40B4-BE49-F238E27FC236}">
                <a16:creationId xmlns:a16="http://schemas.microsoft.com/office/drawing/2014/main" id="{832C6A05-3ED3-B8AA-80D5-64BA496E305C}"/>
              </a:ext>
            </a:extLst>
          </p:cNvPr>
          <p:cNvGrpSpPr/>
          <p:nvPr/>
        </p:nvGrpSpPr>
        <p:grpSpPr>
          <a:xfrm>
            <a:off x="7771314" y="0"/>
            <a:ext cx="3331235" cy="4304704"/>
            <a:chOff x="14530025" y="364388"/>
            <a:chExt cx="5901487" cy="7626045"/>
          </a:xfrm>
        </p:grpSpPr>
        <p:pic>
          <p:nvPicPr>
            <p:cNvPr id="11" name="그림 10">
              <a:extLst>
                <a:ext uri="{FF2B5EF4-FFF2-40B4-BE49-F238E27FC236}">
                  <a16:creationId xmlns:a16="http://schemas.microsoft.com/office/drawing/2014/main" id="{5AE57138-7061-7E03-7946-0A174A594C37}"/>
                </a:ext>
              </a:extLst>
            </p:cNvPr>
            <p:cNvPicPr>
              <a:picLocks noChangeAspect="1"/>
            </p:cNvPicPr>
            <p:nvPr/>
          </p:nvPicPr>
          <p:blipFill rotWithShape="1">
            <a:blip/>
            <a:srcRect b="50282"/>
            <a:stretch/>
          </p:blipFill>
          <p:spPr>
            <a:xfrm>
              <a:off x="14530025" y="852218"/>
              <a:ext cx="5901487" cy="3520922"/>
            </a:xfrm>
            <a:prstGeom prst="rect">
              <a:avLst/>
            </a:prstGeom>
          </p:spPr>
        </p:pic>
        <p:sp>
          <p:nvSpPr>
            <p:cNvPr id="13" name="TextBox 12">
              <a:extLst>
                <a:ext uri="{FF2B5EF4-FFF2-40B4-BE49-F238E27FC236}">
                  <a16:creationId xmlns:a16="http://schemas.microsoft.com/office/drawing/2014/main" id="{9C5F9DC2-4638-5313-891C-1124A3CC7EE2}"/>
                </a:ext>
              </a:extLst>
            </p:cNvPr>
            <p:cNvSpPr txBox="1"/>
            <p:nvPr/>
          </p:nvSpPr>
          <p:spPr>
            <a:xfrm>
              <a:off x="15245663" y="1395141"/>
              <a:ext cx="1133656" cy="545246"/>
            </a:xfrm>
            <a:prstGeom prst="rect">
              <a:avLst/>
            </a:prstGeom>
            <a:solidFill>
              <a:schemeClr val="bg1"/>
            </a:solidFill>
            <a:ln>
              <a:solidFill>
                <a:schemeClr val="tx1"/>
              </a:solidFill>
            </a:ln>
          </p:spPr>
          <p:txBody>
            <a:bodyPr wrap="none" rtlCol="0">
              <a:spAutoFit/>
            </a:bodyPr>
            <a:lstStyle/>
            <a:p>
              <a:r>
                <a:rPr kumimoji="1" lang="en-US" altLang="ko-Kore-KR" sz="1400" dirty="0"/>
                <a:t>82–06</a:t>
              </a:r>
              <a:endParaRPr kumimoji="1" lang="ko-Kore-KR" altLang="en-US" sz="1400" dirty="0"/>
            </a:p>
          </p:txBody>
        </p:sp>
        <p:sp>
          <p:nvSpPr>
            <p:cNvPr id="14" name="TextBox 13">
              <a:extLst>
                <a:ext uri="{FF2B5EF4-FFF2-40B4-BE49-F238E27FC236}">
                  <a16:creationId xmlns:a16="http://schemas.microsoft.com/office/drawing/2014/main" id="{75427C5F-E565-EB72-75B7-9AC3BF8B1724}"/>
                </a:ext>
              </a:extLst>
            </p:cNvPr>
            <p:cNvSpPr txBox="1"/>
            <p:nvPr/>
          </p:nvSpPr>
          <p:spPr>
            <a:xfrm>
              <a:off x="15904187" y="364388"/>
              <a:ext cx="3074045" cy="540739"/>
            </a:xfrm>
            <a:prstGeom prst="rect">
              <a:avLst/>
            </a:prstGeom>
            <a:noFill/>
          </p:spPr>
          <p:txBody>
            <a:bodyPr wrap="none" rtlCol="0">
              <a:spAutoFit/>
            </a:bodyPr>
            <a:lstStyle/>
            <a:p>
              <a:r>
                <a:rPr kumimoji="1" lang="en-US" altLang="ko-Kore-KR" dirty="0"/>
                <a:t>Regressed SST &amp; SLP</a:t>
              </a:r>
              <a:endParaRPr kumimoji="1" lang="ko-Kore-KR" altLang="en-US" dirty="0"/>
            </a:p>
          </p:txBody>
        </p:sp>
        <p:pic>
          <p:nvPicPr>
            <p:cNvPr id="18" name="그림 17">
              <a:extLst>
                <a:ext uri="{FF2B5EF4-FFF2-40B4-BE49-F238E27FC236}">
                  <a16:creationId xmlns:a16="http://schemas.microsoft.com/office/drawing/2014/main" id="{61CAFD13-B96E-0BB7-7C96-0C2AED98643B}"/>
                </a:ext>
              </a:extLst>
            </p:cNvPr>
            <p:cNvPicPr>
              <a:picLocks noChangeAspect="1"/>
            </p:cNvPicPr>
            <p:nvPr/>
          </p:nvPicPr>
          <p:blipFill rotWithShape="1">
            <a:blip/>
            <a:srcRect t="54427"/>
            <a:stretch/>
          </p:blipFill>
          <p:spPr>
            <a:xfrm>
              <a:off x="14530025" y="4763051"/>
              <a:ext cx="5901487" cy="3227382"/>
            </a:xfrm>
            <a:prstGeom prst="rect">
              <a:avLst/>
            </a:prstGeom>
          </p:spPr>
        </p:pic>
        <p:sp>
          <p:nvSpPr>
            <p:cNvPr id="20" name="TextBox 19">
              <a:extLst>
                <a:ext uri="{FF2B5EF4-FFF2-40B4-BE49-F238E27FC236}">
                  <a16:creationId xmlns:a16="http://schemas.microsoft.com/office/drawing/2014/main" id="{1BA6AA92-6608-1B94-5970-73F069927D94}"/>
                </a:ext>
              </a:extLst>
            </p:cNvPr>
            <p:cNvSpPr txBox="1"/>
            <p:nvPr/>
          </p:nvSpPr>
          <p:spPr>
            <a:xfrm>
              <a:off x="15147519" y="4866861"/>
              <a:ext cx="1133656" cy="545246"/>
            </a:xfrm>
            <a:prstGeom prst="rect">
              <a:avLst/>
            </a:prstGeom>
            <a:solidFill>
              <a:schemeClr val="bg1"/>
            </a:solidFill>
            <a:ln>
              <a:solidFill>
                <a:schemeClr val="tx1"/>
              </a:solidFill>
            </a:ln>
          </p:spPr>
          <p:txBody>
            <a:bodyPr wrap="none" rtlCol="0">
              <a:spAutoFit/>
            </a:bodyPr>
            <a:lstStyle/>
            <a:p>
              <a:r>
                <a:rPr kumimoji="1" lang="en-US" altLang="ko-Kore-KR" sz="1400" dirty="0"/>
                <a:t>02–22</a:t>
              </a:r>
              <a:endParaRPr kumimoji="1" lang="ko-Kore-KR" altLang="en-US" sz="1400" dirty="0"/>
            </a:p>
          </p:txBody>
        </p:sp>
      </p:grpSp>
      <p:sp>
        <p:nvSpPr>
          <p:cNvPr id="4" name="Slide Number Placeholder 4">
            <a:extLst>
              <a:ext uri="{FF2B5EF4-FFF2-40B4-BE49-F238E27FC236}">
                <a16:creationId xmlns:a16="http://schemas.microsoft.com/office/drawing/2014/main" id="{32F96B1F-9CF9-0DD8-0030-8B9A5F205812}"/>
              </a:ext>
            </a:extLst>
          </p:cNvPr>
          <p:cNvSpPr txBox="1">
            <a:spLocks/>
          </p:cNvSpPr>
          <p:nvPr/>
        </p:nvSpPr>
        <p:spPr>
          <a:xfrm>
            <a:off x="9379243" y="8627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35</a:t>
            </a:r>
          </a:p>
        </p:txBody>
      </p:sp>
      <p:sp>
        <p:nvSpPr>
          <p:cNvPr id="7" name="TextBox 6">
            <a:extLst>
              <a:ext uri="{FF2B5EF4-FFF2-40B4-BE49-F238E27FC236}">
                <a16:creationId xmlns:a16="http://schemas.microsoft.com/office/drawing/2014/main" id="{87BA876D-B1A0-C9DB-6A3F-8E4F691AB409}"/>
              </a:ext>
            </a:extLst>
          </p:cNvPr>
          <p:cNvSpPr txBox="1"/>
          <p:nvPr/>
        </p:nvSpPr>
        <p:spPr>
          <a:xfrm>
            <a:off x="10688652" y="6497968"/>
            <a:ext cx="1602555" cy="461665"/>
          </a:xfrm>
          <a:prstGeom prst="rect">
            <a:avLst/>
          </a:prstGeom>
          <a:noFill/>
        </p:spPr>
        <p:txBody>
          <a:bodyPr wrap="none" rtlCol="0">
            <a:spAutoFit/>
          </a:bodyPr>
          <a:lstStyle/>
          <a:p>
            <a:r>
              <a:rPr kumimoji="1" lang="en-US" altLang="ko-KR" sz="2400" b="1" dirty="0"/>
              <a:t>Thank You!</a:t>
            </a:r>
            <a:endParaRPr kumimoji="1" lang="ko-KR" altLang="en-US" sz="2400" b="1" dirty="0"/>
          </a:p>
        </p:txBody>
      </p:sp>
    </p:spTree>
    <p:extLst>
      <p:ext uri="{BB962C8B-B14F-4D97-AF65-F5344CB8AC3E}">
        <p14:creationId xmlns:p14="http://schemas.microsoft.com/office/powerpoint/2010/main" val="288617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6E773E6-BEA5-6E8A-0764-76A72F932F8C}"/>
            </a:ext>
          </a:extLst>
        </p:cNvPr>
        <p:cNvGrpSpPr/>
        <p:nvPr/>
      </p:nvGrpSpPr>
      <p:grpSpPr>
        <a:xfrm>
          <a:off x="0" y="0"/>
          <a:ext cx="0" cy="0"/>
          <a:chOff x="0" y="0"/>
          <a:chExt cx="0" cy="0"/>
        </a:xfrm>
      </p:grpSpPr>
      <p:pic>
        <p:nvPicPr>
          <p:cNvPr id="3" name="그림 2">
            <a:extLst>
              <a:ext uri="{FF2B5EF4-FFF2-40B4-BE49-F238E27FC236}">
                <a16:creationId xmlns:a16="http://schemas.microsoft.com/office/drawing/2014/main" id="{40DF35DA-5CEF-376D-1E94-520B80F1E193}"/>
              </a:ext>
            </a:extLst>
          </p:cNvPr>
          <p:cNvPicPr>
            <a:picLocks noChangeAspect="1"/>
          </p:cNvPicPr>
          <p:nvPr/>
        </p:nvPicPr>
        <p:blipFill>
          <a:blip/>
          <a:stretch>
            <a:fillRect/>
          </a:stretch>
        </p:blipFill>
        <p:spPr>
          <a:xfrm>
            <a:off x="317500" y="596900"/>
            <a:ext cx="5664200" cy="5486400"/>
          </a:xfrm>
          <a:prstGeom prst="rect">
            <a:avLst/>
          </a:prstGeom>
        </p:spPr>
      </p:pic>
      <p:sp>
        <p:nvSpPr>
          <p:cNvPr id="6" name="TextBox 5">
            <a:extLst>
              <a:ext uri="{FF2B5EF4-FFF2-40B4-BE49-F238E27FC236}">
                <a16:creationId xmlns:a16="http://schemas.microsoft.com/office/drawing/2014/main" id="{B23E8BF6-F3FD-BC23-70C1-7643FD47BD80}"/>
              </a:ext>
            </a:extLst>
          </p:cNvPr>
          <p:cNvSpPr txBox="1"/>
          <p:nvPr/>
        </p:nvSpPr>
        <p:spPr>
          <a:xfrm>
            <a:off x="214672" y="221843"/>
            <a:ext cx="1158394" cy="369332"/>
          </a:xfrm>
          <a:prstGeom prst="rect">
            <a:avLst/>
          </a:prstGeom>
          <a:noFill/>
        </p:spPr>
        <p:txBody>
          <a:bodyPr wrap="none" rtlCol="0">
            <a:spAutoFit/>
          </a:bodyPr>
          <a:lstStyle/>
          <a:p>
            <a:r>
              <a:rPr kumimoji="1" lang="en-US" altLang="ko-Kore-KR" dirty="0"/>
              <a:t>R</a:t>
            </a:r>
            <a:r>
              <a:rPr kumimoji="1" lang="en-US" altLang="ko-Kore-KR" baseline="30000" dirty="0"/>
              <a:t>2</a:t>
            </a:r>
            <a:r>
              <a:rPr kumimoji="1" lang="en-US" altLang="ko-Kore-KR" dirty="0"/>
              <a:t>(ten, *) </a:t>
            </a:r>
            <a:endParaRPr kumimoji="1" lang="ko-Kore-KR" altLang="en-US" dirty="0"/>
          </a:p>
        </p:txBody>
      </p:sp>
      <p:sp>
        <p:nvSpPr>
          <p:cNvPr id="7" name="TextBox 6">
            <a:extLst>
              <a:ext uri="{FF2B5EF4-FFF2-40B4-BE49-F238E27FC236}">
                <a16:creationId xmlns:a16="http://schemas.microsoft.com/office/drawing/2014/main" id="{FCC0B2CE-2A09-E2CE-83AB-5B9702C1D4EC}"/>
              </a:ext>
            </a:extLst>
          </p:cNvPr>
          <p:cNvSpPr txBox="1"/>
          <p:nvPr/>
        </p:nvSpPr>
        <p:spPr>
          <a:xfrm>
            <a:off x="779147" y="914400"/>
            <a:ext cx="490840" cy="369332"/>
          </a:xfrm>
          <a:prstGeom prst="rect">
            <a:avLst/>
          </a:prstGeom>
          <a:noFill/>
        </p:spPr>
        <p:txBody>
          <a:bodyPr wrap="none" rtlCol="0">
            <a:spAutoFit/>
          </a:bodyPr>
          <a:lstStyle/>
          <a:p>
            <a:r>
              <a:rPr kumimoji="1" lang="en-US" altLang="ko-Kore-KR" dirty="0" err="1"/>
              <a:t>Dia</a:t>
            </a:r>
            <a:endParaRPr kumimoji="1" lang="ko-Kore-KR" altLang="en-US" dirty="0"/>
          </a:p>
        </p:txBody>
      </p:sp>
      <p:sp>
        <p:nvSpPr>
          <p:cNvPr id="8" name="TextBox 7">
            <a:extLst>
              <a:ext uri="{FF2B5EF4-FFF2-40B4-BE49-F238E27FC236}">
                <a16:creationId xmlns:a16="http://schemas.microsoft.com/office/drawing/2014/main" id="{6E899BC4-55C7-D7B5-74A9-25E990A1069F}"/>
              </a:ext>
            </a:extLst>
          </p:cNvPr>
          <p:cNvSpPr txBox="1"/>
          <p:nvPr/>
        </p:nvSpPr>
        <p:spPr>
          <a:xfrm>
            <a:off x="3484247" y="914400"/>
            <a:ext cx="543739" cy="369332"/>
          </a:xfrm>
          <a:prstGeom prst="rect">
            <a:avLst/>
          </a:prstGeom>
          <a:noFill/>
        </p:spPr>
        <p:txBody>
          <a:bodyPr wrap="none" rtlCol="0">
            <a:spAutoFit/>
          </a:bodyPr>
          <a:lstStyle/>
          <a:p>
            <a:r>
              <a:rPr kumimoji="1" lang="en-US" altLang="ko-Kore-KR" dirty="0"/>
              <a:t>Adv</a:t>
            </a:r>
            <a:endParaRPr kumimoji="1" lang="ko-Kore-KR" altLang="en-US" dirty="0"/>
          </a:p>
        </p:txBody>
      </p:sp>
      <p:sp>
        <p:nvSpPr>
          <p:cNvPr id="9" name="TextBox 8">
            <a:extLst>
              <a:ext uri="{FF2B5EF4-FFF2-40B4-BE49-F238E27FC236}">
                <a16:creationId xmlns:a16="http://schemas.microsoft.com/office/drawing/2014/main" id="{C3BB9F5B-8718-458A-0A5A-54AFDDF72F4B}"/>
              </a:ext>
            </a:extLst>
          </p:cNvPr>
          <p:cNvSpPr txBox="1"/>
          <p:nvPr/>
        </p:nvSpPr>
        <p:spPr>
          <a:xfrm>
            <a:off x="779147" y="2584450"/>
            <a:ext cx="493533" cy="369332"/>
          </a:xfrm>
          <a:prstGeom prst="rect">
            <a:avLst/>
          </a:prstGeom>
          <a:noFill/>
        </p:spPr>
        <p:txBody>
          <a:bodyPr wrap="none" rtlCol="0">
            <a:spAutoFit/>
          </a:bodyPr>
          <a:lstStyle/>
          <a:p>
            <a:r>
              <a:rPr kumimoji="1" lang="en-US" altLang="ko-Kore-KR" dirty="0"/>
              <a:t>Ent</a:t>
            </a:r>
            <a:endParaRPr kumimoji="1" lang="ko-Kore-KR" altLang="en-US" dirty="0"/>
          </a:p>
        </p:txBody>
      </p:sp>
      <p:pic>
        <p:nvPicPr>
          <p:cNvPr id="11" name="그림 10">
            <a:extLst>
              <a:ext uri="{FF2B5EF4-FFF2-40B4-BE49-F238E27FC236}">
                <a16:creationId xmlns:a16="http://schemas.microsoft.com/office/drawing/2014/main" id="{6B98FAC1-2C17-07E4-26DF-D405D3546366}"/>
              </a:ext>
            </a:extLst>
          </p:cNvPr>
          <p:cNvPicPr>
            <a:picLocks noChangeAspect="1"/>
          </p:cNvPicPr>
          <p:nvPr/>
        </p:nvPicPr>
        <p:blipFill>
          <a:blip/>
          <a:stretch>
            <a:fillRect/>
          </a:stretch>
        </p:blipFill>
        <p:spPr>
          <a:xfrm>
            <a:off x="6096000" y="596900"/>
            <a:ext cx="5664200" cy="5486400"/>
          </a:xfrm>
          <a:prstGeom prst="rect">
            <a:avLst/>
          </a:prstGeom>
        </p:spPr>
      </p:pic>
      <p:sp>
        <p:nvSpPr>
          <p:cNvPr id="12" name="TextBox 11">
            <a:extLst>
              <a:ext uri="{FF2B5EF4-FFF2-40B4-BE49-F238E27FC236}">
                <a16:creationId xmlns:a16="http://schemas.microsoft.com/office/drawing/2014/main" id="{8271A6E6-FADF-3FE5-B983-9E1DD3E062E3}"/>
              </a:ext>
            </a:extLst>
          </p:cNvPr>
          <p:cNvSpPr txBox="1"/>
          <p:nvPr/>
        </p:nvSpPr>
        <p:spPr>
          <a:xfrm>
            <a:off x="3458133" y="2655848"/>
            <a:ext cx="773930" cy="369332"/>
          </a:xfrm>
          <a:prstGeom prst="rect">
            <a:avLst/>
          </a:prstGeom>
          <a:noFill/>
        </p:spPr>
        <p:txBody>
          <a:bodyPr wrap="none" rtlCol="0">
            <a:spAutoFit/>
          </a:bodyPr>
          <a:lstStyle/>
          <a:p>
            <a:r>
              <a:rPr kumimoji="1" lang="en-US" altLang="ko-Kore-KR" dirty="0"/>
              <a:t>H. Diff</a:t>
            </a:r>
            <a:endParaRPr kumimoji="1" lang="ko-Kore-KR" altLang="en-US" dirty="0"/>
          </a:p>
        </p:txBody>
      </p:sp>
      <p:sp>
        <p:nvSpPr>
          <p:cNvPr id="13" name="TextBox 12">
            <a:extLst>
              <a:ext uri="{FF2B5EF4-FFF2-40B4-BE49-F238E27FC236}">
                <a16:creationId xmlns:a16="http://schemas.microsoft.com/office/drawing/2014/main" id="{292B436B-DCFC-7DC5-7E15-52C3DD6FEB43}"/>
              </a:ext>
            </a:extLst>
          </p:cNvPr>
          <p:cNvSpPr txBox="1"/>
          <p:nvPr/>
        </p:nvSpPr>
        <p:spPr>
          <a:xfrm>
            <a:off x="809444" y="4373523"/>
            <a:ext cx="738023" cy="369332"/>
          </a:xfrm>
          <a:prstGeom prst="rect">
            <a:avLst/>
          </a:prstGeom>
          <a:noFill/>
        </p:spPr>
        <p:txBody>
          <a:bodyPr wrap="none" rtlCol="0">
            <a:spAutoFit/>
          </a:bodyPr>
          <a:lstStyle/>
          <a:p>
            <a:r>
              <a:rPr kumimoji="1" lang="en-US" altLang="ko-Kore-KR" dirty="0"/>
              <a:t>V. Diff</a:t>
            </a:r>
            <a:endParaRPr kumimoji="1" lang="ko-Kore-KR" altLang="en-US" dirty="0"/>
          </a:p>
        </p:txBody>
      </p:sp>
      <p:sp>
        <p:nvSpPr>
          <p:cNvPr id="14" name="TextBox 13">
            <a:extLst>
              <a:ext uri="{FF2B5EF4-FFF2-40B4-BE49-F238E27FC236}">
                <a16:creationId xmlns:a16="http://schemas.microsoft.com/office/drawing/2014/main" id="{3BDD1469-0BED-58F9-1BED-AA70A140A5D6}"/>
              </a:ext>
            </a:extLst>
          </p:cNvPr>
          <p:cNvSpPr txBox="1"/>
          <p:nvPr/>
        </p:nvSpPr>
        <p:spPr>
          <a:xfrm>
            <a:off x="3496934" y="4397296"/>
            <a:ext cx="559769" cy="369332"/>
          </a:xfrm>
          <a:prstGeom prst="rect">
            <a:avLst/>
          </a:prstGeom>
          <a:noFill/>
        </p:spPr>
        <p:txBody>
          <a:bodyPr wrap="none" rtlCol="0">
            <a:spAutoFit/>
          </a:bodyPr>
          <a:lstStyle/>
          <a:p>
            <a:r>
              <a:rPr kumimoji="1" lang="en-US" altLang="ko-Kore-KR" dirty="0"/>
              <a:t>RHS</a:t>
            </a:r>
            <a:endParaRPr kumimoji="1" lang="ko-Kore-KR" altLang="en-US" dirty="0"/>
          </a:p>
        </p:txBody>
      </p:sp>
      <p:cxnSp>
        <p:nvCxnSpPr>
          <p:cNvPr id="16" name="직선 화살표 연결선 15">
            <a:extLst>
              <a:ext uri="{FF2B5EF4-FFF2-40B4-BE49-F238E27FC236}">
                <a16:creationId xmlns:a16="http://schemas.microsoft.com/office/drawing/2014/main" id="{ADD03144-1E3C-C286-937E-0E351A73C6B3}"/>
              </a:ext>
            </a:extLst>
          </p:cNvPr>
          <p:cNvCxnSpPr/>
          <p:nvPr/>
        </p:nvCxnSpPr>
        <p:spPr>
          <a:xfrm flipH="1">
            <a:off x="2247900" y="356632"/>
            <a:ext cx="406400" cy="914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E96E3F1-04A4-8F6B-2120-41EECC5DA10B}"/>
              </a:ext>
            </a:extLst>
          </p:cNvPr>
          <p:cNvSpPr txBox="1"/>
          <p:nvPr/>
        </p:nvSpPr>
        <p:spPr>
          <a:xfrm>
            <a:off x="2350102" y="0"/>
            <a:ext cx="719171" cy="369332"/>
          </a:xfrm>
          <a:prstGeom prst="rect">
            <a:avLst/>
          </a:prstGeom>
          <a:noFill/>
        </p:spPr>
        <p:txBody>
          <a:bodyPr wrap="none" rtlCol="0">
            <a:spAutoFit/>
          </a:bodyPr>
          <a:lstStyle/>
          <a:p>
            <a:r>
              <a:rPr kumimoji="1" lang="en-US" altLang="ko-Kore-KR" dirty="0"/>
              <a:t>Low!!</a:t>
            </a:r>
            <a:endParaRPr kumimoji="1" lang="ko-Kore-KR" altLang="en-US" dirty="0"/>
          </a:p>
        </p:txBody>
      </p:sp>
      <p:sp>
        <p:nvSpPr>
          <p:cNvPr id="18" name="TextBox 17">
            <a:extLst>
              <a:ext uri="{FF2B5EF4-FFF2-40B4-BE49-F238E27FC236}">
                <a16:creationId xmlns:a16="http://schemas.microsoft.com/office/drawing/2014/main" id="{59AC522D-4DEB-683A-E072-E31EBACFA808}"/>
              </a:ext>
            </a:extLst>
          </p:cNvPr>
          <p:cNvSpPr txBox="1"/>
          <p:nvPr/>
        </p:nvSpPr>
        <p:spPr>
          <a:xfrm>
            <a:off x="6629400" y="-25400"/>
            <a:ext cx="1839221" cy="369332"/>
          </a:xfrm>
          <a:prstGeom prst="rect">
            <a:avLst/>
          </a:prstGeom>
          <a:noFill/>
        </p:spPr>
        <p:txBody>
          <a:bodyPr wrap="none" rtlCol="0">
            <a:spAutoFit/>
          </a:bodyPr>
          <a:lstStyle/>
          <a:p>
            <a:r>
              <a:rPr kumimoji="1" lang="en-US" altLang="ko-Kore-KR" dirty="0"/>
              <a:t>No seasonal cycle</a:t>
            </a:r>
            <a:endParaRPr kumimoji="1" lang="ko-Kore-KR" altLang="en-US" dirty="0"/>
          </a:p>
        </p:txBody>
      </p:sp>
      <p:sp>
        <p:nvSpPr>
          <p:cNvPr id="19" name="TextBox 18">
            <a:extLst>
              <a:ext uri="{FF2B5EF4-FFF2-40B4-BE49-F238E27FC236}">
                <a16:creationId xmlns:a16="http://schemas.microsoft.com/office/drawing/2014/main" id="{F733D900-DE63-2C44-6780-3F567819612C}"/>
              </a:ext>
            </a:extLst>
          </p:cNvPr>
          <p:cNvSpPr txBox="1"/>
          <p:nvPr/>
        </p:nvSpPr>
        <p:spPr>
          <a:xfrm>
            <a:off x="186337" y="-63093"/>
            <a:ext cx="979242" cy="369332"/>
          </a:xfrm>
          <a:prstGeom prst="rect">
            <a:avLst/>
          </a:prstGeom>
          <a:noFill/>
        </p:spPr>
        <p:txBody>
          <a:bodyPr wrap="none" rtlCol="0">
            <a:spAutoFit/>
          </a:bodyPr>
          <a:lstStyle/>
          <a:p>
            <a:r>
              <a:rPr kumimoji="1" lang="en-US" altLang="ko-Kore-KR" dirty="0"/>
              <a:t>Monthly</a:t>
            </a:r>
            <a:endParaRPr kumimoji="1" lang="ko-Kore-KR" altLang="en-US" dirty="0"/>
          </a:p>
        </p:txBody>
      </p:sp>
      <p:sp>
        <p:nvSpPr>
          <p:cNvPr id="20" name="TextBox 19">
            <a:extLst>
              <a:ext uri="{FF2B5EF4-FFF2-40B4-BE49-F238E27FC236}">
                <a16:creationId xmlns:a16="http://schemas.microsoft.com/office/drawing/2014/main" id="{EB74BA27-F9E6-82BA-8231-25512DEFD815}"/>
              </a:ext>
            </a:extLst>
          </p:cNvPr>
          <p:cNvSpPr txBox="1"/>
          <p:nvPr/>
        </p:nvSpPr>
        <p:spPr>
          <a:xfrm>
            <a:off x="3560573" y="4963298"/>
            <a:ext cx="657552" cy="461665"/>
          </a:xfrm>
          <a:prstGeom prst="rect">
            <a:avLst/>
          </a:prstGeom>
          <a:solidFill>
            <a:schemeClr val="bg1"/>
          </a:solidFill>
          <a:ln>
            <a:solidFill>
              <a:schemeClr val="tx1"/>
            </a:solidFill>
          </a:ln>
        </p:spPr>
        <p:txBody>
          <a:bodyPr wrap="none" rtlCol="0">
            <a:spAutoFit/>
          </a:bodyPr>
          <a:lstStyle/>
          <a:p>
            <a:pPr algn="ctr"/>
            <a:r>
              <a:rPr kumimoji="1" lang="en-US" altLang="ko-Kore-KR" sz="1200" dirty="0"/>
              <a:t>High </a:t>
            </a:r>
          </a:p>
          <a:p>
            <a:pPr algn="ctr"/>
            <a:r>
              <a:rPr kumimoji="1" lang="en-US" altLang="ko-Kore-KR" sz="1200" dirty="0"/>
              <a:t>(&gt;90 %)</a:t>
            </a:r>
            <a:endParaRPr kumimoji="1" lang="ko-Kore-KR" altLang="en-US" sz="1200" dirty="0"/>
          </a:p>
        </p:txBody>
      </p:sp>
      <p:cxnSp>
        <p:nvCxnSpPr>
          <p:cNvPr id="25" name="직선 화살표 연결선 24">
            <a:extLst>
              <a:ext uri="{FF2B5EF4-FFF2-40B4-BE49-F238E27FC236}">
                <a16:creationId xmlns:a16="http://schemas.microsoft.com/office/drawing/2014/main" id="{6D3884A5-4EB1-BE4C-AE04-545B54907F60}"/>
              </a:ext>
            </a:extLst>
          </p:cNvPr>
          <p:cNvCxnSpPr>
            <a:cxnSpLocks/>
            <a:stCxn id="20" idx="3"/>
          </p:cNvCxnSpPr>
          <p:nvPr/>
        </p:nvCxnSpPr>
        <p:spPr>
          <a:xfrm>
            <a:off x="4218125" y="5194131"/>
            <a:ext cx="404675" cy="899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C33C918-86E0-C013-1E4C-2B4DD5F619FD}"/>
              </a:ext>
            </a:extLst>
          </p:cNvPr>
          <p:cNvSpPr txBox="1"/>
          <p:nvPr/>
        </p:nvSpPr>
        <p:spPr>
          <a:xfrm>
            <a:off x="4995862" y="5629364"/>
            <a:ext cx="820738" cy="461665"/>
          </a:xfrm>
          <a:prstGeom prst="rect">
            <a:avLst/>
          </a:prstGeom>
          <a:solidFill>
            <a:schemeClr val="bg1"/>
          </a:solidFill>
          <a:ln>
            <a:solidFill>
              <a:schemeClr val="tx1"/>
            </a:solidFill>
          </a:ln>
        </p:spPr>
        <p:txBody>
          <a:bodyPr wrap="square" rtlCol="0">
            <a:spAutoFit/>
          </a:bodyPr>
          <a:lstStyle/>
          <a:p>
            <a:pPr algn="ctr"/>
            <a:r>
              <a:rPr kumimoji="1" lang="en-US" altLang="ko-Kore-KR" sz="1200" dirty="0"/>
              <a:t>Medium </a:t>
            </a:r>
          </a:p>
          <a:p>
            <a:pPr algn="ctr"/>
            <a:r>
              <a:rPr kumimoji="1" lang="en-US" altLang="ko-Kore-KR" sz="1200" dirty="0"/>
              <a:t>(70</a:t>
            </a:r>
            <a:r>
              <a:rPr kumimoji="1" lang="en-US" altLang="ko-KR" sz="1200" dirty="0"/>
              <a:t>-</a:t>
            </a:r>
            <a:r>
              <a:rPr kumimoji="1" lang="en-US" altLang="ko-Kore-KR" sz="1200" dirty="0"/>
              <a:t>80 %)</a:t>
            </a:r>
            <a:endParaRPr kumimoji="1" lang="ko-Kore-KR" altLang="en-US" sz="1200" dirty="0"/>
          </a:p>
        </p:txBody>
      </p:sp>
      <p:cxnSp>
        <p:nvCxnSpPr>
          <p:cNvPr id="30" name="직선 화살표 연결선 29">
            <a:extLst>
              <a:ext uri="{FF2B5EF4-FFF2-40B4-BE49-F238E27FC236}">
                <a16:creationId xmlns:a16="http://schemas.microsoft.com/office/drawing/2014/main" id="{7DE9B42C-472C-9290-06ED-83BD96B158F1}"/>
              </a:ext>
            </a:extLst>
          </p:cNvPr>
          <p:cNvCxnSpPr>
            <a:cxnSpLocks/>
          </p:cNvCxnSpPr>
          <p:nvPr/>
        </p:nvCxnSpPr>
        <p:spPr>
          <a:xfrm flipH="1" flipV="1">
            <a:off x="5334000" y="5284073"/>
            <a:ext cx="132503" cy="34529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A40C4DC-373D-B9BB-194C-8CA51AB247B6}"/>
              </a:ext>
            </a:extLst>
          </p:cNvPr>
          <p:cNvSpPr txBox="1"/>
          <p:nvPr/>
        </p:nvSpPr>
        <p:spPr>
          <a:xfrm>
            <a:off x="4069349" y="4164071"/>
            <a:ext cx="657552" cy="461665"/>
          </a:xfrm>
          <a:prstGeom prst="rect">
            <a:avLst/>
          </a:prstGeom>
          <a:solidFill>
            <a:schemeClr val="bg1"/>
          </a:solidFill>
          <a:ln>
            <a:solidFill>
              <a:schemeClr val="tx1"/>
            </a:solidFill>
          </a:ln>
        </p:spPr>
        <p:txBody>
          <a:bodyPr wrap="square" rtlCol="0">
            <a:spAutoFit/>
          </a:bodyPr>
          <a:lstStyle/>
          <a:p>
            <a:pPr algn="ctr"/>
            <a:r>
              <a:rPr kumimoji="1" lang="en-US" altLang="ko-Kore-KR" sz="1200" dirty="0"/>
              <a:t>Low</a:t>
            </a:r>
          </a:p>
          <a:p>
            <a:pPr algn="ctr"/>
            <a:r>
              <a:rPr kumimoji="1" lang="en-US" altLang="ko-Kore-KR" sz="1200" dirty="0"/>
              <a:t>(&lt;10 %)</a:t>
            </a:r>
            <a:endParaRPr kumimoji="1" lang="ko-Kore-KR" altLang="en-US" sz="1200" dirty="0"/>
          </a:p>
        </p:txBody>
      </p:sp>
      <p:cxnSp>
        <p:nvCxnSpPr>
          <p:cNvPr id="36" name="직선 화살표 연결선 35">
            <a:extLst>
              <a:ext uri="{FF2B5EF4-FFF2-40B4-BE49-F238E27FC236}">
                <a16:creationId xmlns:a16="http://schemas.microsoft.com/office/drawing/2014/main" id="{885348BE-EE25-55EB-35F2-ECE1C6D14145}"/>
              </a:ext>
            </a:extLst>
          </p:cNvPr>
          <p:cNvCxnSpPr>
            <a:cxnSpLocks/>
          </p:cNvCxnSpPr>
          <p:nvPr/>
        </p:nvCxnSpPr>
        <p:spPr>
          <a:xfrm>
            <a:off x="4739547" y="4625736"/>
            <a:ext cx="101654" cy="1171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1C5F0A5-2B44-FC31-1738-319031F17E2D}"/>
              </a:ext>
            </a:extLst>
          </p:cNvPr>
          <p:cNvSpPr txBox="1"/>
          <p:nvPr/>
        </p:nvSpPr>
        <p:spPr>
          <a:xfrm>
            <a:off x="4298392" y="75406"/>
            <a:ext cx="1797608" cy="461665"/>
          </a:xfrm>
          <a:prstGeom prst="rect">
            <a:avLst/>
          </a:prstGeom>
          <a:noFill/>
        </p:spPr>
        <p:txBody>
          <a:bodyPr wrap="none" rtlCol="0">
            <a:spAutoFit/>
          </a:bodyPr>
          <a:lstStyle/>
          <a:p>
            <a:pPr marL="342900" indent="-342900">
              <a:buAutoNum type="arabicParenR"/>
            </a:pPr>
            <a:r>
              <a:rPr kumimoji="1" lang="en-US" altLang="ko-Kore-KR" sz="1200" dirty="0"/>
              <a:t>Numerical scheme? </a:t>
            </a:r>
          </a:p>
          <a:p>
            <a:pPr marL="342900" indent="-342900">
              <a:buAutoNum type="arabicParenR"/>
            </a:pPr>
            <a:r>
              <a:rPr kumimoji="1" lang="en-US" altLang="ko-Kore-KR" sz="1200" dirty="0"/>
              <a:t>Resolution? </a:t>
            </a:r>
            <a:endParaRPr kumimoji="1" lang="ko-Kore-KR" altLang="en-US" sz="1200" dirty="0"/>
          </a:p>
        </p:txBody>
      </p:sp>
      <p:cxnSp>
        <p:nvCxnSpPr>
          <p:cNvPr id="40" name="직선 화살표 연결선 39">
            <a:extLst>
              <a:ext uri="{FF2B5EF4-FFF2-40B4-BE49-F238E27FC236}">
                <a16:creationId xmlns:a16="http://schemas.microsoft.com/office/drawing/2014/main" id="{FDDE2DC0-0241-210A-4567-3473C2D0341C}"/>
              </a:ext>
            </a:extLst>
          </p:cNvPr>
          <p:cNvCxnSpPr>
            <a:cxnSpLocks/>
          </p:cNvCxnSpPr>
          <p:nvPr/>
        </p:nvCxnSpPr>
        <p:spPr>
          <a:xfrm flipH="1">
            <a:off x="4739547" y="486271"/>
            <a:ext cx="265296" cy="12061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6" name="그림 45" descr="텍스트, 스크린샷, 도표, 지도이(가) 표시된 사진&#10;&#10;자동 생성된 설명">
            <a:extLst>
              <a:ext uri="{FF2B5EF4-FFF2-40B4-BE49-F238E27FC236}">
                <a16:creationId xmlns:a16="http://schemas.microsoft.com/office/drawing/2014/main" id="{EB7346FE-9A59-4225-06FD-2730DDAF67C3}"/>
              </a:ext>
            </a:extLst>
          </p:cNvPr>
          <p:cNvPicPr>
            <a:picLocks noChangeAspect="1"/>
          </p:cNvPicPr>
          <p:nvPr/>
        </p:nvPicPr>
        <p:blipFill>
          <a:blip/>
          <a:stretch>
            <a:fillRect/>
          </a:stretch>
        </p:blipFill>
        <p:spPr>
          <a:xfrm>
            <a:off x="408300" y="2984317"/>
            <a:ext cx="864572" cy="1002117"/>
          </a:xfrm>
          <a:prstGeom prst="rect">
            <a:avLst/>
          </a:prstGeom>
        </p:spPr>
      </p:pic>
      <p:sp>
        <p:nvSpPr>
          <p:cNvPr id="47" name="TextBox 46">
            <a:extLst>
              <a:ext uri="{FF2B5EF4-FFF2-40B4-BE49-F238E27FC236}">
                <a16:creationId xmlns:a16="http://schemas.microsoft.com/office/drawing/2014/main" id="{B23FBBBC-FF48-DAD7-2A3D-BF6BBEF03AAC}"/>
              </a:ext>
            </a:extLst>
          </p:cNvPr>
          <p:cNvSpPr txBox="1"/>
          <p:nvPr/>
        </p:nvSpPr>
        <p:spPr>
          <a:xfrm>
            <a:off x="4772" y="3013611"/>
            <a:ext cx="1026243" cy="400110"/>
          </a:xfrm>
          <a:prstGeom prst="rect">
            <a:avLst/>
          </a:prstGeom>
          <a:noFill/>
        </p:spPr>
        <p:txBody>
          <a:bodyPr wrap="none" rtlCol="0">
            <a:spAutoFit/>
          </a:bodyPr>
          <a:lstStyle/>
          <a:p>
            <a:r>
              <a:rPr kumimoji="1" lang="en-US" altLang="ko-Kore-KR" sz="1000" dirty="0"/>
              <a:t>MLD seas</a:t>
            </a:r>
          </a:p>
          <a:p>
            <a:r>
              <a:rPr kumimoji="1" lang="en-US" altLang="ko-Kore-KR" sz="1000" dirty="0"/>
              <a:t>Lim et al. (2012)</a:t>
            </a:r>
            <a:endParaRPr kumimoji="1" lang="ko-Kore-KR" altLang="en-US" sz="1000" dirty="0"/>
          </a:p>
        </p:txBody>
      </p:sp>
      <p:sp>
        <p:nvSpPr>
          <p:cNvPr id="2" name="Slide Number Placeholder 4">
            <a:extLst>
              <a:ext uri="{FF2B5EF4-FFF2-40B4-BE49-F238E27FC236}">
                <a16:creationId xmlns:a16="http://schemas.microsoft.com/office/drawing/2014/main" id="{74449DB0-D0C0-FC82-B9B0-7E08398E9F4F}"/>
              </a:ext>
            </a:extLst>
          </p:cNvPr>
          <p:cNvSpPr txBox="1">
            <a:spLocks/>
          </p:cNvSpPr>
          <p:nvPr/>
        </p:nvSpPr>
        <p:spPr>
          <a:xfrm>
            <a:off x="9263743" y="634180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27</a:t>
            </a:r>
          </a:p>
        </p:txBody>
      </p:sp>
    </p:spTree>
    <p:extLst>
      <p:ext uri="{BB962C8B-B14F-4D97-AF65-F5344CB8AC3E}">
        <p14:creationId xmlns:p14="http://schemas.microsoft.com/office/powerpoint/2010/main" val="1110098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 name="그림 11" descr="텍스트, 스크린샷, 지도이(가) 표시된 사진&#10;&#10;자동 생성된 설명">
            <a:extLst>
              <a:ext uri="{FF2B5EF4-FFF2-40B4-BE49-F238E27FC236}">
                <a16:creationId xmlns:a16="http://schemas.microsoft.com/office/drawing/2014/main" id="{7D981012-719F-5708-9930-155561DC4B28}"/>
              </a:ext>
            </a:extLst>
          </p:cNvPr>
          <p:cNvPicPr>
            <a:picLocks noChangeAspect="1"/>
          </p:cNvPicPr>
          <p:nvPr/>
        </p:nvPicPr>
        <p:blipFill>
          <a:blip/>
          <a:stretch>
            <a:fillRect/>
          </a:stretch>
        </p:blipFill>
        <p:spPr>
          <a:xfrm>
            <a:off x="242027" y="1002394"/>
            <a:ext cx="4380894" cy="4972527"/>
          </a:xfrm>
          <a:prstGeom prst="rect">
            <a:avLst/>
          </a:prstGeom>
        </p:spPr>
      </p:pic>
      <p:sp>
        <p:nvSpPr>
          <p:cNvPr id="5" name="TextBox 4">
            <a:extLst>
              <a:ext uri="{FF2B5EF4-FFF2-40B4-BE49-F238E27FC236}">
                <a16:creationId xmlns:a16="http://schemas.microsoft.com/office/drawing/2014/main" id="{E16F814E-6CEF-9A77-EB4D-6462A3D5FDFC}"/>
              </a:ext>
            </a:extLst>
          </p:cNvPr>
          <p:cNvSpPr txBox="1"/>
          <p:nvPr/>
        </p:nvSpPr>
        <p:spPr>
          <a:xfrm>
            <a:off x="1023137" y="-24698"/>
            <a:ext cx="10145726" cy="492443"/>
          </a:xfrm>
          <a:prstGeom prst="rect">
            <a:avLst/>
          </a:prstGeom>
          <a:noFill/>
        </p:spPr>
        <p:txBody>
          <a:bodyPr wrap="none" rtlCol="0">
            <a:spAutoFit/>
          </a:bodyPr>
          <a:lstStyle/>
          <a:p>
            <a:pPr algn="ctr"/>
            <a:r>
              <a:rPr kumimoji="1" lang="en-US" altLang="ko-Kore-KR" sz="2600" b="1" dirty="0">
                <a:latin typeface="Arial" panose="020B0604020202020204" pitchFamily="34" charset="0"/>
                <a:cs typeface="Arial" panose="020B0604020202020204" pitchFamily="34" charset="0"/>
              </a:rPr>
              <a:t>Large-Scale MHW drivers: Basin-wide mode of Lee et al. (2020)</a:t>
            </a:r>
            <a:endParaRPr kumimoji="1" lang="ko-Kore-KR" altLang="en-US" sz="2600" b="1" dirty="0">
              <a:latin typeface="Arial" panose="020B0604020202020204" pitchFamily="34" charset="0"/>
              <a:cs typeface="Arial" panose="020B0604020202020204" pitchFamily="34" charset="0"/>
            </a:endParaRPr>
          </a:p>
        </p:txBody>
      </p:sp>
      <p:pic>
        <p:nvPicPr>
          <p:cNvPr id="9" name="그림 8">
            <a:extLst>
              <a:ext uri="{FF2B5EF4-FFF2-40B4-BE49-F238E27FC236}">
                <a16:creationId xmlns:a16="http://schemas.microsoft.com/office/drawing/2014/main" id="{52FC3E37-9A02-03A2-87FD-3E60241641FB}"/>
              </a:ext>
            </a:extLst>
          </p:cNvPr>
          <p:cNvPicPr>
            <a:picLocks noChangeAspect="1"/>
          </p:cNvPicPr>
          <p:nvPr/>
        </p:nvPicPr>
        <p:blipFill>
          <a:blip/>
          <a:stretch>
            <a:fillRect/>
          </a:stretch>
        </p:blipFill>
        <p:spPr>
          <a:xfrm>
            <a:off x="795479" y="6118148"/>
            <a:ext cx="3340100" cy="266700"/>
          </a:xfrm>
          <a:prstGeom prst="rect">
            <a:avLst/>
          </a:prstGeom>
        </p:spPr>
      </p:pic>
      <p:sp>
        <p:nvSpPr>
          <p:cNvPr id="10" name="직사각형 9">
            <a:extLst>
              <a:ext uri="{FF2B5EF4-FFF2-40B4-BE49-F238E27FC236}">
                <a16:creationId xmlns:a16="http://schemas.microsoft.com/office/drawing/2014/main" id="{8B375A58-FA6D-EC03-79A9-075BA6D21C49}"/>
              </a:ext>
            </a:extLst>
          </p:cNvPr>
          <p:cNvSpPr/>
          <p:nvPr/>
        </p:nvSpPr>
        <p:spPr>
          <a:xfrm>
            <a:off x="1652508" y="4708448"/>
            <a:ext cx="320674" cy="5428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Arial" panose="020B0604020202020204" pitchFamily="34" charset="0"/>
              <a:cs typeface="Arial" panose="020B0604020202020204" pitchFamily="34" charset="0"/>
            </a:endParaRPr>
          </a:p>
        </p:txBody>
      </p:sp>
      <p:sp>
        <p:nvSpPr>
          <p:cNvPr id="14" name="직사각형 13">
            <a:extLst>
              <a:ext uri="{FF2B5EF4-FFF2-40B4-BE49-F238E27FC236}">
                <a16:creationId xmlns:a16="http://schemas.microsoft.com/office/drawing/2014/main" id="{2EE97F70-5FD0-9BCC-64C0-87BCE2E0AF78}"/>
              </a:ext>
            </a:extLst>
          </p:cNvPr>
          <p:cNvSpPr/>
          <p:nvPr/>
        </p:nvSpPr>
        <p:spPr>
          <a:xfrm>
            <a:off x="2694459" y="5185866"/>
            <a:ext cx="1670050" cy="393700"/>
          </a:xfrm>
          <a:prstGeom prst="rect">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rgbClr val="FF0000"/>
              </a:solidFill>
              <a:latin typeface="Arial" panose="020B0604020202020204" pitchFamily="34" charset="0"/>
              <a:cs typeface="Arial" panose="020B0604020202020204" pitchFamily="34" charset="0"/>
            </a:endParaRPr>
          </a:p>
        </p:txBody>
      </p:sp>
      <p:sp>
        <p:nvSpPr>
          <p:cNvPr id="15" name="직사각형 14">
            <a:extLst>
              <a:ext uri="{FF2B5EF4-FFF2-40B4-BE49-F238E27FC236}">
                <a16:creationId xmlns:a16="http://schemas.microsoft.com/office/drawing/2014/main" id="{878A51FA-C1E2-4DE3-ED72-D4F70F568484}"/>
              </a:ext>
            </a:extLst>
          </p:cNvPr>
          <p:cNvSpPr/>
          <p:nvPr/>
        </p:nvSpPr>
        <p:spPr>
          <a:xfrm>
            <a:off x="2694459" y="3507707"/>
            <a:ext cx="1670050" cy="393700"/>
          </a:xfrm>
          <a:prstGeom prst="rect">
            <a:avLst/>
          </a:prstGeom>
          <a:noFill/>
          <a:ln w="2857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rgbClr val="FF0000"/>
              </a:solidFill>
              <a:latin typeface="Arial" panose="020B0604020202020204" pitchFamily="34" charset="0"/>
              <a:cs typeface="Arial" panose="020B0604020202020204" pitchFamily="34" charset="0"/>
            </a:endParaRPr>
          </a:p>
        </p:txBody>
      </p:sp>
      <p:sp>
        <p:nvSpPr>
          <p:cNvPr id="16" name="직사각형 15">
            <a:extLst>
              <a:ext uri="{FF2B5EF4-FFF2-40B4-BE49-F238E27FC236}">
                <a16:creationId xmlns:a16="http://schemas.microsoft.com/office/drawing/2014/main" id="{6AB7576B-C078-CA81-85B1-6198ECE5C9C4}"/>
              </a:ext>
            </a:extLst>
          </p:cNvPr>
          <p:cNvSpPr/>
          <p:nvPr/>
        </p:nvSpPr>
        <p:spPr>
          <a:xfrm>
            <a:off x="2694459" y="1829548"/>
            <a:ext cx="1670050" cy="393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rgbClr val="FF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56DAA36D-A454-51C2-98C6-7DC597ECFA46}"/>
              </a:ext>
            </a:extLst>
          </p:cNvPr>
          <p:cNvSpPr txBox="1"/>
          <p:nvPr/>
        </p:nvSpPr>
        <p:spPr>
          <a:xfrm>
            <a:off x="2694459" y="1777604"/>
            <a:ext cx="817275" cy="369332"/>
          </a:xfrm>
          <a:prstGeom prst="rect">
            <a:avLst/>
          </a:prstGeom>
          <a:noFill/>
        </p:spPr>
        <p:txBody>
          <a:bodyPr wrap="none" rtlCol="0">
            <a:spAutoFit/>
          </a:bodyPr>
          <a:lstStyle/>
          <a:p>
            <a:r>
              <a:rPr kumimoji="1" lang="en-US" altLang="ko-Kore-KR" b="1" dirty="0">
                <a:latin typeface="Arial" panose="020B0604020202020204" pitchFamily="34" charset="0"/>
                <a:cs typeface="Arial" panose="020B0604020202020204" pitchFamily="34" charset="0"/>
              </a:rPr>
              <a:t>Warm</a:t>
            </a:r>
            <a:endParaRPr kumimoji="1" lang="ko-Kore-KR" altLang="en-US" b="1"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2FAA027-3BFB-E755-575A-6703DF0F7B76}"/>
              </a:ext>
            </a:extLst>
          </p:cNvPr>
          <p:cNvSpPr txBox="1"/>
          <p:nvPr/>
        </p:nvSpPr>
        <p:spPr>
          <a:xfrm>
            <a:off x="3613722" y="5198050"/>
            <a:ext cx="697627" cy="369332"/>
          </a:xfrm>
          <a:prstGeom prst="rect">
            <a:avLst/>
          </a:prstGeom>
          <a:noFill/>
        </p:spPr>
        <p:txBody>
          <a:bodyPr wrap="none" rtlCol="0">
            <a:spAutoFit/>
          </a:bodyPr>
          <a:lstStyle/>
          <a:p>
            <a:r>
              <a:rPr kumimoji="1" lang="en-US" altLang="ko-Kore-KR" b="1" dirty="0">
                <a:latin typeface="Arial" panose="020B0604020202020204" pitchFamily="34" charset="0"/>
                <a:cs typeface="Arial" panose="020B0604020202020204" pitchFamily="34" charset="0"/>
              </a:rPr>
              <a:t>Cold</a:t>
            </a:r>
            <a:endParaRPr kumimoji="1" lang="ko-Kore-KR" altLang="en-US" b="1"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6F8CBD9B-FEB2-F984-EF6B-5891C5AE6809}"/>
              </a:ext>
            </a:extLst>
          </p:cNvPr>
          <p:cNvSpPr txBox="1"/>
          <p:nvPr/>
        </p:nvSpPr>
        <p:spPr>
          <a:xfrm>
            <a:off x="4756610" y="1606883"/>
            <a:ext cx="7600436" cy="95859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ko-Kore-KR" sz="2000" dirty="0">
                <a:latin typeface="Arial" panose="020B0604020202020204" pitchFamily="34" charset="0"/>
                <a:cs typeface="Arial" panose="020B0604020202020204" pitchFamily="34" charset="0"/>
              </a:rPr>
              <a:t>Basin-wide ocean warming starts to emerge from the previous winter</a:t>
            </a:r>
          </a:p>
        </p:txBody>
      </p:sp>
      <p:sp>
        <p:nvSpPr>
          <p:cNvPr id="24" name="직사각형 23">
            <a:extLst>
              <a:ext uri="{FF2B5EF4-FFF2-40B4-BE49-F238E27FC236}">
                <a16:creationId xmlns:a16="http://schemas.microsoft.com/office/drawing/2014/main" id="{EDCB6A53-D6BF-E6A3-B331-F6F71AFA9AEB}"/>
              </a:ext>
            </a:extLst>
          </p:cNvPr>
          <p:cNvSpPr/>
          <p:nvPr/>
        </p:nvSpPr>
        <p:spPr>
          <a:xfrm>
            <a:off x="1652508" y="1355648"/>
            <a:ext cx="320674" cy="5188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Arial" panose="020B0604020202020204" pitchFamily="34" charset="0"/>
              <a:cs typeface="Arial" panose="020B0604020202020204" pitchFamily="34" charset="0"/>
            </a:endParaRPr>
          </a:p>
        </p:txBody>
      </p:sp>
      <p:sp>
        <p:nvSpPr>
          <p:cNvPr id="25" name="직사각형 24">
            <a:extLst>
              <a:ext uri="{FF2B5EF4-FFF2-40B4-BE49-F238E27FC236}">
                <a16:creationId xmlns:a16="http://schemas.microsoft.com/office/drawing/2014/main" id="{D37361EA-1699-7278-B92B-ADD98DE3A673}"/>
              </a:ext>
            </a:extLst>
          </p:cNvPr>
          <p:cNvSpPr/>
          <p:nvPr/>
        </p:nvSpPr>
        <p:spPr>
          <a:xfrm>
            <a:off x="1652508" y="3032048"/>
            <a:ext cx="320674" cy="54283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Arial" panose="020B0604020202020204" pitchFamily="34" charset="0"/>
              <a:cs typeface="Arial" panose="020B0604020202020204" pitchFamily="34" charset="0"/>
            </a:endParaRPr>
          </a:p>
        </p:txBody>
      </p:sp>
      <p:cxnSp>
        <p:nvCxnSpPr>
          <p:cNvPr id="36" name="직선 화살표 연결선 35">
            <a:extLst>
              <a:ext uri="{FF2B5EF4-FFF2-40B4-BE49-F238E27FC236}">
                <a16:creationId xmlns:a16="http://schemas.microsoft.com/office/drawing/2014/main" id="{29D7CA32-808C-AAC1-A350-1295B5B04E5A}"/>
              </a:ext>
            </a:extLst>
          </p:cNvPr>
          <p:cNvCxnSpPr>
            <a:cxnSpLocks/>
          </p:cNvCxnSpPr>
          <p:nvPr/>
        </p:nvCxnSpPr>
        <p:spPr>
          <a:xfrm flipH="1">
            <a:off x="1791806" y="881484"/>
            <a:ext cx="487909" cy="765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7E8ABBE-93B0-000C-79CE-477AF5521A83}"/>
              </a:ext>
            </a:extLst>
          </p:cNvPr>
          <p:cNvSpPr txBox="1"/>
          <p:nvPr/>
        </p:nvSpPr>
        <p:spPr>
          <a:xfrm>
            <a:off x="4756611" y="4551719"/>
            <a:ext cx="7193362" cy="923330"/>
          </a:xfrm>
          <a:prstGeom prst="rect">
            <a:avLst/>
          </a:prstGeom>
          <a:noFill/>
        </p:spPr>
        <p:txBody>
          <a:bodyPr wrap="square" rtlCol="0">
            <a:spAutoFit/>
          </a:bodyPr>
          <a:lstStyle/>
          <a:p>
            <a:r>
              <a:rPr kumimoji="1" lang="en-US" altLang="ko-KR" b="1" dirty="0">
                <a:latin typeface="Arial" panose="020B0604020202020204" pitchFamily="34" charset="0"/>
                <a:cs typeface="Arial" panose="020B0604020202020204" pitchFamily="34" charset="0"/>
              </a:rPr>
              <a:t>Q1. How is the ENSO transition related to the large-scale MHWs 	in the Western North Pacific Ocean and the East Asian 	marginal seas?</a:t>
            </a:r>
          </a:p>
        </p:txBody>
      </p:sp>
      <p:sp>
        <p:nvSpPr>
          <p:cNvPr id="40" name="TextBox 39">
            <a:extLst>
              <a:ext uri="{FF2B5EF4-FFF2-40B4-BE49-F238E27FC236}">
                <a16:creationId xmlns:a16="http://schemas.microsoft.com/office/drawing/2014/main" id="{73B3FB41-E3CA-63A0-C43D-1C248CED18F8}"/>
              </a:ext>
            </a:extLst>
          </p:cNvPr>
          <p:cNvSpPr txBox="1"/>
          <p:nvPr/>
        </p:nvSpPr>
        <p:spPr>
          <a:xfrm>
            <a:off x="4756610" y="2896318"/>
            <a:ext cx="7257589" cy="95859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ko-Kore-KR" sz="2000" dirty="0">
                <a:latin typeface="Arial" panose="020B0604020202020204" pitchFamily="34" charset="0"/>
                <a:cs typeface="Arial" panose="020B0604020202020204" pitchFamily="34" charset="0"/>
              </a:rPr>
              <a:t>Warm-to-cold SST anomaly transitions in the Tropical Pacific</a:t>
            </a:r>
          </a:p>
        </p:txBody>
      </p:sp>
      <p:sp>
        <p:nvSpPr>
          <p:cNvPr id="43" name="TextBox 42">
            <a:extLst>
              <a:ext uri="{FF2B5EF4-FFF2-40B4-BE49-F238E27FC236}">
                <a16:creationId xmlns:a16="http://schemas.microsoft.com/office/drawing/2014/main" id="{64FAAE48-4701-4591-1770-0877B3F008A2}"/>
              </a:ext>
            </a:extLst>
          </p:cNvPr>
          <p:cNvSpPr txBox="1"/>
          <p:nvPr/>
        </p:nvSpPr>
        <p:spPr>
          <a:xfrm>
            <a:off x="1571187" y="467745"/>
            <a:ext cx="2558264" cy="369332"/>
          </a:xfrm>
          <a:prstGeom prst="rect">
            <a:avLst/>
          </a:prstGeom>
          <a:noFill/>
        </p:spPr>
        <p:txBody>
          <a:bodyPr wrap="none" rtlCol="0">
            <a:spAutoFit/>
          </a:bodyPr>
          <a:lstStyle/>
          <a:p>
            <a:r>
              <a:rPr kumimoji="1" lang="en-US" altLang="ko-Kore-KR" b="1" dirty="0"/>
              <a:t>Warm anomaly in winter</a:t>
            </a:r>
            <a:endParaRPr kumimoji="1" lang="ko-Kore-KR" altLang="en-US" b="1" dirty="0"/>
          </a:p>
        </p:txBody>
      </p:sp>
      <p:sp>
        <p:nvSpPr>
          <p:cNvPr id="2" name="Slide Number Placeholder 4">
            <a:extLst>
              <a:ext uri="{FF2B5EF4-FFF2-40B4-BE49-F238E27FC236}">
                <a16:creationId xmlns:a16="http://schemas.microsoft.com/office/drawing/2014/main" id="{5DB941A2-8343-3576-9DE3-5D7843007E16}"/>
              </a:ext>
            </a:extLst>
          </p:cNvPr>
          <p:cNvSpPr txBox="1">
            <a:spLocks/>
          </p:cNvSpPr>
          <p:nvPr/>
        </p:nvSpPr>
        <p:spPr>
          <a:xfrm>
            <a:off x="9263743" y="6341804"/>
            <a:ext cx="2743200" cy="365125"/>
          </a:xfrm>
          <a:prstGeom prst="rect">
            <a:avLst/>
          </a:prstGeom>
        </p:spPr>
        <p:txBody>
          <a:bodyPr vert="horz" lIns="91440" tIns="45720" rIns="91440" bIns="45720" rtlCol="0" anchor="ctr"/>
          <a:lstStyle>
            <a:defPPr>
              <a:defRPr lang="ko-Kore-K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tx1"/>
                </a:solidFill>
                <a:latin typeface="Arial"/>
              </a:rPr>
              <a:t>7</a:t>
            </a:r>
          </a:p>
        </p:txBody>
      </p:sp>
    </p:spTree>
    <p:extLst>
      <p:ext uri="{BB962C8B-B14F-4D97-AF65-F5344CB8AC3E}">
        <p14:creationId xmlns:p14="http://schemas.microsoft.com/office/powerpoint/2010/main" val="2971533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P spid="16" grpId="0" animBg="1"/>
      <p:bldP spid="20" grpId="0"/>
      <p:bldP spid="21" grpId="0"/>
      <p:bldP spid="23" grpId="0"/>
      <p:bldP spid="24" grpId="0" animBg="1"/>
      <p:bldP spid="25" grpId="0" animBg="1"/>
      <p:bldP spid="38" grpId="0"/>
      <p:bldP spid="40" grpId="0"/>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820FF00C-C06D-E3C2-78BE-1A87B18D4B20}"/>
              </a:ext>
            </a:extLst>
          </p:cNvPr>
          <p:cNvSpPr txBox="1"/>
          <p:nvPr/>
        </p:nvSpPr>
        <p:spPr>
          <a:xfrm>
            <a:off x="475864" y="2427761"/>
            <a:ext cx="6776562" cy="646331"/>
          </a:xfrm>
          <a:prstGeom prst="rect">
            <a:avLst/>
          </a:prstGeom>
          <a:noFill/>
        </p:spPr>
        <p:txBody>
          <a:bodyPr wrap="square">
            <a:spAutoFit/>
          </a:bodyPr>
          <a:lstStyle/>
          <a:p>
            <a:r>
              <a:rPr kumimoji="1" lang="en-US" altLang="ko-Kore-KR" dirty="0">
                <a:latin typeface="Arial" panose="020B0604020202020204" pitchFamily="34" charset="0"/>
                <a:cs typeface="Arial" panose="020B0604020202020204" pitchFamily="34" charset="0"/>
              </a:rPr>
              <a:t>Circum-global teleconnection (</a:t>
            </a:r>
            <a:r>
              <a:rPr kumimoji="1" lang="en-US" altLang="ko-Kore-KR" b="1" dirty="0">
                <a:latin typeface="Arial" panose="020B0604020202020204" pitchFamily="34" charset="0"/>
                <a:cs typeface="Arial" panose="020B0604020202020204" pitchFamily="34" charset="0"/>
              </a:rPr>
              <a:t>CGT</a:t>
            </a:r>
            <a:r>
              <a:rPr kumimoji="1" lang="en-US" altLang="ko-Kore-KR" dirty="0">
                <a:latin typeface="Arial" panose="020B0604020202020204" pitchFamily="34" charset="0"/>
                <a:cs typeface="Arial" panose="020B0604020202020204" pitchFamily="34" charset="0"/>
              </a:rPr>
              <a:t>) pattern:</a:t>
            </a:r>
          </a:p>
          <a:p>
            <a:r>
              <a:rPr kumimoji="1" lang="en-US" altLang="ko-Kore-KR" u="sng" dirty="0">
                <a:latin typeface="Arial" panose="020B0604020202020204" pitchFamily="34" charset="0"/>
                <a:cs typeface="Arial" panose="020B0604020202020204" pitchFamily="34" charset="0"/>
              </a:rPr>
              <a:t>Dominant upper-level circulation pattern </a:t>
            </a:r>
            <a:r>
              <a:rPr kumimoji="1" lang="en-US" altLang="ko-Kore-KR" dirty="0">
                <a:latin typeface="Arial" panose="020B0604020202020204" pitchFamily="34" charset="0"/>
                <a:cs typeface="Arial" panose="020B0604020202020204" pitchFamily="34" charset="0"/>
              </a:rPr>
              <a:t>over the midlatitude</a:t>
            </a:r>
          </a:p>
        </p:txBody>
      </p:sp>
      <p:grpSp>
        <p:nvGrpSpPr>
          <p:cNvPr id="11" name="그룹 10">
            <a:extLst>
              <a:ext uri="{FF2B5EF4-FFF2-40B4-BE49-F238E27FC236}">
                <a16:creationId xmlns:a16="http://schemas.microsoft.com/office/drawing/2014/main" id="{3131DE3D-0E2D-0748-B812-CBFD089F25E5}"/>
              </a:ext>
            </a:extLst>
          </p:cNvPr>
          <p:cNvGrpSpPr/>
          <p:nvPr/>
        </p:nvGrpSpPr>
        <p:grpSpPr>
          <a:xfrm>
            <a:off x="335784" y="4041911"/>
            <a:ext cx="2857472" cy="2780128"/>
            <a:chOff x="1089112" y="4714785"/>
            <a:chExt cx="1931341" cy="2157330"/>
          </a:xfrm>
        </p:grpSpPr>
        <p:pic>
          <p:nvPicPr>
            <p:cNvPr id="9" name="그림 8" descr="텍스트, 스크린샷, 지도이(가) 표시된 사진&#10;&#10;자동 생성된 설명">
              <a:extLst>
                <a:ext uri="{FF2B5EF4-FFF2-40B4-BE49-F238E27FC236}">
                  <a16:creationId xmlns:a16="http://schemas.microsoft.com/office/drawing/2014/main" id="{0B628FA8-3CEF-28AD-F434-B48183FE64F8}"/>
                </a:ext>
              </a:extLst>
            </p:cNvPr>
            <p:cNvPicPr>
              <a:picLocks noChangeAspect="1"/>
            </p:cNvPicPr>
            <p:nvPr/>
          </p:nvPicPr>
          <p:blipFill>
            <a:blip/>
            <a:stretch>
              <a:fillRect/>
            </a:stretch>
          </p:blipFill>
          <p:spPr>
            <a:xfrm>
              <a:off x="1089112" y="4714785"/>
              <a:ext cx="1931341" cy="1865842"/>
            </a:xfrm>
            <a:prstGeom prst="rect">
              <a:avLst/>
            </a:prstGeom>
          </p:spPr>
        </p:pic>
        <p:pic>
          <p:nvPicPr>
            <p:cNvPr id="10" name="그림 9" descr="텍스트, 다채로움, 친필, 필기구이(가) 표시된 사진&#10;&#10;자동 생성된 설명">
              <a:extLst>
                <a:ext uri="{FF2B5EF4-FFF2-40B4-BE49-F238E27FC236}">
                  <a16:creationId xmlns:a16="http://schemas.microsoft.com/office/drawing/2014/main" id="{04760786-3885-F5F2-C594-868410C5579D}"/>
                </a:ext>
              </a:extLst>
            </p:cNvPr>
            <p:cNvPicPr>
              <a:picLocks noChangeAspect="1"/>
            </p:cNvPicPr>
            <p:nvPr/>
          </p:nvPicPr>
          <p:blipFill>
            <a:blip/>
            <a:stretch>
              <a:fillRect/>
            </a:stretch>
          </p:blipFill>
          <p:spPr>
            <a:xfrm>
              <a:off x="1215757" y="6560035"/>
              <a:ext cx="1804696" cy="312080"/>
            </a:xfrm>
            <a:prstGeom prst="rect">
              <a:avLst/>
            </a:prstGeom>
          </p:spPr>
        </p:pic>
      </p:grpSp>
      <p:grpSp>
        <p:nvGrpSpPr>
          <p:cNvPr id="25" name="그룹 24">
            <a:extLst>
              <a:ext uri="{FF2B5EF4-FFF2-40B4-BE49-F238E27FC236}">
                <a16:creationId xmlns:a16="http://schemas.microsoft.com/office/drawing/2014/main" id="{5CE052B0-7BA1-4E76-043F-AD45BDDBC6C2}"/>
              </a:ext>
            </a:extLst>
          </p:cNvPr>
          <p:cNvGrpSpPr/>
          <p:nvPr/>
        </p:nvGrpSpPr>
        <p:grpSpPr>
          <a:xfrm>
            <a:off x="137766" y="633136"/>
            <a:ext cx="5475634" cy="1870138"/>
            <a:chOff x="137766" y="517462"/>
            <a:chExt cx="6566031" cy="2338424"/>
          </a:xfrm>
        </p:grpSpPr>
        <p:pic>
          <p:nvPicPr>
            <p:cNvPr id="4" name="그림 3" descr="텍스트, 스크린샷이(가) 표시된 사진&#10;&#10;자동 생성된 설명">
              <a:extLst>
                <a:ext uri="{FF2B5EF4-FFF2-40B4-BE49-F238E27FC236}">
                  <a16:creationId xmlns:a16="http://schemas.microsoft.com/office/drawing/2014/main" id="{5EF03391-8BD9-4D7D-FBCB-BFDE524BC048}"/>
                </a:ext>
              </a:extLst>
            </p:cNvPr>
            <p:cNvPicPr>
              <a:picLocks noChangeAspect="1"/>
            </p:cNvPicPr>
            <p:nvPr/>
          </p:nvPicPr>
          <p:blipFill rotWithShape="1">
            <a:blip/>
            <a:srcRect r="10397" b="52150"/>
            <a:stretch/>
          </p:blipFill>
          <p:spPr>
            <a:xfrm>
              <a:off x="137766" y="517462"/>
              <a:ext cx="6566031" cy="2053813"/>
            </a:xfrm>
            <a:prstGeom prst="rect">
              <a:avLst/>
            </a:prstGeom>
          </p:spPr>
        </p:pic>
        <p:pic>
          <p:nvPicPr>
            <p:cNvPr id="13" name="그림 12">
              <a:extLst>
                <a:ext uri="{FF2B5EF4-FFF2-40B4-BE49-F238E27FC236}">
                  <a16:creationId xmlns:a16="http://schemas.microsoft.com/office/drawing/2014/main" id="{AB3C8690-CDCF-221C-F4DC-74B6891C2A76}"/>
                </a:ext>
              </a:extLst>
            </p:cNvPr>
            <p:cNvPicPr>
              <a:picLocks noChangeAspect="1"/>
            </p:cNvPicPr>
            <p:nvPr/>
          </p:nvPicPr>
          <p:blipFill>
            <a:blip/>
            <a:stretch>
              <a:fillRect/>
            </a:stretch>
          </p:blipFill>
          <p:spPr>
            <a:xfrm>
              <a:off x="1052048" y="2440508"/>
              <a:ext cx="5499336" cy="415378"/>
            </a:xfrm>
            <a:prstGeom prst="rect">
              <a:avLst/>
            </a:prstGeom>
          </p:spPr>
        </p:pic>
      </p:grpSp>
      <p:pic>
        <p:nvPicPr>
          <p:cNvPr id="21" name="그림 20" descr="텍스트, 도표, 라인, 폰트이(가) 표시된 사진&#10;&#10;자동 생성된 설명">
            <a:extLst>
              <a:ext uri="{FF2B5EF4-FFF2-40B4-BE49-F238E27FC236}">
                <a16:creationId xmlns:a16="http://schemas.microsoft.com/office/drawing/2014/main" id="{5B29855F-4389-5A06-C180-C3367B652EDA}"/>
              </a:ext>
            </a:extLst>
          </p:cNvPr>
          <p:cNvPicPr>
            <a:picLocks noChangeAspect="1"/>
          </p:cNvPicPr>
          <p:nvPr/>
        </p:nvPicPr>
        <p:blipFill>
          <a:blip/>
          <a:stretch>
            <a:fillRect/>
          </a:stretch>
        </p:blipFill>
        <p:spPr>
          <a:xfrm>
            <a:off x="6747645" y="2467746"/>
            <a:ext cx="4734441" cy="1844318"/>
          </a:xfrm>
          <a:prstGeom prst="rect">
            <a:avLst/>
          </a:prstGeom>
        </p:spPr>
      </p:pic>
      <p:sp>
        <p:nvSpPr>
          <p:cNvPr id="26" name="타원 25">
            <a:extLst>
              <a:ext uri="{FF2B5EF4-FFF2-40B4-BE49-F238E27FC236}">
                <a16:creationId xmlns:a16="http://schemas.microsoft.com/office/drawing/2014/main" id="{6BA32640-481F-779D-222A-363041AE5786}"/>
              </a:ext>
            </a:extLst>
          </p:cNvPr>
          <p:cNvSpPr/>
          <p:nvPr/>
        </p:nvSpPr>
        <p:spPr>
          <a:xfrm>
            <a:off x="8335146" y="3137205"/>
            <a:ext cx="2019300" cy="529956"/>
          </a:xfrm>
          <a:prstGeom prst="ellipse">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22263F15-BB9D-9449-39C8-6C80BE00EAA8}"/>
              </a:ext>
            </a:extLst>
          </p:cNvPr>
          <p:cNvSpPr txBox="1"/>
          <p:nvPr/>
        </p:nvSpPr>
        <p:spPr>
          <a:xfrm>
            <a:off x="475864" y="3084274"/>
            <a:ext cx="5797936" cy="923330"/>
          </a:xfrm>
          <a:prstGeom prst="rect">
            <a:avLst/>
          </a:prstGeom>
          <a:noFill/>
        </p:spPr>
        <p:txBody>
          <a:bodyPr wrap="square" rtlCol="0">
            <a:spAutoFit/>
          </a:bodyPr>
          <a:lstStyle/>
          <a:p>
            <a:r>
              <a:rPr kumimoji="1" lang="en-US" altLang="ko-Kore-KR" dirty="0">
                <a:latin typeface="Arial" panose="020B0604020202020204" pitchFamily="34" charset="0"/>
                <a:cs typeface="Arial" panose="020B0604020202020204" pitchFamily="34" charset="0"/>
              </a:rPr>
              <a:t>The </a:t>
            </a:r>
            <a:r>
              <a:rPr kumimoji="1" lang="en-US" altLang="ko-Kore-KR" b="1" dirty="0">
                <a:latin typeface="Arial" panose="020B0604020202020204" pitchFamily="34" charset="0"/>
                <a:cs typeface="Arial" panose="020B0604020202020204" pitchFamily="34" charset="0"/>
              </a:rPr>
              <a:t>CGT</a:t>
            </a:r>
            <a:r>
              <a:rPr kumimoji="1" lang="en-US" altLang="ko-Kore-KR" dirty="0">
                <a:latin typeface="Arial" panose="020B0604020202020204" pitchFamily="34" charset="0"/>
                <a:cs typeface="Arial" panose="020B0604020202020204" pitchFamily="34" charset="0"/>
              </a:rPr>
              <a:t> is accompanied by significant </a:t>
            </a:r>
          </a:p>
          <a:p>
            <a:r>
              <a:rPr kumimoji="1" lang="en-US" altLang="ko-Kore-KR" b="1" dirty="0">
                <a:latin typeface="Arial" panose="020B0604020202020204" pitchFamily="34" charset="0"/>
                <a:cs typeface="Arial" panose="020B0604020202020204" pitchFamily="34" charset="0"/>
              </a:rPr>
              <a:t>surface air temperature</a:t>
            </a:r>
            <a:r>
              <a:rPr kumimoji="1" lang="en-US" altLang="ko-Kore-KR" dirty="0">
                <a:latin typeface="Arial" panose="020B0604020202020204" pitchFamily="34" charset="0"/>
                <a:cs typeface="Arial" panose="020B0604020202020204" pitchFamily="34" charset="0"/>
              </a:rPr>
              <a:t> anomalies in </a:t>
            </a:r>
            <a:r>
              <a:rPr kumimoji="1" lang="en-US" altLang="ko-Kore-KR" b="1" dirty="0">
                <a:latin typeface="Arial" panose="020B0604020202020204" pitchFamily="34" charset="0"/>
                <a:cs typeface="Arial" panose="020B0604020202020204" pitchFamily="34" charset="0"/>
              </a:rPr>
              <a:t>east Asia </a:t>
            </a:r>
          </a:p>
          <a:p>
            <a:r>
              <a:rPr kumimoji="1" lang="en-US" altLang="ko-Kore-KR" dirty="0">
                <a:latin typeface="Arial" panose="020B0604020202020204" pitchFamily="34" charset="0"/>
                <a:cs typeface="Arial" panose="020B0604020202020204" pitchFamily="34" charset="0"/>
              </a:rPr>
              <a:t>(Ding and Wang, 2005; Yeo et al., 2019) </a:t>
            </a:r>
            <a:endParaRPr kumimoji="1" lang="ko-Kore-KR" altLang="en-US"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7C2AA5AD-684F-1687-DFD6-354EFE68C5F0}"/>
              </a:ext>
            </a:extLst>
          </p:cNvPr>
          <p:cNvSpPr txBox="1"/>
          <p:nvPr/>
        </p:nvSpPr>
        <p:spPr>
          <a:xfrm>
            <a:off x="3792937" y="5347606"/>
            <a:ext cx="8168034" cy="369332"/>
          </a:xfrm>
          <a:prstGeom prst="rect">
            <a:avLst/>
          </a:prstGeom>
          <a:noFill/>
        </p:spPr>
        <p:txBody>
          <a:bodyPr wrap="square" rtlCol="0">
            <a:spAutoFit/>
          </a:bodyPr>
          <a:lstStyle/>
          <a:p>
            <a:r>
              <a:rPr kumimoji="1" lang="en-US" altLang="ko-KR" b="1" dirty="0">
                <a:latin typeface="Arial" panose="020B0604020202020204" pitchFamily="34" charset="0"/>
                <a:cs typeface="Arial" panose="020B0604020202020204" pitchFamily="34" charset="0"/>
              </a:rPr>
              <a:t>Q2. </a:t>
            </a:r>
            <a:r>
              <a:rPr kumimoji="1" lang="en-US" altLang="ko-KR" sz="1800" b="1" dirty="0">
                <a:latin typeface="Arial" panose="020B0604020202020204" pitchFamily="34" charset="0"/>
                <a:cs typeface="Arial" panose="020B0604020202020204" pitchFamily="34" charset="0"/>
              </a:rPr>
              <a:t>What is the role of the CGT pattern for the large-scale MHWs?</a:t>
            </a:r>
            <a:endParaRPr kumimoji="1" lang="ko-Kore-KR" altLang="en-US" dirty="0">
              <a:latin typeface="Arial" panose="020B0604020202020204" pitchFamily="34" charset="0"/>
              <a:cs typeface="Arial" panose="020B0604020202020204" pitchFamily="34" charset="0"/>
            </a:endParaRPr>
          </a:p>
        </p:txBody>
      </p:sp>
      <p:pic>
        <p:nvPicPr>
          <p:cNvPr id="35" name="그림 34" descr="스케치, 도표, 그림, 라인이(가) 표시된 사진&#10;&#10;자동 생성된 설명">
            <a:extLst>
              <a:ext uri="{FF2B5EF4-FFF2-40B4-BE49-F238E27FC236}">
                <a16:creationId xmlns:a16="http://schemas.microsoft.com/office/drawing/2014/main" id="{2D64DB6A-B33D-A5EB-BB23-3DBF48B1314C}"/>
              </a:ext>
            </a:extLst>
          </p:cNvPr>
          <p:cNvPicPr>
            <a:picLocks noChangeAspect="1"/>
          </p:cNvPicPr>
          <p:nvPr/>
        </p:nvPicPr>
        <p:blipFill rotWithShape="1">
          <a:blip/>
          <a:srcRect t="10783"/>
          <a:stretch/>
        </p:blipFill>
        <p:spPr>
          <a:xfrm>
            <a:off x="6747645" y="909075"/>
            <a:ext cx="4686309" cy="1517373"/>
          </a:xfrm>
          <a:prstGeom prst="rect">
            <a:avLst/>
          </a:prstGeom>
        </p:spPr>
      </p:pic>
      <p:sp>
        <p:nvSpPr>
          <p:cNvPr id="36" name="TextBox 35">
            <a:extLst>
              <a:ext uri="{FF2B5EF4-FFF2-40B4-BE49-F238E27FC236}">
                <a16:creationId xmlns:a16="http://schemas.microsoft.com/office/drawing/2014/main" id="{E2F15959-D270-D278-154B-B835C48A5F2C}"/>
              </a:ext>
            </a:extLst>
          </p:cNvPr>
          <p:cNvSpPr txBox="1"/>
          <p:nvPr/>
        </p:nvSpPr>
        <p:spPr>
          <a:xfrm>
            <a:off x="7080118" y="522081"/>
            <a:ext cx="1680268" cy="400110"/>
          </a:xfrm>
          <a:prstGeom prst="rect">
            <a:avLst/>
          </a:prstGeom>
          <a:noFill/>
        </p:spPr>
        <p:txBody>
          <a:bodyPr wrap="none" rtlCol="0">
            <a:spAutoFit/>
          </a:bodyPr>
          <a:lstStyle/>
          <a:p>
            <a:r>
              <a:rPr kumimoji="1" lang="en-US" altLang="ko-Kore-KR" sz="2000" b="1" dirty="0">
                <a:latin typeface="Arial" panose="020B0604020202020204" pitchFamily="34" charset="0"/>
                <a:cs typeface="Arial" panose="020B0604020202020204" pitchFamily="34" charset="0"/>
              </a:rPr>
              <a:t>CGT Pattern</a:t>
            </a:r>
            <a:endParaRPr kumimoji="1" lang="ko-Kore-KR" altLang="en-US" sz="2000" b="1"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9AD089C8-C13D-E09C-CE01-4BB7F2B0B080}"/>
              </a:ext>
            </a:extLst>
          </p:cNvPr>
          <p:cNvSpPr txBox="1"/>
          <p:nvPr/>
        </p:nvSpPr>
        <p:spPr>
          <a:xfrm>
            <a:off x="8431931" y="4197292"/>
            <a:ext cx="3570208" cy="369332"/>
          </a:xfrm>
          <a:prstGeom prst="rect">
            <a:avLst/>
          </a:prstGeom>
          <a:noFill/>
        </p:spPr>
        <p:txBody>
          <a:bodyPr wrap="none" rtlCol="0">
            <a:spAutoFit/>
          </a:bodyPr>
          <a:lstStyle/>
          <a:p>
            <a:r>
              <a:rPr kumimoji="1" lang="en-US" altLang="ko-Kore-KR" b="1" dirty="0">
                <a:solidFill>
                  <a:srgbClr val="FF0000"/>
                </a:solidFill>
                <a:latin typeface="Arial" panose="020B0604020202020204" pitchFamily="34" charset="0"/>
                <a:cs typeface="Arial" panose="020B0604020202020204" pitchFamily="34" charset="0"/>
              </a:rPr>
              <a:t>Indian Summer Monsoon (ISM)</a:t>
            </a:r>
            <a:endParaRPr kumimoji="1" lang="ko-Kore-KR" altLang="en-US" b="1" dirty="0">
              <a:solidFill>
                <a:srgbClr val="FF0000"/>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5E8E53D2-631F-46D2-C6AC-AFEA8B29C3B7}"/>
              </a:ext>
            </a:extLst>
          </p:cNvPr>
          <p:cNvSpPr txBox="1"/>
          <p:nvPr/>
        </p:nvSpPr>
        <p:spPr>
          <a:xfrm>
            <a:off x="3314052" y="4720329"/>
            <a:ext cx="7791557" cy="369332"/>
          </a:xfrm>
          <a:prstGeom prst="rect">
            <a:avLst/>
          </a:prstGeom>
          <a:noFill/>
        </p:spPr>
        <p:txBody>
          <a:bodyPr wrap="none" rtlCol="0">
            <a:spAutoFit/>
          </a:bodyPr>
          <a:lstStyle/>
          <a:p>
            <a:pPr marL="285750" indent="-285750">
              <a:buFont typeface="Arial" panose="020B0604020202020204" pitchFamily="34" charset="0"/>
              <a:buChar char="•"/>
            </a:pPr>
            <a:r>
              <a:rPr kumimoji="1" lang="en-US" altLang="ko-Kore-KR" dirty="0">
                <a:latin typeface="Arial" panose="020B0604020202020204" pitchFamily="34" charset="0"/>
                <a:cs typeface="Arial" panose="020B0604020202020204" pitchFamily="34" charset="0"/>
              </a:rPr>
              <a:t>The upward direction of surface heat flux make the role of CGT unclear </a:t>
            </a:r>
          </a:p>
        </p:txBody>
      </p:sp>
      <p:cxnSp>
        <p:nvCxnSpPr>
          <p:cNvPr id="46" name="직선 화살표 연결선 45">
            <a:extLst>
              <a:ext uri="{FF2B5EF4-FFF2-40B4-BE49-F238E27FC236}">
                <a16:creationId xmlns:a16="http://schemas.microsoft.com/office/drawing/2014/main" id="{58D0D890-D3DC-8217-2B73-24B501BE2FB0}"/>
              </a:ext>
            </a:extLst>
          </p:cNvPr>
          <p:cNvCxnSpPr>
            <a:cxnSpLocks/>
          </p:cNvCxnSpPr>
          <p:nvPr/>
        </p:nvCxnSpPr>
        <p:spPr>
          <a:xfrm flipH="1" flipV="1">
            <a:off x="9567606" y="3757887"/>
            <a:ext cx="321809" cy="4394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13CF83F-6BF7-9A28-12E5-584099A69D1A}"/>
              </a:ext>
            </a:extLst>
          </p:cNvPr>
          <p:cNvSpPr txBox="1"/>
          <p:nvPr/>
        </p:nvSpPr>
        <p:spPr>
          <a:xfrm>
            <a:off x="9567606" y="537470"/>
            <a:ext cx="2497222" cy="369332"/>
          </a:xfrm>
          <a:prstGeom prst="rect">
            <a:avLst/>
          </a:prstGeom>
          <a:noFill/>
        </p:spPr>
        <p:txBody>
          <a:bodyPr wrap="none" rtlCol="0">
            <a:spAutoFit/>
          </a:bodyPr>
          <a:lstStyle/>
          <a:p>
            <a:r>
              <a:rPr kumimoji="1" lang="en-US" altLang="ko-Kore-KR" dirty="0">
                <a:latin typeface="Arial" panose="020B0604020202020204" pitchFamily="34" charset="0"/>
                <a:cs typeface="Arial" panose="020B0604020202020204" pitchFamily="34" charset="0"/>
              </a:rPr>
              <a:t>Ding and Wang (2005)</a:t>
            </a:r>
            <a:endParaRPr kumimoji="1" lang="ko-Kore-KR" altLang="en-US"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001DA630-7B3D-9723-BB6B-0A8B326C6B9A}"/>
              </a:ext>
            </a:extLst>
          </p:cNvPr>
          <p:cNvSpPr txBox="1"/>
          <p:nvPr/>
        </p:nvSpPr>
        <p:spPr>
          <a:xfrm>
            <a:off x="6266641" y="4197292"/>
            <a:ext cx="1890261" cy="369332"/>
          </a:xfrm>
          <a:prstGeom prst="rect">
            <a:avLst/>
          </a:prstGeom>
          <a:noFill/>
        </p:spPr>
        <p:txBody>
          <a:bodyPr wrap="none" rtlCol="0">
            <a:spAutoFit/>
          </a:bodyPr>
          <a:lstStyle/>
          <a:p>
            <a:r>
              <a:rPr kumimoji="1" lang="en-US" altLang="ko-Kore-KR" dirty="0">
                <a:latin typeface="Arial" panose="020B0604020202020204" pitchFamily="34" charset="0"/>
                <a:cs typeface="Arial" panose="020B0604020202020204" pitchFamily="34" charset="0"/>
              </a:rPr>
              <a:t>Son et al. (2021)</a:t>
            </a:r>
            <a:endParaRPr kumimoji="1" lang="ko-Kore-KR" altLang="en-US" dirty="0">
              <a:latin typeface="Arial" panose="020B0604020202020204" pitchFamily="34" charset="0"/>
              <a:cs typeface="Arial" panose="020B0604020202020204" pitchFamily="34" charset="0"/>
            </a:endParaRPr>
          </a:p>
        </p:txBody>
      </p:sp>
      <p:sp>
        <p:nvSpPr>
          <p:cNvPr id="6" name="Slide Number Placeholder 4">
            <a:extLst>
              <a:ext uri="{FF2B5EF4-FFF2-40B4-BE49-F238E27FC236}">
                <a16:creationId xmlns:a16="http://schemas.microsoft.com/office/drawing/2014/main" id="{BA9EBFF5-392A-29D3-8ADD-53C5D9D7130D}"/>
              </a:ext>
            </a:extLst>
          </p:cNvPr>
          <p:cNvSpPr txBox="1">
            <a:spLocks/>
          </p:cNvSpPr>
          <p:nvPr/>
        </p:nvSpPr>
        <p:spPr>
          <a:xfrm>
            <a:off x="9263743" y="6341804"/>
            <a:ext cx="2743200" cy="365125"/>
          </a:xfrm>
          <a:prstGeom prst="rect">
            <a:avLst/>
          </a:prstGeom>
        </p:spPr>
        <p:txBody>
          <a:bodyPr vert="horz" lIns="91440" tIns="45720" rIns="91440" bIns="45720" rtlCol="0" anchor="ctr"/>
          <a:lstStyle>
            <a:defPPr>
              <a:defRPr lang="ko-Kore-K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8</a:t>
            </a:r>
          </a:p>
        </p:txBody>
      </p:sp>
      <p:sp>
        <p:nvSpPr>
          <p:cNvPr id="2" name="TextBox 1">
            <a:extLst>
              <a:ext uri="{FF2B5EF4-FFF2-40B4-BE49-F238E27FC236}">
                <a16:creationId xmlns:a16="http://schemas.microsoft.com/office/drawing/2014/main" id="{81AF89D1-2ACA-89DF-5A9D-8B120E9B888D}"/>
              </a:ext>
            </a:extLst>
          </p:cNvPr>
          <p:cNvSpPr txBox="1"/>
          <p:nvPr/>
        </p:nvSpPr>
        <p:spPr>
          <a:xfrm>
            <a:off x="231029" y="-24698"/>
            <a:ext cx="11729942" cy="492443"/>
          </a:xfrm>
          <a:prstGeom prst="rect">
            <a:avLst/>
          </a:prstGeom>
          <a:noFill/>
        </p:spPr>
        <p:txBody>
          <a:bodyPr wrap="none" rtlCol="0">
            <a:spAutoFit/>
          </a:bodyPr>
          <a:lstStyle/>
          <a:p>
            <a:pPr algn="ctr"/>
            <a:r>
              <a:rPr kumimoji="1" lang="en-US" altLang="ko-Kore-KR" sz="2600" b="1" dirty="0">
                <a:latin typeface="Arial" panose="020B0604020202020204" pitchFamily="34" charset="0"/>
                <a:cs typeface="Arial" panose="020B0604020202020204" pitchFamily="34" charset="0"/>
              </a:rPr>
              <a:t>Large-Scale East Asia MHW drivers: Basin-wide mode of Lee et al. (2020)</a:t>
            </a:r>
            <a:endParaRPr kumimoji="1" lang="ko-Kore-KR" altLang="en-US" sz="2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315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6" grpId="0" animBg="1"/>
      <p:bldP spid="32" grpId="0"/>
      <p:bldP spid="33" grpId="0"/>
      <p:bldP spid="36" grpId="0"/>
      <p:bldP spid="38" grpId="0"/>
      <p:bldP spid="44" grpId="0"/>
      <p:bldP spid="49" grpId="0"/>
      <p:bldP spid="50"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F0EA6F5C-8E58-3A8C-61F2-D65587B0E315}"/>
              </a:ext>
            </a:extLst>
          </p:cNvPr>
          <p:cNvPicPr>
            <a:picLocks noChangeAspect="1"/>
          </p:cNvPicPr>
          <p:nvPr/>
        </p:nvPicPr>
        <p:blipFill rotWithShape="1">
          <a:blip/>
          <a:srcRect b="49728"/>
          <a:stretch/>
        </p:blipFill>
        <p:spPr>
          <a:xfrm>
            <a:off x="2930939" y="623712"/>
            <a:ext cx="5355685" cy="2309059"/>
          </a:xfrm>
          <a:prstGeom prst="rect">
            <a:avLst/>
          </a:prstGeom>
        </p:spPr>
      </p:pic>
      <p:sp>
        <p:nvSpPr>
          <p:cNvPr id="6" name="TextBox 5">
            <a:extLst>
              <a:ext uri="{FF2B5EF4-FFF2-40B4-BE49-F238E27FC236}">
                <a16:creationId xmlns:a16="http://schemas.microsoft.com/office/drawing/2014/main" id="{9CBD6928-6F56-BF83-2E37-D3D3E049C6E6}"/>
              </a:ext>
            </a:extLst>
          </p:cNvPr>
          <p:cNvSpPr txBox="1"/>
          <p:nvPr/>
        </p:nvSpPr>
        <p:spPr>
          <a:xfrm>
            <a:off x="8364662" y="1150706"/>
            <a:ext cx="3592074" cy="707886"/>
          </a:xfrm>
          <a:prstGeom prst="rect">
            <a:avLst/>
          </a:prstGeom>
          <a:noFill/>
        </p:spPr>
        <p:txBody>
          <a:bodyPr wrap="none" rtlCol="0">
            <a:spAutoFit/>
          </a:bodyPr>
          <a:lstStyle/>
          <a:p>
            <a:r>
              <a:rPr kumimoji="1" lang="en-US" altLang="ko-Kore-KR" sz="2000" b="1" dirty="0">
                <a:latin typeface="Calibri" panose="020F0502020204030204" pitchFamily="34" charset="0"/>
                <a:cs typeface="Calibri" panose="020F0502020204030204" pitchFamily="34" charset="0"/>
              </a:rPr>
              <a:t>KAC</a:t>
            </a:r>
            <a:r>
              <a:rPr kumimoji="1" lang="en-US" altLang="ko-Kore-KR" sz="2000" dirty="0">
                <a:latin typeface="Calibri" panose="020F0502020204030204" pitchFamily="34" charset="0"/>
                <a:cs typeface="Calibri" panose="020F0502020204030204" pitchFamily="34" charset="0"/>
              </a:rPr>
              <a:t>: Kuroshio Anticyclone</a:t>
            </a:r>
          </a:p>
          <a:p>
            <a:r>
              <a:rPr kumimoji="1" lang="en-US" altLang="ko-Kore-KR" sz="2000" b="1" dirty="0">
                <a:latin typeface="Calibri" panose="020F0502020204030204" pitchFamily="34" charset="0"/>
                <a:cs typeface="Calibri" panose="020F0502020204030204" pitchFamily="34" charset="0"/>
              </a:rPr>
              <a:t>PSAC</a:t>
            </a:r>
            <a:r>
              <a:rPr kumimoji="1" lang="en-US" altLang="ko-Kore-KR" sz="2000" dirty="0">
                <a:latin typeface="Calibri" panose="020F0502020204030204" pitchFamily="34" charset="0"/>
                <a:cs typeface="Calibri" panose="020F0502020204030204" pitchFamily="34" charset="0"/>
              </a:rPr>
              <a:t>:</a:t>
            </a:r>
            <a:r>
              <a:rPr kumimoji="1" lang="ko-KR" altLang="en-US" sz="2000" dirty="0">
                <a:latin typeface="Calibri" panose="020F0502020204030204" pitchFamily="34" charset="0"/>
                <a:cs typeface="Calibri" panose="020F0502020204030204" pitchFamily="34" charset="0"/>
              </a:rPr>
              <a:t> </a:t>
            </a:r>
            <a:r>
              <a:rPr kumimoji="1" lang="en-US" altLang="ko-Kore-KR" sz="2000" dirty="0">
                <a:latin typeface="Calibri" panose="020F0502020204030204" pitchFamily="34" charset="0"/>
                <a:cs typeface="Calibri" panose="020F0502020204030204" pitchFamily="34" charset="0"/>
              </a:rPr>
              <a:t>Philippine Sea Anticyclone</a:t>
            </a:r>
            <a:endParaRPr kumimoji="1" lang="ko-Kore-KR" altLang="en-US" sz="2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2325F9E-C97C-35F9-34A9-9BF1FF2C265E}"/>
              </a:ext>
            </a:extLst>
          </p:cNvPr>
          <p:cNvSpPr txBox="1"/>
          <p:nvPr/>
        </p:nvSpPr>
        <p:spPr>
          <a:xfrm>
            <a:off x="280641" y="-25618"/>
            <a:ext cx="10173426" cy="584775"/>
          </a:xfrm>
          <a:prstGeom prst="rect">
            <a:avLst/>
          </a:prstGeom>
          <a:noFill/>
        </p:spPr>
        <p:txBody>
          <a:bodyPr wrap="none" rtlCol="0">
            <a:spAutoFit/>
          </a:bodyPr>
          <a:lstStyle/>
          <a:p>
            <a:r>
              <a:rPr kumimoji="1" lang="en-US" altLang="ko-Kore-KR" sz="3200" b="1" dirty="0">
                <a:latin typeface="Calibri" panose="020F0502020204030204" pitchFamily="34" charset="0"/>
                <a:cs typeface="Calibri" panose="020F0502020204030204" pitchFamily="34" charset="0"/>
              </a:rPr>
              <a:t>Interannual component: ELT Year – Heat flux driven (ONDJ)</a:t>
            </a:r>
            <a:endParaRPr kumimoji="1" lang="ko-Kore-KR" altLang="en-US" sz="3200" b="1" dirty="0">
              <a:latin typeface="Calibri" panose="020F0502020204030204" pitchFamily="34" charset="0"/>
              <a:cs typeface="Calibri" panose="020F0502020204030204" pitchFamily="34" charset="0"/>
            </a:endParaRPr>
          </a:p>
        </p:txBody>
      </p:sp>
      <p:sp>
        <p:nvSpPr>
          <p:cNvPr id="8" name="Slide Number Placeholder 4">
            <a:extLst>
              <a:ext uri="{FF2B5EF4-FFF2-40B4-BE49-F238E27FC236}">
                <a16:creationId xmlns:a16="http://schemas.microsoft.com/office/drawing/2014/main" id="{97E26741-1DBD-4023-E440-471D4BBCF6EC}"/>
              </a:ext>
            </a:extLst>
          </p:cNvPr>
          <p:cNvSpPr>
            <a:spLocks noGrp="1"/>
          </p:cNvSpPr>
          <p:nvPr>
            <p:ph type="sldNum" sz="quarter" idx="12"/>
          </p:nvPr>
        </p:nvSpPr>
        <p:spPr>
          <a:xfrm>
            <a:off x="9263743" y="6341804"/>
            <a:ext cx="2743200" cy="365125"/>
          </a:xfrm>
        </p:spPr>
        <p:txBody>
          <a:bodyPr/>
          <a:lstStyle/>
          <a:p>
            <a:r>
              <a:rPr lang="en-US" sz="1800" dirty="0">
                <a:solidFill>
                  <a:schemeClr val="tx1"/>
                </a:solidFill>
                <a:latin typeface="Calibri" panose="020F0502020204030204" pitchFamily="34" charset="0"/>
                <a:cs typeface="Calibri" panose="020F0502020204030204" pitchFamily="34" charset="0"/>
              </a:rPr>
              <a:t>16</a:t>
            </a:r>
          </a:p>
        </p:txBody>
      </p:sp>
      <p:sp>
        <p:nvSpPr>
          <p:cNvPr id="10" name="TextBox 9">
            <a:extLst>
              <a:ext uri="{FF2B5EF4-FFF2-40B4-BE49-F238E27FC236}">
                <a16:creationId xmlns:a16="http://schemas.microsoft.com/office/drawing/2014/main" id="{4BDDD6A8-3379-B2AE-5FAF-3AD1E7AEE52D}"/>
              </a:ext>
            </a:extLst>
          </p:cNvPr>
          <p:cNvSpPr txBox="1"/>
          <p:nvPr/>
        </p:nvSpPr>
        <p:spPr>
          <a:xfrm>
            <a:off x="0" y="5430758"/>
            <a:ext cx="12092541" cy="923330"/>
          </a:xfrm>
          <a:prstGeom prst="rect">
            <a:avLst/>
          </a:prstGeom>
          <a:noFill/>
        </p:spPr>
        <p:txBody>
          <a:bodyPr wrap="none" rtlCol="0">
            <a:spAutoFit/>
          </a:bodyPr>
          <a:lstStyle/>
          <a:p>
            <a:pPr marL="285750" indent="-285750">
              <a:buFont typeface="Arial" panose="020B0604020202020204" pitchFamily="34" charset="0"/>
              <a:buChar char="•"/>
            </a:pPr>
            <a:r>
              <a:rPr kumimoji="1" lang="en-US" altLang="ko-Kore-KR" dirty="0">
                <a:latin typeface="Calibri" panose="020F0502020204030204" pitchFamily="34" charset="0"/>
                <a:cs typeface="Calibri" panose="020F0502020204030204" pitchFamily="34" charset="0"/>
              </a:rPr>
              <a:t>Positive SST anomaly in </a:t>
            </a:r>
            <a:r>
              <a:rPr kumimoji="1" lang="en-US" altLang="ko-KR" dirty="0">
                <a:latin typeface="Calibri" panose="020F0502020204030204" pitchFamily="34" charset="0"/>
                <a:cs typeface="Calibri" panose="020F0502020204030204" pitchFamily="34" charset="0"/>
              </a:rPr>
              <a:t>the </a:t>
            </a:r>
            <a:r>
              <a:rPr kumimoji="1" lang="en-US" altLang="ko-Kore-KR" dirty="0">
                <a:latin typeface="Calibri" panose="020F0502020204030204" pitchFamily="34" charset="0"/>
                <a:cs typeface="Calibri" panose="020F0502020204030204" pitchFamily="34" charset="0"/>
              </a:rPr>
              <a:t>WNP Ocean and East Asian marginal seas</a:t>
            </a:r>
          </a:p>
          <a:p>
            <a:pPr marL="285750" indent="-285750">
              <a:buFont typeface="Arial" panose="020B0604020202020204" pitchFamily="34" charset="0"/>
              <a:buChar char="•"/>
            </a:pPr>
            <a:r>
              <a:rPr kumimoji="1" lang="en-US" altLang="ko-Kore-KR" b="1" dirty="0">
                <a:latin typeface="Calibri" panose="020F0502020204030204" pitchFamily="34" charset="0"/>
                <a:cs typeface="Calibri" panose="020F0502020204030204" pitchFamily="34" charset="0"/>
              </a:rPr>
              <a:t>Downward sensible and latent heat flux </a:t>
            </a:r>
            <a:r>
              <a:rPr kumimoji="1" lang="en-US" altLang="ko-Kore-KR" dirty="0">
                <a:latin typeface="Calibri" panose="020F0502020204030204" pitchFamily="34" charset="0"/>
                <a:cs typeface="Calibri" panose="020F0502020204030204" pitchFamily="34" charset="0"/>
              </a:rPr>
              <a:t>anomaly</a:t>
            </a:r>
            <a:r>
              <a:rPr kumimoji="1" lang="en-US" altLang="ko-Kore-KR" b="1" dirty="0">
                <a:latin typeface="Calibri" panose="020F0502020204030204" pitchFamily="34" charset="0"/>
                <a:cs typeface="Calibri" panose="020F0502020204030204" pitchFamily="34" charset="0"/>
              </a:rPr>
              <a:t> </a:t>
            </a:r>
            <a:r>
              <a:rPr kumimoji="1" lang="en-US" altLang="ko-Kore-KR" dirty="0">
                <a:latin typeface="Calibri" panose="020F0502020204030204" pitchFamily="34" charset="0"/>
                <a:cs typeface="Calibri" panose="020F0502020204030204" pitchFamily="34" charset="0"/>
              </a:rPr>
              <a:t>accompanied with the warm and moist air</a:t>
            </a:r>
          </a:p>
          <a:p>
            <a:pPr marL="285750" indent="-285750">
              <a:buFont typeface="Arial" panose="020B0604020202020204" pitchFamily="34" charset="0"/>
              <a:buChar char="•"/>
            </a:pPr>
            <a:r>
              <a:rPr kumimoji="1" lang="en-US" altLang="ko-Kore-KR" dirty="0">
                <a:latin typeface="Calibri" panose="020F0502020204030204" pitchFamily="34" charset="0"/>
                <a:cs typeface="Calibri" panose="020F0502020204030204" pitchFamily="34" charset="0"/>
              </a:rPr>
              <a:t>The </a:t>
            </a:r>
            <a:r>
              <a:rPr kumimoji="1" lang="en-US" altLang="ko-Kore-KR" b="1" dirty="0">
                <a:latin typeface="Calibri" panose="020F0502020204030204" pitchFamily="34" charset="0"/>
                <a:cs typeface="Calibri" panose="020F0502020204030204" pitchFamily="34" charset="0"/>
              </a:rPr>
              <a:t>southerly wind </a:t>
            </a:r>
            <a:r>
              <a:rPr kumimoji="1" lang="en-US" altLang="ko-Kore-KR" dirty="0">
                <a:latin typeface="Calibri" panose="020F0502020204030204" pitchFamily="34" charset="0"/>
                <a:cs typeface="Calibri" panose="020F0502020204030204" pitchFamily="34" charset="0"/>
              </a:rPr>
              <a:t>over the East Asia related to the </a:t>
            </a:r>
            <a:r>
              <a:rPr kumimoji="1" lang="en-US" altLang="ko-Kore-KR" b="1" dirty="0">
                <a:latin typeface="Calibri" panose="020F0502020204030204" pitchFamily="34" charset="0"/>
                <a:cs typeface="Calibri" panose="020F0502020204030204" pitchFamily="34" charset="0"/>
              </a:rPr>
              <a:t>anticyclonic circulations </a:t>
            </a:r>
            <a:r>
              <a:rPr kumimoji="1" lang="en-US" altLang="ko-Kore-KR" dirty="0">
                <a:latin typeface="Calibri" panose="020F0502020204030204" pitchFamily="34" charset="0"/>
                <a:cs typeface="Calibri" panose="020F0502020204030204" pitchFamily="34" charset="0"/>
              </a:rPr>
              <a:t>over the </a:t>
            </a:r>
            <a:r>
              <a:rPr kumimoji="1" lang="en-US" altLang="ko-Kore-KR" u="sng" dirty="0">
                <a:latin typeface="Calibri" panose="020F0502020204030204" pitchFamily="34" charset="0"/>
                <a:cs typeface="Calibri" panose="020F0502020204030204" pitchFamily="34" charset="0"/>
              </a:rPr>
              <a:t>Kuroshio Extension </a:t>
            </a:r>
            <a:r>
              <a:rPr kumimoji="1" lang="en-US" altLang="ko-Kore-KR" dirty="0">
                <a:latin typeface="Calibri" panose="020F0502020204030204" pitchFamily="34" charset="0"/>
                <a:cs typeface="Calibri" panose="020F0502020204030204" pitchFamily="34" charset="0"/>
              </a:rPr>
              <a:t>and </a:t>
            </a:r>
            <a:r>
              <a:rPr kumimoji="1" lang="en-US" altLang="ko-Kore-KR" u="sng" dirty="0">
                <a:latin typeface="Calibri" panose="020F0502020204030204" pitchFamily="34" charset="0"/>
                <a:cs typeface="Calibri" panose="020F0502020204030204" pitchFamily="34" charset="0"/>
              </a:rPr>
              <a:t>Philippine Sea</a:t>
            </a:r>
            <a:endParaRPr kumimoji="1" lang="ko-Kore-KR" altLang="en-US" u="sng" dirty="0">
              <a:latin typeface="Calibri" panose="020F0502020204030204" pitchFamily="34" charset="0"/>
              <a:cs typeface="Calibri" panose="020F0502020204030204" pitchFamily="34" charset="0"/>
            </a:endParaRPr>
          </a:p>
        </p:txBody>
      </p:sp>
      <p:pic>
        <p:nvPicPr>
          <p:cNvPr id="11" name="그림 10">
            <a:extLst>
              <a:ext uri="{FF2B5EF4-FFF2-40B4-BE49-F238E27FC236}">
                <a16:creationId xmlns:a16="http://schemas.microsoft.com/office/drawing/2014/main" id="{4A72F437-DF4F-61AA-A8F5-F0591A45DFAF}"/>
              </a:ext>
            </a:extLst>
          </p:cNvPr>
          <p:cNvPicPr>
            <a:picLocks noChangeAspect="1"/>
          </p:cNvPicPr>
          <p:nvPr/>
        </p:nvPicPr>
        <p:blipFill rotWithShape="1">
          <a:blip/>
          <a:srcRect t="50272"/>
          <a:stretch/>
        </p:blipFill>
        <p:spPr>
          <a:xfrm>
            <a:off x="2930939" y="2932771"/>
            <a:ext cx="5355685" cy="2284062"/>
          </a:xfrm>
          <a:prstGeom prst="rect">
            <a:avLst/>
          </a:prstGeom>
        </p:spPr>
      </p:pic>
      <p:sp>
        <p:nvSpPr>
          <p:cNvPr id="12" name="직사각형 11">
            <a:extLst>
              <a:ext uri="{FF2B5EF4-FFF2-40B4-BE49-F238E27FC236}">
                <a16:creationId xmlns:a16="http://schemas.microsoft.com/office/drawing/2014/main" id="{4A392CEA-B6AF-4909-8D80-CED316A283C9}"/>
              </a:ext>
            </a:extLst>
          </p:cNvPr>
          <p:cNvSpPr/>
          <p:nvPr/>
        </p:nvSpPr>
        <p:spPr>
          <a:xfrm>
            <a:off x="5800654" y="641005"/>
            <a:ext cx="6123876" cy="21306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13" name="직사각형 12">
            <a:extLst>
              <a:ext uri="{FF2B5EF4-FFF2-40B4-BE49-F238E27FC236}">
                <a16:creationId xmlns:a16="http://schemas.microsoft.com/office/drawing/2014/main" id="{B8F9596B-5D39-71F6-4A58-3FA07C8C8365}"/>
              </a:ext>
            </a:extLst>
          </p:cNvPr>
          <p:cNvSpPr/>
          <p:nvPr/>
        </p:nvSpPr>
        <p:spPr>
          <a:xfrm>
            <a:off x="5891452" y="2754351"/>
            <a:ext cx="2473210" cy="1760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5C50CE8-26BC-3E4C-BCF8-FEF2DB29B791}"/>
                  </a:ext>
                </a:extLst>
              </p:cNvPr>
              <p:cNvSpPr txBox="1"/>
              <p:nvPr/>
            </p:nvSpPr>
            <p:spPr>
              <a:xfrm>
                <a:off x="547270" y="3309357"/>
                <a:ext cx="2534220" cy="461665"/>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Shading: 2m temperature [</a:t>
                </a:r>
                <a14:m>
                  <m:oMath xmlns:m="http://schemas.openxmlformats.org/officeDocument/2006/math">
                    <m:r>
                      <a:rPr kumimoji="1" lang="en-US" altLang="ko-Kore-KR" sz="1200" i="1" smtClean="0">
                        <a:latin typeface="Cambria Math" panose="02040503050406030204" pitchFamily="18" charset="0"/>
                        <a:ea typeface="Cambria Math" panose="02040503050406030204" pitchFamily="18" charset="0"/>
                      </a:rPr>
                      <m:t>℃</m:t>
                    </m:r>
                  </m:oMath>
                </a14:m>
                <a:r>
                  <a:rPr kumimoji="1" lang="en-US" altLang="ko-Kore-KR" sz="1200" dirty="0">
                    <a:latin typeface="Calibri" panose="020F0502020204030204" pitchFamily="34" charset="0"/>
                    <a:cs typeface="Calibri" panose="020F0502020204030204" pitchFamily="34" charset="0"/>
                  </a:rPr>
                  <a:t>]</a:t>
                </a:r>
              </a:p>
              <a:p>
                <a:r>
                  <a:rPr kumimoji="1" lang="en-US" altLang="ko-Kore-KR" sz="1200" dirty="0">
                    <a:latin typeface="Calibri" panose="020F0502020204030204" pitchFamily="34" charset="0"/>
                    <a:cs typeface="Calibri" panose="020F0502020204030204" pitchFamily="34" charset="0"/>
                  </a:rPr>
                  <a:t>Contour: Sensible heat flux [</a:t>
                </a:r>
                <a14:m>
                  <m:oMath xmlns:m="http://schemas.openxmlformats.org/officeDocument/2006/math">
                    <m:r>
                      <a:rPr kumimoji="1" lang="en-US" altLang="ko-Kore-KR" sz="1200" b="0" i="1" smtClean="0">
                        <a:latin typeface="Cambria Math" panose="02040503050406030204" pitchFamily="18" charset="0"/>
                        <a:ea typeface="Cambria Math" panose="02040503050406030204" pitchFamily="18" charset="0"/>
                      </a:rPr>
                      <m:t>𝑊</m:t>
                    </m:r>
                    <m:r>
                      <a:rPr kumimoji="1" lang="en-US" altLang="ko-Kore-KR" sz="1200" b="0" i="1" smtClean="0">
                        <a:latin typeface="Cambria Math" panose="02040503050406030204" pitchFamily="18" charset="0"/>
                        <a:ea typeface="Cambria Math" panose="02040503050406030204" pitchFamily="18" charset="0"/>
                      </a:rPr>
                      <m:t> </m:t>
                    </m:r>
                    <m:sSup>
                      <m:sSupPr>
                        <m:ctrlPr>
                          <a:rPr kumimoji="1" lang="en-US" altLang="ko-Kore-KR" sz="1200" b="0" i="1" smtClean="0">
                            <a:latin typeface="Cambria Math" panose="02040503050406030204" pitchFamily="18" charset="0"/>
                            <a:ea typeface="Cambria Math" panose="02040503050406030204" pitchFamily="18" charset="0"/>
                          </a:rPr>
                        </m:ctrlPr>
                      </m:sSupPr>
                      <m:e>
                        <m:r>
                          <a:rPr kumimoji="1" lang="en-US" altLang="ko-Kore-KR" sz="1200" b="0" i="1" smtClean="0">
                            <a:latin typeface="Cambria Math" panose="02040503050406030204" pitchFamily="18" charset="0"/>
                            <a:ea typeface="Cambria Math" panose="02040503050406030204" pitchFamily="18" charset="0"/>
                          </a:rPr>
                          <m:t>𝑚</m:t>
                        </m:r>
                      </m:e>
                      <m:sup>
                        <m:r>
                          <a:rPr kumimoji="1" lang="en-US" altLang="ko-Kore-KR" sz="1200" b="0" i="1" smtClean="0">
                            <a:latin typeface="Cambria Math" panose="02040503050406030204" pitchFamily="18" charset="0"/>
                            <a:ea typeface="Cambria Math" panose="02040503050406030204" pitchFamily="18" charset="0"/>
                          </a:rPr>
                          <m:t>−2</m:t>
                        </m:r>
                      </m:sup>
                    </m:sSup>
                  </m:oMath>
                </a14:m>
                <a:r>
                  <a:rPr kumimoji="1" lang="en-US" altLang="ko-Kore-KR" sz="1200" dirty="0">
                    <a:latin typeface="Calibri" panose="020F0502020204030204" pitchFamily="34" charset="0"/>
                    <a:cs typeface="Calibri" panose="020F0502020204030204" pitchFamily="34" charset="0"/>
                  </a:rPr>
                  <a:t>] </a:t>
                </a:r>
                <a:endParaRPr kumimoji="1" lang="ko-Kore-KR" altLang="en-US" sz="1200" dirty="0">
                  <a:latin typeface="Calibri" panose="020F0502020204030204" pitchFamily="34" charset="0"/>
                  <a:cs typeface="Calibri" panose="020F0502020204030204" pitchFamily="34" charset="0"/>
                </a:endParaRPr>
              </a:p>
            </p:txBody>
          </p:sp>
        </mc:Choice>
        <mc:Fallback xmlns="">
          <p:sp>
            <p:nvSpPr>
              <p:cNvPr id="14" name="TextBox 13">
                <a:extLst>
                  <a:ext uri="{FF2B5EF4-FFF2-40B4-BE49-F238E27FC236}">
                    <a16:creationId xmlns:a16="http://schemas.microsoft.com/office/drawing/2014/main" id="{55C50CE8-26BC-3E4C-BCF8-FEF2DB29B791}"/>
                  </a:ext>
                </a:extLst>
              </p:cNvPr>
              <p:cNvSpPr txBox="1">
                <a:spLocks noRot="1" noChangeAspect="1" noMove="1" noResize="1" noEditPoints="1" noAdjustHandles="1" noChangeArrowheads="1" noChangeShapeType="1" noTextEdit="1"/>
              </p:cNvSpPr>
              <p:nvPr/>
            </p:nvSpPr>
            <p:spPr>
              <a:xfrm>
                <a:off x="547270" y="3309357"/>
                <a:ext cx="2534220" cy="461665"/>
              </a:xfrm>
              <a:prstGeom prst="rect">
                <a:avLst/>
              </a:prstGeom>
              <a:blipFill>
                <a:blip r:embed="rId4"/>
                <a:stretch>
                  <a:fillRect b="-789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6591556-324C-831D-6BC4-0F07F8B5026B}"/>
                  </a:ext>
                </a:extLst>
              </p:cNvPr>
              <p:cNvSpPr txBox="1"/>
              <p:nvPr/>
            </p:nvSpPr>
            <p:spPr>
              <a:xfrm>
                <a:off x="8364662" y="3228974"/>
                <a:ext cx="3020699" cy="461665"/>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Shading: </a:t>
                </a:r>
                <a:r>
                  <a:rPr kumimoji="1" lang="en-US" altLang="ko-KR" sz="1200" dirty="0">
                    <a:latin typeface="Calibri" panose="020F0502020204030204" pitchFamily="34" charset="0"/>
                    <a:cs typeface="Calibri" panose="020F0502020204030204" pitchFamily="34" charset="0"/>
                  </a:rPr>
                  <a:t>1000hPa </a:t>
                </a:r>
                <a:r>
                  <a:rPr kumimoji="1" lang="en-US" altLang="ko-Kore-KR" sz="1200" dirty="0">
                    <a:latin typeface="Calibri" panose="020F0502020204030204" pitchFamily="34" charset="0"/>
                    <a:cs typeface="Calibri" panose="020F0502020204030204" pitchFamily="34" charset="0"/>
                  </a:rPr>
                  <a:t>specific humidity [</a:t>
                </a:r>
                <a14:m>
                  <m:oMath xmlns:m="http://schemas.openxmlformats.org/officeDocument/2006/math">
                    <m:r>
                      <a:rPr kumimoji="1" lang="en-US" altLang="ko-Kore-KR" sz="1200" b="0" i="1" smtClean="0">
                        <a:latin typeface="Cambria Math" panose="02040503050406030204" pitchFamily="18" charset="0"/>
                        <a:ea typeface="Cambria Math" panose="02040503050406030204" pitchFamily="18" charset="0"/>
                      </a:rPr>
                      <m:t>𝑔</m:t>
                    </m:r>
                    <m:r>
                      <a:rPr kumimoji="1" lang="en-US" altLang="ko-Kore-KR" sz="1200" b="0" i="1" smtClean="0">
                        <a:latin typeface="Cambria Math" panose="02040503050406030204" pitchFamily="18" charset="0"/>
                        <a:ea typeface="Cambria Math" panose="02040503050406030204" pitchFamily="18" charset="0"/>
                      </a:rPr>
                      <m:t> </m:t>
                    </m:r>
                    <m:sSup>
                      <m:sSupPr>
                        <m:ctrlPr>
                          <a:rPr kumimoji="1" lang="en-US" altLang="ko-Kore-KR" sz="1200" b="0" i="1" smtClean="0">
                            <a:latin typeface="Cambria Math" panose="02040503050406030204" pitchFamily="18" charset="0"/>
                            <a:ea typeface="Cambria Math" panose="02040503050406030204" pitchFamily="18" charset="0"/>
                          </a:rPr>
                        </m:ctrlPr>
                      </m:sSupPr>
                      <m:e>
                        <m:r>
                          <a:rPr kumimoji="1" lang="en-US" altLang="ko-Kore-KR" sz="1200" b="0" i="1" smtClean="0">
                            <a:latin typeface="Cambria Math" panose="02040503050406030204" pitchFamily="18" charset="0"/>
                            <a:ea typeface="Cambria Math" panose="02040503050406030204" pitchFamily="18" charset="0"/>
                          </a:rPr>
                          <m:t>𝑘𝑔</m:t>
                        </m:r>
                      </m:e>
                      <m:sup>
                        <m:r>
                          <a:rPr kumimoji="1" lang="en-US" altLang="ko-Kore-KR" sz="1200" b="0" i="1" smtClean="0">
                            <a:latin typeface="Cambria Math" panose="02040503050406030204" pitchFamily="18" charset="0"/>
                            <a:ea typeface="Cambria Math" panose="02040503050406030204" pitchFamily="18" charset="0"/>
                          </a:rPr>
                          <m:t>−1</m:t>
                        </m:r>
                      </m:sup>
                    </m:sSup>
                  </m:oMath>
                </a14:m>
                <a:r>
                  <a:rPr kumimoji="1" lang="en-US" altLang="ko-Kore-KR" sz="1200" dirty="0">
                    <a:latin typeface="Calibri" panose="020F0502020204030204" pitchFamily="34" charset="0"/>
                    <a:cs typeface="Calibri" panose="020F0502020204030204" pitchFamily="34" charset="0"/>
                  </a:rPr>
                  <a:t>]</a:t>
                </a:r>
              </a:p>
              <a:p>
                <a:r>
                  <a:rPr kumimoji="1" lang="en-US" altLang="ko-Kore-KR" sz="1200" dirty="0">
                    <a:latin typeface="Calibri" panose="020F0502020204030204" pitchFamily="34" charset="0"/>
                    <a:cs typeface="Calibri" panose="020F0502020204030204" pitchFamily="34" charset="0"/>
                  </a:rPr>
                  <a:t>Contour: latent heat flux [</a:t>
                </a:r>
                <a14:m>
                  <m:oMath xmlns:m="http://schemas.openxmlformats.org/officeDocument/2006/math">
                    <m:r>
                      <a:rPr kumimoji="1" lang="en-US" altLang="ko-Kore-KR" sz="1200" b="0" i="1" smtClean="0">
                        <a:latin typeface="Cambria Math" panose="02040503050406030204" pitchFamily="18" charset="0"/>
                        <a:ea typeface="Cambria Math" panose="02040503050406030204" pitchFamily="18" charset="0"/>
                      </a:rPr>
                      <m:t>𝑊</m:t>
                    </m:r>
                    <m:r>
                      <a:rPr kumimoji="1" lang="en-US" altLang="ko-Kore-KR" sz="1200" b="0" i="1" smtClean="0">
                        <a:latin typeface="Cambria Math" panose="02040503050406030204" pitchFamily="18" charset="0"/>
                        <a:ea typeface="Cambria Math" panose="02040503050406030204" pitchFamily="18" charset="0"/>
                      </a:rPr>
                      <m:t> </m:t>
                    </m:r>
                    <m:sSup>
                      <m:sSupPr>
                        <m:ctrlPr>
                          <a:rPr kumimoji="1" lang="en-US" altLang="ko-Kore-KR" sz="1200" b="0" i="1" smtClean="0">
                            <a:latin typeface="Cambria Math" panose="02040503050406030204" pitchFamily="18" charset="0"/>
                            <a:ea typeface="Cambria Math" panose="02040503050406030204" pitchFamily="18" charset="0"/>
                          </a:rPr>
                        </m:ctrlPr>
                      </m:sSupPr>
                      <m:e>
                        <m:r>
                          <a:rPr kumimoji="1" lang="en-US" altLang="ko-Kore-KR" sz="1200" b="0" i="1" smtClean="0">
                            <a:latin typeface="Cambria Math" panose="02040503050406030204" pitchFamily="18" charset="0"/>
                            <a:ea typeface="Cambria Math" panose="02040503050406030204" pitchFamily="18" charset="0"/>
                          </a:rPr>
                          <m:t>𝑚</m:t>
                        </m:r>
                      </m:e>
                      <m:sup>
                        <m:r>
                          <a:rPr kumimoji="1" lang="en-US" altLang="ko-Kore-KR" sz="1200" b="0" i="1" smtClean="0">
                            <a:latin typeface="Cambria Math" panose="02040503050406030204" pitchFamily="18" charset="0"/>
                            <a:ea typeface="Cambria Math" panose="02040503050406030204" pitchFamily="18" charset="0"/>
                          </a:rPr>
                          <m:t>−2</m:t>
                        </m:r>
                      </m:sup>
                    </m:sSup>
                  </m:oMath>
                </a14:m>
                <a:r>
                  <a:rPr kumimoji="1" lang="en-US" altLang="ko-Kore-KR" sz="1200" dirty="0">
                    <a:latin typeface="Calibri" panose="020F0502020204030204" pitchFamily="34" charset="0"/>
                    <a:cs typeface="Calibri" panose="020F0502020204030204" pitchFamily="34" charset="0"/>
                  </a:rPr>
                  <a:t>]</a:t>
                </a:r>
                <a:endParaRPr kumimoji="1" lang="ko-Kore-KR" altLang="en-US" sz="1200" dirty="0">
                  <a:latin typeface="Calibri" panose="020F0502020204030204" pitchFamily="34" charset="0"/>
                  <a:cs typeface="Calibri" panose="020F0502020204030204" pitchFamily="34" charset="0"/>
                </a:endParaRPr>
              </a:p>
            </p:txBody>
          </p:sp>
        </mc:Choice>
        <mc:Fallback xmlns="">
          <p:sp>
            <p:nvSpPr>
              <p:cNvPr id="15" name="TextBox 14">
                <a:extLst>
                  <a:ext uri="{FF2B5EF4-FFF2-40B4-BE49-F238E27FC236}">
                    <a16:creationId xmlns:a16="http://schemas.microsoft.com/office/drawing/2014/main" id="{46591556-324C-831D-6BC4-0F07F8B5026B}"/>
                  </a:ext>
                </a:extLst>
              </p:cNvPr>
              <p:cNvSpPr txBox="1">
                <a:spLocks noRot="1" noChangeAspect="1" noMove="1" noResize="1" noEditPoints="1" noAdjustHandles="1" noChangeArrowheads="1" noChangeShapeType="1" noTextEdit="1"/>
              </p:cNvSpPr>
              <p:nvPr/>
            </p:nvSpPr>
            <p:spPr>
              <a:xfrm>
                <a:off x="8364662" y="3228974"/>
                <a:ext cx="3020699" cy="461665"/>
              </a:xfrm>
              <a:prstGeom prst="rect">
                <a:avLst/>
              </a:prstGeom>
              <a:blipFill>
                <a:blip r:embed="rId5"/>
                <a:stretch>
                  <a:fillRect t="-2703" b="-1081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7675A4F-3011-DA44-1E2D-24E3AA1FDA7A}"/>
                  </a:ext>
                </a:extLst>
              </p:cNvPr>
              <p:cNvSpPr txBox="1"/>
              <p:nvPr/>
            </p:nvSpPr>
            <p:spPr>
              <a:xfrm>
                <a:off x="526047" y="1130480"/>
                <a:ext cx="2555443" cy="477503"/>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Shading: Sea surface temperature [</a:t>
                </a:r>
                <a14:m>
                  <m:oMath xmlns:m="http://schemas.openxmlformats.org/officeDocument/2006/math">
                    <m:r>
                      <a:rPr kumimoji="1" lang="en-US" altLang="ko-Kore-KR" sz="1200" i="1" smtClean="0">
                        <a:latin typeface="Cambria Math" panose="02040503050406030204" pitchFamily="18" charset="0"/>
                        <a:ea typeface="Cambria Math" panose="02040503050406030204" pitchFamily="18" charset="0"/>
                      </a:rPr>
                      <m:t>℃</m:t>
                    </m:r>
                  </m:oMath>
                </a14:m>
                <a:r>
                  <a:rPr kumimoji="1" lang="en-US" altLang="ko-Kore-KR" sz="1200" dirty="0">
                    <a:latin typeface="Calibri" panose="020F0502020204030204" pitchFamily="34" charset="0"/>
                    <a:cs typeface="Calibri" panose="020F0502020204030204" pitchFamily="34" charset="0"/>
                  </a:rPr>
                  <a:t>]</a:t>
                </a:r>
              </a:p>
              <a:p>
                <a:r>
                  <a:rPr kumimoji="1" lang="en-US" altLang="ko-Kore-KR" sz="1200" dirty="0">
                    <a:latin typeface="Calibri" panose="020F0502020204030204" pitchFamily="34" charset="0"/>
                    <a:cs typeface="Calibri" panose="020F0502020204030204" pitchFamily="34" charset="0"/>
                  </a:rPr>
                  <a:t>Contour: Turbulent heat flux [</a:t>
                </a:r>
                <a14:m>
                  <m:oMath xmlns:m="http://schemas.openxmlformats.org/officeDocument/2006/math">
                    <m:r>
                      <a:rPr kumimoji="1" lang="en-US" altLang="ko-Kore-KR" sz="1200" b="0" i="1" smtClean="0">
                        <a:latin typeface="Cambria Math" panose="02040503050406030204" pitchFamily="18" charset="0"/>
                        <a:ea typeface="Cambria Math" panose="02040503050406030204" pitchFamily="18" charset="0"/>
                      </a:rPr>
                      <m:t>𝑊</m:t>
                    </m:r>
                    <m:r>
                      <a:rPr kumimoji="1" lang="en-US" altLang="ko-Kore-KR" sz="1200" b="0" i="1" smtClean="0">
                        <a:latin typeface="Cambria Math" panose="02040503050406030204" pitchFamily="18" charset="0"/>
                        <a:ea typeface="Cambria Math" panose="02040503050406030204" pitchFamily="18" charset="0"/>
                      </a:rPr>
                      <m:t> </m:t>
                    </m:r>
                    <m:sSup>
                      <m:sSupPr>
                        <m:ctrlPr>
                          <a:rPr kumimoji="1" lang="en-US" altLang="ko-Kore-KR" sz="1200" b="0" i="1" smtClean="0">
                            <a:latin typeface="Cambria Math" panose="02040503050406030204" pitchFamily="18" charset="0"/>
                            <a:ea typeface="Cambria Math" panose="02040503050406030204" pitchFamily="18" charset="0"/>
                          </a:rPr>
                        </m:ctrlPr>
                      </m:sSupPr>
                      <m:e>
                        <m:r>
                          <a:rPr kumimoji="1" lang="en-US" altLang="ko-Kore-KR" sz="1200" b="0" i="1" smtClean="0">
                            <a:latin typeface="Cambria Math" panose="02040503050406030204" pitchFamily="18" charset="0"/>
                            <a:ea typeface="Cambria Math" panose="02040503050406030204" pitchFamily="18" charset="0"/>
                          </a:rPr>
                          <m:t>𝑚</m:t>
                        </m:r>
                      </m:e>
                      <m:sup>
                        <m:r>
                          <a:rPr kumimoji="1" lang="en-US" altLang="ko-Kore-KR" sz="1200" b="0" i="1" smtClean="0">
                            <a:latin typeface="Cambria Math" panose="02040503050406030204" pitchFamily="18" charset="0"/>
                            <a:ea typeface="Cambria Math" panose="02040503050406030204" pitchFamily="18" charset="0"/>
                          </a:rPr>
                          <m:t>−2</m:t>
                        </m:r>
                      </m:sup>
                    </m:sSup>
                  </m:oMath>
                </a14:m>
                <a:r>
                  <a:rPr kumimoji="1" lang="en-US" altLang="ko-Kore-KR" sz="1200" dirty="0">
                    <a:latin typeface="Calibri" panose="020F0502020204030204" pitchFamily="34" charset="0"/>
                    <a:cs typeface="Calibri" panose="020F0502020204030204" pitchFamily="34" charset="0"/>
                  </a:rPr>
                  <a:t>]</a:t>
                </a:r>
                <a:endParaRPr kumimoji="1" lang="ko-Kore-KR" altLang="en-US" sz="1200" dirty="0">
                  <a:latin typeface="Calibri" panose="020F0502020204030204" pitchFamily="34" charset="0"/>
                  <a:cs typeface="Calibri" panose="020F0502020204030204" pitchFamily="34" charset="0"/>
                </a:endParaRPr>
              </a:p>
            </p:txBody>
          </p:sp>
        </mc:Choice>
        <mc:Fallback xmlns="">
          <p:sp>
            <p:nvSpPr>
              <p:cNvPr id="16" name="TextBox 15">
                <a:extLst>
                  <a:ext uri="{FF2B5EF4-FFF2-40B4-BE49-F238E27FC236}">
                    <a16:creationId xmlns:a16="http://schemas.microsoft.com/office/drawing/2014/main" id="{B7675A4F-3011-DA44-1E2D-24E3AA1FDA7A}"/>
                  </a:ext>
                </a:extLst>
              </p:cNvPr>
              <p:cNvSpPr txBox="1">
                <a:spLocks noRot="1" noChangeAspect="1" noMove="1" noResize="1" noEditPoints="1" noAdjustHandles="1" noChangeArrowheads="1" noChangeShapeType="1" noTextEdit="1"/>
              </p:cNvSpPr>
              <p:nvPr/>
            </p:nvSpPr>
            <p:spPr>
              <a:xfrm>
                <a:off x="526047" y="1130480"/>
                <a:ext cx="2555443" cy="477503"/>
              </a:xfrm>
              <a:prstGeom prst="rect">
                <a:avLst/>
              </a:prstGeom>
              <a:blipFill>
                <a:blip r:embed="rId6"/>
                <a:stretch>
                  <a:fillRect b="-5128"/>
                </a:stretch>
              </a:blipFill>
            </p:spPr>
            <p:txBody>
              <a:bodyPr/>
              <a:lstStyle/>
              <a:p>
                <a:r>
                  <a:rPr lang="ko-KR" altLang="en-US">
                    <a:noFill/>
                  </a:rPr>
                  <a:t> </a:t>
                </a:r>
              </a:p>
            </p:txBody>
          </p:sp>
        </mc:Fallback>
      </mc:AlternateContent>
      <p:sp>
        <p:nvSpPr>
          <p:cNvPr id="17" name="TextBox 16">
            <a:extLst>
              <a:ext uri="{FF2B5EF4-FFF2-40B4-BE49-F238E27FC236}">
                <a16:creationId xmlns:a16="http://schemas.microsoft.com/office/drawing/2014/main" id="{6BC39553-D817-3BC2-3186-8D2212BB80B5}"/>
              </a:ext>
            </a:extLst>
          </p:cNvPr>
          <p:cNvSpPr txBox="1"/>
          <p:nvPr/>
        </p:nvSpPr>
        <p:spPr>
          <a:xfrm>
            <a:off x="8110490" y="814306"/>
            <a:ext cx="508344"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a:t>
            </a:r>
            <a:r>
              <a:rPr kumimoji="1" lang="en-US" altLang="ko-Kore-KR" sz="1200" dirty="0" err="1">
                <a:latin typeface="Calibri" panose="020F0502020204030204" pitchFamily="34" charset="0"/>
                <a:cs typeface="Calibri" panose="020F0502020204030204" pitchFamily="34" charset="0"/>
              </a:rPr>
              <a:t>hPa</a:t>
            </a:r>
            <a:r>
              <a:rPr kumimoji="1" lang="en-US" altLang="ko-Kore-KR" sz="1200" dirty="0">
                <a:latin typeface="Calibri" panose="020F0502020204030204" pitchFamily="34" charset="0"/>
                <a:cs typeface="Calibri" panose="020F0502020204030204" pitchFamily="34" charset="0"/>
              </a:rPr>
              <a:t>]</a:t>
            </a:r>
            <a:endParaRPr kumimoji="1" lang="ko-Kore-KR" altLang="en-US" sz="1200"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C9486C2E-9A9A-8A22-3085-899CC667F038}"/>
              </a:ext>
            </a:extLst>
          </p:cNvPr>
          <p:cNvSpPr txBox="1"/>
          <p:nvPr/>
        </p:nvSpPr>
        <p:spPr>
          <a:xfrm>
            <a:off x="3345207" y="1212133"/>
            <a:ext cx="1117485" cy="276999"/>
          </a:xfrm>
          <a:prstGeom prst="rect">
            <a:avLst/>
          </a:prstGeom>
          <a:noFill/>
        </p:spPr>
        <p:txBody>
          <a:bodyPr wrap="none" rtlCol="0">
            <a:spAutoFit/>
          </a:bodyPr>
          <a:lstStyle/>
          <a:p>
            <a:r>
              <a:rPr kumimoji="1" lang="en-US" altLang="ko-Kore-KR" sz="1200" b="1" dirty="0">
                <a:latin typeface="Calibri" panose="020F0502020204030204" pitchFamily="34" charset="0"/>
                <a:cs typeface="Calibri" panose="020F0502020204030204" pitchFamily="34" charset="0"/>
              </a:rPr>
              <a:t>Target Domain</a:t>
            </a:r>
            <a:endParaRPr kumimoji="1" lang="ko-Kore-KR" altLang="en-US" sz="1200" b="1"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02C8565F-0681-3F95-E1D8-12A8A98F979A}"/>
              </a:ext>
            </a:extLst>
          </p:cNvPr>
          <p:cNvSpPr txBox="1"/>
          <p:nvPr/>
        </p:nvSpPr>
        <p:spPr>
          <a:xfrm>
            <a:off x="8983890" y="6255740"/>
            <a:ext cx="569900" cy="369332"/>
          </a:xfrm>
          <a:prstGeom prst="rect">
            <a:avLst/>
          </a:prstGeom>
          <a:noFill/>
        </p:spPr>
        <p:txBody>
          <a:bodyPr wrap="none" rtlCol="0">
            <a:spAutoFit/>
          </a:bodyPr>
          <a:lstStyle/>
          <a:p>
            <a:r>
              <a:rPr kumimoji="1" lang="en-US" altLang="ko-Kore-KR" b="1" dirty="0">
                <a:latin typeface="Calibri" panose="020F0502020204030204" pitchFamily="34" charset="0"/>
                <a:cs typeface="Calibri" panose="020F0502020204030204" pitchFamily="34" charset="0"/>
              </a:rPr>
              <a:t>KAC</a:t>
            </a:r>
            <a:endParaRPr kumimoji="1" lang="ko-Kore-KR" altLang="en-US" b="1"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777CB62F-B0BD-E906-F738-D1C2CF7DBF29}"/>
              </a:ext>
            </a:extLst>
          </p:cNvPr>
          <p:cNvSpPr txBox="1"/>
          <p:nvPr/>
        </p:nvSpPr>
        <p:spPr>
          <a:xfrm>
            <a:off x="10905892" y="6259882"/>
            <a:ext cx="672877" cy="369332"/>
          </a:xfrm>
          <a:prstGeom prst="rect">
            <a:avLst/>
          </a:prstGeom>
          <a:noFill/>
        </p:spPr>
        <p:txBody>
          <a:bodyPr wrap="none" rtlCol="0">
            <a:spAutoFit/>
          </a:bodyPr>
          <a:lstStyle/>
          <a:p>
            <a:r>
              <a:rPr kumimoji="1" lang="en-US" altLang="ko-Kore-KR" b="1" dirty="0">
                <a:latin typeface="Calibri" panose="020F0502020204030204" pitchFamily="34" charset="0"/>
                <a:cs typeface="Calibri" panose="020F0502020204030204" pitchFamily="34" charset="0"/>
              </a:rPr>
              <a:t>PSAC</a:t>
            </a:r>
            <a:endParaRPr kumimoji="1" lang="ko-Kore-KR" alt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606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p:bldP spid="15" grpId="0"/>
      <p:bldP spid="17" grpId="0"/>
      <p:bldP spid="19" grpId="0"/>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08398A-A90D-80A3-4F60-DFDFEBA7BB38}"/>
              </a:ext>
            </a:extLst>
          </p:cNvPr>
          <p:cNvSpPr txBox="1"/>
          <p:nvPr/>
        </p:nvSpPr>
        <p:spPr>
          <a:xfrm>
            <a:off x="8246573" y="4210428"/>
            <a:ext cx="3830770" cy="1708160"/>
          </a:xfrm>
          <a:prstGeom prst="rect">
            <a:avLst/>
          </a:prstGeom>
          <a:noFill/>
        </p:spPr>
        <p:txBody>
          <a:bodyPr wrap="square" rtlCol="0">
            <a:spAutoFit/>
          </a:bodyPr>
          <a:lstStyle/>
          <a:p>
            <a:r>
              <a:rPr kumimoji="1" lang="en-US" altLang="ko-Kore-KR" b="1" dirty="0">
                <a:latin typeface="Calibri" panose="020F0502020204030204" pitchFamily="34" charset="0"/>
                <a:cs typeface="Calibri" panose="020F0502020204030204" pitchFamily="34" charset="0"/>
              </a:rPr>
              <a:t>Wang et al. (2000)</a:t>
            </a:r>
          </a:p>
          <a:p>
            <a:pPr marL="285750" indent="-285750">
              <a:spcAft>
                <a:spcPts val="600"/>
              </a:spcAft>
              <a:buFont typeface="Arial" panose="020B0604020202020204" pitchFamily="34" charset="0"/>
              <a:buChar char="•"/>
            </a:pPr>
            <a:r>
              <a:rPr kumimoji="1" lang="en-US" altLang="ko-Kore-KR" sz="1600" u="sng" dirty="0">
                <a:latin typeface="Calibri" panose="020F0502020204030204" pitchFamily="34" charset="0"/>
                <a:cs typeface="Calibri" panose="020F0502020204030204" pitchFamily="34" charset="0"/>
              </a:rPr>
              <a:t>Thermodynamic coupling </a:t>
            </a:r>
            <a:r>
              <a:rPr kumimoji="1" lang="en-US" altLang="ko-Kore-KR" sz="1600" dirty="0">
                <a:latin typeface="Calibri" panose="020F0502020204030204" pitchFamily="34" charset="0"/>
                <a:cs typeface="Calibri" panose="020F0502020204030204" pitchFamily="34" charset="0"/>
              </a:rPr>
              <a:t>of the low-level </a:t>
            </a:r>
            <a:r>
              <a:rPr kumimoji="1" lang="en-US" altLang="ko-Kore-KR" sz="1600" b="1" dirty="0">
                <a:latin typeface="Calibri" panose="020F0502020204030204" pitchFamily="34" charset="0"/>
                <a:cs typeface="Calibri" panose="020F0502020204030204" pitchFamily="34" charset="0"/>
              </a:rPr>
              <a:t>atmospheric Rossby waves </a:t>
            </a:r>
            <a:r>
              <a:rPr kumimoji="1" lang="en-US" altLang="ko-Kore-KR" sz="1600" dirty="0">
                <a:latin typeface="Calibri" panose="020F0502020204030204" pitchFamily="34" charset="0"/>
                <a:cs typeface="Calibri" panose="020F0502020204030204" pitchFamily="34" charset="0"/>
              </a:rPr>
              <a:t>and the </a:t>
            </a:r>
            <a:r>
              <a:rPr kumimoji="1" lang="en-US" altLang="ko-Kore-KR" sz="1600" b="1" dirty="0">
                <a:latin typeface="Calibri" panose="020F0502020204030204" pitchFamily="34" charset="0"/>
                <a:cs typeface="Calibri" panose="020F0502020204030204" pitchFamily="34" charset="0"/>
              </a:rPr>
              <a:t>oceanic mixed layer </a:t>
            </a:r>
          </a:p>
          <a:p>
            <a:r>
              <a:rPr kumimoji="1" lang="en-US" altLang="ko-Kore-KR" b="1" dirty="0">
                <a:latin typeface="Calibri" panose="020F0502020204030204" pitchFamily="34" charset="0"/>
                <a:cs typeface="Calibri" panose="020F0502020204030204" pitchFamily="34" charset="0"/>
              </a:rPr>
              <a:t>Wu et al. (2017)</a:t>
            </a:r>
          </a:p>
          <a:p>
            <a:pPr marL="285750" indent="-285750">
              <a:buFont typeface="Arial" panose="020B0604020202020204" pitchFamily="34" charset="0"/>
              <a:buChar char="•"/>
            </a:pPr>
            <a:r>
              <a:rPr kumimoji="1" lang="en-US" altLang="ko-Kore-KR" sz="1600" dirty="0">
                <a:latin typeface="Calibri" panose="020F0502020204030204" pitchFamily="34" charset="0"/>
                <a:cs typeface="Calibri" panose="020F0502020204030204" pitchFamily="34" charset="0"/>
              </a:rPr>
              <a:t>From </a:t>
            </a:r>
            <a:r>
              <a:rPr kumimoji="1" lang="en-US" altLang="ko-Kore-KR" sz="1600" u="sng" dirty="0">
                <a:latin typeface="Calibri" panose="020F0502020204030204" pitchFamily="34" charset="0"/>
                <a:cs typeface="Calibri" panose="020F0502020204030204" pitchFamily="34" charset="0"/>
              </a:rPr>
              <a:t>late fall </a:t>
            </a:r>
            <a:r>
              <a:rPr kumimoji="1" lang="en-US" altLang="ko-Kore-KR" sz="1600" dirty="0">
                <a:latin typeface="Calibri" panose="020F0502020204030204" pitchFamily="34" charset="0"/>
                <a:cs typeface="Calibri" panose="020F0502020204030204" pitchFamily="34" charset="0"/>
              </a:rPr>
              <a:t>to following </a:t>
            </a:r>
            <a:r>
              <a:rPr kumimoji="1" lang="en-US" altLang="ko-Kore-KR" sz="1600" u="sng" dirty="0">
                <a:latin typeface="Calibri" panose="020F0502020204030204" pitchFamily="34" charset="0"/>
                <a:cs typeface="Calibri" panose="020F0502020204030204" pitchFamily="34" charset="0"/>
              </a:rPr>
              <a:t>spring</a:t>
            </a:r>
            <a:endParaRPr kumimoji="1" lang="ko-Kore-KR" altLang="en-US" sz="1600" u="sng" dirty="0">
              <a:latin typeface="Calibri" panose="020F0502020204030204" pitchFamily="34" charset="0"/>
              <a:cs typeface="Calibri" panose="020F0502020204030204" pitchFamily="34" charset="0"/>
            </a:endParaRPr>
          </a:p>
        </p:txBody>
      </p:sp>
      <p:pic>
        <p:nvPicPr>
          <p:cNvPr id="7" name="그림 6" descr="텍스트, 도표, 스크린샷, 그래프이(가) 표시된 사진&#10;&#10;자동 생성된 설명">
            <a:extLst>
              <a:ext uri="{FF2B5EF4-FFF2-40B4-BE49-F238E27FC236}">
                <a16:creationId xmlns:a16="http://schemas.microsoft.com/office/drawing/2014/main" id="{EB123696-CAD7-5CA0-4055-4A479A9F4116}"/>
              </a:ext>
            </a:extLst>
          </p:cNvPr>
          <p:cNvPicPr>
            <a:picLocks noChangeAspect="1"/>
          </p:cNvPicPr>
          <p:nvPr/>
        </p:nvPicPr>
        <p:blipFill rotWithShape="1">
          <a:blip/>
          <a:srcRect l="5470" t="6659" b="64859"/>
          <a:stretch/>
        </p:blipFill>
        <p:spPr>
          <a:xfrm>
            <a:off x="3744648" y="1100147"/>
            <a:ext cx="4167723" cy="985363"/>
          </a:xfrm>
          <a:prstGeom prst="rect">
            <a:avLst/>
          </a:prstGeom>
        </p:spPr>
      </p:pic>
      <p:pic>
        <p:nvPicPr>
          <p:cNvPr id="8" name="그림 7">
            <a:extLst>
              <a:ext uri="{FF2B5EF4-FFF2-40B4-BE49-F238E27FC236}">
                <a16:creationId xmlns:a16="http://schemas.microsoft.com/office/drawing/2014/main" id="{F88E9310-4903-B979-8427-6EDB57D7DBDD}"/>
              </a:ext>
            </a:extLst>
          </p:cNvPr>
          <p:cNvPicPr>
            <a:picLocks noChangeAspect="1"/>
          </p:cNvPicPr>
          <p:nvPr/>
        </p:nvPicPr>
        <p:blipFill rotWithShape="1">
          <a:blip/>
          <a:srcRect l="53182" b="50000"/>
          <a:stretch/>
        </p:blipFill>
        <p:spPr>
          <a:xfrm>
            <a:off x="125755" y="1177717"/>
            <a:ext cx="3449174" cy="3159092"/>
          </a:xfrm>
          <a:prstGeom prst="rect">
            <a:avLst/>
          </a:prstGeom>
        </p:spPr>
      </p:pic>
      <p:sp>
        <p:nvSpPr>
          <p:cNvPr id="27" name="TextBox 26">
            <a:extLst>
              <a:ext uri="{FF2B5EF4-FFF2-40B4-BE49-F238E27FC236}">
                <a16:creationId xmlns:a16="http://schemas.microsoft.com/office/drawing/2014/main" id="{8A6E7B61-508C-D9F7-A49C-63A5CCD52938}"/>
              </a:ext>
            </a:extLst>
          </p:cNvPr>
          <p:cNvSpPr txBox="1"/>
          <p:nvPr/>
        </p:nvSpPr>
        <p:spPr>
          <a:xfrm>
            <a:off x="4023668" y="1008083"/>
            <a:ext cx="571247" cy="307777"/>
          </a:xfrm>
          <a:prstGeom prst="rect">
            <a:avLst/>
          </a:prstGeom>
          <a:noFill/>
        </p:spPr>
        <p:txBody>
          <a:bodyPr wrap="none" rtlCol="0">
            <a:spAutoFit/>
          </a:bodyPr>
          <a:lstStyle/>
          <a:p>
            <a:r>
              <a:rPr kumimoji="1" lang="en-US" altLang="ko-Kore-KR" sz="1400" b="1" dirty="0">
                <a:latin typeface="Calibri" panose="020F0502020204030204" pitchFamily="34" charset="0"/>
                <a:cs typeface="Calibri" panose="020F0502020204030204" pitchFamily="34" charset="0"/>
              </a:rPr>
              <a:t>PRCP</a:t>
            </a:r>
            <a:endParaRPr kumimoji="1" lang="ko-Kore-KR" altLang="en-US" sz="1400" b="1" dirty="0">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1C2AF760-BF96-96FF-2B9C-02025FDF5810}"/>
              </a:ext>
            </a:extLst>
          </p:cNvPr>
          <p:cNvSpPr txBox="1"/>
          <p:nvPr/>
        </p:nvSpPr>
        <p:spPr>
          <a:xfrm>
            <a:off x="8245909" y="1209424"/>
            <a:ext cx="4102340" cy="2031325"/>
          </a:xfrm>
          <a:prstGeom prst="rect">
            <a:avLst/>
          </a:prstGeom>
          <a:noFill/>
        </p:spPr>
        <p:txBody>
          <a:bodyPr wrap="square" rtlCol="0">
            <a:spAutoFit/>
          </a:bodyPr>
          <a:lstStyle/>
          <a:p>
            <a:r>
              <a:rPr kumimoji="1" lang="en-US" altLang="ko-Kore-KR" b="1" dirty="0">
                <a:latin typeface="Calibri" panose="020F0502020204030204" pitchFamily="34" charset="0"/>
                <a:cs typeface="Calibri" panose="020F0502020204030204" pitchFamily="34" charset="0"/>
              </a:rPr>
              <a:t>Kim et al. (2018)</a:t>
            </a:r>
          </a:p>
          <a:p>
            <a:pPr marL="285750" indent="-285750">
              <a:buFont typeface="Arial" panose="020B0604020202020204" pitchFamily="34" charset="0"/>
              <a:buChar char="•"/>
            </a:pPr>
            <a:r>
              <a:rPr kumimoji="1" lang="en-US" altLang="ko-Kore-KR" sz="1600" dirty="0">
                <a:latin typeface="Calibri" panose="020F0502020204030204" pitchFamily="34" charset="0"/>
                <a:cs typeface="Calibri" panose="020F0502020204030204" pitchFamily="34" charset="0"/>
              </a:rPr>
              <a:t>Response of the </a:t>
            </a:r>
            <a:r>
              <a:rPr kumimoji="1" lang="en-US" altLang="ko-Kore-KR" sz="1600" b="1" dirty="0">
                <a:latin typeface="Calibri" panose="020F0502020204030204" pitchFamily="34" charset="0"/>
                <a:cs typeface="Calibri" panose="020F0502020204030204" pitchFamily="34" charset="0"/>
              </a:rPr>
              <a:t>competing forcings from </a:t>
            </a:r>
            <a:r>
              <a:rPr kumimoji="1" lang="en-US" altLang="ko-Kore-KR" sz="1600" dirty="0">
                <a:latin typeface="Calibri" panose="020F0502020204030204" pitchFamily="34" charset="0"/>
                <a:cs typeface="Calibri" panose="020F0502020204030204" pitchFamily="34" charset="0"/>
              </a:rPr>
              <a:t>precipitation anomaly in </a:t>
            </a:r>
            <a:r>
              <a:rPr kumimoji="1" lang="en-US" altLang="ko-Kore-KR" sz="1600" b="1" dirty="0">
                <a:solidFill>
                  <a:srgbClr val="FF0000"/>
                </a:solidFill>
                <a:latin typeface="Calibri" panose="020F0502020204030204" pitchFamily="34" charset="0"/>
                <a:cs typeface="Calibri" panose="020F0502020204030204" pitchFamily="34" charset="0"/>
              </a:rPr>
              <a:t>CP</a:t>
            </a:r>
            <a:r>
              <a:rPr kumimoji="1" lang="en-US" altLang="ko-Kore-KR" sz="1600" dirty="0">
                <a:latin typeface="Calibri" panose="020F0502020204030204" pitchFamily="34" charset="0"/>
                <a:cs typeface="Calibri" panose="020F0502020204030204" pitchFamily="34" charset="0"/>
              </a:rPr>
              <a:t> and </a:t>
            </a:r>
            <a:r>
              <a:rPr kumimoji="1" lang="en-US" altLang="ko-Kore-KR" sz="1600" b="1" dirty="0">
                <a:solidFill>
                  <a:srgbClr val="0432FF"/>
                </a:solidFill>
                <a:latin typeface="Calibri" panose="020F0502020204030204" pitchFamily="34" charset="0"/>
                <a:cs typeface="Calibri" panose="020F0502020204030204" pitchFamily="34" charset="0"/>
              </a:rPr>
              <a:t>WNP</a:t>
            </a:r>
          </a:p>
          <a:p>
            <a:pPr marL="285750" indent="-285750">
              <a:buFont typeface="Arial" panose="020B0604020202020204" pitchFamily="34" charset="0"/>
              <a:buChar char="•"/>
            </a:pPr>
            <a:r>
              <a:rPr kumimoji="1" lang="en-US" altLang="ko-Kore-KR" sz="1600" dirty="0">
                <a:latin typeface="Calibri" panose="020F0502020204030204" pitchFamily="34" charset="0"/>
                <a:cs typeface="Calibri" panose="020F0502020204030204" pitchFamily="34" charset="0"/>
              </a:rPr>
              <a:t>First appears in </a:t>
            </a:r>
            <a:r>
              <a:rPr kumimoji="1" lang="en-US" altLang="ko-Kore-KR" sz="1600" u="sng" dirty="0">
                <a:latin typeface="Calibri" panose="020F0502020204030204" pitchFamily="34" charset="0"/>
                <a:cs typeface="Calibri" panose="020F0502020204030204" pitchFamily="34" charset="0"/>
              </a:rPr>
              <a:t>November</a:t>
            </a:r>
            <a:r>
              <a:rPr kumimoji="1" lang="en-US" altLang="ko-Kore-KR" sz="1600" dirty="0">
                <a:latin typeface="Calibri" panose="020F0502020204030204" pitchFamily="34" charset="0"/>
                <a:cs typeface="Calibri" panose="020F0502020204030204" pitchFamily="34" charset="0"/>
              </a:rPr>
              <a:t> </a:t>
            </a:r>
          </a:p>
          <a:p>
            <a:pPr marL="285750" indent="-285750">
              <a:spcAft>
                <a:spcPts val="600"/>
              </a:spcAft>
              <a:buFont typeface="Arial" panose="020B0604020202020204" pitchFamily="34" charset="0"/>
              <a:buChar char="•"/>
            </a:pPr>
            <a:r>
              <a:rPr kumimoji="1" lang="en-US" altLang="ko-Kore-KR" sz="1600" dirty="0">
                <a:latin typeface="Calibri" panose="020F0502020204030204" pitchFamily="34" charset="0"/>
                <a:cs typeface="Calibri" panose="020F0502020204030204" pitchFamily="34" charset="0"/>
              </a:rPr>
              <a:t>Mature in </a:t>
            </a:r>
            <a:r>
              <a:rPr kumimoji="1" lang="en-US" altLang="ko-Kore-KR" sz="1600" u="sng" dirty="0">
                <a:latin typeface="Calibri" panose="020F0502020204030204" pitchFamily="34" charset="0"/>
                <a:cs typeface="Calibri" panose="020F0502020204030204" pitchFamily="34" charset="0"/>
              </a:rPr>
              <a:t>December</a:t>
            </a:r>
          </a:p>
          <a:p>
            <a:r>
              <a:rPr kumimoji="1" lang="en-US" altLang="ko-Kore-KR" b="1" dirty="0">
                <a:latin typeface="Calibri" panose="020F0502020204030204" pitchFamily="34" charset="0"/>
                <a:cs typeface="Calibri" panose="020F0502020204030204" pitchFamily="34" charset="0"/>
              </a:rPr>
              <a:t>Kim and Kug (2018)</a:t>
            </a:r>
          </a:p>
          <a:p>
            <a:pPr marL="285750" indent="-285750">
              <a:buFont typeface="Arial" panose="020B0604020202020204" pitchFamily="34" charset="0"/>
              <a:buChar char="•"/>
            </a:pPr>
            <a:r>
              <a:rPr kumimoji="1" lang="en-US" altLang="ko-Kore-KR" sz="1600" dirty="0">
                <a:latin typeface="Calibri" panose="020F0502020204030204" pitchFamily="34" charset="0"/>
                <a:cs typeface="Calibri" panose="020F0502020204030204" pitchFamily="34" charset="0"/>
              </a:rPr>
              <a:t>Rapidly decays in </a:t>
            </a:r>
            <a:r>
              <a:rPr kumimoji="1" lang="en-US" altLang="ko-Kore-KR" sz="1600" u="sng" dirty="0">
                <a:latin typeface="Calibri" panose="020F0502020204030204" pitchFamily="34" charset="0"/>
                <a:cs typeface="Calibri" panose="020F0502020204030204" pitchFamily="34" charset="0"/>
              </a:rPr>
              <a:t>January</a:t>
            </a:r>
            <a:endParaRPr kumimoji="1" lang="ko-Kore-KR" altLang="en-US" sz="1600" u="sng" dirty="0">
              <a:latin typeface="Calibri" panose="020F0502020204030204" pitchFamily="34" charset="0"/>
              <a:cs typeface="Calibri" panose="020F0502020204030204" pitchFamily="34" charset="0"/>
            </a:endParaRPr>
          </a:p>
        </p:txBody>
      </p:sp>
      <p:sp>
        <p:nvSpPr>
          <p:cNvPr id="2" name="Slide Number Placeholder 4">
            <a:extLst>
              <a:ext uri="{FF2B5EF4-FFF2-40B4-BE49-F238E27FC236}">
                <a16:creationId xmlns:a16="http://schemas.microsoft.com/office/drawing/2014/main" id="{6520C7C6-F827-31C8-A595-76C36C8E8E48}"/>
              </a:ext>
            </a:extLst>
          </p:cNvPr>
          <p:cNvSpPr>
            <a:spLocks noGrp="1"/>
          </p:cNvSpPr>
          <p:nvPr>
            <p:ph type="sldNum" sz="quarter" idx="12"/>
          </p:nvPr>
        </p:nvSpPr>
        <p:spPr>
          <a:xfrm>
            <a:off x="9263743" y="6341804"/>
            <a:ext cx="2743200" cy="365125"/>
          </a:xfrm>
        </p:spPr>
        <p:txBody>
          <a:bodyPr/>
          <a:lstStyle/>
          <a:p>
            <a:r>
              <a:rPr lang="en-US" sz="1800" dirty="0">
                <a:solidFill>
                  <a:schemeClr val="tx1"/>
                </a:solidFill>
                <a:latin typeface="Calibri" panose="020F0502020204030204" pitchFamily="34" charset="0"/>
                <a:cs typeface="Calibri" panose="020F0502020204030204" pitchFamily="34" charset="0"/>
              </a:rPr>
              <a:t>17</a:t>
            </a:r>
          </a:p>
        </p:txBody>
      </p:sp>
      <p:sp>
        <p:nvSpPr>
          <p:cNvPr id="3" name="TextBox 2">
            <a:extLst>
              <a:ext uri="{FF2B5EF4-FFF2-40B4-BE49-F238E27FC236}">
                <a16:creationId xmlns:a16="http://schemas.microsoft.com/office/drawing/2014/main" id="{DF9072B9-4129-49FA-D84A-E7679FA63440}"/>
              </a:ext>
            </a:extLst>
          </p:cNvPr>
          <p:cNvSpPr txBox="1"/>
          <p:nvPr/>
        </p:nvSpPr>
        <p:spPr>
          <a:xfrm>
            <a:off x="196935" y="4528427"/>
            <a:ext cx="3103222" cy="1323439"/>
          </a:xfrm>
          <a:prstGeom prst="rect">
            <a:avLst/>
          </a:prstGeom>
          <a:noFill/>
        </p:spPr>
        <p:txBody>
          <a:bodyPr wrap="none" rtlCol="0">
            <a:spAutoFit/>
          </a:bodyPr>
          <a:lstStyle/>
          <a:p>
            <a:r>
              <a:rPr kumimoji="1" lang="en-US" altLang="ko-Kore-KR" sz="2000" b="1" dirty="0">
                <a:latin typeface="Calibri" panose="020F0502020204030204" pitchFamily="34" charset="0"/>
                <a:cs typeface="Calibri" panose="020F0502020204030204" pitchFamily="34" charset="0"/>
              </a:rPr>
              <a:t>KAC </a:t>
            </a:r>
            <a:r>
              <a:rPr kumimoji="1" lang="en-US" altLang="ko-Kore-KR" sz="2000" dirty="0">
                <a:latin typeface="Calibri" panose="020F0502020204030204" pitchFamily="34" charset="0"/>
                <a:cs typeface="Calibri" panose="020F0502020204030204" pitchFamily="34" charset="0"/>
              </a:rPr>
              <a:t>(Son et al., 2014): </a:t>
            </a:r>
          </a:p>
          <a:p>
            <a:pPr marL="180000"/>
            <a:r>
              <a:rPr kumimoji="1" lang="en-US" altLang="ko-Kore-KR" sz="2000" dirty="0">
                <a:latin typeface="Calibri" panose="020F0502020204030204" pitchFamily="34" charset="0"/>
                <a:cs typeface="Calibri" panose="020F0502020204030204" pitchFamily="34" charset="0"/>
              </a:rPr>
              <a:t>Kuroshio Anticyclone</a:t>
            </a:r>
          </a:p>
          <a:p>
            <a:r>
              <a:rPr kumimoji="1" lang="en-US" altLang="ko-Kore-KR" sz="2000" b="1" dirty="0">
                <a:latin typeface="Calibri" panose="020F0502020204030204" pitchFamily="34" charset="0"/>
                <a:cs typeface="Calibri" panose="020F0502020204030204" pitchFamily="34" charset="0"/>
              </a:rPr>
              <a:t>PSAC </a:t>
            </a:r>
            <a:r>
              <a:rPr kumimoji="1" lang="en-US" altLang="ko-Kore-KR" sz="2000" dirty="0">
                <a:latin typeface="Calibri" panose="020F0502020204030204" pitchFamily="34" charset="0"/>
                <a:cs typeface="Calibri" panose="020F0502020204030204" pitchFamily="34" charset="0"/>
              </a:rPr>
              <a:t>(Wang et al., 2000):</a:t>
            </a:r>
            <a:r>
              <a:rPr kumimoji="1" lang="ko-KR" altLang="en-US" sz="2000" dirty="0">
                <a:latin typeface="Calibri" panose="020F0502020204030204" pitchFamily="34" charset="0"/>
                <a:cs typeface="Calibri" panose="020F0502020204030204" pitchFamily="34" charset="0"/>
              </a:rPr>
              <a:t> </a:t>
            </a:r>
            <a:endParaRPr kumimoji="1" lang="en-US" altLang="ko-KR" sz="2000" dirty="0">
              <a:latin typeface="Calibri" panose="020F0502020204030204" pitchFamily="34" charset="0"/>
              <a:cs typeface="Calibri" panose="020F0502020204030204" pitchFamily="34" charset="0"/>
            </a:endParaRPr>
          </a:p>
          <a:p>
            <a:pPr marL="180000"/>
            <a:r>
              <a:rPr kumimoji="1" lang="en-US" altLang="ko-Kore-KR" sz="2000" dirty="0">
                <a:latin typeface="Calibri" panose="020F0502020204030204" pitchFamily="34" charset="0"/>
                <a:cs typeface="Calibri" panose="020F0502020204030204" pitchFamily="34" charset="0"/>
              </a:rPr>
              <a:t>Philippine Sea Anticyclone</a:t>
            </a:r>
            <a:endParaRPr kumimoji="1" lang="ko-Kore-KR" altLang="en-US" sz="2000" dirty="0">
              <a:latin typeface="Calibri" panose="020F0502020204030204" pitchFamily="34" charset="0"/>
              <a:cs typeface="Calibri" panose="020F0502020204030204" pitchFamily="34" charset="0"/>
            </a:endParaRPr>
          </a:p>
        </p:txBody>
      </p:sp>
      <p:pic>
        <p:nvPicPr>
          <p:cNvPr id="4" name="그림 3" descr="텍스트, 스케치, 도표, 그림이(가) 표시된 사진&#10;&#10;자동 생성된 설명">
            <a:extLst>
              <a:ext uri="{FF2B5EF4-FFF2-40B4-BE49-F238E27FC236}">
                <a16:creationId xmlns:a16="http://schemas.microsoft.com/office/drawing/2014/main" id="{9EE25AC4-347E-BDCF-D449-367ABB6A6C21}"/>
              </a:ext>
            </a:extLst>
          </p:cNvPr>
          <p:cNvPicPr>
            <a:picLocks noChangeAspect="1"/>
          </p:cNvPicPr>
          <p:nvPr/>
        </p:nvPicPr>
        <p:blipFill rotWithShape="1">
          <a:blip/>
          <a:srcRect b="24816"/>
          <a:stretch/>
        </p:blipFill>
        <p:spPr>
          <a:xfrm>
            <a:off x="3707241" y="4210428"/>
            <a:ext cx="4416612" cy="2262384"/>
          </a:xfrm>
          <a:prstGeom prst="rect">
            <a:avLst/>
          </a:prstGeom>
        </p:spPr>
      </p:pic>
      <p:cxnSp>
        <p:nvCxnSpPr>
          <p:cNvPr id="14" name="직선 화살표 연결선 13">
            <a:extLst>
              <a:ext uri="{FF2B5EF4-FFF2-40B4-BE49-F238E27FC236}">
                <a16:creationId xmlns:a16="http://schemas.microsoft.com/office/drawing/2014/main" id="{D2760E8C-94CF-CA91-31A7-8AA667368648}"/>
              </a:ext>
            </a:extLst>
          </p:cNvPr>
          <p:cNvCxnSpPr>
            <a:cxnSpLocks/>
          </p:cNvCxnSpPr>
          <p:nvPr/>
        </p:nvCxnSpPr>
        <p:spPr>
          <a:xfrm flipV="1">
            <a:off x="6518327" y="5372328"/>
            <a:ext cx="787940" cy="7856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B905770F-47EC-792B-ED60-5C41BD953707}"/>
              </a:ext>
            </a:extLst>
          </p:cNvPr>
          <p:cNvCxnSpPr>
            <a:cxnSpLocks/>
          </p:cNvCxnSpPr>
          <p:nvPr/>
        </p:nvCxnSpPr>
        <p:spPr>
          <a:xfrm flipH="1">
            <a:off x="6402007" y="4315978"/>
            <a:ext cx="6007" cy="746737"/>
          </a:xfrm>
          <a:prstGeom prst="straightConnector1">
            <a:avLst/>
          </a:prstGeom>
          <a:ln w="28575">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46667F74-4EA1-FC01-2EA3-364DB7C73D68}"/>
              </a:ext>
            </a:extLst>
          </p:cNvPr>
          <p:cNvCxnSpPr>
            <a:cxnSpLocks/>
          </p:cNvCxnSpPr>
          <p:nvPr/>
        </p:nvCxnSpPr>
        <p:spPr>
          <a:xfrm flipH="1">
            <a:off x="4882519" y="4336809"/>
            <a:ext cx="966795" cy="577567"/>
          </a:xfrm>
          <a:prstGeom prst="straightConnector1">
            <a:avLst/>
          </a:prstGeom>
          <a:ln w="28575">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2355FE0-AF33-CF30-938B-D03A8EAAAD82}"/>
              </a:ext>
            </a:extLst>
          </p:cNvPr>
          <p:cNvSpPr txBox="1"/>
          <p:nvPr/>
        </p:nvSpPr>
        <p:spPr>
          <a:xfrm>
            <a:off x="5334192" y="6207032"/>
            <a:ext cx="2242473" cy="307777"/>
          </a:xfrm>
          <a:prstGeom prst="rect">
            <a:avLst/>
          </a:prstGeom>
          <a:solidFill>
            <a:schemeClr val="bg1"/>
          </a:solidFill>
        </p:spPr>
        <p:txBody>
          <a:bodyPr wrap="none" rtlCol="0">
            <a:spAutoFit/>
          </a:bodyPr>
          <a:lstStyle/>
          <a:p>
            <a:r>
              <a:rPr kumimoji="1" lang="en-US" altLang="ko-Kore-KR" sz="1400" b="1" dirty="0">
                <a:solidFill>
                  <a:srgbClr val="FF0000"/>
                </a:solidFill>
                <a:latin typeface="Calibri" panose="020F0502020204030204" pitchFamily="34" charset="0"/>
                <a:cs typeface="Calibri" panose="020F0502020204030204" pitchFamily="34" charset="0"/>
              </a:rPr>
              <a:t>Matsuno-Gill type response</a:t>
            </a:r>
            <a:endParaRPr kumimoji="1" lang="ko-Kore-KR" altLang="en-US" sz="1400" b="1" dirty="0">
              <a:solidFill>
                <a:srgbClr val="FF0000"/>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B924193E-3D58-E243-11E4-88C7D2D73788}"/>
              </a:ext>
            </a:extLst>
          </p:cNvPr>
          <p:cNvSpPr txBox="1"/>
          <p:nvPr/>
        </p:nvSpPr>
        <p:spPr>
          <a:xfrm>
            <a:off x="4967596" y="3990509"/>
            <a:ext cx="2558586" cy="307777"/>
          </a:xfrm>
          <a:prstGeom prst="rect">
            <a:avLst/>
          </a:prstGeom>
          <a:solidFill>
            <a:schemeClr val="bg1"/>
          </a:solidFill>
        </p:spPr>
        <p:txBody>
          <a:bodyPr wrap="none" rtlCol="0">
            <a:spAutoFit/>
          </a:bodyPr>
          <a:lstStyle/>
          <a:p>
            <a:r>
              <a:rPr kumimoji="1" lang="en-US" altLang="ko-Kore-KR" sz="1400" b="1" dirty="0">
                <a:solidFill>
                  <a:srgbClr val="0432FF"/>
                </a:solidFill>
                <a:latin typeface="Calibri" panose="020F0502020204030204" pitchFamily="34" charset="0"/>
                <a:cs typeface="Calibri" panose="020F0502020204030204" pitchFamily="34" charset="0"/>
              </a:rPr>
              <a:t>Wind-Evaporation-SST feedback</a:t>
            </a:r>
            <a:endParaRPr kumimoji="1" lang="ko-Kore-KR" altLang="en-US" sz="1400" b="1" dirty="0">
              <a:solidFill>
                <a:srgbClr val="0432FF"/>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81CB992B-74EE-5C9A-CF18-B8FBA4BEB129}"/>
              </a:ext>
            </a:extLst>
          </p:cNvPr>
          <p:cNvSpPr txBox="1"/>
          <p:nvPr/>
        </p:nvSpPr>
        <p:spPr>
          <a:xfrm>
            <a:off x="68168" y="621235"/>
            <a:ext cx="3535583" cy="461665"/>
          </a:xfrm>
          <a:prstGeom prst="rect">
            <a:avLst/>
          </a:prstGeom>
          <a:noFill/>
        </p:spPr>
        <p:txBody>
          <a:bodyPr wrap="none" rtlCol="0">
            <a:spAutoFit/>
          </a:bodyPr>
          <a:lstStyle/>
          <a:p>
            <a:r>
              <a:rPr kumimoji="1" lang="en-US" altLang="ko-Kore-KR" sz="2400" b="1" dirty="0">
                <a:latin typeface="Calibri" panose="020F0502020204030204" pitchFamily="34" charset="0"/>
                <a:cs typeface="Calibri" panose="020F0502020204030204" pitchFamily="34" charset="0"/>
              </a:rPr>
              <a:t>Relationship with El Niño?</a:t>
            </a:r>
            <a:endParaRPr kumimoji="1" lang="ko-Kore-KR" altLang="en-US" sz="2400" b="1" dirty="0">
              <a:latin typeface="Calibri" panose="020F0502020204030204" pitchFamily="34" charset="0"/>
              <a:cs typeface="Calibri" panose="020F0502020204030204" pitchFamily="34" charset="0"/>
            </a:endParaRPr>
          </a:p>
        </p:txBody>
      </p:sp>
      <p:sp>
        <p:nvSpPr>
          <p:cNvPr id="16" name="직사각형 15">
            <a:extLst>
              <a:ext uri="{FF2B5EF4-FFF2-40B4-BE49-F238E27FC236}">
                <a16:creationId xmlns:a16="http://schemas.microsoft.com/office/drawing/2014/main" id="{80AE9F80-34DA-48CC-CD5C-B9EF7AACECAF}"/>
              </a:ext>
            </a:extLst>
          </p:cNvPr>
          <p:cNvSpPr/>
          <p:nvPr/>
        </p:nvSpPr>
        <p:spPr>
          <a:xfrm>
            <a:off x="69801" y="4071920"/>
            <a:ext cx="232821" cy="2847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D200B842-FC04-5620-182A-97610537F41C}"/>
              </a:ext>
            </a:extLst>
          </p:cNvPr>
          <p:cNvSpPr txBox="1"/>
          <p:nvPr/>
        </p:nvSpPr>
        <p:spPr>
          <a:xfrm>
            <a:off x="6120162" y="1013487"/>
            <a:ext cx="571247" cy="307777"/>
          </a:xfrm>
          <a:prstGeom prst="rect">
            <a:avLst/>
          </a:prstGeom>
          <a:noFill/>
        </p:spPr>
        <p:txBody>
          <a:bodyPr wrap="none" rtlCol="0">
            <a:spAutoFit/>
          </a:bodyPr>
          <a:lstStyle/>
          <a:p>
            <a:r>
              <a:rPr kumimoji="1" lang="en-US" altLang="ko-Kore-KR" sz="1400" b="1" dirty="0">
                <a:latin typeface="Calibri" panose="020F0502020204030204" pitchFamily="34" charset="0"/>
                <a:cs typeface="Calibri" panose="020F0502020204030204" pitchFamily="34" charset="0"/>
              </a:rPr>
              <a:t>PRCP</a:t>
            </a:r>
            <a:endParaRPr kumimoji="1" lang="ko-Kore-KR" altLang="en-US" sz="1400" b="1" dirty="0">
              <a:latin typeface="Calibri" panose="020F0502020204030204" pitchFamily="34" charset="0"/>
              <a:cs typeface="Calibri" panose="020F0502020204030204" pitchFamily="34" charset="0"/>
            </a:endParaRPr>
          </a:p>
        </p:txBody>
      </p:sp>
      <p:cxnSp>
        <p:nvCxnSpPr>
          <p:cNvPr id="18" name="직선 연결선[R] 17">
            <a:extLst>
              <a:ext uri="{FF2B5EF4-FFF2-40B4-BE49-F238E27FC236}">
                <a16:creationId xmlns:a16="http://schemas.microsoft.com/office/drawing/2014/main" id="{235CA0FB-FF65-2DD5-B4C8-02DEC448B1EE}"/>
              </a:ext>
            </a:extLst>
          </p:cNvPr>
          <p:cNvCxnSpPr>
            <a:cxnSpLocks/>
          </p:cNvCxnSpPr>
          <p:nvPr/>
        </p:nvCxnSpPr>
        <p:spPr>
          <a:xfrm>
            <a:off x="3579507" y="736702"/>
            <a:ext cx="0" cy="5822711"/>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14C6888-229C-E53E-3BAB-28A166B46348}"/>
              </a:ext>
            </a:extLst>
          </p:cNvPr>
          <p:cNvSpPr txBox="1"/>
          <p:nvPr/>
        </p:nvSpPr>
        <p:spPr>
          <a:xfrm>
            <a:off x="7306268" y="2005311"/>
            <a:ext cx="809837" cy="261610"/>
          </a:xfrm>
          <a:prstGeom prst="rect">
            <a:avLst/>
          </a:prstGeom>
          <a:noFill/>
        </p:spPr>
        <p:txBody>
          <a:bodyPr wrap="none" rtlCol="0">
            <a:spAutoFit/>
          </a:bodyPr>
          <a:lstStyle/>
          <a:p>
            <a:r>
              <a:rPr kumimoji="1" lang="en-US" altLang="ko-Kore-KR" sz="1100" dirty="0">
                <a:latin typeface="Calibri" panose="020F0502020204030204" pitchFamily="34" charset="0"/>
                <a:cs typeface="Calibri" panose="020F0502020204030204" pitchFamily="34" charset="0"/>
              </a:rPr>
              <a:t>[</a:t>
            </a:r>
            <a:r>
              <a:rPr kumimoji="1" lang="en-US" altLang="ko-KR" sz="1100" dirty="0">
                <a:latin typeface="Calibri" panose="020F0502020204030204" pitchFamily="34" charset="0"/>
                <a:cs typeface="Calibri" panose="020F0502020204030204" pitchFamily="34" charset="0"/>
              </a:rPr>
              <a:t>mm day</a:t>
            </a:r>
            <a:r>
              <a:rPr kumimoji="1" lang="en-US" altLang="ko-KR" sz="1100" baseline="30000" dirty="0">
                <a:latin typeface="Calibri" panose="020F0502020204030204" pitchFamily="34" charset="0"/>
                <a:cs typeface="Calibri" panose="020F0502020204030204" pitchFamily="34" charset="0"/>
              </a:rPr>
              <a:t>-1</a:t>
            </a:r>
            <a:r>
              <a:rPr kumimoji="1" lang="en-US" altLang="ko-KR" sz="1100" dirty="0">
                <a:latin typeface="Calibri" panose="020F0502020204030204" pitchFamily="34" charset="0"/>
                <a:cs typeface="Calibri" panose="020F0502020204030204" pitchFamily="34" charset="0"/>
              </a:rPr>
              <a:t>]</a:t>
            </a:r>
            <a:endParaRPr kumimoji="1" lang="ko-Kore-KR" altLang="en-US" sz="1100" dirty="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936C39F3-787B-A172-B7D2-C9C58869B9BD}"/>
              </a:ext>
            </a:extLst>
          </p:cNvPr>
          <p:cNvSpPr txBox="1"/>
          <p:nvPr/>
        </p:nvSpPr>
        <p:spPr>
          <a:xfrm>
            <a:off x="7384161" y="3055654"/>
            <a:ext cx="383438" cy="261610"/>
          </a:xfrm>
          <a:prstGeom prst="rect">
            <a:avLst/>
          </a:prstGeom>
          <a:noFill/>
        </p:spPr>
        <p:txBody>
          <a:bodyPr wrap="none" rtlCol="0">
            <a:spAutoFit/>
          </a:bodyPr>
          <a:lstStyle/>
          <a:p>
            <a:r>
              <a:rPr kumimoji="1" lang="en-US" altLang="ko-Kore-KR" sz="1100" dirty="0">
                <a:latin typeface="Calibri" panose="020F0502020204030204" pitchFamily="34" charset="0"/>
                <a:cs typeface="Calibri" panose="020F0502020204030204" pitchFamily="34" charset="0"/>
              </a:rPr>
              <a:t>[m]</a:t>
            </a:r>
            <a:endParaRPr kumimoji="1" lang="ko-Kore-KR" altLang="en-US" sz="1100" dirty="0">
              <a:latin typeface="Calibri" panose="020F0502020204030204" pitchFamily="34" charset="0"/>
              <a:cs typeface="Calibri" panose="020F0502020204030204" pitchFamily="34" charset="0"/>
            </a:endParaRPr>
          </a:p>
        </p:txBody>
      </p:sp>
      <p:pic>
        <p:nvPicPr>
          <p:cNvPr id="44" name="그림 43" descr="텍스트, 도표, 스크린샷, 그래프이(가) 표시된 사진&#10;&#10;자동 생성된 설명">
            <a:extLst>
              <a:ext uri="{FF2B5EF4-FFF2-40B4-BE49-F238E27FC236}">
                <a16:creationId xmlns:a16="http://schemas.microsoft.com/office/drawing/2014/main" id="{A31706BE-BF75-4A93-0DE7-5AA1FAD77CEE}"/>
              </a:ext>
            </a:extLst>
          </p:cNvPr>
          <p:cNvPicPr>
            <a:picLocks noChangeAspect="1"/>
          </p:cNvPicPr>
          <p:nvPr/>
        </p:nvPicPr>
        <p:blipFill rotWithShape="1">
          <a:blip/>
          <a:srcRect l="5471" t="35141" b="33036"/>
          <a:stretch/>
        </p:blipFill>
        <p:spPr>
          <a:xfrm>
            <a:off x="3770886" y="2317531"/>
            <a:ext cx="4167724" cy="1100949"/>
          </a:xfrm>
          <a:prstGeom prst="rect">
            <a:avLst/>
          </a:prstGeom>
        </p:spPr>
      </p:pic>
      <p:sp>
        <p:nvSpPr>
          <p:cNvPr id="48" name="TextBox 47">
            <a:extLst>
              <a:ext uri="{FF2B5EF4-FFF2-40B4-BE49-F238E27FC236}">
                <a16:creationId xmlns:a16="http://schemas.microsoft.com/office/drawing/2014/main" id="{FF1292B0-DACD-0B75-8FF7-C46D30362F28}"/>
              </a:ext>
            </a:extLst>
          </p:cNvPr>
          <p:cNvSpPr txBox="1"/>
          <p:nvPr/>
        </p:nvSpPr>
        <p:spPr>
          <a:xfrm>
            <a:off x="7478197" y="3295585"/>
            <a:ext cx="383438" cy="261610"/>
          </a:xfrm>
          <a:prstGeom prst="rect">
            <a:avLst/>
          </a:prstGeom>
          <a:noFill/>
        </p:spPr>
        <p:txBody>
          <a:bodyPr wrap="none" rtlCol="0">
            <a:spAutoFit/>
          </a:bodyPr>
          <a:lstStyle/>
          <a:p>
            <a:r>
              <a:rPr kumimoji="1" lang="en-US" altLang="ko-Kore-KR" sz="1100" dirty="0">
                <a:latin typeface="Calibri" panose="020F0502020204030204" pitchFamily="34" charset="0"/>
                <a:cs typeface="Calibri" panose="020F0502020204030204" pitchFamily="34" charset="0"/>
              </a:rPr>
              <a:t>[</a:t>
            </a:r>
            <a:r>
              <a:rPr kumimoji="1" lang="en-US" altLang="ko-KR" sz="1100" dirty="0">
                <a:latin typeface="Calibri" panose="020F0502020204030204" pitchFamily="34" charset="0"/>
                <a:cs typeface="Calibri" panose="020F0502020204030204" pitchFamily="34" charset="0"/>
              </a:rPr>
              <a:t>m]</a:t>
            </a:r>
            <a:endParaRPr kumimoji="1" lang="ko-Kore-KR" altLang="en-US" sz="1100" dirty="0">
              <a:latin typeface="Calibri" panose="020F0502020204030204" pitchFamily="34" charset="0"/>
              <a:cs typeface="Calibri" panose="020F0502020204030204" pitchFamily="34" charset="0"/>
            </a:endParaRPr>
          </a:p>
        </p:txBody>
      </p:sp>
      <p:sp>
        <p:nvSpPr>
          <p:cNvPr id="49" name="TextBox 48">
            <a:extLst>
              <a:ext uri="{FF2B5EF4-FFF2-40B4-BE49-F238E27FC236}">
                <a16:creationId xmlns:a16="http://schemas.microsoft.com/office/drawing/2014/main" id="{EF90EE97-82AA-5736-FF1C-D6D1652172E2}"/>
              </a:ext>
            </a:extLst>
          </p:cNvPr>
          <p:cNvSpPr txBox="1"/>
          <p:nvPr/>
        </p:nvSpPr>
        <p:spPr>
          <a:xfrm>
            <a:off x="4605597" y="1185674"/>
            <a:ext cx="928011" cy="307777"/>
          </a:xfrm>
          <a:prstGeom prst="rect">
            <a:avLst/>
          </a:prstGeom>
          <a:noFill/>
        </p:spPr>
        <p:txBody>
          <a:bodyPr wrap="none" rtlCol="0">
            <a:spAutoFit/>
          </a:bodyPr>
          <a:lstStyle/>
          <a:p>
            <a:r>
              <a:rPr kumimoji="1" lang="en-US" altLang="ko-Kore-KR" sz="1400" b="1" dirty="0">
                <a:solidFill>
                  <a:srgbClr val="FF0000"/>
                </a:solidFill>
                <a:latin typeface="Calibri" panose="020F0502020204030204" pitchFamily="34" charset="0"/>
                <a:cs typeface="Calibri" panose="020F0502020204030204" pitchFamily="34" charset="0"/>
              </a:rPr>
              <a:t>CP forcing</a:t>
            </a:r>
            <a:endParaRPr kumimoji="1" lang="ko-Kore-KR" altLang="en-US" sz="1400" b="1" dirty="0">
              <a:solidFill>
                <a:srgbClr val="FF0000"/>
              </a:solidFill>
              <a:latin typeface="Calibri" panose="020F0502020204030204" pitchFamily="34" charset="0"/>
              <a:cs typeface="Calibri" panose="020F0502020204030204" pitchFamily="34" charset="0"/>
            </a:endParaRPr>
          </a:p>
        </p:txBody>
      </p:sp>
      <p:sp>
        <p:nvSpPr>
          <p:cNvPr id="50" name="TextBox 49">
            <a:extLst>
              <a:ext uri="{FF2B5EF4-FFF2-40B4-BE49-F238E27FC236}">
                <a16:creationId xmlns:a16="http://schemas.microsoft.com/office/drawing/2014/main" id="{841F9BFF-647B-4BE9-327D-3844A6A81400}"/>
              </a:ext>
            </a:extLst>
          </p:cNvPr>
          <p:cNvSpPr txBox="1"/>
          <p:nvPr/>
        </p:nvSpPr>
        <p:spPr>
          <a:xfrm>
            <a:off x="6527809" y="1187977"/>
            <a:ext cx="1115562" cy="307777"/>
          </a:xfrm>
          <a:prstGeom prst="rect">
            <a:avLst/>
          </a:prstGeom>
          <a:noFill/>
        </p:spPr>
        <p:txBody>
          <a:bodyPr wrap="none" rtlCol="0">
            <a:spAutoFit/>
          </a:bodyPr>
          <a:lstStyle/>
          <a:p>
            <a:r>
              <a:rPr kumimoji="1" lang="en-US" altLang="ko-Kore-KR" sz="1400" b="1" dirty="0">
                <a:solidFill>
                  <a:srgbClr val="0432FF"/>
                </a:solidFill>
                <a:latin typeface="Calibri" panose="020F0502020204030204" pitchFamily="34" charset="0"/>
                <a:cs typeface="Calibri" panose="020F0502020204030204" pitchFamily="34" charset="0"/>
              </a:rPr>
              <a:t>WNP forcing</a:t>
            </a:r>
            <a:endParaRPr kumimoji="1" lang="ko-Kore-KR" altLang="en-US" sz="1400" b="1" dirty="0">
              <a:solidFill>
                <a:srgbClr val="0432FF"/>
              </a:solidFill>
              <a:latin typeface="Calibri" panose="020F0502020204030204" pitchFamily="34" charset="0"/>
              <a:cs typeface="Calibri" panose="020F0502020204030204" pitchFamily="34" charset="0"/>
            </a:endParaRPr>
          </a:p>
        </p:txBody>
      </p:sp>
      <p:cxnSp>
        <p:nvCxnSpPr>
          <p:cNvPr id="52" name="직선 화살표 연결선 51">
            <a:extLst>
              <a:ext uri="{FF2B5EF4-FFF2-40B4-BE49-F238E27FC236}">
                <a16:creationId xmlns:a16="http://schemas.microsoft.com/office/drawing/2014/main" id="{9F985BED-F025-EBEF-C2FD-349B417D0806}"/>
              </a:ext>
            </a:extLst>
          </p:cNvPr>
          <p:cNvCxnSpPr>
            <a:cxnSpLocks/>
          </p:cNvCxnSpPr>
          <p:nvPr/>
        </p:nvCxnSpPr>
        <p:spPr>
          <a:xfrm>
            <a:off x="4956003" y="1553283"/>
            <a:ext cx="132102" cy="114915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17FCA558-30EA-163A-40C5-B875414FE366}"/>
              </a:ext>
            </a:extLst>
          </p:cNvPr>
          <p:cNvCxnSpPr>
            <a:cxnSpLocks/>
          </p:cNvCxnSpPr>
          <p:nvPr/>
        </p:nvCxnSpPr>
        <p:spPr>
          <a:xfrm>
            <a:off x="6476618" y="1448620"/>
            <a:ext cx="584565" cy="1284098"/>
          </a:xfrm>
          <a:prstGeom prst="straightConnector1">
            <a:avLst/>
          </a:prstGeom>
          <a:ln w="19050">
            <a:solidFill>
              <a:srgbClr val="0432FF"/>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FA7CFC4-8DEA-409B-4DF5-18B28A9C5BD7}"/>
              </a:ext>
            </a:extLst>
          </p:cNvPr>
          <p:cNvSpPr txBox="1"/>
          <p:nvPr/>
        </p:nvSpPr>
        <p:spPr>
          <a:xfrm>
            <a:off x="5054689" y="5372328"/>
            <a:ext cx="601099" cy="307777"/>
          </a:xfrm>
          <a:prstGeom prst="rect">
            <a:avLst/>
          </a:prstGeom>
          <a:solidFill>
            <a:schemeClr val="bg1"/>
          </a:solidFill>
        </p:spPr>
        <p:txBody>
          <a:bodyPr wrap="square" rtlCol="0">
            <a:spAutoFit/>
          </a:bodyPr>
          <a:lstStyle/>
          <a:p>
            <a:r>
              <a:rPr kumimoji="1" lang="en-US" altLang="ko-Kore-KR" sz="1400" b="1" dirty="0">
                <a:latin typeface="Calibri" panose="020F0502020204030204" pitchFamily="34" charset="0"/>
                <a:cs typeface="Calibri" panose="020F0502020204030204" pitchFamily="34" charset="0"/>
              </a:rPr>
              <a:t>PSAC</a:t>
            </a:r>
            <a:endParaRPr kumimoji="1" lang="ko-Kore-KR" altLang="en-US" sz="1400" b="1" dirty="0">
              <a:latin typeface="Calibri" panose="020F0502020204030204" pitchFamily="34" charset="0"/>
              <a:cs typeface="Calibri" panose="020F0502020204030204" pitchFamily="34" charset="0"/>
            </a:endParaRPr>
          </a:p>
        </p:txBody>
      </p:sp>
      <p:sp>
        <p:nvSpPr>
          <p:cNvPr id="62" name="TextBox 61">
            <a:extLst>
              <a:ext uri="{FF2B5EF4-FFF2-40B4-BE49-F238E27FC236}">
                <a16:creationId xmlns:a16="http://schemas.microsoft.com/office/drawing/2014/main" id="{051F147E-F70D-C8A5-8304-48ED8D0FC734}"/>
              </a:ext>
            </a:extLst>
          </p:cNvPr>
          <p:cNvSpPr txBox="1"/>
          <p:nvPr/>
        </p:nvSpPr>
        <p:spPr>
          <a:xfrm>
            <a:off x="5003836" y="2172248"/>
            <a:ext cx="895373" cy="307777"/>
          </a:xfrm>
          <a:prstGeom prst="rect">
            <a:avLst/>
          </a:prstGeom>
          <a:noFill/>
        </p:spPr>
        <p:txBody>
          <a:bodyPr wrap="none" rtlCol="0">
            <a:spAutoFit/>
          </a:bodyPr>
          <a:lstStyle/>
          <a:p>
            <a:r>
              <a:rPr kumimoji="1" lang="en-US" altLang="ko-Kore-KR" sz="1400" b="1" dirty="0">
                <a:solidFill>
                  <a:srgbClr val="FF0000"/>
                </a:solidFill>
                <a:latin typeface="Calibri" panose="020F0502020204030204" pitchFamily="34" charset="0"/>
                <a:cs typeface="Calibri" panose="020F0502020204030204" pitchFamily="34" charset="0"/>
              </a:rPr>
              <a:t>Response</a:t>
            </a:r>
            <a:endParaRPr kumimoji="1" lang="ko-Kore-KR" altLang="en-US" sz="1400" b="1" dirty="0">
              <a:solidFill>
                <a:srgbClr val="FF0000"/>
              </a:solidFill>
              <a:latin typeface="Calibri" panose="020F0502020204030204" pitchFamily="34" charset="0"/>
              <a:cs typeface="Calibri" panose="020F0502020204030204" pitchFamily="34" charset="0"/>
            </a:endParaRPr>
          </a:p>
        </p:txBody>
      </p:sp>
      <p:sp>
        <p:nvSpPr>
          <p:cNvPr id="63" name="TextBox 62">
            <a:extLst>
              <a:ext uri="{FF2B5EF4-FFF2-40B4-BE49-F238E27FC236}">
                <a16:creationId xmlns:a16="http://schemas.microsoft.com/office/drawing/2014/main" id="{79C026FF-5E1B-03A6-1D45-EA413AD10FBF}"/>
              </a:ext>
            </a:extLst>
          </p:cNvPr>
          <p:cNvSpPr txBox="1"/>
          <p:nvPr/>
        </p:nvSpPr>
        <p:spPr>
          <a:xfrm>
            <a:off x="6858581" y="2177289"/>
            <a:ext cx="895373" cy="307777"/>
          </a:xfrm>
          <a:prstGeom prst="rect">
            <a:avLst/>
          </a:prstGeom>
          <a:noFill/>
        </p:spPr>
        <p:txBody>
          <a:bodyPr wrap="none" rtlCol="0">
            <a:spAutoFit/>
          </a:bodyPr>
          <a:lstStyle/>
          <a:p>
            <a:r>
              <a:rPr kumimoji="1" lang="en-US" altLang="ko-Kore-KR" sz="1400" b="1" dirty="0">
                <a:solidFill>
                  <a:srgbClr val="0432FF"/>
                </a:solidFill>
                <a:latin typeface="Calibri" panose="020F0502020204030204" pitchFamily="34" charset="0"/>
                <a:cs typeface="Calibri" panose="020F0502020204030204" pitchFamily="34" charset="0"/>
              </a:rPr>
              <a:t>Response</a:t>
            </a:r>
            <a:endParaRPr kumimoji="1" lang="ko-Kore-KR" altLang="en-US" sz="1400" b="1" dirty="0">
              <a:solidFill>
                <a:srgbClr val="0432FF"/>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506B6223-8377-F2A5-D800-8800F06EE93E}"/>
              </a:ext>
            </a:extLst>
          </p:cNvPr>
          <p:cNvSpPr txBox="1"/>
          <p:nvPr/>
        </p:nvSpPr>
        <p:spPr>
          <a:xfrm>
            <a:off x="4051969" y="2190175"/>
            <a:ext cx="782587" cy="307777"/>
          </a:xfrm>
          <a:prstGeom prst="rect">
            <a:avLst/>
          </a:prstGeom>
          <a:noFill/>
        </p:spPr>
        <p:txBody>
          <a:bodyPr wrap="none" rtlCol="0">
            <a:spAutoFit/>
          </a:bodyPr>
          <a:lstStyle/>
          <a:p>
            <a:r>
              <a:rPr kumimoji="1" lang="en-US" altLang="ko-Kore-KR" sz="1400" b="1" dirty="0">
                <a:latin typeface="Calibri" panose="020F0502020204030204" pitchFamily="34" charset="0"/>
                <a:cs typeface="Calibri" panose="020F0502020204030204" pitchFamily="34" charset="0"/>
              </a:rPr>
              <a:t>GPH8</a:t>
            </a:r>
            <a:r>
              <a:rPr kumimoji="1" lang="en-US" altLang="ko-KR" sz="1400" b="1" dirty="0">
                <a:latin typeface="Calibri" panose="020F0502020204030204" pitchFamily="34" charset="0"/>
                <a:cs typeface="Calibri" panose="020F0502020204030204" pitchFamily="34" charset="0"/>
              </a:rPr>
              <a:t>50</a:t>
            </a:r>
            <a:endParaRPr kumimoji="1" lang="ko-Kore-KR" altLang="en-US" sz="1400" b="1"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A926B21-FE64-29C4-C958-7DA86E1661A0}"/>
              </a:ext>
            </a:extLst>
          </p:cNvPr>
          <p:cNvSpPr txBox="1"/>
          <p:nvPr/>
        </p:nvSpPr>
        <p:spPr>
          <a:xfrm>
            <a:off x="6132945" y="2204214"/>
            <a:ext cx="782587" cy="307777"/>
          </a:xfrm>
          <a:prstGeom prst="rect">
            <a:avLst/>
          </a:prstGeom>
          <a:noFill/>
        </p:spPr>
        <p:txBody>
          <a:bodyPr wrap="none" rtlCol="0">
            <a:spAutoFit/>
          </a:bodyPr>
          <a:lstStyle/>
          <a:p>
            <a:r>
              <a:rPr kumimoji="1" lang="en-US" altLang="ko-Kore-KR" sz="1400" b="1" dirty="0">
                <a:latin typeface="Calibri" panose="020F0502020204030204" pitchFamily="34" charset="0"/>
                <a:cs typeface="Calibri" panose="020F0502020204030204" pitchFamily="34" charset="0"/>
              </a:rPr>
              <a:t>GPH8</a:t>
            </a:r>
            <a:r>
              <a:rPr kumimoji="1" lang="en-US" altLang="ko-KR" sz="1400" b="1" dirty="0">
                <a:latin typeface="Calibri" panose="020F0502020204030204" pitchFamily="34" charset="0"/>
                <a:cs typeface="Calibri" panose="020F0502020204030204" pitchFamily="34" charset="0"/>
              </a:rPr>
              <a:t>50</a:t>
            </a:r>
            <a:endParaRPr kumimoji="1" lang="ko-Kore-KR" altLang="en-US" sz="1400" b="1" dirty="0">
              <a:latin typeface="Calibri" panose="020F0502020204030204" pitchFamily="34" charset="0"/>
              <a:cs typeface="Calibri" panose="020F0502020204030204" pitchFamily="34" charset="0"/>
            </a:endParaRPr>
          </a:p>
        </p:txBody>
      </p:sp>
      <p:cxnSp>
        <p:nvCxnSpPr>
          <p:cNvPr id="76" name="직선 연결선[R] 75">
            <a:extLst>
              <a:ext uri="{FF2B5EF4-FFF2-40B4-BE49-F238E27FC236}">
                <a16:creationId xmlns:a16="http://schemas.microsoft.com/office/drawing/2014/main" id="{8922DD8C-7A72-7E52-8102-FFC82E6F6A2A}"/>
              </a:ext>
            </a:extLst>
          </p:cNvPr>
          <p:cNvCxnSpPr>
            <a:cxnSpLocks/>
          </p:cNvCxnSpPr>
          <p:nvPr/>
        </p:nvCxnSpPr>
        <p:spPr>
          <a:xfrm>
            <a:off x="3612960" y="3590648"/>
            <a:ext cx="7962006" cy="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E9AC733C-560F-3862-F629-27E9A7D13CB8}"/>
              </a:ext>
            </a:extLst>
          </p:cNvPr>
          <p:cNvSpPr txBox="1"/>
          <p:nvPr/>
        </p:nvSpPr>
        <p:spPr>
          <a:xfrm>
            <a:off x="3703543" y="614999"/>
            <a:ext cx="3076355" cy="400110"/>
          </a:xfrm>
          <a:prstGeom prst="rect">
            <a:avLst/>
          </a:prstGeom>
          <a:noFill/>
        </p:spPr>
        <p:txBody>
          <a:bodyPr wrap="none" rtlCol="0">
            <a:spAutoFit/>
          </a:bodyPr>
          <a:lstStyle/>
          <a:p>
            <a:r>
              <a:rPr kumimoji="1" lang="en-US" altLang="ko-Kore-KR" sz="2000" b="1" dirty="0">
                <a:latin typeface="Calibri" panose="020F0502020204030204" pitchFamily="34" charset="0"/>
                <a:cs typeface="Calibri" panose="020F0502020204030204" pitchFamily="34" charset="0"/>
              </a:rPr>
              <a:t>Kuroshio Anticyclone (KAC)</a:t>
            </a:r>
            <a:endParaRPr kumimoji="1" lang="ko-Kore-KR" altLang="en-US" sz="2000" b="1" dirty="0">
              <a:latin typeface="Calibri" panose="020F0502020204030204" pitchFamily="34" charset="0"/>
              <a:cs typeface="Calibri" panose="020F0502020204030204" pitchFamily="34" charset="0"/>
            </a:endParaRPr>
          </a:p>
        </p:txBody>
      </p:sp>
      <p:sp>
        <p:nvSpPr>
          <p:cNvPr id="79" name="TextBox 78">
            <a:extLst>
              <a:ext uri="{FF2B5EF4-FFF2-40B4-BE49-F238E27FC236}">
                <a16:creationId xmlns:a16="http://schemas.microsoft.com/office/drawing/2014/main" id="{1291D3AF-CB09-CBEE-5111-01CFBEE89C76}"/>
              </a:ext>
            </a:extLst>
          </p:cNvPr>
          <p:cNvSpPr txBox="1"/>
          <p:nvPr/>
        </p:nvSpPr>
        <p:spPr>
          <a:xfrm>
            <a:off x="3701249" y="3585715"/>
            <a:ext cx="3750770" cy="400110"/>
          </a:xfrm>
          <a:prstGeom prst="rect">
            <a:avLst/>
          </a:prstGeom>
          <a:noFill/>
        </p:spPr>
        <p:txBody>
          <a:bodyPr wrap="none" rtlCol="0">
            <a:spAutoFit/>
          </a:bodyPr>
          <a:lstStyle/>
          <a:p>
            <a:r>
              <a:rPr kumimoji="1" lang="en-US" altLang="ko-Kore-KR" sz="2000" b="1" dirty="0">
                <a:latin typeface="Calibri" panose="020F0502020204030204" pitchFamily="34" charset="0"/>
                <a:cs typeface="Calibri" panose="020F0502020204030204" pitchFamily="34" charset="0"/>
              </a:rPr>
              <a:t>Philippine Sea Anticyclone (PSAC)</a:t>
            </a:r>
            <a:endParaRPr kumimoji="1" lang="ko-Kore-KR" altLang="en-US" sz="2000" b="1" dirty="0">
              <a:latin typeface="Calibri" panose="020F0502020204030204" pitchFamily="34" charset="0"/>
              <a:cs typeface="Calibri" panose="020F0502020204030204" pitchFamily="34" charset="0"/>
            </a:endParaRPr>
          </a:p>
        </p:txBody>
      </p:sp>
      <p:cxnSp>
        <p:nvCxnSpPr>
          <p:cNvPr id="15" name="직선 화살표 연결선 14">
            <a:extLst>
              <a:ext uri="{FF2B5EF4-FFF2-40B4-BE49-F238E27FC236}">
                <a16:creationId xmlns:a16="http://schemas.microsoft.com/office/drawing/2014/main" id="{5C2718B4-2C49-CC08-AA77-B0BF5EFC521E}"/>
              </a:ext>
            </a:extLst>
          </p:cNvPr>
          <p:cNvCxnSpPr>
            <a:cxnSpLocks/>
          </p:cNvCxnSpPr>
          <p:nvPr/>
        </p:nvCxnSpPr>
        <p:spPr>
          <a:xfrm flipH="1" flipV="1">
            <a:off x="5403064" y="5309552"/>
            <a:ext cx="556563" cy="8692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BB82D430-E9C1-2AFD-394D-2DA5737CA662}"/>
              </a:ext>
            </a:extLst>
          </p:cNvPr>
          <p:cNvSpPr txBox="1"/>
          <p:nvPr/>
        </p:nvSpPr>
        <p:spPr>
          <a:xfrm>
            <a:off x="280641" y="-25618"/>
            <a:ext cx="10173426" cy="584775"/>
          </a:xfrm>
          <a:prstGeom prst="rect">
            <a:avLst/>
          </a:prstGeom>
          <a:noFill/>
        </p:spPr>
        <p:txBody>
          <a:bodyPr wrap="none" rtlCol="0">
            <a:spAutoFit/>
          </a:bodyPr>
          <a:lstStyle/>
          <a:p>
            <a:r>
              <a:rPr kumimoji="1" lang="en-US" altLang="ko-Kore-KR" sz="3200" b="1" dirty="0">
                <a:latin typeface="Calibri" panose="020F0502020204030204" pitchFamily="34" charset="0"/>
                <a:cs typeface="Calibri" panose="020F0502020204030204" pitchFamily="34" charset="0"/>
              </a:rPr>
              <a:t>Interannual component: ELT Year – Heat flux driven (ONDJ)</a:t>
            </a:r>
            <a:endParaRPr kumimoji="1" lang="ko-Kore-KR" altLang="en-US" sz="3200" b="1" dirty="0">
              <a:latin typeface="Calibri" panose="020F0502020204030204" pitchFamily="34" charset="0"/>
              <a:cs typeface="Calibri" panose="020F0502020204030204" pitchFamily="34" charset="0"/>
            </a:endParaRPr>
          </a:p>
        </p:txBody>
      </p:sp>
      <p:sp>
        <p:nvSpPr>
          <p:cNvPr id="86" name="TextBox 85">
            <a:extLst>
              <a:ext uri="{FF2B5EF4-FFF2-40B4-BE49-F238E27FC236}">
                <a16:creationId xmlns:a16="http://schemas.microsoft.com/office/drawing/2014/main" id="{AB401250-9F8B-4C9C-00C7-013AB9B09EF8}"/>
              </a:ext>
            </a:extLst>
          </p:cNvPr>
          <p:cNvSpPr txBox="1"/>
          <p:nvPr/>
        </p:nvSpPr>
        <p:spPr>
          <a:xfrm>
            <a:off x="7009987" y="869713"/>
            <a:ext cx="1515223"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(Related to the PSAC)</a:t>
            </a:r>
            <a:endParaRPr kumimoji="1" lang="ko-Kore-KR" altLang="en-US" sz="1200" dirty="0">
              <a:latin typeface="Calibri" panose="020F0502020204030204" pitchFamily="34" charset="0"/>
              <a:cs typeface="Calibri" panose="020F0502020204030204" pitchFamily="34" charset="0"/>
            </a:endParaRPr>
          </a:p>
        </p:txBody>
      </p:sp>
      <p:cxnSp>
        <p:nvCxnSpPr>
          <p:cNvPr id="88" name="직선 화살표 연결선 87">
            <a:extLst>
              <a:ext uri="{FF2B5EF4-FFF2-40B4-BE49-F238E27FC236}">
                <a16:creationId xmlns:a16="http://schemas.microsoft.com/office/drawing/2014/main" id="{241466F6-C03B-1336-5330-B71CAA491E4A}"/>
              </a:ext>
            </a:extLst>
          </p:cNvPr>
          <p:cNvCxnSpPr/>
          <p:nvPr/>
        </p:nvCxnSpPr>
        <p:spPr>
          <a:xfrm flipH="1">
            <a:off x="6476618" y="1015109"/>
            <a:ext cx="584565" cy="3244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직선 화살표 연결선 111">
            <a:extLst>
              <a:ext uri="{FF2B5EF4-FFF2-40B4-BE49-F238E27FC236}">
                <a16:creationId xmlns:a16="http://schemas.microsoft.com/office/drawing/2014/main" id="{3F123741-EA78-D942-B7CB-302E2D2C53CD}"/>
              </a:ext>
            </a:extLst>
          </p:cNvPr>
          <p:cNvCxnSpPr>
            <a:endCxn id="79" idx="1"/>
          </p:cNvCxnSpPr>
          <p:nvPr/>
        </p:nvCxnSpPr>
        <p:spPr>
          <a:xfrm flipV="1">
            <a:off x="1644383" y="3785770"/>
            <a:ext cx="2056866" cy="101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직선 화살표 연결선 112">
            <a:extLst>
              <a:ext uri="{FF2B5EF4-FFF2-40B4-BE49-F238E27FC236}">
                <a16:creationId xmlns:a16="http://schemas.microsoft.com/office/drawing/2014/main" id="{83B0B3F4-7AD3-7FEF-04F6-8482C87FBF36}"/>
              </a:ext>
            </a:extLst>
          </p:cNvPr>
          <p:cNvCxnSpPr>
            <a:cxnSpLocks/>
          </p:cNvCxnSpPr>
          <p:nvPr/>
        </p:nvCxnSpPr>
        <p:spPr>
          <a:xfrm flipV="1">
            <a:off x="2548240" y="908568"/>
            <a:ext cx="1240483" cy="14302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98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7" grpId="0"/>
      <p:bldP spid="32" grpId="0"/>
      <p:bldP spid="11" grpId="0" animBg="1"/>
      <p:bldP spid="12" grpId="0" animBg="1"/>
      <p:bldP spid="17" grpId="0"/>
      <p:bldP spid="38" grpId="0"/>
      <p:bldP spid="39" grpId="0"/>
      <p:bldP spid="48" grpId="0"/>
      <p:bldP spid="49" grpId="0"/>
      <p:bldP spid="50" grpId="0"/>
      <p:bldP spid="61" grpId="0" animBg="1"/>
      <p:bldP spid="62" grpId="0"/>
      <p:bldP spid="63" grpId="0"/>
      <p:bldP spid="9" grpId="0"/>
      <p:bldP spid="10" grpId="0"/>
      <p:bldP spid="86"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E671FBD6-F2C0-42F6-00E3-EB6CEFDC1CB6}"/>
              </a:ext>
            </a:extLst>
          </p:cNvPr>
          <p:cNvPicPr>
            <a:picLocks noChangeAspect="1"/>
          </p:cNvPicPr>
          <p:nvPr/>
        </p:nvPicPr>
        <p:blipFill>
          <a:blip/>
          <a:stretch>
            <a:fillRect/>
          </a:stretch>
        </p:blipFill>
        <p:spPr>
          <a:xfrm>
            <a:off x="581801" y="609491"/>
            <a:ext cx="3263995" cy="6036880"/>
          </a:xfrm>
          <a:prstGeom prst="rect">
            <a:avLst/>
          </a:prstGeom>
        </p:spPr>
      </p:pic>
      <p:sp>
        <p:nvSpPr>
          <p:cNvPr id="7" name="TextBox 6">
            <a:extLst>
              <a:ext uri="{FF2B5EF4-FFF2-40B4-BE49-F238E27FC236}">
                <a16:creationId xmlns:a16="http://schemas.microsoft.com/office/drawing/2014/main" id="{FC270062-C1D5-F754-2F9D-BFDFD6F83FA1}"/>
              </a:ext>
            </a:extLst>
          </p:cNvPr>
          <p:cNvSpPr txBox="1"/>
          <p:nvPr/>
        </p:nvSpPr>
        <p:spPr>
          <a:xfrm>
            <a:off x="224468" y="859512"/>
            <a:ext cx="569387"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Oct.</a:t>
            </a:r>
            <a:endParaRPr kumimoji="1" lang="ko-Kore-KR" altLang="en-US"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90C27BED-2DD7-CD2B-187D-44AA773FA340}"/>
              </a:ext>
            </a:extLst>
          </p:cNvPr>
          <p:cNvSpPr txBox="1"/>
          <p:nvPr/>
        </p:nvSpPr>
        <p:spPr>
          <a:xfrm>
            <a:off x="224468" y="1786521"/>
            <a:ext cx="597536"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Nov.</a:t>
            </a:r>
            <a:endParaRPr kumimoji="1" lang="ko-Kore-KR" altLang="en-US"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6850F06B-5314-FA2C-1225-52A127928696}"/>
              </a:ext>
            </a:extLst>
          </p:cNvPr>
          <p:cNvSpPr txBox="1"/>
          <p:nvPr/>
        </p:nvSpPr>
        <p:spPr>
          <a:xfrm>
            <a:off x="224468" y="2713530"/>
            <a:ext cx="598241"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Dec.</a:t>
            </a:r>
            <a:endParaRPr kumimoji="1" lang="ko-Kore-KR" alt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E9DFFF4C-4AB2-32DA-3FA0-659EA9CB130E}"/>
              </a:ext>
            </a:extLst>
          </p:cNvPr>
          <p:cNvSpPr txBox="1"/>
          <p:nvPr/>
        </p:nvSpPr>
        <p:spPr>
          <a:xfrm>
            <a:off x="224468" y="3640539"/>
            <a:ext cx="548548"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Jan.</a:t>
            </a:r>
            <a:endParaRPr kumimoji="1" lang="ko-Kore-KR" altLang="en-US"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AA824F75-3AF2-881C-9EAA-37D7757667DF}"/>
              </a:ext>
            </a:extLst>
          </p:cNvPr>
          <p:cNvSpPr txBox="1"/>
          <p:nvPr/>
        </p:nvSpPr>
        <p:spPr>
          <a:xfrm>
            <a:off x="224468" y="4567548"/>
            <a:ext cx="582019"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Feb.</a:t>
            </a:r>
            <a:endParaRPr kumimoji="1" lang="ko-Kore-KR" altLang="en-US"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57762A4C-B7FA-752C-5A7F-4A4E4A1F85C6}"/>
              </a:ext>
            </a:extLst>
          </p:cNvPr>
          <p:cNvSpPr txBox="1"/>
          <p:nvPr/>
        </p:nvSpPr>
        <p:spPr>
          <a:xfrm>
            <a:off x="224468" y="5494557"/>
            <a:ext cx="607089"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Mar.</a:t>
            </a:r>
            <a:endParaRPr kumimoji="1" lang="ko-Kore-KR" altLang="en-US" dirty="0">
              <a:latin typeface="Calibri" panose="020F0502020204030204" pitchFamily="34" charset="0"/>
              <a:cs typeface="Calibri" panose="020F0502020204030204" pitchFamily="34" charset="0"/>
            </a:endParaRPr>
          </a:p>
        </p:txBody>
      </p:sp>
      <p:grpSp>
        <p:nvGrpSpPr>
          <p:cNvPr id="21" name="그룹 20">
            <a:extLst>
              <a:ext uri="{FF2B5EF4-FFF2-40B4-BE49-F238E27FC236}">
                <a16:creationId xmlns:a16="http://schemas.microsoft.com/office/drawing/2014/main" id="{BE3CC7CA-C727-B6B1-F3B8-9283D48B22F1}"/>
              </a:ext>
            </a:extLst>
          </p:cNvPr>
          <p:cNvGrpSpPr/>
          <p:nvPr/>
        </p:nvGrpSpPr>
        <p:grpSpPr>
          <a:xfrm>
            <a:off x="4143982" y="1323658"/>
            <a:ext cx="6258309" cy="3220215"/>
            <a:chOff x="12983266" y="231108"/>
            <a:chExt cx="8329809" cy="4286106"/>
          </a:xfrm>
        </p:grpSpPr>
        <p:pic>
          <p:nvPicPr>
            <p:cNvPr id="15" name="그림 14">
              <a:extLst>
                <a:ext uri="{FF2B5EF4-FFF2-40B4-BE49-F238E27FC236}">
                  <a16:creationId xmlns:a16="http://schemas.microsoft.com/office/drawing/2014/main" id="{5ED33927-F220-9A9E-3F04-C0291D5BA8B8}"/>
                </a:ext>
              </a:extLst>
            </p:cNvPr>
            <p:cNvPicPr>
              <a:picLocks noChangeAspect="1"/>
            </p:cNvPicPr>
            <p:nvPr/>
          </p:nvPicPr>
          <p:blipFill rotWithShape="1">
            <a:blip/>
            <a:srcRect r="-235"/>
            <a:stretch/>
          </p:blipFill>
          <p:spPr>
            <a:xfrm>
              <a:off x="12983266" y="231108"/>
              <a:ext cx="8329809" cy="4286106"/>
            </a:xfrm>
            <a:prstGeom prst="rect">
              <a:avLst/>
            </a:prstGeom>
          </p:spPr>
        </p:pic>
        <p:sp>
          <p:nvSpPr>
            <p:cNvPr id="26" name="TextBox 25">
              <a:extLst>
                <a:ext uri="{FF2B5EF4-FFF2-40B4-BE49-F238E27FC236}">
                  <a16:creationId xmlns:a16="http://schemas.microsoft.com/office/drawing/2014/main" id="{CCD09908-1D23-7ACB-9A5A-73CEC969D241}"/>
                </a:ext>
              </a:extLst>
            </p:cNvPr>
            <p:cNvSpPr txBox="1"/>
            <p:nvPr/>
          </p:nvSpPr>
          <p:spPr>
            <a:xfrm>
              <a:off x="15054527" y="1971992"/>
              <a:ext cx="895599" cy="491581"/>
            </a:xfrm>
            <a:prstGeom prst="rect">
              <a:avLst/>
            </a:prstGeom>
            <a:noFill/>
            <a:ln w="28575">
              <a:noFill/>
            </a:ln>
          </p:spPr>
          <p:txBody>
            <a:bodyPr wrap="none" rtlCol="0">
              <a:spAutoFit/>
            </a:bodyPr>
            <a:lstStyle/>
            <a:p>
              <a:r>
                <a:rPr kumimoji="1" lang="en-US" altLang="ko-Kore-KR" b="1" dirty="0">
                  <a:solidFill>
                    <a:srgbClr val="0432FF"/>
                  </a:solidFill>
                  <a:latin typeface="Calibri" panose="020F0502020204030204" pitchFamily="34" charset="0"/>
                  <a:cs typeface="Calibri" panose="020F0502020204030204" pitchFamily="34" charset="0"/>
                </a:rPr>
                <a:t>PSAC</a:t>
              </a:r>
              <a:endParaRPr kumimoji="1" lang="ko-Kore-KR" altLang="en-US" b="1" dirty="0">
                <a:solidFill>
                  <a:srgbClr val="0432FF"/>
                </a:solidFill>
                <a:latin typeface="Calibri" panose="020F0502020204030204" pitchFamily="34" charset="0"/>
                <a:cs typeface="Calibri" panose="020F0502020204030204" pitchFamily="34" charset="0"/>
              </a:endParaRPr>
            </a:p>
          </p:txBody>
        </p:sp>
        <p:cxnSp>
          <p:nvCxnSpPr>
            <p:cNvPr id="29" name="직선 화살표 연결선 28">
              <a:extLst>
                <a:ext uri="{FF2B5EF4-FFF2-40B4-BE49-F238E27FC236}">
                  <a16:creationId xmlns:a16="http://schemas.microsoft.com/office/drawing/2014/main" id="{9D8BA5C1-9CDF-4B40-0BCE-2BB2DE914F45}"/>
                </a:ext>
              </a:extLst>
            </p:cNvPr>
            <p:cNvCxnSpPr>
              <a:cxnSpLocks/>
            </p:cNvCxnSpPr>
            <p:nvPr/>
          </p:nvCxnSpPr>
          <p:spPr>
            <a:xfrm>
              <a:off x="14574690" y="2359939"/>
              <a:ext cx="182782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022EBC8-AB29-6ECB-0910-7DD250FEB137}"/>
                </a:ext>
              </a:extLst>
            </p:cNvPr>
            <p:cNvSpPr txBox="1"/>
            <p:nvPr/>
          </p:nvSpPr>
          <p:spPr>
            <a:xfrm>
              <a:off x="15219653" y="1184462"/>
              <a:ext cx="758537" cy="491581"/>
            </a:xfrm>
            <a:prstGeom prst="rect">
              <a:avLst/>
            </a:prstGeom>
            <a:noFill/>
            <a:ln w="28575">
              <a:noFill/>
            </a:ln>
          </p:spPr>
          <p:txBody>
            <a:bodyPr wrap="none" rtlCol="0">
              <a:spAutoFit/>
            </a:bodyPr>
            <a:lstStyle/>
            <a:p>
              <a:r>
                <a:rPr kumimoji="1" lang="en-US" altLang="ko-Kore-KR" b="1" dirty="0">
                  <a:solidFill>
                    <a:srgbClr val="FF0000"/>
                  </a:solidFill>
                  <a:latin typeface="Calibri" panose="020F0502020204030204" pitchFamily="34" charset="0"/>
                  <a:cs typeface="Calibri" panose="020F0502020204030204" pitchFamily="34" charset="0"/>
                </a:rPr>
                <a:t>KAC</a:t>
              </a:r>
              <a:endParaRPr kumimoji="1" lang="ko-Kore-KR" altLang="en-US" b="1" dirty="0">
                <a:solidFill>
                  <a:srgbClr val="FF0000"/>
                </a:solidFill>
                <a:latin typeface="Calibri" panose="020F0502020204030204" pitchFamily="34" charset="0"/>
                <a:cs typeface="Calibri" panose="020F0502020204030204" pitchFamily="34" charset="0"/>
              </a:endParaRPr>
            </a:p>
          </p:txBody>
        </p:sp>
        <p:cxnSp>
          <p:nvCxnSpPr>
            <p:cNvPr id="32" name="직선 화살표 연결선 31">
              <a:extLst>
                <a:ext uri="{FF2B5EF4-FFF2-40B4-BE49-F238E27FC236}">
                  <a16:creationId xmlns:a16="http://schemas.microsoft.com/office/drawing/2014/main" id="{1B152794-A33E-F8BE-C615-85B91E8AC5DF}"/>
                </a:ext>
              </a:extLst>
            </p:cNvPr>
            <p:cNvCxnSpPr>
              <a:cxnSpLocks/>
            </p:cNvCxnSpPr>
            <p:nvPr/>
          </p:nvCxnSpPr>
          <p:spPr>
            <a:xfrm>
              <a:off x="15176934" y="1599584"/>
              <a:ext cx="766483"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 name="Slide Number Placeholder 4">
            <a:extLst>
              <a:ext uri="{FF2B5EF4-FFF2-40B4-BE49-F238E27FC236}">
                <a16:creationId xmlns:a16="http://schemas.microsoft.com/office/drawing/2014/main" id="{6A95716B-C93B-17D7-9F89-3DF22B3BC239}"/>
              </a:ext>
            </a:extLst>
          </p:cNvPr>
          <p:cNvSpPr txBox="1">
            <a:spLocks/>
          </p:cNvSpPr>
          <p:nvPr/>
        </p:nvSpPr>
        <p:spPr>
          <a:xfrm>
            <a:off x="9263743" y="6341804"/>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800" dirty="0">
                <a:solidFill>
                  <a:schemeClr val="tx1"/>
                </a:solidFill>
                <a:latin typeface="Calibri" panose="020F0502020204030204" pitchFamily="34" charset="0"/>
                <a:cs typeface="Calibri" panose="020F0502020204030204" pitchFamily="34" charset="0"/>
              </a:rPr>
              <a:t>18</a:t>
            </a:r>
          </a:p>
        </p:txBody>
      </p:sp>
      <p:sp>
        <p:nvSpPr>
          <p:cNvPr id="13" name="TextBox 12">
            <a:extLst>
              <a:ext uri="{FF2B5EF4-FFF2-40B4-BE49-F238E27FC236}">
                <a16:creationId xmlns:a16="http://schemas.microsoft.com/office/drawing/2014/main" id="{E8E1AC3D-70DE-B237-0375-56EAE44667F1}"/>
              </a:ext>
            </a:extLst>
          </p:cNvPr>
          <p:cNvSpPr txBox="1"/>
          <p:nvPr/>
        </p:nvSpPr>
        <p:spPr>
          <a:xfrm>
            <a:off x="280641" y="-25618"/>
            <a:ext cx="10173426" cy="584775"/>
          </a:xfrm>
          <a:prstGeom prst="rect">
            <a:avLst/>
          </a:prstGeom>
          <a:noFill/>
        </p:spPr>
        <p:txBody>
          <a:bodyPr wrap="none" rtlCol="0">
            <a:spAutoFit/>
          </a:bodyPr>
          <a:lstStyle/>
          <a:p>
            <a:r>
              <a:rPr kumimoji="1" lang="en-US" altLang="ko-Kore-KR" sz="3200" b="1" dirty="0">
                <a:latin typeface="Calibri" panose="020F0502020204030204" pitchFamily="34" charset="0"/>
                <a:cs typeface="Calibri" panose="020F0502020204030204" pitchFamily="34" charset="0"/>
              </a:rPr>
              <a:t>Interannual component: ELT Year – Heat flux driven (ONDJ)</a:t>
            </a:r>
            <a:endParaRPr kumimoji="1" lang="ko-Kore-KR" altLang="en-US" sz="3200" b="1"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AF2342AD-DD27-4ED1-EC78-C4BE36247A8E}"/>
              </a:ext>
            </a:extLst>
          </p:cNvPr>
          <p:cNvSpPr txBox="1"/>
          <p:nvPr/>
        </p:nvSpPr>
        <p:spPr>
          <a:xfrm>
            <a:off x="4143982" y="618242"/>
            <a:ext cx="5971828" cy="646331"/>
          </a:xfrm>
          <a:prstGeom prst="rect">
            <a:avLst/>
          </a:prstGeom>
          <a:noFill/>
        </p:spPr>
        <p:txBody>
          <a:bodyPr wrap="none" rtlCol="0">
            <a:spAutoFit/>
          </a:bodyPr>
          <a:lstStyle/>
          <a:p>
            <a:r>
              <a:rPr kumimoji="1" lang="en-US" altLang="ko-Kore-KR" dirty="0">
                <a:solidFill>
                  <a:srgbClr val="FF0000"/>
                </a:solidFill>
                <a:latin typeface="Calibri" panose="020F0502020204030204" pitchFamily="34" charset="0"/>
                <a:cs typeface="Calibri" panose="020F0502020204030204" pitchFamily="34" charset="0"/>
              </a:rPr>
              <a:t>Kuroshio Anticyclone</a:t>
            </a:r>
            <a:r>
              <a:rPr kumimoji="1" lang="en-US" altLang="ko-Kore-KR" dirty="0">
                <a:latin typeface="Calibri" panose="020F0502020204030204" pitchFamily="34" charset="0"/>
                <a:cs typeface="Calibri" panose="020F0502020204030204" pitchFamily="34" charset="0"/>
              </a:rPr>
              <a:t>: Nov – Jan (Kim et al., 2018)</a:t>
            </a:r>
          </a:p>
          <a:p>
            <a:r>
              <a:rPr kumimoji="1" lang="en-US" altLang="ko-Kore-KR" dirty="0">
                <a:solidFill>
                  <a:srgbClr val="0432FF"/>
                </a:solidFill>
                <a:latin typeface="Calibri" panose="020F0502020204030204" pitchFamily="34" charset="0"/>
                <a:cs typeface="Calibri" panose="020F0502020204030204" pitchFamily="34" charset="0"/>
              </a:rPr>
              <a:t>Philippine Sea Anticyclone</a:t>
            </a:r>
            <a:r>
              <a:rPr kumimoji="1" lang="en-US" altLang="ko-Kore-KR" dirty="0">
                <a:latin typeface="Calibri" panose="020F0502020204030204" pitchFamily="34" charset="0"/>
                <a:cs typeface="Calibri" panose="020F0502020204030204" pitchFamily="34" charset="0"/>
              </a:rPr>
              <a:t>: late fall – spring (Wu et al., 2017)</a:t>
            </a:r>
            <a:endParaRPr kumimoji="1" lang="ko-Kore-KR" altLang="en-US" dirty="0">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C30E87D1-82D0-972E-7BD2-E70A035614F3}"/>
              </a:ext>
            </a:extLst>
          </p:cNvPr>
          <p:cNvSpPr txBox="1"/>
          <p:nvPr/>
        </p:nvSpPr>
        <p:spPr>
          <a:xfrm>
            <a:off x="4143982" y="5186083"/>
            <a:ext cx="6895146" cy="646331"/>
          </a:xfrm>
          <a:prstGeom prst="rect">
            <a:avLst/>
          </a:prstGeom>
          <a:noFill/>
        </p:spPr>
        <p:txBody>
          <a:bodyPr wrap="square" rtlCol="0">
            <a:spAutoFit/>
          </a:bodyPr>
          <a:lstStyle/>
          <a:p>
            <a:pPr marL="285750" indent="-285750">
              <a:buFont typeface="Wingdings" pitchFamily="2" charset="2"/>
              <a:buChar char="Ø"/>
            </a:pPr>
            <a:r>
              <a:rPr kumimoji="1" lang="en-US" altLang="ko-Kore-KR" dirty="0">
                <a:latin typeface="Calibri" panose="020F0502020204030204" pitchFamily="34" charset="0"/>
                <a:cs typeface="Calibri" panose="020F0502020204030204" pitchFamily="34" charset="0"/>
              </a:rPr>
              <a:t>The distinct </a:t>
            </a:r>
            <a:r>
              <a:rPr kumimoji="1" lang="en-US" altLang="ko-KR" dirty="0">
                <a:latin typeface="Calibri" panose="020F0502020204030204" pitchFamily="34" charset="0"/>
                <a:cs typeface="Calibri" panose="020F0502020204030204" pitchFamily="34" charset="0"/>
              </a:rPr>
              <a:t>evolution o</a:t>
            </a:r>
            <a:r>
              <a:rPr kumimoji="1" lang="en-US" altLang="ko-Kore-KR" dirty="0">
                <a:latin typeface="Calibri" panose="020F0502020204030204" pitchFamily="34" charset="0"/>
                <a:cs typeface="Calibri" panose="020F0502020204030204" pitchFamily="34" charset="0"/>
              </a:rPr>
              <a:t>f the KAC and PSAC contribute to the time variation of SSTa in WNP Ocean and East Asian marginal seas!</a:t>
            </a:r>
            <a:endParaRPr kumimoji="1" lang="ko-Kore-KR" altLang="en-US" dirty="0">
              <a:latin typeface="Calibri" panose="020F0502020204030204" pitchFamily="34" charset="0"/>
              <a:cs typeface="Calibri" panose="020F0502020204030204" pitchFamily="34" charset="0"/>
            </a:endParaRPr>
          </a:p>
        </p:txBody>
      </p:sp>
      <p:sp>
        <p:nvSpPr>
          <p:cNvPr id="22" name="직사각형 21">
            <a:extLst>
              <a:ext uri="{FF2B5EF4-FFF2-40B4-BE49-F238E27FC236}">
                <a16:creationId xmlns:a16="http://schemas.microsoft.com/office/drawing/2014/main" id="{66A02B4C-213C-543F-50B8-42561BC640F1}"/>
              </a:ext>
            </a:extLst>
          </p:cNvPr>
          <p:cNvSpPr/>
          <p:nvPr/>
        </p:nvSpPr>
        <p:spPr>
          <a:xfrm>
            <a:off x="2819159" y="2863392"/>
            <a:ext cx="938389" cy="4284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23" name="직사각형 22">
            <a:extLst>
              <a:ext uri="{FF2B5EF4-FFF2-40B4-BE49-F238E27FC236}">
                <a16:creationId xmlns:a16="http://schemas.microsoft.com/office/drawing/2014/main" id="{00E68954-F0EE-F39C-A2BF-79A0F2D52BA0}"/>
              </a:ext>
            </a:extLst>
          </p:cNvPr>
          <p:cNvSpPr/>
          <p:nvPr/>
        </p:nvSpPr>
        <p:spPr>
          <a:xfrm>
            <a:off x="2819159" y="1941623"/>
            <a:ext cx="938389" cy="4284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24" name="직사각형 23">
            <a:extLst>
              <a:ext uri="{FF2B5EF4-FFF2-40B4-BE49-F238E27FC236}">
                <a16:creationId xmlns:a16="http://schemas.microsoft.com/office/drawing/2014/main" id="{A5638320-E582-AC4E-1ED7-F42658488384}"/>
              </a:ext>
            </a:extLst>
          </p:cNvPr>
          <p:cNvSpPr/>
          <p:nvPr/>
        </p:nvSpPr>
        <p:spPr>
          <a:xfrm>
            <a:off x="2819159" y="3785161"/>
            <a:ext cx="938389" cy="4284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25" name="직사각형 24">
            <a:extLst>
              <a:ext uri="{FF2B5EF4-FFF2-40B4-BE49-F238E27FC236}">
                <a16:creationId xmlns:a16="http://schemas.microsoft.com/office/drawing/2014/main" id="{69E2848E-6AAA-1632-E4D3-5AD09913CEA8}"/>
              </a:ext>
            </a:extLst>
          </p:cNvPr>
          <p:cNvSpPr/>
          <p:nvPr/>
        </p:nvSpPr>
        <p:spPr>
          <a:xfrm>
            <a:off x="2525597" y="3396745"/>
            <a:ext cx="548548" cy="305470"/>
          </a:xfrm>
          <a:prstGeom prst="rect">
            <a:avLst/>
          </a:prstGeom>
          <a:no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27" name="직사각형 26">
            <a:extLst>
              <a:ext uri="{FF2B5EF4-FFF2-40B4-BE49-F238E27FC236}">
                <a16:creationId xmlns:a16="http://schemas.microsoft.com/office/drawing/2014/main" id="{2D1F8BF4-1C82-8C9D-8F2B-902F6FBFDD2B}"/>
              </a:ext>
            </a:extLst>
          </p:cNvPr>
          <p:cNvSpPr/>
          <p:nvPr/>
        </p:nvSpPr>
        <p:spPr>
          <a:xfrm>
            <a:off x="2525597" y="2474976"/>
            <a:ext cx="548548" cy="305470"/>
          </a:xfrm>
          <a:prstGeom prst="rect">
            <a:avLst/>
          </a:prstGeom>
          <a:no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28" name="직사각형 27">
            <a:extLst>
              <a:ext uri="{FF2B5EF4-FFF2-40B4-BE49-F238E27FC236}">
                <a16:creationId xmlns:a16="http://schemas.microsoft.com/office/drawing/2014/main" id="{DF27FD34-6840-79F0-B07E-990A448DE498}"/>
              </a:ext>
            </a:extLst>
          </p:cNvPr>
          <p:cNvSpPr/>
          <p:nvPr/>
        </p:nvSpPr>
        <p:spPr>
          <a:xfrm>
            <a:off x="2525597" y="1560535"/>
            <a:ext cx="548548" cy="305470"/>
          </a:xfrm>
          <a:prstGeom prst="rect">
            <a:avLst/>
          </a:prstGeom>
          <a:no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31" name="직사각형 30">
            <a:extLst>
              <a:ext uri="{FF2B5EF4-FFF2-40B4-BE49-F238E27FC236}">
                <a16:creationId xmlns:a16="http://schemas.microsoft.com/office/drawing/2014/main" id="{10574019-C340-4DCC-2144-54D77D46E0A8}"/>
              </a:ext>
            </a:extLst>
          </p:cNvPr>
          <p:cNvSpPr/>
          <p:nvPr/>
        </p:nvSpPr>
        <p:spPr>
          <a:xfrm>
            <a:off x="2525597" y="4320737"/>
            <a:ext cx="548548" cy="305470"/>
          </a:xfrm>
          <a:prstGeom prst="rect">
            <a:avLst/>
          </a:prstGeom>
          <a:no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33" name="직사각형 32">
            <a:extLst>
              <a:ext uri="{FF2B5EF4-FFF2-40B4-BE49-F238E27FC236}">
                <a16:creationId xmlns:a16="http://schemas.microsoft.com/office/drawing/2014/main" id="{847809E5-C679-7AC6-12D9-62217C3A8BC7}"/>
              </a:ext>
            </a:extLst>
          </p:cNvPr>
          <p:cNvSpPr/>
          <p:nvPr/>
        </p:nvSpPr>
        <p:spPr>
          <a:xfrm>
            <a:off x="2525597" y="5249539"/>
            <a:ext cx="548548" cy="305470"/>
          </a:xfrm>
          <a:prstGeom prst="rect">
            <a:avLst/>
          </a:prstGeom>
          <a:no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34" name="직사각형 33">
            <a:extLst>
              <a:ext uri="{FF2B5EF4-FFF2-40B4-BE49-F238E27FC236}">
                <a16:creationId xmlns:a16="http://schemas.microsoft.com/office/drawing/2014/main" id="{B176FB50-3C0D-7BB6-6442-88D53B16A2B2}"/>
              </a:ext>
            </a:extLst>
          </p:cNvPr>
          <p:cNvSpPr/>
          <p:nvPr/>
        </p:nvSpPr>
        <p:spPr>
          <a:xfrm>
            <a:off x="2525597" y="6176180"/>
            <a:ext cx="548548" cy="305470"/>
          </a:xfrm>
          <a:prstGeom prst="rect">
            <a:avLst/>
          </a:prstGeom>
          <a:noFill/>
          <a:ln w="19050">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DE20B98D-DF67-D107-E851-6E2AE7C10C51}"/>
              </a:ext>
            </a:extLst>
          </p:cNvPr>
          <p:cNvSpPr txBox="1"/>
          <p:nvPr/>
        </p:nvSpPr>
        <p:spPr>
          <a:xfrm>
            <a:off x="3753643" y="2770192"/>
            <a:ext cx="569900" cy="369332"/>
          </a:xfrm>
          <a:prstGeom prst="rect">
            <a:avLst/>
          </a:prstGeom>
          <a:noFill/>
        </p:spPr>
        <p:txBody>
          <a:bodyPr wrap="none" rtlCol="0">
            <a:spAutoFit/>
          </a:bodyPr>
          <a:lstStyle/>
          <a:p>
            <a:r>
              <a:rPr kumimoji="1" lang="en-US" altLang="ko-Kore-KR" b="1" dirty="0">
                <a:solidFill>
                  <a:srgbClr val="FF0000"/>
                </a:solidFill>
                <a:latin typeface="Calibri" panose="020F0502020204030204" pitchFamily="34" charset="0"/>
                <a:cs typeface="Calibri" panose="020F0502020204030204" pitchFamily="34" charset="0"/>
              </a:rPr>
              <a:t>KAC</a:t>
            </a:r>
            <a:endParaRPr kumimoji="1" lang="ko-Kore-KR" altLang="en-US" b="1" dirty="0">
              <a:solidFill>
                <a:srgbClr val="FF0000"/>
              </a:solidFill>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858268D7-1DB6-3262-D289-D81A3BD07CE2}"/>
              </a:ext>
            </a:extLst>
          </p:cNvPr>
          <p:cNvSpPr txBox="1"/>
          <p:nvPr/>
        </p:nvSpPr>
        <p:spPr>
          <a:xfrm>
            <a:off x="3021818" y="1445256"/>
            <a:ext cx="672877" cy="369332"/>
          </a:xfrm>
          <a:prstGeom prst="rect">
            <a:avLst/>
          </a:prstGeom>
          <a:noFill/>
        </p:spPr>
        <p:txBody>
          <a:bodyPr wrap="none" rtlCol="0">
            <a:spAutoFit/>
          </a:bodyPr>
          <a:lstStyle/>
          <a:p>
            <a:r>
              <a:rPr kumimoji="1" lang="en-US" altLang="ko-Kore-KR" b="1" dirty="0">
                <a:solidFill>
                  <a:srgbClr val="0432FF"/>
                </a:solidFill>
                <a:latin typeface="Calibri" panose="020F0502020204030204" pitchFamily="34" charset="0"/>
                <a:cs typeface="Calibri" panose="020F0502020204030204" pitchFamily="34" charset="0"/>
              </a:rPr>
              <a:t>PSAC</a:t>
            </a:r>
            <a:endParaRPr kumimoji="1" lang="ko-Kore-KR" altLang="en-US" b="1" dirty="0">
              <a:solidFill>
                <a:srgbClr val="0432FF"/>
              </a:solidFill>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09B26BF9-6482-DE8C-11C9-88FE51C0215B}"/>
              </a:ext>
            </a:extLst>
          </p:cNvPr>
          <p:cNvSpPr txBox="1"/>
          <p:nvPr/>
        </p:nvSpPr>
        <p:spPr>
          <a:xfrm>
            <a:off x="4956003" y="4433140"/>
            <a:ext cx="1741054" cy="369332"/>
          </a:xfrm>
          <a:prstGeom prst="rect">
            <a:avLst/>
          </a:prstGeom>
          <a:noFill/>
        </p:spPr>
        <p:txBody>
          <a:bodyPr wrap="none" rtlCol="0">
            <a:spAutoFit/>
          </a:bodyPr>
          <a:lstStyle/>
          <a:p>
            <a:r>
              <a:rPr kumimoji="1" lang="en-US" altLang="ko-Kore-KR" dirty="0">
                <a:solidFill>
                  <a:srgbClr val="FF0000"/>
                </a:solidFill>
                <a:latin typeface="Calibri" panose="020F0502020204030204" pitchFamily="34" charset="0"/>
                <a:cs typeface="Calibri" panose="020F0502020204030204" pitchFamily="34" charset="0"/>
              </a:rPr>
              <a:t>Heat Flux</a:t>
            </a:r>
            <a:r>
              <a:rPr kumimoji="1" lang="en-US" altLang="ko-KR" dirty="0">
                <a:solidFill>
                  <a:srgbClr val="FF0000"/>
                </a:solidFill>
                <a:latin typeface="Calibri" panose="020F0502020204030204" pitchFamily="34" charset="0"/>
                <a:cs typeface="Calibri" panose="020F0502020204030204" pitchFamily="34" charset="0"/>
              </a:rPr>
              <a:t>-</a:t>
            </a:r>
            <a:r>
              <a:rPr kumimoji="1" lang="en-US" altLang="ko-Kore-KR" dirty="0">
                <a:solidFill>
                  <a:srgbClr val="FF0000"/>
                </a:solidFill>
                <a:latin typeface="Calibri" panose="020F0502020204030204" pitchFamily="34" charset="0"/>
                <a:cs typeface="Calibri" panose="020F0502020204030204" pitchFamily="34" charset="0"/>
              </a:rPr>
              <a:t>Driven</a:t>
            </a:r>
          </a:p>
        </p:txBody>
      </p:sp>
      <p:sp>
        <p:nvSpPr>
          <p:cNvPr id="39" name="TextBox 38">
            <a:extLst>
              <a:ext uri="{FF2B5EF4-FFF2-40B4-BE49-F238E27FC236}">
                <a16:creationId xmlns:a16="http://schemas.microsoft.com/office/drawing/2014/main" id="{915B8229-2BBF-155F-FEEB-A0BF1E5A3E77}"/>
              </a:ext>
            </a:extLst>
          </p:cNvPr>
          <p:cNvSpPr txBox="1"/>
          <p:nvPr/>
        </p:nvSpPr>
        <p:spPr>
          <a:xfrm>
            <a:off x="7177941" y="4443691"/>
            <a:ext cx="1575431" cy="369332"/>
          </a:xfrm>
          <a:prstGeom prst="rect">
            <a:avLst/>
          </a:prstGeom>
          <a:noFill/>
        </p:spPr>
        <p:txBody>
          <a:bodyPr wrap="none" rtlCol="0">
            <a:spAutoFit/>
          </a:bodyPr>
          <a:lstStyle/>
          <a:p>
            <a:r>
              <a:rPr kumimoji="1" lang="en-US" altLang="ko-Kore-KR" dirty="0">
                <a:solidFill>
                  <a:srgbClr val="0432FF"/>
                </a:solidFill>
                <a:latin typeface="Calibri" panose="020F0502020204030204" pitchFamily="34" charset="0"/>
                <a:cs typeface="Calibri" panose="020F0502020204030204" pitchFamily="34" charset="0"/>
              </a:rPr>
              <a:t>Ocean</a:t>
            </a:r>
            <a:r>
              <a:rPr kumimoji="1" lang="en-US" altLang="ko-KR" dirty="0">
                <a:solidFill>
                  <a:srgbClr val="0432FF"/>
                </a:solidFill>
                <a:latin typeface="Calibri" panose="020F0502020204030204" pitchFamily="34" charset="0"/>
                <a:cs typeface="Calibri" panose="020F0502020204030204" pitchFamily="34" charset="0"/>
              </a:rPr>
              <a:t>-</a:t>
            </a:r>
            <a:r>
              <a:rPr kumimoji="1" lang="en-US" altLang="ko-Kore-KR" dirty="0">
                <a:solidFill>
                  <a:srgbClr val="0432FF"/>
                </a:solidFill>
                <a:latin typeface="Calibri" panose="020F0502020204030204" pitchFamily="34" charset="0"/>
                <a:cs typeface="Calibri" panose="020F0502020204030204" pitchFamily="34" charset="0"/>
              </a:rPr>
              <a:t>Driven</a:t>
            </a:r>
            <a:r>
              <a:rPr kumimoji="1" lang="en-US" altLang="ko-KR" dirty="0">
                <a:solidFill>
                  <a:srgbClr val="0432FF"/>
                </a:solidFill>
                <a:latin typeface="Calibri" panose="020F0502020204030204" pitchFamily="34" charset="0"/>
                <a:cs typeface="Calibri" panose="020F0502020204030204" pitchFamily="34" charset="0"/>
              </a:rPr>
              <a:t>?</a:t>
            </a:r>
            <a:endParaRPr kumimoji="1" lang="ko-Kore-KR" altLang="en-US" dirty="0">
              <a:solidFill>
                <a:srgbClr val="0432FF"/>
              </a:solidFill>
              <a:latin typeface="Calibri" panose="020F0502020204030204" pitchFamily="34" charset="0"/>
              <a:cs typeface="Calibri" panose="020F0502020204030204" pitchFamily="34" charset="0"/>
            </a:endParaRPr>
          </a:p>
        </p:txBody>
      </p:sp>
      <p:sp>
        <p:nvSpPr>
          <p:cNvPr id="40" name="직사각형 39">
            <a:extLst>
              <a:ext uri="{FF2B5EF4-FFF2-40B4-BE49-F238E27FC236}">
                <a16:creationId xmlns:a16="http://schemas.microsoft.com/office/drawing/2014/main" id="{C4C64D60-0F82-5B78-A41C-D536F8737638}"/>
              </a:ext>
            </a:extLst>
          </p:cNvPr>
          <p:cNvSpPr/>
          <p:nvPr/>
        </p:nvSpPr>
        <p:spPr>
          <a:xfrm>
            <a:off x="5351571" y="4211622"/>
            <a:ext cx="1124775" cy="2320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41" name="직사각형 40">
            <a:extLst>
              <a:ext uri="{FF2B5EF4-FFF2-40B4-BE49-F238E27FC236}">
                <a16:creationId xmlns:a16="http://schemas.microsoft.com/office/drawing/2014/main" id="{0996273B-9C7C-DFF5-F695-8F7499957270}"/>
              </a:ext>
            </a:extLst>
          </p:cNvPr>
          <p:cNvSpPr/>
          <p:nvPr/>
        </p:nvSpPr>
        <p:spPr>
          <a:xfrm>
            <a:off x="7290037" y="4213647"/>
            <a:ext cx="1383943" cy="232069"/>
          </a:xfrm>
          <a:prstGeom prst="rect">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04D002B-34A8-8414-59B5-009745701B21}"/>
              </a:ext>
            </a:extLst>
          </p:cNvPr>
          <p:cNvSpPr txBox="1"/>
          <p:nvPr/>
        </p:nvSpPr>
        <p:spPr>
          <a:xfrm>
            <a:off x="901423" y="415355"/>
            <a:ext cx="1467068" cy="261610"/>
          </a:xfrm>
          <a:prstGeom prst="rect">
            <a:avLst/>
          </a:prstGeom>
          <a:noFill/>
        </p:spPr>
        <p:txBody>
          <a:bodyPr wrap="none" rtlCol="0">
            <a:spAutoFit/>
          </a:bodyPr>
          <a:lstStyle/>
          <a:p>
            <a:r>
              <a:rPr kumimoji="1" lang="en-US" altLang="ko-Kore-KR" sz="1100" dirty="0">
                <a:latin typeface="Calibri" panose="020F0502020204030204" pitchFamily="34" charset="0"/>
                <a:cs typeface="Calibri" panose="020F0502020204030204" pitchFamily="34" charset="0"/>
              </a:rPr>
              <a:t>(Shading and Contour)</a:t>
            </a:r>
            <a:endParaRPr kumimoji="1" lang="ko-Kore-KR" altLang="en-US"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912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3" name="그림 32">
            <a:extLst>
              <a:ext uri="{FF2B5EF4-FFF2-40B4-BE49-F238E27FC236}">
                <a16:creationId xmlns:a16="http://schemas.microsoft.com/office/drawing/2014/main" id="{09A8DBFD-6110-035C-8B35-6C7CA06422E4}"/>
              </a:ext>
            </a:extLst>
          </p:cNvPr>
          <p:cNvPicPr>
            <a:picLocks noChangeAspect="1"/>
          </p:cNvPicPr>
          <p:nvPr/>
        </p:nvPicPr>
        <p:blipFill>
          <a:blip/>
          <a:stretch>
            <a:fillRect/>
          </a:stretch>
        </p:blipFill>
        <p:spPr>
          <a:xfrm>
            <a:off x="2695130" y="960649"/>
            <a:ext cx="3671969" cy="5770237"/>
          </a:xfrm>
          <a:prstGeom prst="rect">
            <a:avLst/>
          </a:prstGeom>
        </p:spPr>
      </p:pic>
      <p:sp>
        <p:nvSpPr>
          <p:cNvPr id="3" name="TextBox 2">
            <a:extLst>
              <a:ext uri="{FF2B5EF4-FFF2-40B4-BE49-F238E27FC236}">
                <a16:creationId xmlns:a16="http://schemas.microsoft.com/office/drawing/2014/main" id="{EB1A7FE1-6699-02A3-1D90-F177EDE989AC}"/>
              </a:ext>
            </a:extLst>
          </p:cNvPr>
          <p:cNvSpPr txBox="1"/>
          <p:nvPr/>
        </p:nvSpPr>
        <p:spPr>
          <a:xfrm>
            <a:off x="280641" y="-25618"/>
            <a:ext cx="8461996" cy="584775"/>
          </a:xfrm>
          <a:prstGeom prst="rect">
            <a:avLst/>
          </a:prstGeom>
          <a:noFill/>
        </p:spPr>
        <p:txBody>
          <a:bodyPr wrap="none" rtlCol="0">
            <a:spAutoFit/>
          </a:bodyPr>
          <a:lstStyle/>
          <a:p>
            <a:r>
              <a:rPr kumimoji="1" lang="en-US" altLang="ko-Kore-KR" sz="3200" b="1" dirty="0">
                <a:latin typeface="Calibri" panose="020F0502020204030204" pitchFamily="34" charset="0"/>
                <a:cs typeface="Calibri" panose="020F0502020204030204" pitchFamily="34" charset="0"/>
              </a:rPr>
              <a:t>Interannual component: ELT Year – Ocean Driven</a:t>
            </a:r>
            <a:endParaRPr kumimoji="1" lang="ko-Kore-KR" altLang="en-US" sz="3200" b="1" dirty="0">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4B0FDD1-799A-D34D-E390-BCEE97E95C9B}"/>
              </a:ext>
            </a:extLst>
          </p:cNvPr>
          <p:cNvSpPr txBox="1"/>
          <p:nvPr/>
        </p:nvSpPr>
        <p:spPr>
          <a:xfrm>
            <a:off x="2928178" y="4734989"/>
            <a:ext cx="592342"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May</a:t>
            </a:r>
            <a:endParaRPr kumimoji="1" lang="ko-Kore-KR" altLang="en-US"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15B3E8FF-AF1C-E779-8DEF-641650497DC9}"/>
              </a:ext>
            </a:extLst>
          </p:cNvPr>
          <p:cNvSpPr txBox="1"/>
          <p:nvPr/>
        </p:nvSpPr>
        <p:spPr>
          <a:xfrm>
            <a:off x="2973319" y="5622513"/>
            <a:ext cx="502061"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Jun</a:t>
            </a:r>
            <a:endParaRPr kumimoji="1" lang="ko-Kore-KR" altLang="en-US" dirty="0">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59862068-A2C2-E92E-AC86-9C33D4D9F206}"/>
              </a:ext>
            </a:extLst>
          </p:cNvPr>
          <p:cNvSpPr txBox="1"/>
          <p:nvPr/>
        </p:nvSpPr>
        <p:spPr>
          <a:xfrm>
            <a:off x="4619450" y="1194041"/>
            <a:ext cx="433132"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Jul</a:t>
            </a:r>
            <a:endParaRPr kumimoji="1" lang="ko-Kore-KR" altLang="en-US"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D6295770-6B5E-3AC1-8771-EAF88542C02C}"/>
              </a:ext>
            </a:extLst>
          </p:cNvPr>
          <p:cNvSpPr txBox="1"/>
          <p:nvPr/>
        </p:nvSpPr>
        <p:spPr>
          <a:xfrm>
            <a:off x="4598318" y="2081564"/>
            <a:ext cx="548548"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Aug</a:t>
            </a:r>
            <a:endParaRPr kumimoji="1" lang="ko-Kore-KR" altLang="en-US"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5038A065-351A-4218-2EEE-C88EBCC794A0}"/>
              </a:ext>
            </a:extLst>
          </p:cNvPr>
          <p:cNvSpPr txBox="1"/>
          <p:nvPr/>
        </p:nvSpPr>
        <p:spPr>
          <a:xfrm>
            <a:off x="4608738" y="2969087"/>
            <a:ext cx="527709"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Sep</a:t>
            </a:r>
            <a:endParaRPr kumimoji="1" lang="ko-Kore-KR" altLang="en-US"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C56EAAD1-17D4-7BFA-5B20-3670E13DF7EE}"/>
              </a:ext>
            </a:extLst>
          </p:cNvPr>
          <p:cNvSpPr>
            <a:spLocks noGrp="1"/>
          </p:cNvSpPr>
          <p:nvPr>
            <p:ph type="sldNum" sz="quarter" idx="12"/>
          </p:nvPr>
        </p:nvSpPr>
        <p:spPr>
          <a:xfrm>
            <a:off x="9263743" y="6341804"/>
            <a:ext cx="2743200" cy="365125"/>
          </a:xfrm>
        </p:spPr>
        <p:txBody>
          <a:bodyPr/>
          <a:lstStyle/>
          <a:p>
            <a:r>
              <a:rPr lang="en-US" sz="1800" dirty="0">
                <a:solidFill>
                  <a:schemeClr val="tx1"/>
                </a:solidFill>
                <a:latin typeface="Calibri" panose="020F0502020204030204" pitchFamily="34" charset="0"/>
                <a:cs typeface="Calibri" panose="020F0502020204030204" pitchFamily="34" charset="0"/>
              </a:rPr>
              <a:t>19</a:t>
            </a:r>
          </a:p>
        </p:txBody>
      </p:sp>
      <p:sp>
        <p:nvSpPr>
          <p:cNvPr id="6" name="직사각형 5">
            <a:extLst>
              <a:ext uri="{FF2B5EF4-FFF2-40B4-BE49-F238E27FC236}">
                <a16:creationId xmlns:a16="http://schemas.microsoft.com/office/drawing/2014/main" id="{32A0E1A4-2BE0-AA9A-E30F-FB147AA625E6}"/>
              </a:ext>
            </a:extLst>
          </p:cNvPr>
          <p:cNvSpPr/>
          <p:nvPr/>
        </p:nvSpPr>
        <p:spPr>
          <a:xfrm>
            <a:off x="3017973" y="1270793"/>
            <a:ext cx="1612183" cy="26196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F46FB1E5-3065-1D36-4E9F-F3F8F0B0B9AD}"/>
              </a:ext>
            </a:extLst>
          </p:cNvPr>
          <p:cNvSpPr txBox="1"/>
          <p:nvPr/>
        </p:nvSpPr>
        <p:spPr>
          <a:xfrm>
            <a:off x="1160210" y="1603434"/>
            <a:ext cx="1674305" cy="369332"/>
          </a:xfrm>
          <a:prstGeom prst="rect">
            <a:avLst/>
          </a:prstGeom>
          <a:noFill/>
        </p:spPr>
        <p:txBody>
          <a:bodyPr wrap="none" rtlCol="0">
            <a:spAutoFit/>
          </a:bodyPr>
          <a:lstStyle/>
          <a:p>
            <a:r>
              <a:rPr kumimoji="1" lang="en-US" altLang="ko-Kore-KR" dirty="0">
                <a:solidFill>
                  <a:srgbClr val="FF0000"/>
                </a:solidFill>
                <a:latin typeface="Calibri" panose="020F0502020204030204" pitchFamily="34" charset="0"/>
                <a:cs typeface="Calibri" panose="020F0502020204030204" pitchFamily="34" charset="0"/>
              </a:rPr>
              <a:t>Heat flux</a:t>
            </a:r>
            <a:r>
              <a:rPr kumimoji="1" lang="en-US" altLang="ko-KR" dirty="0">
                <a:solidFill>
                  <a:srgbClr val="FF0000"/>
                </a:solidFill>
                <a:latin typeface="Calibri" panose="020F0502020204030204" pitchFamily="34" charset="0"/>
                <a:cs typeface="Calibri" panose="020F0502020204030204" pitchFamily="34" charset="0"/>
              </a:rPr>
              <a:t>-</a:t>
            </a:r>
            <a:r>
              <a:rPr kumimoji="1" lang="en-US" altLang="ko-Kore-KR" dirty="0">
                <a:solidFill>
                  <a:srgbClr val="FF0000"/>
                </a:solidFill>
                <a:latin typeface="Calibri" panose="020F0502020204030204" pitchFamily="34" charset="0"/>
                <a:cs typeface="Calibri" panose="020F0502020204030204" pitchFamily="34" charset="0"/>
              </a:rPr>
              <a:t>driven</a:t>
            </a:r>
            <a:endParaRPr kumimoji="1" lang="ko-Kore-KR" altLang="en-US" dirty="0">
              <a:solidFill>
                <a:srgbClr val="FF0000"/>
              </a:solidFill>
              <a:latin typeface="Calibri" panose="020F0502020204030204" pitchFamily="34" charset="0"/>
              <a:cs typeface="Calibri" panose="020F0502020204030204" pitchFamily="34" charset="0"/>
            </a:endParaRPr>
          </a:p>
        </p:txBody>
      </p:sp>
      <p:sp>
        <p:nvSpPr>
          <p:cNvPr id="26" name="직사각형 25">
            <a:extLst>
              <a:ext uri="{FF2B5EF4-FFF2-40B4-BE49-F238E27FC236}">
                <a16:creationId xmlns:a16="http://schemas.microsoft.com/office/drawing/2014/main" id="{559E6C9D-3456-534D-0704-A826FB526000}"/>
              </a:ext>
            </a:extLst>
          </p:cNvPr>
          <p:cNvSpPr/>
          <p:nvPr/>
        </p:nvSpPr>
        <p:spPr>
          <a:xfrm>
            <a:off x="4657085" y="1272844"/>
            <a:ext cx="1612183" cy="3497212"/>
          </a:xfrm>
          <a:prstGeom prst="rect">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rgbClr val="FF0000"/>
              </a:solidFill>
              <a:latin typeface="Calibri" panose="020F0502020204030204" pitchFamily="34" charset="0"/>
              <a:cs typeface="Calibri" panose="020F0502020204030204" pitchFamily="34" charset="0"/>
            </a:endParaRPr>
          </a:p>
        </p:txBody>
      </p:sp>
      <p:pic>
        <p:nvPicPr>
          <p:cNvPr id="27" name="그림 26">
            <a:extLst>
              <a:ext uri="{FF2B5EF4-FFF2-40B4-BE49-F238E27FC236}">
                <a16:creationId xmlns:a16="http://schemas.microsoft.com/office/drawing/2014/main" id="{21A311FA-63F0-2C65-DAB9-89A19E4B59C6}"/>
              </a:ext>
            </a:extLst>
          </p:cNvPr>
          <p:cNvPicPr>
            <a:picLocks noChangeAspect="1"/>
          </p:cNvPicPr>
          <p:nvPr/>
        </p:nvPicPr>
        <p:blipFill>
          <a:blip/>
          <a:srcRect/>
          <a:stretch/>
        </p:blipFill>
        <p:spPr>
          <a:xfrm>
            <a:off x="6851707" y="637002"/>
            <a:ext cx="4337035" cy="2236867"/>
          </a:xfrm>
          <a:prstGeom prst="rect">
            <a:avLst/>
          </a:prstGeom>
        </p:spPr>
      </p:pic>
      <p:sp>
        <p:nvSpPr>
          <p:cNvPr id="28" name="TextBox 27">
            <a:extLst>
              <a:ext uri="{FF2B5EF4-FFF2-40B4-BE49-F238E27FC236}">
                <a16:creationId xmlns:a16="http://schemas.microsoft.com/office/drawing/2014/main" id="{70CA1A68-D795-22A1-A5AB-0E380EB30E1B}"/>
              </a:ext>
            </a:extLst>
          </p:cNvPr>
          <p:cNvSpPr txBox="1"/>
          <p:nvPr/>
        </p:nvSpPr>
        <p:spPr>
          <a:xfrm>
            <a:off x="10610396" y="655649"/>
            <a:ext cx="651140" cy="246221"/>
          </a:xfrm>
          <a:prstGeom prst="rect">
            <a:avLst/>
          </a:prstGeom>
          <a:solidFill>
            <a:schemeClr val="bg1"/>
          </a:solidFill>
        </p:spPr>
        <p:txBody>
          <a:bodyPr wrap="square" rtlCol="0">
            <a:spAutoFit/>
          </a:bodyPr>
          <a:lstStyle/>
          <a:p>
            <a:r>
              <a:rPr kumimoji="1" lang="en-US" altLang="ko-Kore-KR" sz="1000" dirty="0">
                <a:latin typeface="Calibri" panose="020F0502020204030204" pitchFamily="34" charset="0"/>
                <a:cs typeface="Calibri" panose="020F0502020204030204" pitchFamily="34" charset="0"/>
              </a:rPr>
              <a:t>[W m</a:t>
            </a:r>
            <a:r>
              <a:rPr kumimoji="1" lang="en-US" altLang="ko-Kore-KR" sz="1000" baseline="30000" dirty="0">
                <a:latin typeface="Calibri" panose="020F0502020204030204" pitchFamily="34" charset="0"/>
                <a:cs typeface="Calibri" panose="020F0502020204030204" pitchFamily="34" charset="0"/>
              </a:rPr>
              <a:t>-2</a:t>
            </a:r>
            <a:r>
              <a:rPr kumimoji="1" lang="en-US" altLang="ko-Kore-KR" sz="1000" dirty="0">
                <a:latin typeface="Calibri" panose="020F0502020204030204" pitchFamily="34" charset="0"/>
                <a:cs typeface="Calibri" panose="020F0502020204030204" pitchFamily="34" charset="0"/>
              </a:rPr>
              <a:t>]</a:t>
            </a:r>
            <a:endParaRPr kumimoji="1" lang="ko-Kore-KR" altLang="en-US" sz="1000" dirty="0">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F4914452-55C5-A52D-54CF-C8CD6AA619B3}"/>
              </a:ext>
            </a:extLst>
          </p:cNvPr>
          <p:cNvSpPr txBox="1"/>
          <p:nvPr/>
        </p:nvSpPr>
        <p:spPr>
          <a:xfrm>
            <a:off x="4792963" y="911467"/>
            <a:ext cx="1447191" cy="369332"/>
          </a:xfrm>
          <a:prstGeom prst="rect">
            <a:avLst/>
          </a:prstGeom>
          <a:noFill/>
        </p:spPr>
        <p:txBody>
          <a:bodyPr wrap="none" rtlCol="0">
            <a:spAutoFit/>
          </a:bodyPr>
          <a:lstStyle/>
          <a:p>
            <a:r>
              <a:rPr kumimoji="1" lang="en-US" altLang="ko-Kore-KR" dirty="0">
                <a:solidFill>
                  <a:srgbClr val="0432FF"/>
                </a:solidFill>
                <a:latin typeface="Calibri" panose="020F0502020204030204" pitchFamily="34" charset="0"/>
                <a:cs typeface="Calibri" panose="020F0502020204030204" pitchFamily="34" charset="0"/>
              </a:rPr>
              <a:t>Ocean</a:t>
            </a:r>
            <a:r>
              <a:rPr kumimoji="1" lang="en-US" altLang="ko-KR" dirty="0">
                <a:solidFill>
                  <a:srgbClr val="0432FF"/>
                </a:solidFill>
                <a:latin typeface="Calibri" panose="020F0502020204030204" pitchFamily="34" charset="0"/>
                <a:cs typeface="Calibri" panose="020F0502020204030204" pitchFamily="34" charset="0"/>
              </a:rPr>
              <a:t>-</a:t>
            </a:r>
            <a:r>
              <a:rPr kumimoji="1" lang="en-US" altLang="ko-Kore-KR" dirty="0">
                <a:solidFill>
                  <a:srgbClr val="0432FF"/>
                </a:solidFill>
                <a:latin typeface="Calibri" panose="020F0502020204030204" pitchFamily="34" charset="0"/>
                <a:cs typeface="Calibri" panose="020F0502020204030204" pitchFamily="34" charset="0"/>
              </a:rPr>
              <a:t>driven</a:t>
            </a:r>
            <a:endParaRPr kumimoji="1" lang="ko-Kore-KR" altLang="en-US" dirty="0">
              <a:solidFill>
                <a:srgbClr val="0432FF"/>
              </a:solidFill>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F0E02BC4-79FC-094A-35C2-F3AFD661D79B}"/>
              </a:ext>
            </a:extLst>
          </p:cNvPr>
          <p:cNvSpPr txBox="1"/>
          <p:nvPr/>
        </p:nvSpPr>
        <p:spPr>
          <a:xfrm>
            <a:off x="2978929" y="1184897"/>
            <a:ext cx="490840"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Jan</a:t>
            </a:r>
            <a:endParaRPr kumimoji="1" lang="ko-Kore-KR" altLang="en-US" dirty="0">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A83FA476-EDBD-4997-13A6-431333D01094}"/>
              </a:ext>
            </a:extLst>
          </p:cNvPr>
          <p:cNvSpPr txBox="1"/>
          <p:nvPr/>
        </p:nvSpPr>
        <p:spPr>
          <a:xfrm>
            <a:off x="2962194" y="2072420"/>
            <a:ext cx="524311"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Feb</a:t>
            </a:r>
            <a:endParaRPr kumimoji="1" lang="ko-Kore-KR" altLang="en-US" dirty="0">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1EA657A2-570B-07F9-D1F5-841140209CEF}"/>
              </a:ext>
            </a:extLst>
          </p:cNvPr>
          <p:cNvSpPr txBox="1"/>
          <p:nvPr/>
        </p:nvSpPr>
        <p:spPr>
          <a:xfrm>
            <a:off x="2938053" y="2959943"/>
            <a:ext cx="572593"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Mar</a:t>
            </a:r>
            <a:endParaRPr kumimoji="1" lang="ko-Kore-KR" altLang="en-US" dirty="0">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EE351140-C16E-C2E3-C059-7040C207EA4B}"/>
              </a:ext>
            </a:extLst>
          </p:cNvPr>
          <p:cNvSpPr txBox="1"/>
          <p:nvPr/>
        </p:nvSpPr>
        <p:spPr>
          <a:xfrm>
            <a:off x="2964502" y="3847466"/>
            <a:ext cx="519694"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Apr</a:t>
            </a:r>
            <a:endParaRPr kumimoji="1" lang="ko-Kore-KR" altLang="en-US" dirty="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6AAD0116-7CD3-9D2E-D27A-CEB62DEC3415}"/>
              </a:ext>
            </a:extLst>
          </p:cNvPr>
          <p:cNvSpPr txBox="1"/>
          <p:nvPr/>
        </p:nvSpPr>
        <p:spPr>
          <a:xfrm>
            <a:off x="4616753" y="3856610"/>
            <a:ext cx="511679"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Oct</a:t>
            </a:r>
            <a:endParaRPr kumimoji="1" lang="ko-Kore-KR" altLang="en-US" dirty="0">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93A2EB0C-CFF3-DEEB-5BE4-EB7800D9EA16}"/>
              </a:ext>
            </a:extLst>
          </p:cNvPr>
          <p:cNvSpPr txBox="1"/>
          <p:nvPr/>
        </p:nvSpPr>
        <p:spPr>
          <a:xfrm>
            <a:off x="4593221" y="4744133"/>
            <a:ext cx="558743"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Nov</a:t>
            </a:r>
            <a:endParaRPr kumimoji="1" lang="ko-Kore-KR" altLang="en-US"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036BC348-5A69-E24B-F250-21CE4D4C4280}"/>
              </a:ext>
            </a:extLst>
          </p:cNvPr>
          <p:cNvSpPr txBox="1"/>
          <p:nvPr/>
        </p:nvSpPr>
        <p:spPr>
          <a:xfrm>
            <a:off x="4602326" y="5631657"/>
            <a:ext cx="540533"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Dec</a:t>
            </a:r>
            <a:endParaRPr kumimoji="1" lang="ko-Kore-KR" alt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F3F1272-8628-3301-F726-258479B362CF}"/>
                  </a:ext>
                </a:extLst>
              </p:cNvPr>
              <p:cNvSpPr txBox="1"/>
              <p:nvPr/>
            </p:nvSpPr>
            <p:spPr>
              <a:xfrm>
                <a:off x="292561" y="699727"/>
                <a:ext cx="2196755" cy="723275"/>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Shading: SSTa </a:t>
                </a:r>
                <a:r>
                  <a:rPr kumimoji="1" lang="en-US" altLang="ko-KR" sz="1200" dirty="0">
                    <a:latin typeface="Calibri" panose="020F0502020204030204" pitchFamily="34" charset="0"/>
                    <a:cs typeface="Calibri" panose="020F0502020204030204" pitchFamily="34" charset="0"/>
                  </a:rPr>
                  <a:t>[</a:t>
                </a:r>
                <a14:m>
                  <m:oMath xmlns:m="http://schemas.openxmlformats.org/officeDocument/2006/math">
                    <m:r>
                      <a:rPr kumimoji="1" lang="en-US" altLang="ko-KR" sz="1200" i="1" smtClean="0">
                        <a:latin typeface="Cambria Math" panose="02040503050406030204" pitchFamily="18" charset="0"/>
                        <a:ea typeface="Cambria Math" panose="02040503050406030204" pitchFamily="18" charset="0"/>
                      </a:rPr>
                      <m:t>℃</m:t>
                    </m:r>
                  </m:oMath>
                </a14:m>
                <a:r>
                  <a:rPr kumimoji="1" lang="en-US" altLang="ko-KR" sz="1200" dirty="0">
                    <a:latin typeface="Calibri" panose="020F0502020204030204" pitchFamily="34" charset="0"/>
                    <a:cs typeface="Calibri" panose="020F0502020204030204" pitchFamily="34" charset="0"/>
                  </a:rPr>
                  <a:t>]</a:t>
                </a:r>
                <a:endParaRPr kumimoji="1" lang="en-US" altLang="ko-Kore-KR" sz="1200" dirty="0">
                  <a:latin typeface="Calibri" panose="020F0502020204030204" pitchFamily="34" charset="0"/>
                  <a:cs typeface="Calibri" panose="020F0502020204030204" pitchFamily="34" charset="0"/>
                </a:endParaRPr>
              </a:p>
              <a:p>
                <a:pPr>
                  <a:spcAft>
                    <a:spcPts val="600"/>
                  </a:spcAft>
                </a:pPr>
                <a:r>
                  <a:rPr kumimoji="1" lang="en-US" altLang="ko-Kore-KR" sz="1200" dirty="0">
                    <a:latin typeface="Calibri" panose="020F0502020204030204" pitchFamily="34" charset="0"/>
                    <a:cs typeface="Calibri" panose="020F0502020204030204" pitchFamily="34" charset="0"/>
                  </a:rPr>
                  <a:t>Hatched : 95% significance</a:t>
                </a:r>
              </a:p>
              <a:p>
                <a:r>
                  <a:rPr kumimoji="1" lang="en-US" altLang="ko-Kore-KR" sz="1200" dirty="0">
                    <a:latin typeface="Calibri" panose="020F0502020204030204" pitchFamily="34" charset="0"/>
                    <a:cs typeface="Calibri" panose="020F0502020204030204" pitchFamily="34" charset="0"/>
                  </a:rPr>
                  <a:t>Contour : SSHa</a:t>
                </a:r>
                <a:r>
                  <a:rPr kumimoji="1" lang="ko-KR" altLang="en-US" sz="1200" dirty="0">
                    <a:latin typeface="Calibri" panose="020F0502020204030204" pitchFamily="34" charset="0"/>
                    <a:cs typeface="Calibri" panose="020F0502020204030204" pitchFamily="34" charset="0"/>
                  </a:rPr>
                  <a:t> </a:t>
                </a:r>
                <a:r>
                  <a:rPr kumimoji="1" lang="en-US" altLang="ko-KR" sz="1200" dirty="0">
                    <a:latin typeface="Calibri" panose="020F0502020204030204" pitchFamily="34" charset="0"/>
                    <a:cs typeface="Calibri" panose="020F0502020204030204" pitchFamily="34" charset="0"/>
                  </a:rPr>
                  <a:t>[cm]; CI = 2.5 cm</a:t>
                </a:r>
                <a:endParaRPr kumimoji="1" lang="en-US" altLang="ko-Kore-KR" sz="1200" dirty="0">
                  <a:latin typeface="Calibri" panose="020F0502020204030204" pitchFamily="34" charset="0"/>
                  <a:cs typeface="Calibri" panose="020F0502020204030204" pitchFamily="34" charset="0"/>
                </a:endParaRPr>
              </a:p>
            </p:txBody>
          </p:sp>
        </mc:Choice>
        <mc:Fallback xmlns="">
          <p:sp>
            <p:nvSpPr>
              <p:cNvPr id="42" name="TextBox 41">
                <a:extLst>
                  <a:ext uri="{FF2B5EF4-FFF2-40B4-BE49-F238E27FC236}">
                    <a16:creationId xmlns:a16="http://schemas.microsoft.com/office/drawing/2014/main" id="{BF3F1272-8628-3301-F726-258479B362CF}"/>
                  </a:ext>
                </a:extLst>
              </p:cNvPr>
              <p:cNvSpPr txBox="1">
                <a:spLocks noRot="1" noChangeAspect="1" noMove="1" noResize="1" noEditPoints="1" noAdjustHandles="1" noChangeArrowheads="1" noChangeShapeType="1" noTextEdit="1"/>
              </p:cNvSpPr>
              <p:nvPr/>
            </p:nvSpPr>
            <p:spPr>
              <a:xfrm>
                <a:off x="292561" y="699727"/>
                <a:ext cx="2196755" cy="723275"/>
              </a:xfrm>
              <a:prstGeom prst="rect">
                <a:avLst/>
              </a:prstGeom>
              <a:blipFill>
                <a:blip r:embed="rId5"/>
                <a:stretch>
                  <a:fillRect t="-1754" b="-5263"/>
                </a:stretch>
              </a:blipFill>
            </p:spPr>
            <p:txBody>
              <a:bodyPr/>
              <a:lstStyle/>
              <a:p>
                <a:r>
                  <a:rPr lang="ko-KR" altLang="en-US">
                    <a:noFill/>
                  </a:rPr>
                  <a:t> </a:t>
                </a:r>
              </a:p>
            </p:txBody>
          </p:sp>
        </mc:Fallback>
      </mc:AlternateContent>
      <p:sp>
        <p:nvSpPr>
          <p:cNvPr id="45" name="TextBox 44">
            <a:extLst>
              <a:ext uri="{FF2B5EF4-FFF2-40B4-BE49-F238E27FC236}">
                <a16:creationId xmlns:a16="http://schemas.microsoft.com/office/drawing/2014/main" id="{4D4D6FF5-9EEA-323C-3C7A-2DF4B2313972}"/>
              </a:ext>
            </a:extLst>
          </p:cNvPr>
          <p:cNvSpPr txBox="1"/>
          <p:nvPr/>
        </p:nvSpPr>
        <p:spPr>
          <a:xfrm>
            <a:off x="6453069" y="3714752"/>
            <a:ext cx="5660460" cy="1000274"/>
          </a:xfrm>
          <a:prstGeom prst="rect">
            <a:avLst/>
          </a:prstGeom>
          <a:noFill/>
        </p:spPr>
        <p:txBody>
          <a:bodyPr wrap="none" rtlCol="0">
            <a:spAutoFit/>
          </a:bodyPr>
          <a:lstStyle/>
          <a:p>
            <a:pPr marL="342900" indent="-342900">
              <a:buAutoNum type="arabicPeriod"/>
            </a:pPr>
            <a:r>
              <a:rPr kumimoji="1" lang="en-US" altLang="ko-Kore-KR" dirty="0">
                <a:latin typeface="Calibri" panose="020F0502020204030204" pitchFamily="34" charset="0"/>
                <a:cs typeface="Calibri" panose="020F0502020204030204" pitchFamily="34" charset="0"/>
              </a:rPr>
              <a:t>Source of the positive SSHa: </a:t>
            </a:r>
          </a:p>
          <a:p>
            <a:pPr lvl="1">
              <a:spcAft>
                <a:spcPts val="600"/>
              </a:spcAft>
            </a:pPr>
            <a:r>
              <a:rPr kumimoji="1" lang="en-US" altLang="ko-Kore-KR" dirty="0">
                <a:latin typeface="Calibri" panose="020F0502020204030204" pitchFamily="34" charset="0"/>
                <a:cs typeface="Calibri" panose="020F0502020204030204" pitchFamily="34" charset="0"/>
              </a:rPr>
              <a:t>propagation from the </a:t>
            </a:r>
            <a:r>
              <a:rPr kumimoji="1" lang="en-US" altLang="ko-Kore-KR" b="1" dirty="0">
                <a:latin typeface="Calibri" panose="020F0502020204030204" pitchFamily="34" charset="0"/>
                <a:cs typeface="Calibri" panose="020F0502020204030204" pitchFamily="34" charset="0"/>
              </a:rPr>
              <a:t>remote ocean or local forcing? </a:t>
            </a:r>
          </a:p>
          <a:p>
            <a:pPr marL="342900" indent="-342900">
              <a:buAutoNum type="arabicPeriod"/>
            </a:pPr>
            <a:r>
              <a:rPr kumimoji="1" lang="en-US" altLang="ko-Kore-KR" dirty="0">
                <a:latin typeface="Calibri" panose="020F0502020204030204" pitchFamily="34" charset="0"/>
                <a:cs typeface="Calibri" panose="020F0502020204030204" pitchFamily="34" charset="0"/>
              </a:rPr>
              <a:t>Physical relationship between SSHa and SSTa?</a:t>
            </a:r>
            <a:endParaRPr kumimoji="1" lang="ko-Kore-KR" altLang="en-US" dirty="0">
              <a:latin typeface="Calibri" panose="020F0502020204030204" pitchFamily="34" charset="0"/>
              <a:cs typeface="Calibri" panose="020F0502020204030204" pitchFamily="34" charset="0"/>
            </a:endParaRPr>
          </a:p>
        </p:txBody>
      </p:sp>
      <p:grpSp>
        <p:nvGrpSpPr>
          <p:cNvPr id="46" name="그룹 45">
            <a:extLst>
              <a:ext uri="{FF2B5EF4-FFF2-40B4-BE49-F238E27FC236}">
                <a16:creationId xmlns:a16="http://schemas.microsoft.com/office/drawing/2014/main" id="{8EA424BE-A900-1152-7768-D4388E882483}"/>
              </a:ext>
            </a:extLst>
          </p:cNvPr>
          <p:cNvGrpSpPr/>
          <p:nvPr/>
        </p:nvGrpSpPr>
        <p:grpSpPr>
          <a:xfrm>
            <a:off x="94019" y="5454540"/>
            <a:ext cx="2432219" cy="1280530"/>
            <a:chOff x="-36376" y="4921562"/>
            <a:chExt cx="3674751" cy="1821422"/>
          </a:xfrm>
        </p:grpSpPr>
        <p:grpSp>
          <p:nvGrpSpPr>
            <p:cNvPr id="47" name="그룹 46">
              <a:extLst>
                <a:ext uri="{FF2B5EF4-FFF2-40B4-BE49-F238E27FC236}">
                  <a16:creationId xmlns:a16="http://schemas.microsoft.com/office/drawing/2014/main" id="{4C1C83A6-D101-4774-9A31-6CB06350F7B1}"/>
                </a:ext>
              </a:extLst>
            </p:cNvPr>
            <p:cNvGrpSpPr/>
            <p:nvPr/>
          </p:nvGrpSpPr>
          <p:grpSpPr>
            <a:xfrm>
              <a:off x="65569" y="4921562"/>
              <a:ext cx="3572806" cy="1690933"/>
              <a:chOff x="5524201" y="974701"/>
              <a:chExt cx="4323096" cy="2046029"/>
            </a:xfrm>
          </p:grpSpPr>
          <p:pic>
            <p:nvPicPr>
              <p:cNvPr id="53" name="그림 52">
                <a:extLst>
                  <a:ext uri="{FF2B5EF4-FFF2-40B4-BE49-F238E27FC236}">
                    <a16:creationId xmlns:a16="http://schemas.microsoft.com/office/drawing/2014/main" id="{538F023D-A1BD-8B75-5386-298A18F66A9D}"/>
                  </a:ext>
                </a:extLst>
              </p:cNvPr>
              <p:cNvPicPr>
                <a:picLocks noChangeAspect="1"/>
              </p:cNvPicPr>
              <p:nvPr/>
            </p:nvPicPr>
            <p:blipFill rotWithShape="1">
              <a:blip/>
              <a:srcRect l="52325" t="8436" b="47336"/>
              <a:stretch/>
            </p:blipFill>
            <p:spPr>
              <a:xfrm>
                <a:off x="5832960" y="1301965"/>
                <a:ext cx="4014337" cy="1718765"/>
              </a:xfrm>
              <a:prstGeom prst="rect">
                <a:avLst/>
              </a:prstGeom>
            </p:spPr>
          </p:pic>
          <p:pic>
            <p:nvPicPr>
              <p:cNvPr id="54" name="그림 53">
                <a:extLst>
                  <a:ext uri="{FF2B5EF4-FFF2-40B4-BE49-F238E27FC236}">
                    <a16:creationId xmlns:a16="http://schemas.microsoft.com/office/drawing/2014/main" id="{C7748450-E448-BEC4-D33E-6C82FA608FBC}"/>
                  </a:ext>
                </a:extLst>
              </p:cNvPr>
              <p:cNvPicPr>
                <a:picLocks noChangeAspect="1"/>
              </p:cNvPicPr>
              <p:nvPr/>
            </p:nvPicPr>
            <p:blipFill rotWithShape="1">
              <a:blip/>
              <a:srcRect r="72119" b="90583"/>
              <a:stretch/>
            </p:blipFill>
            <p:spPr>
              <a:xfrm>
                <a:off x="5524201" y="974701"/>
                <a:ext cx="2180878" cy="339936"/>
              </a:xfrm>
              <a:prstGeom prst="rect">
                <a:avLst/>
              </a:prstGeom>
            </p:spPr>
          </p:pic>
          <p:sp>
            <p:nvSpPr>
              <p:cNvPr id="55" name="TextBox 54">
                <a:extLst>
                  <a:ext uri="{FF2B5EF4-FFF2-40B4-BE49-F238E27FC236}">
                    <a16:creationId xmlns:a16="http://schemas.microsoft.com/office/drawing/2014/main" id="{33F3F6EA-F6AA-7BB3-4C51-854E2AF15794}"/>
                  </a:ext>
                </a:extLst>
              </p:cNvPr>
              <p:cNvSpPr txBox="1"/>
              <p:nvPr/>
            </p:nvSpPr>
            <p:spPr>
              <a:xfrm>
                <a:off x="5941455" y="1393355"/>
                <a:ext cx="692264" cy="397285"/>
              </a:xfrm>
              <a:prstGeom prst="rect">
                <a:avLst/>
              </a:prstGeom>
              <a:solidFill>
                <a:schemeClr val="bg1"/>
              </a:solidFill>
            </p:spPr>
            <p:txBody>
              <a:bodyPr wrap="square" rtlCol="0">
                <a:spAutoFit/>
              </a:bodyPr>
              <a:lstStyle/>
              <a:p>
                <a:r>
                  <a:rPr kumimoji="1" lang="en-US" altLang="ko-Kore-KR" sz="900" dirty="0">
                    <a:latin typeface="Calibri" panose="020F0502020204030204" pitchFamily="34" charset="0"/>
                    <a:cs typeface="Calibri" panose="020F0502020204030204" pitchFamily="34" charset="0"/>
                  </a:rPr>
                  <a:t>JAS</a:t>
                </a:r>
                <a:endParaRPr kumimoji="1" lang="ko-Kore-KR" altLang="en-US" sz="900" dirty="0">
                  <a:latin typeface="Calibri" panose="020F0502020204030204" pitchFamily="34" charset="0"/>
                  <a:cs typeface="Calibri" panose="020F0502020204030204" pitchFamily="34" charset="0"/>
                </a:endParaRPr>
              </a:p>
            </p:txBody>
          </p:sp>
          <p:sp>
            <p:nvSpPr>
              <p:cNvPr id="59" name="TextBox 58">
                <a:extLst>
                  <a:ext uri="{FF2B5EF4-FFF2-40B4-BE49-F238E27FC236}">
                    <a16:creationId xmlns:a16="http://schemas.microsoft.com/office/drawing/2014/main" id="{6DB329F7-0E60-C571-0466-CCDBE9FA03DE}"/>
                  </a:ext>
                </a:extLst>
              </p:cNvPr>
              <p:cNvSpPr txBox="1"/>
              <p:nvPr/>
            </p:nvSpPr>
            <p:spPr>
              <a:xfrm>
                <a:off x="7932497" y="1393355"/>
                <a:ext cx="855150" cy="397285"/>
              </a:xfrm>
              <a:prstGeom prst="rect">
                <a:avLst/>
              </a:prstGeom>
              <a:solidFill>
                <a:schemeClr val="bg1"/>
              </a:solidFill>
            </p:spPr>
            <p:txBody>
              <a:bodyPr wrap="square" rtlCol="0">
                <a:spAutoFit/>
              </a:bodyPr>
              <a:lstStyle/>
              <a:p>
                <a:r>
                  <a:rPr kumimoji="1" lang="en-US" altLang="ko-Kore-KR" sz="900" dirty="0">
                    <a:latin typeface="Calibri" panose="020F0502020204030204" pitchFamily="34" charset="0"/>
                    <a:cs typeface="Calibri" panose="020F0502020204030204" pitchFamily="34" charset="0"/>
                  </a:rPr>
                  <a:t>OND</a:t>
                </a:r>
                <a:endParaRPr kumimoji="1" lang="ko-Kore-KR" altLang="en-US" sz="900" dirty="0">
                  <a:latin typeface="Calibri" panose="020F0502020204030204" pitchFamily="34" charset="0"/>
                  <a:cs typeface="Calibri" panose="020F0502020204030204" pitchFamily="34" charset="0"/>
                </a:endParaRPr>
              </a:p>
            </p:txBody>
          </p:sp>
        </p:grpSp>
        <p:pic>
          <p:nvPicPr>
            <p:cNvPr id="51" name="그림 50">
              <a:extLst>
                <a:ext uri="{FF2B5EF4-FFF2-40B4-BE49-F238E27FC236}">
                  <a16:creationId xmlns:a16="http://schemas.microsoft.com/office/drawing/2014/main" id="{8BC78578-4A8E-6553-5F05-A90D932416E7}"/>
                </a:ext>
              </a:extLst>
            </p:cNvPr>
            <p:cNvPicPr>
              <a:picLocks noChangeAspect="1"/>
            </p:cNvPicPr>
            <p:nvPr/>
          </p:nvPicPr>
          <p:blipFill rotWithShape="1">
            <a:blip/>
            <a:srcRect l="-383" t="8421" r="94623" b="46459"/>
            <a:stretch/>
          </p:blipFill>
          <p:spPr>
            <a:xfrm>
              <a:off x="-36376" y="5191946"/>
              <a:ext cx="400797" cy="1449124"/>
            </a:xfrm>
            <a:prstGeom prst="rect">
              <a:avLst/>
            </a:prstGeom>
          </p:spPr>
        </p:pic>
        <p:pic>
          <p:nvPicPr>
            <p:cNvPr id="52" name="그림 51">
              <a:extLst>
                <a:ext uri="{FF2B5EF4-FFF2-40B4-BE49-F238E27FC236}">
                  <a16:creationId xmlns:a16="http://schemas.microsoft.com/office/drawing/2014/main" id="{322B0344-0E65-897A-223B-C19DD968D2E2}"/>
                </a:ext>
              </a:extLst>
            </p:cNvPr>
            <p:cNvPicPr>
              <a:picLocks noChangeAspect="1"/>
            </p:cNvPicPr>
            <p:nvPr/>
          </p:nvPicPr>
          <p:blipFill rotWithShape="1">
            <a:blip/>
            <a:srcRect l="52981" t="94989" b="-250"/>
            <a:stretch/>
          </p:blipFill>
          <p:spPr>
            <a:xfrm>
              <a:off x="364421" y="6574018"/>
              <a:ext cx="3271953" cy="168966"/>
            </a:xfrm>
            <a:prstGeom prst="rect">
              <a:avLst/>
            </a:prstGeom>
          </p:spPr>
        </p:pic>
      </p:grpSp>
      <p:cxnSp>
        <p:nvCxnSpPr>
          <p:cNvPr id="61" name="직선 화살표 연결선 60">
            <a:extLst>
              <a:ext uri="{FF2B5EF4-FFF2-40B4-BE49-F238E27FC236}">
                <a16:creationId xmlns:a16="http://schemas.microsoft.com/office/drawing/2014/main" id="{C35651C0-D269-A947-89BB-F54D1F5A5995}"/>
              </a:ext>
            </a:extLst>
          </p:cNvPr>
          <p:cNvCxnSpPr>
            <a:cxnSpLocks/>
          </p:cNvCxnSpPr>
          <p:nvPr/>
        </p:nvCxnSpPr>
        <p:spPr>
          <a:xfrm flipH="1" flipV="1">
            <a:off x="5448460" y="2919447"/>
            <a:ext cx="1467644" cy="8585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직선 연결선[R] 68">
            <a:extLst>
              <a:ext uri="{FF2B5EF4-FFF2-40B4-BE49-F238E27FC236}">
                <a16:creationId xmlns:a16="http://schemas.microsoft.com/office/drawing/2014/main" id="{CC87BBBC-CF7B-7652-4C1F-638A4D8086DD}"/>
              </a:ext>
            </a:extLst>
          </p:cNvPr>
          <p:cNvCxnSpPr>
            <a:cxnSpLocks/>
          </p:cNvCxnSpPr>
          <p:nvPr/>
        </p:nvCxnSpPr>
        <p:spPr>
          <a:xfrm flipH="1">
            <a:off x="4144211" y="4535874"/>
            <a:ext cx="283076" cy="194947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직선 연결선[R] 73">
            <a:extLst>
              <a:ext uri="{FF2B5EF4-FFF2-40B4-BE49-F238E27FC236}">
                <a16:creationId xmlns:a16="http://schemas.microsoft.com/office/drawing/2014/main" id="{BD888F7C-3692-5AC2-F810-24606BA04E94}"/>
              </a:ext>
            </a:extLst>
          </p:cNvPr>
          <p:cNvCxnSpPr>
            <a:cxnSpLocks/>
          </p:cNvCxnSpPr>
          <p:nvPr/>
        </p:nvCxnSpPr>
        <p:spPr>
          <a:xfrm flipH="1">
            <a:off x="4915949" y="1972766"/>
            <a:ext cx="596619" cy="452353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805ED8B-9CD4-2DAD-3E94-8FAD50161F8D}"/>
              </a:ext>
            </a:extLst>
          </p:cNvPr>
          <p:cNvSpPr txBox="1"/>
          <p:nvPr/>
        </p:nvSpPr>
        <p:spPr>
          <a:xfrm>
            <a:off x="8976526" y="2822321"/>
            <a:ext cx="1609410" cy="307777"/>
          </a:xfrm>
          <a:prstGeom prst="rect">
            <a:avLst/>
          </a:prstGeom>
          <a:noFill/>
        </p:spPr>
        <p:txBody>
          <a:bodyPr wrap="square" rtlCol="0">
            <a:spAutoFit/>
          </a:bodyPr>
          <a:lstStyle/>
          <a:p>
            <a:r>
              <a:rPr kumimoji="1" lang="en-US" altLang="ko-Kore-KR" sz="1400" dirty="0">
                <a:solidFill>
                  <a:srgbClr val="0432FF"/>
                </a:solidFill>
                <a:latin typeface="Calibri" panose="020F0502020204030204" pitchFamily="34" charset="0"/>
                <a:cs typeface="Calibri" panose="020F0502020204030204" pitchFamily="34" charset="0"/>
              </a:rPr>
              <a:t>Ocean</a:t>
            </a:r>
            <a:r>
              <a:rPr kumimoji="1" lang="en-US" altLang="ko-KR" sz="1400" dirty="0">
                <a:solidFill>
                  <a:srgbClr val="0432FF"/>
                </a:solidFill>
                <a:latin typeface="Calibri" panose="020F0502020204030204" pitchFamily="34" charset="0"/>
                <a:cs typeface="Calibri" panose="020F0502020204030204" pitchFamily="34" charset="0"/>
              </a:rPr>
              <a:t>-</a:t>
            </a:r>
            <a:r>
              <a:rPr kumimoji="1" lang="en-US" altLang="ko-Kore-KR" sz="1400" dirty="0">
                <a:solidFill>
                  <a:srgbClr val="0432FF"/>
                </a:solidFill>
                <a:latin typeface="Calibri" panose="020F0502020204030204" pitchFamily="34" charset="0"/>
                <a:cs typeface="Calibri" panose="020F0502020204030204" pitchFamily="34" charset="0"/>
              </a:rPr>
              <a:t>Driven</a:t>
            </a:r>
            <a:endParaRPr kumimoji="1" lang="ko-Kore-KR" altLang="en-US" sz="1400" dirty="0">
              <a:solidFill>
                <a:srgbClr val="0432FF"/>
              </a:solidFill>
              <a:latin typeface="Calibri" panose="020F0502020204030204" pitchFamily="34" charset="0"/>
              <a:cs typeface="Calibri" panose="020F0502020204030204" pitchFamily="34" charset="0"/>
            </a:endParaRPr>
          </a:p>
        </p:txBody>
      </p:sp>
      <p:sp>
        <p:nvSpPr>
          <p:cNvPr id="81" name="직사각형 80">
            <a:extLst>
              <a:ext uri="{FF2B5EF4-FFF2-40B4-BE49-F238E27FC236}">
                <a16:creationId xmlns:a16="http://schemas.microsoft.com/office/drawing/2014/main" id="{F297D70C-F701-6C53-F43E-415347BDFF17}"/>
              </a:ext>
            </a:extLst>
          </p:cNvPr>
          <p:cNvSpPr/>
          <p:nvPr/>
        </p:nvSpPr>
        <p:spPr>
          <a:xfrm>
            <a:off x="9052864" y="2654207"/>
            <a:ext cx="1005197" cy="147618"/>
          </a:xfrm>
          <a:prstGeom prst="rect">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87" name="타원 86">
            <a:extLst>
              <a:ext uri="{FF2B5EF4-FFF2-40B4-BE49-F238E27FC236}">
                <a16:creationId xmlns:a16="http://schemas.microsoft.com/office/drawing/2014/main" id="{35930F7B-C014-C575-5554-4389C1B835E7}"/>
              </a:ext>
            </a:extLst>
          </p:cNvPr>
          <p:cNvSpPr/>
          <p:nvPr/>
        </p:nvSpPr>
        <p:spPr>
          <a:xfrm rot="3601242">
            <a:off x="5135285" y="3353528"/>
            <a:ext cx="154367" cy="403468"/>
          </a:xfrm>
          <a:prstGeom prst="ellipse">
            <a:avLst/>
          </a:prstGeom>
          <a:no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88" name="타원 87">
            <a:extLst>
              <a:ext uri="{FF2B5EF4-FFF2-40B4-BE49-F238E27FC236}">
                <a16:creationId xmlns:a16="http://schemas.microsoft.com/office/drawing/2014/main" id="{FDBD54BA-F97B-6201-38E4-FA1844FF6C46}"/>
              </a:ext>
            </a:extLst>
          </p:cNvPr>
          <p:cNvSpPr/>
          <p:nvPr/>
        </p:nvSpPr>
        <p:spPr>
          <a:xfrm rot="3601242">
            <a:off x="5292695" y="3993959"/>
            <a:ext cx="145693" cy="638553"/>
          </a:xfrm>
          <a:prstGeom prst="ellipse">
            <a:avLst/>
          </a:prstGeom>
          <a:noFill/>
          <a:ln>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346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55546483-6D81-B364-19E9-5301A00CFBD8}"/>
              </a:ext>
            </a:extLst>
          </p:cNvPr>
          <p:cNvSpPr>
            <a:spLocks noGrp="1"/>
          </p:cNvSpPr>
          <p:nvPr>
            <p:ph type="sldNum" sz="quarter" idx="12"/>
          </p:nvPr>
        </p:nvSpPr>
        <p:spPr>
          <a:xfrm>
            <a:off x="9966435" y="6497857"/>
            <a:ext cx="2743200" cy="365125"/>
          </a:xfrm>
        </p:spPr>
        <p:txBody>
          <a:bodyPr/>
          <a:lstStyle/>
          <a:p>
            <a:pPr algn="ctr"/>
            <a:fld id="{2C6B1FF6-39B9-40F5-8B67-33C6354A3D4F}" type="slidenum">
              <a:rPr lang="en-US" smtClean="0"/>
              <a:pPr algn="ctr"/>
              <a:t>3</a:t>
            </a:fld>
            <a:endParaRPr lang="en-US" sz="2400" dirty="0"/>
          </a:p>
        </p:txBody>
      </p:sp>
      <p:pic>
        <p:nvPicPr>
          <p:cNvPr id="13" name="그림 12">
            <a:extLst>
              <a:ext uri="{FF2B5EF4-FFF2-40B4-BE49-F238E27FC236}">
                <a16:creationId xmlns:a16="http://schemas.microsoft.com/office/drawing/2014/main" id="{EAAEC4A4-46D7-E4A2-3100-86825A2B2D2E}"/>
              </a:ext>
            </a:extLst>
          </p:cNvPr>
          <p:cNvPicPr>
            <a:picLocks noChangeAspect="1"/>
          </p:cNvPicPr>
          <p:nvPr/>
        </p:nvPicPr>
        <p:blipFill>
          <a:blip/>
          <a:stretch>
            <a:fillRect/>
          </a:stretch>
        </p:blipFill>
        <p:spPr>
          <a:xfrm>
            <a:off x="663212" y="537801"/>
            <a:ext cx="9465659" cy="4631190"/>
          </a:xfrm>
          <a:prstGeom prst="rect">
            <a:avLst/>
          </a:prstGeom>
        </p:spPr>
      </p:pic>
      <p:sp>
        <p:nvSpPr>
          <p:cNvPr id="16" name="TextBox 15">
            <a:extLst>
              <a:ext uri="{FF2B5EF4-FFF2-40B4-BE49-F238E27FC236}">
                <a16:creationId xmlns:a16="http://schemas.microsoft.com/office/drawing/2014/main" id="{2EB0FDB2-12C3-FA47-7616-6EA7E4A65400}"/>
              </a:ext>
            </a:extLst>
          </p:cNvPr>
          <p:cNvSpPr txBox="1"/>
          <p:nvPr/>
        </p:nvSpPr>
        <p:spPr>
          <a:xfrm>
            <a:off x="8142223" y="4530281"/>
            <a:ext cx="1685141" cy="369332"/>
          </a:xfrm>
          <a:prstGeom prst="rect">
            <a:avLst/>
          </a:prstGeom>
          <a:noFill/>
        </p:spPr>
        <p:txBody>
          <a:bodyPr wrap="none" rtlCol="0">
            <a:spAutoFit/>
          </a:bodyPr>
          <a:lstStyle/>
          <a:p>
            <a:r>
              <a:rPr kumimoji="1" lang="en-US" altLang="ko-KR" dirty="0"/>
              <a:t>Wu et al. (2012)</a:t>
            </a:r>
            <a:endParaRPr kumimoji="1" lang="ko-KR" altLang="en-US" dirty="0"/>
          </a:p>
        </p:txBody>
      </p:sp>
      <p:sp>
        <p:nvSpPr>
          <p:cNvPr id="19" name="TextBox 18">
            <a:extLst>
              <a:ext uri="{FF2B5EF4-FFF2-40B4-BE49-F238E27FC236}">
                <a16:creationId xmlns:a16="http://schemas.microsoft.com/office/drawing/2014/main" id="{7CF4F1B3-FE5A-9FE2-15EC-0EDC5026E291}"/>
              </a:ext>
            </a:extLst>
          </p:cNvPr>
          <p:cNvSpPr txBox="1"/>
          <p:nvPr/>
        </p:nvSpPr>
        <p:spPr>
          <a:xfrm>
            <a:off x="40405" y="71447"/>
            <a:ext cx="8219012" cy="369332"/>
          </a:xfrm>
          <a:prstGeom prst="rect">
            <a:avLst/>
          </a:prstGeom>
          <a:solidFill>
            <a:schemeClr val="bg1"/>
          </a:solidFill>
          <a:ln>
            <a:noFill/>
          </a:ln>
        </p:spPr>
        <p:txBody>
          <a:bodyPr wrap="square" rtlCol="0">
            <a:spAutoFit/>
          </a:bodyPr>
          <a:lstStyle/>
          <a:p>
            <a:r>
              <a:rPr kumimoji="1" lang="en" altLang="ko-KR" b="1" dirty="0"/>
              <a:t>Western Boundary Currents Warm Faster than Global Mean in 20th century</a:t>
            </a:r>
            <a:endParaRPr kumimoji="1" lang="ko-KR" altLang="en-US" b="1" dirty="0"/>
          </a:p>
        </p:txBody>
      </p:sp>
      <p:sp>
        <p:nvSpPr>
          <p:cNvPr id="36" name="타원 35">
            <a:extLst>
              <a:ext uri="{FF2B5EF4-FFF2-40B4-BE49-F238E27FC236}">
                <a16:creationId xmlns:a16="http://schemas.microsoft.com/office/drawing/2014/main" id="{AD3600B8-0406-59AC-2FA5-65A30FDEADC8}"/>
              </a:ext>
            </a:extLst>
          </p:cNvPr>
          <p:cNvSpPr/>
          <p:nvPr/>
        </p:nvSpPr>
        <p:spPr>
          <a:xfrm>
            <a:off x="4448388" y="1689008"/>
            <a:ext cx="998255" cy="64633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a:p>
        </p:txBody>
      </p:sp>
      <p:sp>
        <p:nvSpPr>
          <p:cNvPr id="37" name="TextBox 36">
            <a:extLst>
              <a:ext uri="{FF2B5EF4-FFF2-40B4-BE49-F238E27FC236}">
                <a16:creationId xmlns:a16="http://schemas.microsoft.com/office/drawing/2014/main" id="{24164410-F2C4-1888-B06E-C1FF8BACB40B}"/>
              </a:ext>
            </a:extLst>
          </p:cNvPr>
          <p:cNvSpPr txBox="1"/>
          <p:nvPr/>
        </p:nvSpPr>
        <p:spPr>
          <a:xfrm>
            <a:off x="3599568" y="1042677"/>
            <a:ext cx="1100686" cy="646331"/>
          </a:xfrm>
          <a:prstGeom prst="rect">
            <a:avLst/>
          </a:prstGeom>
          <a:noFill/>
        </p:spPr>
        <p:txBody>
          <a:bodyPr wrap="none" rtlCol="0">
            <a:spAutoFit/>
          </a:bodyPr>
          <a:lstStyle/>
          <a:p>
            <a:r>
              <a:rPr kumimoji="1" lang="en-US" altLang="ko-KR" b="1" dirty="0">
                <a:solidFill>
                  <a:srgbClr val="FF0000"/>
                </a:solidFill>
              </a:rPr>
              <a:t>East Asia </a:t>
            </a:r>
          </a:p>
          <a:p>
            <a:r>
              <a:rPr kumimoji="1" lang="en-US" altLang="ko-KR" b="1" dirty="0">
                <a:solidFill>
                  <a:srgbClr val="FF0000"/>
                </a:solidFill>
              </a:rPr>
              <a:t>warming!</a:t>
            </a:r>
            <a:endParaRPr kumimoji="1" lang="ko-KR" altLang="en-US" b="1" dirty="0">
              <a:solidFill>
                <a:srgbClr val="FF0000"/>
              </a:solidFill>
            </a:endParaRPr>
          </a:p>
        </p:txBody>
      </p:sp>
      <p:sp>
        <p:nvSpPr>
          <p:cNvPr id="3" name="TextBox 2">
            <a:extLst>
              <a:ext uri="{FF2B5EF4-FFF2-40B4-BE49-F238E27FC236}">
                <a16:creationId xmlns:a16="http://schemas.microsoft.com/office/drawing/2014/main" id="{BAE43B09-15C3-037C-3CAA-FE9C9CB7CCD1}"/>
              </a:ext>
            </a:extLst>
          </p:cNvPr>
          <p:cNvSpPr txBox="1"/>
          <p:nvPr/>
        </p:nvSpPr>
        <p:spPr>
          <a:xfrm>
            <a:off x="5446643" y="1689008"/>
            <a:ext cx="2044149" cy="523220"/>
          </a:xfrm>
          <a:prstGeom prst="rect">
            <a:avLst/>
          </a:prstGeom>
          <a:noFill/>
        </p:spPr>
        <p:txBody>
          <a:bodyPr wrap="none" rtlCol="0">
            <a:spAutoFit/>
          </a:bodyPr>
          <a:lstStyle/>
          <a:p>
            <a:r>
              <a:rPr kumimoji="1" lang="en-US" altLang="ko-KR" sz="2800" b="1" dirty="0">
                <a:solidFill>
                  <a:srgbClr val="FF0000"/>
                </a:solidFill>
              </a:rPr>
              <a:t>0.13℃  dec</a:t>
            </a:r>
            <a:r>
              <a:rPr kumimoji="1" lang="en-US" altLang="ko-KR" sz="2800" b="1" baseline="30000" dirty="0">
                <a:solidFill>
                  <a:srgbClr val="FF0000"/>
                </a:solidFill>
              </a:rPr>
              <a:t>-1</a:t>
            </a:r>
            <a:endParaRPr kumimoji="1" lang="ko-KR" altLang="en-US" sz="2800" b="1" baseline="30000" dirty="0">
              <a:solidFill>
                <a:srgbClr val="FF0000"/>
              </a:solidFill>
            </a:endParaRPr>
          </a:p>
        </p:txBody>
      </p:sp>
      <p:pic>
        <p:nvPicPr>
          <p:cNvPr id="5" name="그림 4">
            <a:extLst>
              <a:ext uri="{FF2B5EF4-FFF2-40B4-BE49-F238E27FC236}">
                <a16:creationId xmlns:a16="http://schemas.microsoft.com/office/drawing/2014/main" id="{0580A30F-07DF-D600-CC20-076FE24119EB}"/>
              </a:ext>
            </a:extLst>
          </p:cNvPr>
          <p:cNvPicPr>
            <a:picLocks noChangeAspect="1"/>
          </p:cNvPicPr>
          <p:nvPr/>
        </p:nvPicPr>
        <p:blipFill>
          <a:blip r:embed="rId2"/>
          <a:srcRect t="14041"/>
          <a:stretch>
            <a:fillRect/>
          </a:stretch>
        </p:blipFill>
        <p:spPr>
          <a:xfrm>
            <a:off x="1939159" y="4645773"/>
            <a:ext cx="7772400" cy="648734"/>
          </a:xfrm>
          <a:prstGeom prst="rect">
            <a:avLst/>
          </a:prstGeom>
        </p:spPr>
      </p:pic>
      <p:pic>
        <p:nvPicPr>
          <p:cNvPr id="18" name="그림 17">
            <a:extLst>
              <a:ext uri="{FF2B5EF4-FFF2-40B4-BE49-F238E27FC236}">
                <a16:creationId xmlns:a16="http://schemas.microsoft.com/office/drawing/2014/main" id="{E22294B3-65D0-B4AE-8AC4-DD089C9A34B5}"/>
              </a:ext>
            </a:extLst>
          </p:cNvPr>
          <p:cNvPicPr>
            <a:picLocks noChangeAspect="1"/>
          </p:cNvPicPr>
          <p:nvPr/>
        </p:nvPicPr>
        <p:blipFill>
          <a:blip/>
          <a:stretch>
            <a:fillRect/>
          </a:stretch>
        </p:blipFill>
        <p:spPr>
          <a:xfrm>
            <a:off x="7335117" y="5132790"/>
            <a:ext cx="4752884" cy="1684035"/>
          </a:xfrm>
          <a:prstGeom prst="rect">
            <a:avLst/>
          </a:prstGeom>
        </p:spPr>
      </p:pic>
    </p:spTree>
    <p:extLst>
      <p:ext uri="{BB962C8B-B14F-4D97-AF65-F5344CB8AC3E}">
        <p14:creationId xmlns:p14="http://schemas.microsoft.com/office/powerpoint/2010/main" val="2595247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34195-3BE8-F195-ECDE-0B63B15D1BF0}"/>
              </a:ext>
            </a:extLst>
          </p:cNvPr>
          <p:cNvSpPr txBox="1"/>
          <p:nvPr/>
        </p:nvSpPr>
        <p:spPr>
          <a:xfrm>
            <a:off x="292211" y="-105953"/>
            <a:ext cx="8461996" cy="584775"/>
          </a:xfrm>
          <a:prstGeom prst="rect">
            <a:avLst/>
          </a:prstGeom>
          <a:noFill/>
        </p:spPr>
        <p:txBody>
          <a:bodyPr wrap="none" rtlCol="0">
            <a:spAutoFit/>
          </a:bodyPr>
          <a:lstStyle/>
          <a:p>
            <a:r>
              <a:rPr kumimoji="1" lang="en-US" altLang="ko-Kore-KR" sz="3200" b="1" dirty="0">
                <a:latin typeface="Calibri" panose="020F0502020204030204" pitchFamily="34" charset="0"/>
                <a:cs typeface="Calibri" panose="020F0502020204030204" pitchFamily="34" charset="0"/>
              </a:rPr>
              <a:t>Interannual component: ELT Year – Ocean Driven</a:t>
            </a:r>
            <a:endParaRPr kumimoji="1" lang="ko-Kore-KR" altLang="en-US" sz="3200"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F23AFE7-9ACA-0F4B-8D05-58B74952D9BA}"/>
              </a:ext>
            </a:extLst>
          </p:cNvPr>
          <p:cNvSpPr txBox="1"/>
          <p:nvPr/>
        </p:nvSpPr>
        <p:spPr>
          <a:xfrm>
            <a:off x="5272966" y="966255"/>
            <a:ext cx="2141939" cy="307777"/>
          </a:xfrm>
          <a:prstGeom prst="rect">
            <a:avLst/>
          </a:prstGeom>
          <a:noFill/>
        </p:spPr>
        <p:txBody>
          <a:bodyPr wrap="square" rtlCol="0">
            <a:spAutoFit/>
          </a:bodyPr>
          <a:lstStyle/>
          <a:p>
            <a:r>
              <a:rPr kumimoji="1" lang="en-US" altLang="ko-Kore-KR" sz="1400" dirty="0">
                <a:latin typeface="Calibri" panose="020F0502020204030204" pitchFamily="34" charset="0"/>
                <a:cs typeface="Calibri" panose="020F0502020204030204" pitchFamily="34" charset="0"/>
              </a:rPr>
              <a:t>Shading: SSHa [cm]</a:t>
            </a:r>
            <a:endParaRPr kumimoji="1" lang="ko-Kore-KR" altLang="en-US" sz="1400" dirty="0">
              <a:latin typeface="Calibri" panose="020F0502020204030204" pitchFamily="34" charset="0"/>
              <a:cs typeface="Calibri" panose="020F0502020204030204" pitchFamily="34" charset="0"/>
            </a:endParaRPr>
          </a:p>
        </p:txBody>
      </p:sp>
      <p:sp>
        <p:nvSpPr>
          <p:cNvPr id="17" name="Slide Number Placeholder 4">
            <a:extLst>
              <a:ext uri="{FF2B5EF4-FFF2-40B4-BE49-F238E27FC236}">
                <a16:creationId xmlns:a16="http://schemas.microsoft.com/office/drawing/2014/main" id="{EDE7A8AB-9B51-352D-EC93-98F1738724BB}"/>
              </a:ext>
            </a:extLst>
          </p:cNvPr>
          <p:cNvSpPr>
            <a:spLocks noGrp="1"/>
          </p:cNvSpPr>
          <p:nvPr>
            <p:ph type="sldNum" sz="quarter" idx="12"/>
          </p:nvPr>
        </p:nvSpPr>
        <p:spPr>
          <a:xfrm>
            <a:off x="9263743" y="6341804"/>
            <a:ext cx="2743200" cy="365125"/>
          </a:xfrm>
        </p:spPr>
        <p:txBody>
          <a:bodyPr/>
          <a:lstStyle/>
          <a:p>
            <a:r>
              <a:rPr lang="en-US" sz="1800" dirty="0">
                <a:solidFill>
                  <a:schemeClr val="tx1"/>
                </a:solidFill>
                <a:latin typeface="Calibri" panose="020F0502020204030204" pitchFamily="34" charset="0"/>
                <a:cs typeface="Calibri" panose="020F0502020204030204" pitchFamily="34" charset="0"/>
              </a:rPr>
              <a:t>20</a:t>
            </a:r>
          </a:p>
        </p:txBody>
      </p:sp>
      <p:sp>
        <p:nvSpPr>
          <p:cNvPr id="32" name="TextBox 31">
            <a:extLst>
              <a:ext uri="{FF2B5EF4-FFF2-40B4-BE49-F238E27FC236}">
                <a16:creationId xmlns:a16="http://schemas.microsoft.com/office/drawing/2014/main" id="{7AE2E759-FB91-A956-1A4D-6B062D6F051A}"/>
              </a:ext>
            </a:extLst>
          </p:cNvPr>
          <p:cNvSpPr txBox="1"/>
          <p:nvPr/>
        </p:nvSpPr>
        <p:spPr>
          <a:xfrm>
            <a:off x="6142321" y="7252633"/>
            <a:ext cx="301686"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1</a:t>
            </a:r>
            <a:endParaRPr kumimoji="1" lang="ko-Kore-KR" altLang="en-US" dirty="0">
              <a:latin typeface="Calibri" panose="020F0502020204030204" pitchFamily="34" charset="0"/>
              <a:cs typeface="Calibri" panose="020F0502020204030204" pitchFamily="34" charset="0"/>
            </a:endParaRPr>
          </a:p>
        </p:txBody>
      </p:sp>
      <p:pic>
        <p:nvPicPr>
          <p:cNvPr id="2" name="그림 1">
            <a:extLst>
              <a:ext uri="{FF2B5EF4-FFF2-40B4-BE49-F238E27FC236}">
                <a16:creationId xmlns:a16="http://schemas.microsoft.com/office/drawing/2014/main" id="{F8D4697C-C226-0FAE-8F1F-75A365E86397}"/>
              </a:ext>
            </a:extLst>
          </p:cNvPr>
          <p:cNvPicPr>
            <a:picLocks noChangeAspect="1"/>
          </p:cNvPicPr>
          <p:nvPr/>
        </p:nvPicPr>
        <p:blipFill rotWithShape="1">
          <a:blip/>
          <a:srcRect r="45370"/>
          <a:stretch/>
        </p:blipFill>
        <p:spPr>
          <a:xfrm>
            <a:off x="4816800" y="1598400"/>
            <a:ext cx="2356432" cy="4744800"/>
          </a:xfrm>
          <a:prstGeom prst="rect">
            <a:avLst/>
          </a:prstGeom>
        </p:spPr>
      </p:pic>
      <p:sp>
        <p:nvSpPr>
          <p:cNvPr id="63" name="TextBox 62">
            <a:extLst>
              <a:ext uri="{FF2B5EF4-FFF2-40B4-BE49-F238E27FC236}">
                <a16:creationId xmlns:a16="http://schemas.microsoft.com/office/drawing/2014/main" id="{495210ED-E55F-38A2-E56C-0642F9E8D7D9}"/>
              </a:ext>
            </a:extLst>
          </p:cNvPr>
          <p:cNvSpPr txBox="1"/>
          <p:nvPr/>
        </p:nvSpPr>
        <p:spPr>
          <a:xfrm>
            <a:off x="6690916" y="4896144"/>
            <a:ext cx="559769"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143.5E</a:t>
            </a:r>
            <a:endParaRPr kumimoji="1" lang="ko-Kore-KR" altLang="en-US" sz="1050" dirty="0">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CA95C0EE-2298-CE98-A9C5-391B4E1B12DF}"/>
              </a:ext>
            </a:extLst>
          </p:cNvPr>
          <p:cNvSpPr txBox="1"/>
          <p:nvPr/>
        </p:nvSpPr>
        <p:spPr>
          <a:xfrm>
            <a:off x="6096000" y="4590988"/>
            <a:ext cx="457176"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138E</a:t>
            </a:r>
            <a:endParaRPr kumimoji="1" lang="ko-Kore-KR" altLang="en-US" sz="1050" dirty="0">
              <a:latin typeface="Calibri" panose="020F0502020204030204" pitchFamily="34" charset="0"/>
              <a:cs typeface="Calibri" panose="020F0502020204030204" pitchFamily="34" charset="0"/>
            </a:endParaRPr>
          </a:p>
        </p:txBody>
      </p:sp>
      <p:sp>
        <p:nvSpPr>
          <p:cNvPr id="65" name="TextBox 64">
            <a:extLst>
              <a:ext uri="{FF2B5EF4-FFF2-40B4-BE49-F238E27FC236}">
                <a16:creationId xmlns:a16="http://schemas.microsoft.com/office/drawing/2014/main" id="{635368F8-7D05-E6BD-3689-C4312A12AB60}"/>
              </a:ext>
            </a:extLst>
          </p:cNvPr>
          <p:cNvSpPr txBox="1"/>
          <p:nvPr/>
        </p:nvSpPr>
        <p:spPr>
          <a:xfrm>
            <a:off x="5833161" y="4187761"/>
            <a:ext cx="457176"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133E</a:t>
            </a:r>
            <a:endParaRPr kumimoji="1" lang="ko-Kore-KR" altLang="en-US" sz="1050" dirty="0">
              <a:latin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176CEFC4-1C8C-C7D0-9E95-DFE9D97D29E7}"/>
              </a:ext>
            </a:extLst>
          </p:cNvPr>
          <p:cNvSpPr txBox="1"/>
          <p:nvPr/>
        </p:nvSpPr>
        <p:spPr>
          <a:xfrm>
            <a:off x="5441643" y="3777777"/>
            <a:ext cx="607859" cy="246221"/>
          </a:xfrm>
          <a:prstGeom prst="rect">
            <a:avLst/>
          </a:prstGeom>
          <a:noFill/>
        </p:spPr>
        <p:txBody>
          <a:bodyPr wrap="none" rtlCol="0">
            <a:spAutoFit/>
          </a:bodyPr>
          <a:lstStyle/>
          <a:p>
            <a:r>
              <a:rPr kumimoji="1" lang="en-US" altLang="ko-Kore-KR" sz="1000" dirty="0">
                <a:latin typeface="Calibri" panose="020F0502020204030204" pitchFamily="34" charset="0"/>
                <a:cs typeface="Calibri" panose="020F0502020204030204" pitchFamily="34" charset="0"/>
              </a:rPr>
              <a:t>128.75E</a:t>
            </a:r>
            <a:endParaRPr kumimoji="1" lang="ko-Kore-KR" altLang="en-US" sz="1000" dirty="0">
              <a:latin typeface="Calibri" panose="020F0502020204030204" pitchFamily="34" charset="0"/>
              <a:cs typeface="Calibri" panose="020F0502020204030204" pitchFamily="34" charset="0"/>
            </a:endParaRPr>
          </a:p>
        </p:txBody>
      </p:sp>
      <p:sp>
        <p:nvSpPr>
          <p:cNvPr id="67" name="TextBox 66">
            <a:extLst>
              <a:ext uri="{FF2B5EF4-FFF2-40B4-BE49-F238E27FC236}">
                <a16:creationId xmlns:a16="http://schemas.microsoft.com/office/drawing/2014/main" id="{B280FE41-10AA-AB8C-87BF-E8810D4F2503}"/>
              </a:ext>
            </a:extLst>
          </p:cNvPr>
          <p:cNvSpPr txBox="1"/>
          <p:nvPr/>
        </p:nvSpPr>
        <p:spPr>
          <a:xfrm>
            <a:off x="5661518" y="3295706"/>
            <a:ext cx="628697"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127.25E</a:t>
            </a:r>
            <a:endParaRPr kumimoji="1" lang="ko-Kore-KR" altLang="en-US" sz="1050" dirty="0">
              <a:latin typeface="Calibri" panose="020F0502020204030204" pitchFamily="34" charset="0"/>
              <a:cs typeface="Calibri" panose="020F0502020204030204" pitchFamily="34" charset="0"/>
            </a:endParaRPr>
          </a:p>
        </p:txBody>
      </p:sp>
      <p:sp>
        <p:nvSpPr>
          <p:cNvPr id="68" name="TextBox 67">
            <a:extLst>
              <a:ext uri="{FF2B5EF4-FFF2-40B4-BE49-F238E27FC236}">
                <a16:creationId xmlns:a16="http://schemas.microsoft.com/office/drawing/2014/main" id="{8AF88B9E-11B5-11AB-54BA-D18301A21A01}"/>
              </a:ext>
            </a:extLst>
          </p:cNvPr>
          <p:cNvSpPr txBox="1"/>
          <p:nvPr/>
        </p:nvSpPr>
        <p:spPr>
          <a:xfrm>
            <a:off x="5470491" y="2912728"/>
            <a:ext cx="559769"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124.5E</a:t>
            </a:r>
            <a:endParaRPr kumimoji="1" lang="ko-Kore-KR" altLang="en-US" sz="1050" dirty="0">
              <a:latin typeface="Calibri" panose="020F0502020204030204" pitchFamily="34" charset="0"/>
              <a:cs typeface="Calibri" panose="020F0502020204030204" pitchFamily="34" charset="0"/>
            </a:endParaRPr>
          </a:p>
        </p:txBody>
      </p:sp>
      <p:cxnSp>
        <p:nvCxnSpPr>
          <p:cNvPr id="112" name="직선 연결선[R] 111">
            <a:extLst>
              <a:ext uri="{FF2B5EF4-FFF2-40B4-BE49-F238E27FC236}">
                <a16:creationId xmlns:a16="http://schemas.microsoft.com/office/drawing/2014/main" id="{B17F6E18-A31A-3EC9-3B0A-228C7AD20029}"/>
              </a:ext>
            </a:extLst>
          </p:cNvPr>
          <p:cNvCxnSpPr>
            <a:cxnSpLocks/>
          </p:cNvCxnSpPr>
          <p:nvPr/>
        </p:nvCxnSpPr>
        <p:spPr>
          <a:xfrm>
            <a:off x="5326675" y="2872129"/>
            <a:ext cx="1846557" cy="2929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2E3BD820-F22A-0F5E-8FD7-6F2C886FF479}"/>
              </a:ext>
            </a:extLst>
          </p:cNvPr>
          <p:cNvSpPr txBox="1"/>
          <p:nvPr/>
        </p:nvSpPr>
        <p:spPr>
          <a:xfrm>
            <a:off x="224884" y="493354"/>
            <a:ext cx="11555961" cy="369332"/>
          </a:xfrm>
          <a:prstGeom prst="rect">
            <a:avLst/>
          </a:prstGeom>
          <a:noFill/>
        </p:spPr>
        <p:txBody>
          <a:bodyPr wrap="square">
            <a:spAutoFit/>
          </a:bodyPr>
          <a:lstStyle/>
          <a:p>
            <a:pPr marL="342900" indent="-342900">
              <a:buAutoNum type="arabicPeriod"/>
            </a:pPr>
            <a:r>
              <a:rPr kumimoji="1" lang="en-US" altLang="ko-Kore-KR" dirty="0">
                <a:latin typeface="Calibri" panose="020F0502020204030204" pitchFamily="34" charset="0"/>
                <a:cs typeface="Calibri" panose="020F0502020204030204" pitchFamily="34" charset="0"/>
              </a:rPr>
              <a:t>Source of the SSHa: propagation from the remote ocean or local forcing? </a:t>
            </a:r>
          </a:p>
        </p:txBody>
      </p:sp>
      <p:pic>
        <p:nvPicPr>
          <p:cNvPr id="142" name="그림 141" descr="텍스트, 스크린샷, 지도이(가) 표시된 사진&#10;&#10;자동 생성된 설명">
            <a:extLst>
              <a:ext uri="{FF2B5EF4-FFF2-40B4-BE49-F238E27FC236}">
                <a16:creationId xmlns:a16="http://schemas.microsoft.com/office/drawing/2014/main" id="{BB226C0A-4F6B-3F42-F29B-AD118D5E2715}"/>
              </a:ext>
            </a:extLst>
          </p:cNvPr>
          <p:cNvPicPr>
            <a:picLocks noChangeAspect="1"/>
          </p:cNvPicPr>
          <p:nvPr/>
        </p:nvPicPr>
        <p:blipFill rotWithShape="1">
          <a:blip/>
          <a:srcRect b="9857"/>
          <a:stretch/>
        </p:blipFill>
        <p:spPr>
          <a:xfrm>
            <a:off x="891589" y="1297363"/>
            <a:ext cx="2786841" cy="1960358"/>
          </a:xfrm>
          <a:prstGeom prst="rect">
            <a:avLst/>
          </a:prstGeom>
        </p:spPr>
      </p:pic>
      <p:sp>
        <p:nvSpPr>
          <p:cNvPr id="143" name="직사각형 142">
            <a:extLst>
              <a:ext uri="{FF2B5EF4-FFF2-40B4-BE49-F238E27FC236}">
                <a16:creationId xmlns:a16="http://schemas.microsoft.com/office/drawing/2014/main" id="{DE7FAC81-A0ED-0530-3A80-85D54CDD7EF4}"/>
              </a:ext>
            </a:extLst>
          </p:cNvPr>
          <p:cNvSpPr/>
          <p:nvPr/>
        </p:nvSpPr>
        <p:spPr>
          <a:xfrm>
            <a:off x="1179879" y="2289641"/>
            <a:ext cx="587449" cy="2340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5210D46-6F53-2C94-8B63-9087AD01DA41}"/>
              </a:ext>
            </a:extLst>
          </p:cNvPr>
          <p:cNvSpPr txBox="1"/>
          <p:nvPr/>
        </p:nvSpPr>
        <p:spPr>
          <a:xfrm>
            <a:off x="4538436" y="6397273"/>
            <a:ext cx="952505" cy="338554"/>
          </a:xfrm>
          <a:prstGeom prst="rect">
            <a:avLst/>
          </a:prstGeom>
          <a:noFill/>
        </p:spPr>
        <p:txBody>
          <a:bodyPr wrap="none" rtlCol="0">
            <a:spAutoFit/>
          </a:bodyPr>
          <a:lstStyle/>
          <a:p>
            <a:r>
              <a:rPr kumimoji="1" lang="en-US" altLang="ko-Kore-KR" sz="1600" dirty="0">
                <a:latin typeface="Calibri" panose="020F0502020204030204" pitchFamily="34" charset="0"/>
                <a:cs typeface="Calibri" panose="020F0502020204030204" pitchFamily="34" charset="0"/>
              </a:rPr>
              <a:t>18.5-21N</a:t>
            </a:r>
            <a:endParaRPr kumimoji="1" lang="ko-Kore-KR" altLang="en-US" sz="1600" dirty="0">
              <a:latin typeface="Calibri" panose="020F0502020204030204" pitchFamily="34" charset="0"/>
              <a:cs typeface="Calibri" panose="020F0502020204030204" pitchFamily="34" charset="0"/>
            </a:endParaRPr>
          </a:p>
        </p:txBody>
      </p:sp>
      <p:pic>
        <p:nvPicPr>
          <p:cNvPr id="7" name="그림 6">
            <a:extLst>
              <a:ext uri="{FF2B5EF4-FFF2-40B4-BE49-F238E27FC236}">
                <a16:creationId xmlns:a16="http://schemas.microsoft.com/office/drawing/2014/main" id="{2A265A5C-97E1-BF14-158A-C4F403F05504}"/>
              </a:ext>
            </a:extLst>
          </p:cNvPr>
          <p:cNvPicPr>
            <a:picLocks noChangeAspect="1"/>
          </p:cNvPicPr>
          <p:nvPr/>
        </p:nvPicPr>
        <p:blipFill rotWithShape="1">
          <a:blip/>
          <a:srcRect l="53045" t="4844" r="1722" b="79798"/>
          <a:stretch/>
        </p:blipFill>
        <p:spPr>
          <a:xfrm>
            <a:off x="3027320" y="5863795"/>
            <a:ext cx="1470949" cy="784818"/>
          </a:xfrm>
          <a:prstGeom prst="rect">
            <a:avLst/>
          </a:prstGeom>
        </p:spPr>
      </p:pic>
      <p:sp>
        <p:nvSpPr>
          <p:cNvPr id="8" name="직사각형 7">
            <a:extLst>
              <a:ext uri="{FF2B5EF4-FFF2-40B4-BE49-F238E27FC236}">
                <a16:creationId xmlns:a16="http://schemas.microsoft.com/office/drawing/2014/main" id="{2FE49D53-147E-F573-C01E-CD07C349B40A}"/>
              </a:ext>
            </a:extLst>
          </p:cNvPr>
          <p:cNvSpPr/>
          <p:nvPr/>
        </p:nvSpPr>
        <p:spPr>
          <a:xfrm>
            <a:off x="3477679" y="6504448"/>
            <a:ext cx="396703" cy="98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cxnSp>
        <p:nvCxnSpPr>
          <p:cNvPr id="10" name="직선 화살표 연결선 9">
            <a:extLst>
              <a:ext uri="{FF2B5EF4-FFF2-40B4-BE49-F238E27FC236}">
                <a16:creationId xmlns:a16="http://schemas.microsoft.com/office/drawing/2014/main" id="{0F016005-8F8F-DC38-4118-81022DD7ABB6}"/>
              </a:ext>
            </a:extLst>
          </p:cNvPr>
          <p:cNvCxnSpPr>
            <a:cxnSpLocks/>
          </p:cNvCxnSpPr>
          <p:nvPr/>
        </p:nvCxnSpPr>
        <p:spPr>
          <a:xfrm flipV="1">
            <a:off x="3874382" y="5883304"/>
            <a:ext cx="1708229" cy="621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5" name="그림 24" descr="텍스트, 지도, 도표, 스크린샷이(가) 표시된 사진&#10;&#10;자동 생성된 설명">
            <a:extLst>
              <a:ext uri="{FF2B5EF4-FFF2-40B4-BE49-F238E27FC236}">
                <a16:creationId xmlns:a16="http://schemas.microsoft.com/office/drawing/2014/main" id="{4C49E23C-4DBA-82D7-FCA8-9E729D1A2A1D}"/>
              </a:ext>
            </a:extLst>
          </p:cNvPr>
          <p:cNvPicPr>
            <a:picLocks noChangeAspect="1"/>
          </p:cNvPicPr>
          <p:nvPr/>
        </p:nvPicPr>
        <p:blipFill rotWithShape="1">
          <a:blip/>
          <a:srcRect b="14273"/>
          <a:stretch/>
        </p:blipFill>
        <p:spPr>
          <a:xfrm>
            <a:off x="890193" y="3458562"/>
            <a:ext cx="2558568" cy="1847850"/>
          </a:xfrm>
          <a:prstGeom prst="rect">
            <a:avLst/>
          </a:prstGeom>
        </p:spPr>
      </p:pic>
      <p:sp>
        <p:nvSpPr>
          <p:cNvPr id="26" name="직사각형 25">
            <a:extLst>
              <a:ext uri="{FF2B5EF4-FFF2-40B4-BE49-F238E27FC236}">
                <a16:creationId xmlns:a16="http://schemas.microsoft.com/office/drawing/2014/main" id="{A8529F32-1312-44CE-3725-D070B1B26743}"/>
              </a:ext>
            </a:extLst>
          </p:cNvPr>
          <p:cNvSpPr/>
          <p:nvPr/>
        </p:nvSpPr>
        <p:spPr>
          <a:xfrm>
            <a:off x="2283558" y="3512201"/>
            <a:ext cx="601836" cy="15132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D39C031C-E1F5-D22C-DEF8-E6B81B10E40D}"/>
              </a:ext>
            </a:extLst>
          </p:cNvPr>
          <p:cNvSpPr txBox="1"/>
          <p:nvPr/>
        </p:nvSpPr>
        <p:spPr>
          <a:xfrm>
            <a:off x="2279185" y="3238257"/>
            <a:ext cx="643189"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STCC</a:t>
            </a:r>
            <a:endParaRPr kumimoji="1" lang="ko-Kore-KR" altLang="en-US" dirty="0">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0B0D80B5-F454-39F7-ED99-327AADCAB719}"/>
              </a:ext>
            </a:extLst>
          </p:cNvPr>
          <p:cNvSpPr txBox="1"/>
          <p:nvPr/>
        </p:nvSpPr>
        <p:spPr>
          <a:xfrm>
            <a:off x="5981918" y="5330522"/>
            <a:ext cx="1103572"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13.0 cm/s</a:t>
            </a:r>
            <a:endParaRPr kumimoji="1" lang="ko-Kore-KR" altLang="en-US"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0CA6F94-7AC1-91BA-D128-FE1C6E6C1EB7}"/>
              </a:ext>
            </a:extLst>
          </p:cNvPr>
          <p:cNvSpPr txBox="1"/>
          <p:nvPr/>
        </p:nvSpPr>
        <p:spPr>
          <a:xfrm>
            <a:off x="1229945" y="2027269"/>
            <a:ext cx="590996" cy="338554"/>
          </a:xfrm>
          <a:prstGeom prst="rect">
            <a:avLst/>
          </a:prstGeom>
          <a:noFill/>
        </p:spPr>
        <p:txBody>
          <a:bodyPr wrap="none" rtlCol="0">
            <a:spAutoFit/>
          </a:bodyPr>
          <a:lstStyle/>
          <a:p>
            <a:r>
              <a:rPr kumimoji="1" lang="en-US" altLang="ko-Kore-KR" sz="1600" dirty="0">
                <a:latin typeface="Calibri" panose="020F0502020204030204" pitchFamily="34" charset="0"/>
                <a:cs typeface="Calibri" panose="020F0502020204030204" pitchFamily="34" charset="0"/>
              </a:rPr>
              <a:t>STCC</a:t>
            </a:r>
            <a:endParaRPr kumimoji="1" lang="ko-Kore-KR" altLang="en-US" sz="1600" dirty="0">
              <a:latin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4190BE71-3DD1-DC5D-B69F-8094BFCE93F5}"/>
              </a:ext>
            </a:extLst>
          </p:cNvPr>
          <p:cNvSpPr txBox="1"/>
          <p:nvPr/>
        </p:nvSpPr>
        <p:spPr>
          <a:xfrm>
            <a:off x="976790" y="5306412"/>
            <a:ext cx="2990242" cy="584775"/>
          </a:xfrm>
          <a:prstGeom prst="rect">
            <a:avLst/>
          </a:prstGeom>
          <a:noFill/>
        </p:spPr>
        <p:txBody>
          <a:bodyPr wrap="none" rtlCol="0">
            <a:spAutoFit/>
          </a:bodyPr>
          <a:lstStyle/>
          <a:p>
            <a:r>
              <a:rPr kumimoji="1" lang="en-US" altLang="ko-Kore-KR" sz="1600" dirty="0">
                <a:latin typeface="Calibri" panose="020F0502020204030204" pitchFamily="34" charset="0"/>
                <a:cs typeface="Calibri" panose="020F0502020204030204" pitchFamily="34" charset="0"/>
              </a:rPr>
              <a:t>Westward propagating </a:t>
            </a:r>
          </a:p>
          <a:p>
            <a:r>
              <a:rPr kumimoji="1" lang="en-US" altLang="ko-Kore-KR" sz="1600" dirty="0">
                <a:latin typeface="Calibri" panose="020F0502020204030204" pitchFamily="34" charset="0"/>
                <a:cs typeface="Calibri" panose="020F0502020204030204" pitchFamily="34" charset="0"/>
              </a:rPr>
              <a:t>first mode baroclinic Rossby wave</a:t>
            </a:r>
            <a:endParaRPr kumimoji="1" lang="ko-Kore-KR" altLang="en-US" sz="1600" dirty="0">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9CFFE11E-D61C-00D9-7844-B93DC361E72B}"/>
              </a:ext>
            </a:extLst>
          </p:cNvPr>
          <p:cNvSpPr txBox="1"/>
          <p:nvPr/>
        </p:nvSpPr>
        <p:spPr>
          <a:xfrm>
            <a:off x="1509072" y="3238178"/>
            <a:ext cx="566694"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NEC</a:t>
            </a:r>
            <a:endParaRPr kumimoji="1" lang="ko-Kore-KR" altLang="en-US" dirty="0">
              <a:latin typeface="Calibri" panose="020F0502020204030204" pitchFamily="34" charset="0"/>
              <a:cs typeface="Calibri" panose="020F0502020204030204" pitchFamily="34" charset="0"/>
            </a:endParaRPr>
          </a:p>
        </p:txBody>
      </p:sp>
      <p:sp>
        <p:nvSpPr>
          <p:cNvPr id="13" name="포인트가 5개인 별[5] 12">
            <a:extLst>
              <a:ext uri="{FF2B5EF4-FFF2-40B4-BE49-F238E27FC236}">
                <a16:creationId xmlns:a16="http://schemas.microsoft.com/office/drawing/2014/main" id="{A442D717-2D64-6F9E-8E2C-E992DCB7B9C8}"/>
              </a:ext>
            </a:extLst>
          </p:cNvPr>
          <p:cNvSpPr>
            <a:spLocks noChangeAspect="1"/>
          </p:cNvSpPr>
          <p:nvPr/>
        </p:nvSpPr>
        <p:spPr>
          <a:xfrm>
            <a:off x="6690916" y="4896144"/>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16" name="포인트가 5개인 별[5] 15">
            <a:extLst>
              <a:ext uri="{FF2B5EF4-FFF2-40B4-BE49-F238E27FC236}">
                <a16:creationId xmlns:a16="http://schemas.microsoft.com/office/drawing/2014/main" id="{643F8754-8478-F1C6-A4FF-2571BCC0B690}"/>
              </a:ext>
            </a:extLst>
          </p:cNvPr>
          <p:cNvSpPr/>
          <p:nvPr/>
        </p:nvSpPr>
        <p:spPr>
          <a:xfrm>
            <a:off x="6352236" y="4507472"/>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18" name="포인트가 5개인 별[5] 17">
            <a:extLst>
              <a:ext uri="{FF2B5EF4-FFF2-40B4-BE49-F238E27FC236}">
                <a16:creationId xmlns:a16="http://schemas.microsoft.com/office/drawing/2014/main" id="{B90749D3-E9B1-A249-BD57-E0C4B7E79EBD}"/>
              </a:ext>
            </a:extLst>
          </p:cNvPr>
          <p:cNvSpPr/>
          <p:nvPr/>
        </p:nvSpPr>
        <p:spPr>
          <a:xfrm>
            <a:off x="6003232" y="4129301"/>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20" name="포인트가 5개인 별[5] 19">
            <a:extLst>
              <a:ext uri="{FF2B5EF4-FFF2-40B4-BE49-F238E27FC236}">
                <a16:creationId xmlns:a16="http://schemas.microsoft.com/office/drawing/2014/main" id="{AA1762AC-2010-3F68-F40C-5841D84DEE56}"/>
              </a:ext>
            </a:extLst>
          </p:cNvPr>
          <p:cNvSpPr>
            <a:spLocks noChangeAspect="1"/>
          </p:cNvSpPr>
          <p:nvPr/>
        </p:nvSpPr>
        <p:spPr>
          <a:xfrm>
            <a:off x="5731480" y="3744533"/>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22" name="포인트가 5개인 별[5] 21">
            <a:extLst>
              <a:ext uri="{FF2B5EF4-FFF2-40B4-BE49-F238E27FC236}">
                <a16:creationId xmlns:a16="http://schemas.microsoft.com/office/drawing/2014/main" id="{8A652A70-B1F5-535F-148C-496CDDF4B3BD}"/>
              </a:ext>
            </a:extLst>
          </p:cNvPr>
          <p:cNvSpPr>
            <a:spLocks noChangeAspect="1"/>
          </p:cNvSpPr>
          <p:nvPr/>
        </p:nvSpPr>
        <p:spPr>
          <a:xfrm>
            <a:off x="5640215" y="3359965"/>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23" name="포인트가 5개인 별[5] 22">
            <a:extLst>
              <a:ext uri="{FF2B5EF4-FFF2-40B4-BE49-F238E27FC236}">
                <a16:creationId xmlns:a16="http://schemas.microsoft.com/office/drawing/2014/main" id="{1013A468-8765-07F2-C07A-94E08A2A5978}"/>
              </a:ext>
            </a:extLst>
          </p:cNvPr>
          <p:cNvSpPr>
            <a:spLocks noChangeAspect="1"/>
          </p:cNvSpPr>
          <p:nvPr/>
        </p:nvSpPr>
        <p:spPr>
          <a:xfrm>
            <a:off x="5448092" y="2994294"/>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6D7CB1D9-1F94-76A5-1379-64EDBD754638}"/>
              </a:ext>
            </a:extLst>
          </p:cNvPr>
          <p:cNvSpPr txBox="1"/>
          <p:nvPr/>
        </p:nvSpPr>
        <p:spPr>
          <a:xfrm>
            <a:off x="58800" y="6120253"/>
            <a:ext cx="2737481" cy="523220"/>
          </a:xfrm>
          <a:prstGeom prst="rect">
            <a:avLst/>
          </a:prstGeom>
          <a:noFill/>
        </p:spPr>
        <p:txBody>
          <a:bodyPr wrap="none" rtlCol="0">
            <a:spAutoFit/>
          </a:bodyPr>
          <a:lstStyle/>
          <a:p>
            <a:r>
              <a:rPr kumimoji="1" lang="en-US" altLang="ko-Kore-KR" sz="1400" dirty="0">
                <a:latin typeface="Calibri" panose="020F0502020204030204" pitchFamily="34" charset="0"/>
                <a:cs typeface="Calibri" panose="020F0502020204030204" pitchFamily="34" charset="0"/>
              </a:rPr>
              <a:t>NEC: North Equatorial Current</a:t>
            </a:r>
          </a:p>
          <a:p>
            <a:r>
              <a:rPr kumimoji="1" lang="en-US" altLang="ko-Kore-KR" sz="1400" dirty="0">
                <a:latin typeface="Calibri" panose="020F0502020204030204" pitchFamily="34" charset="0"/>
                <a:cs typeface="Calibri" panose="020F0502020204030204" pitchFamily="34" charset="0"/>
              </a:rPr>
              <a:t>STCC: </a:t>
            </a:r>
            <a:r>
              <a:rPr kumimoji="1" lang="en-US" altLang="ko-KR" sz="1400" dirty="0">
                <a:latin typeface="Calibri" panose="020F0502020204030204" pitchFamily="34" charset="0"/>
                <a:cs typeface="Calibri" panose="020F0502020204030204" pitchFamily="34" charset="0"/>
              </a:rPr>
              <a:t>S</a:t>
            </a:r>
            <a:r>
              <a:rPr kumimoji="1" lang="en-US" altLang="ko-Kore-KR" sz="1400" dirty="0">
                <a:latin typeface="Calibri" panose="020F0502020204030204" pitchFamily="34" charset="0"/>
                <a:cs typeface="Calibri" panose="020F0502020204030204" pitchFamily="34" charset="0"/>
              </a:rPr>
              <a:t>ubtropical Counter Current </a:t>
            </a:r>
            <a:endParaRPr kumimoji="1" lang="ko-Kore-KR" altLang="en-US" sz="1400" dirty="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A050D3AD-E222-985A-6286-E014FAD5007B}"/>
              </a:ext>
            </a:extLst>
          </p:cNvPr>
          <p:cNvSpPr txBox="1"/>
          <p:nvPr/>
        </p:nvSpPr>
        <p:spPr>
          <a:xfrm>
            <a:off x="3292485" y="3449198"/>
            <a:ext cx="840295" cy="430887"/>
          </a:xfrm>
          <a:prstGeom prst="rect">
            <a:avLst/>
          </a:prstGeom>
          <a:noFill/>
        </p:spPr>
        <p:txBody>
          <a:bodyPr wrap="none" rtlCol="0">
            <a:spAutoFit/>
          </a:bodyPr>
          <a:lstStyle/>
          <a:p>
            <a:r>
              <a:rPr kumimoji="1" lang="en-US" altLang="ko-Kore-KR" sz="1100" dirty="0">
                <a:latin typeface="Calibri" panose="020F0502020204030204" pitchFamily="34" charset="0"/>
                <a:cs typeface="Calibri" panose="020F0502020204030204" pitchFamily="34" charset="0"/>
              </a:rPr>
              <a:t>Shading: </a:t>
            </a:r>
            <a:r>
              <a:rPr kumimoji="1" lang="en-US" altLang="ko-Kore-KR" sz="1100" b="1" dirty="0">
                <a:latin typeface="Calibri" panose="020F0502020204030204" pitchFamily="34" charset="0"/>
                <a:cs typeface="Calibri" panose="020F0502020204030204" pitchFamily="34" charset="0"/>
              </a:rPr>
              <a:t>U</a:t>
            </a:r>
            <a:r>
              <a:rPr kumimoji="1" lang="en-US" altLang="ko-Kore-KR" sz="1100" b="1" baseline="-25000" dirty="0">
                <a:latin typeface="Calibri" panose="020F0502020204030204" pitchFamily="34" charset="0"/>
                <a:cs typeface="Calibri" panose="020F0502020204030204" pitchFamily="34" charset="0"/>
              </a:rPr>
              <a:t>g</a:t>
            </a:r>
          </a:p>
          <a:p>
            <a:r>
              <a:rPr kumimoji="1" lang="en-US" altLang="ko-Kore-KR" sz="1100" dirty="0">
                <a:latin typeface="Calibri" panose="020F0502020204030204" pitchFamily="34" charset="0"/>
                <a:cs typeface="Calibri" panose="020F0502020204030204" pitchFamily="34" charset="0"/>
              </a:rPr>
              <a:t>Contour: </a:t>
            </a:r>
            <a:r>
              <a:rPr kumimoji="1" lang="en-US" altLang="ko-Kore-KR" sz="1100" b="1" dirty="0">
                <a:latin typeface="Calibri" panose="020F0502020204030204" pitchFamily="34" charset="0"/>
                <a:cs typeface="Calibri" panose="020F0502020204030204" pitchFamily="34" charset="0"/>
              </a:rPr>
              <a:t>T</a:t>
            </a:r>
          </a:p>
        </p:txBody>
      </p:sp>
      <p:sp>
        <p:nvSpPr>
          <p:cNvPr id="40" name="TextBox 39">
            <a:extLst>
              <a:ext uri="{FF2B5EF4-FFF2-40B4-BE49-F238E27FC236}">
                <a16:creationId xmlns:a16="http://schemas.microsoft.com/office/drawing/2014/main" id="{6B704033-642B-59B0-9FE0-A35E28114F46}"/>
              </a:ext>
            </a:extLst>
          </p:cNvPr>
          <p:cNvSpPr txBox="1"/>
          <p:nvPr/>
        </p:nvSpPr>
        <p:spPr>
          <a:xfrm>
            <a:off x="1766660" y="1061979"/>
            <a:ext cx="1050288" cy="338554"/>
          </a:xfrm>
          <a:prstGeom prst="rect">
            <a:avLst/>
          </a:prstGeom>
          <a:noFill/>
        </p:spPr>
        <p:txBody>
          <a:bodyPr wrap="none" rtlCol="0">
            <a:spAutoFit/>
          </a:bodyPr>
          <a:lstStyle/>
          <a:p>
            <a:r>
              <a:rPr kumimoji="1" lang="en-US" altLang="ko-Kore-KR" sz="1600" b="1" dirty="0">
                <a:latin typeface="Calibri" panose="020F0502020204030204" pitchFamily="34" charset="0"/>
                <a:cs typeface="Calibri" panose="020F0502020204030204" pitchFamily="34" charset="0"/>
              </a:rPr>
              <a:t>RMS SSHa</a:t>
            </a:r>
            <a:endParaRPr kumimoji="1" lang="ko-Kore-KR" altLang="en-US" sz="1600" b="1"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527E4B89-0287-596B-DBD1-2F266EF6DA49}"/>
              </a:ext>
            </a:extLst>
          </p:cNvPr>
          <p:cNvSpPr txBox="1"/>
          <p:nvPr/>
        </p:nvSpPr>
        <p:spPr>
          <a:xfrm>
            <a:off x="32335" y="1007904"/>
            <a:ext cx="1470274"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Qiu and Chen (2010)</a:t>
            </a:r>
            <a:endParaRPr kumimoji="1" lang="ko-Kore-KR" alt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185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animBg="1"/>
      <p:bldP spid="26" grpId="0" animBg="1"/>
      <p:bldP spid="27" grpId="0"/>
      <p:bldP spid="4" grpId="0"/>
      <p:bldP spid="36" grpId="0"/>
      <p:bldP spid="37" grpId="0"/>
      <p:bldP spid="38" grpId="0"/>
      <p:bldP spid="39" grpId="0"/>
      <p:bldP spid="40" grpId="0"/>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34195-3BE8-F195-ECDE-0B63B15D1BF0}"/>
              </a:ext>
            </a:extLst>
          </p:cNvPr>
          <p:cNvSpPr txBox="1"/>
          <p:nvPr/>
        </p:nvSpPr>
        <p:spPr>
          <a:xfrm>
            <a:off x="292211" y="-105953"/>
            <a:ext cx="8461996" cy="584775"/>
          </a:xfrm>
          <a:prstGeom prst="rect">
            <a:avLst/>
          </a:prstGeom>
          <a:noFill/>
        </p:spPr>
        <p:txBody>
          <a:bodyPr wrap="none" rtlCol="0">
            <a:spAutoFit/>
          </a:bodyPr>
          <a:lstStyle/>
          <a:p>
            <a:r>
              <a:rPr kumimoji="1" lang="en-US" altLang="ko-Kore-KR" sz="3200" b="1" dirty="0">
                <a:latin typeface="Calibri" panose="020F0502020204030204" pitchFamily="34" charset="0"/>
                <a:cs typeface="Calibri" panose="020F0502020204030204" pitchFamily="34" charset="0"/>
              </a:rPr>
              <a:t>Interannual component: ELT Year – Ocean Driven</a:t>
            </a:r>
            <a:endParaRPr kumimoji="1" lang="ko-Kore-KR" altLang="en-US" sz="3200" b="1"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F23AFE7-9ACA-0F4B-8D05-58B74952D9BA}"/>
              </a:ext>
            </a:extLst>
          </p:cNvPr>
          <p:cNvSpPr txBox="1"/>
          <p:nvPr/>
        </p:nvSpPr>
        <p:spPr>
          <a:xfrm>
            <a:off x="5272966" y="966255"/>
            <a:ext cx="2141939" cy="307777"/>
          </a:xfrm>
          <a:prstGeom prst="rect">
            <a:avLst/>
          </a:prstGeom>
          <a:noFill/>
        </p:spPr>
        <p:txBody>
          <a:bodyPr wrap="square" rtlCol="0">
            <a:spAutoFit/>
          </a:bodyPr>
          <a:lstStyle/>
          <a:p>
            <a:r>
              <a:rPr kumimoji="1" lang="en-US" altLang="ko-Kore-KR" sz="1400" dirty="0">
                <a:latin typeface="Calibri" panose="020F0502020204030204" pitchFamily="34" charset="0"/>
                <a:cs typeface="Calibri" panose="020F0502020204030204" pitchFamily="34" charset="0"/>
              </a:rPr>
              <a:t>Shading: SSHa [cm]</a:t>
            </a:r>
            <a:endParaRPr kumimoji="1" lang="ko-Kore-KR" altLang="en-US" sz="1400" dirty="0">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71C8510F-9475-B4E3-754B-9DACA8597159}"/>
              </a:ext>
            </a:extLst>
          </p:cNvPr>
          <p:cNvSpPr txBox="1"/>
          <p:nvPr/>
        </p:nvSpPr>
        <p:spPr>
          <a:xfrm>
            <a:off x="5258004" y="1231256"/>
            <a:ext cx="1331326" cy="307777"/>
          </a:xfrm>
          <a:prstGeom prst="rect">
            <a:avLst/>
          </a:prstGeom>
          <a:noFill/>
        </p:spPr>
        <p:txBody>
          <a:bodyPr wrap="none" rtlCol="0">
            <a:spAutoFit/>
          </a:bodyPr>
          <a:lstStyle/>
          <a:p>
            <a:r>
              <a:rPr kumimoji="1" lang="en-US" altLang="ko-Kore-KR" sz="1400" dirty="0">
                <a:latin typeface="Calibri" panose="020F0502020204030204" pitchFamily="34" charset="0"/>
                <a:cs typeface="Calibri" panose="020F0502020204030204" pitchFamily="34" charset="0"/>
              </a:rPr>
              <a:t>Contour : WSCa</a:t>
            </a:r>
            <a:endParaRPr kumimoji="1" lang="ko-Kore-KR" altLang="en-US" sz="14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D302419C-55E9-C891-851A-484009CCB6D3}"/>
              </a:ext>
            </a:extLst>
          </p:cNvPr>
          <p:cNvSpPr txBox="1"/>
          <p:nvPr/>
        </p:nvSpPr>
        <p:spPr>
          <a:xfrm>
            <a:off x="6545260" y="1262283"/>
            <a:ext cx="1285929"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CI = 2 x 10</a:t>
            </a:r>
            <a:r>
              <a:rPr kumimoji="1" lang="en-US" altLang="ko-Kore-KR" sz="1200" baseline="30000" dirty="0">
                <a:latin typeface="Calibri" panose="020F0502020204030204" pitchFamily="34" charset="0"/>
                <a:cs typeface="Calibri" panose="020F0502020204030204" pitchFamily="34" charset="0"/>
              </a:rPr>
              <a:t>-8</a:t>
            </a:r>
            <a:r>
              <a:rPr kumimoji="1" lang="en-US" altLang="ko-Kore-KR" sz="1200" dirty="0">
                <a:latin typeface="Calibri" panose="020F0502020204030204" pitchFamily="34" charset="0"/>
                <a:cs typeface="Calibri" panose="020F0502020204030204" pitchFamily="34" charset="0"/>
              </a:rPr>
              <a:t> N</a:t>
            </a:r>
            <a:r>
              <a:rPr kumimoji="1" lang="ko-KR" altLang="en-US" sz="1200" dirty="0">
                <a:latin typeface="Calibri" panose="020F0502020204030204" pitchFamily="34" charset="0"/>
                <a:cs typeface="Calibri" panose="020F0502020204030204" pitchFamily="34" charset="0"/>
              </a:rPr>
              <a:t> </a:t>
            </a:r>
            <a:r>
              <a:rPr kumimoji="1" lang="en-US" altLang="ko-Kore-KR" sz="1200" dirty="0">
                <a:latin typeface="Calibri" panose="020F0502020204030204" pitchFamily="34" charset="0"/>
                <a:cs typeface="Calibri" panose="020F0502020204030204" pitchFamily="34" charset="0"/>
              </a:rPr>
              <a:t>m</a:t>
            </a:r>
            <a:r>
              <a:rPr kumimoji="1" lang="en-US" altLang="ko-KR" sz="1200" baseline="30000" dirty="0">
                <a:latin typeface="Calibri" panose="020F0502020204030204" pitchFamily="34" charset="0"/>
                <a:cs typeface="Calibri" panose="020F0502020204030204" pitchFamily="34" charset="0"/>
              </a:rPr>
              <a:t>-</a:t>
            </a:r>
            <a:r>
              <a:rPr kumimoji="1" lang="en-US" altLang="ko-Kore-KR" sz="1200" baseline="30000" dirty="0">
                <a:latin typeface="Calibri" panose="020F0502020204030204" pitchFamily="34" charset="0"/>
                <a:cs typeface="Calibri" panose="020F0502020204030204" pitchFamily="34" charset="0"/>
              </a:rPr>
              <a:t>3</a:t>
            </a:r>
            <a:endParaRPr kumimoji="1" lang="ko-Kore-KR" altLang="en-US" sz="1200" baseline="30000" dirty="0">
              <a:latin typeface="Calibri" panose="020F0502020204030204" pitchFamily="34" charset="0"/>
              <a:cs typeface="Calibri" panose="020F0502020204030204" pitchFamily="34" charset="0"/>
            </a:endParaRPr>
          </a:p>
        </p:txBody>
      </p:sp>
      <p:sp>
        <p:nvSpPr>
          <p:cNvPr id="17" name="Slide Number Placeholder 4">
            <a:extLst>
              <a:ext uri="{FF2B5EF4-FFF2-40B4-BE49-F238E27FC236}">
                <a16:creationId xmlns:a16="http://schemas.microsoft.com/office/drawing/2014/main" id="{EDE7A8AB-9B51-352D-EC93-98F1738724BB}"/>
              </a:ext>
            </a:extLst>
          </p:cNvPr>
          <p:cNvSpPr>
            <a:spLocks noGrp="1"/>
          </p:cNvSpPr>
          <p:nvPr>
            <p:ph type="sldNum" sz="quarter" idx="12"/>
          </p:nvPr>
        </p:nvSpPr>
        <p:spPr>
          <a:xfrm>
            <a:off x="9263743" y="6341804"/>
            <a:ext cx="2743200" cy="365125"/>
          </a:xfrm>
        </p:spPr>
        <p:txBody>
          <a:bodyPr/>
          <a:lstStyle/>
          <a:p>
            <a:r>
              <a:rPr lang="en-US" sz="1800" dirty="0">
                <a:solidFill>
                  <a:schemeClr val="tx1"/>
                </a:solidFill>
                <a:latin typeface="Calibri" panose="020F0502020204030204" pitchFamily="34" charset="0"/>
                <a:cs typeface="Calibri" panose="020F0502020204030204" pitchFamily="34" charset="0"/>
              </a:rPr>
              <a:t>20</a:t>
            </a:r>
          </a:p>
        </p:txBody>
      </p:sp>
      <p:sp>
        <p:nvSpPr>
          <p:cNvPr id="129" name="TextBox 128">
            <a:extLst>
              <a:ext uri="{FF2B5EF4-FFF2-40B4-BE49-F238E27FC236}">
                <a16:creationId xmlns:a16="http://schemas.microsoft.com/office/drawing/2014/main" id="{2E3BD820-F22A-0F5E-8FD7-6F2C886FF479}"/>
              </a:ext>
            </a:extLst>
          </p:cNvPr>
          <p:cNvSpPr txBox="1"/>
          <p:nvPr/>
        </p:nvSpPr>
        <p:spPr>
          <a:xfrm>
            <a:off x="224884" y="493354"/>
            <a:ext cx="11555961" cy="369332"/>
          </a:xfrm>
          <a:prstGeom prst="rect">
            <a:avLst/>
          </a:prstGeom>
          <a:noFill/>
        </p:spPr>
        <p:txBody>
          <a:bodyPr wrap="square">
            <a:spAutoFit/>
          </a:bodyPr>
          <a:lstStyle/>
          <a:p>
            <a:pPr marL="342900" indent="-342900">
              <a:buAutoNum type="arabicPeriod"/>
            </a:pPr>
            <a:r>
              <a:rPr kumimoji="1" lang="en-US" altLang="ko-Kore-KR" dirty="0">
                <a:latin typeface="Calibri" panose="020F0502020204030204" pitchFamily="34" charset="0"/>
                <a:cs typeface="Calibri" panose="020F0502020204030204" pitchFamily="34" charset="0"/>
              </a:rPr>
              <a:t>Source of the SSHa: propagation from the remote ocean or local forcing? </a:t>
            </a:r>
          </a:p>
        </p:txBody>
      </p:sp>
      <p:sp>
        <p:nvSpPr>
          <p:cNvPr id="15" name="TextBox 14">
            <a:extLst>
              <a:ext uri="{FF2B5EF4-FFF2-40B4-BE49-F238E27FC236}">
                <a16:creationId xmlns:a16="http://schemas.microsoft.com/office/drawing/2014/main" id="{75210D46-6F53-2C94-8B63-9087AD01DA41}"/>
              </a:ext>
            </a:extLst>
          </p:cNvPr>
          <p:cNvSpPr txBox="1"/>
          <p:nvPr/>
        </p:nvSpPr>
        <p:spPr>
          <a:xfrm>
            <a:off x="4538436" y="6397273"/>
            <a:ext cx="952505" cy="338554"/>
          </a:xfrm>
          <a:prstGeom prst="rect">
            <a:avLst/>
          </a:prstGeom>
          <a:noFill/>
        </p:spPr>
        <p:txBody>
          <a:bodyPr wrap="none" rtlCol="0">
            <a:spAutoFit/>
          </a:bodyPr>
          <a:lstStyle/>
          <a:p>
            <a:r>
              <a:rPr kumimoji="1" lang="en-US" altLang="ko-Kore-KR" sz="1600" dirty="0">
                <a:latin typeface="Calibri" panose="020F0502020204030204" pitchFamily="34" charset="0"/>
                <a:cs typeface="Calibri" panose="020F0502020204030204" pitchFamily="34" charset="0"/>
              </a:rPr>
              <a:t>18.5-21N</a:t>
            </a:r>
            <a:endParaRPr kumimoji="1" lang="ko-Kore-KR" altLang="en-US" sz="1600" dirty="0">
              <a:latin typeface="Calibri" panose="020F0502020204030204" pitchFamily="34" charset="0"/>
              <a:cs typeface="Calibri" panose="020F0502020204030204" pitchFamily="34" charset="0"/>
            </a:endParaRPr>
          </a:p>
        </p:txBody>
      </p:sp>
      <p:pic>
        <p:nvPicPr>
          <p:cNvPr id="7" name="그림 6">
            <a:extLst>
              <a:ext uri="{FF2B5EF4-FFF2-40B4-BE49-F238E27FC236}">
                <a16:creationId xmlns:a16="http://schemas.microsoft.com/office/drawing/2014/main" id="{2A265A5C-97E1-BF14-158A-C4F403F05504}"/>
              </a:ext>
            </a:extLst>
          </p:cNvPr>
          <p:cNvPicPr>
            <a:picLocks noChangeAspect="1"/>
          </p:cNvPicPr>
          <p:nvPr/>
        </p:nvPicPr>
        <p:blipFill rotWithShape="1">
          <a:blip/>
          <a:srcRect l="53045" t="4844" r="1722" b="79798"/>
          <a:stretch/>
        </p:blipFill>
        <p:spPr>
          <a:xfrm>
            <a:off x="3027320" y="5863795"/>
            <a:ext cx="1470949" cy="784818"/>
          </a:xfrm>
          <a:prstGeom prst="rect">
            <a:avLst/>
          </a:prstGeom>
        </p:spPr>
      </p:pic>
      <p:sp>
        <p:nvSpPr>
          <p:cNvPr id="8" name="직사각형 7">
            <a:extLst>
              <a:ext uri="{FF2B5EF4-FFF2-40B4-BE49-F238E27FC236}">
                <a16:creationId xmlns:a16="http://schemas.microsoft.com/office/drawing/2014/main" id="{2FE49D53-147E-F573-C01E-CD07C349B40A}"/>
              </a:ext>
            </a:extLst>
          </p:cNvPr>
          <p:cNvSpPr/>
          <p:nvPr/>
        </p:nvSpPr>
        <p:spPr>
          <a:xfrm>
            <a:off x="3477679" y="6504448"/>
            <a:ext cx="396703" cy="98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pic>
        <p:nvPicPr>
          <p:cNvPr id="34" name="그림 33">
            <a:extLst>
              <a:ext uri="{FF2B5EF4-FFF2-40B4-BE49-F238E27FC236}">
                <a16:creationId xmlns:a16="http://schemas.microsoft.com/office/drawing/2014/main" id="{CB7BDE7C-4BA3-BD2A-1162-5179B73D0510}"/>
              </a:ext>
            </a:extLst>
          </p:cNvPr>
          <p:cNvPicPr>
            <a:picLocks noChangeAspect="1"/>
          </p:cNvPicPr>
          <p:nvPr/>
        </p:nvPicPr>
        <p:blipFill rotWithShape="1">
          <a:blip/>
          <a:srcRect r="45350"/>
          <a:stretch/>
        </p:blipFill>
        <p:spPr>
          <a:xfrm>
            <a:off x="4818127" y="1598696"/>
            <a:ext cx="2356432" cy="4743108"/>
          </a:xfrm>
          <a:prstGeom prst="rect">
            <a:avLst/>
          </a:prstGeom>
        </p:spPr>
      </p:pic>
      <p:cxnSp>
        <p:nvCxnSpPr>
          <p:cNvPr id="47" name="직선 연결선[R] 46">
            <a:extLst>
              <a:ext uri="{FF2B5EF4-FFF2-40B4-BE49-F238E27FC236}">
                <a16:creationId xmlns:a16="http://schemas.microsoft.com/office/drawing/2014/main" id="{2CECCA0E-7815-748A-EAD4-58299CDBBEB0}"/>
              </a:ext>
            </a:extLst>
          </p:cNvPr>
          <p:cNvCxnSpPr>
            <a:cxnSpLocks/>
          </p:cNvCxnSpPr>
          <p:nvPr/>
        </p:nvCxnSpPr>
        <p:spPr>
          <a:xfrm>
            <a:off x="5328002" y="2872176"/>
            <a:ext cx="1846557" cy="2929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B0D80B5-F454-39F7-ED99-327AADCAB719}"/>
              </a:ext>
            </a:extLst>
          </p:cNvPr>
          <p:cNvSpPr txBox="1"/>
          <p:nvPr/>
        </p:nvSpPr>
        <p:spPr>
          <a:xfrm>
            <a:off x="5981918" y="5330522"/>
            <a:ext cx="1103572"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13.0 cm/s</a:t>
            </a:r>
            <a:endParaRPr kumimoji="1" lang="ko-Kore-KR" altLang="en-US" dirty="0">
              <a:latin typeface="Calibri" panose="020F0502020204030204" pitchFamily="34" charset="0"/>
              <a:cs typeface="Calibri" panose="020F0502020204030204" pitchFamily="34" charset="0"/>
            </a:endParaRPr>
          </a:p>
        </p:txBody>
      </p:sp>
      <p:cxnSp>
        <p:nvCxnSpPr>
          <p:cNvPr id="10" name="직선 화살표 연결선 9">
            <a:extLst>
              <a:ext uri="{FF2B5EF4-FFF2-40B4-BE49-F238E27FC236}">
                <a16:creationId xmlns:a16="http://schemas.microsoft.com/office/drawing/2014/main" id="{0F016005-8F8F-DC38-4118-81022DD7ABB6}"/>
              </a:ext>
            </a:extLst>
          </p:cNvPr>
          <p:cNvCxnSpPr>
            <a:cxnSpLocks/>
          </p:cNvCxnSpPr>
          <p:nvPr/>
        </p:nvCxnSpPr>
        <p:spPr>
          <a:xfrm flipV="1">
            <a:off x="3874382" y="5883304"/>
            <a:ext cx="1708229" cy="621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6E15C7B-9439-40B7-EB4F-8B4BADD29FCC}"/>
              </a:ext>
            </a:extLst>
          </p:cNvPr>
          <p:cNvSpPr txBox="1"/>
          <p:nvPr/>
        </p:nvSpPr>
        <p:spPr>
          <a:xfrm>
            <a:off x="7680382" y="4541856"/>
            <a:ext cx="2627322" cy="338554"/>
          </a:xfrm>
          <a:prstGeom prst="rect">
            <a:avLst/>
          </a:prstGeom>
          <a:noFill/>
        </p:spPr>
        <p:txBody>
          <a:bodyPr wrap="none" rtlCol="0">
            <a:spAutoFit/>
          </a:bodyPr>
          <a:lstStyle/>
          <a:p>
            <a:r>
              <a:rPr kumimoji="1" lang="en-US" altLang="ko-Kore-KR" sz="1600" dirty="0">
                <a:latin typeface="Calibri" panose="020F0502020204030204" pitchFamily="34" charset="0"/>
                <a:cs typeface="Calibri" panose="020F0502020204030204" pitchFamily="34" charset="0"/>
              </a:rPr>
              <a:t>-10</a:t>
            </a:r>
            <a:r>
              <a:rPr kumimoji="1" lang="en-US" altLang="ko-Kore-KR" sz="1600" baseline="30000" dirty="0">
                <a:latin typeface="Calibri" panose="020F0502020204030204" pitchFamily="34" charset="0"/>
                <a:cs typeface="Calibri" panose="020F0502020204030204" pitchFamily="34" charset="0"/>
              </a:rPr>
              <a:t>-7</a:t>
            </a:r>
            <a:r>
              <a:rPr kumimoji="1" lang="en-US" altLang="ko-Kore-KR" sz="1600" dirty="0">
                <a:latin typeface="Calibri" panose="020F0502020204030204" pitchFamily="34" charset="0"/>
                <a:cs typeface="Calibri" panose="020F0502020204030204" pitchFamily="34" charset="0"/>
              </a:rPr>
              <a:t> N m</a:t>
            </a:r>
            <a:r>
              <a:rPr kumimoji="1" lang="en-US" altLang="ko-Kore-KR" sz="1600" baseline="30000" dirty="0">
                <a:latin typeface="Calibri" panose="020F0502020204030204" pitchFamily="34" charset="0"/>
                <a:cs typeface="Calibri" panose="020F0502020204030204" pitchFamily="34" charset="0"/>
              </a:rPr>
              <a:t>-3</a:t>
            </a:r>
            <a:r>
              <a:rPr kumimoji="1" lang="en-US" altLang="ko-Kore-KR" sz="1600" dirty="0">
                <a:latin typeface="Calibri" panose="020F0502020204030204" pitchFamily="34" charset="0"/>
                <a:cs typeface="Calibri" panose="020F0502020204030204" pitchFamily="34" charset="0"/>
              </a:rPr>
              <a:t> ~ </a:t>
            </a:r>
            <a:r>
              <a:rPr kumimoji="1" lang="en-US" altLang="ko-KR" sz="1600" dirty="0">
                <a:latin typeface="Calibri" panose="020F0502020204030204" pitchFamily="34" charset="0"/>
                <a:cs typeface="Calibri" panose="020F0502020204030204" pitchFamily="34" charset="0"/>
              </a:rPr>
              <a:t>1.84</a:t>
            </a:r>
            <a:r>
              <a:rPr kumimoji="1" lang="en-US" altLang="ko-Kore-KR" sz="1600" dirty="0">
                <a:latin typeface="Calibri" panose="020F0502020204030204" pitchFamily="34" charset="0"/>
                <a:cs typeface="Calibri" panose="020F0502020204030204" pitchFamily="34" charset="0"/>
              </a:rPr>
              <a:t> cm</a:t>
            </a:r>
            <a:r>
              <a:rPr kumimoji="1" lang="ko-KR" altLang="en-US" sz="1600" dirty="0">
                <a:latin typeface="Calibri" panose="020F0502020204030204" pitchFamily="34" charset="0"/>
                <a:cs typeface="Calibri" panose="020F0502020204030204" pitchFamily="34" charset="0"/>
              </a:rPr>
              <a:t> </a:t>
            </a:r>
            <a:r>
              <a:rPr kumimoji="1" lang="en-US" altLang="ko-KR" sz="1600" dirty="0">
                <a:latin typeface="Calibri" panose="020F0502020204030204" pitchFamily="34" charset="0"/>
                <a:cs typeface="Calibri" panose="020F0502020204030204" pitchFamily="34" charset="0"/>
              </a:rPr>
              <a:t>month</a:t>
            </a:r>
            <a:r>
              <a:rPr kumimoji="1" lang="en-US" altLang="ko-KR" sz="1600" baseline="30000" dirty="0">
                <a:latin typeface="Calibri" panose="020F0502020204030204" pitchFamily="34" charset="0"/>
                <a:cs typeface="Calibri" panose="020F0502020204030204" pitchFamily="34" charset="0"/>
              </a:rPr>
              <a:t>-1</a:t>
            </a:r>
            <a:endParaRPr kumimoji="1" lang="ko-Kore-KR" altLang="en-US" sz="1600" baseline="30000" dirty="0">
              <a:latin typeface="Calibri" panose="020F0502020204030204" pitchFamily="34" charset="0"/>
              <a:cs typeface="Calibri" panose="020F0502020204030204" pitchFamily="34" charset="0"/>
            </a:endParaRPr>
          </a:p>
        </p:txBody>
      </p:sp>
      <p:pic>
        <p:nvPicPr>
          <p:cNvPr id="49" name="그림 48" descr="폰트, 화이트, 라인, 텍스트이(가) 표시된 사진&#10;&#10;자동 생성된 설명">
            <a:extLst>
              <a:ext uri="{FF2B5EF4-FFF2-40B4-BE49-F238E27FC236}">
                <a16:creationId xmlns:a16="http://schemas.microsoft.com/office/drawing/2014/main" id="{525FEDE1-AEB8-5A8B-B86B-CE46E3CEB44F}"/>
              </a:ext>
            </a:extLst>
          </p:cNvPr>
          <p:cNvPicPr>
            <a:picLocks noChangeAspect="1"/>
          </p:cNvPicPr>
          <p:nvPr/>
        </p:nvPicPr>
        <p:blipFill>
          <a:blip/>
          <a:stretch>
            <a:fillRect/>
          </a:stretch>
        </p:blipFill>
        <p:spPr>
          <a:xfrm>
            <a:off x="7461662" y="3916631"/>
            <a:ext cx="2172645" cy="692727"/>
          </a:xfrm>
          <a:prstGeom prst="rect">
            <a:avLst/>
          </a:prstGeom>
        </p:spPr>
      </p:pic>
      <p:sp>
        <p:nvSpPr>
          <p:cNvPr id="50" name="TextBox 49">
            <a:extLst>
              <a:ext uri="{FF2B5EF4-FFF2-40B4-BE49-F238E27FC236}">
                <a16:creationId xmlns:a16="http://schemas.microsoft.com/office/drawing/2014/main" id="{BD7DB119-CCBC-A5D6-4E9D-32CB5FC29E1C}"/>
              </a:ext>
            </a:extLst>
          </p:cNvPr>
          <p:cNvSpPr txBox="1"/>
          <p:nvPr/>
        </p:nvSpPr>
        <p:spPr>
          <a:xfrm>
            <a:off x="10275892" y="4174564"/>
            <a:ext cx="1002197" cy="261610"/>
          </a:xfrm>
          <a:prstGeom prst="rect">
            <a:avLst/>
          </a:prstGeom>
          <a:noFill/>
        </p:spPr>
        <p:txBody>
          <a:bodyPr wrap="none" rtlCol="0">
            <a:spAutoFit/>
          </a:bodyPr>
          <a:lstStyle/>
          <a:p>
            <a:r>
              <a:rPr kumimoji="1" lang="en-US" altLang="ko-KR" sz="1100" dirty="0">
                <a:latin typeface="Calibri" panose="020F0502020204030204" pitchFamily="34" charset="0"/>
                <a:cs typeface="Calibri" panose="020F0502020204030204" pitchFamily="34" charset="0"/>
              </a:rPr>
              <a:t>g’</a:t>
            </a:r>
            <a:r>
              <a:rPr kumimoji="1" lang="en-US" altLang="ko-Kore-KR" sz="1100" dirty="0">
                <a:latin typeface="Calibri" panose="020F0502020204030204" pitchFamily="34" charset="0"/>
                <a:cs typeface="Calibri" panose="020F0502020204030204" pitchFamily="34" charset="0"/>
              </a:rPr>
              <a:t>=</a:t>
            </a:r>
            <a:r>
              <a:rPr kumimoji="1" lang="en-US" altLang="ko-KR" sz="1100" dirty="0">
                <a:latin typeface="Calibri" panose="020F0502020204030204" pitchFamily="34" charset="0"/>
                <a:cs typeface="Calibri" panose="020F0502020204030204" pitchFamily="34" charset="0"/>
              </a:rPr>
              <a:t>0.026</a:t>
            </a:r>
            <a:r>
              <a:rPr kumimoji="1" lang="ko-KR" altLang="en-US" sz="1100" dirty="0">
                <a:latin typeface="Calibri" panose="020F0502020204030204" pitchFamily="34" charset="0"/>
                <a:cs typeface="Calibri" panose="020F0502020204030204" pitchFamily="34" charset="0"/>
              </a:rPr>
              <a:t> </a:t>
            </a:r>
            <a:r>
              <a:rPr kumimoji="1" lang="en-US" altLang="ko-KR" sz="1100" dirty="0">
                <a:latin typeface="Calibri" panose="020F0502020204030204" pitchFamily="34" charset="0"/>
                <a:cs typeface="Calibri" panose="020F0502020204030204" pitchFamily="34" charset="0"/>
              </a:rPr>
              <a:t>m</a:t>
            </a:r>
            <a:r>
              <a:rPr kumimoji="1" lang="ko-KR" altLang="en-US" sz="1100" dirty="0">
                <a:latin typeface="Calibri" panose="020F0502020204030204" pitchFamily="34" charset="0"/>
                <a:cs typeface="Calibri" panose="020F0502020204030204" pitchFamily="34" charset="0"/>
              </a:rPr>
              <a:t> </a:t>
            </a:r>
            <a:r>
              <a:rPr kumimoji="1" lang="en-US" altLang="ko-KR" sz="1100" dirty="0">
                <a:latin typeface="Calibri" panose="020F0502020204030204" pitchFamily="34" charset="0"/>
                <a:cs typeface="Calibri" panose="020F0502020204030204" pitchFamily="34" charset="0"/>
              </a:rPr>
              <a:t>s</a:t>
            </a:r>
            <a:r>
              <a:rPr kumimoji="1" lang="en-US" altLang="ko-KR" sz="1100" baseline="30000" dirty="0">
                <a:latin typeface="Calibri" panose="020F0502020204030204" pitchFamily="34" charset="0"/>
                <a:cs typeface="Calibri" panose="020F0502020204030204" pitchFamily="34" charset="0"/>
              </a:rPr>
              <a:t>-2</a:t>
            </a:r>
            <a:endParaRPr kumimoji="1" lang="ko-Kore-KR" altLang="en-US" sz="1100" baseline="30000" dirty="0">
              <a:latin typeface="Calibri" panose="020F0502020204030204" pitchFamily="34" charset="0"/>
              <a:cs typeface="Calibri" panose="020F0502020204030204" pitchFamily="34" charset="0"/>
            </a:endParaRPr>
          </a:p>
        </p:txBody>
      </p:sp>
      <p:sp>
        <p:nvSpPr>
          <p:cNvPr id="51" name="TextBox 50">
            <a:extLst>
              <a:ext uri="{FF2B5EF4-FFF2-40B4-BE49-F238E27FC236}">
                <a16:creationId xmlns:a16="http://schemas.microsoft.com/office/drawing/2014/main" id="{D21F0C2E-CA6A-0DC1-60AB-71F770D08504}"/>
              </a:ext>
            </a:extLst>
          </p:cNvPr>
          <p:cNvSpPr txBox="1"/>
          <p:nvPr/>
        </p:nvSpPr>
        <p:spPr>
          <a:xfrm>
            <a:off x="7741522" y="5107824"/>
            <a:ext cx="4422301" cy="338554"/>
          </a:xfrm>
          <a:prstGeom prst="rect">
            <a:avLst/>
          </a:prstGeom>
          <a:noFill/>
        </p:spPr>
        <p:txBody>
          <a:bodyPr wrap="none" rtlCol="0">
            <a:spAutoFit/>
          </a:bodyPr>
          <a:lstStyle/>
          <a:p>
            <a:r>
              <a:rPr kumimoji="1" lang="en-US" altLang="ko-Kore-KR" sz="1600" dirty="0">
                <a:solidFill>
                  <a:srgbClr val="FF0000"/>
                </a:solidFill>
                <a:latin typeface="Calibri" panose="020F0502020204030204" pitchFamily="34" charset="0"/>
                <a:cs typeface="Calibri" panose="020F0502020204030204" pitchFamily="34" charset="0"/>
              </a:rPr>
              <a:t>WSCa</a:t>
            </a:r>
            <a:r>
              <a:rPr kumimoji="1" lang="en-US" altLang="ko-Kore-KR" sz="1600" dirty="0">
                <a:latin typeface="Calibri" panose="020F0502020204030204" pitchFamily="34" charset="0"/>
                <a:cs typeface="Calibri" panose="020F0502020204030204" pitchFamily="34" charset="0"/>
              </a:rPr>
              <a:t> explains </a:t>
            </a:r>
            <a:r>
              <a:rPr kumimoji="1" lang="en-US" altLang="ko-Kore-KR" sz="1600" dirty="0">
                <a:solidFill>
                  <a:srgbClr val="0432FF"/>
                </a:solidFill>
                <a:latin typeface="Calibri" panose="020F0502020204030204" pitchFamily="34" charset="0"/>
                <a:cs typeface="Calibri" panose="020F0502020204030204" pitchFamily="34" charset="0"/>
              </a:rPr>
              <a:t>68% of SSHa increase </a:t>
            </a:r>
            <a:r>
              <a:rPr kumimoji="1" lang="en-US" altLang="ko-Kore-KR" sz="1600" dirty="0">
                <a:latin typeface="Calibri" panose="020F0502020204030204" pitchFamily="34" charset="0"/>
                <a:cs typeface="Calibri" panose="020F0502020204030204" pitchFamily="34" charset="0"/>
              </a:rPr>
              <a:t>during MJJAS!</a:t>
            </a:r>
            <a:endParaRPr kumimoji="1" lang="ko-Kore-KR" altLang="en-US" sz="1600" dirty="0">
              <a:latin typeface="Calibri" panose="020F0502020204030204" pitchFamily="34" charset="0"/>
              <a:cs typeface="Calibri" panose="020F0502020204030204" pitchFamily="34" charset="0"/>
            </a:endParaRPr>
          </a:p>
        </p:txBody>
      </p:sp>
      <p:sp>
        <p:nvSpPr>
          <p:cNvPr id="53" name="TextBox 52">
            <a:extLst>
              <a:ext uri="{FF2B5EF4-FFF2-40B4-BE49-F238E27FC236}">
                <a16:creationId xmlns:a16="http://schemas.microsoft.com/office/drawing/2014/main" id="{845ABAAB-4393-7EC3-774D-938356F27957}"/>
              </a:ext>
            </a:extLst>
          </p:cNvPr>
          <p:cNvSpPr txBox="1"/>
          <p:nvPr/>
        </p:nvSpPr>
        <p:spPr>
          <a:xfrm>
            <a:off x="9374248" y="4093327"/>
            <a:ext cx="776046" cy="338554"/>
          </a:xfrm>
          <a:prstGeom prst="rect">
            <a:avLst/>
          </a:prstGeom>
          <a:noFill/>
        </p:spPr>
        <p:txBody>
          <a:bodyPr wrap="none" rtlCol="0">
            <a:spAutoFit/>
          </a:bodyPr>
          <a:lstStyle/>
          <a:p>
            <a:r>
              <a:rPr kumimoji="1" lang="en-US" altLang="ko-Kore-KR" sz="1600" dirty="0">
                <a:latin typeface="Calibri" panose="020F0502020204030204" pitchFamily="34" charset="0"/>
                <a:cs typeface="Calibri" panose="020F0502020204030204" pitchFamily="34" charset="0"/>
              </a:rPr>
              <a:t>+ Prop.</a:t>
            </a:r>
            <a:endParaRPr kumimoji="1" lang="ko-Kore-KR" altLang="en-US" sz="1600" dirty="0">
              <a:latin typeface="Calibri" panose="020F0502020204030204" pitchFamily="34" charset="0"/>
              <a:cs typeface="Calibri" panose="020F0502020204030204" pitchFamily="34" charset="0"/>
            </a:endParaRPr>
          </a:p>
        </p:txBody>
      </p:sp>
      <p:sp>
        <p:nvSpPr>
          <p:cNvPr id="54" name="TextBox 53">
            <a:extLst>
              <a:ext uri="{FF2B5EF4-FFF2-40B4-BE49-F238E27FC236}">
                <a16:creationId xmlns:a16="http://schemas.microsoft.com/office/drawing/2014/main" id="{D2CEF105-2B96-3952-874D-1B596A1C4209}"/>
              </a:ext>
            </a:extLst>
          </p:cNvPr>
          <p:cNvSpPr txBox="1"/>
          <p:nvPr/>
        </p:nvSpPr>
        <p:spPr>
          <a:xfrm>
            <a:off x="7286873" y="3587995"/>
            <a:ext cx="3235181" cy="369332"/>
          </a:xfrm>
          <a:prstGeom prst="rect">
            <a:avLst/>
          </a:prstGeom>
          <a:noFill/>
        </p:spPr>
        <p:txBody>
          <a:bodyPr wrap="none" rtlCol="0">
            <a:spAutoFit/>
          </a:bodyPr>
          <a:lstStyle/>
          <a:p>
            <a:r>
              <a:rPr kumimoji="1" lang="en-US" altLang="ko-Kore-KR" b="1" dirty="0">
                <a:latin typeface="Calibri" panose="020F0502020204030204" pitchFamily="34" charset="0"/>
                <a:cs typeface="Calibri" panose="020F0502020204030204" pitchFamily="34" charset="0"/>
              </a:rPr>
              <a:t>1.5 Layer reduced gravity model</a:t>
            </a:r>
            <a:endParaRPr kumimoji="1" lang="ko-Kore-KR" altLang="en-US" dirty="0">
              <a:latin typeface="Calibri" panose="020F0502020204030204" pitchFamily="34" charset="0"/>
              <a:cs typeface="Calibri" panose="020F0502020204030204" pitchFamily="34" charset="0"/>
            </a:endParaRPr>
          </a:p>
        </p:txBody>
      </p:sp>
      <p:pic>
        <p:nvPicPr>
          <p:cNvPr id="76" name="그림 75" descr="텍스트, 스크린샷, 지도이(가) 표시된 사진&#10;&#10;자동 생성된 설명">
            <a:extLst>
              <a:ext uri="{FF2B5EF4-FFF2-40B4-BE49-F238E27FC236}">
                <a16:creationId xmlns:a16="http://schemas.microsoft.com/office/drawing/2014/main" id="{4C58C730-745A-1761-4391-546FB22F63B8}"/>
              </a:ext>
            </a:extLst>
          </p:cNvPr>
          <p:cNvPicPr>
            <a:picLocks noChangeAspect="1"/>
          </p:cNvPicPr>
          <p:nvPr/>
        </p:nvPicPr>
        <p:blipFill rotWithShape="1">
          <a:blip/>
          <a:srcRect b="9857"/>
          <a:stretch/>
        </p:blipFill>
        <p:spPr>
          <a:xfrm>
            <a:off x="891589" y="1297363"/>
            <a:ext cx="2786841" cy="1960358"/>
          </a:xfrm>
          <a:prstGeom prst="rect">
            <a:avLst/>
          </a:prstGeom>
        </p:spPr>
      </p:pic>
      <p:sp>
        <p:nvSpPr>
          <p:cNvPr id="77" name="직사각형 76">
            <a:extLst>
              <a:ext uri="{FF2B5EF4-FFF2-40B4-BE49-F238E27FC236}">
                <a16:creationId xmlns:a16="http://schemas.microsoft.com/office/drawing/2014/main" id="{93829D88-BE8E-6656-047F-F0790F61F5BF}"/>
              </a:ext>
            </a:extLst>
          </p:cNvPr>
          <p:cNvSpPr/>
          <p:nvPr/>
        </p:nvSpPr>
        <p:spPr>
          <a:xfrm>
            <a:off x="1179879" y="2289641"/>
            <a:ext cx="587449" cy="2340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80" name="TextBox 79">
            <a:extLst>
              <a:ext uri="{FF2B5EF4-FFF2-40B4-BE49-F238E27FC236}">
                <a16:creationId xmlns:a16="http://schemas.microsoft.com/office/drawing/2014/main" id="{3D021CE3-A7BD-8BAB-3F6D-6DE97F433FD6}"/>
              </a:ext>
            </a:extLst>
          </p:cNvPr>
          <p:cNvSpPr txBox="1"/>
          <p:nvPr/>
        </p:nvSpPr>
        <p:spPr>
          <a:xfrm>
            <a:off x="976790" y="5306412"/>
            <a:ext cx="2990242" cy="584775"/>
          </a:xfrm>
          <a:prstGeom prst="rect">
            <a:avLst/>
          </a:prstGeom>
          <a:noFill/>
        </p:spPr>
        <p:txBody>
          <a:bodyPr wrap="none" rtlCol="0">
            <a:spAutoFit/>
          </a:bodyPr>
          <a:lstStyle/>
          <a:p>
            <a:r>
              <a:rPr kumimoji="1" lang="en-US" altLang="ko-Kore-KR" sz="1600" dirty="0">
                <a:latin typeface="Calibri" panose="020F0502020204030204" pitchFamily="34" charset="0"/>
                <a:cs typeface="Calibri" panose="020F0502020204030204" pitchFamily="34" charset="0"/>
              </a:rPr>
              <a:t>Westward propagating </a:t>
            </a:r>
          </a:p>
          <a:p>
            <a:r>
              <a:rPr kumimoji="1" lang="en-US" altLang="ko-Kore-KR" sz="1600" dirty="0">
                <a:latin typeface="Calibri" panose="020F0502020204030204" pitchFamily="34" charset="0"/>
                <a:cs typeface="Calibri" panose="020F0502020204030204" pitchFamily="34" charset="0"/>
              </a:rPr>
              <a:t>first mode baroclinic Rossby wave</a:t>
            </a:r>
            <a:endParaRPr kumimoji="1" lang="ko-Kore-KR" altLang="en-US" sz="1600" dirty="0">
              <a:latin typeface="Calibri" panose="020F0502020204030204" pitchFamily="34" charset="0"/>
              <a:cs typeface="Calibri" panose="020F0502020204030204" pitchFamily="34" charset="0"/>
            </a:endParaRPr>
          </a:p>
        </p:txBody>
      </p:sp>
      <p:pic>
        <p:nvPicPr>
          <p:cNvPr id="81" name="그림 80" descr="텍스트, 지도, 도표, 스크린샷이(가) 표시된 사진&#10;&#10;자동 생성된 설명">
            <a:extLst>
              <a:ext uri="{FF2B5EF4-FFF2-40B4-BE49-F238E27FC236}">
                <a16:creationId xmlns:a16="http://schemas.microsoft.com/office/drawing/2014/main" id="{4B6956E0-8BED-3429-F878-7C375CF1F5C1}"/>
              </a:ext>
            </a:extLst>
          </p:cNvPr>
          <p:cNvPicPr>
            <a:picLocks noChangeAspect="1"/>
          </p:cNvPicPr>
          <p:nvPr/>
        </p:nvPicPr>
        <p:blipFill rotWithShape="1">
          <a:blip/>
          <a:srcRect b="14273"/>
          <a:stretch/>
        </p:blipFill>
        <p:spPr>
          <a:xfrm>
            <a:off x="890193" y="3458562"/>
            <a:ext cx="2558568" cy="1847850"/>
          </a:xfrm>
          <a:prstGeom prst="rect">
            <a:avLst/>
          </a:prstGeom>
        </p:spPr>
      </p:pic>
      <p:sp>
        <p:nvSpPr>
          <p:cNvPr id="82" name="직사각형 81">
            <a:extLst>
              <a:ext uri="{FF2B5EF4-FFF2-40B4-BE49-F238E27FC236}">
                <a16:creationId xmlns:a16="http://schemas.microsoft.com/office/drawing/2014/main" id="{7B5212FF-0245-E35A-61E6-DE463BC976B2}"/>
              </a:ext>
            </a:extLst>
          </p:cNvPr>
          <p:cNvSpPr/>
          <p:nvPr/>
        </p:nvSpPr>
        <p:spPr>
          <a:xfrm>
            <a:off x="2283558" y="3512201"/>
            <a:ext cx="601836" cy="15132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83" name="TextBox 82">
            <a:extLst>
              <a:ext uri="{FF2B5EF4-FFF2-40B4-BE49-F238E27FC236}">
                <a16:creationId xmlns:a16="http://schemas.microsoft.com/office/drawing/2014/main" id="{6D2D7F7B-0495-309F-1167-895EFEE2DC4C}"/>
              </a:ext>
            </a:extLst>
          </p:cNvPr>
          <p:cNvSpPr txBox="1"/>
          <p:nvPr/>
        </p:nvSpPr>
        <p:spPr>
          <a:xfrm>
            <a:off x="2279185" y="3238257"/>
            <a:ext cx="643189"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STCC</a:t>
            </a:r>
            <a:endParaRPr kumimoji="1" lang="ko-Kore-KR" altLang="en-US" dirty="0">
              <a:latin typeface="Calibri" panose="020F0502020204030204" pitchFamily="34" charset="0"/>
              <a:cs typeface="Calibri" panose="020F0502020204030204" pitchFamily="34" charset="0"/>
            </a:endParaRPr>
          </a:p>
        </p:txBody>
      </p:sp>
      <p:sp>
        <p:nvSpPr>
          <p:cNvPr id="84" name="TextBox 83">
            <a:extLst>
              <a:ext uri="{FF2B5EF4-FFF2-40B4-BE49-F238E27FC236}">
                <a16:creationId xmlns:a16="http://schemas.microsoft.com/office/drawing/2014/main" id="{AE289763-F3EB-98E5-5C00-7C3338066B3F}"/>
              </a:ext>
            </a:extLst>
          </p:cNvPr>
          <p:cNvSpPr txBox="1"/>
          <p:nvPr/>
        </p:nvSpPr>
        <p:spPr>
          <a:xfrm>
            <a:off x="1509072" y="3238178"/>
            <a:ext cx="566694"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NEC</a:t>
            </a:r>
            <a:endParaRPr kumimoji="1" lang="ko-Kore-KR" altLang="en-US" dirty="0">
              <a:latin typeface="Calibri" panose="020F0502020204030204" pitchFamily="34" charset="0"/>
              <a:cs typeface="Calibri" panose="020F0502020204030204" pitchFamily="34" charset="0"/>
            </a:endParaRPr>
          </a:p>
        </p:txBody>
      </p:sp>
      <p:sp>
        <p:nvSpPr>
          <p:cNvPr id="85" name="TextBox 84">
            <a:extLst>
              <a:ext uri="{FF2B5EF4-FFF2-40B4-BE49-F238E27FC236}">
                <a16:creationId xmlns:a16="http://schemas.microsoft.com/office/drawing/2014/main" id="{B4C71843-80E6-F8DE-4CD5-CCA0A9ECDA09}"/>
              </a:ext>
            </a:extLst>
          </p:cNvPr>
          <p:cNvSpPr txBox="1"/>
          <p:nvPr/>
        </p:nvSpPr>
        <p:spPr>
          <a:xfrm>
            <a:off x="1229945" y="2027269"/>
            <a:ext cx="590996" cy="338554"/>
          </a:xfrm>
          <a:prstGeom prst="rect">
            <a:avLst/>
          </a:prstGeom>
          <a:noFill/>
        </p:spPr>
        <p:txBody>
          <a:bodyPr wrap="none" rtlCol="0">
            <a:spAutoFit/>
          </a:bodyPr>
          <a:lstStyle/>
          <a:p>
            <a:r>
              <a:rPr kumimoji="1" lang="en-US" altLang="ko-Kore-KR" sz="1600" dirty="0">
                <a:latin typeface="Calibri" panose="020F0502020204030204" pitchFamily="34" charset="0"/>
                <a:cs typeface="Calibri" panose="020F0502020204030204" pitchFamily="34" charset="0"/>
              </a:rPr>
              <a:t>STCC</a:t>
            </a:r>
            <a:endParaRPr kumimoji="1" lang="ko-Kore-KR" altLang="en-US" sz="1600" dirty="0">
              <a:latin typeface="Calibri" panose="020F0502020204030204" pitchFamily="34" charset="0"/>
              <a:cs typeface="Calibri" panose="020F0502020204030204" pitchFamily="34" charset="0"/>
            </a:endParaRPr>
          </a:p>
        </p:txBody>
      </p:sp>
      <p:sp>
        <p:nvSpPr>
          <p:cNvPr id="87" name="TextBox 86">
            <a:extLst>
              <a:ext uri="{FF2B5EF4-FFF2-40B4-BE49-F238E27FC236}">
                <a16:creationId xmlns:a16="http://schemas.microsoft.com/office/drawing/2014/main" id="{E8A2FFF1-0B4A-A3DB-A64D-3BC44CF81492}"/>
              </a:ext>
            </a:extLst>
          </p:cNvPr>
          <p:cNvSpPr txBox="1"/>
          <p:nvPr/>
        </p:nvSpPr>
        <p:spPr>
          <a:xfrm>
            <a:off x="7738523" y="1089948"/>
            <a:ext cx="1086195" cy="461665"/>
          </a:xfrm>
          <a:prstGeom prst="rect">
            <a:avLst/>
          </a:prstGeom>
          <a:noFill/>
        </p:spPr>
        <p:txBody>
          <a:bodyPr wrap="none" rtlCol="0">
            <a:spAutoFit/>
          </a:bodyPr>
          <a:lstStyle/>
          <a:p>
            <a:r>
              <a:rPr kumimoji="1" lang="en-US" altLang="ko-Kore-KR" sz="1200" dirty="0">
                <a:solidFill>
                  <a:srgbClr val="0432FF"/>
                </a:solidFill>
                <a:latin typeface="Calibri" panose="020F0502020204030204" pitchFamily="34" charset="0"/>
                <a:cs typeface="Calibri" panose="020F0502020204030204" pitchFamily="34" charset="0"/>
              </a:rPr>
              <a:t>Blue: Negative</a:t>
            </a:r>
          </a:p>
          <a:p>
            <a:r>
              <a:rPr kumimoji="1" lang="en-US" altLang="ko-Kore-KR" sz="1200" dirty="0">
                <a:solidFill>
                  <a:srgbClr val="FF0000"/>
                </a:solidFill>
                <a:latin typeface="Calibri" panose="020F0502020204030204" pitchFamily="34" charset="0"/>
                <a:cs typeface="Calibri" panose="020F0502020204030204" pitchFamily="34" charset="0"/>
              </a:rPr>
              <a:t>Red : Positive</a:t>
            </a:r>
            <a:endParaRPr kumimoji="1" lang="ko-Kore-KR" altLang="en-US" sz="1200" dirty="0">
              <a:solidFill>
                <a:srgbClr val="FF0000"/>
              </a:solidFill>
              <a:latin typeface="Calibri" panose="020F0502020204030204" pitchFamily="34" charset="0"/>
              <a:cs typeface="Calibri" panose="020F0502020204030204" pitchFamily="34" charset="0"/>
            </a:endParaRPr>
          </a:p>
        </p:txBody>
      </p:sp>
      <p:sp>
        <p:nvSpPr>
          <p:cNvPr id="88" name="TextBox 87">
            <a:extLst>
              <a:ext uri="{FF2B5EF4-FFF2-40B4-BE49-F238E27FC236}">
                <a16:creationId xmlns:a16="http://schemas.microsoft.com/office/drawing/2014/main" id="{E45A1581-1CB5-AEA1-7700-8E0E3BE707F4}"/>
              </a:ext>
            </a:extLst>
          </p:cNvPr>
          <p:cNvSpPr txBox="1"/>
          <p:nvPr/>
        </p:nvSpPr>
        <p:spPr>
          <a:xfrm>
            <a:off x="6690916" y="4896144"/>
            <a:ext cx="559769"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143.5E</a:t>
            </a:r>
            <a:endParaRPr kumimoji="1" lang="ko-Kore-KR" altLang="en-US" sz="1050" dirty="0">
              <a:latin typeface="Calibri" panose="020F0502020204030204" pitchFamily="34" charset="0"/>
              <a:cs typeface="Calibri" panose="020F0502020204030204" pitchFamily="34" charset="0"/>
            </a:endParaRPr>
          </a:p>
        </p:txBody>
      </p:sp>
      <p:sp>
        <p:nvSpPr>
          <p:cNvPr id="89" name="TextBox 88">
            <a:extLst>
              <a:ext uri="{FF2B5EF4-FFF2-40B4-BE49-F238E27FC236}">
                <a16:creationId xmlns:a16="http://schemas.microsoft.com/office/drawing/2014/main" id="{DAB77305-0345-76F1-8C75-9C380292A182}"/>
              </a:ext>
            </a:extLst>
          </p:cNvPr>
          <p:cNvSpPr txBox="1"/>
          <p:nvPr/>
        </p:nvSpPr>
        <p:spPr>
          <a:xfrm>
            <a:off x="6096000" y="4590988"/>
            <a:ext cx="457176"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138E</a:t>
            </a:r>
            <a:endParaRPr kumimoji="1" lang="ko-Kore-KR" altLang="en-US" sz="1050" dirty="0">
              <a:latin typeface="Calibri" panose="020F0502020204030204" pitchFamily="34" charset="0"/>
              <a:cs typeface="Calibri" panose="020F0502020204030204" pitchFamily="34" charset="0"/>
            </a:endParaRPr>
          </a:p>
        </p:txBody>
      </p:sp>
      <p:sp>
        <p:nvSpPr>
          <p:cNvPr id="90" name="TextBox 89">
            <a:extLst>
              <a:ext uri="{FF2B5EF4-FFF2-40B4-BE49-F238E27FC236}">
                <a16:creationId xmlns:a16="http://schemas.microsoft.com/office/drawing/2014/main" id="{C5621AB2-D9EA-196A-44AD-9E30F97F6A21}"/>
              </a:ext>
            </a:extLst>
          </p:cNvPr>
          <p:cNvSpPr txBox="1"/>
          <p:nvPr/>
        </p:nvSpPr>
        <p:spPr>
          <a:xfrm>
            <a:off x="5833161" y="4187761"/>
            <a:ext cx="457176"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133E</a:t>
            </a:r>
            <a:endParaRPr kumimoji="1" lang="ko-Kore-KR" altLang="en-US" sz="1050" dirty="0">
              <a:latin typeface="Calibri" panose="020F0502020204030204" pitchFamily="34" charset="0"/>
              <a:cs typeface="Calibri" panose="020F0502020204030204" pitchFamily="34" charset="0"/>
            </a:endParaRPr>
          </a:p>
        </p:txBody>
      </p:sp>
      <p:sp>
        <p:nvSpPr>
          <p:cNvPr id="91" name="TextBox 90">
            <a:extLst>
              <a:ext uri="{FF2B5EF4-FFF2-40B4-BE49-F238E27FC236}">
                <a16:creationId xmlns:a16="http://schemas.microsoft.com/office/drawing/2014/main" id="{CFE7541B-CB1F-F175-61F3-273036439529}"/>
              </a:ext>
            </a:extLst>
          </p:cNvPr>
          <p:cNvSpPr txBox="1"/>
          <p:nvPr/>
        </p:nvSpPr>
        <p:spPr>
          <a:xfrm>
            <a:off x="5441643" y="3777777"/>
            <a:ext cx="607859" cy="246221"/>
          </a:xfrm>
          <a:prstGeom prst="rect">
            <a:avLst/>
          </a:prstGeom>
          <a:noFill/>
        </p:spPr>
        <p:txBody>
          <a:bodyPr wrap="none" rtlCol="0">
            <a:spAutoFit/>
          </a:bodyPr>
          <a:lstStyle/>
          <a:p>
            <a:r>
              <a:rPr kumimoji="1" lang="en-US" altLang="ko-Kore-KR" sz="1000" dirty="0">
                <a:latin typeface="Calibri" panose="020F0502020204030204" pitchFamily="34" charset="0"/>
                <a:cs typeface="Calibri" panose="020F0502020204030204" pitchFamily="34" charset="0"/>
              </a:rPr>
              <a:t>128.75E</a:t>
            </a:r>
            <a:endParaRPr kumimoji="1" lang="ko-Kore-KR" altLang="en-US" sz="1000" dirty="0">
              <a:latin typeface="Calibri" panose="020F0502020204030204" pitchFamily="34" charset="0"/>
              <a:cs typeface="Calibri" panose="020F0502020204030204" pitchFamily="34" charset="0"/>
            </a:endParaRPr>
          </a:p>
        </p:txBody>
      </p:sp>
      <p:sp>
        <p:nvSpPr>
          <p:cNvPr id="92" name="TextBox 91">
            <a:extLst>
              <a:ext uri="{FF2B5EF4-FFF2-40B4-BE49-F238E27FC236}">
                <a16:creationId xmlns:a16="http://schemas.microsoft.com/office/drawing/2014/main" id="{AD2D593B-5949-726D-02DF-23EB51809FC8}"/>
              </a:ext>
            </a:extLst>
          </p:cNvPr>
          <p:cNvSpPr txBox="1"/>
          <p:nvPr/>
        </p:nvSpPr>
        <p:spPr>
          <a:xfrm>
            <a:off x="5661518" y="3295706"/>
            <a:ext cx="628697"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127.25E</a:t>
            </a:r>
            <a:endParaRPr kumimoji="1" lang="ko-Kore-KR" altLang="en-US" sz="1050" dirty="0">
              <a:latin typeface="Calibri" panose="020F0502020204030204" pitchFamily="34" charset="0"/>
              <a:cs typeface="Calibri" panose="020F0502020204030204" pitchFamily="34" charset="0"/>
            </a:endParaRPr>
          </a:p>
        </p:txBody>
      </p:sp>
      <p:sp>
        <p:nvSpPr>
          <p:cNvPr id="93" name="TextBox 92">
            <a:extLst>
              <a:ext uri="{FF2B5EF4-FFF2-40B4-BE49-F238E27FC236}">
                <a16:creationId xmlns:a16="http://schemas.microsoft.com/office/drawing/2014/main" id="{4D7462EC-9615-3DB0-B1C3-A5AF8F2D1944}"/>
              </a:ext>
            </a:extLst>
          </p:cNvPr>
          <p:cNvSpPr txBox="1"/>
          <p:nvPr/>
        </p:nvSpPr>
        <p:spPr>
          <a:xfrm>
            <a:off x="5470491" y="2912728"/>
            <a:ext cx="559769"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124.5E</a:t>
            </a:r>
            <a:endParaRPr kumimoji="1" lang="ko-Kore-KR" altLang="en-US" sz="1050" dirty="0">
              <a:latin typeface="Calibri" panose="020F0502020204030204" pitchFamily="34" charset="0"/>
              <a:cs typeface="Calibri" panose="020F0502020204030204" pitchFamily="34" charset="0"/>
            </a:endParaRPr>
          </a:p>
        </p:txBody>
      </p:sp>
      <p:cxnSp>
        <p:nvCxnSpPr>
          <p:cNvPr id="94" name="직선 연결선[R] 93">
            <a:extLst>
              <a:ext uri="{FF2B5EF4-FFF2-40B4-BE49-F238E27FC236}">
                <a16:creationId xmlns:a16="http://schemas.microsoft.com/office/drawing/2014/main" id="{BC0217B0-C45B-F712-76F7-0AD0806D9A74}"/>
              </a:ext>
            </a:extLst>
          </p:cNvPr>
          <p:cNvCxnSpPr>
            <a:cxnSpLocks/>
          </p:cNvCxnSpPr>
          <p:nvPr/>
        </p:nvCxnSpPr>
        <p:spPr>
          <a:xfrm>
            <a:off x="5326675" y="2872129"/>
            <a:ext cx="1846557" cy="2929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5" name="포인트가 5개인 별[5] 94">
            <a:extLst>
              <a:ext uri="{FF2B5EF4-FFF2-40B4-BE49-F238E27FC236}">
                <a16:creationId xmlns:a16="http://schemas.microsoft.com/office/drawing/2014/main" id="{C490BE1B-8354-A11E-C9B1-E41A0BFE1B63}"/>
              </a:ext>
            </a:extLst>
          </p:cNvPr>
          <p:cNvSpPr>
            <a:spLocks noChangeAspect="1"/>
          </p:cNvSpPr>
          <p:nvPr/>
        </p:nvSpPr>
        <p:spPr>
          <a:xfrm>
            <a:off x="6690916" y="4896144"/>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96" name="포인트가 5개인 별[5] 95">
            <a:extLst>
              <a:ext uri="{FF2B5EF4-FFF2-40B4-BE49-F238E27FC236}">
                <a16:creationId xmlns:a16="http://schemas.microsoft.com/office/drawing/2014/main" id="{DEAABA5D-1875-5A97-9195-AE6F50E5E90E}"/>
              </a:ext>
            </a:extLst>
          </p:cNvPr>
          <p:cNvSpPr/>
          <p:nvPr/>
        </p:nvSpPr>
        <p:spPr>
          <a:xfrm>
            <a:off x="6352236" y="4507472"/>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97" name="포인트가 5개인 별[5] 96">
            <a:extLst>
              <a:ext uri="{FF2B5EF4-FFF2-40B4-BE49-F238E27FC236}">
                <a16:creationId xmlns:a16="http://schemas.microsoft.com/office/drawing/2014/main" id="{42225729-7A0F-2CE7-41BB-DC180756E2C7}"/>
              </a:ext>
            </a:extLst>
          </p:cNvPr>
          <p:cNvSpPr/>
          <p:nvPr/>
        </p:nvSpPr>
        <p:spPr>
          <a:xfrm>
            <a:off x="6003232" y="4129301"/>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98" name="포인트가 5개인 별[5] 97">
            <a:extLst>
              <a:ext uri="{FF2B5EF4-FFF2-40B4-BE49-F238E27FC236}">
                <a16:creationId xmlns:a16="http://schemas.microsoft.com/office/drawing/2014/main" id="{9B5BB2C6-2C3A-7638-95C2-69689EDF8CC4}"/>
              </a:ext>
            </a:extLst>
          </p:cNvPr>
          <p:cNvSpPr>
            <a:spLocks noChangeAspect="1"/>
          </p:cNvSpPr>
          <p:nvPr/>
        </p:nvSpPr>
        <p:spPr>
          <a:xfrm>
            <a:off x="5731480" y="3744533"/>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99" name="포인트가 5개인 별[5] 98">
            <a:extLst>
              <a:ext uri="{FF2B5EF4-FFF2-40B4-BE49-F238E27FC236}">
                <a16:creationId xmlns:a16="http://schemas.microsoft.com/office/drawing/2014/main" id="{71014033-BD27-84F1-BC47-C3528819825F}"/>
              </a:ext>
            </a:extLst>
          </p:cNvPr>
          <p:cNvSpPr>
            <a:spLocks noChangeAspect="1"/>
          </p:cNvSpPr>
          <p:nvPr/>
        </p:nvSpPr>
        <p:spPr>
          <a:xfrm>
            <a:off x="5640215" y="3359965"/>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100" name="포인트가 5개인 별[5] 99">
            <a:extLst>
              <a:ext uri="{FF2B5EF4-FFF2-40B4-BE49-F238E27FC236}">
                <a16:creationId xmlns:a16="http://schemas.microsoft.com/office/drawing/2014/main" id="{62322DCA-4B91-E1E8-1C0B-FD62C4DD2853}"/>
              </a:ext>
            </a:extLst>
          </p:cNvPr>
          <p:cNvSpPr>
            <a:spLocks noChangeAspect="1"/>
          </p:cNvSpPr>
          <p:nvPr/>
        </p:nvSpPr>
        <p:spPr>
          <a:xfrm>
            <a:off x="5448092" y="2994294"/>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101" name="TextBox 100">
            <a:extLst>
              <a:ext uri="{FF2B5EF4-FFF2-40B4-BE49-F238E27FC236}">
                <a16:creationId xmlns:a16="http://schemas.microsoft.com/office/drawing/2014/main" id="{A5FAE3D5-472C-F78F-9FF2-20934BF4C858}"/>
              </a:ext>
            </a:extLst>
          </p:cNvPr>
          <p:cNvSpPr txBox="1"/>
          <p:nvPr/>
        </p:nvSpPr>
        <p:spPr>
          <a:xfrm>
            <a:off x="7286873" y="5590916"/>
            <a:ext cx="4720070" cy="584775"/>
          </a:xfrm>
          <a:prstGeom prst="rect">
            <a:avLst/>
          </a:prstGeom>
          <a:noFill/>
        </p:spPr>
        <p:txBody>
          <a:bodyPr wrap="square" rtlCol="0">
            <a:spAutoFit/>
          </a:bodyPr>
          <a:lstStyle/>
          <a:p>
            <a:pPr marL="285750" indent="-285750">
              <a:buFont typeface="Wingdings" pitchFamily="2" charset="2"/>
              <a:buChar char="Ø"/>
            </a:pPr>
            <a:r>
              <a:rPr kumimoji="1" lang="en-US" altLang="ko-Kore-KR" sz="1600" dirty="0">
                <a:latin typeface="Calibri" panose="020F0502020204030204" pitchFamily="34" charset="0"/>
                <a:cs typeface="Calibri" panose="020F0502020204030204" pitchFamily="34" charset="0"/>
              </a:rPr>
              <a:t>Both westward propagating Rossby wave and negative WSC contribute to the positive SSHa</a:t>
            </a:r>
            <a:endParaRPr kumimoji="1" lang="ko-Kore-KR" altLang="en-US" sz="1600" dirty="0">
              <a:latin typeface="Calibri" panose="020F0502020204030204" pitchFamily="34" charset="0"/>
              <a:cs typeface="Calibri" panose="020F0502020204030204" pitchFamily="34" charset="0"/>
            </a:endParaRPr>
          </a:p>
        </p:txBody>
      </p:sp>
      <p:pic>
        <p:nvPicPr>
          <p:cNvPr id="102" name="그림 101">
            <a:extLst>
              <a:ext uri="{FF2B5EF4-FFF2-40B4-BE49-F238E27FC236}">
                <a16:creationId xmlns:a16="http://schemas.microsoft.com/office/drawing/2014/main" id="{0747AE8C-4B1D-7CC5-C17D-BE59E45E6F2B}"/>
              </a:ext>
            </a:extLst>
          </p:cNvPr>
          <p:cNvPicPr>
            <a:picLocks noChangeAspect="1"/>
          </p:cNvPicPr>
          <p:nvPr/>
        </p:nvPicPr>
        <p:blipFill rotWithShape="1">
          <a:blip/>
          <a:srcRect b="50348"/>
          <a:stretch/>
        </p:blipFill>
        <p:spPr>
          <a:xfrm>
            <a:off x="7485445" y="1762353"/>
            <a:ext cx="2885009" cy="1790600"/>
          </a:xfrm>
          <a:prstGeom prst="rect">
            <a:avLst/>
          </a:prstGeom>
        </p:spPr>
      </p:pic>
      <p:sp>
        <p:nvSpPr>
          <p:cNvPr id="103" name="TextBox 102">
            <a:extLst>
              <a:ext uri="{FF2B5EF4-FFF2-40B4-BE49-F238E27FC236}">
                <a16:creationId xmlns:a16="http://schemas.microsoft.com/office/drawing/2014/main" id="{68BC5234-87EF-3153-2B0C-B8F9CBEE6C55}"/>
              </a:ext>
            </a:extLst>
          </p:cNvPr>
          <p:cNvSpPr txBox="1"/>
          <p:nvPr/>
        </p:nvSpPr>
        <p:spPr>
          <a:xfrm>
            <a:off x="10285765" y="1827744"/>
            <a:ext cx="943458" cy="276999"/>
          </a:xfrm>
          <a:prstGeom prst="rect">
            <a:avLst/>
          </a:prstGeom>
          <a:noFill/>
        </p:spPr>
        <p:txBody>
          <a:bodyPr wrap="square" rtlCol="0">
            <a:spAutoFit/>
          </a:bodyPr>
          <a:lstStyle/>
          <a:p>
            <a:r>
              <a:rPr kumimoji="1" lang="en-US" altLang="ko-Kore-KR" sz="1200" dirty="0">
                <a:latin typeface="Calibri" panose="020F0502020204030204" pitchFamily="34" charset="0"/>
                <a:cs typeface="Calibri" panose="020F0502020204030204" pitchFamily="34" charset="0"/>
              </a:rPr>
              <a:t>[10</a:t>
            </a:r>
            <a:r>
              <a:rPr kumimoji="1" lang="en-US" altLang="ko-Kore-KR" sz="1200" baseline="30000" dirty="0">
                <a:latin typeface="Calibri" panose="020F0502020204030204" pitchFamily="34" charset="0"/>
                <a:cs typeface="Calibri" panose="020F0502020204030204" pitchFamily="34" charset="0"/>
              </a:rPr>
              <a:t>-8</a:t>
            </a:r>
            <a:r>
              <a:rPr kumimoji="1" lang="en-US" altLang="ko-Kore-KR" sz="1200" dirty="0">
                <a:latin typeface="Calibri" panose="020F0502020204030204" pitchFamily="34" charset="0"/>
                <a:cs typeface="Calibri" panose="020F0502020204030204" pitchFamily="34" charset="0"/>
              </a:rPr>
              <a:t> N m</a:t>
            </a:r>
            <a:r>
              <a:rPr kumimoji="1" lang="en-US" altLang="ko-Kore-KR" sz="1200" baseline="30000" dirty="0">
                <a:latin typeface="Calibri" panose="020F0502020204030204" pitchFamily="34" charset="0"/>
                <a:cs typeface="Calibri" panose="020F0502020204030204" pitchFamily="34" charset="0"/>
              </a:rPr>
              <a:t>-3</a:t>
            </a:r>
            <a:r>
              <a:rPr kumimoji="1" lang="en-US" altLang="ko-Kore-KR" sz="1200" dirty="0">
                <a:latin typeface="Calibri" panose="020F0502020204030204" pitchFamily="34" charset="0"/>
                <a:cs typeface="Calibri" panose="020F0502020204030204" pitchFamily="34" charset="0"/>
              </a:rPr>
              <a:t>]</a:t>
            </a:r>
            <a:endParaRPr kumimoji="1" lang="ko-Kore-KR" altLang="en-US" sz="1200" dirty="0">
              <a:latin typeface="Calibri" panose="020F0502020204030204" pitchFamily="34" charset="0"/>
              <a:cs typeface="Calibri" panose="020F0502020204030204" pitchFamily="34" charset="0"/>
            </a:endParaRPr>
          </a:p>
        </p:txBody>
      </p:sp>
      <p:sp>
        <p:nvSpPr>
          <p:cNvPr id="104" name="TextBox 103">
            <a:extLst>
              <a:ext uri="{FF2B5EF4-FFF2-40B4-BE49-F238E27FC236}">
                <a16:creationId xmlns:a16="http://schemas.microsoft.com/office/drawing/2014/main" id="{641B5675-555B-892F-517F-EDAAA47A097E}"/>
              </a:ext>
            </a:extLst>
          </p:cNvPr>
          <p:cNvSpPr txBox="1"/>
          <p:nvPr/>
        </p:nvSpPr>
        <p:spPr>
          <a:xfrm>
            <a:off x="10327843" y="2088824"/>
            <a:ext cx="1268424"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(MJJAS averaged)</a:t>
            </a:r>
            <a:endParaRPr kumimoji="1" lang="ko-Kore-KR" altLang="en-US" sz="1200" dirty="0">
              <a:latin typeface="Calibri" panose="020F0502020204030204" pitchFamily="34" charset="0"/>
              <a:cs typeface="Calibri" panose="020F0502020204030204" pitchFamily="34" charset="0"/>
            </a:endParaRPr>
          </a:p>
        </p:txBody>
      </p:sp>
      <p:sp>
        <p:nvSpPr>
          <p:cNvPr id="105" name="TextBox 104">
            <a:extLst>
              <a:ext uri="{FF2B5EF4-FFF2-40B4-BE49-F238E27FC236}">
                <a16:creationId xmlns:a16="http://schemas.microsoft.com/office/drawing/2014/main" id="{A19BBC05-0078-C519-0C43-17DC9B88CA19}"/>
              </a:ext>
            </a:extLst>
          </p:cNvPr>
          <p:cNvSpPr txBox="1"/>
          <p:nvPr/>
        </p:nvSpPr>
        <p:spPr>
          <a:xfrm>
            <a:off x="7882667" y="4775125"/>
            <a:ext cx="472437" cy="276999"/>
          </a:xfrm>
          <a:prstGeom prst="rect">
            <a:avLst/>
          </a:prstGeom>
          <a:noFill/>
        </p:spPr>
        <p:txBody>
          <a:bodyPr wrap="none" rtlCol="0">
            <a:spAutoFit/>
          </a:bodyPr>
          <a:lstStyle/>
          <a:p>
            <a:r>
              <a:rPr kumimoji="1" lang="en-US" altLang="ko-Kore-KR" sz="1200" dirty="0">
                <a:solidFill>
                  <a:srgbClr val="FF0000"/>
                </a:solidFill>
                <a:latin typeface="Calibri" panose="020F0502020204030204" pitchFamily="34" charset="0"/>
                <a:cs typeface="Calibri" panose="020F0502020204030204" pitchFamily="34" charset="0"/>
              </a:rPr>
              <a:t>WSC</a:t>
            </a:r>
            <a:endParaRPr kumimoji="1" lang="ko-Kore-KR" altLang="en-US" sz="1200" dirty="0">
              <a:solidFill>
                <a:srgbClr val="FF0000"/>
              </a:solidFill>
              <a:latin typeface="Calibri" panose="020F0502020204030204" pitchFamily="34" charset="0"/>
              <a:cs typeface="Calibri" panose="020F0502020204030204" pitchFamily="34" charset="0"/>
            </a:endParaRPr>
          </a:p>
        </p:txBody>
      </p:sp>
      <p:sp>
        <p:nvSpPr>
          <p:cNvPr id="106" name="TextBox 105">
            <a:extLst>
              <a:ext uri="{FF2B5EF4-FFF2-40B4-BE49-F238E27FC236}">
                <a16:creationId xmlns:a16="http://schemas.microsoft.com/office/drawing/2014/main" id="{86151EB4-59ED-DB5E-F86A-1B65A3711CD4}"/>
              </a:ext>
            </a:extLst>
          </p:cNvPr>
          <p:cNvSpPr txBox="1"/>
          <p:nvPr/>
        </p:nvSpPr>
        <p:spPr>
          <a:xfrm>
            <a:off x="8983211" y="4776172"/>
            <a:ext cx="977704" cy="276999"/>
          </a:xfrm>
          <a:prstGeom prst="rect">
            <a:avLst/>
          </a:prstGeom>
          <a:noFill/>
        </p:spPr>
        <p:txBody>
          <a:bodyPr wrap="none" rtlCol="0">
            <a:spAutoFit/>
          </a:bodyPr>
          <a:lstStyle/>
          <a:p>
            <a:r>
              <a:rPr kumimoji="1" lang="en-US" altLang="ko-Kore-KR" sz="1200" dirty="0">
                <a:solidFill>
                  <a:srgbClr val="0432FF"/>
                </a:solidFill>
                <a:latin typeface="Calibri" panose="020F0502020204030204" pitchFamily="34" charset="0"/>
                <a:cs typeface="Calibri" panose="020F0502020204030204" pitchFamily="34" charset="0"/>
              </a:rPr>
              <a:t>SSH increase</a:t>
            </a:r>
            <a:endParaRPr kumimoji="1" lang="ko-Kore-KR" altLang="en-US" sz="1200" dirty="0">
              <a:solidFill>
                <a:srgbClr val="0432FF"/>
              </a:solidFill>
              <a:latin typeface="Calibri" panose="020F0502020204030204" pitchFamily="34" charset="0"/>
              <a:cs typeface="Calibri" panose="020F0502020204030204" pitchFamily="34" charset="0"/>
            </a:endParaRPr>
          </a:p>
        </p:txBody>
      </p:sp>
      <p:cxnSp>
        <p:nvCxnSpPr>
          <p:cNvPr id="108" name="직선 연결선[R] 107">
            <a:extLst>
              <a:ext uri="{FF2B5EF4-FFF2-40B4-BE49-F238E27FC236}">
                <a16:creationId xmlns:a16="http://schemas.microsoft.com/office/drawing/2014/main" id="{EDE48DD6-D29E-4960-78B5-809F9EAC5197}"/>
              </a:ext>
            </a:extLst>
          </p:cNvPr>
          <p:cNvCxnSpPr/>
          <p:nvPr/>
        </p:nvCxnSpPr>
        <p:spPr>
          <a:xfrm>
            <a:off x="7788246" y="4813332"/>
            <a:ext cx="74419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직선 연결선[R] 108">
            <a:extLst>
              <a:ext uri="{FF2B5EF4-FFF2-40B4-BE49-F238E27FC236}">
                <a16:creationId xmlns:a16="http://schemas.microsoft.com/office/drawing/2014/main" id="{3E505F02-CF36-734F-6A52-866CE871B9EC}"/>
              </a:ext>
            </a:extLst>
          </p:cNvPr>
          <p:cNvCxnSpPr>
            <a:cxnSpLocks/>
          </p:cNvCxnSpPr>
          <p:nvPr/>
        </p:nvCxnSpPr>
        <p:spPr>
          <a:xfrm>
            <a:off x="8788122" y="4809906"/>
            <a:ext cx="1289955" cy="0"/>
          </a:xfrm>
          <a:prstGeom prst="line">
            <a:avLst/>
          </a:prstGeom>
          <a:ln w="12700">
            <a:solidFill>
              <a:srgbClr val="0432FF"/>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140F52DE-4C58-E0A0-0F58-5543F4E7FCEF}"/>
              </a:ext>
            </a:extLst>
          </p:cNvPr>
          <p:cNvSpPr txBox="1"/>
          <p:nvPr/>
        </p:nvSpPr>
        <p:spPr>
          <a:xfrm>
            <a:off x="58800" y="6120253"/>
            <a:ext cx="2737481" cy="523220"/>
          </a:xfrm>
          <a:prstGeom prst="rect">
            <a:avLst/>
          </a:prstGeom>
          <a:noFill/>
        </p:spPr>
        <p:txBody>
          <a:bodyPr wrap="none" rtlCol="0">
            <a:spAutoFit/>
          </a:bodyPr>
          <a:lstStyle/>
          <a:p>
            <a:r>
              <a:rPr kumimoji="1" lang="en-US" altLang="ko-Kore-KR" sz="1400" dirty="0">
                <a:latin typeface="Calibri" panose="020F0502020204030204" pitchFamily="34" charset="0"/>
                <a:cs typeface="Calibri" panose="020F0502020204030204" pitchFamily="34" charset="0"/>
              </a:rPr>
              <a:t>NEC: North Equatorial Current</a:t>
            </a:r>
          </a:p>
          <a:p>
            <a:r>
              <a:rPr kumimoji="1" lang="en-US" altLang="ko-Kore-KR" sz="1400" dirty="0">
                <a:latin typeface="Calibri" panose="020F0502020204030204" pitchFamily="34" charset="0"/>
                <a:cs typeface="Calibri" panose="020F0502020204030204" pitchFamily="34" charset="0"/>
              </a:rPr>
              <a:t>STCC: Subtropical Counter Current </a:t>
            </a:r>
            <a:endParaRPr kumimoji="1" lang="ko-Kore-KR" altLang="en-US" sz="1400" dirty="0">
              <a:latin typeface="Calibri" panose="020F0502020204030204" pitchFamily="34" charset="0"/>
              <a:cs typeface="Calibri" panose="020F0502020204030204" pitchFamily="34" charset="0"/>
            </a:endParaRPr>
          </a:p>
        </p:txBody>
      </p:sp>
      <p:sp>
        <p:nvSpPr>
          <p:cNvPr id="113" name="TextBox 112">
            <a:extLst>
              <a:ext uri="{FF2B5EF4-FFF2-40B4-BE49-F238E27FC236}">
                <a16:creationId xmlns:a16="http://schemas.microsoft.com/office/drawing/2014/main" id="{40479DF1-C87A-47B4-2B76-9DFD820DD507}"/>
              </a:ext>
            </a:extLst>
          </p:cNvPr>
          <p:cNvSpPr txBox="1"/>
          <p:nvPr/>
        </p:nvSpPr>
        <p:spPr>
          <a:xfrm>
            <a:off x="3292485" y="3449198"/>
            <a:ext cx="840295" cy="430887"/>
          </a:xfrm>
          <a:prstGeom prst="rect">
            <a:avLst/>
          </a:prstGeom>
          <a:noFill/>
        </p:spPr>
        <p:txBody>
          <a:bodyPr wrap="none" rtlCol="0">
            <a:spAutoFit/>
          </a:bodyPr>
          <a:lstStyle/>
          <a:p>
            <a:r>
              <a:rPr kumimoji="1" lang="en-US" altLang="ko-Kore-KR" sz="1100" dirty="0">
                <a:latin typeface="Calibri" panose="020F0502020204030204" pitchFamily="34" charset="0"/>
                <a:cs typeface="Calibri" panose="020F0502020204030204" pitchFamily="34" charset="0"/>
              </a:rPr>
              <a:t>Shading: </a:t>
            </a:r>
            <a:r>
              <a:rPr kumimoji="1" lang="en-US" altLang="ko-Kore-KR" sz="1100" b="1" dirty="0">
                <a:latin typeface="Calibri" panose="020F0502020204030204" pitchFamily="34" charset="0"/>
                <a:cs typeface="Calibri" panose="020F0502020204030204" pitchFamily="34" charset="0"/>
              </a:rPr>
              <a:t>U</a:t>
            </a:r>
            <a:r>
              <a:rPr kumimoji="1" lang="en-US" altLang="ko-Kore-KR" sz="1100" b="1" baseline="-25000" dirty="0">
                <a:latin typeface="Calibri" panose="020F0502020204030204" pitchFamily="34" charset="0"/>
                <a:cs typeface="Calibri" panose="020F0502020204030204" pitchFamily="34" charset="0"/>
              </a:rPr>
              <a:t>g</a:t>
            </a:r>
          </a:p>
          <a:p>
            <a:r>
              <a:rPr kumimoji="1" lang="en-US" altLang="ko-Kore-KR" sz="1100" dirty="0">
                <a:latin typeface="Calibri" panose="020F0502020204030204" pitchFamily="34" charset="0"/>
                <a:cs typeface="Calibri" panose="020F0502020204030204" pitchFamily="34" charset="0"/>
              </a:rPr>
              <a:t>Contour: </a:t>
            </a:r>
            <a:r>
              <a:rPr kumimoji="1" lang="en-US" altLang="ko-Kore-KR" sz="1100" b="1" dirty="0">
                <a:latin typeface="Calibri" panose="020F0502020204030204" pitchFamily="34" charset="0"/>
                <a:cs typeface="Calibri" panose="020F0502020204030204" pitchFamily="34" charset="0"/>
              </a:rPr>
              <a:t>T</a:t>
            </a:r>
          </a:p>
        </p:txBody>
      </p:sp>
      <p:sp>
        <p:nvSpPr>
          <p:cNvPr id="114" name="TextBox 113">
            <a:extLst>
              <a:ext uri="{FF2B5EF4-FFF2-40B4-BE49-F238E27FC236}">
                <a16:creationId xmlns:a16="http://schemas.microsoft.com/office/drawing/2014/main" id="{A6CE5167-00D4-BEAB-2627-5DE8FDAFD4F8}"/>
              </a:ext>
            </a:extLst>
          </p:cNvPr>
          <p:cNvSpPr txBox="1"/>
          <p:nvPr/>
        </p:nvSpPr>
        <p:spPr>
          <a:xfrm>
            <a:off x="1766660" y="1061979"/>
            <a:ext cx="1050288" cy="338554"/>
          </a:xfrm>
          <a:prstGeom prst="rect">
            <a:avLst/>
          </a:prstGeom>
          <a:noFill/>
        </p:spPr>
        <p:txBody>
          <a:bodyPr wrap="none" rtlCol="0">
            <a:spAutoFit/>
          </a:bodyPr>
          <a:lstStyle/>
          <a:p>
            <a:r>
              <a:rPr kumimoji="1" lang="en-US" altLang="ko-Kore-KR" sz="1600" b="1" dirty="0">
                <a:latin typeface="Calibri" panose="020F0502020204030204" pitchFamily="34" charset="0"/>
                <a:cs typeface="Calibri" panose="020F0502020204030204" pitchFamily="34" charset="0"/>
              </a:rPr>
              <a:t>RMS SSHa</a:t>
            </a:r>
            <a:endParaRPr kumimoji="1" lang="ko-Kore-KR" altLang="en-US" sz="1600" b="1" dirty="0">
              <a:latin typeface="Calibri" panose="020F0502020204030204" pitchFamily="34" charset="0"/>
              <a:cs typeface="Calibri" panose="020F0502020204030204" pitchFamily="34" charset="0"/>
            </a:endParaRPr>
          </a:p>
        </p:txBody>
      </p:sp>
      <p:sp>
        <p:nvSpPr>
          <p:cNvPr id="115" name="TextBox 114">
            <a:extLst>
              <a:ext uri="{FF2B5EF4-FFF2-40B4-BE49-F238E27FC236}">
                <a16:creationId xmlns:a16="http://schemas.microsoft.com/office/drawing/2014/main" id="{1BFDA159-2262-86B6-51F9-AA974BC041C5}"/>
              </a:ext>
            </a:extLst>
          </p:cNvPr>
          <p:cNvSpPr txBox="1"/>
          <p:nvPr/>
        </p:nvSpPr>
        <p:spPr>
          <a:xfrm>
            <a:off x="32335" y="1007904"/>
            <a:ext cx="1470274"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Qiu and Chen (2010)</a:t>
            </a:r>
            <a:endParaRPr kumimoji="1" lang="ko-Kore-KR" altLang="en-US" sz="1200" dirty="0">
              <a:latin typeface="Calibri" panose="020F0502020204030204" pitchFamily="34" charset="0"/>
              <a:cs typeface="Calibri" panose="020F0502020204030204" pitchFamily="34" charset="0"/>
            </a:endParaRPr>
          </a:p>
        </p:txBody>
      </p:sp>
      <p:sp>
        <p:nvSpPr>
          <p:cNvPr id="118" name="TextBox 117">
            <a:extLst>
              <a:ext uri="{FF2B5EF4-FFF2-40B4-BE49-F238E27FC236}">
                <a16:creationId xmlns:a16="http://schemas.microsoft.com/office/drawing/2014/main" id="{92D89232-6A38-3B9E-D897-D5CAF36FE479}"/>
              </a:ext>
            </a:extLst>
          </p:cNvPr>
          <p:cNvSpPr txBox="1"/>
          <p:nvPr/>
        </p:nvSpPr>
        <p:spPr>
          <a:xfrm>
            <a:off x="10370454" y="3641547"/>
            <a:ext cx="1268424" cy="261610"/>
          </a:xfrm>
          <a:prstGeom prst="rect">
            <a:avLst/>
          </a:prstGeom>
          <a:noFill/>
        </p:spPr>
        <p:txBody>
          <a:bodyPr wrap="square">
            <a:spAutoFit/>
          </a:bodyPr>
          <a:lstStyle/>
          <a:p>
            <a:r>
              <a:rPr kumimoji="1" lang="en-US" altLang="ko-Kore-KR" sz="1100" dirty="0">
                <a:latin typeface="Calibri" panose="020F0502020204030204" pitchFamily="34" charset="0"/>
                <a:cs typeface="Calibri" panose="020F0502020204030204" pitchFamily="34" charset="0"/>
              </a:rPr>
              <a:t>(Qiu et al., 2002)</a:t>
            </a:r>
            <a:endParaRPr kumimoji="1" lang="ko-Kore-KR" altLang="en-US" sz="11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02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0" grpId="1"/>
      <p:bldP spid="51" grpId="0"/>
      <p:bldP spid="53" grpId="0"/>
      <p:bldP spid="54" grpId="0"/>
      <p:bldP spid="101" grpId="0"/>
      <p:bldP spid="105" grpId="0"/>
      <p:bldP spid="106" grpId="0"/>
      <p:bldP spid="118"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0A3F69D6-4345-CA18-FC48-13B3EADB57C5}"/>
              </a:ext>
            </a:extLst>
          </p:cNvPr>
          <p:cNvSpPr>
            <a:spLocks noGrp="1"/>
          </p:cNvSpPr>
          <p:nvPr>
            <p:ph type="sldNum" sz="quarter" idx="12"/>
          </p:nvPr>
        </p:nvSpPr>
        <p:spPr/>
        <p:txBody>
          <a:bodyPr/>
          <a:lstStyle/>
          <a:p>
            <a:pPr algn="ctr"/>
            <a:fld id="{2C6B1FF6-39B9-40F5-8B67-33C6354A3D4F}" type="slidenum">
              <a:rPr lang="en-US" smtClean="0"/>
              <a:pPr algn="ctr"/>
              <a:t>32</a:t>
            </a:fld>
            <a:endParaRPr lang="en-US" sz="2400" dirty="0"/>
          </a:p>
        </p:txBody>
      </p:sp>
      <p:pic>
        <p:nvPicPr>
          <p:cNvPr id="4" name="그림 3" descr="텍스트, 스크린샷, 지도이(가) 표시된 사진&#10;&#10;자동 생성된 설명">
            <a:extLst>
              <a:ext uri="{FF2B5EF4-FFF2-40B4-BE49-F238E27FC236}">
                <a16:creationId xmlns:a16="http://schemas.microsoft.com/office/drawing/2014/main" id="{011B5220-A147-5DBF-F9A5-F391FDDB7C9F}"/>
              </a:ext>
            </a:extLst>
          </p:cNvPr>
          <p:cNvPicPr>
            <a:picLocks noChangeAspect="1"/>
          </p:cNvPicPr>
          <p:nvPr/>
        </p:nvPicPr>
        <p:blipFill>
          <a:blip/>
          <a:stretch>
            <a:fillRect/>
          </a:stretch>
        </p:blipFill>
        <p:spPr>
          <a:xfrm>
            <a:off x="369575" y="435835"/>
            <a:ext cx="5483613" cy="4279176"/>
          </a:xfrm>
          <a:prstGeom prst="rect">
            <a:avLst/>
          </a:prstGeom>
        </p:spPr>
      </p:pic>
      <p:pic>
        <p:nvPicPr>
          <p:cNvPr id="6" name="그림 5" descr="텍스트, 지도, 도표, 스크린샷이(가) 표시된 사진&#10;&#10;자동 생성된 설명">
            <a:extLst>
              <a:ext uri="{FF2B5EF4-FFF2-40B4-BE49-F238E27FC236}">
                <a16:creationId xmlns:a16="http://schemas.microsoft.com/office/drawing/2014/main" id="{BF5A6944-7383-AB54-48CD-A7C936B21C1C}"/>
              </a:ext>
            </a:extLst>
          </p:cNvPr>
          <p:cNvPicPr>
            <a:picLocks noChangeAspect="1"/>
          </p:cNvPicPr>
          <p:nvPr/>
        </p:nvPicPr>
        <p:blipFill>
          <a:blip/>
          <a:stretch>
            <a:fillRect/>
          </a:stretch>
        </p:blipFill>
        <p:spPr>
          <a:xfrm>
            <a:off x="7062666" y="435835"/>
            <a:ext cx="3095867" cy="2608162"/>
          </a:xfrm>
          <a:prstGeom prst="rect">
            <a:avLst/>
          </a:prstGeom>
        </p:spPr>
      </p:pic>
      <p:sp>
        <p:nvSpPr>
          <p:cNvPr id="7" name="직사각형 6">
            <a:extLst>
              <a:ext uri="{FF2B5EF4-FFF2-40B4-BE49-F238E27FC236}">
                <a16:creationId xmlns:a16="http://schemas.microsoft.com/office/drawing/2014/main" id="{21A3B921-9033-285F-6FD2-48FD55FF548A}"/>
              </a:ext>
            </a:extLst>
          </p:cNvPr>
          <p:cNvSpPr/>
          <p:nvPr/>
        </p:nvSpPr>
        <p:spPr>
          <a:xfrm>
            <a:off x="894459" y="2409914"/>
            <a:ext cx="1666430" cy="4187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sp>
        <p:nvSpPr>
          <p:cNvPr id="13" name="직사각형 12">
            <a:extLst>
              <a:ext uri="{FF2B5EF4-FFF2-40B4-BE49-F238E27FC236}">
                <a16:creationId xmlns:a16="http://schemas.microsoft.com/office/drawing/2014/main" id="{47B0A3CC-70F9-A386-08A2-7D4F62B23E2C}"/>
              </a:ext>
            </a:extLst>
          </p:cNvPr>
          <p:cNvSpPr/>
          <p:nvPr/>
        </p:nvSpPr>
        <p:spPr>
          <a:xfrm>
            <a:off x="8610599" y="509320"/>
            <a:ext cx="662020" cy="17946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p>
        </p:txBody>
      </p:sp>
      <p:pic>
        <p:nvPicPr>
          <p:cNvPr id="15" name="그림 14" descr="스크린샷, 라인, 텍스트, 폰트이(가) 표시된 사진&#10;&#10;자동 생성된 설명">
            <a:extLst>
              <a:ext uri="{FF2B5EF4-FFF2-40B4-BE49-F238E27FC236}">
                <a16:creationId xmlns:a16="http://schemas.microsoft.com/office/drawing/2014/main" id="{F15AABFC-8BFF-39BE-6455-9AD363ECA35E}"/>
              </a:ext>
            </a:extLst>
          </p:cNvPr>
          <p:cNvPicPr>
            <a:picLocks noChangeAspect="1"/>
          </p:cNvPicPr>
          <p:nvPr/>
        </p:nvPicPr>
        <p:blipFill>
          <a:blip/>
          <a:stretch>
            <a:fillRect/>
          </a:stretch>
        </p:blipFill>
        <p:spPr>
          <a:xfrm>
            <a:off x="5915028" y="3429000"/>
            <a:ext cx="6053162" cy="1714565"/>
          </a:xfrm>
          <a:prstGeom prst="rect">
            <a:avLst/>
          </a:prstGeom>
        </p:spPr>
      </p:pic>
      <p:grpSp>
        <p:nvGrpSpPr>
          <p:cNvPr id="21" name="그룹 20">
            <a:extLst>
              <a:ext uri="{FF2B5EF4-FFF2-40B4-BE49-F238E27FC236}">
                <a16:creationId xmlns:a16="http://schemas.microsoft.com/office/drawing/2014/main" id="{A72AC9E9-1051-3E93-F396-9E6C9AACAF28}"/>
              </a:ext>
            </a:extLst>
          </p:cNvPr>
          <p:cNvGrpSpPr/>
          <p:nvPr/>
        </p:nvGrpSpPr>
        <p:grpSpPr>
          <a:xfrm>
            <a:off x="4032933" y="4902415"/>
            <a:ext cx="2121441" cy="1955585"/>
            <a:chOff x="3210828" y="4565312"/>
            <a:chExt cx="2566943" cy="2366258"/>
          </a:xfrm>
        </p:grpSpPr>
        <p:pic>
          <p:nvPicPr>
            <p:cNvPr id="16" name="그림 15" descr="텍스트, 라인, 도표, 그래프이(가) 표시된 사진&#10;&#10;자동 생성된 설명">
              <a:extLst>
                <a:ext uri="{FF2B5EF4-FFF2-40B4-BE49-F238E27FC236}">
                  <a16:creationId xmlns:a16="http://schemas.microsoft.com/office/drawing/2014/main" id="{BE996BAE-F07F-42EF-3A52-15E3878C4E15}"/>
                </a:ext>
              </a:extLst>
            </p:cNvPr>
            <p:cNvPicPr>
              <a:picLocks noChangeAspect="1"/>
            </p:cNvPicPr>
            <p:nvPr/>
          </p:nvPicPr>
          <p:blipFill rotWithShape="1">
            <a:blip/>
            <a:srcRect b="46233"/>
            <a:stretch/>
          </p:blipFill>
          <p:spPr>
            <a:xfrm>
              <a:off x="3210828" y="4776483"/>
              <a:ext cx="2566943" cy="2155087"/>
            </a:xfrm>
            <a:prstGeom prst="rect">
              <a:avLst/>
            </a:prstGeom>
          </p:spPr>
        </p:pic>
        <p:sp>
          <p:nvSpPr>
            <p:cNvPr id="17" name="TextBox 16">
              <a:extLst>
                <a:ext uri="{FF2B5EF4-FFF2-40B4-BE49-F238E27FC236}">
                  <a16:creationId xmlns:a16="http://schemas.microsoft.com/office/drawing/2014/main" id="{71E1295A-EC30-4023-A05C-4F9FAE7DA8D1}"/>
                </a:ext>
              </a:extLst>
            </p:cNvPr>
            <p:cNvSpPr txBox="1"/>
            <p:nvPr/>
          </p:nvSpPr>
          <p:spPr>
            <a:xfrm>
              <a:off x="4175878" y="4565312"/>
              <a:ext cx="1458349" cy="279307"/>
            </a:xfrm>
            <a:prstGeom prst="rect">
              <a:avLst/>
            </a:prstGeom>
            <a:noFill/>
          </p:spPr>
          <p:txBody>
            <a:bodyPr wrap="square" rtlCol="0">
              <a:spAutoFit/>
            </a:bodyPr>
            <a:lstStyle/>
            <a:p>
              <a:r>
                <a:rPr kumimoji="1" lang="en-US" altLang="ko-Kore-KR" sz="900" dirty="0" err="1"/>
                <a:t>Chelton</a:t>
              </a:r>
              <a:r>
                <a:rPr kumimoji="1" lang="en-US" altLang="ko-Kore-KR" sz="900" dirty="0"/>
                <a:t> et al. (2011)</a:t>
              </a:r>
              <a:endParaRPr kumimoji="1" lang="ko-Kore-KR" altLang="en-US" sz="900" dirty="0"/>
            </a:p>
          </p:txBody>
        </p:sp>
        <p:cxnSp>
          <p:nvCxnSpPr>
            <p:cNvPr id="18" name="직선 연결선[R] 17">
              <a:extLst>
                <a:ext uri="{FF2B5EF4-FFF2-40B4-BE49-F238E27FC236}">
                  <a16:creationId xmlns:a16="http://schemas.microsoft.com/office/drawing/2014/main" id="{D4F66895-594E-7CB8-DC52-64B9873083B9}"/>
                </a:ext>
              </a:extLst>
            </p:cNvPr>
            <p:cNvCxnSpPr>
              <a:cxnSpLocks/>
            </p:cNvCxnSpPr>
            <p:nvPr/>
          </p:nvCxnSpPr>
          <p:spPr>
            <a:xfrm flipV="1">
              <a:off x="4980041" y="5787542"/>
              <a:ext cx="0" cy="880958"/>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49890E5-3226-6AF4-7B29-69CDBABD497C}"/>
                </a:ext>
              </a:extLst>
            </p:cNvPr>
            <p:cNvSpPr txBox="1"/>
            <p:nvPr/>
          </p:nvSpPr>
          <p:spPr>
            <a:xfrm>
              <a:off x="3774343" y="5353940"/>
              <a:ext cx="1682255" cy="316548"/>
            </a:xfrm>
            <a:prstGeom prst="rect">
              <a:avLst/>
            </a:prstGeom>
            <a:noFill/>
          </p:spPr>
          <p:txBody>
            <a:bodyPr wrap="square" rtlCol="0">
              <a:spAutoFit/>
            </a:bodyPr>
            <a:lstStyle/>
            <a:p>
              <a:r>
                <a:rPr kumimoji="1" lang="en-US" altLang="ko-Kore-KR" sz="1100" dirty="0"/>
                <a:t>7.2 cm/s @ 20N</a:t>
              </a:r>
              <a:endParaRPr kumimoji="1" lang="ko-Kore-KR" altLang="en-US" sz="1100" dirty="0"/>
            </a:p>
          </p:txBody>
        </p:sp>
      </p:grpSp>
    </p:spTree>
    <p:extLst>
      <p:ext uri="{BB962C8B-B14F-4D97-AF65-F5344CB8AC3E}">
        <p14:creationId xmlns:p14="http://schemas.microsoft.com/office/powerpoint/2010/main" val="2966525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34195-3BE8-F195-ECDE-0B63B15D1BF0}"/>
              </a:ext>
            </a:extLst>
          </p:cNvPr>
          <p:cNvSpPr txBox="1"/>
          <p:nvPr/>
        </p:nvSpPr>
        <p:spPr>
          <a:xfrm>
            <a:off x="292211" y="-105953"/>
            <a:ext cx="8461996" cy="584775"/>
          </a:xfrm>
          <a:prstGeom prst="rect">
            <a:avLst/>
          </a:prstGeom>
          <a:noFill/>
        </p:spPr>
        <p:txBody>
          <a:bodyPr wrap="none" rtlCol="0">
            <a:spAutoFit/>
          </a:bodyPr>
          <a:lstStyle/>
          <a:p>
            <a:r>
              <a:rPr kumimoji="1" lang="en-US" altLang="ko-Kore-KR" sz="3200" b="1" dirty="0">
                <a:latin typeface="Calibri" panose="020F0502020204030204" pitchFamily="34" charset="0"/>
                <a:cs typeface="Calibri" panose="020F0502020204030204" pitchFamily="34" charset="0"/>
              </a:rPr>
              <a:t>Interannual component: ELT Year – Ocean Driven</a:t>
            </a:r>
            <a:endParaRPr kumimoji="1" lang="ko-Kore-KR" altLang="en-US" sz="3200" b="1" dirty="0">
              <a:latin typeface="Calibri" panose="020F0502020204030204" pitchFamily="34" charset="0"/>
              <a:cs typeface="Calibri" panose="020F0502020204030204" pitchFamily="34" charset="0"/>
            </a:endParaRPr>
          </a:p>
        </p:txBody>
      </p:sp>
      <p:sp>
        <p:nvSpPr>
          <p:cNvPr id="17" name="Slide Number Placeholder 4">
            <a:extLst>
              <a:ext uri="{FF2B5EF4-FFF2-40B4-BE49-F238E27FC236}">
                <a16:creationId xmlns:a16="http://schemas.microsoft.com/office/drawing/2014/main" id="{EDE7A8AB-9B51-352D-EC93-98F1738724BB}"/>
              </a:ext>
            </a:extLst>
          </p:cNvPr>
          <p:cNvSpPr>
            <a:spLocks noGrp="1"/>
          </p:cNvSpPr>
          <p:nvPr>
            <p:ph type="sldNum" sz="quarter" idx="12"/>
          </p:nvPr>
        </p:nvSpPr>
        <p:spPr>
          <a:xfrm>
            <a:off x="9263743" y="6341804"/>
            <a:ext cx="2743200" cy="365125"/>
          </a:xfrm>
        </p:spPr>
        <p:txBody>
          <a:bodyPr/>
          <a:lstStyle/>
          <a:p>
            <a:r>
              <a:rPr lang="en-US" sz="1800" dirty="0">
                <a:solidFill>
                  <a:schemeClr val="tx1"/>
                </a:solidFill>
                <a:latin typeface="Calibri" panose="020F0502020204030204" pitchFamily="34" charset="0"/>
                <a:cs typeface="Calibri" panose="020F0502020204030204" pitchFamily="34" charset="0"/>
              </a:rPr>
              <a:t>21</a:t>
            </a:r>
          </a:p>
        </p:txBody>
      </p:sp>
      <p:pic>
        <p:nvPicPr>
          <p:cNvPr id="77" name="그림 76">
            <a:extLst>
              <a:ext uri="{FF2B5EF4-FFF2-40B4-BE49-F238E27FC236}">
                <a16:creationId xmlns:a16="http://schemas.microsoft.com/office/drawing/2014/main" id="{56F58BAF-DFBA-A52D-EE76-39A9E14195F6}"/>
              </a:ext>
            </a:extLst>
          </p:cNvPr>
          <p:cNvPicPr>
            <a:picLocks noChangeAspect="1"/>
          </p:cNvPicPr>
          <p:nvPr/>
        </p:nvPicPr>
        <p:blipFill>
          <a:blip/>
          <a:srcRect/>
          <a:stretch/>
        </p:blipFill>
        <p:spPr>
          <a:xfrm>
            <a:off x="8074895" y="4906929"/>
            <a:ext cx="1800000" cy="1800000"/>
          </a:xfrm>
          <a:prstGeom prst="rect">
            <a:avLst/>
          </a:prstGeom>
        </p:spPr>
      </p:pic>
      <p:pic>
        <p:nvPicPr>
          <p:cNvPr id="79" name="그림 78">
            <a:extLst>
              <a:ext uri="{FF2B5EF4-FFF2-40B4-BE49-F238E27FC236}">
                <a16:creationId xmlns:a16="http://schemas.microsoft.com/office/drawing/2014/main" id="{5C491057-109A-D4F7-9A8A-B87DF080812D}"/>
              </a:ext>
            </a:extLst>
          </p:cNvPr>
          <p:cNvPicPr>
            <a:picLocks noChangeAspect="1"/>
          </p:cNvPicPr>
          <p:nvPr/>
        </p:nvPicPr>
        <p:blipFill>
          <a:blip/>
          <a:srcRect/>
          <a:stretch/>
        </p:blipFill>
        <p:spPr>
          <a:xfrm>
            <a:off x="8069008" y="3037997"/>
            <a:ext cx="1800000" cy="1800000"/>
          </a:xfrm>
          <a:prstGeom prst="rect">
            <a:avLst/>
          </a:prstGeom>
        </p:spPr>
      </p:pic>
      <p:pic>
        <p:nvPicPr>
          <p:cNvPr id="81" name="그림 80">
            <a:extLst>
              <a:ext uri="{FF2B5EF4-FFF2-40B4-BE49-F238E27FC236}">
                <a16:creationId xmlns:a16="http://schemas.microsoft.com/office/drawing/2014/main" id="{C9268413-3A12-BA39-608A-0DA1B0B2736E}"/>
              </a:ext>
            </a:extLst>
          </p:cNvPr>
          <p:cNvPicPr>
            <a:picLocks noChangeAspect="1"/>
          </p:cNvPicPr>
          <p:nvPr/>
        </p:nvPicPr>
        <p:blipFill>
          <a:blip/>
          <a:srcRect/>
          <a:stretch/>
        </p:blipFill>
        <p:spPr>
          <a:xfrm>
            <a:off x="8050024" y="1231452"/>
            <a:ext cx="1800000" cy="1800000"/>
          </a:xfrm>
          <a:prstGeom prst="rect">
            <a:avLst/>
          </a:prstGeom>
        </p:spPr>
      </p:pic>
      <p:pic>
        <p:nvPicPr>
          <p:cNvPr id="83" name="그림 82">
            <a:extLst>
              <a:ext uri="{FF2B5EF4-FFF2-40B4-BE49-F238E27FC236}">
                <a16:creationId xmlns:a16="http://schemas.microsoft.com/office/drawing/2014/main" id="{A4200D19-9222-D336-EFF5-694A501318DD}"/>
              </a:ext>
            </a:extLst>
          </p:cNvPr>
          <p:cNvPicPr>
            <a:picLocks noChangeAspect="1"/>
          </p:cNvPicPr>
          <p:nvPr/>
        </p:nvPicPr>
        <p:blipFill>
          <a:blip/>
          <a:srcRect/>
          <a:stretch/>
        </p:blipFill>
        <p:spPr>
          <a:xfrm>
            <a:off x="2439885" y="4936299"/>
            <a:ext cx="1800000" cy="1800000"/>
          </a:xfrm>
          <a:prstGeom prst="rect">
            <a:avLst/>
          </a:prstGeom>
        </p:spPr>
      </p:pic>
      <p:pic>
        <p:nvPicPr>
          <p:cNvPr id="85" name="그림 84">
            <a:extLst>
              <a:ext uri="{FF2B5EF4-FFF2-40B4-BE49-F238E27FC236}">
                <a16:creationId xmlns:a16="http://schemas.microsoft.com/office/drawing/2014/main" id="{C61098D7-7582-5023-A066-7A3D214D5CDE}"/>
              </a:ext>
            </a:extLst>
          </p:cNvPr>
          <p:cNvPicPr>
            <a:picLocks noChangeAspect="1"/>
          </p:cNvPicPr>
          <p:nvPr/>
        </p:nvPicPr>
        <p:blipFill>
          <a:blip/>
          <a:srcRect/>
          <a:stretch/>
        </p:blipFill>
        <p:spPr>
          <a:xfrm>
            <a:off x="2450531" y="3028195"/>
            <a:ext cx="1800000" cy="1800000"/>
          </a:xfrm>
          <a:prstGeom prst="rect">
            <a:avLst/>
          </a:prstGeom>
        </p:spPr>
      </p:pic>
      <p:pic>
        <p:nvPicPr>
          <p:cNvPr id="87" name="그림 86">
            <a:extLst>
              <a:ext uri="{FF2B5EF4-FFF2-40B4-BE49-F238E27FC236}">
                <a16:creationId xmlns:a16="http://schemas.microsoft.com/office/drawing/2014/main" id="{0BF64255-F0F5-9048-2D00-62EA32B195CE}"/>
              </a:ext>
            </a:extLst>
          </p:cNvPr>
          <p:cNvPicPr>
            <a:picLocks noChangeAspect="1"/>
          </p:cNvPicPr>
          <p:nvPr/>
        </p:nvPicPr>
        <p:blipFill>
          <a:blip/>
          <a:srcRect/>
          <a:stretch/>
        </p:blipFill>
        <p:spPr>
          <a:xfrm>
            <a:off x="2452790" y="1154839"/>
            <a:ext cx="1800000" cy="1800000"/>
          </a:xfrm>
          <a:prstGeom prst="rect">
            <a:avLst/>
          </a:prstGeom>
        </p:spPr>
      </p:pic>
      <p:sp>
        <p:nvSpPr>
          <p:cNvPr id="89" name="TextBox 88">
            <a:extLst>
              <a:ext uri="{FF2B5EF4-FFF2-40B4-BE49-F238E27FC236}">
                <a16:creationId xmlns:a16="http://schemas.microsoft.com/office/drawing/2014/main" id="{92866000-A15C-E393-C63C-29D667F5F674}"/>
              </a:ext>
            </a:extLst>
          </p:cNvPr>
          <p:cNvSpPr txBox="1"/>
          <p:nvPr/>
        </p:nvSpPr>
        <p:spPr>
          <a:xfrm>
            <a:off x="9622745" y="4936299"/>
            <a:ext cx="893771"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Apr 143.5E</a:t>
            </a:r>
            <a:endParaRPr kumimoji="1" lang="ko-Kore-KR" altLang="en-US" sz="1200" dirty="0">
              <a:latin typeface="Calibri" panose="020F0502020204030204" pitchFamily="34" charset="0"/>
              <a:cs typeface="Calibri" panose="020F0502020204030204" pitchFamily="34" charset="0"/>
            </a:endParaRPr>
          </a:p>
        </p:txBody>
      </p:sp>
      <p:sp>
        <p:nvSpPr>
          <p:cNvPr id="90" name="TextBox 89">
            <a:extLst>
              <a:ext uri="{FF2B5EF4-FFF2-40B4-BE49-F238E27FC236}">
                <a16:creationId xmlns:a16="http://schemas.microsoft.com/office/drawing/2014/main" id="{9536ECC9-E675-C893-9883-DB8E8BD57980}"/>
              </a:ext>
            </a:extLst>
          </p:cNvPr>
          <p:cNvSpPr txBox="1"/>
          <p:nvPr/>
        </p:nvSpPr>
        <p:spPr>
          <a:xfrm>
            <a:off x="9654388" y="3024906"/>
            <a:ext cx="830484"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May 138E</a:t>
            </a:r>
            <a:endParaRPr kumimoji="1" lang="ko-Kore-KR" altLang="en-US" sz="1200" dirty="0">
              <a:latin typeface="Calibri" panose="020F0502020204030204" pitchFamily="34" charset="0"/>
              <a:cs typeface="Calibri" panose="020F0502020204030204" pitchFamily="34" charset="0"/>
            </a:endParaRPr>
          </a:p>
        </p:txBody>
      </p:sp>
      <p:sp>
        <p:nvSpPr>
          <p:cNvPr id="91" name="TextBox 90">
            <a:extLst>
              <a:ext uri="{FF2B5EF4-FFF2-40B4-BE49-F238E27FC236}">
                <a16:creationId xmlns:a16="http://schemas.microsoft.com/office/drawing/2014/main" id="{D6E73D15-452B-8F70-C367-5402CE9BAC73}"/>
              </a:ext>
            </a:extLst>
          </p:cNvPr>
          <p:cNvSpPr txBox="1"/>
          <p:nvPr/>
        </p:nvSpPr>
        <p:spPr>
          <a:xfrm>
            <a:off x="9551680" y="1278061"/>
            <a:ext cx="740908"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Jun 133E</a:t>
            </a:r>
            <a:endParaRPr kumimoji="1" lang="ko-Kore-KR" altLang="en-US" sz="1200" dirty="0">
              <a:latin typeface="Calibri" panose="020F0502020204030204" pitchFamily="34" charset="0"/>
              <a:cs typeface="Calibri" panose="020F0502020204030204" pitchFamily="34" charset="0"/>
            </a:endParaRPr>
          </a:p>
        </p:txBody>
      </p:sp>
      <p:sp>
        <p:nvSpPr>
          <p:cNvPr id="93" name="TextBox 92">
            <a:extLst>
              <a:ext uri="{FF2B5EF4-FFF2-40B4-BE49-F238E27FC236}">
                <a16:creationId xmlns:a16="http://schemas.microsoft.com/office/drawing/2014/main" id="{DD4D5AF2-15CA-3F0A-A58E-CB58733073DC}"/>
              </a:ext>
            </a:extLst>
          </p:cNvPr>
          <p:cNvSpPr txBox="1"/>
          <p:nvPr/>
        </p:nvSpPr>
        <p:spPr>
          <a:xfrm>
            <a:off x="1621081" y="5074798"/>
            <a:ext cx="696024"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Jul 129E</a:t>
            </a:r>
            <a:endParaRPr kumimoji="1" lang="ko-Kore-KR" altLang="en-US" sz="1200" dirty="0">
              <a:latin typeface="Calibri" panose="020F0502020204030204" pitchFamily="34" charset="0"/>
              <a:cs typeface="Calibri" panose="020F0502020204030204" pitchFamily="34" charset="0"/>
            </a:endParaRPr>
          </a:p>
        </p:txBody>
      </p:sp>
      <p:sp>
        <p:nvSpPr>
          <p:cNvPr id="95" name="TextBox 94">
            <a:extLst>
              <a:ext uri="{FF2B5EF4-FFF2-40B4-BE49-F238E27FC236}">
                <a16:creationId xmlns:a16="http://schemas.microsoft.com/office/drawing/2014/main" id="{35B53081-8F3A-CFA6-B608-744616B1C691}"/>
              </a:ext>
            </a:extLst>
          </p:cNvPr>
          <p:cNvSpPr txBox="1"/>
          <p:nvPr/>
        </p:nvSpPr>
        <p:spPr>
          <a:xfrm>
            <a:off x="1666916" y="3107134"/>
            <a:ext cx="772969"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Aug 127E</a:t>
            </a:r>
            <a:endParaRPr kumimoji="1" lang="ko-Kore-KR" altLang="en-US" sz="1200" dirty="0">
              <a:latin typeface="Calibri" panose="020F0502020204030204" pitchFamily="34" charset="0"/>
              <a:cs typeface="Calibri" panose="020F0502020204030204" pitchFamily="34" charset="0"/>
            </a:endParaRPr>
          </a:p>
        </p:txBody>
      </p:sp>
      <p:sp>
        <p:nvSpPr>
          <p:cNvPr id="97" name="TextBox 96">
            <a:extLst>
              <a:ext uri="{FF2B5EF4-FFF2-40B4-BE49-F238E27FC236}">
                <a16:creationId xmlns:a16="http://schemas.microsoft.com/office/drawing/2014/main" id="{A04B3136-959C-60DC-6737-84D5D98AB029}"/>
              </a:ext>
            </a:extLst>
          </p:cNvPr>
          <p:cNvSpPr txBox="1"/>
          <p:nvPr/>
        </p:nvSpPr>
        <p:spPr>
          <a:xfrm>
            <a:off x="1666916" y="1334219"/>
            <a:ext cx="875561"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Sep 124.5E</a:t>
            </a:r>
            <a:endParaRPr kumimoji="1" lang="ko-Kore-KR" altLang="en-US" sz="12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4CF9829-6EB7-CC96-AF5D-2D15BDF788C8}"/>
              </a:ext>
            </a:extLst>
          </p:cNvPr>
          <p:cNvSpPr txBox="1"/>
          <p:nvPr/>
        </p:nvSpPr>
        <p:spPr>
          <a:xfrm>
            <a:off x="5272966" y="966255"/>
            <a:ext cx="2141939" cy="307777"/>
          </a:xfrm>
          <a:prstGeom prst="rect">
            <a:avLst/>
          </a:prstGeom>
          <a:noFill/>
        </p:spPr>
        <p:txBody>
          <a:bodyPr wrap="square" rtlCol="0">
            <a:spAutoFit/>
          </a:bodyPr>
          <a:lstStyle/>
          <a:p>
            <a:r>
              <a:rPr kumimoji="1" lang="en-US" altLang="ko-Kore-KR" sz="1400" dirty="0">
                <a:latin typeface="Calibri" panose="020F0502020204030204" pitchFamily="34" charset="0"/>
                <a:cs typeface="Calibri" panose="020F0502020204030204" pitchFamily="34" charset="0"/>
              </a:rPr>
              <a:t>Shading: SSHa [cm]</a:t>
            </a:r>
            <a:endParaRPr kumimoji="1" lang="ko-Kore-KR" altLang="en-US" sz="1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0033D30-3972-E725-E910-A21EEBA31C32}"/>
              </a:ext>
            </a:extLst>
          </p:cNvPr>
          <p:cNvSpPr txBox="1"/>
          <p:nvPr/>
        </p:nvSpPr>
        <p:spPr>
          <a:xfrm>
            <a:off x="5258004" y="1231256"/>
            <a:ext cx="1331326" cy="307777"/>
          </a:xfrm>
          <a:prstGeom prst="rect">
            <a:avLst/>
          </a:prstGeom>
          <a:noFill/>
        </p:spPr>
        <p:txBody>
          <a:bodyPr wrap="none" rtlCol="0">
            <a:spAutoFit/>
          </a:bodyPr>
          <a:lstStyle/>
          <a:p>
            <a:r>
              <a:rPr kumimoji="1" lang="en-US" altLang="ko-Kore-KR" sz="1400" dirty="0">
                <a:latin typeface="Calibri" panose="020F0502020204030204" pitchFamily="34" charset="0"/>
                <a:cs typeface="Calibri" panose="020F0502020204030204" pitchFamily="34" charset="0"/>
              </a:rPr>
              <a:t>Contour : WSCa</a:t>
            </a:r>
            <a:endParaRPr kumimoji="1" lang="ko-Kore-KR" altLang="en-US" sz="1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B873F9D-7727-139C-7090-5ED2D0670362}"/>
              </a:ext>
            </a:extLst>
          </p:cNvPr>
          <p:cNvSpPr txBox="1"/>
          <p:nvPr/>
        </p:nvSpPr>
        <p:spPr>
          <a:xfrm>
            <a:off x="6545260" y="1262283"/>
            <a:ext cx="1285929"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CI = 2 x 10</a:t>
            </a:r>
            <a:r>
              <a:rPr kumimoji="1" lang="en-US" altLang="ko-Kore-KR" sz="1200" baseline="30000" dirty="0">
                <a:latin typeface="Calibri" panose="020F0502020204030204" pitchFamily="34" charset="0"/>
                <a:cs typeface="Calibri" panose="020F0502020204030204" pitchFamily="34" charset="0"/>
              </a:rPr>
              <a:t>-8</a:t>
            </a:r>
            <a:r>
              <a:rPr kumimoji="1" lang="en-US" altLang="ko-Kore-KR" sz="1200" dirty="0">
                <a:latin typeface="Calibri" panose="020F0502020204030204" pitchFamily="34" charset="0"/>
                <a:cs typeface="Calibri" panose="020F0502020204030204" pitchFamily="34" charset="0"/>
              </a:rPr>
              <a:t> N</a:t>
            </a:r>
            <a:r>
              <a:rPr kumimoji="1" lang="ko-KR" altLang="en-US" sz="1200" dirty="0">
                <a:latin typeface="Calibri" panose="020F0502020204030204" pitchFamily="34" charset="0"/>
                <a:cs typeface="Calibri" panose="020F0502020204030204" pitchFamily="34" charset="0"/>
              </a:rPr>
              <a:t> </a:t>
            </a:r>
            <a:r>
              <a:rPr kumimoji="1" lang="en-US" altLang="ko-Kore-KR" sz="1200" dirty="0">
                <a:latin typeface="Calibri" panose="020F0502020204030204" pitchFamily="34" charset="0"/>
                <a:cs typeface="Calibri" panose="020F0502020204030204" pitchFamily="34" charset="0"/>
              </a:rPr>
              <a:t>m</a:t>
            </a:r>
            <a:r>
              <a:rPr kumimoji="1" lang="en-US" altLang="ko-KR" sz="1200" baseline="30000" dirty="0">
                <a:latin typeface="Calibri" panose="020F0502020204030204" pitchFamily="34" charset="0"/>
                <a:cs typeface="Calibri" panose="020F0502020204030204" pitchFamily="34" charset="0"/>
              </a:rPr>
              <a:t>-</a:t>
            </a:r>
            <a:r>
              <a:rPr kumimoji="1" lang="en-US" altLang="ko-Kore-KR" sz="1200" baseline="30000" dirty="0">
                <a:latin typeface="Calibri" panose="020F0502020204030204" pitchFamily="34" charset="0"/>
                <a:cs typeface="Calibri" panose="020F0502020204030204" pitchFamily="34" charset="0"/>
              </a:rPr>
              <a:t>3</a:t>
            </a:r>
            <a:endParaRPr kumimoji="1" lang="ko-Kore-KR" altLang="en-US" sz="1200" baseline="300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77F40C4A-2AF6-0BBF-BABB-FF6B300BD05B}"/>
              </a:ext>
            </a:extLst>
          </p:cNvPr>
          <p:cNvSpPr txBox="1"/>
          <p:nvPr/>
        </p:nvSpPr>
        <p:spPr>
          <a:xfrm>
            <a:off x="10441925" y="478822"/>
            <a:ext cx="2597582" cy="523220"/>
          </a:xfrm>
          <a:prstGeom prst="rect">
            <a:avLst/>
          </a:prstGeom>
          <a:noFill/>
        </p:spPr>
        <p:txBody>
          <a:bodyPr wrap="square" rtlCol="0">
            <a:spAutoFit/>
          </a:bodyPr>
          <a:lstStyle/>
          <a:p>
            <a:r>
              <a:rPr kumimoji="1" lang="en-US" altLang="ko-Kore-KR" sz="1400" dirty="0">
                <a:latin typeface="Calibri" panose="020F0502020204030204" pitchFamily="34" charset="0"/>
                <a:cs typeface="Calibri" panose="020F0502020204030204" pitchFamily="34" charset="0"/>
              </a:rPr>
              <a:t>Shading : Ta</a:t>
            </a:r>
          </a:p>
          <a:p>
            <a:r>
              <a:rPr kumimoji="1" lang="en-US" altLang="ko-Kore-KR" sz="1400" dirty="0">
                <a:latin typeface="Calibri" panose="020F0502020204030204" pitchFamily="34" charset="0"/>
                <a:cs typeface="Calibri" panose="020F0502020204030204" pitchFamily="34" charset="0"/>
              </a:rPr>
              <a:t>Black Contour : T</a:t>
            </a:r>
            <a:endParaRPr kumimoji="1" lang="ko-Kore-KR" altLang="en-US" sz="14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47B5E220-8B1C-2C11-64C7-FC8421300964}"/>
              </a:ext>
            </a:extLst>
          </p:cNvPr>
          <p:cNvSpPr txBox="1"/>
          <p:nvPr/>
        </p:nvSpPr>
        <p:spPr>
          <a:xfrm>
            <a:off x="10441925" y="1062256"/>
            <a:ext cx="1800000" cy="738664"/>
          </a:xfrm>
          <a:prstGeom prst="rect">
            <a:avLst/>
          </a:prstGeom>
          <a:noFill/>
        </p:spPr>
        <p:txBody>
          <a:bodyPr wrap="square" rtlCol="0">
            <a:spAutoFit/>
          </a:bodyPr>
          <a:lstStyle/>
          <a:p>
            <a:r>
              <a:rPr kumimoji="1" lang="en-US" altLang="ko-Kore-KR" sz="1400" dirty="0">
                <a:latin typeface="Calibri" panose="020F0502020204030204" pitchFamily="34" charset="0"/>
                <a:cs typeface="Calibri" panose="020F0502020204030204" pitchFamily="34" charset="0"/>
              </a:rPr>
              <a:t>Dashed line:</a:t>
            </a:r>
          </a:p>
          <a:p>
            <a:r>
              <a:rPr kumimoji="1" lang="en-US" altLang="ko-Kore-KR" sz="1400" dirty="0">
                <a:latin typeface="Calibri" panose="020F0502020204030204" pitchFamily="34" charset="0"/>
                <a:cs typeface="Calibri" panose="020F0502020204030204" pitchFamily="34" charset="0"/>
              </a:rPr>
              <a:t>Mixed layer depth</a:t>
            </a:r>
          </a:p>
          <a:p>
            <a:r>
              <a:rPr kumimoji="1" lang="en-US" altLang="ko-Kore-KR" sz="1400" dirty="0">
                <a:latin typeface="Calibri" panose="020F0502020204030204" pitchFamily="34" charset="0"/>
                <a:cs typeface="Calibri" panose="020F0502020204030204" pitchFamily="34" charset="0"/>
              </a:rPr>
              <a:t>Gray line: 30m</a:t>
            </a:r>
          </a:p>
        </p:txBody>
      </p:sp>
      <p:pic>
        <p:nvPicPr>
          <p:cNvPr id="21" name="그림 20">
            <a:extLst>
              <a:ext uri="{FF2B5EF4-FFF2-40B4-BE49-F238E27FC236}">
                <a16:creationId xmlns:a16="http://schemas.microsoft.com/office/drawing/2014/main" id="{C1634084-DD22-2E42-ABF7-F59917A646C0}"/>
              </a:ext>
            </a:extLst>
          </p:cNvPr>
          <p:cNvPicPr>
            <a:picLocks noChangeAspect="1"/>
          </p:cNvPicPr>
          <p:nvPr/>
        </p:nvPicPr>
        <p:blipFill rotWithShape="1">
          <a:blip/>
          <a:srcRect r="45350"/>
          <a:stretch/>
        </p:blipFill>
        <p:spPr>
          <a:xfrm>
            <a:off x="4818127" y="1598696"/>
            <a:ext cx="2356432" cy="4743108"/>
          </a:xfrm>
          <a:prstGeom prst="rect">
            <a:avLst/>
          </a:prstGeom>
        </p:spPr>
      </p:pic>
      <p:cxnSp>
        <p:nvCxnSpPr>
          <p:cNvPr id="25" name="직선 연결선[R] 24">
            <a:extLst>
              <a:ext uri="{FF2B5EF4-FFF2-40B4-BE49-F238E27FC236}">
                <a16:creationId xmlns:a16="http://schemas.microsoft.com/office/drawing/2014/main" id="{B4285110-7B55-1036-7326-30D5365ACAD6}"/>
              </a:ext>
            </a:extLst>
          </p:cNvPr>
          <p:cNvCxnSpPr>
            <a:cxnSpLocks/>
          </p:cNvCxnSpPr>
          <p:nvPr/>
        </p:nvCxnSpPr>
        <p:spPr>
          <a:xfrm>
            <a:off x="5328002" y="2872176"/>
            <a:ext cx="1846557" cy="2929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AE7FF41-033E-59AC-E76B-94566C6ABEAA}"/>
              </a:ext>
            </a:extLst>
          </p:cNvPr>
          <p:cNvSpPr txBox="1"/>
          <p:nvPr/>
        </p:nvSpPr>
        <p:spPr>
          <a:xfrm>
            <a:off x="6690916" y="4896144"/>
            <a:ext cx="559769"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143.5E</a:t>
            </a:r>
            <a:endParaRPr kumimoji="1" lang="ko-Kore-KR" altLang="en-US" sz="1050" dirty="0">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51F658F2-518A-D870-E3E5-622E272D7002}"/>
              </a:ext>
            </a:extLst>
          </p:cNvPr>
          <p:cNvSpPr txBox="1"/>
          <p:nvPr/>
        </p:nvSpPr>
        <p:spPr>
          <a:xfrm>
            <a:off x="6096000" y="4590988"/>
            <a:ext cx="457176"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138E</a:t>
            </a:r>
            <a:endParaRPr kumimoji="1" lang="ko-Kore-KR" altLang="en-US" sz="1050" dirty="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5803E038-C746-F1B0-6EC8-8B81BDFED0A6}"/>
              </a:ext>
            </a:extLst>
          </p:cNvPr>
          <p:cNvSpPr txBox="1"/>
          <p:nvPr/>
        </p:nvSpPr>
        <p:spPr>
          <a:xfrm>
            <a:off x="5833161" y="4187761"/>
            <a:ext cx="457176"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133E</a:t>
            </a:r>
            <a:endParaRPr kumimoji="1" lang="ko-Kore-KR" altLang="en-US" sz="1050" dirty="0">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82040503-699A-8567-1631-BCF94D372EB7}"/>
              </a:ext>
            </a:extLst>
          </p:cNvPr>
          <p:cNvSpPr txBox="1"/>
          <p:nvPr/>
        </p:nvSpPr>
        <p:spPr>
          <a:xfrm>
            <a:off x="5441643" y="3777777"/>
            <a:ext cx="607859" cy="246221"/>
          </a:xfrm>
          <a:prstGeom prst="rect">
            <a:avLst/>
          </a:prstGeom>
          <a:noFill/>
        </p:spPr>
        <p:txBody>
          <a:bodyPr wrap="none" rtlCol="0">
            <a:spAutoFit/>
          </a:bodyPr>
          <a:lstStyle/>
          <a:p>
            <a:r>
              <a:rPr kumimoji="1" lang="en-US" altLang="ko-Kore-KR" sz="1000" dirty="0">
                <a:latin typeface="Calibri" panose="020F0502020204030204" pitchFamily="34" charset="0"/>
                <a:cs typeface="Calibri" panose="020F0502020204030204" pitchFamily="34" charset="0"/>
              </a:rPr>
              <a:t>128.75E</a:t>
            </a:r>
            <a:endParaRPr kumimoji="1" lang="ko-Kore-KR" altLang="en-US" sz="1000" dirty="0">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7CE41492-82DA-7ECF-6E21-1452811B0FEB}"/>
              </a:ext>
            </a:extLst>
          </p:cNvPr>
          <p:cNvSpPr txBox="1"/>
          <p:nvPr/>
        </p:nvSpPr>
        <p:spPr>
          <a:xfrm>
            <a:off x="5661518" y="3295706"/>
            <a:ext cx="628697"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127.25E</a:t>
            </a:r>
            <a:endParaRPr kumimoji="1" lang="ko-Kore-KR" altLang="en-US" sz="1050" dirty="0">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98EE6413-CC20-93B5-2BAD-56613354DAC8}"/>
              </a:ext>
            </a:extLst>
          </p:cNvPr>
          <p:cNvSpPr txBox="1"/>
          <p:nvPr/>
        </p:nvSpPr>
        <p:spPr>
          <a:xfrm>
            <a:off x="5470491" y="2912728"/>
            <a:ext cx="559769"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124.5E</a:t>
            </a:r>
            <a:endParaRPr kumimoji="1" lang="ko-Kore-KR" altLang="en-US" sz="1050" dirty="0">
              <a:latin typeface="Calibri" panose="020F0502020204030204" pitchFamily="34" charset="0"/>
              <a:cs typeface="Calibri" panose="020F0502020204030204" pitchFamily="34" charset="0"/>
            </a:endParaRPr>
          </a:p>
        </p:txBody>
      </p:sp>
      <p:cxnSp>
        <p:nvCxnSpPr>
          <p:cNvPr id="34" name="직선 연결선[R] 33">
            <a:extLst>
              <a:ext uri="{FF2B5EF4-FFF2-40B4-BE49-F238E27FC236}">
                <a16:creationId xmlns:a16="http://schemas.microsoft.com/office/drawing/2014/main" id="{5ACC1A19-7FC8-DF88-DEC1-F4C8AFE5AF4F}"/>
              </a:ext>
            </a:extLst>
          </p:cNvPr>
          <p:cNvCxnSpPr>
            <a:cxnSpLocks/>
          </p:cNvCxnSpPr>
          <p:nvPr/>
        </p:nvCxnSpPr>
        <p:spPr>
          <a:xfrm>
            <a:off x="5326675" y="2872129"/>
            <a:ext cx="1846557" cy="2929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포인트가 5개인 별[5] 34">
            <a:extLst>
              <a:ext uri="{FF2B5EF4-FFF2-40B4-BE49-F238E27FC236}">
                <a16:creationId xmlns:a16="http://schemas.microsoft.com/office/drawing/2014/main" id="{DA95945C-74C0-03D6-E062-8A0A8186D5DC}"/>
              </a:ext>
            </a:extLst>
          </p:cNvPr>
          <p:cNvSpPr>
            <a:spLocks noChangeAspect="1"/>
          </p:cNvSpPr>
          <p:nvPr/>
        </p:nvSpPr>
        <p:spPr>
          <a:xfrm>
            <a:off x="6690916" y="4896144"/>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36" name="포인트가 5개인 별[5] 35">
            <a:extLst>
              <a:ext uri="{FF2B5EF4-FFF2-40B4-BE49-F238E27FC236}">
                <a16:creationId xmlns:a16="http://schemas.microsoft.com/office/drawing/2014/main" id="{7866399B-5C57-487C-05E6-7DA8F5AFE764}"/>
              </a:ext>
            </a:extLst>
          </p:cNvPr>
          <p:cNvSpPr/>
          <p:nvPr/>
        </p:nvSpPr>
        <p:spPr>
          <a:xfrm>
            <a:off x="6352236" y="4507472"/>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37" name="포인트가 5개인 별[5] 36">
            <a:extLst>
              <a:ext uri="{FF2B5EF4-FFF2-40B4-BE49-F238E27FC236}">
                <a16:creationId xmlns:a16="http://schemas.microsoft.com/office/drawing/2014/main" id="{A79BEA5A-1419-8FA6-B772-3DD4D74F089A}"/>
              </a:ext>
            </a:extLst>
          </p:cNvPr>
          <p:cNvSpPr/>
          <p:nvPr/>
        </p:nvSpPr>
        <p:spPr>
          <a:xfrm>
            <a:off x="6003232" y="4129301"/>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38" name="포인트가 5개인 별[5] 37">
            <a:extLst>
              <a:ext uri="{FF2B5EF4-FFF2-40B4-BE49-F238E27FC236}">
                <a16:creationId xmlns:a16="http://schemas.microsoft.com/office/drawing/2014/main" id="{82F97C65-E1A6-20EA-D9A9-A66E165A0F20}"/>
              </a:ext>
            </a:extLst>
          </p:cNvPr>
          <p:cNvSpPr>
            <a:spLocks noChangeAspect="1"/>
          </p:cNvSpPr>
          <p:nvPr/>
        </p:nvSpPr>
        <p:spPr>
          <a:xfrm>
            <a:off x="5731480" y="3744533"/>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39" name="포인트가 5개인 별[5] 38">
            <a:extLst>
              <a:ext uri="{FF2B5EF4-FFF2-40B4-BE49-F238E27FC236}">
                <a16:creationId xmlns:a16="http://schemas.microsoft.com/office/drawing/2014/main" id="{8F0B18F5-6AB9-73E4-B403-6746953E2DFC}"/>
              </a:ext>
            </a:extLst>
          </p:cNvPr>
          <p:cNvSpPr>
            <a:spLocks noChangeAspect="1"/>
          </p:cNvSpPr>
          <p:nvPr/>
        </p:nvSpPr>
        <p:spPr>
          <a:xfrm>
            <a:off x="5640215" y="3359965"/>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40" name="포인트가 5개인 별[5] 39">
            <a:extLst>
              <a:ext uri="{FF2B5EF4-FFF2-40B4-BE49-F238E27FC236}">
                <a16:creationId xmlns:a16="http://schemas.microsoft.com/office/drawing/2014/main" id="{F22B2C21-1BC1-38C9-0824-9A80D7CFE824}"/>
              </a:ext>
            </a:extLst>
          </p:cNvPr>
          <p:cNvSpPr>
            <a:spLocks noChangeAspect="1"/>
          </p:cNvSpPr>
          <p:nvPr/>
        </p:nvSpPr>
        <p:spPr>
          <a:xfrm>
            <a:off x="5448092" y="2994294"/>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cxnSp>
        <p:nvCxnSpPr>
          <p:cNvPr id="99" name="직선 화살표 연결선 98">
            <a:extLst>
              <a:ext uri="{FF2B5EF4-FFF2-40B4-BE49-F238E27FC236}">
                <a16:creationId xmlns:a16="http://schemas.microsoft.com/office/drawing/2014/main" id="{2BBEC4E7-8A7E-5C2D-2AF3-53C7AC0534AA}"/>
              </a:ext>
            </a:extLst>
          </p:cNvPr>
          <p:cNvCxnSpPr>
            <a:cxnSpLocks/>
          </p:cNvCxnSpPr>
          <p:nvPr/>
        </p:nvCxnSpPr>
        <p:spPr>
          <a:xfrm>
            <a:off x="6754054" y="4936299"/>
            <a:ext cx="1314954" cy="138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직선 화살표 연결선 99">
            <a:extLst>
              <a:ext uri="{FF2B5EF4-FFF2-40B4-BE49-F238E27FC236}">
                <a16:creationId xmlns:a16="http://schemas.microsoft.com/office/drawing/2014/main" id="{CD07B7C2-B8BD-C25E-B6C2-4EB4DE5994B7}"/>
              </a:ext>
            </a:extLst>
          </p:cNvPr>
          <p:cNvCxnSpPr>
            <a:cxnSpLocks/>
            <a:stCxn id="36" idx="4"/>
            <a:endCxn id="79" idx="1"/>
          </p:cNvCxnSpPr>
          <p:nvPr/>
        </p:nvCxnSpPr>
        <p:spPr>
          <a:xfrm flipV="1">
            <a:off x="6424236" y="3937997"/>
            <a:ext cx="1644772" cy="596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직선 화살표 연결선 102">
            <a:extLst>
              <a:ext uri="{FF2B5EF4-FFF2-40B4-BE49-F238E27FC236}">
                <a16:creationId xmlns:a16="http://schemas.microsoft.com/office/drawing/2014/main" id="{C05CC550-F252-8D71-A081-58922E3FF5E1}"/>
              </a:ext>
            </a:extLst>
          </p:cNvPr>
          <p:cNvCxnSpPr>
            <a:cxnSpLocks/>
          </p:cNvCxnSpPr>
          <p:nvPr/>
        </p:nvCxnSpPr>
        <p:spPr>
          <a:xfrm flipV="1">
            <a:off x="6096000" y="2270934"/>
            <a:ext cx="1829227" cy="1858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직선 화살표 연결선 104">
            <a:extLst>
              <a:ext uri="{FF2B5EF4-FFF2-40B4-BE49-F238E27FC236}">
                <a16:creationId xmlns:a16="http://schemas.microsoft.com/office/drawing/2014/main" id="{9936FC69-42EE-07E2-122D-BBDE7D329587}"/>
              </a:ext>
            </a:extLst>
          </p:cNvPr>
          <p:cNvCxnSpPr>
            <a:cxnSpLocks/>
            <a:stCxn id="38" idx="2"/>
          </p:cNvCxnSpPr>
          <p:nvPr/>
        </p:nvCxnSpPr>
        <p:spPr>
          <a:xfrm flipH="1">
            <a:off x="4088760" y="3816533"/>
            <a:ext cx="1656471" cy="1525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직선 화살표 연결선 106">
            <a:extLst>
              <a:ext uri="{FF2B5EF4-FFF2-40B4-BE49-F238E27FC236}">
                <a16:creationId xmlns:a16="http://schemas.microsoft.com/office/drawing/2014/main" id="{FBE12336-CC11-E9B0-F277-3C104FCF5891}"/>
              </a:ext>
            </a:extLst>
          </p:cNvPr>
          <p:cNvCxnSpPr>
            <a:cxnSpLocks/>
            <a:stCxn id="39" idx="2"/>
          </p:cNvCxnSpPr>
          <p:nvPr/>
        </p:nvCxnSpPr>
        <p:spPr>
          <a:xfrm flipH="1">
            <a:off x="4199791" y="3431965"/>
            <a:ext cx="1454175" cy="304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직선 화살표 연결선 108">
            <a:extLst>
              <a:ext uri="{FF2B5EF4-FFF2-40B4-BE49-F238E27FC236}">
                <a16:creationId xmlns:a16="http://schemas.microsoft.com/office/drawing/2014/main" id="{C619DD4C-B658-F271-5601-5EC77B9DD677}"/>
              </a:ext>
            </a:extLst>
          </p:cNvPr>
          <p:cNvCxnSpPr>
            <a:cxnSpLocks/>
            <a:stCxn id="40" idx="0"/>
          </p:cNvCxnSpPr>
          <p:nvPr/>
        </p:nvCxnSpPr>
        <p:spPr>
          <a:xfrm flipH="1" flipV="1">
            <a:off x="4246950" y="2226674"/>
            <a:ext cx="1237142" cy="7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직선 연결선[R] 41">
            <a:extLst>
              <a:ext uri="{FF2B5EF4-FFF2-40B4-BE49-F238E27FC236}">
                <a16:creationId xmlns:a16="http://schemas.microsoft.com/office/drawing/2014/main" id="{DED7A0B7-724E-8C02-8D3A-52FE8D1A6086}"/>
              </a:ext>
            </a:extLst>
          </p:cNvPr>
          <p:cNvCxnSpPr/>
          <p:nvPr/>
        </p:nvCxnSpPr>
        <p:spPr>
          <a:xfrm>
            <a:off x="8397875" y="5184775"/>
            <a:ext cx="122169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직선 연결선[R] 42">
            <a:extLst>
              <a:ext uri="{FF2B5EF4-FFF2-40B4-BE49-F238E27FC236}">
                <a16:creationId xmlns:a16="http://schemas.microsoft.com/office/drawing/2014/main" id="{4134D7E8-55F8-77AD-9C2F-5599B02445FA}"/>
              </a:ext>
            </a:extLst>
          </p:cNvPr>
          <p:cNvCxnSpPr/>
          <p:nvPr/>
        </p:nvCxnSpPr>
        <p:spPr>
          <a:xfrm>
            <a:off x="8394700" y="3317875"/>
            <a:ext cx="122169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직선 연결선[R] 43">
            <a:extLst>
              <a:ext uri="{FF2B5EF4-FFF2-40B4-BE49-F238E27FC236}">
                <a16:creationId xmlns:a16="http://schemas.microsoft.com/office/drawing/2014/main" id="{DE124D8C-B0FB-F6C3-972C-1E86D23429E5}"/>
              </a:ext>
            </a:extLst>
          </p:cNvPr>
          <p:cNvCxnSpPr/>
          <p:nvPr/>
        </p:nvCxnSpPr>
        <p:spPr>
          <a:xfrm>
            <a:off x="8372475" y="1513633"/>
            <a:ext cx="122169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직선 연결선[R] 44">
            <a:extLst>
              <a:ext uri="{FF2B5EF4-FFF2-40B4-BE49-F238E27FC236}">
                <a16:creationId xmlns:a16="http://schemas.microsoft.com/office/drawing/2014/main" id="{45F1E883-9251-9BA8-9B4B-6B7F00AD7ECA}"/>
              </a:ext>
            </a:extLst>
          </p:cNvPr>
          <p:cNvCxnSpPr/>
          <p:nvPr/>
        </p:nvCxnSpPr>
        <p:spPr>
          <a:xfrm>
            <a:off x="2755480" y="5216525"/>
            <a:ext cx="122169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직선 연결선[R] 45">
            <a:extLst>
              <a:ext uri="{FF2B5EF4-FFF2-40B4-BE49-F238E27FC236}">
                <a16:creationId xmlns:a16="http://schemas.microsoft.com/office/drawing/2014/main" id="{09D55634-8E48-23F2-B3C0-BFB6B5DF0C74}"/>
              </a:ext>
            </a:extLst>
          </p:cNvPr>
          <p:cNvCxnSpPr/>
          <p:nvPr/>
        </p:nvCxnSpPr>
        <p:spPr>
          <a:xfrm>
            <a:off x="2771355" y="3308350"/>
            <a:ext cx="122169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직선 연결선[R] 46">
            <a:extLst>
              <a:ext uri="{FF2B5EF4-FFF2-40B4-BE49-F238E27FC236}">
                <a16:creationId xmlns:a16="http://schemas.microsoft.com/office/drawing/2014/main" id="{6186B016-659A-90E2-A4D5-0BEC41D0B125}"/>
              </a:ext>
            </a:extLst>
          </p:cNvPr>
          <p:cNvCxnSpPr/>
          <p:nvPr/>
        </p:nvCxnSpPr>
        <p:spPr>
          <a:xfrm>
            <a:off x="2771355" y="1438275"/>
            <a:ext cx="122169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6AFF25B8-5DCA-909D-D2FC-354FF95A7E2E}"/>
              </a:ext>
            </a:extLst>
          </p:cNvPr>
          <p:cNvSpPr txBox="1"/>
          <p:nvPr/>
        </p:nvSpPr>
        <p:spPr>
          <a:xfrm>
            <a:off x="408396" y="474742"/>
            <a:ext cx="6521116" cy="369332"/>
          </a:xfrm>
          <a:prstGeom prst="rect">
            <a:avLst/>
          </a:prstGeom>
          <a:noFill/>
        </p:spPr>
        <p:txBody>
          <a:bodyPr wrap="square">
            <a:spAutoFit/>
          </a:bodyPr>
          <a:lstStyle/>
          <a:p>
            <a:pPr marL="342900" indent="-342900">
              <a:buFont typeface="+mj-lt"/>
              <a:buAutoNum type="arabicPeriod" startAt="2"/>
            </a:pPr>
            <a:r>
              <a:rPr kumimoji="1" lang="en-US" altLang="ko-Kore-KR" dirty="0">
                <a:latin typeface="Calibri" panose="020F0502020204030204" pitchFamily="34" charset="0"/>
                <a:cs typeface="Calibri" panose="020F0502020204030204" pitchFamily="34" charset="0"/>
              </a:rPr>
              <a:t>Physical relationship between SSHa and SSTa?</a:t>
            </a:r>
            <a:endParaRPr kumimoji="1" lang="ko-Kore-KR" altLang="en-US" dirty="0">
              <a:latin typeface="Calibri" panose="020F0502020204030204" pitchFamily="34" charset="0"/>
              <a:cs typeface="Calibri" panose="020F0502020204030204" pitchFamily="34" charset="0"/>
            </a:endParaRPr>
          </a:p>
        </p:txBody>
      </p:sp>
      <p:sp>
        <p:nvSpPr>
          <p:cNvPr id="61" name="TextBox 60">
            <a:extLst>
              <a:ext uri="{FF2B5EF4-FFF2-40B4-BE49-F238E27FC236}">
                <a16:creationId xmlns:a16="http://schemas.microsoft.com/office/drawing/2014/main" id="{47262C66-E7ED-12A6-6D35-B9E41D7D86BF}"/>
              </a:ext>
            </a:extLst>
          </p:cNvPr>
          <p:cNvSpPr txBox="1"/>
          <p:nvPr/>
        </p:nvSpPr>
        <p:spPr>
          <a:xfrm>
            <a:off x="8765864" y="6645056"/>
            <a:ext cx="654346" cy="261610"/>
          </a:xfrm>
          <a:prstGeom prst="rect">
            <a:avLst/>
          </a:prstGeom>
          <a:noFill/>
        </p:spPr>
        <p:txBody>
          <a:bodyPr wrap="none" rtlCol="0">
            <a:spAutoFit/>
          </a:bodyPr>
          <a:lstStyle/>
          <a:p>
            <a:r>
              <a:rPr kumimoji="1" lang="en-US" altLang="ko-Kore-KR" sz="1100" dirty="0">
                <a:latin typeface="Calibri" panose="020F0502020204030204" pitchFamily="34" charset="0"/>
                <a:cs typeface="Calibri" panose="020F0502020204030204" pitchFamily="34" charset="0"/>
              </a:rPr>
              <a:t>Latitude</a:t>
            </a:r>
            <a:endParaRPr kumimoji="1" lang="ko-Kore-KR" altLang="en-US" sz="1100" dirty="0">
              <a:latin typeface="Calibri" panose="020F0502020204030204" pitchFamily="34" charset="0"/>
              <a:cs typeface="Calibri" panose="020F0502020204030204" pitchFamily="34" charset="0"/>
            </a:endParaRPr>
          </a:p>
        </p:txBody>
      </p:sp>
      <p:sp>
        <p:nvSpPr>
          <p:cNvPr id="62" name="TextBox 61">
            <a:extLst>
              <a:ext uri="{FF2B5EF4-FFF2-40B4-BE49-F238E27FC236}">
                <a16:creationId xmlns:a16="http://schemas.microsoft.com/office/drawing/2014/main" id="{C1C4415C-36A0-5ED3-2154-D56B65590B20}"/>
              </a:ext>
            </a:extLst>
          </p:cNvPr>
          <p:cNvSpPr txBox="1"/>
          <p:nvPr/>
        </p:nvSpPr>
        <p:spPr>
          <a:xfrm>
            <a:off x="3039154" y="6645056"/>
            <a:ext cx="654346" cy="261610"/>
          </a:xfrm>
          <a:prstGeom prst="rect">
            <a:avLst/>
          </a:prstGeom>
          <a:noFill/>
        </p:spPr>
        <p:txBody>
          <a:bodyPr wrap="none" rtlCol="0">
            <a:spAutoFit/>
          </a:bodyPr>
          <a:lstStyle/>
          <a:p>
            <a:r>
              <a:rPr kumimoji="1" lang="en-US" altLang="ko-Kore-KR" sz="1100" dirty="0">
                <a:latin typeface="Calibri" panose="020F0502020204030204" pitchFamily="34" charset="0"/>
                <a:cs typeface="Calibri" panose="020F0502020204030204" pitchFamily="34" charset="0"/>
              </a:rPr>
              <a:t>Latitude</a:t>
            </a:r>
            <a:endParaRPr kumimoji="1" lang="ko-Kore-KR" altLang="en-US" sz="1100" dirty="0">
              <a:latin typeface="Calibri" panose="020F0502020204030204" pitchFamily="34" charset="0"/>
              <a:cs typeface="Calibri" panose="020F0502020204030204" pitchFamily="34" charset="0"/>
            </a:endParaRPr>
          </a:p>
        </p:txBody>
      </p:sp>
      <p:grpSp>
        <p:nvGrpSpPr>
          <p:cNvPr id="80" name="그룹 79">
            <a:extLst>
              <a:ext uri="{FF2B5EF4-FFF2-40B4-BE49-F238E27FC236}">
                <a16:creationId xmlns:a16="http://schemas.microsoft.com/office/drawing/2014/main" id="{FD4A3EF2-1DE8-9072-7954-7ECE0E33842B}"/>
              </a:ext>
            </a:extLst>
          </p:cNvPr>
          <p:cNvGrpSpPr/>
          <p:nvPr/>
        </p:nvGrpSpPr>
        <p:grpSpPr>
          <a:xfrm>
            <a:off x="50091" y="2720696"/>
            <a:ext cx="1525213" cy="2317650"/>
            <a:chOff x="-1439024" y="664504"/>
            <a:chExt cx="2030058" cy="3084792"/>
          </a:xfrm>
        </p:grpSpPr>
        <p:pic>
          <p:nvPicPr>
            <p:cNvPr id="82" name="그림 81">
              <a:extLst>
                <a:ext uri="{FF2B5EF4-FFF2-40B4-BE49-F238E27FC236}">
                  <a16:creationId xmlns:a16="http://schemas.microsoft.com/office/drawing/2014/main" id="{4383D0A7-34E3-77CC-744F-1A2DA8761283}"/>
                </a:ext>
              </a:extLst>
            </p:cNvPr>
            <p:cNvPicPr>
              <a:picLocks noChangeAspect="1"/>
            </p:cNvPicPr>
            <p:nvPr/>
          </p:nvPicPr>
          <p:blipFill rotWithShape="1">
            <a:blip/>
            <a:srcRect l="53281" b="49226"/>
            <a:stretch/>
          </p:blipFill>
          <p:spPr>
            <a:xfrm>
              <a:off x="-1124974" y="664504"/>
              <a:ext cx="1715512" cy="2929794"/>
            </a:xfrm>
            <a:prstGeom prst="rect">
              <a:avLst/>
            </a:prstGeom>
          </p:spPr>
        </p:pic>
        <p:sp>
          <p:nvSpPr>
            <p:cNvPr id="84" name="TextBox 83">
              <a:extLst>
                <a:ext uri="{FF2B5EF4-FFF2-40B4-BE49-F238E27FC236}">
                  <a16:creationId xmlns:a16="http://schemas.microsoft.com/office/drawing/2014/main" id="{A121D7FA-4928-D438-68D0-AAF1063A9BEF}"/>
                </a:ext>
              </a:extLst>
            </p:cNvPr>
            <p:cNvSpPr txBox="1"/>
            <p:nvPr/>
          </p:nvSpPr>
          <p:spPr>
            <a:xfrm>
              <a:off x="-1157112" y="897895"/>
              <a:ext cx="576499" cy="491581"/>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Jul</a:t>
              </a:r>
              <a:endParaRPr kumimoji="1" lang="ko-Kore-KR" altLang="en-US" dirty="0">
                <a:latin typeface="Calibri" panose="020F0502020204030204" pitchFamily="34" charset="0"/>
                <a:cs typeface="Calibri" panose="020F0502020204030204" pitchFamily="34" charset="0"/>
              </a:endParaRPr>
            </a:p>
          </p:txBody>
        </p:sp>
        <p:sp>
          <p:nvSpPr>
            <p:cNvPr id="86" name="TextBox 85">
              <a:extLst>
                <a:ext uri="{FF2B5EF4-FFF2-40B4-BE49-F238E27FC236}">
                  <a16:creationId xmlns:a16="http://schemas.microsoft.com/office/drawing/2014/main" id="{65C21C00-62B8-B9DE-4FC7-0EB1B92F1512}"/>
                </a:ext>
              </a:extLst>
            </p:cNvPr>
            <p:cNvSpPr txBox="1"/>
            <p:nvPr/>
          </p:nvSpPr>
          <p:spPr>
            <a:xfrm>
              <a:off x="-1178243" y="1785418"/>
              <a:ext cx="730117" cy="491581"/>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Aug</a:t>
              </a:r>
              <a:endParaRPr kumimoji="1" lang="ko-Kore-KR" altLang="en-US" dirty="0">
                <a:latin typeface="Calibri" panose="020F0502020204030204" pitchFamily="34" charset="0"/>
                <a:cs typeface="Calibri" panose="020F0502020204030204" pitchFamily="34" charset="0"/>
              </a:endParaRPr>
            </a:p>
          </p:txBody>
        </p:sp>
        <p:sp>
          <p:nvSpPr>
            <p:cNvPr id="88" name="TextBox 87">
              <a:extLst>
                <a:ext uri="{FF2B5EF4-FFF2-40B4-BE49-F238E27FC236}">
                  <a16:creationId xmlns:a16="http://schemas.microsoft.com/office/drawing/2014/main" id="{3D33B0D9-89F0-5DA8-7AF9-73C154DC2807}"/>
                </a:ext>
              </a:extLst>
            </p:cNvPr>
            <p:cNvSpPr txBox="1"/>
            <p:nvPr/>
          </p:nvSpPr>
          <p:spPr>
            <a:xfrm>
              <a:off x="-1167824" y="2672942"/>
              <a:ext cx="702381" cy="491581"/>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Sep</a:t>
              </a:r>
              <a:endParaRPr kumimoji="1" lang="ko-Kore-KR" altLang="en-US" dirty="0">
                <a:latin typeface="Calibri" panose="020F0502020204030204" pitchFamily="34" charset="0"/>
                <a:cs typeface="Calibri" panose="020F0502020204030204" pitchFamily="34" charset="0"/>
              </a:endParaRPr>
            </a:p>
          </p:txBody>
        </p:sp>
        <p:pic>
          <p:nvPicPr>
            <p:cNvPr id="92" name="그림 91">
              <a:extLst>
                <a:ext uri="{FF2B5EF4-FFF2-40B4-BE49-F238E27FC236}">
                  <a16:creationId xmlns:a16="http://schemas.microsoft.com/office/drawing/2014/main" id="{B0A9B05A-79E4-7834-5177-E67BECEDC649}"/>
                </a:ext>
              </a:extLst>
            </p:cNvPr>
            <p:cNvPicPr>
              <a:picLocks noChangeAspect="1"/>
            </p:cNvPicPr>
            <p:nvPr/>
          </p:nvPicPr>
          <p:blipFill rotWithShape="1">
            <a:blip/>
            <a:srcRect l="8606" r="46864" b="94679"/>
            <a:stretch/>
          </p:blipFill>
          <p:spPr>
            <a:xfrm>
              <a:off x="-1124974" y="670850"/>
              <a:ext cx="1635125" cy="307046"/>
            </a:xfrm>
            <a:prstGeom prst="rect">
              <a:avLst/>
            </a:prstGeom>
          </p:spPr>
        </p:pic>
        <p:pic>
          <p:nvPicPr>
            <p:cNvPr id="94" name="그림 93">
              <a:extLst>
                <a:ext uri="{FF2B5EF4-FFF2-40B4-BE49-F238E27FC236}">
                  <a16:creationId xmlns:a16="http://schemas.microsoft.com/office/drawing/2014/main" id="{1D8F26B0-0B3A-8E98-09DF-CE438B351C8F}"/>
                </a:ext>
              </a:extLst>
            </p:cNvPr>
            <p:cNvPicPr>
              <a:picLocks noChangeAspect="1"/>
            </p:cNvPicPr>
            <p:nvPr/>
          </p:nvPicPr>
          <p:blipFill rotWithShape="1">
            <a:blip/>
            <a:srcRect l="-40" r="91077" b="50048"/>
            <a:stretch/>
          </p:blipFill>
          <p:spPr>
            <a:xfrm>
              <a:off x="-1439024" y="665736"/>
              <a:ext cx="329143" cy="2882519"/>
            </a:xfrm>
            <a:prstGeom prst="rect">
              <a:avLst/>
            </a:prstGeom>
          </p:spPr>
        </p:pic>
        <p:pic>
          <p:nvPicPr>
            <p:cNvPr id="96" name="그림 95">
              <a:extLst>
                <a:ext uri="{FF2B5EF4-FFF2-40B4-BE49-F238E27FC236}">
                  <a16:creationId xmlns:a16="http://schemas.microsoft.com/office/drawing/2014/main" id="{C31321D7-100E-F9B6-8FD0-0F98A6B0CDC1}"/>
                </a:ext>
              </a:extLst>
            </p:cNvPr>
            <p:cNvPicPr>
              <a:picLocks noChangeAspect="1"/>
            </p:cNvPicPr>
            <p:nvPr/>
          </p:nvPicPr>
          <p:blipFill rotWithShape="1">
            <a:blip/>
            <a:srcRect l="55470" t="96466" b="591"/>
            <a:stretch/>
          </p:blipFill>
          <p:spPr>
            <a:xfrm>
              <a:off x="-1044091" y="3579511"/>
              <a:ext cx="1635125" cy="169785"/>
            </a:xfrm>
            <a:prstGeom prst="rect">
              <a:avLst/>
            </a:prstGeom>
          </p:spPr>
        </p:pic>
      </p:grpSp>
      <p:grpSp>
        <p:nvGrpSpPr>
          <p:cNvPr id="13" name="그룹 12">
            <a:extLst>
              <a:ext uri="{FF2B5EF4-FFF2-40B4-BE49-F238E27FC236}">
                <a16:creationId xmlns:a16="http://schemas.microsoft.com/office/drawing/2014/main" id="{2B65962E-5BCA-D85C-9411-D93D06417982}"/>
              </a:ext>
            </a:extLst>
          </p:cNvPr>
          <p:cNvGrpSpPr/>
          <p:nvPr/>
        </p:nvGrpSpPr>
        <p:grpSpPr>
          <a:xfrm>
            <a:off x="9959090" y="3204136"/>
            <a:ext cx="2182819" cy="2137732"/>
            <a:chOff x="9162642" y="3246028"/>
            <a:chExt cx="2641211" cy="2586655"/>
          </a:xfrm>
        </p:grpSpPr>
        <p:pic>
          <p:nvPicPr>
            <p:cNvPr id="5" name="그림 4" descr="텍스트, 지도, 도표, 스크린샷이(가) 표시된 사진&#10;&#10;자동 생성된 설명">
              <a:extLst>
                <a:ext uri="{FF2B5EF4-FFF2-40B4-BE49-F238E27FC236}">
                  <a16:creationId xmlns:a16="http://schemas.microsoft.com/office/drawing/2014/main" id="{F5B2EF99-554F-1975-B97F-CD6BB486C278}"/>
                </a:ext>
              </a:extLst>
            </p:cNvPr>
            <p:cNvPicPr>
              <a:picLocks noChangeAspect="1"/>
            </p:cNvPicPr>
            <p:nvPr/>
          </p:nvPicPr>
          <p:blipFill rotWithShape="1">
            <a:blip/>
            <a:srcRect b="14273"/>
            <a:stretch/>
          </p:blipFill>
          <p:spPr>
            <a:xfrm>
              <a:off x="9162642" y="3466412"/>
              <a:ext cx="2558568" cy="1847850"/>
            </a:xfrm>
            <a:prstGeom prst="rect">
              <a:avLst/>
            </a:prstGeom>
          </p:spPr>
        </p:pic>
        <p:sp>
          <p:nvSpPr>
            <p:cNvPr id="6" name="직사각형 5">
              <a:extLst>
                <a:ext uri="{FF2B5EF4-FFF2-40B4-BE49-F238E27FC236}">
                  <a16:creationId xmlns:a16="http://schemas.microsoft.com/office/drawing/2014/main" id="{835141B9-9D8B-0397-82AB-DFA0AC3EFA31}"/>
                </a:ext>
              </a:extLst>
            </p:cNvPr>
            <p:cNvSpPr/>
            <p:nvPr/>
          </p:nvSpPr>
          <p:spPr>
            <a:xfrm>
              <a:off x="10556006" y="3520051"/>
              <a:ext cx="601836" cy="15132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7ED16DC2-8CB9-BC76-FBFE-8C88BB2A856A}"/>
                </a:ext>
              </a:extLst>
            </p:cNvPr>
            <p:cNvSpPr txBox="1"/>
            <p:nvPr/>
          </p:nvSpPr>
          <p:spPr>
            <a:xfrm>
              <a:off x="10551633" y="3246107"/>
              <a:ext cx="655906" cy="372410"/>
            </a:xfrm>
            <a:prstGeom prst="rect">
              <a:avLst/>
            </a:prstGeom>
            <a:noFill/>
          </p:spPr>
          <p:txBody>
            <a:bodyPr wrap="none" rtlCol="0">
              <a:spAutoFit/>
            </a:bodyPr>
            <a:lstStyle/>
            <a:p>
              <a:r>
                <a:rPr kumimoji="1" lang="en-US" altLang="ko-Kore-KR" sz="1400" dirty="0">
                  <a:latin typeface="Calibri" panose="020F0502020204030204" pitchFamily="34" charset="0"/>
                  <a:cs typeface="Calibri" panose="020F0502020204030204" pitchFamily="34" charset="0"/>
                </a:rPr>
                <a:t>STCC</a:t>
              </a:r>
              <a:endParaRPr kumimoji="1" lang="ko-Kore-KR" altLang="en-US" sz="14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7589397-A51E-ED11-594C-9BE3E062C41C}"/>
                </a:ext>
              </a:extLst>
            </p:cNvPr>
            <p:cNvSpPr txBox="1"/>
            <p:nvPr/>
          </p:nvSpPr>
          <p:spPr>
            <a:xfrm>
              <a:off x="9781520" y="3246028"/>
              <a:ext cx="583598" cy="372410"/>
            </a:xfrm>
            <a:prstGeom prst="rect">
              <a:avLst/>
            </a:prstGeom>
            <a:noFill/>
          </p:spPr>
          <p:txBody>
            <a:bodyPr wrap="none" rtlCol="0">
              <a:spAutoFit/>
            </a:bodyPr>
            <a:lstStyle/>
            <a:p>
              <a:r>
                <a:rPr kumimoji="1" lang="en-US" altLang="ko-Kore-KR" sz="1400" dirty="0">
                  <a:latin typeface="Calibri" panose="020F0502020204030204" pitchFamily="34" charset="0"/>
                  <a:cs typeface="Calibri" panose="020F0502020204030204" pitchFamily="34" charset="0"/>
                </a:rPr>
                <a:t>NEC</a:t>
              </a:r>
              <a:endParaRPr kumimoji="1" lang="ko-Kore-KR" altLang="en-US" sz="14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55638510-ED13-8174-8A38-4039E50147AC}"/>
                </a:ext>
              </a:extLst>
            </p:cNvPr>
            <p:cNvSpPr txBox="1"/>
            <p:nvPr/>
          </p:nvSpPr>
          <p:spPr>
            <a:xfrm>
              <a:off x="10856923" y="5348550"/>
              <a:ext cx="946930" cy="484133"/>
            </a:xfrm>
            <a:prstGeom prst="rect">
              <a:avLst/>
            </a:prstGeom>
            <a:noFill/>
          </p:spPr>
          <p:txBody>
            <a:bodyPr wrap="none" rtlCol="0">
              <a:spAutoFit/>
            </a:bodyPr>
            <a:lstStyle/>
            <a:p>
              <a:r>
                <a:rPr kumimoji="1" lang="en-US" altLang="ko-Kore-KR" sz="1000" dirty="0">
                  <a:latin typeface="Calibri" panose="020F0502020204030204" pitchFamily="34" charset="0"/>
                  <a:cs typeface="Calibri" panose="020F0502020204030204" pitchFamily="34" charset="0"/>
                </a:rPr>
                <a:t>Shading: </a:t>
              </a:r>
              <a:r>
                <a:rPr kumimoji="1" lang="en-US" altLang="ko-Kore-KR" sz="1000" b="1" dirty="0">
                  <a:latin typeface="Calibri" panose="020F0502020204030204" pitchFamily="34" charset="0"/>
                  <a:cs typeface="Calibri" panose="020F0502020204030204" pitchFamily="34" charset="0"/>
                </a:rPr>
                <a:t>U</a:t>
              </a:r>
              <a:r>
                <a:rPr kumimoji="1" lang="en-US" altLang="ko-Kore-KR" sz="1000" b="1" baseline="-25000" dirty="0">
                  <a:latin typeface="Calibri" panose="020F0502020204030204" pitchFamily="34" charset="0"/>
                  <a:cs typeface="Calibri" panose="020F0502020204030204" pitchFamily="34" charset="0"/>
                </a:rPr>
                <a:t>g</a:t>
              </a:r>
            </a:p>
            <a:p>
              <a:r>
                <a:rPr kumimoji="1" lang="en-US" altLang="ko-Kore-KR" sz="1000" dirty="0">
                  <a:latin typeface="Calibri" panose="020F0502020204030204" pitchFamily="34" charset="0"/>
                  <a:cs typeface="Calibri" panose="020F0502020204030204" pitchFamily="34" charset="0"/>
                </a:rPr>
                <a:t>Contour: </a:t>
              </a:r>
              <a:r>
                <a:rPr kumimoji="1" lang="en-US" altLang="ko-Kore-KR" sz="1000" b="1" dirty="0">
                  <a:latin typeface="Calibri" panose="020F0502020204030204" pitchFamily="34" charset="0"/>
                  <a:cs typeface="Calibri" panose="020F0502020204030204" pitchFamily="34" charset="0"/>
                </a:rPr>
                <a:t>T</a:t>
              </a:r>
            </a:p>
          </p:txBody>
        </p:sp>
      </p:grpSp>
    </p:spTree>
    <p:extLst>
      <p:ext uri="{BB962C8B-B14F-4D97-AF65-F5344CB8AC3E}">
        <p14:creationId xmlns:p14="http://schemas.microsoft.com/office/powerpoint/2010/main" val="111019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0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P spid="91" grpId="0"/>
      <p:bldP spid="93" grpId="0"/>
      <p:bldP spid="95" grpId="0"/>
      <p:bldP spid="97" grpId="0"/>
      <p:bldP spid="8" grpId="0"/>
      <p:bldP spid="9" grpId="0"/>
      <p:bldP spid="61" grpId="0"/>
      <p:bldP spid="62"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34195-3BE8-F195-ECDE-0B63B15D1BF0}"/>
              </a:ext>
            </a:extLst>
          </p:cNvPr>
          <p:cNvSpPr txBox="1"/>
          <p:nvPr/>
        </p:nvSpPr>
        <p:spPr>
          <a:xfrm>
            <a:off x="292211" y="-105953"/>
            <a:ext cx="8461996" cy="584775"/>
          </a:xfrm>
          <a:prstGeom prst="rect">
            <a:avLst/>
          </a:prstGeom>
          <a:noFill/>
        </p:spPr>
        <p:txBody>
          <a:bodyPr wrap="none" rtlCol="0">
            <a:spAutoFit/>
          </a:bodyPr>
          <a:lstStyle/>
          <a:p>
            <a:r>
              <a:rPr kumimoji="1" lang="en-US" altLang="ko-Kore-KR" sz="3200" b="1" dirty="0">
                <a:latin typeface="Calibri" panose="020F0502020204030204" pitchFamily="34" charset="0"/>
                <a:cs typeface="Calibri" panose="020F0502020204030204" pitchFamily="34" charset="0"/>
              </a:rPr>
              <a:t>Interannual component: ELT Year – Ocean Driven</a:t>
            </a:r>
            <a:endParaRPr kumimoji="1" lang="ko-Kore-KR" altLang="en-US" sz="3200" b="1" dirty="0">
              <a:latin typeface="Calibri" panose="020F0502020204030204" pitchFamily="34" charset="0"/>
              <a:cs typeface="Calibri" panose="020F0502020204030204" pitchFamily="34" charset="0"/>
            </a:endParaRPr>
          </a:p>
        </p:txBody>
      </p:sp>
      <p:sp>
        <p:nvSpPr>
          <p:cNvPr id="17" name="Slide Number Placeholder 4">
            <a:extLst>
              <a:ext uri="{FF2B5EF4-FFF2-40B4-BE49-F238E27FC236}">
                <a16:creationId xmlns:a16="http://schemas.microsoft.com/office/drawing/2014/main" id="{EDE7A8AB-9B51-352D-EC93-98F1738724BB}"/>
              </a:ext>
            </a:extLst>
          </p:cNvPr>
          <p:cNvSpPr>
            <a:spLocks noGrp="1"/>
          </p:cNvSpPr>
          <p:nvPr>
            <p:ph type="sldNum" sz="quarter" idx="12"/>
          </p:nvPr>
        </p:nvSpPr>
        <p:spPr>
          <a:xfrm>
            <a:off x="9263743" y="6341804"/>
            <a:ext cx="2743200" cy="365125"/>
          </a:xfrm>
        </p:spPr>
        <p:txBody>
          <a:bodyPr/>
          <a:lstStyle/>
          <a:p>
            <a:r>
              <a:rPr lang="en-US" sz="1800" dirty="0">
                <a:solidFill>
                  <a:schemeClr val="tx1"/>
                </a:solidFill>
                <a:latin typeface="Calibri" panose="020F0502020204030204" pitchFamily="34" charset="0"/>
                <a:cs typeface="Calibri" panose="020F0502020204030204" pitchFamily="34" charset="0"/>
              </a:rPr>
              <a:t>21</a:t>
            </a:r>
          </a:p>
        </p:txBody>
      </p:sp>
      <p:pic>
        <p:nvPicPr>
          <p:cNvPr id="77" name="그림 76">
            <a:extLst>
              <a:ext uri="{FF2B5EF4-FFF2-40B4-BE49-F238E27FC236}">
                <a16:creationId xmlns:a16="http://schemas.microsoft.com/office/drawing/2014/main" id="{56F58BAF-DFBA-A52D-EE76-39A9E14195F6}"/>
              </a:ext>
            </a:extLst>
          </p:cNvPr>
          <p:cNvPicPr>
            <a:picLocks noChangeAspect="1"/>
          </p:cNvPicPr>
          <p:nvPr/>
        </p:nvPicPr>
        <p:blipFill>
          <a:blip/>
          <a:srcRect/>
          <a:stretch/>
        </p:blipFill>
        <p:spPr>
          <a:xfrm>
            <a:off x="8074895" y="4906929"/>
            <a:ext cx="1800000" cy="1800000"/>
          </a:xfrm>
          <a:prstGeom prst="rect">
            <a:avLst/>
          </a:prstGeom>
        </p:spPr>
      </p:pic>
      <p:pic>
        <p:nvPicPr>
          <p:cNvPr id="79" name="그림 78">
            <a:extLst>
              <a:ext uri="{FF2B5EF4-FFF2-40B4-BE49-F238E27FC236}">
                <a16:creationId xmlns:a16="http://schemas.microsoft.com/office/drawing/2014/main" id="{5C491057-109A-D4F7-9A8A-B87DF080812D}"/>
              </a:ext>
            </a:extLst>
          </p:cNvPr>
          <p:cNvPicPr>
            <a:picLocks noChangeAspect="1"/>
          </p:cNvPicPr>
          <p:nvPr/>
        </p:nvPicPr>
        <p:blipFill>
          <a:blip/>
          <a:srcRect/>
          <a:stretch/>
        </p:blipFill>
        <p:spPr>
          <a:xfrm>
            <a:off x="8069008" y="3037997"/>
            <a:ext cx="1800000" cy="1800000"/>
          </a:xfrm>
          <a:prstGeom prst="rect">
            <a:avLst/>
          </a:prstGeom>
        </p:spPr>
      </p:pic>
      <p:pic>
        <p:nvPicPr>
          <p:cNvPr id="81" name="그림 80">
            <a:extLst>
              <a:ext uri="{FF2B5EF4-FFF2-40B4-BE49-F238E27FC236}">
                <a16:creationId xmlns:a16="http://schemas.microsoft.com/office/drawing/2014/main" id="{C9268413-3A12-BA39-608A-0DA1B0B2736E}"/>
              </a:ext>
            </a:extLst>
          </p:cNvPr>
          <p:cNvPicPr>
            <a:picLocks noChangeAspect="1"/>
          </p:cNvPicPr>
          <p:nvPr/>
        </p:nvPicPr>
        <p:blipFill>
          <a:blip/>
          <a:srcRect/>
          <a:stretch/>
        </p:blipFill>
        <p:spPr>
          <a:xfrm>
            <a:off x="8050024" y="1231452"/>
            <a:ext cx="1800000" cy="1800000"/>
          </a:xfrm>
          <a:prstGeom prst="rect">
            <a:avLst/>
          </a:prstGeom>
        </p:spPr>
      </p:pic>
      <p:pic>
        <p:nvPicPr>
          <p:cNvPr id="83" name="그림 82">
            <a:extLst>
              <a:ext uri="{FF2B5EF4-FFF2-40B4-BE49-F238E27FC236}">
                <a16:creationId xmlns:a16="http://schemas.microsoft.com/office/drawing/2014/main" id="{A4200D19-9222-D336-EFF5-694A501318DD}"/>
              </a:ext>
            </a:extLst>
          </p:cNvPr>
          <p:cNvPicPr>
            <a:picLocks noChangeAspect="1"/>
          </p:cNvPicPr>
          <p:nvPr/>
        </p:nvPicPr>
        <p:blipFill>
          <a:blip/>
          <a:srcRect/>
          <a:stretch/>
        </p:blipFill>
        <p:spPr>
          <a:xfrm>
            <a:off x="2439885" y="4936299"/>
            <a:ext cx="1800000" cy="1800000"/>
          </a:xfrm>
          <a:prstGeom prst="rect">
            <a:avLst/>
          </a:prstGeom>
        </p:spPr>
      </p:pic>
      <p:pic>
        <p:nvPicPr>
          <p:cNvPr id="85" name="그림 84">
            <a:extLst>
              <a:ext uri="{FF2B5EF4-FFF2-40B4-BE49-F238E27FC236}">
                <a16:creationId xmlns:a16="http://schemas.microsoft.com/office/drawing/2014/main" id="{C61098D7-7582-5023-A066-7A3D214D5CDE}"/>
              </a:ext>
            </a:extLst>
          </p:cNvPr>
          <p:cNvPicPr>
            <a:picLocks noChangeAspect="1"/>
          </p:cNvPicPr>
          <p:nvPr/>
        </p:nvPicPr>
        <p:blipFill>
          <a:blip/>
          <a:srcRect/>
          <a:stretch/>
        </p:blipFill>
        <p:spPr>
          <a:xfrm>
            <a:off x="2450531" y="3028195"/>
            <a:ext cx="1800000" cy="1800000"/>
          </a:xfrm>
          <a:prstGeom prst="rect">
            <a:avLst/>
          </a:prstGeom>
        </p:spPr>
      </p:pic>
      <p:pic>
        <p:nvPicPr>
          <p:cNvPr id="87" name="그림 86">
            <a:extLst>
              <a:ext uri="{FF2B5EF4-FFF2-40B4-BE49-F238E27FC236}">
                <a16:creationId xmlns:a16="http://schemas.microsoft.com/office/drawing/2014/main" id="{0BF64255-F0F5-9048-2D00-62EA32B195CE}"/>
              </a:ext>
            </a:extLst>
          </p:cNvPr>
          <p:cNvPicPr>
            <a:picLocks noChangeAspect="1"/>
          </p:cNvPicPr>
          <p:nvPr/>
        </p:nvPicPr>
        <p:blipFill>
          <a:blip/>
          <a:srcRect/>
          <a:stretch/>
        </p:blipFill>
        <p:spPr>
          <a:xfrm>
            <a:off x="2452790" y="1154839"/>
            <a:ext cx="1800000" cy="1800000"/>
          </a:xfrm>
          <a:prstGeom prst="rect">
            <a:avLst/>
          </a:prstGeom>
        </p:spPr>
      </p:pic>
      <p:sp>
        <p:nvSpPr>
          <p:cNvPr id="89" name="TextBox 88">
            <a:extLst>
              <a:ext uri="{FF2B5EF4-FFF2-40B4-BE49-F238E27FC236}">
                <a16:creationId xmlns:a16="http://schemas.microsoft.com/office/drawing/2014/main" id="{92866000-A15C-E393-C63C-29D667F5F674}"/>
              </a:ext>
            </a:extLst>
          </p:cNvPr>
          <p:cNvSpPr txBox="1"/>
          <p:nvPr/>
        </p:nvSpPr>
        <p:spPr>
          <a:xfrm>
            <a:off x="9622745" y="4936299"/>
            <a:ext cx="893771"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Apr 143.5E</a:t>
            </a:r>
            <a:endParaRPr kumimoji="1" lang="ko-Kore-KR" altLang="en-US" sz="1200" dirty="0">
              <a:latin typeface="Calibri" panose="020F0502020204030204" pitchFamily="34" charset="0"/>
              <a:cs typeface="Calibri" panose="020F0502020204030204" pitchFamily="34" charset="0"/>
            </a:endParaRPr>
          </a:p>
        </p:txBody>
      </p:sp>
      <p:sp>
        <p:nvSpPr>
          <p:cNvPr id="90" name="TextBox 89">
            <a:extLst>
              <a:ext uri="{FF2B5EF4-FFF2-40B4-BE49-F238E27FC236}">
                <a16:creationId xmlns:a16="http://schemas.microsoft.com/office/drawing/2014/main" id="{9536ECC9-E675-C893-9883-DB8E8BD57980}"/>
              </a:ext>
            </a:extLst>
          </p:cNvPr>
          <p:cNvSpPr txBox="1"/>
          <p:nvPr/>
        </p:nvSpPr>
        <p:spPr>
          <a:xfrm>
            <a:off x="9654388" y="3024906"/>
            <a:ext cx="830484"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May 138E</a:t>
            </a:r>
            <a:endParaRPr kumimoji="1" lang="ko-Kore-KR" altLang="en-US" sz="1200" dirty="0">
              <a:latin typeface="Calibri" panose="020F0502020204030204" pitchFamily="34" charset="0"/>
              <a:cs typeface="Calibri" panose="020F0502020204030204" pitchFamily="34" charset="0"/>
            </a:endParaRPr>
          </a:p>
        </p:txBody>
      </p:sp>
      <p:sp>
        <p:nvSpPr>
          <p:cNvPr id="91" name="TextBox 90">
            <a:extLst>
              <a:ext uri="{FF2B5EF4-FFF2-40B4-BE49-F238E27FC236}">
                <a16:creationId xmlns:a16="http://schemas.microsoft.com/office/drawing/2014/main" id="{D6E73D15-452B-8F70-C367-5402CE9BAC73}"/>
              </a:ext>
            </a:extLst>
          </p:cNvPr>
          <p:cNvSpPr txBox="1"/>
          <p:nvPr/>
        </p:nvSpPr>
        <p:spPr>
          <a:xfrm>
            <a:off x="9551680" y="1278061"/>
            <a:ext cx="740908"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Jun 133E</a:t>
            </a:r>
            <a:endParaRPr kumimoji="1" lang="ko-Kore-KR" altLang="en-US" sz="1200" dirty="0">
              <a:latin typeface="Calibri" panose="020F0502020204030204" pitchFamily="34" charset="0"/>
              <a:cs typeface="Calibri" panose="020F0502020204030204" pitchFamily="34" charset="0"/>
            </a:endParaRPr>
          </a:p>
        </p:txBody>
      </p:sp>
      <p:sp>
        <p:nvSpPr>
          <p:cNvPr id="93" name="TextBox 92">
            <a:extLst>
              <a:ext uri="{FF2B5EF4-FFF2-40B4-BE49-F238E27FC236}">
                <a16:creationId xmlns:a16="http://schemas.microsoft.com/office/drawing/2014/main" id="{DD4D5AF2-15CA-3F0A-A58E-CB58733073DC}"/>
              </a:ext>
            </a:extLst>
          </p:cNvPr>
          <p:cNvSpPr txBox="1"/>
          <p:nvPr/>
        </p:nvSpPr>
        <p:spPr>
          <a:xfrm>
            <a:off x="1621081" y="5074798"/>
            <a:ext cx="696024"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Jul 129E</a:t>
            </a:r>
            <a:endParaRPr kumimoji="1" lang="ko-Kore-KR" altLang="en-US" sz="1200" dirty="0">
              <a:latin typeface="Calibri" panose="020F0502020204030204" pitchFamily="34" charset="0"/>
              <a:cs typeface="Calibri" panose="020F0502020204030204" pitchFamily="34" charset="0"/>
            </a:endParaRPr>
          </a:p>
        </p:txBody>
      </p:sp>
      <p:sp>
        <p:nvSpPr>
          <p:cNvPr id="95" name="TextBox 94">
            <a:extLst>
              <a:ext uri="{FF2B5EF4-FFF2-40B4-BE49-F238E27FC236}">
                <a16:creationId xmlns:a16="http://schemas.microsoft.com/office/drawing/2014/main" id="{35B53081-8F3A-CFA6-B608-744616B1C691}"/>
              </a:ext>
            </a:extLst>
          </p:cNvPr>
          <p:cNvSpPr txBox="1"/>
          <p:nvPr/>
        </p:nvSpPr>
        <p:spPr>
          <a:xfrm>
            <a:off x="1666916" y="3107134"/>
            <a:ext cx="772969"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Aug 127E</a:t>
            </a:r>
            <a:endParaRPr kumimoji="1" lang="ko-Kore-KR" altLang="en-US" sz="1200" dirty="0">
              <a:latin typeface="Calibri" panose="020F0502020204030204" pitchFamily="34" charset="0"/>
              <a:cs typeface="Calibri" panose="020F0502020204030204" pitchFamily="34" charset="0"/>
            </a:endParaRPr>
          </a:p>
        </p:txBody>
      </p:sp>
      <p:sp>
        <p:nvSpPr>
          <p:cNvPr id="97" name="TextBox 96">
            <a:extLst>
              <a:ext uri="{FF2B5EF4-FFF2-40B4-BE49-F238E27FC236}">
                <a16:creationId xmlns:a16="http://schemas.microsoft.com/office/drawing/2014/main" id="{A04B3136-959C-60DC-6737-84D5D98AB029}"/>
              </a:ext>
            </a:extLst>
          </p:cNvPr>
          <p:cNvSpPr txBox="1"/>
          <p:nvPr/>
        </p:nvSpPr>
        <p:spPr>
          <a:xfrm>
            <a:off x="1666916" y="1334219"/>
            <a:ext cx="875561"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Sep 124.5E</a:t>
            </a:r>
            <a:endParaRPr kumimoji="1" lang="ko-Kore-KR" altLang="en-US" sz="12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4CF9829-6EB7-CC96-AF5D-2D15BDF788C8}"/>
              </a:ext>
            </a:extLst>
          </p:cNvPr>
          <p:cNvSpPr txBox="1"/>
          <p:nvPr/>
        </p:nvSpPr>
        <p:spPr>
          <a:xfrm>
            <a:off x="5272966" y="966255"/>
            <a:ext cx="2141939" cy="307777"/>
          </a:xfrm>
          <a:prstGeom prst="rect">
            <a:avLst/>
          </a:prstGeom>
          <a:noFill/>
        </p:spPr>
        <p:txBody>
          <a:bodyPr wrap="square" rtlCol="0">
            <a:spAutoFit/>
          </a:bodyPr>
          <a:lstStyle/>
          <a:p>
            <a:r>
              <a:rPr kumimoji="1" lang="en-US" altLang="ko-Kore-KR" sz="1400" dirty="0">
                <a:latin typeface="Calibri" panose="020F0502020204030204" pitchFamily="34" charset="0"/>
                <a:cs typeface="Calibri" panose="020F0502020204030204" pitchFamily="34" charset="0"/>
              </a:rPr>
              <a:t>Shading: SSHa [cm]</a:t>
            </a:r>
            <a:endParaRPr kumimoji="1" lang="ko-Kore-KR" altLang="en-US" sz="14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0033D30-3972-E725-E910-A21EEBA31C32}"/>
              </a:ext>
            </a:extLst>
          </p:cNvPr>
          <p:cNvSpPr txBox="1"/>
          <p:nvPr/>
        </p:nvSpPr>
        <p:spPr>
          <a:xfrm>
            <a:off x="5258004" y="1231256"/>
            <a:ext cx="1331326" cy="307777"/>
          </a:xfrm>
          <a:prstGeom prst="rect">
            <a:avLst/>
          </a:prstGeom>
          <a:noFill/>
        </p:spPr>
        <p:txBody>
          <a:bodyPr wrap="none" rtlCol="0">
            <a:spAutoFit/>
          </a:bodyPr>
          <a:lstStyle/>
          <a:p>
            <a:r>
              <a:rPr kumimoji="1" lang="en-US" altLang="ko-Kore-KR" sz="1400" dirty="0">
                <a:latin typeface="Calibri" panose="020F0502020204030204" pitchFamily="34" charset="0"/>
                <a:cs typeface="Calibri" panose="020F0502020204030204" pitchFamily="34" charset="0"/>
              </a:rPr>
              <a:t>Contour : WSCa</a:t>
            </a:r>
            <a:endParaRPr kumimoji="1" lang="ko-Kore-KR" altLang="en-US" sz="1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B873F9D-7727-139C-7090-5ED2D0670362}"/>
              </a:ext>
            </a:extLst>
          </p:cNvPr>
          <p:cNvSpPr txBox="1"/>
          <p:nvPr/>
        </p:nvSpPr>
        <p:spPr>
          <a:xfrm>
            <a:off x="6545260" y="1262283"/>
            <a:ext cx="1285929"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CI = 2 x 10</a:t>
            </a:r>
            <a:r>
              <a:rPr kumimoji="1" lang="en-US" altLang="ko-Kore-KR" sz="1200" baseline="30000" dirty="0">
                <a:latin typeface="Calibri" panose="020F0502020204030204" pitchFamily="34" charset="0"/>
                <a:cs typeface="Calibri" panose="020F0502020204030204" pitchFamily="34" charset="0"/>
              </a:rPr>
              <a:t>-8</a:t>
            </a:r>
            <a:r>
              <a:rPr kumimoji="1" lang="en-US" altLang="ko-Kore-KR" sz="1200" dirty="0">
                <a:latin typeface="Calibri" panose="020F0502020204030204" pitchFamily="34" charset="0"/>
                <a:cs typeface="Calibri" panose="020F0502020204030204" pitchFamily="34" charset="0"/>
              </a:rPr>
              <a:t> N</a:t>
            </a:r>
            <a:r>
              <a:rPr kumimoji="1" lang="ko-KR" altLang="en-US" sz="1200" dirty="0">
                <a:latin typeface="Calibri" panose="020F0502020204030204" pitchFamily="34" charset="0"/>
                <a:cs typeface="Calibri" panose="020F0502020204030204" pitchFamily="34" charset="0"/>
              </a:rPr>
              <a:t> </a:t>
            </a:r>
            <a:r>
              <a:rPr kumimoji="1" lang="en-US" altLang="ko-Kore-KR" sz="1200" dirty="0">
                <a:latin typeface="Calibri" panose="020F0502020204030204" pitchFamily="34" charset="0"/>
                <a:cs typeface="Calibri" panose="020F0502020204030204" pitchFamily="34" charset="0"/>
              </a:rPr>
              <a:t>m</a:t>
            </a:r>
            <a:r>
              <a:rPr kumimoji="1" lang="en-US" altLang="ko-KR" sz="1200" baseline="30000" dirty="0">
                <a:latin typeface="Calibri" panose="020F0502020204030204" pitchFamily="34" charset="0"/>
                <a:cs typeface="Calibri" panose="020F0502020204030204" pitchFamily="34" charset="0"/>
              </a:rPr>
              <a:t>-</a:t>
            </a:r>
            <a:r>
              <a:rPr kumimoji="1" lang="en-US" altLang="ko-Kore-KR" sz="1200" baseline="30000" dirty="0">
                <a:latin typeface="Calibri" panose="020F0502020204030204" pitchFamily="34" charset="0"/>
                <a:cs typeface="Calibri" panose="020F0502020204030204" pitchFamily="34" charset="0"/>
              </a:rPr>
              <a:t>3</a:t>
            </a:r>
            <a:endParaRPr kumimoji="1" lang="ko-Kore-KR" altLang="en-US" sz="1200" baseline="300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77F40C4A-2AF6-0BBF-BABB-FF6B300BD05B}"/>
              </a:ext>
            </a:extLst>
          </p:cNvPr>
          <p:cNvSpPr txBox="1"/>
          <p:nvPr/>
        </p:nvSpPr>
        <p:spPr>
          <a:xfrm>
            <a:off x="10441925" y="478822"/>
            <a:ext cx="2597582" cy="523220"/>
          </a:xfrm>
          <a:prstGeom prst="rect">
            <a:avLst/>
          </a:prstGeom>
          <a:noFill/>
        </p:spPr>
        <p:txBody>
          <a:bodyPr wrap="square" rtlCol="0">
            <a:spAutoFit/>
          </a:bodyPr>
          <a:lstStyle/>
          <a:p>
            <a:r>
              <a:rPr kumimoji="1" lang="en-US" altLang="ko-Kore-KR" sz="1400" dirty="0">
                <a:latin typeface="Calibri" panose="020F0502020204030204" pitchFamily="34" charset="0"/>
                <a:cs typeface="Calibri" panose="020F0502020204030204" pitchFamily="34" charset="0"/>
              </a:rPr>
              <a:t>Shading : Ta</a:t>
            </a:r>
          </a:p>
          <a:p>
            <a:r>
              <a:rPr kumimoji="1" lang="en-US" altLang="ko-Kore-KR" sz="1400" dirty="0">
                <a:latin typeface="Calibri" panose="020F0502020204030204" pitchFamily="34" charset="0"/>
                <a:cs typeface="Calibri" panose="020F0502020204030204" pitchFamily="34" charset="0"/>
              </a:rPr>
              <a:t>Black Contour : T</a:t>
            </a:r>
            <a:endParaRPr kumimoji="1" lang="ko-Kore-KR" altLang="en-US" sz="14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47B5E220-8B1C-2C11-64C7-FC8421300964}"/>
              </a:ext>
            </a:extLst>
          </p:cNvPr>
          <p:cNvSpPr txBox="1"/>
          <p:nvPr/>
        </p:nvSpPr>
        <p:spPr>
          <a:xfrm>
            <a:off x="10441925" y="1062256"/>
            <a:ext cx="1800000" cy="738664"/>
          </a:xfrm>
          <a:prstGeom prst="rect">
            <a:avLst/>
          </a:prstGeom>
          <a:noFill/>
        </p:spPr>
        <p:txBody>
          <a:bodyPr wrap="square" rtlCol="0">
            <a:spAutoFit/>
          </a:bodyPr>
          <a:lstStyle/>
          <a:p>
            <a:r>
              <a:rPr kumimoji="1" lang="en-US" altLang="ko-Kore-KR" sz="1400" dirty="0">
                <a:latin typeface="Calibri" panose="020F0502020204030204" pitchFamily="34" charset="0"/>
                <a:cs typeface="Calibri" panose="020F0502020204030204" pitchFamily="34" charset="0"/>
              </a:rPr>
              <a:t>Dashed line:</a:t>
            </a:r>
          </a:p>
          <a:p>
            <a:r>
              <a:rPr kumimoji="1" lang="en-US" altLang="ko-Kore-KR" sz="1400" dirty="0">
                <a:latin typeface="Calibri" panose="020F0502020204030204" pitchFamily="34" charset="0"/>
                <a:cs typeface="Calibri" panose="020F0502020204030204" pitchFamily="34" charset="0"/>
              </a:rPr>
              <a:t>Mixed layer depth</a:t>
            </a:r>
          </a:p>
          <a:p>
            <a:r>
              <a:rPr kumimoji="1" lang="en-US" altLang="ko-Kore-KR" sz="1400" dirty="0">
                <a:latin typeface="Calibri" panose="020F0502020204030204" pitchFamily="34" charset="0"/>
                <a:cs typeface="Calibri" panose="020F0502020204030204" pitchFamily="34" charset="0"/>
              </a:rPr>
              <a:t>Gray line: 30m</a:t>
            </a:r>
          </a:p>
        </p:txBody>
      </p:sp>
      <p:pic>
        <p:nvPicPr>
          <p:cNvPr id="21" name="그림 20">
            <a:extLst>
              <a:ext uri="{FF2B5EF4-FFF2-40B4-BE49-F238E27FC236}">
                <a16:creationId xmlns:a16="http://schemas.microsoft.com/office/drawing/2014/main" id="{C1634084-DD22-2E42-ABF7-F59917A646C0}"/>
              </a:ext>
            </a:extLst>
          </p:cNvPr>
          <p:cNvPicPr>
            <a:picLocks noChangeAspect="1"/>
          </p:cNvPicPr>
          <p:nvPr/>
        </p:nvPicPr>
        <p:blipFill rotWithShape="1">
          <a:blip/>
          <a:srcRect r="45350"/>
          <a:stretch/>
        </p:blipFill>
        <p:spPr>
          <a:xfrm>
            <a:off x="4818127" y="1598696"/>
            <a:ext cx="2356432" cy="4743108"/>
          </a:xfrm>
          <a:prstGeom prst="rect">
            <a:avLst/>
          </a:prstGeom>
        </p:spPr>
      </p:pic>
      <p:cxnSp>
        <p:nvCxnSpPr>
          <p:cNvPr id="25" name="직선 연결선[R] 24">
            <a:extLst>
              <a:ext uri="{FF2B5EF4-FFF2-40B4-BE49-F238E27FC236}">
                <a16:creationId xmlns:a16="http://schemas.microsoft.com/office/drawing/2014/main" id="{B4285110-7B55-1036-7326-30D5365ACAD6}"/>
              </a:ext>
            </a:extLst>
          </p:cNvPr>
          <p:cNvCxnSpPr>
            <a:cxnSpLocks/>
          </p:cNvCxnSpPr>
          <p:nvPr/>
        </p:nvCxnSpPr>
        <p:spPr>
          <a:xfrm>
            <a:off x="5328002" y="2872176"/>
            <a:ext cx="1846557" cy="2929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AE7FF41-033E-59AC-E76B-94566C6ABEAA}"/>
              </a:ext>
            </a:extLst>
          </p:cNvPr>
          <p:cNvSpPr txBox="1"/>
          <p:nvPr/>
        </p:nvSpPr>
        <p:spPr>
          <a:xfrm>
            <a:off x="6690916" y="4896144"/>
            <a:ext cx="559769"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143.5E</a:t>
            </a:r>
            <a:endParaRPr kumimoji="1" lang="ko-Kore-KR" altLang="en-US" sz="1050" dirty="0">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51F658F2-518A-D870-E3E5-622E272D7002}"/>
              </a:ext>
            </a:extLst>
          </p:cNvPr>
          <p:cNvSpPr txBox="1"/>
          <p:nvPr/>
        </p:nvSpPr>
        <p:spPr>
          <a:xfrm>
            <a:off x="6096000" y="4590988"/>
            <a:ext cx="457176"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138E</a:t>
            </a:r>
            <a:endParaRPr kumimoji="1" lang="ko-Kore-KR" altLang="en-US" sz="1050" dirty="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5803E038-C746-F1B0-6EC8-8B81BDFED0A6}"/>
              </a:ext>
            </a:extLst>
          </p:cNvPr>
          <p:cNvSpPr txBox="1"/>
          <p:nvPr/>
        </p:nvSpPr>
        <p:spPr>
          <a:xfrm>
            <a:off x="5833161" y="4187761"/>
            <a:ext cx="457176"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133E</a:t>
            </a:r>
            <a:endParaRPr kumimoji="1" lang="ko-Kore-KR" altLang="en-US" sz="1050" dirty="0">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82040503-699A-8567-1631-BCF94D372EB7}"/>
              </a:ext>
            </a:extLst>
          </p:cNvPr>
          <p:cNvSpPr txBox="1"/>
          <p:nvPr/>
        </p:nvSpPr>
        <p:spPr>
          <a:xfrm>
            <a:off x="5441643" y="3777777"/>
            <a:ext cx="607859" cy="246221"/>
          </a:xfrm>
          <a:prstGeom prst="rect">
            <a:avLst/>
          </a:prstGeom>
          <a:noFill/>
        </p:spPr>
        <p:txBody>
          <a:bodyPr wrap="none" rtlCol="0">
            <a:spAutoFit/>
          </a:bodyPr>
          <a:lstStyle/>
          <a:p>
            <a:r>
              <a:rPr kumimoji="1" lang="en-US" altLang="ko-Kore-KR" sz="1000" dirty="0">
                <a:latin typeface="Calibri" panose="020F0502020204030204" pitchFamily="34" charset="0"/>
                <a:cs typeface="Calibri" panose="020F0502020204030204" pitchFamily="34" charset="0"/>
              </a:rPr>
              <a:t>128.75E</a:t>
            </a:r>
            <a:endParaRPr kumimoji="1" lang="ko-Kore-KR" altLang="en-US" sz="1000" dirty="0">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7CE41492-82DA-7ECF-6E21-1452811B0FEB}"/>
              </a:ext>
            </a:extLst>
          </p:cNvPr>
          <p:cNvSpPr txBox="1"/>
          <p:nvPr/>
        </p:nvSpPr>
        <p:spPr>
          <a:xfrm>
            <a:off x="5661518" y="3295706"/>
            <a:ext cx="628697"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127.25E</a:t>
            </a:r>
            <a:endParaRPr kumimoji="1" lang="ko-Kore-KR" altLang="en-US" sz="1050" dirty="0">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98EE6413-CC20-93B5-2BAD-56613354DAC8}"/>
              </a:ext>
            </a:extLst>
          </p:cNvPr>
          <p:cNvSpPr txBox="1"/>
          <p:nvPr/>
        </p:nvSpPr>
        <p:spPr>
          <a:xfrm>
            <a:off x="5470491" y="2912728"/>
            <a:ext cx="559769" cy="253916"/>
          </a:xfrm>
          <a:prstGeom prst="rect">
            <a:avLst/>
          </a:prstGeom>
          <a:noFill/>
        </p:spPr>
        <p:txBody>
          <a:bodyPr wrap="none" rtlCol="0">
            <a:spAutoFit/>
          </a:bodyPr>
          <a:lstStyle/>
          <a:p>
            <a:r>
              <a:rPr kumimoji="1" lang="en-US" altLang="ko-Kore-KR" sz="1050" dirty="0">
                <a:latin typeface="Calibri" panose="020F0502020204030204" pitchFamily="34" charset="0"/>
                <a:cs typeface="Calibri" panose="020F0502020204030204" pitchFamily="34" charset="0"/>
              </a:rPr>
              <a:t>124.5E</a:t>
            </a:r>
            <a:endParaRPr kumimoji="1" lang="ko-Kore-KR" altLang="en-US" sz="1050" dirty="0">
              <a:latin typeface="Calibri" panose="020F0502020204030204" pitchFamily="34" charset="0"/>
              <a:cs typeface="Calibri" panose="020F0502020204030204" pitchFamily="34" charset="0"/>
            </a:endParaRPr>
          </a:p>
        </p:txBody>
      </p:sp>
      <p:cxnSp>
        <p:nvCxnSpPr>
          <p:cNvPr id="34" name="직선 연결선[R] 33">
            <a:extLst>
              <a:ext uri="{FF2B5EF4-FFF2-40B4-BE49-F238E27FC236}">
                <a16:creationId xmlns:a16="http://schemas.microsoft.com/office/drawing/2014/main" id="{5ACC1A19-7FC8-DF88-DEC1-F4C8AFE5AF4F}"/>
              </a:ext>
            </a:extLst>
          </p:cNvPr>
          <p:cNvCxnSpPr>
            <a:cxnSpLocks/>
          </p:cNvCxnSpPr>
          <p:nvPr/>
        </p:nvCxnSpPr>
        <p:spPr>
          <a:xfrm>
            <a:off x="5326675" y="2872129"/>
            <a:ext cx="1846557" cy="2929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포인트가 5개인 별[5] 34">
            <a:extLst>
              <a:ext uri="{FF2B5EF4-FFF2-40B4-BE49-F238E27FC236}">
                <a16:creationId xmlns:a16="http://schemas.microsoft.com/office/drawing/2014/main" id="{DA95945C-74C0-03D6-E062-8A0A8186D5DC}"/>
              </a:ext>
            </a:extLst>
          </p:cNvPr>
          <p:cNvSpPr>
            <a:spLocks noChangeAspect="1"/>
          </p:cNvSpPr>
          <p:nvPr/>
        </p:nvSpPr>
        <p:spPr>
          <a:xfrm>
            <a:off x="6690916" y="4896144"/>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36" name="포인트가 5개인 별[5] 35">
            <a:extLst>
              <a:ext uri="{FF2B5EF4-FFF2-40B4-BE49-F238E27FC236}">
                <a16:creationId xmlns:a16="http://schemas.microsoft.com/office/drawing/2014/main" id="{7866399B-5C57-487C-05E6-7DA8F5AFE764}"/>
              </a:ext>
            </a:extLst>
          </p:cNvPr>
          <p:cNvSpPr/>
          <p:nvPr/>
        </p:nvSpPr>
        <p:spPr>
          <a:xfrm>
            <a:off x="6352236" y="4507472"/>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37" name="포인트가 5개인 별[5] 36">
            <a:extLst>
              <a:ext uri="{FF2B5EF4-FFF2-40B4-BE49-F238E27FC236}">
                <a16:creationId xmlns:a16="http://schemas.microsoft.com/office/drawing/2014/main" id="{A79BEA5A-1419-8FA6-B772-3DD4D74F089A}"/>
              </a:ext>
            </a:extLst>
          </p:cNvPr>
          <p:cNvSpPr/>
          <p:nvPr/>
        </p:nvSpPr>
        <p:spPr>
          <a:xfrm>
            <a:off x="6003232" y="4129301"/>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38" name="포인트가 5개인 별[5] 37">
            <a:extLst>
              <a:ext uri="{FF2B5EF4-FFF2-40B4-BE49-F238E27FC236}">
                <a16:creationId xmlns:a16="http://schemas.microsoft.com/office/drawing/2014/main" id="{82F97C65-E1A6-20EA-D9A9-A66E165A0F20}"/>
              </a:ext>
            </a:extLst>
          </p:cNvPr>
          <p:cNvSpPr>
            <a:spLocks noChangeAspect="1"/>
          </p:cNvSpPr>
          <p:nvPr/>
        </p:nvSpPr>
        <p:spPr>
          <a:xfrm>
            <a:off x="5731480" y="3744533"/>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39" name="포인트가 5개인 별[5] 38">
            <a:extLst>
              <a:ext uri="{FF2B5EF4-FFF2-40B4-BE49-F238E27FC236}">
                <a16:creationId xmlns:a16="http://schemas.microsoft.com/office/drawing/2014/main" id="{8F0B18F5-6AB9-73E4-B403-6746953E2DFC}"/>
              </a:ext>
            </a:extLst>
          </p:cNvPr>
          <p:cNvSpPr>
            <a:spLocks noChangeAspect="1"/>
          </p:cNvSpPr>
          <p:nvPr/>
        </p:nvSpPr>
        <p:spPr>
          <a:xfrm>
            <a:off x="5640215" y="3359965"/>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40" name="포인트가 5개인 별[5] 39">
            <a:extLst>
              <a:ext uri="{FF2B5EF4-FFF2-40B4-BE49-F238E27FC236}">
                <a16:creationId xmlns:a16="http://schemas.microsoft.com/office/drawing/2014/main" id="{F22B2C21-1BC1-38C9-0824-9A80D7CFE824}"/>
              </a:ext>
            </a:extLst>
          </p:cNvPr>
          <p:cNvSpPr>
            <a:spLocks noChangeAspect="1"/>
          </p:cNvSpPr>
          <p:nvPr/>
        </p:nvSpPr>
        <p:spPr>
          <a:xfrm>
            <a:off x="5448092" y="2994294"/>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cxnSp>
        <p:nvCxnSpPr>
          <p:cNvPr id="99" name="직선 화살표 연결선 98">
            <a:extLst>
              <a:ext uri="{FF2B5EF4-FFF2-40B4-BE49-F238E27FC236}">
                <a16:creationId xmlns:a16="http://schemas.microsoft.com/office/drawing/2014/main" id="{2BBEC4E7-8A7E-5C2D-2AF3-53C7AC0534AA}"/>
              </a:ext>
            </a:extLst>
          </p:cNvPr>
          <p:cNvCxnSpPr>
            <a:cxnSpLocks/>
          </p:cNvCxnSpPr>
          <p:nvPr/>
        </p:nvCxnSpPr>
        <p:spPr>
          <a:xfrm>
            <a:off x="6754054" y="4936299"/>
            <a:ext cx="1314954" cy="1384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직선 화살표 연결선 99">
            <a:extLst>
              <a:ext uri="{FF2B5EF4-FFF2-40B4-BE49-F238E27FC236}">
                <a16:creationId xmlns:a16="http://schemas.microsoft.com/office/drawing/2014/main" id="{CD07B7C2-B8BD-C25E-B6C2-4EB4DE5994B7}"/>
              </a:ext>
            </a:extLst>
          </p:cNvPr>
          <p:cNvCxnSpPr>
            <a:cxnSpLocks/>
            <a:stCxn id="36" idx="4"/>
            <a:endCxn id="79" idx="1"/>
          </p:cNvCxnSpPr>
          <p:nvPr/>
        </p:nvCxnSpPr>
        <p:spPr>
          <a:xfrm flipV="1">
            <a:off x="6424236" y="3937997"/>
            <a:ext cx="1644772" cy="596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직선 화살표 연결선 102">
            <a:extLst>
              <a:ext uri="{FF2B5EF4-FFF2-40B4-BE49-F238E27FC236}">
                <a16:creationId xmlns:a16="http://schemas.microsoft.com/office/drawing/2014/main" id="{C05CC550-F252-8D71-A081-58922E3FF5E1}"/>
              </a:ext>
            </a:extLst>
          </p:cNvPr>
          <p:cNvCxnSpPr>
            <a:cxnSpLocks/>
          </p:cNvCxnSpPr>
          <p:nvPr/>
        </p:nvCxnSpPr>
        <p:spPr>
          <a:xfrm flipV="1">
            <a:off x="6096000" y="2270934"/>
            <a:ext cx="1829227" cy="1858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직선 화살표 연결선 104">
            <a:extLst>
              <a:ext uri="{FF2B5EF4-FFF2-40B4-BE49-F238E27FC236}">
                <a16:creationId xmlns:a16="http://schemas.microsoft.com/office/drawing/2014/main" id="{9936FC69-42EE-07E2-122D-BBDE7D329587}"/>
              </a:ext>
            </a:extLst>
          </p:cNvPr>
          <p:cNvCxnSpPr>
            <a:cxnSpLocks/>
            <a:stCxn id="38" idx="2"/>
          </p:cNvCxnSpPr>
          <p:nvPr/>
        </p:nvCxnSpPr>
        <p:spPr>
          <a:xfrm flipH="1">
            <a:off x="4088760" y="3816533"/>
            <a:ext cx="1656471" cy="1525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직선 화살표 연결선 106">
            <a:extLst>
              <a:ext uri="{FF2B5EF4-FFF2-40B4-BE49-F238E27FC236}">
                <a16:creationId xmlns:a16="http://schemas.microsoft.com/office/drawing/2014/main" id="{FBE12336-CC11-E9B0-F277-3C104FCF5891}"/>
              </a:ext>
            </a:extLst>
          </p:cNvPr>
          <p:cNvCxnSpPr>
            <a:cxnSpLocks/>
            <a:stCxn id="39" idx="2"/>
          </p:cNvCxnSpPr>
          <p:nvPr/>
        </p:nvCxnSpPr>
        <p:spPr>
          <a:xfrm flipH="1">
            <a:off x="4199791" y="3431965"/>
            <a:ext cx="1454175" cy="304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직선 화살표 연결선 108">
            <a:extLst>
              <a:ext uri="{FF2B5EF4-FFF2-40B4-BE49-F238E27FC236}">
                <a16:creationId xmlns:a16="http://schemas.microsoft.com/office/drawing/2014/main" id="{C619DD4C-B658-F271-5601-5EC77B9DD677}"/>
              </a:ext>
            </a:extLst>
          </p:cNvPr>
          <p:cNvCxnSpPr>
            <a:cxnSpLocks/>
            <a:stCxn id="40" idx="0"/>
          </p:cNvCxnSpPr>
          <p:nvPr/>
        </p:nvCxnSpPr>
        <p:spPr>
          <a:xfrm flipH="1" flipV="1">
            <a:off x="4246950" y="2226674"/>
            <a:ext cx="1237142" cy="76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직선 연결선[R] 41">
            <a:extLst>
              <a:ext uri="{FF2B5EF4-FFF2-40B4-BE49-F238E27FC236}">
                <a16:creationId xmlns:a16="http://schemas.microsoft.com/office/drawing/2014/main" id="{DED7A0B7-724E-8C02-8D3A-52FE8D1A6086}"/>
              </a:ext>
            </a:extLst>
          </p:cNvPr>
          <p:cNvCxnSpPr/>
          <p:nvPr/>
        </p:nvCxnSpPr>
        <p:spPr>
          <a:xfrm>
            <a:off x="8397875" y="5184775"/>
            <a:ext cx="122169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직선 연결선[R] 42">
            <a:extLst>
              <a:ext uri="{FF2B5EF4-FFF2-40B4-BE49-F238E27FC236}">
                <a16:creationId xmlns:a16="http://schemas.microsoft.com/office/drawing/2014/main" id="{4134D7E8-55F8-77AD-9C2F-5599B02445FA}"/>
              </a:ext>
            </a:extLst>
          </p:cNvPr>
          <p:cNvCxnSpPr/>
          <p:nvPr/>
        </p:nvCxnSpPr>
        <p:spPr>
          <a:xfrm>
            <a:off x="8394700" y="3317875"/>
            <a:ext cx="122169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직선 연결선[R] 43">
            <a:extLst>
              <a:ext uri="{FF2B5EF4-FFF2-40B4-BE49-F238E27FC236}">
                <a16:creationId xmlns:a16="http://schemas.microsoft.com/office/drawing/2014/main" id="{DE124D8C-B0FB-F6C3-972C-1E86D23429E5}"/>
              </a:ext>
            </a:extLst>
          </p:cNvPr>
          <p:cNvCxnSpPr/>
          <p:nvPr/>
        </p:nvCxnSpPr>
        <p:spPr>
          <a:xfrm>
            <a:off x="8372475" y="1513633"/>
            <a:ext cx="122169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직선 연결선[R] 44">
            <a:extLst>
              <a:ext uri="{FF2B5EF4-FFF2-40B4-BE49-F238E27FC236}">
                <a16:creationId xmlns:a16="http://schemas.microsoft.com/office/drawing/2014/main" id="{45F1E883-9251-9BA8-9B4B-6B7F00AD7ECA}"/>
              </a:ext>
            </a:extLst>
          </p:cNvPr>
          <p:cNvCxnSpPr/>
          <p:nvPr/>
        </p:nvCxnSpPr>
        <p:spPr>
          <a:xfrm>
            <a:off x="2755480" y="5216525"/>
            <a:ext cx="122169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직선 연결선[R] 45">
            <a:extLst>
              <a:ext uri="{FF2B5EF4-FFF2-40B4-BE49-F238E27FC236}">
                <a16:creationId xmlns:a16="http://schemas.microsoft.com/office/drawing/2014/main" id="{09D55634-8E48-23F2-B3C0-BFB6B5DF0C74}"/>
              </a:ext>
            </a:extLst>
          </p:cNvPr>
          <p:cNvCxnSpPr/>
          <p:nvPr/>
        </p:nvCxnSpPr>
        <p:spPr>
          <a:xfrm>
            <a:off x="2771355" y="3308350"/>
            <a:ext cx="122169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직선 연결선[R] 46">
            <a:extLst>
              <a:ext uri="{FF2B5EF4-FFF2-40B4-BE49-F238E27FC236}">
                <a16:creationId xmlns:a16="http://schemas.microsoft.com/office/drawing/2014/main" id="{6186B016-659A-90E2-A4D5-0BEC41D0B125}"/>
              </a:ext>
            </a:extLst>
          </p:cNvPr>
          <p:cNvCxnSpPr/>
          <p:nvPr/>
        </p:nvCxnSpPr>
        <p:spPr>
          <a:xfrm>
            <a:off x="2771355" y="1438275"/>
            <a:ext cx="122169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9A69C1-B072-A521-8292-D4216ECCCCC2}"/>
                  </a:ext>
                </a:extLst>
              </p:cNvPr>
              <p:cNvSpPr txBox="1"/>
              <p:nvPr/>
            </p:nvSpPr>
            <p:spPr>
              <a:xfrm>
                <a:off x="10450692" y="1795188"/>
                <a:ext cx="1357872" cy="363882"/>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Green contour : </a:t>
                </a:r>
                <a14:m>
                  <m:oMath xmlns:m="http://schemas.openxmlformats.org/officeDocument/2006/math">
                    <m:f>
                      <m:fPr>
                        <m:ctrlPr>
                          <a:rPr kumimoji="1" lang="en-US" altLang="ko-Kore-KR" sz="1200" b="0" i="1" smtClean="0">
                            <a:latin typeface="Cambria Math" panose="02040503050406030204" pitchFamily="18" charset="0"/>
                            <a:ea typeface="Cambria Math" panose="02040503050406030204" pitchFamily="18" charset="0"/>
                          </a:rPr>
                        </m:ctrlPr>
                      </m:fPr>
                      <m:num>
                        <m:r>
                          <a:rPr kumimoji="1" lang="en-US" altLang="ko-Kore-KR" sz="1200" i="1" smtClean="0">
                            <a:latin typeface="Cambria Math" panose="02040503050406030204" pitchFamily="18" charset="0"/>
                            <a:ea typeface="Cambria Math" panose="02040503050406030204" pitchFamily="18" charset="0"/>
                          </a:rPr>
                          <m:t>𝜕</m:t>
                        </m:r>
                        <m:r>
                          <a:rPr kumimoji="1" lang="en-US" altLang="ko-Kore-KR" sz="1200" b="0" i="1" smtClean="0">
                            <a:latin typeface="Cambria Math" panose="02040503050406030204" pitchFamily="18" charset="0"/>
                            <a:ea typeface="Cambria Math" panose="02040503050406030204" pitchFamily="18" charset="0"/>
                          </a:rPr>
                          <m:t>𝑈</m:t>
                        </m:r>
                      </m:num>
                      <m:den>
                        <m:r>
                          <a:rPr kumimoji="1" lang="en-US" altLang="ko-Kore-KR" sz="1200" b="0" i="1" smtClean="0">
                            <a:latin typeface="Cambria Math" panose="02040503050406030204" pitchFamily="18" charset="0"/>
                            <a:ea typeface="Cambria Math" panose="02040503050406030204" pitchFamily="18" charset="0"/>
                          </a:rPr>
                          <m:t>𝜕</m:t>
                        </m:r>
                        <m:r>
                          <a:rPr kumimoji="1" lang="en-US" altLang="ko-Kore-KR" sz="1200" b="0" i="1" smtClean="0">
                            <a:latin typeface="Cambria Math" panose="02040503050406030204" pitchFamily="18" charset="0"/>
                            <a:ea typeface="Cambria Math" panose="02040503050406030204" pitchFamily="18" charset="0"/>
                          </a:rPr>
                          <m:t>𝑧</m:t>
                        </m:r>
                      </m:den>
                    </m:f>
                  </m:oMath>
                </a14:m>
                <a:endParaRPr kumimoji="1" lang="ko-Kore-KR" altLang="en-US" sz="1200" dirty="0">
                  <a:latin typeface="Calibri" panose="020F0502020204030204" pitchFamily="34" charset="0"/>
                  <a:cs typeface="Calibri" panose="020F0502020204030204" pitchFamily="34" charset="0"/>
                </a:endParaRPr>
              </a:p>
            </p:txBody>
          </p:sp>
        </mc:Choice>
        <mc:Fallback xmlns="">
          <p:sp>
            <p:nvSpPr>
              <p:cNvPr id="5" name="TextBox 4">
                <a:extLst>
                  <a:ext uri="{FF2B5EF4-FFF2-40B4-BE49-F238E27FC236}">
                    <a16:creationId xmlns:a16="http://schemas.microsoft.com/office/drawing/2014/main" id="{929A69C1-B072-A521-8292-D4216ECCCCC2}"/>
                  </a:ext>
                </a:extLst>
              </p:cNvPr>
              <p:cNvSpPr txBox="1">
                <a:spLocks noRot="1" noChangeAspect="1" noMove="1" noResize="1" noEditPoints="1" noAdjustHandles="1" noChangeArrowheads="1" noChangeShapeType="1" noTextEdit="1"/>
              </p:cNvSpPr>
              <p:nvPr/>
            </p:nvSpPr>
            <p:spPr>
              <a:xfrm>
                <a:off x="10450692" y="1795188"/>
                <a:ext cx="1357872" cy="363882"/>
              </a:xfrm>
              <a:prstGeom prst="rect">
                <a:avLst/>
              </a:prstGeom>
              <a:blipFill>
                <a:blip r:embed="rId10"/>
                <a:stretch>
                  <a:fillRect b="-3448"/>
                </a:stretch>
              </a:blipFill>
            </p:spPr>
            <p:txBody>
              <a:bodyPr/>
              <a:lstStyle/>
              <a:p>
                <a:r>
                  <a:rPr lang="ko-KR" altLang="en-US">
                    <a:noFill/>
                  </a:rPr>
                  <a:t> </a:t>
                </a:r>
              </a:p>
            </p:txBody>
          </p:sp>
        </mc:Fallback>
      </mc:AlternateContent>
      <p:sp>
        <p:nvSpPr>
          <p:cNvPr id="6" name="TextBox 5">
            <a:extLst>
              <a:ext uri="{FF2B5EF4-FFF2-40B4-BE49-F238E27FC236}">
                <a16:creationId xmlns:a16="http://schemas.microsoft.com/office/drawing/2014/main" id="{D2330B1C-6179-57EC-4919-B3DFBADB9CED}"/>
              </a:ext>
            </a:extLst>
          </p:cNvPr>
          <p:cNvSpPr txBox="1"/>
          <p:nvPr/>
        </p:nvSpPr>
        <p:spPr>
          <a:xfrm>
            <a:off x="160320" y="1877394"/>
            <a:ext cx="2195088"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Ekman Downwelling?</a:t>
            </a:r>
            <a:endParaRPr kumimoji="1" lang="ko-Kore-KR" altLang="en-US"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7352EAAB-2CA0-7527-4427-E7B752C8E263}"/>
              </a:ext>
            </a:extLst>
          </p:cNvPr>
          <p:cNvSpPr txBox="1"/>
          <p:nvPr/>
        </p:nvSpPr>
        <p:spPr>
          <a:xfrm>
            <a:off x="408396" y="474742"/>
            <a:ext cx="6521116" cy="369332"/>
          </a:xfrm>
          <a:prstGeom prst="rect">
            <a:avLst/>
          </a:prstGeom>
          <a:noFill/>
        </p:spPr>
        <p:txBody>
          <a:bodyPr wrap="square">
            <a:spAutoFit/>
          </a:bodyPr>
          <a:lstStyle/>
          <a:p>
            <a:pPr marL="342900" indent="-342900">
              <a:buFont typeface="+mj-lt"/>
              <a:buAutoNum type="arabicPeriod" startAt="2"/>
            </a:pPr>
            <a:r>
              <a:rPr kumimoji="1" lang="en-US" altLang="ko-Kore-KR" dirty="0">
                <a:latin typeface="Calibri" panose="020F0502020204030204" pitchFamily="34" charset="0"/>
                <a:cs typeface="Calibri" panose="020F0502020204030204" pitchFamily="34" charset="0"/>
              </a:rPr>
              <a:t>Physical relationship between SSHa and SSTa?</a:t>
            </a:r>
            <a:endParaRPr kumimoji="1" lang="ko-Kore-KR" alt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A855F32-1686-3C58-C8C6-E06F0DF18A1B}"/>
              </a:ext>
            </a:extLst>
          </p:cNvPr>
          <p:cNvSpPr txBox="1"/>
          <p:nvPr/>
        </p:nvSpPr>
        <p:spPr>
          <a:xfrm>
            <a:off x="8765864" y="6645056"/>
            <a:ext cx="654346" cy="261610"/>
          </a:xfrm>
          <a:prstGeom prst="rect">
            <a:avLst/>
          </a:prstGeom>
          <a:noFill/>
        </p:spPr>
        <p:txBody>
          <a:bodyPr wrap="none" rtlCol="0">
            <a:spAutoFit/>
          </a:bodyPr>
          <a:lstStyle/>
          <a:p>
            <a:r>
              <a:rPr kumimoji="1" lang="en-US" altLang="ko-Kore-KR" sz="1100" dirty="0">
                <a:latin typeface="Calibri" panose="020F0502020204030204" pitchFamily="34" charset="0"/>
                <a:cs typeface="Calibri" panose="020F0502020204030204" pitchFamily="34" charset="0"/>
              </a:rPr>
              <a:t>Latitude</a:t>
            </a:r>
            <a:endParaRPr kumimoji="1" lang="ko-Kore-KR" altLang="en-US" sz="11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E88E2169-D612-9F2C-3A23-708873628435}"/>
              </a:ext>
            </a:extLst>
          </p:cNvPr>
          <p:cNvSpPr txBox="1"/>
          <p:nvPr/>
        </p:nvSpPr>
        <p:spPr>
          <a:xfrm>
            <a:off x="3039154" y="6645056"/>
            <a:ext cx="654346" cy="261610"/>
          </a:xfrm>
          <a:prstGeom prst="rect">
            <a:avLst/>
          </a:prstGeom>
          <a:noFill/>
        </p:spPr>
        <p:txBody>
          <a:bodyPr wrap="none" rtlCol="0">
            <a:spAutoFit/>
          </a:bodyPr>
          <a:lstStyle/>
          <a:p>
            <a:r>
              <a:rPr kumimoji="1" lang="en-US" altLang="ko-Kore-KR" sz="1100" dirty="0">
                <a:latin typeface="Calibri" panose="020F0502020204030204" pitchFamily="34" charset="0"/>
                <a:cs typeface="Calibri" panose="020F0502020204030204" pitchFamily="34" charset="0"/>
              </a:rPr>
              <a:t>Latitude</a:t>
            </a:r>
            <a:endParaRPr kumimoji="1" lang="ko-Kore-KR" altLang="en-US" sz="1100" dirty="0">
              <a:latin typeface="Calibri" panose="020F0502020204030204" pitchFamily="34" charset="0"/>
              <a:cs typeface="Calibri" panose="020F0502020204030204" pitchFamily="34" charset="0"/>
            </a:endParaRPr>
          </a:p>
        </p:txBody>
      </p:sp>
      <p:grpSp>
        <p:nvGrpSpPr>
          <p:cNvPr id="10" name="그룹 9">
            <a:extLst>
              <a:ext uri="{FF2B5EF4-FFF2-40B4-BE49-F238E27FC236}">
                <a16:creationId xmlns:a16="http://schemas.microsoft.com/office/drawing/2014/main" id="{61B4F8DC-C6DB-ADEC-79AD-782A4B50284F}"/>
              </a:ext>
            </a:extLst>
          </p:cNvPr>
          <p:cNvGrpSpPr/>
          <p:nvPr/>
        </p:nvGrpSpPr>
        <p:grpSpPr>
          <a:xfrm>
            <a:off x="9959090" y="3204136"/>
            <a:ext cx="2182819" cy="2137732"/>
            <a:chOff x="9162642" y="3246028"/>
            <a:chExt cx="2641211" cy="2586655"/>
          </a:xfrm>
        </p:grpSpPr>
        <p:pic>
          <p:nvPicPr>
            <p:cNvPr id="12" name="그림 11" descr="텍스트, 지도, 도표, 스크린샷이(가) 표시된 사진&#10;&#10;자동 생성된 설명">
              <a:extLst>
                <a:ext uri="{FF2B5EF4-FFF2-40B4-BE49-F238E27FC236}">
                  <a16:creationId xmlns:a16="http://schemas.microsoft.com/office/drawing/2014/main" id="{6E6E6928-E020-70CF-DA56-E12A66ECC1DF}"/>
                </a:ext>
              </a:extLst>
            </p:cNvPr>
            <p:cNvPicPr>
              <a:picLocks noChangeAspect="1"/>
            </p:cNvPicPr>
            <p:nvPr/>
          </p:nvPicPr>
          <p:blipFill rotWithShape="1">
            <a:blip/>
            <a:srcRect b="14273"/>
            <a:stretch/>
          </p:blipFill>
          <p:spPr>
            <a:xfrm>
              <a:off x="9162642" y="3466412"/>
              <a:ext cx="2558568" cy="1847850"/>
            </a:xfrm>
            <a:prstGeom prst="rect">
              <a:avLst/>
            </a:prstGeom>
          </p:spPr>
        </p:pic>
        <p:sp>
          <p:nvSpPr>
            <p:cNvPr id="15" name="직사각형 14">
              <a:extLst>
                <a:ext uri="{FF2B5EF4-FFF2-40B4-BE49-F238E27FC236}">
                  <a16:creationId xmlns:a16="http://schemas.microsoft.com/office/drawing/2014/main" id="{564724EA-4A1C-5124-C380-9730C3B2B12B}"/>
                </a:ext>
              </a:extLst>
            </p:cNvPr>
            <p:cNvSpPr/>
            <p:nvPr/>
          </p:nvSpPr>
          <p:spPr>
            <a:xfrm>
              <a:off x="10556006" y="3520051"/>
              <a:ext cx="601836" cy="15132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40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4A60A9B7-6ED6-9991-9FF5-7E66A3A5916D}"/>
                </a:ext>
              </a:extLst>
            </p:cNvPr>
            <p:cNvSpPr txBox="1"/>
            <p:nvPr/>
          </p:nvSpPr>
          <p:spPr>
            <a:xfrm>
              <a:off x="10551633" y="3246107"/>
              <a:ext cx="655906" cy="372410"/>
            </a:xfrm>
            <a:prstGeom prst="rect">
              <a:avLst/>
            </a:prstGeom>
            <a:noFill/>
          </p:spPr>
          <p:txBody>
            <a:bodyPr wrap="none" rtlCol="0">
              <a:spAutoFit/>
            </a:bodyPr>
            <a:lstStyle/>
            <a:p>
              <a:r>
                <a:rPr kumimoji="1" lang="en-US" altLang="ko-Kore-KR" sz="1400" dirty="0">
                  <a:latin typeface="Calibri" panose="020F0502020204030204" pitchFamily="34" charset="0"/>
                  <a:cs typeface="Calibri" panose="020F0502020204030204" pitchFamily="34" charset="0"/>
                </a:rPr>
                <a:t>STCC</a:t>
              </a:r>
              <a:endParaRPr kumimoji="1" lang="ko-Kore-KR" altLang="en-US" sz="1400" dirty="0">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E54B19B4-F25B-44AB-1F25-6646CA8A5E0C}"/>
                </a:ext>
              </a:extLst>
            </p:cNvPr>
            <p:cNvSpPr txBox="1"/>
            <p:nvPr/>
          </p:nvSpPr>
          <p:spPr>
            <a:xfrm>
              <a:off x="9781520" y="3246028"/>
              <a:ext cx="583598" cy="372410"/>
            </a:xfrm>
            <a:prstGeom prst="rect">
              <a:avLst/>
            </a:prstGeom>
            <a:noFill/>
          </p:spPr>
          <p:txBody>
            <a:bodyPr wrap="none" rtlCol="0">
              <a:spAutoFit/>
            </a:bodyPr>
            <a:lstStyle/>
            <a:p>
              <a:r>
                <a:rPr kumimoji="1" lang="en-US" altLang="ko-Kore-KR" sz="1400" dirty="0">
                  <a:latin typeface="Calibri" panose="020F0502020204030204" pitchFamily="34" charset="0"/>
                  <a:cs typeface="Calibri" panose="020F0502020204030204" pitchFamily="34" charset="0"/>
                </a:rPr>
                <a:t>NEC</a:t>
              </a:r>
              <a:endParaRPr kumimoji="1" lang="ko-Kore-KR" altLang="en-US" sz="1400"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0EE54637-C505-E4E4-154B-DB9ABD56E669}"/>
                </a:ext>
              </a:extLst>
            </p:cNvPr>
            <p:cNvSpPr txBox="1"/>
            <p:nvPr/>
          </p:nvSpPr>
          <p:spPr>
            <a:xfrm>
              <a:off x="10856923" y="5348550"/>
              <a:ext cx="946930" cy="484133"/>
            </a:xfrm>
            <a:prstGeom prst="rect">
              <a:avLst/>
            </a:prstGeom>
            <a:noFill/>
          </p:spPr>
          <p:txBody>
            <a:bodyPr wrap="none" rtlCol="0">
              <a:spAutoFit/>
            </a:bodyPr>
            <a:lstStyle/>
            <a:p>
              <a:r>
                <a:rPr kumimoji="1" lang="en-US" altLang="ko-Kore-KR" sz="1000" dirty="0">
                  <a:latin typeface="Calibri" panose="020F0502020204030204" pitchFamily="34" charset="0"/>
                  <a:cs typeface="Calibri" panose="020F0502020204030204" pitchFamily="34" charset="0"/>
                </a:rPr>
                <a:t>Shading: </a:t>
              </a:r>
              <a:r>
                <a:rPr kumimoji="1" lang="en-US" altLang="ko-Kore-KR" sz="1000" b="1" dirty="0">
                  <a:latin typeface="Calibri" panose="020F0502020204030204" pitchFamily="34" charset="0"/>
                  <a:cs typeface="Calibri" panose="020F0502020204030204" pitchFamily="34" charset="0"/>
                </a:rPr>
                <a:t>U</a:t>
              </a:r>
              <a:r>
                <a:rPr kumimoji="1" lang="en-US" altLang="ko-Kore-KR" sz="1000" b="1" baseline="-25000" dirty="0">
                  <a:latin typeface="Calibri" panose="020F0502020204030204" pitchFamily="34" charset="0"/>
                  <a:cs typeface="Calibri" panose="020F0502020204030204" pitchFamily="34" charset="0"/>
                </a:rPr>
                <a:t>g</a:t>
              </a:r>
            </a:p>
            <a:p>
              <a:r>
                <a:rPr kumimoji="1" lang="en-US" altLang="ko-Kore-KR" sz="1000" dirty="0">
                  <a:latin typeface="Calibri" panose="020F0502020204030204" pitchFamily="34" charset="0"/>
                  <a:cs typeface="Calibri" panose="020F0502020204030204" pitchFamily="34" charset="0"/>
                </a:rPr>
                <a:t>Contour: </a:t>
              </a:r>
              <a:r>
                <a:rPr kumimoji="1" lang="en-US" altLang="ko-Kore-KR" sz="1000" b="1" dirty="0">
                  <a:latin typeface="Calibri" panose="020F0502020204030204" pitchFamily="34" charset="0"/>
                  <a:cs typeface="Calibri" panose="020F0502020204030204" pitchFamily="34" charset="0"/>
                </a:rPr>
                <a:t>T</a:t>
              </a:r>
            </a:p>
          </p:txBody>
        </p:sp>
      </p:grpSp>
    </p:spTree>
    <p:extLst>
      <p:ext uri="{BB962C8B-B14F-4D97-AF65-F5344CB8AC3E}">
        <p14:creationId xmlns:p14="http://schemas.microsoft.com/office/powerpoint/2010/main" val="2929752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434195-3BE8-F195-ECDE-0B63B15D1BF0}"/>
              </a:ext>
            </a:extLst>
          </p:cNvPr>
          <p:cNvSpPr txBox="1"/>
          <p:nvPr/>
        </p:nvSpPr>
        <p:spPr>
          <a:xfrm>
            <a:off x="292211" y="-105953"/>
            <a:ext cx="8461996" cy="584775"/>
          </a:xfrm>
          <a:prstGeom prst="rect">
            <a:avLst/>
          </a:prstGeom>
          <a:noFill/>
        </p:spPr>
        <p:txBody>
          <a:bodyPr wrap="none" rtlCol="0">
            <a:spAutoFit/>
          </a:bodyPr>
          <a:lstStyle/>
          <a:p>
            <a:r>
              <a:rPr kumimoji="1" lang="en-US" altLang="ko-Kore-KR" sz="3200" b="1" dirty="0">
                <a:latin typeface="Calibri" panose="020F0502020204030204" pitchFamily="34" charset="0"/>
                <a:cs typeface="Calibri" panose="020F0502020204030204" pitchFamily="34" charset="0"/>
              </a:rPr>
              <a:t>Interannual component: ELT Year – Ocean Driven</a:t>
            </a:r>
            <a:endParaRPr kumimoji="1" lang="ko-Kore-KR" altLang="en-US" sz="3200" b="1" dirty="0">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899D5C65-93D5-7437-6ED4-E2B8097CA51C}"/>
              </a:ext>
            </a:extLst>
          </p:cNvPr>
          <p:cNvSpPr txBox="1"/>
          <p:nvPr/>
        </p:nvSpPr>
        <p:spPr>
          <a:xfrm>
            <a:off x="769709" y="459328"/>
            <a:ext cx="1693541"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MJJAS Averaged</a:t>
            </a:r>
            <a:endParaRPr kumimoji="1" lang="ko-Kore-KR" altLang="en-US" dirty="0">
              <a:latin typeface="Calibri" panose="020F0502020204030204" pitchFamily="34" charset="0"/>
              <a:cs typeface="Calibri" panose="020F0502020204030204" pitchFamily="34" charset="0"/>
            </a:endParaRPr>
          </a:p>
        </p:txBody>
      </p:sp>
      <p:pic>
        <p:nvPicPr>
          <p:cNvPr id="44" name="그림 43">
            <a:extLst>
              <a:ext uri="{FF2B5EF4-FFF2-40B4-BE49-F238E27FC236}">
                <a16:creationId xmlns:a16="http://schemas.microsoft.com/office/drawing/2014/main" id="{57552415-4BAC-02AE-ADBD-1927AC22479D}"/>
              </a:ext>
            </a:extLst>
          </p:cNvPr>
          <p:cNvPicPr>
            <a:picLocks noChangeAspect="1"/>
          </p:cNvPicPr>
          <p:nvPr/>
        </p:nvPicPr>
        <p:blipFill rotWithShape="1">
          <a:blip/>
          <a:srcRect b="50348"/>
          <a:stretch/>
        </p:blipFill>
        <p:spPr>
          <a:xfrm>
            <a:off x="426526" y="960885"/>
            <a:ext cx="4073447" cy="2528213"/>
          </a:xfrm>
          <a:prstGeom prst="rect">
            <a:avLst/>
          </a:prstGeom>
        </p:spPr>
      </p:pic>
      <p:sp>
        <p:nvSpPr>
          <p:cNvPr id="17" name="Slide Number Placeholder 4">
            <a:extLst>
              <a:ext uri="{FF2B5EF4-FFF2-40B4-BE49-F238E27FC236}">
                <a16:creationId xmlns:a16="http://schemas.microsoft.com/office/drawing/2014/main" id="{EDE7A8AB-9B51-352D-EC93-98F1738724BB}"/>
              </a:ext>
            </a:extLst>
          </p:cNvPr>
          <p:cNvSpPr>
            <a:spLocks noGrp="1"/>
          </p:cNvSpPr>
          <p:nvPr>
            <p:ph type="sldNum" sz="quarter" idx="12"/>
          </p:nvPr>
        </p:nvSpPr>
        <p:spPr>
          <a:xfrm>
            <a:off x="9263743" y="6341804"/>
            <a:ext cx="2743200" cy="365125"/>
          </a:xfrm>
        </p:spPr>
        <p:txBody>
          <a:bodyPr/>
          <a:lstStyle/>
          <a:p>
            <a:r>
              <a:rPr lang="en-US" sz="1800" dirty="0">
                <a:solidFill>
                  <a:schemeClr val="tx1"/>
                </a:solidFill>
                <a:latin typeface="Calibri" panose="020F0502020204030204" pitchFamily="34" charset="0"/>
                <a:cs typeface="Calibri" panose="020F0502020204030204" pitchFamily="34" charset="0"/>
              </a:rPr>
              <a:t>22</a:t>
            </a:r>
          </a:p>
        </p:txBody>
      </p:sp>
      <p:pic>
        <p:nvPicPr>
          <p:cNvPr id="51" name="그림 50">
            <a:extLst>
              <a:ext uri="{FF2B5EF4-FFF2-40B4-BE49-F238E27FC236}">
                <a16:creationId xmlns:a16="http://schemas.microsoft.com/office/drawing/2014/main" id="{F8226B87-FD2E-92DE-AF99-043B776C7901}"/>
              </a:ext>
            </a:extLst>
          </p:cNvPr>
          <p:cNvPicPr>
            <a:picLocks noChangeAspect="1"/>
          </p:cNvPicPr>
          <p:nvPr/>
        </p:nvPicPr>
        <p:blipFill rotWithShape="1">
          <a:blip/>
          <a:srcRect l="53045" t="4844" r="1722" b="79798"/>
          <a:stretch/>
        </p:blipFill>
        <p:spPr>
          <a:xfrm>
            <a:off x="9212501" y="4495030"/>
            <a:ext cx="2008726" cy="1071746"/>
          </a:xfrm>
          <a:prstGeom prst="rect">
            <a:avLst/>
          </a:prstGeom>
        </p:spPr>
      </p:pic>
      <p:grpSp>
        <p:nvGrpSpPr>
          <p:cNvPr id="53" name="그룹 52">
            <a:extLst>
              <a:ext uri="{FF2B5EF4-FFF2-40B4-BE49-F238E27FC236}">
                <a16:creationId xmlns:a16="http://schemas.microsoft.com/office/drawing/2014/main" id="{753AE7AA-C0FD-DA68-FB6E-9C3309462968}"/>
              </a:ext>
            </a:extLst>
          </p:cNvPr>
          <p:cNvGrpSpPr/>
          <p:nvPr/>
        </p:nvGrpSpPr>
        <p:grpSpPr>
          <a:xfrm>
            <a:off x="5139054" y="493271"/>
            <a:ext cx="4073444" cy="4537631"/>
            <a:chOff x="4998591" y="1212960"/>
            <a:chExt cx="3356914" cy="4315385"/>
          </a:xfrm>
        </p:grpSpPr>
        <p:pic>
          <p:nvPicPr>
            <p:cNvPr id="54" name="그림 53">
              <a:extLst>
                <a:ext uri="{FF2B5EF4-FFF2-40B4-BE49-F238E27FC236}">
                  <a16:creationId xmlns:a16="http://schemas.microsoft.com/office/drawing/2014/main" id="{719DEE18-43A3-8164-3B1C-E11DB2E01FDF}"/>
                </a:ext>
              </a:extLst>
            </p:cNvPr>
            <p:cNvPicPr>
              <a:picLocks noChangeAspect="1"/>
            </p:cNvPicPr>
            <p:nvPr/>
          </p:nvPicPr>
          <p:blipFill rotWithShape="1">
            <a:blip/>
            <a:srcRect r="49670"/>
            <a:stretch/>
          </p:blipFill>
          <p:spPr>
            <a:xfrm>
              <a:off x="4998591" y="1212960"/>
              <a:ext cx="2961697" cy="4315385"/>
            </a:xfrm>
            <a:prstGeom prst="rect">
              <a:avLst/>
            </a:prstGeom>
          </p:spPr>
        </p:pic>
        <p:pic>
          <p:nvPicPr>
            <p:cNvPr id="55" name="그림 54">
              <a:extLst>
                <a:ext uri="{FF2B5EF4-FFF2-40B4-BE49-F238E27FC236}">
                  <a16:creationId xmlns:a16="http://schemas.microsoft.com/office/drawing/2014/main" id="{38D6F3D3-3A24-4531-020C-6910319882A3}"/>
                </a:ext>
              </a:extLst>
            </p:cNvPr>
            <p:cNvPicPr>
              <a:picLocks noChangeAspect="1"/>
            </p:cNvPicPr>
            <p:nvPr/>
          </p:nvPicPr>
          <p:blipFill rotWithShape="1">
            <a:blip/>
            <a:srcRect l="92080" t="27676" b="22229"/>
            <a:stretch/>
          </p:blipFill>
          <p:spPr>
            <a:xfrm>
              <a:off x="7843164" y="2444054"/>
              <a:ext cx="466048" cy="2161804"/>
            </a:xfrm>
            <a:prstGeom prst="rect">
              <a:avLst/>
            </a:prstGeom>
          </p:spPr>
        </p:pic>
        <p:pic>
          <p:nvPicPr>
            <p:cNvPr id="56" name="그림 55">
              <a:extLst>
                <a:ext uri="{FF2B5EF4-FFF2-40B4-BE49-F238E27FC236}">
                  <a16:creationId xmlns:a16="http://schemas.microsoft.com/office/drawing/2014/main" id="{18EC5C66-81D1-657F-10E4-067B4E763E0B}"/>
                </a:ext>
              </a:extLst>
            </p:cNvPr>
            <p:cNvPicPr>
              <a:picLocks noChangeAspect="1"/>
            </p:cNvPicPr>
            <p:nvPr/>
          </p:nvPicPr>
          <p:blipFill rotWithShape="1">
            <a:blip/>
            <a:srcRect l="95203" t="24145" b="72105"/>
            <a:stretch/>
          </p:blipFill>
          <p:spPr>
            <a:xfrm>
              <a:off x="8073194" y="2325958"/>
              <a:ext cx="282311" cy="161891"/>
            </a:xfrm>
            <a:prstGeom prst="rect">
              <a:avLst/>
            </a:prstGeom>
          </p:spPr>
        </p:pic>
        <p:sp>
          <p:nvSpPr>
            <p:cNvPr id="57" name="직사각형 56">
              <a:extLst>
                <a:ext uri="{FF2B5EF4-FFF2-40B4-BE49-F238E27FC236}">
                  <a16:creationId xmlns:a16="http://schemas.microsoft.com/office/drawing/2014/main" id="{52C61559-B0BD-4D5B-503B-732A37D33023}"/>
                </a:ext>
              </a:extLst>
            </p:cNvPr>
            <p:cNvSpPr/>
            <p:nvPr/>
          </p:nvSpPr>
          <p:spPr>
            <a:xfrm>
              <a:off x="7843139" y="4581857"/>
              <a:ext cx="370903" cy="807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grpSp>
      <p:sp>
        <p:nvSpPr>
          <p:cNvPr id="58" name="TextBox 57">
            <a:extLst>
              <a:ext uri="{FF2B5EF4-FFF2-40B4-BE49-F238E27FC236}">
                <a16:creationId xmlns:a16="http://schemas.microsoft.com/office/drawing/2014/main" id="{44809F44-211B-732B-D5DE-12F933150C3A}"/>
              </a:ext>
            </a:extLst>
          </p:cNvPr>
          <p:cNvSpPr txBox="1"/>
          <p:nvPr/>
        </p:nvSpPr>
        <p:spPr>
          <a:xfrm>
            <a:off x="9445433" y="885368"/>
            <a:ext cx="2597582" cy="523220"/>
          </a:xfrm>
          <a:prstGeom prst="rect">
            <a:avLst/>
          </a:prstGeom>
          <a:noFill/>
        </p:spPr>
        <p:txBody>
          <a:bodyPr wrap="square" rtlCol="0">
            <a:spAutoFit/>
          </a:bodyPr>
          <a:lstStyle/>
          <a:p>
            <a:r>
              <a:rPr kumimoji="1" lang="en-US" altLang="ko-Kore-KR" sz="1400" dirty="0">
                <a:latin typeface="Calibri" panose="020F0502020204030204" pitchFamily="34" charset="0"/>
                <a:cs typeface="Calibri" panose="020F0502020204030204" pitchFamily="34" charset="0"/>
              </a:rPr>
              <a:t>Shading : Ta</a:t>
            </a:r>
          </a:p>
          <a:p>
            <a:r>
              <a:rPr kumimoji="1" lang="en-US" altLang="ko-Kore-KR" sz="1400" dirty="0">
                <a:latin typeface="Calibri" panose="020F0502020204030204" pitchFamily="34" charset="0"/>
                <a:cs typeface="Calibri" panose="020F0502020204030204" pitchFamily="34" charset="0"/>
              </a:rPr>
              <a:t>Contour : T</a:t>
            </a:r>
            <a:endParaRPr kumimoji="1" lang="ko-Kore-KR" altLang="en-US" sz="1400" dirty="0">
              <a:latin typeface="Calibri" panose="020F0502020204030204" pitchFamily="34" charset="0"/>
              <a:cs typeface="Calibri" panose="020F0502020204030204" pitchFamily="34" charset="0"/>
            </a:endParaRPr>
          </a:p>
        </p:txBody>
      </p:sp>
      <p:sp>
        <p:nvSpPr>
          <p:cNvPr id="59" name="TextBox 58">
            <a:extLst>
              <a:ext uri="{FF2B5EF4-FFF2-40B4-BE49-F238E27FC236}">
                <a16:creationId xmlns:a16="http://schemas.microsoft.com/office/drawing/2014/main" id="{FF40F4D7-A87F-6B88-D188-2F034EBFAF26}"/>
              </a:ext>
            </a:extLst>
          </p:cNvPr>
          <p:cNvSpPr txBox="1"/>
          <p:nvPr/>
        </p:nvSpPr>
        <p:spPr>
          <a:xfrm>
            <a:off x="9445433" y="1436563"/>
            <a:ext cx="3656874" cy="954107"/>
          </a:xfrm>
          <a:prstGeom prst="rect">
            <a:avLst/>
          </a:prstGeom>
          <a:noFill/>
        </p:spPr>
        <p:txBody>
          <a:bodyPr wrap="square" rtlCol="0">
            <a:spAutoFit/>
          </a:bodyPr>
          <a:lstStyle/>
          <a:p>
            <a:r>
              <a:rPr kumimoji="1" lang="en-US" altLang="ko-Kore-KR" sz="1400" dirty="0">
                <a:latin typeface="Calibri" panose="020F0502020204030204" pitchFamily="34" charset="0"/>
                <a:cs typeface="Calibri" panose="020F0502020204030204" pitchFamily="34" charset="0"/>
              </a:rPr>
              <a:t>Black Line: </a:t>
            </a:r>
          </a:p>
          <a:p>
            <a:r>
              <a:rPr kumimoji="1" lang="en-US" altLang="ko-Kore-KR" sz="1400" dirty="0">
                <a:latin typeface="Calibri" panose="020F0502020204030204" pitchFamily="34" charset="0"/>
                <a:cs typeface="Calibri" panose="020F0502020204030204" pitchFamily="34" charset="0"/>
              </a:rPr>
              <a:t>Mixed layer depth (MLD)</a:t>
            </a:r>
          </a:p>
          <a:p>
            <a:r>
              <a:rPr kumimoji="1" lang="en-US" altLang="ko-Kore-KR" sz="1400" dirty="0">
                <a:solidFill>
                  <a:schemeClr val="bg1">
                    <a:lumMod val="50000"/>
                  </a:schemeClr>
                </a:solidFill>
                <a:latin typeface="Calibri" panose="020F0502020204030204" pitchFamily="34" charset="0"/>
                <a:cs typeface="Calibri" panose="020F0502020204030204" pitchFamily="34" charset="0"/>
              </a:rPr>
              <a:t>Dashed line:</a:t>
            </a:r>
          </a:p>
          <a:p>
            <a:r>
              <a:rPr kumimoji="1" lang="en-US" altLang="ko-Kore-KR" sz="1400" dirty="0">
                <a:solidFill>
                  <a:schemeClr val="bg1">
                    <a:lumMod val="50000"/>
                  </a:schemeClr>
                </a:solidFill>
                <a:latin typeface="Calibri" panose="020F0502020204030204" pitchFamily="34" charset="0"/>
                <a:cs typeface="Calibri" panose="020F0502020204030204" pitchFamily="34" charset="0"/>
              </a:rPr>
              <a:t>Climatological MLD</a:t>
            </a:r>
            <a:endParaRPr kumimoji="1" lang="ko-Kore-KR" altLang="en-US" sz="1400" dirty="0">
              <a:solidFill>
                <a:schemeClr val="bg1">
                  <a:lumMod val="50000"/>
                </a:schemeClr>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324A858-29E2-086D-422D-369344A7D5C9}"/>
                  </a:ext>
                </a:extLst>
              </p:cNvPr>
              <p:cNvSpPr txBox="1"/>
              <p:nvPr/>
            </p:nvSpPr>
            <p:spPr>
              <a:xfrm>
                <a:off x="975800" y="3795174"/>
                <a:ext cx="3398229" cy="5348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sz="1400" b="0" i="1" smtClean="0">
                              <a:latin typeface="Cambria Math" panose="02040503050406030204" pitchFamily="18" charset="0"/>
                            </a:rPr>
                          </m:ctrlPr>
                        </m:sSubPr>
                        <m:e>
                          <m:r>
                            <a:rPr kumimoji="1" lang="en-US" altLang="ko-Kore-KR" sz="1400" b="0" i="1" smtClean="0">
                              <a:latin typeface="Cambria Math" panose="02040503050406030204" pitchFamily="18" charset="0"/>
                            </a:rPr>
                            <m:t>𝑤</m:t>
                          </m:r>
                        </m:e>
                        <m:sub>
                          <m:r>
                            <a:rPr kumimoji="1" lang="en-US" altLang="ko-Kore-KR" sz="1400" b="0" i="1" smtClean="0">
                              <a:latin typeface="Cambria Math" panose="02040503050406030204" pitchFamily="18" charset="0"/>
                            </a:rPr>
                            <m:t>𝑒</m:t>
                          </m:r>
                        </m:sub>
                      </m:sSub>
                      <m:r>
                        <a:rPr kumimoji="1" lang="en-US" altLang="ko-Kore-KR" sz="1400" b="0" i="1" smtClean="0">
                          <a:latin typeface="Cambria Math" panose="02040503050406030204" pitchFamily="18" charset="0"/>
                        </a:rPr>
                        <m:t>= </m:t>
                      </m:r>
                      <m:f>
                        <m:fPr>
                          <m:ctrlPr>
                            <a:rPr kumimoji="1" lang="en-US" altLang="ko-Kore-KR" sz="1400" b="0" i="1" smtClean="0">
                              <a:latin typeface="Cambria Math" panose="02040503050406030204" pitchFamily="18" charset="0"/>
                            </a:rPr>
                          </m:ctrlPr>
                        </m:fPr>
                        <m:num>
                          <m:r>
                            <a:rPr kumimoji="1" lang="en-US" altLang="ko-Kore-KR" sz="1400" b="0" i="1" smtClean="0">
                              <a:latin typeface="Cambria Math" panose="02040503050406030204" pitchFamily="18" charset="0"/>
                            </a:rPr>
                            <m:t>1</m:t>
                          </m:r>
                        </m:num>
                        <m:den>
                          <m:r>
                            <a:rPr kumimoji="1" lang="en-US" altLang="ko-Kore-KR" sz="1400" b="0" i="1" smtClean="0">
                              <a:latin typeface="Cambria Math" panose="02040503050406030204" pitchFamily="18" charset="0"/>
                              <a:ea typeface="Cambria Math" panose="02040503050406030204" pitchFamily="18" charset="0"/>
                            </a:rPr>
                            <m:t>𝜌</m:t>
                          </m:r>
                          <m:r>
                            <a:rPr kumimoji="1" lang="en-US" altLang="ko-Kore-KR" sz="1400" b="0" i="1" smtClean="0">
                              <a:latin typeface="Cambria Math" panose="02040503050406030204" pitchFamily="18" charset="0"/>
                              <a:ea typeface="Cambria Math" panose="02040503050406030204" pitchFamily="18" charset="0"/>
                            </a:rPr>
                            <m:t>𝑓</m:t>
                          </m:r>
                        </m:den>
                      </m:f>
                      <m:r>
                        <m:rPr>
                          <m:sty m:val="p"/>
                        </m:rPr>
                        <a:rPr kumimoji="1" lang="en-US" altLang="ko-Kore-KR" sz="1400" b="0" i="1" smtClean="0">
                          <a:latin typeface="Cambria Math" panose="02040503050406030204" pitchFamily="18" charset="0"/>
                          <a:ea typeface="Cambria Math" panose="02040503050406030204" pitchFamily="18" charset="0"/>
                        </a:rPr>
                        <m:t>∇</m:t>
                      </m:r>
                      <m:r>
                        <a:rPr kumimoji="1" lang="en-US" altLang="ko-Kore-KR" sz="1400" b="0" i="1" smtClean="0">
                          <a:latin typeface="Cambria Math" panose="02040503050406030204" pitchFamily="18" charset="0"/>
                          <a:ea typeface="Cambria Math" panose="02040503050406030204" pitchFamily="18" charset="0"/>
                        </a:rPr>
                        <m:t>×</m:t>
                      </m:r>
                      <m:acc>
                        <m:accPr>
                          <m:chr m:val="⃑"/>
                          <m:ctrlPr>
                            <a:rPr kumimoji="1" lang="en-US" altLang="ko-Kore-KR" sz="1400" b="0" i="1" smtClean="0">
                              <a:latin typeface="Cambria Math" panose="02040503050406030204" pitchFamily="18" charset="0"/>
                              <a:ea typeface="Cambria Math" panose="02040503050406030204" pitchFamily="18" charset="0"/>
                            </a:rPr>
                          </m:ctrlPr>
                        </m:accPr>
                        <m:e>
                          <m:r>
                            <a:rPr kumimoji="1" lang="en-US" altLang="ko-Kore-KR" sz="1400" b="0" i="1" smtClean="0">
                              <a:latin typeface="Cambria Math" panose="02040503050406030204" pitchFamily="18" charset="0"/>
                              <a:ea typeface="Cambria Math" panose="02040503050406030204" pitchFamily="18" charset="0"/>
                            </a:rPr>
                            <m:t>𝜏</m:t>
                          </m:r>
                          <m:r>
                            <a:rPr kumimoji="1" lang="en-US" altLang="ko-Kore-KR" sz="1400" b="0" i="1" smtClean="0">
                              <a:latin typeface="Cambria Math" panose="02040503050406030204" pitchFamily="18" charset="0"/>
                              <a:ea typeface="Cambria Math" panose="02040503050406030204" pitchFamily="18" charset="0"/>
                            </a:rPr>
                            <m:t> </m:t>
                          </m:r>
                        </m:e>
                      </m:acc>
                      <m:r>
                        <m:rPr>
                          <m:nor/>
                        </m:rPr>
                        <a:rPr kumimoji="1" lang="en-US" altLang="ko-Kore-KR" sz="1400" b="0" i="0" smtClean="0">
                          <a:latin typeface="Calibri" panose="020F0502020204030204" pitchFamily="34" charset="0"/>
                          <a:cs typeface="Calibri" panose="020F0502020204030204" pitchFamily="34" charset="0"/>
                        </a:rPr>
                        <m:t>= −</m:t>
                      </m:r>
                      <m:r>
                        <m:rPr>
                          <m:nor/>
                        </m:rPr>
                        <a:rPr kumimoji="1" lang="en-US" altLang="ko-Kore-KR" sz="1400" dirty="0">
                          <a:latin typeface="Calibri" panose="020F0502020204030204" pitchFamily="34" charset="0"/>
                          <a:cs typeface="Calibri" panose="020F0502020204030204" pitchFamily="34" charset="0"/>
                        </a:rPr>
                        <m:t>5.8 </m:t>
                      </m:r>
                      <m:r>
                        <a:rPr kumimoji="1" lang="en-US" altLang="ko-KR" sz="1400" i="1">
                          <a:latin typeface="Cambria Math" panose="02040503050406030204" pitchFamily="18" charset="0"/>
                          <a:ea typeface="Cambria Math" panose="02040503050406030204" pitchFamily="18" charset="0"/>
                        </a:rPr>
                        <m:t>±</m:t>
                      </m:r>
                      <m:r>
                        <m:rPr>
                          <m:nor/>
                        </m:rPr>
                        <a:rPr kumimoji="1" lang="en-US" altLang="ko-KR" sz="1400" dirty="0">
                          <a:latin typeface="Calibri" panose="020F0502020204030204" pitchFamily="34" charset="0"/>
                          <a:cs typeface="Calibri" panose="020F0502020204030204" pitchFamily="34" charset="0"/>
                        </a:rPr>
                        <m:t> 2.8</m:t>
                      </m:r>
                      <m:r>
                        <a:rPr kumimoji="1" lang="en-US" altLang="ko-KR" sz="1400" b="0" i="1" dirty="0" smtClean="0">
                          <a:latin typeface="Cambria Math" panose="02040503050406030204" pitchFamily="18" charset="0"/>
                        </a:rPr>
                        <m:t> </m:t>
                      </m:r>
                      <m:r>
                        <a:rPr kumimoji="1" lang="en-US" altLang="ko-KR" sz="1400" b="0" i="1" dirty="0" smtClean="0">
                          <a:latin typeface="Cambria Math" panose="02040503050406030204" pitchFamily="18" charset="0"/>
                          <a:ea typeface="Cambria Math" panose="02040503050406030204" pitchFamily="18" charset="0"/>
                        </a:rPr>
                        <m:t>×</m:t>
                      </m:r>
                      <m:r>
                        <m:rPr>
                          <m:nor/>
                        </m:rPr>
                        <a:rPr kumimoji="1" lang="en-US" altLang="ko-KR" sz="1400" b="0" i="0" dirty="0" smtClean="0">
                          <a:latin typeface="Calibri" panose="020F0502020204030204" pitchFamily="34" charset="0"/>
                          <a:ea typeface="Cambria Math" panose="02040503050406030204" pitchFamily="18" charset="0"/>
                          <a:cs typeface="Calibri" panose="020F0502020204030204" pitchFamily="34" charset="0"/>
                        </a:rPr>
                        <m:t> </m:t>
                      </m:r>
                      <m:r>
                        <m:rPr>
                          <m:nor/>
                        </m:rPr>
                        <a:rPr kumimoji="1" lang="en-US" altLang="ko-KR" sz="1400" dirty="0">
                          <a:latin typeface="Calibri" panose="020F0502020204030204" pitchFamily="34" charset="0"/>
                          <a:cs typeface="Calibri" panose="020F0502020204030204" pitchFamily="34" charset="0"/>
                        </a:rPr>
                        <m:t>10</m:t>
                      </m:r>
                      <m:r>
                        <m:rPr>
                          <m:nor/>
                        </m:rPr>
                        <a:rPr kumimoji="1" lang="en-US" altLang="ko-KR" sz="1400" baseline="30000" dirty="0">
                          <a:latin typeface="Calibri" panose="020F0502020204030204" pitchFamily="34" charset="0"/>
                          <a:cs typeface="Calibri" panose="020F0502020204030204" pitchFamily="34" charset="0"/>
                        </a:rPr>
                        <m:t>−7</m:t>
                      </m:r>
                      <m:r>
                        <m:rPr>
                          <m:nor/>
                        </m:rPr>
                        <a:rPr kumimoji="1" lang="en-US" altLang="ko-KR" sz="1400" dirty="0">
                          <a:latin typeface="Calibri" panose="020F0502020204030204" pitchFamily="34" charset="0"/>
                          <a:cs typeface="Calibri" panose="020F0502020204030204" pitchFamily="34" charset="0"/>
                        </a:rPr>
                        <m:t>m</m:t>
                      </m:r>
                      <m:r>
                        <m:rPr>
                          <m:nor/>
                        </m:rPr>
                        <a:rPr kumimoji="1" lang="en-US" altLang="ko-KR" sz="1400" dirty="0">
                          <a:latin typeface="Calibri" panose="020F0502020204030204" pitchFamily="34" charset="0"/>
                          <a:cs typeface="Calibri" panose="020F0502020204030204" pitchFamily="34" charset="0"/>
                        </a:rPr>
                        <m:t> </m:t>
                      </m:r>
                      <m:r>
                        <m:rPr>
                          <m:nor/>
                        </m:rPr>
                        <a:rPr kumimoji="1" lang="en-US" altLang="ko-KR" sz="1400" dirty="0">
                          <a:latin typeface="Calibri" panose="020F0502020204030204" pitchFamily="34" charset="0"/>
                          <a:cs typeface="Calibri" panose="020F0502020204030204" pitchFamily="34" charset="0"/>
                        </a:rPr>
                        <m:t>s</m:t>
                      </m:r>
                      <m:r>
                        <m:rPr>
                          <m:nor/>
                        </m:rPr>
                        <a:rPr kumimoji="1" lang="en-US" altLang="ko-KR" sz="1400" baseline="30000" dirty="0">
                          <a:latin typeface="Calibri" panose="020F0502020204030204" pitchFamily="34" charset="0"/>
                          <a:cs typeface="Calibri" panose="020F0502020204030204" pitchFamily="34" charset="0"/>
                        </a:rPr>
                        <m:t>−1</m:t>
                      </m:r>
                      <m:r>
                        <m:rPr>
                          <m:nor/>
                        </m:rPr>
                        <a:rPr kumimoji="1" lang="en-US" altLang="ko-Kore-KR" sz="1400" b="0" i="0" dirty="0" smtClean="0">
                          <a:latin typeface="Calibri" panose="020F0502020204030204" pitchFamily="34" charset="0"/>
                          <a:cs typeface="Calibri" panose="020F0502020204030204" pitchFamily="34" charset="0"/>
                        </a:rPr>
                        <m:t> </m:t>
                      </m:r>
                    </m:oMath>
                  </m:oMathPara>
                </a14:m>
                <a:endParaRPr kumimoji="1" lang="en-US" altLang="ko-Kore-KR" sz="1400" dirty="0">
                  <a:latin typeface="Calibri" panose="020F0502020204030204" pitchFamily="34" charset="0"/>
                  <a:cs typeface="Calibri" panose="020F0502020204030204" pitchFamily="34" charset="0"/>
                </a:endParaRPr>
              </a:p>
            </p:txBody>
          </p:sp>
        </mc:Choice>
        <mc:Fallback xmlns="">
          <p:sp>
            <p:nvSpPr>
              <p:cNvPr id="60" name="TextBox 59">
                <a:extLst>
                  <a:ext uri="{FF2B5EF4-FFF2-40B4-BE49-F238E27FC236}">
                    <a16:creationId xmlns:a16="http://schemas.microsoft.com/office/drawing/2014/main" id="{D324A858-29E2-086D-422D-369344A7D5C9}"/>
                  </a:ext>
                </a:extLst>
              </p:cNvPr>
              <p:cNvSpPr txBox="1">
                <a:spLocks noRot="1" noChangeAspect="1" noMove="1" noResize="1" noEditPoints="1" noAdjustHandles="1" noChangeArrowheads="1" noChangeShapeType="1" noTextEdit="1"/>
              </p:cNvSpPr>
              <p:nvPr/>
            </p:nvSpPr>
            <p:spPr>
              <a:xfrm>
                <a:off x="975800" y="3795174"/>
                <a:ext cx="3398229" cy="534826"/>
              </a:xfrm>
              <a:prstGeom prst="rect">
                <a:avLst/>
              </a:prstGeom>
              <a:blipFill>
                <a:blip r:embed="rId6"/>
                <a:stretch>
                  <a:fillRect b="-7143"/>
                </a:stretch>
              </a:blipFill>
            </p:spPr>
            <p:txBody>
              <a:bodyPr/>
              <a:lstStyle/>
              <a:p>
                <a:r>
                  <a:rPr lang="ko-KR" altLang="en-US">
                    <a:noFill/>
                  </a:rPr>
                  <a:t> </a:t>
                </a:r>
              </a:p>
            </p:txBody>
          </p:sp>
        </mc:Fallback>
      </mc:AlternateContent>
      <p:sp>
        <p:nvSpPr>
          <p:cNvPr id="61" name="TextBox 60">
            <a:extLst>
              <a:ext uri="{FF2B5EF4-FFF2-40B4-BE49-F238E27FC236}">
                <a16:creationId xmlns:a16="http://schemas.microsoft.com/office/drawing/2014/main" id="{49257B82-A35A-B586-D130-4BAA50FF59BA}"/>
              </a:ext>
            </a:extLst>
          </p:cNvPr>
          <p:cNvSpPr txBox="1"/>
          <p:nvPr/>
        </p:nvSpPr>
        <p:spPr>
          <a:xfrm>
            <a:off x="4433227" y="1183447"/>
            <a:ext cx="894797"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[10</a:t>
            </a:r>
            <a:r>
              <a:rPr kumimoji="1" lang="en-US" altLang="ko-Kore-KR" sz="1200" baseline="30000" dirty="0">
                <a:latin typeface="Calibri" panose="020F0502020204030204" pitchFamily="34" charset="0"/>
                <a:cs typeface="Calibri" panose="020F0502020204030204" pitchFamily="34" charset="0"/>
              </a:rPr>
              <a:t>-8</a:t>
            </a:r>
            <a:r>
              <a:rPr kumimoji="1" lang="en-US" altLang="ko-Kore-KR" sz="1200" dirty="0">
                <a:latin typeface="Calibri" panose="020F0502020204030204" pitchFamily="34" charset="0"/>
                <a:cs typeface="Calibri" panose="020F0502020204030204" pitchFamily="34" charset="0"/>
              </a:rPr>
              <a:t> N m</a:t>
            </a:r>
            <a:r>
              <a:rPr kumimoji="1" lang="en-US" altLang="ko-Kore-KR" sz="1200" baseline="30000" dirty="0">
                <a:latin typeface="Calibri" panose="020F0502020204030204" pitchFamily="34" charset="0"/>
                <a:cs typeface="Calibri" panose="020F0502020204030204" pitchFamily="34" charset="0"/>
              </a:rPr>
              <a:t>-3</a:t>
            </a:r>
            <a:r>
              <a:rPr kumimoji="1" lang="en-US" altLang="ko-Kore-KR" sz="1200" dirty="0">
                <a:latin typeface="Calibri" panose="020F0502020204030204" pitchFamily="34" charset="0"/>
                <a:cs typeface="Calibri" panose="020F0502020204030204" pitchFamily="34" charset="0"/>
              </a:rPr>
              <a:t>]</a:t>
            </a:r>
            <a:endParaRPr kumimoji="1" lang="ko-Kore-KR" altLang="en-US" sz="1200" dirty="0">
              <a:latin typeface="Calibri" panose="020F0502020204030204" pitchFamily="34" charset="0"/>
              <a:cs typeface="Calibri" panose="020F0502020204030204" pitchFamily="34" charset="0"/>
            </a:endParaRPr>
          </a:p>
        </p:txBody>
      </p:sp>
      <p:cxnSp>
        <p:nvCxnSpPr>
          <p:cNvPr id="63" name="직선 화살표 연결선 62">
            <a:extLst>
              <a:ext uri="{FF2B5EF4-FFF2-40B4-BE49-F238E27FC236}">
                <a16:creationId xmlns:a16="http://schemas.microsoft.com/office/drawing/2014/main" id="{8D9899D3-C409-59D0-9E23-E85DC5538F00}"/>
              </a:ext>
            </a:extLst>
          </p:cNvPr>
          <p:cNvCxnSpPr/>
          <p:nvPr/>
        </p:nvCxnSpPr>
        <p:spPr>
          <a:xfrm flipH="1" flipV="1">
            <a:off x="8212589" y="4460142"/>
            <a:ext cx="1866217" cy="9575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E4E1CFF-9976-5B22-99AF-F76C5A321438}"/>
              </a:ext>
            </a:extLst>
          </p:cNvPr>
          <p:cNvSpPr txBox="1"/>
          <p:nvPr/>
        </p:nvSpPr>
        <p:spPr>
          <a:xfrm>
            <a:off x="687258" y="3510251"/>
            <a:ext cx="2331407" cy="400110"/>
          </a:xfrm>
          <a:prstGeom prst="rect">
            <a:avLst/>
          </a:prstGeom>
          <a:noFill/>
        </p:spPr>
        <p:txBody>
          <a:bodyPr wrap="none" rtlCol="0">
            <a:spAutoFit/>
          </a:bodyPr>
          <a:lstStyle/>
          <a:p>
            <a:r>
              <a:rPr kumimoji="1" lang="en-US" altLang="ko-Kore-KR" sz="2000" b="1" dirty="0">
                <a:latin typeface="Calibri" panose="020F0502020204030204" pitchFamily="34" charset="0"/>
                <a:cs typeface="Calibri" panose="020F0502020204030204" pitchFamily="34" charset="0"/>
              </a:rPr>
              <a:t>Ekman</a:t>
            </a:r>
            <a:r>
              <a:rPr kumimoji="1" lang="ko-KR" altLang="en-US" sz="2000" b="1" dirty="0">
                <a:latin typeface="Calibri" panose="020F0502020204030204" pitchFamily="34" charset="0"/>
                <a:cs typeface="Calibri" panose="020F0502020204030204" pitchFamily="34" charset="0"/>
              </a:rPr>
              <a:t> </a:t>
            </a:r>
            <a:r>
              <a:rPr kumimoji="1" lang="en-US" altLang="ko-KR" sz="2000" b="1" dirty="0">
                <a:latin typeface="Calibri" panose="020F0502020204030204" pitchFamily="34" charset="0"/>
                <a:cs typeface="Calibri" panose="020F0502020204030204" pitchFamily="34" charset="0"/>
              </a:rPr>
              <a:t>downwelling</a:t>
            </a:r>
            <a:endParaRPr kumimoji="1" lang="ko-Kore-KR" altLang="en-US" sz="2000" b="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2DC62794-68C5-AFB8-F483-A8057FDF04BE}"/>
                  </a:ext>
                </a:extLst>
              </p:cNvPr>
              <p:cNvSpPr txBox="1"/>
              <p:nvPr/>
            </p:nvSpPr>
            <p:spPr>
              <a:xfrm>
                <a:off x="1033181" y="4821049"/>
                <a:ext cx="2930610" cy="509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ko-Kore-KR" altLang="en-US" sz="1400" i="1" smtClean="0">
                          <a:latin typeface="Cambria Math" panose="02040503050406030204" pitchFamily="18" charset="0"/>
                        </a:rPr>
                        <m:t>∆</m:t>
                      </m:r>
                      <m:r>
                        <a:rPr kumimoji="1" lang="en-US" altLang="ko-Kore-KR" sz="1400" b="0" i="1" smtClean="0">
                          <a:latin typeface="Cambria Math" panose="02040503050406030204" pitchFamily="18" charset="0"/>
                        </a:rPr>
                        <m:t>𝑇</m:t>
                      </m:r>
                      <m:r>
                        <a:rPr kumimoji="1" lang="en-US" altLang="ko-Kore-KR" sz="1400" b="0" i="1" smtClean="0">
                          <a:latin typeface="Cambria Math" panose="02040503050406030204" pitchFamily="18" charset="0"/>
                        </a:rPr>
                        <m:t>~</m:t>
                      </m:r>
                      <m:nary>
                        <m:naryPr>
                          <m:ctrlPr>
                            <a:rPr kumimoji="1" lang="ko-Kore-KR" altLang="en-US" sz="1400" i="1" smtClean="0">
                              <a:latin typeface="Cambria Math" panose="02040503050406030204" pitchFamily="18" charset="0"/>
                            </a:rPr>
                          </m:ctrlPr>
                        </m:naryPr>
                        <m:sub>
                          <m:r>
                            <m:rPr>
                              <m:brk m:alnAt="23"/>
                            </m:rPr>
                            <a:rPr kumimoji="1" lang="en-US" altLang="ko-Kore-KR" sz="1400" b="0" i="1" smtClean="0">
                              <a:latin typeface="Cambria Math" panose="02040503050406030204" pitchFamily="18" charset="0"/>
                            </a:rPr>
                            <m:t>𝑀</m:t>
                          </m:r>
                          <m:r>
                            <a:rPr kumimoji="1" lang="en-US" altLang="ko-Kore-KR" sz="1400" b="0" i="1" smtClean="0">
                              <a:latin typeface="Cambria Math" panose="02040503050406030204" pitchFamily="18" charset="0"/>
                            </a:rPr>
                            <m:t>𝑎𝑦</m:t>
                          </m:r>
                        </m:sub>
                        <m:sup>
                          <m:r>
                            <a:rPr kumimoji="1" lang="en-US" altLang="ko-Kore-KR" sz="1400" b="0" i="1" smtClean="0">
                              <a:latin typeface="Cambria Math" panose="02040503050406030204" pitchFamily="18" charset="0"/>
                            </a:rPr>
                            <m:t>𝑆𝑒𝑝</m:t>
                          </m:r>
                        </m:sup>
                        <m:e>
                          <m:sSub>
                            <m:sSubPr>
                              <m:ctrlPr>
                                <a:rPr kumimoji="1" lang="en-US" altLang="ko-Kore-KR" sz="1400" b="0" i="1" smtClean="0">
                                  <a:latin typeface="Cambria Math" panose="02040503050406030204" pitchFamily="18" charset="0"/>
                                </a:rPr>
                              </m:ctrlPr>
                            </m:sSubPr>
                            <m:e>
                              <m:r>
                                <a:rPr kumimoji="1" lang="en-US" altLang="ko-Kore-KR" sz="1400" b="0" i="1" smtClean="0">
                                  <a:latin typeface="Cambria Math" panose="02040503050406030204" pitchFamily="18" charset="0"/>
                                </a:rPr>
                                <m:t>−</m:t>
                              </m:r>
                              <m:r>
                                <a:rPr kumimoji="1" lang="en-US" altLang="ko-Kore-KR" sz="1400" b="0" i="1" smtClean="0">
                                  <a:latin typeface="Cambria Math" panose="02040503050406030204" pitchFamily="18" charset="0"/>
                                </a:rPr>
                                <m:t>𝑤</m:t>
                              </m:r>
                            </m:e>
                            <m:sub>
                              <m:r>
                                <a:rPr kumimoji="1" lang="en-US" altLang="ko-Kore-KR" sz="1400" b="0" i="1" smtClean="0">
                                  <a:latin typeface="Cambria Math" panose="02040503050406030204" pitchFamily="18" charset="0"/>
                                </a:rPr>
                                <m:t>𝑒</m:t>
                              </m:r>
                            </m:sub>
                          </m:sSub>
                          <m:f>
                            <m:fPr>
                              <m:ctrlPr>
                                <a:rPr kumimoji="1" lang="en-US" altLang="ko-Kore-KR" sz="1400" b="0" i="1" smtClean="0">
                                  <a:latin typeface="Cambria Math" panose="02040503050406030204" pitchFamily="18" charset="0"/>
                                  <a:ea typeface="Cambria Math" panose="02040503050406030204" pitchFamily="18" charset="0"/>
                                </a:rPr>
                              </m:ctrlPr>
                            </m:fPr>
                            <m:num>
                              <m:r>
                                <a:rPr kumimoji="1" lang="en-US" altLang="ko-Kore-KR" sz="1400" b="0" i="1" smtClean="0">
                                  <a:latin typeface="Cambria Math" panose="02040503050406030204" pitchFamily="18" charset="0"/>
                                  <a:ea typeface="Cambria Math" panose="02040503050406030204" pitchFamily="18" charset="0"/>
                                </a:rPr>
                                <m:t>𝜕</m:t>
                              </m:r>
                              <m:r>
                                <a:rPr kumimoji="1" lang="en-US" altLang="ko-Kore-KR" sz="1400" b="0" i="1" smtClean="0">
                                  <a:latin typeface="Cambria Math" panose="02040503050406030204" pitchFamily="18" charset="0"/>
                                  <a:ea typeface="Cambria Math" panose="02040503050406030204" pitchFamily="18" charset="0"/>
                                </a:rPr>
                                <m:t>𝑇</m:t>
                              </m:r>
                            </m:num>
                            <m:den>
                              <m:r>
                                <a:rPr kumimoji="1" lang="en-US" altLang="ko-Kore-KR" sz="1400" b="0" i="1" smtClean="0">
                                  <a:latin typeface="Cambria Math" panose="02040503050406030204" pitchFamily="18" charset="0"/>
                                  <a:ea typeface="Cambria Math" panose="02040503050406030204" pitchFamily="18" charset="0"/>
                                </a:rPr>
                                <m:t>𝜕</m:t>
                              </m:r>
                              <m:r>
                                <a:rPr kumimoji="1" lang="en-US" altLang="ko-Kore-KR" sz="1400" b="0" i="1" smtClean="0">
                                  <a:latin typeface="Cambria Math" panose="02040503050406030204" pitchFamily="18" charset="0"/>
                                  <a:ea typeface="Cambria Math" panose="02040503050406030204" pitchFamily="18" charset="0"/>
                                </a:rPr>
                                <m:t>𝑧</m:t>
                              </m:r>
                            </m:den>
                          </m:f>
                          <m:r>
                            <a:rPr kumimoji="1" lang="en-US" altLang="ko-Kore-KR" sz="1400" b="0" i="1" smtClean="0">
                              <a:latin typeface="Cambria Math" panose="02040503050406030204" pitchFamily="18" charset="0"/>
                              <a:ea typeface="Cambria Math" panose="02040503050406030204" pitchFamily="18" charset="0"/>
                            </a:rPr>
                            <m:t>𝑑𝑡</m:t>
                          </m:r>
                          <m:r>
                            <a:rPr kumimoji="1" lang="en-US" altLang="ko-Kore-KR" sz="1400" b="0" i="1" smtClean="0">
                              <a:latin typeface="Cambria Math" panose="02040503050406030204" pitchFamily="18" charset="0"/>
                            </a:rPr>
                            <m:t> </m:t>
                          </m:r>
                        </m:e>
                      </m:nary>
                      <m:r>
                        <a:rPr kumimoji="1" lang="en-US" altLang="ko-Kore-KR" sz="1400" b="0" i="1" smtClean="0">
                          <a:latin typeface="Cambria Math" panose="02040503050406030204" pitchFamily="18" charset="0"/>
                        </a:rPr>
                        <m:t>~ 0.38</m:t>
                      </m:r>
                      <m:r>
                        <a:rPr kumimoji="1" lang="en-US" altLang="ko-KR" sz="1400" i="1">
                          <a:latin typeface="Cambria Math" panose="02040503050406030204" pitchFamily="18" charset="0"/>
                          <a:ea typeface="Cambria Math" panose="02040503050406030204" pitchFamily="18" charset="0"/>
                        </a:rPr>
                        <m:t>±</m:t>
                      </m:r>
                      <m:r>
                        <a:rPr kumimoji="1" lang="en-US" altLang="ko-KR" sz="1400" b="0" i="1" smtClean="0">
                          <a:latin typeface="Cambria Math" panose="02040503050406030204" pitchFamily="18" charset="0"/>
                          <a:ea typeface="Cambria Math" panose="02040503050406030204" pitchFamily="18" charset="0"/>
                        </a:rPr>
                        <m:t>0.18</m:t>
                      </m:r>
                      <m:r>
                        <a:rPr kumimoji="1" lang="en-US" altLang="ko-Kore-KR" sz="1400" b="0" i="1" smtClean="0">
                          <a:latin typeface="Cambria Math" panose="02040503050406030204" pitchFamily="18" charset="0"/>
                          <a:ea typeface="Cambria Math" panose="02040503050406030204" pitchFamily="18" charset="0"/>
                        </a:rPr>
                        <m:t>℃ </m:t>
                      </m:r>
                    </m:oMath>
                  </m:oMathPara>
                </a14:m>
                <a:endParaRPr kumimoji="1" lang="ko-Kore-KR" altLang="en-US" sz="1400" dirty="0">
                  <a:latin typeface="Calibri" panose="020F0502020204030204" pitchFamily="34" charset="0"/>
                  <a:cs typeface="Calibri" panose="020F0502020204030204" pitchFamily="34" charset="0"/>
                </a:endParaRPr>
              </a:p>
            </p:txBody>
          </p:sp>
        </mc:Choice>
        <mc:Fallback xmlns="">
          <p:sp>
            <p:nvSpPr>
              <p:cNvPr id="68" name="TextBox 67">
                <a:extLst>
                  <a:ext uri="{FF2B5EF4-FFF2-40B4-BE49-F238E27FC236}">
                    <a16:creationId xmlns:a16="http://schemas.microsoft.com/office/drawing/2014/main" id="{2DC62794-68C5-AFB8-F483-A8057FDF04BE}"/>
                  </a:ext>
                </a:extLst>
              </p:cNvPr>
              <p:cNvSpPr txBox="1">
                <a:spLocks noRot="1" noChangeAspect="1" noMove="1" noResize="1" noEditPoints="1" noAdjustHandles="1" noChangeArrowheads="1" noChangeShapeType="1" noTextEdit="1"/>
              </p:cNvSpPr>
              <p:nvPr/>
            </p:nvSpPr>
            <p:spPr>
              <a:xfrm>
                <a:off x="1033181" y="4821049"/>
                <a:ext cx="2930610" cy="509563"/>
              </a:xfrm>
              <a:prstGeom prst="rect">
                <a:avLst/>
              </a:prstGeom>
              <a:blipFill>
                <a:blip r:embed="rId7"/>
                <a:stretch>
                  <a:fillRect l="-12121" t="-168293" r="-2165" b="-246341"/>
                </a:stretch>
              </a:blipFill>
            </p:spPr>
            <p:txBody>
              <a:bodyPr/>
              <a:lstStyle/>
              <a:p>
                <a:r>
                  <a:rPr lang="ko-KR" altLang="en-US">
                    <a:noFill/>
                  </a:rPr>
                  <a:t> </a:t>
                </a:r>
              </a:p>
            </p:txBody>
          </p:sp>
        </mc:Fallback>
      </mc:AlternateContent>
      <p:sp>
        <p:nvSpPr>
          <p:cNvPr id="69" name="TextBox 68">
            <a:extLst>
              <a:ext uri="{FF2B5EF4-FFF2-40B4-BE49-F238E27FC236}">
                <a16:creationId xmlns:a16="http://schemas.microsoft.com/office/drawing/2014/main" id="{EDF0CEE9-7FFA-4638-C101-31664645F72A}"/>
              </a:ext>
            </a:extLst>
          </p:cNvPr>
          <p:cNvSpPr txBox="1"/>
          <p:nvPr/>
        </p:nvSpPr>
        <p:spPr>
          <a:xfrm>
            <a:off x="687258" y="4449332"/>
            <a:ext cx="2549993" cy="400110"/>
          </a:xfrm>
          <a:prstGeom prst="rect">
            <a:avLst/>
          </a:prstGeom>
          <a:noFill/>
        </p:spPr>
        <p:txBody>
          <a:bodyPr wrap="none" rtlCol="0">
            <a:spAutoFit/>
          </a:bodyPr>
          <a:lstStyle/>
          <a:p>
            <a:r>
              <a:rPr kumimoji="1" lang="en-US" altLang="ko-Kore-KR" sz="2000" b="1" dirty="0">
                <a:latin typeface="Calibri" panose="020F0502020204030204" pitchFamily="34" charset="0"/>
                <a:cs typeface="Calibri" panose="020F0502020204030204" pitchFamily="34" charset="0"/>
              </a:rPr>
              <a:t>Temperature increase </a:t>
            </a:r>
            <a:endParaRPr kumimoji="1" lang="ko-Kore-KR" altLang="en-US" sz="2000" b="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6C9867F3-BAE5-A162-AD45-9BD075C3EB6C}"/>
                  </a:ext>
                </a:extLst>
              </p:cNvPr>
              <p:cNvSpPr txBox="1"/>
              <p:nvPr/>
            </p:nvSpPr>
            <p:spPr>
              <a:xfrm>
                <a:off x="3901143" y="4857110"/>
                <a:ext cx="945772" cy="3882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kumimoji="1" lang="en-US" altLang="ko-Kore-KR" sz="1000" b="0" i="1" smtClean="0">
                              <a:latin typeface="Cambria Math" panose="02040503050406030204" pitchFamily="18" charset="0"/>
                              <a:ea typeface="Cambria Math" panose="02040503050406030204" pitchFamily="18" charset="0"/>
                            </a:rPr>
                          </m:ctrlPr>
                        </m:dPr>
                        <m:e>
                          <m:f>
                            <m:fPr>
                              <m:ctrlPr>
                                <a:rPr kumimoji="1" lang="en-US" altLang="ko-Kore-KR" sz="1000" i="1">
                                  <a:latin typeface="Cambria Math" panose="02040503050406030204" pitchFamily="18" charset="0"/>
                                  <a:ea typeface="Cambria Math" panose="02040503050406030204" pitchFamily="18" charset="0"/>
                                </a:rPr>
                              </m:ctrlPr>
                            </m:fPr>
                            <m:num>
                              <m:r>
                                <a:rPr kumimoji="1" lang="en-US" altLang="ko-Kore-KR" sz="1000" i="1">
                                  <a:latin typeface="Cambria Math" panose="02040503050406030204" pitchFamily="18" charset="0"/>
                                  <a:ea typeface="Cambria Math" panose="02040503050406030204" pitchFamily="18" charset="0"/>
                                </a:rPr>
                                <m:t>𝜕</m:t>
                              </m:r>
                              <m:r>
                                <a:rPr kumimoji="1" lang="en-US" altLang="ko-Kore-KR" sz="1000" i="1">
                                  <a:latin typeface="Cambria Math" panose="02040503050406030204" pitchFamily="18" charset="0"/>
                                  <a:ea typeface="Cambria Math" panose="02040503050406030204" pitchFamily="18" charset="0"/>
                                </a:rPr>
                                <m:t>𝑇</m:t>
                              </m:r>
                            </m:num>
                            <m:den>
                              <m:r>
                                <a:rPr kumimoji="1" lang="en-US" altLang="ko-Kore-KR" sz="1000" i="1">
                                  <a:latin typeface="Cambria Math" panose="02040503050406030204" pitchFamily="18" charset="0"/>
                                  <a:ea typeface="Cambria Math" panose="02040503050406030204" pitchFamily="18" charset="0"/>
                                </a:rPr>
                                <m:t>𝜕</m:t>
                              </m:r>
                              <m:r>
                                <a:rPr kumimoji="1" lang="en-US" altLang="ko-Kore-KR" sz="1000" i="1">
                                  <a:latin typeface="Cambria Math" panose="02040503050406030204" pitchFamily="18" charset="0"/>
                                  <a:ea typeface="Cambria Math" panose="02040503050406030204" pitchFamily="18" charset="0"/>
                                </a:rPr>
                                <m:t>𝑧</m:t>
                              </m:r>
                            </m:den>
                          </m:f>
                          <m:r>
                            <a:rPr kumimoji="1" lang="en-US" altLang="ko-Kore-KR" sz="1000" b="0" i="1" smtClean="0">
                              <a:latin typeface="Cambria Math" panose="02040503050406030204" pitchFamily="18" charset="0"/>
                              <a:ea typeface="Cambria Math" panose="02040503050406030204" pitchFamily="18" charset="0"/>
                            </a:rPr>
                            <m:t>~</m:t>
                          </m:r>
                          <m:f>
                            <m:fPr>
                              <m:ctrlPr>
                                <a:rPr kumimoji="1" lang="en-US" altLang="ko-Kore-KR" sz="1000" i="1">
                                  <a:latin typeface="Cambria Math" panose="02040503050406030204" pitchFamily="18" charset="0"/>
                                  <a:ea typeface="Cambria Math" panose="02040503050406030204" pitchFamily="18" charset="0"/>
                                </a:rPr>
                              </m:ctrlPr>
                            </m:fPr>
                            <m:num>
                              <m:r>
                                <a:rPr kumimoji="1" lang="en-US" altLang="ko-Kore-KR" sz="1000" i="1">
                                  <a:latin typeface="Cambria Math" panose="02040503050406030204" pitchFamily="18" charset="0"/>
                                  <a:ea typeface="Cambria Math" panose="02040503050406030204" pitchFamily="18" charset="0"/>
                                </a:rPr>
                                <m:t>10℃</m:t>
                              </m:r>
                            </m:num>
                            <m:den>
                              <m:r>
                                <a:rPr kumimoji="1" lang="en-US" altLang="ko-KR" sz="1000" i="1">
                                  <a:latin typeface="Cambria Math" panose="02040503050406030204" pitchFamily="18" charset="0"/>
                                  <a:ea typeface="Cambria Math" panose="02040503050406030204" pitchFamily="18" charset="0"/>
                                </a:rPr>
                                <m:t>2</m:t>
                              </m:r>
                              <m:r>
                                <a:rPr kumimoji="1" lang="en-US" altLang="ko-Kore-KR" sz="1000" i="1">
                                  <a:latin typeface="Cambria Math" panose="02040503050406030204" pitchFamily="18" charset="0"/>
                                  <a:ea typeface="Cambria Math" panose="02040503050406030204" pitchFamily="18" charset="0"/>
                                </a:rPr>
                                <m:t>00</m:t>
                              </m:r>
                              <m:r>
                                <a:rPr kumimoji="1" lang="en-US" altLang="ko-Kore-KR" sz="1000" i="1">
                                  <a:latin typeface="Cambria Math" panose="02040503050406030204" pitchFamily="18" charset="0"/>
                                  <a:ea typeface="Cambria Math" panose="02040503050406030204" pitchFamily="18" charset="0"/>
                                </a:rPr>
                                <m:t>𝑚</m:t>
                              </m:r>
                            </m:den>
                          </m:f>
                        </m:e>
                      </m:d>
                    </m:oMath>
                  </m:oMathPara>
                </a14:m>
                <a:endParaRPr kumimoji="1" lang="ko-Kore-KR" altLang="en-US" sz="1000" dirty="0">
                  <a:latin typeface="Calibri" panose="020F0502020204030204" pitchFamily="34" charset="0"/>
                  <a:cs typeface="Calibri" panose="020F0502020204030204" pitchFamily="34" charset="0"/>
                </a:endParaRPr>
              </a:p>
            </p:txBody>
          </p:sp>
        </mc:Choice>
        <mc:Fallback xmlns="">
          <p:sp>
            <p:nvSpPr>
              <p:cNvPr id="71" name="TextBox 70">
                <a:extLst>
                  <a:ext uri="{FF2B5EF4-FFF2-40B4-BE49-F238E27FC236}">
                    <a16:creationId xmlns:a16="http://schemas.microsoft.com/office/drawing/2014/main" id="{6C9867F3-BAE5-A162-AD45-9BD075C3EB6C}"/>
                  </a:ext>
                </a:extLst>
              </p:cNvPr>
              <p:cNvSpPr txBox="1">
                <a:spLocks noRot="1" noChangeAspect="1" noMove="1" noResize="1" noEditPoints="1" noAdjustHandles="1" noChangeArrowheads="1" noChangeShapeType="1" noTextEdit="1"/>
              </p:cNvSpPr>
              <p:nvPr/>
            </p:nvSpPr>
            <p:spPr>
              <a:xfrm>
                <a:off x="3901143" y="4857110"/>
                <a:ext cx="945772" cy="388248"/>
              </a:xfrm>
              <a:prstGeom prst="rect">
                <a:avLst/>
              </a:prstGeom>
              <a:blipFill>
                <a:blip r:embed="rId8"/>
                <a:stretch>
                  <a:fillRect/>
                </a:stretch>
              </a:blipFill>
            </p:spPr>
            <p:txBody>
              <a:bodyPr/>
              <a:lstStyle/>
              <a:p>
                <a:r>
                  <a:rPr lang="ko-KR" altLang="en-US">
                    <a:noFill/>
                  </a:rPr>
                  <a:t> </a:t>
                </a:r>
              </a:p>
            </p:txBody>
          </p:sp>
        </mc:Fallback>
      </mc:AlternateContent>
      <p:sp>
        <p:nvSpPr>
          <p:cNvPr id="73" name="TextBox 72">
            <a:extLst>
              <a:ext uri="{FF2B5EF4-FFF2-40B4-BE49-F238E27FC236}">
                <a16:creationId xmlns:a16="http://schemas.microsoft.com/office/drawing/2014/main" id="{F19A2AF7-122D-6D5E-D0A4-E7316A08DE95}"/>
              </a:ext>
            </a:extLst>
          </p:cNvPr>
          <p:cNvSpPr txBox="1"/>
          <p:nvPr/>
        </p:nvSpPr>
        <p:spPr>
          <a:xfrm>
            <a:off x="0" y="5865004"/>
            <a:ext cx="11221227" cy="646331"/>
          </a:xfrm>
          <a:prstGeom prst="rect">
            <a:avLst/>
          </a:prstGeom>
          <a:noFill/>
        </p:spPr>
        <p:txBody>
          <a:bodyPr wrap="square" rtlCol="0">
            <a:spAutoFit/>
          </a:bodyPr>
          <a:lstStyle/>
          <a:p>
            <a:pPr marL="285750" indent="-285750">
              <a:buFont typeface="Wingdings" pitchFamily="2" charset="2"/>
              <a:buChar char="§"/>
            </a:pPr>
            <a:r>
              <a:rPr kumimoji="1" lang="en-US" altLang="ko-Kore-KR" dirty="0">
                <a:latin typeface="Calibri" panose="020F0502020204030204" pitchFamily="34" charset="0"/>
                <a:cs typeface="Calibri" panose="020F0502020204030204" pitchFamily="34" charset="0"/>
              </a:rPr>
              <a:t>Negative WSCa and Rossby wave propagation lead to the positive SSH and temperature anomaly</a:t>
            </a:r>
          </a:p>
          <a:p>
            <a:pPr marL="285750" indent="-285750">
              <a:buFont typeface="Wingdings" pitchFamily="2" charset="2"/>
              <a:buChar char="§"/>
            </a:pPr>
            <a:r>
              <a:rPr kumimoji="1" lang="en-US" altLang="ko-Kore-KR" dirty="0">
                <a:latin typeface="Calibri" panose="020F0502020204030204" pitchFamily="34" charset="0"/>
                <a:cs typeface="Calibri" panose="020F0502020204030204" pitchFamily="34" charset="0"/>
              </a:rPr>
              <a:t>Deepening of mixed layer contributes to the emergence of temperature anomaly from subsurface to the surface</a:t>
            </a:r>
            <a:endParaRPr kumimoji="1" lang="ko-Kore-KR" altLang="en-US" dirty="0">
              <a:latin typeface="Calibri" panose="020F0502020204030204" pitchFamily="34" charset="0"/>
              <a:cs typeface="Calibri" panose="020F0502020204030204" pitchFamily="34" charset="0"/>
            </a:endParaRPr>
          </a:p>
        </p:txBody>
      </p:sp>
      <p:sp>
        <p:nvSpPr>
          <p:cNvPr id="74" name="TextBox 73">
            <a:extLst>
              <a:ext uri="{FF2B5EF4-FFF2-40B4-BE49-F238E27FC236}">
                <a16:creationId xmlns:a16="http://schemas.microsoft.com/office/drawing/2014/main" id="{1087AF80-B436-9FC7-72C6-5A6CE57F045C}"/>
              </a:ext>
            </a:extLst>
          </p:cNvPr>
          <p:cNvSpPr txBox="1"/>
          <p:nvPr/>
        </p:nvSpPr>
        <p:spPr>
          <a:xfrm>
            <a:off x="6811515" y="4997629"/>
            <a:ext cx="750205" cy="338554"/>
          </a:xfrm>
          <a:prstGeom prst="rect">
            <a:avLst/>
          </a:prstGeom>
          <a:noFill/>
        </p:spPr>
        <p:txBody>
          <a:bodyPr wrap="none" rtlCol="0">
            <a:spAutoFit/>
          </a:bodyPr>
          <a:lstStyle/>
          <a:p>
            <a:r>
              <a:rPr kumimoji="1" lang="en-US" altLang="ko-KR" sz="1600" dirty="0">
                <a:latin typeface="Calibri" panose="020F0502020204030204" pitchFamily="34" charset="0"/>
                <a:cs typeface="Calibri" panose="020F0502020204030204" pitchFamily="34" charset="0"/>
              </a:rPr>
              <a:t>Month</a:t>
            </a:r>
            <a:endParaRPr kumimoji="1" lang="ko-Kore-KR" altLang="en-US" sz="1600" dirty="0">
              <a:latin typeface="Calibri" panose="020F0502020204030204" pitchFamily="34" charset="0"/>
              <a:cs typeface="Calibri" panose="020F0502020204030204" pitchFamily="34" charset="0"/>
            </a:endParaRPr>
          </a:p>
        </p:txBody>
      </p:sp>
      <p:sp>
        <p:nvSpPr>
          <p:cNvPr id="76" name="직사각형 75">
            <a:extLst>
              <a:ext uri="{FF2B5EF4-FFF2-40B4-BE49-F238E27FC236}">
                <a16:creationId xmlns:a16="http://schemas.microsoft.com/office/drawing/2014/main" id="{A4E9F51E-4614-8EBB-C9A7-4A29A5A32539}"/>
              </a:ext>
            </a:extLst>
          </p:cNvPr>
          <p:cNvSpPr/>
          <p:nvPr/>
        </p:nvSpPr>
        <p:spPr>
          <a:xfrm>
            <a:off x="1491916" y="2337564"/>
            <a:ext cx="295633" cy="1168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cxnSp>
        <p:nvCxnSpPr>
          <p:cNvPr id="78" name="직선 화살표 연결선 77">
            <a:extLst>
              <a:ext uri="{FF2B5EF4-FFF2-40B4-BE49-F238E27FC236}">
                <a16:creationId xmlns:a16="http://schemas.microsoft.com/office/drawing/2014/main" id="{EE360245-66A3-5E1F-CF41-624512301271}"/>
              </a:ext>
            </a:extLst>
          </p:cNvPr>
          <p:cNvCxnSpPr>
            <a:cxnSpLocks/>
            <a:stCxn id="76" idx="2"/>
            <a:endCxn id="66" idx="0"/>
          </p:cNvCxnSpPr>
          <p:nvPr/>
        </p:nvCxnSpPr>
        <p:spPr>
          <a:xfrm>
            <a:off x="1639733" y="2454442"/>
            <a:ext cx="213229" cy="10558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D9F08A2-E837-014A-2451-BC92EC49015D}"/>
                  </a:ext>
                </a:extLst>
              </p:cNvPr>
              <p:cNvSpPr txBox="1"/>
              <p:nvPr/>
            </p:nvSpPr>
            <p:spPr>
              <a:xfrm>
                <a:off x="2941815" y="5289777"/>
                <a:ext cx="2021888" cy="276999"/>
              </a:xfrm>
              <a:prstGeom prst="rect">
                <a:avLst/>
              </a:prstGeom>
              <a:noFill/>
            </p:spPr>
            <p:txBody>
              <a:bodyPr wrap="square" rtlCol="0">
                <a:spAutoFit/>
              </a:bodyPr>
              <a:lstStyle/>
              <a:p>
                <a:pPr defTabSz="457200" latinLnBrk="0"/>
                <a14:m>
                  <m:oMath xmlns:m="http://schemas.openxmlformats.org/officeDocument/2006/math">
                    <m:r>
                      <a:rPr kumimoji="1" lang="en-US" altLang="ko-KR" sz="1200" b="1" i="1">
                        <a:solidFill>
                          <a:prstClr val="black"/>
                        </a:solidFill>
                        <a:latin typeface="Cambria Math" panose="02040503050406030204" pitchFamily="18" charset="0"/>
                      </a:rPr>
                      <m:t>𝟓</m:t>
                    </m:r>
                    <m:r>
                      <a:rPr kumimoji="1" lang="en-US" altLang="ko-Kore-KR" sz="1200" b="1" i="1">
                        <a:solidFill>
                          <a:prstClr val="black"/>
                        </a:solidFill>
                        <a:latin typeface="Cambria Math" panose="02040503050406030204" pitchFamily="18" charset="0"/>
                      </a:rPr>
                      <m:t>𝟖</m:t>
                    </m:r>
                    <m:r>
                      <a:rPr kumimoji="1" lang="en-US" altLang="ko-KR" sz="1200" b="1" i="1">
                        <a:solidFill>
                          <a:prstClr val="black"/>
                        </a:solidFill>
                        <a:latin typeface="Cambria Math" panose="02040503050406030204" pitchFamily="18" charset="0"/>
                        <a:ea typeface="Cambria Math" panose="02040503050406030204" pitchFamily="18" charset="0"/>
                      </a:rPr>
                      <m:t>±</m:t>
                    </m:r>
                    <m:r>
                      <a:rPr kumimoji="1" lang="en-US" altLang="ko-KR" sz="1200" b="1" i="1">
                        <a:solidFill>
                          <a:prstClr val="black"/>
                        </a:solidFill>
                        <a:latin typeface="Cambria Math" panose="02040503050406030204" pitchFamily="18" charset="0"/>
                        <a:ea typeface="Cambria Math" panose="02040503050406030204" pitchFamily="18" charset="0"/>
                      </a:rPr>
                      <m:t>𝟐𝟖</m:t>
                    </m:r>
                    <m:r>
                      <a:rPr kumimoji="1" lang="en-US" altLang="ko-KR" sz="1200" b="1" i="1">
                        <a:solidFill>
                          <a:prstClr val="black"/>
                        </a:solidFill>
                        <a:latin typeface="Cambria Math" panose="02040503050406030204" pitchFamily="18" charset="0"/>
                        <a:ea typeface="Cambria Math" panose="02040503050406030204" pitchFamily="18" charset="0"/>
                      </a:rPr>
                      <m:t>% </m:t>
                    </m:r>
                  </m:oMath>
                </a14:m>
                <a:r>
                  <a:rPr kumimoji="1" lang="ko-KR" altLang="en-US" sz="1200" b="1" dirty="0">
                    <a:solidFill>
                      <a:prstClr val="black"/>
                    </a:solidFill>
                    <a:latin typeface="Calibri" panose="020F0502020204030204"/>
                  </a:rPr>
                  <a:t> </a:t>
                </a:r>
                <a:r>
                  <a:rPr kumimoji="1" lang="en-US" altLang="ko-KR" sz="1200" dirty="0">
                    <a:solidFill>
                      <a:prstClr val="black"/>
                    </a:solidFill>
                    <a:latin typeface="Calibri" panose="020F0502020204030204"/>
                  </a:rPr>
                  <a:t>@</a:t>
                </a:r>
                <a:r>
                  <a:rPr kumimoji="1" lang="ko-KR" altLang="en-US" sz="1200" dirty="0">
                    <a:solidFill>
                      <a:prstClr val="black"/>
                    </a:solidFill>
                    <a:latin typeface="Calibri" panose="020F0502020204030204"/>
                  </a:rPr>
                  <a:t> </a:t>
                </a:r>
                <a:r>
                  <a:rPr kumimoji="1" lang="en-US" altLang="ko-KR" sz="1200" dirty="0">
                    <a:solidFill>
                      <a:prstClr val="black"/>
                    </a:solidFill>
                    <a:latin typeface="Calibri" panose="020F0502020204030204"/>
                  </a:rPr>
                  <a:t>100m</a:t>
                </a:r>
                <a:endParaRPr kumimoji="1" lang="ko-Kore-KR" altLang="en-US" sz="1200" dirty="0">
                  <a:solidFill>
                    <a:prstClr val="black"/>
                  </a:solidFill>
                  <a:latin typeface="Calibri" panose="020F0502020204030204"/>
                </a:endParaRPr>
              </a:p>
            </p:txBody>
          </p:sp>
        </mc:Choice>
        <mc:Fallback xmlns="">
          <p:sp>
            <p:nvSpPr>
              <p:cNvPr id="7" name="TextBox 6">
                <a:extLst>
                  <a:ext uri="{FF2B5EF4-FFF2-40B4-BE49-F238E27FC236}">
                    <a16:creationId xmlns:a16="http://schemas.microsoft.com/office/drawing/2014/main" id="{CD9F08A2-E837-014A-2451-BC92EC49015D}"/>
                  </a:ext>
                </a:extLst>
              </p:cNvPr>
              <p:cNvSpPr txBox="1">
                <a:spLocks noRot="1" noChangeAspect="1" noMove="1" noResize="1" noEditPoints="1" noAdjustHandles="1" noChangeArrowheads="1" noChangeShapeType="1" noTextEdit="1"/>
              </p:cNvSpPr>
              <p:nvPr/>
            </p:nvSpPr>
            <p:spPr>
              <a:xfrm>
                <a:off x="2941815" y="5289777"/>
                <a:ext cx="2021888" cy="276999"/>
              </a:xfrm>
              <a:prstGeom prst="rect">
                <a:avLst/>
              </a:prstGeom>
              <a:blipFill>
                <a:blip r:embed="rId9"/>
                <a:stretch>
                  <a:fillRect b="-1304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843960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8A05403-208A-84FE-7E5D-D337304E7CCE}"/>
              </a:ext>
            </a:extLst>
          </p:cNvPr>
          <p:cNvSpPr txBox="1"/>
          <p:nvPr/>
        </p:nvSpPr>
        <p:spPr>
          <a:xfrm>
            <a:off x="280641" y="-25618"/>
            <a:ext cx="8461996" cy="584775"/>
          </a:xfrm>
          <a:prstGeom prst="rect">
            <a:avLst/>
          </a:prstGeom>
          <a:noFill/>
        </p:spPr>
        <p:txBody>
          <a:bodyPr wrap="none" rtlCol="0">
            <a:spAutoFit/>
          </a:bodyPr>
          <a:lstStyle/>
          <a:p>
            <a:r>
              <a:rPr kumimoji="1" lang="en-US" altLang="ko-Kore-KR" sz="3200" b="1" dirty="0">
                <a:latin typeface="Calibri" panose="020F0502020204030204" pitchFamily="34" charset="0"/>
                <a:cs typeface="Calibri" panose="020F0502020204030204" pitchFamily="34" charset="0"/>
              </a:rPr>
              <a:t>Interannual component: ELT Year – Ocean Driven</a:t>
            </a:r>
            <a:endParaRPr kumimoji="1" lang="ko-Kore-KR" altLang="en-US" sz="3200" b="1" dirty="0">
              <a:latin typeface="Calibri" panose="020F0502020204030204" pitchFamily="34" charset="0"/>
              <a:cs typeface="Calibri" panose="020F0502020204030204" pitchFamily="34" charset="0"/>
            </a:endParaRPr>
          </a:p>
        </p:txBody>
      </p:sp>
      <p:grpSp>
        <p:nvGrpSpPr>
          <p:cNvPr id="37" name="그룹 36">
            <a:extLst>
              <a:ext uri="{FF2B5EF4-FFF2-40B4-BE49-F238E27FC236}">
                <a16:creationId xmlns:a16="http://schemas.microsoft.com/office/drawing/2014/main" id="{F77E6620-ED7C-BCB9-99FE-74179E75347D}"/>
              </a:ext>
            </a:extLst>
          </p:cNvPr>
          <p:cNvGrpSpPr/>
          <p:nvPr/>
        </p:nvGrpSpPr>
        <p:grpSpPr>
          <a:xfrm>
            <a:off x="160119" y="881245"/>
            <a:ext cx="3356919" cy="4315385"/>
            <a:chOff x="4998587" y="1212960"/>
            <a:chExt cx="3356919" cy="4315385"/>
          </a:xfrm>
        </p:grpSpPr>
        <p:pic>
          <p:nvPicPr>
            <p:cNvPr id="18" name="그림 17">
              <a:extLst>
                <a:ext uri="{FF2B5EF4-FFF2-40B4-BE49-F238E27FC236}">
                  <a16:creationId xmlns:a16="http://schemas.microsoft.com/office/drawing/2014/main" id="{EDC12EDB-598C-47C2-DE8E-820A1B0E9871}"/>
                </a:ext>
              </a:extLst>
            </p:cNvPr>
            <p:cNvPicPr>
              <a:picLocks noChangeAspect="1"/>
            </p:cNvPicPr>
            <p:nvPr/>
          </p:nvPicPr>
          <p:blipFill rotWithShape="1">
            <a:blip/>
            <a:srcRect r="49670"/>
            <a:stretch/>
          </p:blipFill>
          <p:spPr>
            <a:xfrm>
              <a:off x="4998587" y="1212960"/>
              <a:ext cx="2961695" cy="4315385"/>
            </a:xfrm>
            <a:prstGeom prst="rect">
              <a:avLst/>
            </a:prstGeom>
          </p:spPr>
        </p:pic>
        <p:pic>
          <p:nvPicPr>
            <p:cNvPr id="25" name="그림 24">
              <a:extLst>
                <a:ext uri="{FF2B5EF4-FFF2-40B4-BE49-F238E27FC236}">
                  <a16:creationId xmlns:a16="http://schemas.microsoft.com/office/drawing/2014/main" id="{A733F2C1-E108-0F01-549D-E15B92921B2A}"/>
                </a:ext>
              </a:extLst>
            </p:cNvPr>
            <p:cNvPicPr>
              <a:picLocks noChangeAspect="1"/>
            </p:cNvPicPr>
            <p:nvPr/>
          </p:nvPicPr>
          <p:blipFill rotWithShape="1">
            <a:blip/>
            <a:srcRect l="92080" t="27676" b="22229"/>
            <a:stretch/>
          </p:blipFill>
          <p:spPr>
            <a:xfrm>
              <a:off x="7843159" y="2444054"/>
              <a:ext cx="466048" cy="2161804"/>
            </a:xfrm>
            <a:prstGeom prst="rect">
              <a:avLst/>
            </a:prstGeom>
          </p:spPr>
        </p:pic>
        <p:pic>
          <p:nvPicPr>
            <p:cNvPr id="26" name="그림 25">
              <a:extLst>
                <a:ext uri="{FF2B5EF4-FFF2-40B4-BE49-F238E27FC236}">
                  <a16:creationId xmlns:a16="http://schemas.microsoft.com/office/drawing/2014/main" id="{1A58962A-E923-0DDD-A43D-D7D5E2909298}"/>
                </a:ext>
              </a:extLst>
            </p:cNvPr>
            <p:cNvPicPr>
              <a:picLocks noChangeAspect="1"/>
            </p:cNvPicPr>
            <p:nvPr/>
          </p:nvPicPr>
          <p:blipFill rotWithShape="1">
            <a:blip/>
            <a:srcRect l="95203" t="24145" b="72105"/>
            <a:stretch/>
          </p:blipFill>
          <p:spPr>
            <a:xfrm>
              <a:off x="8073195" y="2325958"/>
              <a:ext cx="282311" cy="161891"/>
            </a:xfrm>
            <a:prstGeom prst="rect">
              <a:avLst/>
            </a:prstGeom>
          </p:spPr>
        </p:pic>
        <p:sp>
          <p:nvSpPr>
            <p:cNvPr id="36" name="직사각형 35">
              <a:extLst>
                <a:ext uri="{FF2B5EF4-FFF2-40B4-BE49-F238E27FC236}">
                  <a16:creationId xmlns:a16="http://schemas.microsoft.com/office/drawing/2014/main" id="{B2CC4FC6-5961-5B39-4B1E-CA6CBB2BF034}"/>
                </a:ext>
              </a:extLst>
            </p:cNvPr>
            <p:cNvSpPr/>
            <p:nvPr/>
          </p:nvSpPr>
          <p:spPr>
            <a:xfrm>
              <a:off x="7843139" y="4581857"/>
              <a:ext cx="370903" cy="807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grpSp>
      <p:cxnSp>
        <p:nvCxnSpPr>
          <p:cNvPr id="21" name="직선 연결선[R] 20">
            <a:extLst>
              <a:ext uri="{FF2B5EF4-FFF2-40B4-BE49-F238E27FC236}">
                <a16:creationId xmlns:a16="http://schemas.microsoft.com/office/drawing/2014/main" id="{A663FCB0-C8C6-20BB-8D5C-D383E49ADC79}"/>
              </a:ext>
            </a:extLst>
          </p:cNvPr>
          <p:cNvCxnSpPr>
            <a:cxnSpLocks/>
          </p:cNvCxnSpPr>
          <p:nvPr/>
        </p:nvCxnSpPr>
        <p:spPr>
          <a:xfrm>
            <a:off x="1762751" y="1123033"/>
            <a:ext cx="0" cy="389871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B206B80-F72F-13F8-1E3D-44E6B1D9FE04}"/>
              </a:ext>
            </a:extLst>
          </p:cNvPr>
          <p:cNvSpPr txBox="1"/>
          <p:nvPr/>
        </p:nvSpPr>
        <p:spPr>
          <a:xfrm>
            <a:off x="1539523" y="1743007"/>
            <a:ext cx="502061"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Jun</a:t>
            </a:r>
            <a:endParaRPr kumimoji="1" lang="ko-Kore-KR" altLang="en-US" dirty="0">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ADD52023-2840-1999-6A51-B6867A1B409B}"/>
              </a:ext>
            </a:extLst>
          </p:cNvPr>
          <p:cNvSpPr txBox="1"/>
          <p:nvPr/>
        </p:nvSpPr>
        <p:spPr>
          <a:xfrm>
            <a:off x="257915" y="609595"/>
            <a:ext cx="1504836" cy="338554"/>
          </a:xfrm>
          <a:prstGeom prst="rect">
            <a:avLst/>
          </a:prstGeom>
          <a:noFill/>
        </p:spPr>
        <p:txBody>
          <a:bodyPr wrap="none" rtlCol="0">
            <a:spAutoFit/>
          </a:bodyPr>
          <a:lstStyle/>
          <a:p>
            <a:r>
              <a:rPr kumimoji="1" lang="en-US" altLang="ko-KR" sz="1600" dirty="0">
                <a:solidFill>
                  <a:srgbClr val="FF0000"/>
                </a:solidFill>
                <a:latin typeface="Calibri" panose="020F0502020204030204" pitchFamily="34" charset="0"/>
                <a:cs typeface="Calibri" panose="020F0502020204030204" pitchFamily="34" charset="0"/>
              </a:rPr>
              <a:t>Heat flux driven</a:t>
            </a:r>
            <a:endParaRPr kumimoji="1" lang="ko-Kore-KR" altLang="en-US" sz="1600" dirty="0">
              <a:solidFill>
                <a:srgbClr val="FF0000"/>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BF07D564-F147-E883-0199-A36081E8DA4A}"/>
              </a:ext>
            </a:extLst>
          </p:cNvPr>
          <p:cNvSpPr txBox="1"/>
          <p:nvPr/>
        </p:nvSpPr>
        <p:spPr>
          <a:xfrm>
            <a:off x="1834922" y="627862"/>
            <a:ext cx="1288751" cy="338554"/>
          </a:xfrm>
          <a:prstGeom prst="rect">
            <a:avLst/>
          </a:prstGeom>
          <a:noFill/>
        </p:spPr>
        <p:txBody>
          <a:bodyPr wrap="none" rtlCol="0">
            <a:spAutoFit/>
          </a:bodyPr>
          <a:lstStyle/>
          <a:p>
            <a:r>
              <a:rPr kumimoji="1" lang="en-US" altLang="ko-Kore-KR" sz="1600" dirty="0">
                <a:solidFill>
                  <a:srgbClr val="0432FF"/>
                </a:solidFill>
                <a:latin typeface="Calibri" panose="020F0502020204030204" pitchFamily="34" charset="0"/>
                <a:cs typeface="Calibri" panose="020F0502020204030204" pitchFamily="34" charset="0"/>
              </a:rPr>
              <a:t>Ocean driven</a:t>
            </a:r>
            <a:endParaRPr kumimoji="1" lang="ko-Kore-KR" altLang="en-US" sz="1600" dirty="0">
              <a:solidFill>
                <a:srgbClr val="0432FF"/>
              </a:solidFill>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A1316643-0A14-8AB6-8263-BA4739B7CD7C}"/>
              </a:ext>
            </a:extLst>
          </p:cNvPr>
          <p:cNvSpPr txBox="1"/>
          <p:nvPr/>
        </p:nvSpPr>
        <p:spPr>
          <a:xfrm>
            <a:off x="1704870" y="5163822"/>
            <a:ext cx="1301575" cy="646331"/>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Shading : Ta</a:t>
            </a:r>
          </a:p>
          <a:p>
            <a:r>
              <a:rPr kumimoji="1" lang="en-US" altLang="ko-Kore-KR" dirty="0">
                <a:latin typeface="Calibri" panose="020F0502020204030204" pitchFamily="34" charset="0"/>
                <a:cs typeface="Calibri" panose="020F0502020204030204" pitchFamily="34" charset="0"/>
              </a:rPr>
              <a:t>Contour : T</a:t>
            </a:r>
            <a:endParaRPr kumimoji="1" lang="ko-Kore-KR" altLang="en-US" dirty="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77DCC368-EB29-C63C-A5C2-376987CB84BD}"/>
              </a:ext>
            </a:extLst>
          </p:cNvPr>
          <p:cNvSpPr txBox="1"/>
          <p:nvPr/>
        </p:nvSpPr>
        <p:spPr>
          <a:xfrm>
            <a:off x="113346" y="5517506"/>
            <a:ext cx="2515625" cy="1200329"/>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Black Line: </a:t>
            </a:r>
          </a:p>
          <a:p>
            <a:r>
              <a:rPr kumimoji="1" lang="en-US" altLang="ko-Kore-KR" dirty="0">
                <a:latin typeface="Calibri" panose="020F0502020204030204" pitchFamily="34" charset="0"/>
                <a:cs typeface="Calibri" panose="020F0502020204030204" pitchFamily="34" charset="0"/>
              </a:rPr>
              <a:t>Mixed layer depth (MLD)</a:t>
            </a:r>
          </a:p>
          <a:p>
            <a:r>
              <a:rPr kumimoji="1" lang="en-US" altLang="ko-Kore-KR" dirty="0">
                <a:latin typeface="Calibri" panose="020F0502020204030204" pitchFamily="34" charset="0"/>
                <a:cs typeface="Calibri" panose="020F0502020204030204" pitchFamily="34" charset="0"/>
              </a:rPr>
              <a:t>Dashed line:</a:t>
            </a:r>
          </a:p>
          <a:p>
            <a:r>
              <a:rPr kumimoji="1" lang="en-US" altLang="ko-Kore-KR" dirty="0">
                <a:latin typeface="Calibri" panose="020F0502020204030204" pitchFamily="34" charset="0"/>
                <a:cs typeface="Calibri" panose="020F0502020204030204" pitchFamily="34" charset="0"/>
              </a:rPr>
              <a:t>Climatological MLD</a:t>
            </a:r>
            <a:endParaRPr kumimoji="1" lang="ko-Kore-KR" altLang="en-US" dirty="0">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8C360333-735D-4DA7-72B7-587C9F485301}"/>
              </a:ext>
            </a:extLst>
          </p:cNvPr>
          <p:cNvSpPr txBox="1"/>
          <p:nvPr/>
        </p:nvSpPr>
        <p:spPr>
          <a:xfrm>
            <a:off x="3890450" y="5101767"/>
            <a:ext cx="8085355" cy="923330"/>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1. Core temperature anomaly in the thermocline (MLD &lt; T core depth &lt; MLD+100m)</a:t>
            </a:r>
          </a:p>
          <a:p>
            <a:r>
              <a:rPr kumimoji="1" lang="en-US" altLang="ko-Kore-KR" dirty="0">
                <a:latin typeface="Calibri" panose="020F0502020204030204" pitchFamily="34" charset="0"/>
                <a:cs typeface="Calibri" panose="020F0502020204030204" pitchFamily="34" charset="0"/>
              </a:rPr>
              <a:t>2. Mixed layer deepening</a:t>
            </a:r>
          </a:p>
          <a:p>
            <a:r>
              <a:rPr kumimoji="1" lang="en-US" altLang="ko-Kore-KR" dirty="0">
                <a:latin typeface="Calibri" panose="020F0502020204030204" pitchFamily="34" charset="0"/>
                <a:cs typeface="Calibri" panose="020F0502020204030204" pitchFamily="34" charset="0"/>
              </a:rPr>
              <a:t>3. Temperature anomaly in the subsurface emerges to the surface</a:t>
            </a:r>
          </a:p>
        </p:txBody>
      </p:sp>
      <p:pic>
        <p:nvPicPr>
          <p:cNvPr id="46" name="그림 45">
            <a:extLst>
              <a:ext uri="{FF2B5EF4-FFF2-40B4-BE49-F238E27FC236}">
                <a16:creationId xmlns:a16="http://schemas.microsoft.com/office/drawing/2014/main" id="{200C576F-B92E-27EF-E69A-CCFB0F03DDA2}"/>
              </a:ext>
            </a:extLst>
          </p:cNvPr>
          <p:cNvPicPr>
            <a:picLocks noChangeAspect="1"/>
          </p:cNvPicPr>
          <p:nvPr/>
        </p:nvPicPr>
        <p:blipFill rotWithShape="1">
          <a:blip/>
          <a:srcRect r="65333"/>
          <a:stretch/>
        </p:blipFill>
        <p:spPr>
          <a:xfrm>
            <a:off x="3909046" y="1217551"/>
            <a:ext cx="2477879" cy="3261842"/>
          </a:xfrm>
          <a:prstGeom prst="rect">
            <a:avLst/>
          </a:prstGeom>
        </p:spPr>
      </p:pic>
      <p:sp>
        <p:nvSpPr>
          <p:cNvPr id="55" name="TextBox 54">
            <a:extLst>
              <a:ext uri="{FF2B5EF4-FFF2-40B4-BE49-F238E27FC236}">
                <a16:creationId xmlns:a16="http://schemas.microsoft.com/office/drawing/2014/main" id="{E636B931-BB04-2404-C547-0DBD48530F40}"/>
              </a:ext>
            </a:extLst>
          </p:cNvPr>
          <p:cNvSpPr txBox="1"/>
          <p:nvPr/>
        </p:nvSpPr>
        <p:spPr>
          <a:xfrm>
            <a:off x="3644216" y="4770985"/>
            <a:ext cx="3949992" cy="369332"/>
          </a:xfrm>
          <a:prstGeom prst="rect">
            <a:avLst/>
          </a:prstGeom>
          <a:noFill/>
        </p:spPr>
        <p:txBody>
          <a:bodyPr wrap="none" rtlCol="0">
            <a:spAutoFit/>
          </a:bodyPr>
          <a:lstStyle/>
          <a:p>
            <a:r>
              <a:rPr kumimoji="1" lang="en-US" altLang="ko-Kore-KR" b="1" dirty="0">
                <a:latin typeface="Calibri" panose="020F0502020204030204" pitchFamily="34" charset="0"/>
                <a:cs typeface="Calibri" panose="020F0502020204030204" pitchFamily="34" charset="0"/>
              </a:rPr>
              <a:t>Potential condition</a:t>
            </a:r>
            <a:r>
              <a:rPr kumimoji="1" lang="ko-KR" altLang="en-US" b="1" dirty="0">
                <a:latin typeface="Calibri" panose="020F0502020204030204" pitchFamily="34" charset="0"/>
                <a:cs typeface="Calibri" panose="020F0502020204030204" pitchFamily="34" charset="0"/>
              </a:rPr>
              <a:t> </a:t>
            </a:r>
            <a:r>
              <a:rPr kumimoji="1" lang="en-US" altLang="ko-KR" b="1" dirty="0">
                <a:latin typeface="Calibri" panose="020F0502020204030204" pitchFamily="34" charset="0"/>
                <a:cs typeface="Calibri" panose="020F0502020204030204" pitchFamily="34" charset="0"/>
              </a:rPr>
              <a:t>for the entrainment</a:t>
            </a:r>
            <a:endParaRPr kumimoji="1" lang="en-US" altLang="ko-Kore-KR" b="1" dirty="0">
              <a:latin typeface="Calibri" panose="020F0502020204030204" pitchFamily="34" charset="0"/>
              <a:cs typeface="Calibri" panose="020F0502020204030204" pitchFamily="34" charset="0"/>
            </a:endParaRPr>
          </a:p>
        </p:txBody>
      </p:sp>
      <p:pic>
        <p:nvPicPr>
          <p:cNvPr id="56" name="그림 55">
            <a:extLst>
              <a:ext uri="{FF2B5EF4-FFF2-40B4-BE49-F238E27FC236}">
                <a16:creationId xmlns:a16="http://schemas.microsoft.com/office/drawing/2014/main" id="{01F5DC91-F440-C436-B6DF-704A51B66290}"/>
              </a:ext>
            </a:extLst>
          </p:cNvPr>
          <p:cNvPicPr>
            <a:picLocks noChangeAspect="1"/>
          </p:cNvPicPr>
          <p:nvPr/>
        </p:nvPicPr>
        <p:blipFill rotWithShape="1">
          <a:blip/>
          <a:srcRect l="34667"/>
          <a:stretch/>
        </p:blipFill>
        <p:spPr>
          <a:xfrm>
            <a:off x="6386925" y="1217551"/>
            <a:ext cx="4669810" cy="3261842"/>
          </a:xfrm>
          <a:prstGeom prst="rect">
            <a:avLst/>
          </a:prstGeom>
        </p:spPr>
      </p:pic>
      <p:sp>
        <p:nvSpPr>
          <p:cNvPr id="58" name="TextBox 57">
            <a:extLst>
              <a:ext uri="{FF2B5EF4-FFF2-40B4-BE49-F238E27FC236}">
                <a16:creationId xmlns:a16="http://schemas.microsoft.com/office/drawing/2014/main" id="{97CA1678-9753-953F-71EC-0537513A053F}"/>
              </a:ext>
            </a:extLst>
          </p:cNvPr>
          <p:cNvSpPr txBox="1"/>
          <p:nvPr/>
        </p:nvSpPr>
        <p:spPr>
          <a:xfrm>
            <a:off x="3820687" y="1345668"/>
            <a:ext cx="493277"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JAS</a:t>
            </a:r>
            <a:endParaRPr kumimoji="1" lang="ko-Kore-KR" altLang="en-US" dirty="0">
              <a:latin typeface="Calibri" panose="020F0502020204030204" pitchFamily="34" charset="0"/>
              <a:cs typeface="Calibri" panose="020F0502020204030204" pitchFamily="34" charset="0"/>
            </a:endParaRPr>
          </a:p>
        </p:txBody>
      </p:sp>
      <p:sp>
        <p:nvSpPr>
          <p:cNvPr id="59" name="TextBox 58">
            <a:extLst>
              <a:ext uri="{FF2B5EF4-FFF2-40B4-BE49-F238E27FC236}">
                <a16:creationId xmlns:a16="http://schemas.microsoft.com/office/drawing/2014/main" id="{46D62B19-2A3C-734A-99A2-E11EA35DA778}"/>
              </a:ext>
            </a:extLst>
          </p:cNvPr>
          <p:cNvSpPr txBox="1"/>
          <p:nvPr/>
        </p:nvSpPr>
        <p:spPr>
          <a:xfrm>
            <a:off x="3644216" y="4083615"/>
            <a:ext cx="628698"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OND</a:t>
            </a:r>
            <a:endParaRPr kumimoji="1" lang="ko-Kore-KR" altLang="en-US" dirty="0">
              <a:latin typeface="Calibri" panose="020F0502020204030204" pitchFamily="34" charset="0"/>
              <a:cs typeface="Calibri" panose="020F0502020204030204" pitchFamily="34" charset="0"/>
            </a:endParaRPr>
          </a:p>
        </p:txBody>
      </p:sp>
      <p:sp>
        <p:nvSpPr>
          <p:cNvPr id="3" name="Slide Number Placeholder 4">
            <a:extLst>
              <a:ext uri="{FF2B5EF4-FFF2-40B4-BE49-F238E27FC236}">
                <a16:creationId xmlns:a16="http://schemas.microsoft.com/office/drawing/2014/main" id="{612A07D5-234C-9912-449D-73F3273BAD67}"/>
              </a:ext>
            </a:extLst>
          </p:cNvPr>
          <p:cNvSpPr>
            <a:spLocks noGrp="1"/>
          </p:cNvSpPr>
          <p:nvPr>
            <p:ph type="sldNum" sz="quarter" idx="12"/>
          </p:nvPr>
        </p:nvSpPr>
        <p:spPr>
          <a:xfrm>
            <a:off x="9263743" y="6341804"/>
            <a:ext cx="2743200" cy="365125"/>
          </a:xfrm>
        </p:spPr>
        <p:txBody>
          <a:bodyPr/>
          <a:lstStyle/>
          <a:p>
            <a:r>
              <a:rPr lang="en-US" sz="1800" dirty="0">
                <a:solidFill>
                  <a:schemeClr val="tx1"/>
                </a:solidFill>
                <a:latin typeface="Calibri" panose="020F0502020204030204" pitchFamily="34" charset="0"/>
                <a:cs typeface="Calibri" panose="020F0502020204030204" pitchFamily="34" charset="0"/>
              </a:rPr>
              <a:t>23</a:t>
            </a:r>
          </a:p>
        </p:txBody>
      </p:sp>
      <p:sp>
        <p:nvSpPr>
          <p:cNvPr id="4" name="직사각형 3">
            <a:extLst>
              <a:ext uri="{FF2B5EF4-FFF2-40B4-BE49-F238E27FC236}">
                <a16:creationId xmlns:a16="http://schemas.microsoft.com/office/drawing/2014/main" id="{43F03A54-0A40-6663-EE64-8C9EED9403CB}"/>
              </a:ext>
            </a:extLst>
          </p:cNvPr>
          <p:cNvSpPr/>
          <p:nvPr/>
        </p:nvSpPr>
        <p:spPr>
          <a:xfrm>
            <a:off x="4859683" y="1145674"/>
            <a:ext cx="5719584" cy="2661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ADB8B65-384C-3119-15C4-66D7C4AEFF87}"/>
              </a:ext>
            </a:extLst>
          </p:cNvPr>
          <p:cNvSpPr txBox="1"/>
          <p:nvPr/>
        </p:nvSpPr>
        <p:spPr>
          <a:xfrm>
            <a:off x="5050715" y="1130285"/>
            <a:ext cx="599459"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SSTa</a:t>
            </a:r>
            <a:endParaRPr kumimoji="1" lang="ko-Kore-KR" alt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1E71AB1-958E-1B84-1138-3211559A8E3E}"/>
              </a:ext>
            </a:extLst>
          </p:cNvPr>
          <p:cNvSpPr txBox="1"/>
          <p:nvPr/>
        </p:nvSpPr>
        <p:spPr>
          <a:xfrm>
            <a:off x="6407581" y="1130285"/>
            <a:ext cx="2054024" cy="307777"/>
          </a:xfrm>
          <a:prstGeom prst="rect">
            <a:avLst/>
          </a:prstGeom>
          <a:noFill/>
        </p:spPr>
        <p:txBody>
          <a:bodyPr wrap="none" rtlCol="0">
            <a:spAutoFit/>
          </a:bodyPr>
          <a:lstStyle/>
          <a:p>
            <a:r>
              <a:rPr kumimoji="1" lang="en-US" altLang="ko-Kore-KR" sz="1400" dirty="0">
                <a:latin typeface="Calibri" panose="020F0502020204030204" pitchFamily="34" charset="0"/>
                <a:cs typeface="Calibri" panose="020F0502020204030204" pitchFamily="34" charset="0"/>
              </a:rPr>
              <a:t>Ta @ Mixed Layer bottom</a:t>
            </a:r>
            <a:endParaRPr kumimoji="1" lang="ko-Kore-KR" altLang="en-US" sz="1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53A8A1F-BEC6-39C3-49B6-9DE4FC5FFA17}"/>
              </a:ext>
            </a:extLst>
          </p:cNvPr>
          <p:cNvSpPr txBox="1"/>
          <p:nvPr/>
        </p:nvSpPr>
        <p:spPr>
          <a:xfrm>
            <a:off x="8897121" y="1123033"/>
            <a:ext cx="1598899"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Core T – Mixed Layer T</a:t>
            </a:r>
            <a:endParaRPr kumimoji="1" lang="ko-Kore-KR" altLang="en-US" sz="12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97223418-3D3B-70B2-CA54-C9D3151E696A}"/>
              </a:ext>
            </a:extLst>
          </p:cNvPr>
          <p:cNvSpPr txBox="1"/>
          <p:nvPr/>
        </p:nvSpPr>
        <p:spPr>
          <a:xfrm>
            <a:off x="3221773" y="6155034"/>
            <a:ext cx="8425640" cy="369332"/>
          </a:xfrm>
          <a:prstGeom prst="rect">
            <a:avLst/>
          </a:prstGeom>
          <a:noFill/>
        </p:spPr>
        <p:txBody>
          <a:bodyPr wrap="none" rtlCol="0">
            <a:spAutoFit/>
          </a:bodyPr>
          <a:lstStyle/>
          <a:p>
            <a:r>
              <a:rPr kumimoji="1" lang="en-US" altLang="ko-Kore-KR" dirty="0">
                <a:latin typeface="Calibri" panose="020F0502020204030204" pitchFamily="34" charset="0"/>
                <a:cs typeface="Calibri" panose="020F0502020204030204" pitchFamily="34" charset="0"/>
              </a:rPr>
              <a:t>The region that satisfies all three conditions is represented as a dotted area in (b) and (e)</a:t>
            </a:r>
          </a:p>
        </p:txBody>
      </p:sp>
    </p:spTree>
    <p:extLst>
      <p:ext uri="{BB962C8B-B14F-4D97-AF65-F5344CB8AC3E}">
        <p14:creationId xmlns:p14="http://schemas.microsoft.com/office/powerpoint/2010/main" val="358428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5"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62670F-A52A-E257-ACB7-A78D5108D1D7}"/>
              </a:ext>
            </a:extLst>
          </p:cNvPr>
          <p:cNvSpPr txBox="1"/>
          <p:nvPr/>
        </p:nvSpPr>
        <p:spPr>
          <a:xfrm>
            <a:off x="310260" y="29166"/>
            <a:ext cx="8461996" cy="584775"/>
          </a:xfrm>
          <a:prstGeom prst="rect">
            <a:avLst/>
          </a:prstGeom>
          <a:noFill/>
        </p:spPr>
        <p:txBody>
          <a:bodyPr wrap="none" rtlCol="0">
            <a:spAutoFit/>
          </a:bodyPr>
          <a:lstStyle/>
          <a:p>
            <a:r>
              <a:rPr kumimoji="1" lang="en-US" altLang="ko-Kore-KR" sz="3200" b="1" dirty="0">
                <a:latin typeface="Calibri" panose="020F0502020204030204" pitchFamily="34" charset="0"/>
                <a:cs typeface="Calibri" panose="020F0502020204030204" pitchFamily="34" charset="0"/>
              </a:rPr>
              <a:t>Interannual component: ELT Year – Ocean Driven</a:t>
            </a:r>
            <a:endParaRPr kumimoji="1" lang="ko-Kore-KR" altLang="en-US" sz="3200" b="1" dirty="0">
              <a:latin typeface="Calibri" panose="020F0502020204030204" pitchFamily="34" charset="0"/>
              <a:cs typeface="Calibri" panose="020F0502020204030204" pitchFamily="34" charset="0"/>
            </a:endParaRPr>
          </a:p>
        </p:txBody>
      </p:sp>
      <p:pic>
        <p:nvPicPr>
          <p:cNvPr id="15" name="Picture 5" descr="스크린샷 2021-10-05 오후 6.59.09.png">
            <a:extLst>
              <a:ext uri="{FF2B5EF4-FFF2-40B4-BE49-F238E27FC236}">
                <a16:creationId xmlns:a16="http://schemas.microsoft.com/office/drawing/2014/main" id="{E3D2EDC3-350A-900B-6B56-B6F0827E3506}"/>
              </a:ext>
            </a:extLst>
          </p:cNvPr>
          <p:cNvPicPr>
            <a:picLocks noChangeAspect="1"/>
          </p:cNvPicPr>
          <p:nvPr/>
        </p:nvPicPr>
        <p:blipFill rotWithShape="1">
          <a:blip>
            <a:extLst>
              <a:ext uri="{28A0092B-C50C-407E-A947-70E740481C1C}">
                <a14:useLocalDpi xmlns:a14="http://schemas.microsoft.com/office/drawing/2010/main" val="0"/>
              </a:ext>
            </a:extLst>
          </a:blip>
          <a:srcRect r="76770" b="54935"/>
          <a:stretch/>
        </p:blipFill>
        <p:spPr>
          <a:xfrm>
            <a:off x="10469527" y="4481332"/>
            <a:ext cx="1616832" cy="850464"/>
          </a:xfrm>
          <a:prstGeom prst="rect">
            <a:avLst/>
          </a:prstGeom>
        </p:spPr>
      </p:pic>
      <p:grpSp>
        <p:nvGrpSpPr>
          <p:cNvPr id="16" name="그룹 15">
            <a:extLst>
              <a:ext uri="{FF2B5EF4-FFF2-40B4-BE49-F238E27FC236}">
                <a16:creationId xmlns:a16="http://schemas.microsoft.com/office/drawing/2014/main" id="{E058FE5F-1BEB-F9E4-257D-8128491C00F0}"/>
              </a:ext>
            </a:extLst>
          </p:cNvPr>
          <p:cNvGrpSpPr/>
          <p:nvPr/>
        </p:nvGrpSpPr>
        <p:grpSpPr>
          <a:xfrm>
            <a:off x="8258556" y="2511024"/>
            <a:ext cx="4005351" cy="1847019"/>
            <a:chOff x="4085410" y="4412855"/>
            <a:chExt cx="5172002" cy="2234352"/>
          </a:xfrm>
        </p:grpSpPr>
        <p:pic>
          <p:nvPicPr>
            <p:cNvPr id="17" name="Picture 1" descr="스크린샷 2021-10-05 오후 6.59.09.png">
              <a:extLst>
                <a:ext uri="{FF2B5EF4-FFF2-40B4-BE49-F238E27FC236}">
                  <a16:creationId xmlns:a16="http://schemas.microsoft.com/office/drawing/2014/main" id="{2FAF71C0-DAEF-DD30-2C75-A96284502829}"/>
                </a:ext>
              </a:extLst>
            </p:cNvPr>
            <p:cNvPicPr>
              <a:picLocks noChangeAspect="1"/>
            </p:cNvPicPr>
            <p:nvPr/>
          </p:nvPicPr>
          <p:blipFill rotWithShape="1">
            <a:blip>
              <a:extLst>
                <a:ext uri="{28A0092B-C50C-407E-A947-70E740481C1C}">
                  <a14:useLocalDpi xmlns:a14="http://schemas.microsoft.com/office/drawing/2010/main" val="0"/>
                </a:ext>
              </a:extLst>
            </a:blip>
            <a:srcRect l="30614"/>
            <a:stretch/>
          </p:blipFill>
          <p:spPr>
            <a:xfrm>
              <a:off x="4085410" y="4708785"/>
              <a:ext cx="4960537" cy="1938422"/>
            </a:xfrm>
            <a:prstGeom prst="rect">
              <a:avLst/>
            </a:prstGeom>
          </p:spPr>
        </p:pic>
        <p:sp>
          <p:nvSpPr>
            <p:cNvPr id="18" name="TextBox 17">
              <a:extLst>
                <a:ext uri="{FF2B5EF4-FFF2-40B4-BE49-F238E27FC236}">
                  <a16:creationId xmlns:a16="http://schemas.microsoft.com/office/drawing/2014/main" id="{B6B186C2-3A92-D1E0-29E4-3A7CCB35A4E0}"/>
                </a:ext>
              </a:extLst>
            </p:cNvPr>
            <p:cNvSpPr txBox="1"/>
            <p:nvPr/>
          </p:nvSpPr>
          <p:spPr>
            <a:xfrm>
              <a:off x="4715605" y="4412855"/>
              <a:ext cx="4541807" cy="484016"/>
            </a:xfrm>
            <a:prstGeom prst="rect">
              <a:avLst/>
            </a:prstGeom>
            <a:noFill/>
          </p:spPr>
          <p:txBody>
            <a:bodyPr wrap="none" rtlCol="0">
              <a:spAutoFit/>
            </a:bodyPr>
            <a:lstStyle/>
            <a:p>
              <a:r>
                <a:rPr lang="en-US" sz="1000" dirty="0">
                  <a:latin typeface="Calibri" panose="020F0502020204030204" pitchFamily="34" charset="0"/>
                  <a:cs typeface="Calibri" panose="020F0502020204030204" pitchFamily="34" charset="0"/>
                </a:rPr>
                <a:t>Enhance trade wind -&gt;Evaporation -&gt;cold SST -&gt;</a:t>
              </a:r>
            </a:p>
            <a:p>
              <a:r>
                <a:rPr lang="en-US" sz="1000" dirty="0">
                  <a:latin typeface="Calibri" panose="020F0502020204030204" pitchFamily="34" charset="0"/>
                  <a:cs typeface="Calibri" panose="020F0502020204030204" pitchFamily="34" charset="0"/>
                </a:rPr>
                <a:t>depress convection-&gt;high pressure anomaly-&gt;wave propagation</a:t>
              </a:r>
            </a:p>
          </p:txBody>
        </p:sp>
        <p:sp>
          <p:nvSpPr>
            <p:cNvPr id="19" name="TextBox 18">
              <a:extLst>
                <a:ext uri="{FF2B5EF4-FFF2-40B4-BE49-F238E27FC236}">
                  <a16:creationId xmlns:a16="http://schemas.microsoft.com/office/drawing/2014/main" id="{37B694E7-2D45-B288-3018-36C966E3BA07}"/>
                </a:ext>
              </a:extLst>
            </p:cNvPr>
            <p:cNvSpPr txBox="1"/>
            <p:nvPr/>
          </p:nvSpPr>
          <p:spPr>
            <a:xfrm>
              <a:off x="4085410" y="6106568"/>
              <a:ext cx="2587808" cy="484016"/>
            </a:xfrm>
            <a:prstGeom prst="rect">
              <a:avLst/>
            </a:prstGeom>
            <a:noFill/>
          </p:spPr>
          <p:txBody>
            <a:bodyPr wrap="none" rtlCol="0">
              <a:spAutoFit/>
            </a:bodyPr>
            <a:lstStyle/>
            <a:p>
              <a:r>
                <a:rPr lang="en-US" sz="1000" dirty="0">
                  <a:latin typeface="Calibri" panose="020F0502020204030204" pitchFamily="34" charset="0"/>
                  <a:cs typeface="Calibri" panose="020F0502020204030204" pitchFamily="34" charset="0"/>
                </a:rPr>
                <a:t>Warm IO -&gt; activate Kelvin wave -&gt;</a:t>
              </a:r>
            </a:p>
            <a:p>
              <a:r>
                <a:rPr lang="en-US" sz="1000" dirty="0">
                  <a:latin typeface="Calibri" panose="020F0502020204030204" pitchFamily="34" charset="0"/>
                  <a:cs typeface="Calibri" panose="020F0502020204030204" pitchFamily="34" charset="0"/>
                </a:rPr>
                <a:t>Ekman divergence</a:t>
              </a:r>
            </a:p>
          </p:txBody>
        </p:sp>
      </p:grpSp>
      <p:sp>
        <p:nvSpPr>
          <p:cNvPr id="20" name="TextBox 19">
            <a:extLst>
              <a:ext uri="{FF2B5EF4-FFF2-40B4-BE49-F238E27FC236}">
                <a16:creationId xmlns:a16="http://schemas.microsoft.com/office/drawing/2014/main" id="{2212CB4D-5948-A79C-2EC0-6B909D7073A1}"/>
              </a:ext>
            </a:extLst>
          </p:cNvPr>
          <p:cNvSpPr txBox="1"/>
          <p:nvPr/>
        </p:nvSpPr>
        <p:spPr>
          <a:xfrm>
            <a:off x="8632876" y="2038892"/>
            <a:ext cx="1658339" cy="338554"/>
          </a:xfrm>
          <a:prstGeom prst="rect">
            <a:avLst/>
          </a:prstGeom>
          <a:noFill/>
        </p:spPr>
        <p:txBody>
          <a:bodyPr wrap="none" rtlCol="0">
            <a:spAutoFit/>
          </a:bodyPr>
          <a:lstStyle/>
          <a:p>
            <a:r>
              <a:rPr kumimoji="1" lang="en-US" altLang="ko-Kore-KR" sz="1600" dirty="0">
                <a:latin typeface="Calibri" panose="020F0502020204030204" pitchFamily="34" charset="0"/>
                <a:cs typeface="Calibri" panose="020F0502020204030204" pitchFamily="34" charset="0"/>
              </a:rPr>
              <a:t>Chen et al. (2016)</a:t>
            </a:r>
            <a:endParaRPr kumimoji="1" lang="ko-Kore-KR" altLang="en-US" sz="1600" dirty="0">
              <a:latin typeface="Calibri" panose="020F0502020204030204" pitchFamily="34" charset="0"/>
              <a:cs typeface="Calibri" panose="020F0502020204030204" pitchFamily="34" charset="0"/>
            </a:endParaRPr>
          </a:p>
        </p:txBody>
      </p:sp>
      <p:sp>
        <p:nvSpPr>
          <p:cNvPr id="8" name="Slide Number Placeholder 4">
            <a:extLst>
              <a:ext uri="{FF2B5EF4-FFF2-40B4-BE49-F238E27FC236}">
                <a16:creationId xmlns:a16="http://schemas.microsoft.com/office/drawing/2014/main" id="{DF128289-7873-CA17-C8C3-77459BBA1FB2}"/>
              </a:ext>
            </a:extLst>
          </p:cNvPr>
          <p:cNvSpPr>
            <a:spLocks noGrp="1"/>
          </p:cNvSpPr>
          <p:nvPr>
            <p:ph type="sldNum" sz="quarter" idx="12"/>
          </p:nvPr>
        </p:nvSpPr>
        <p:spPr>
          <a:xfrm>
            <a:off x="9263743" y="6450290"/>
            <a:ext cx="2743200" cy="365125"/>
          </a:xfrm>
        </p:spPr>
        <p:txBody>
          <a:bodyPr/>
          <a:lstStyle/>
          <a:p>
            <a:r>
              <a:rPr lang="en-US" sz="1800" dirty="0">
                <a:solidFill>
                  <a:schemeClr val="tx1"/>
                </a:solidFill>
                <a:latin typeface="Calibri" panose="020F0502020204030204" pitchFamily="34" charset="0"/>
                <a:cs typeface="Calibri" panose="020F0502020204030204" pitchFamily="34" charset="0"/>
              </a:rPr>
              <a:t>24</a:t>
            </a:r>
          </a:p>
        </p:txBody>
      </p:sp>
      <p:pic>
        <p:nvPicPr>
          <p:cNvPr id="9" name="그림 8">
            <a:extLst>
              <a:ext uri="{FF2B5EF4-FFF2-40B4-BE49-F238E27FC236}">
                <a16:creationId xmlns:a16="http://schemas.microsoft.com/office/drawing/2014/main" id="{95284ECB-4703-7F3C-D3CD-2F08D87F63EA}"/>
              </a:ext>
            </a:extLst>
          </p:cNvPr>
          <p:cNvPicPr>
            <a:picLocks noChangeAspect="1"/>
          </p:cNvPicPr>
          <p:nvPr/>
        </p:nvPicPr>
        <p:blipFill rotWithShape="1">
          <a:blip/>
          <a:srcRect t="1" b="93"/>
          <a:stretch/>
        </p:blipFill>
        <p:spPr>
          <a:xfrm>
            <a:off x="385265" y="1423169"/>
            <a:ext cx="3399171" cy="4245027"/>
          </a:xfrm>
          <a:prstGeom prst="rect">
            <a:avLst/>
          </a:prstGeom>
        </p:spPr>
      </p:pic>
      <p:sp>
        <p:nvSpPr>
          <p:cNvPr id="10" name="TextBox 9">
            <a:extLst>
              <a:ext uri="{FF2B5EF4-FFF2-40B4-BE49-F238E27FC236}">
                <a16:creationId xmlns:a16="http://schemas.microsoft.com/office/drawing/2014/main" id="{D4381605-1B21-F434-D05A-041E5D1B22C1}"/>
              </a:ext>
            </a:extLst>
          </p:cNvPr>
          <p:cNvSpPr txBox="1"/>
          <p:nvPr/>
        </p:nvSpPr>
        <p:spPr>
          <a:xfrm>
            <a:off x="322635" y="613941"/>
            <a:ext cx="4876335" cy="646331"/>
          </a:xfrm>
          <a:prstGeom prst="rect">
            <a:avLst/>
          </a:prstGeom>
          <a:noFill/>
        </p:spPr>
        <p:txBody>
          <a:bodyPr wrap="none" rtlCol="0">
            <a:spAutoFit/>
          </a:bodyPr>
          <a:lstStyle/>
          <a:p>
            <a:pPr marL="285750" indent="-285750">
              <a:buFont typeface="Arial" panose="020B0604020202020204" pitchFamily="34" charset="0"/>
              <a:buChar char="•"/>
            </a:pPr>
            <a:r>
              <a:rPr kumimoji="1" lang="en-US" altLang="ko-Kore-KR" dirty="0">
                <a:latin typeface="Calibri" panose="020F0502020204030204" pitchFamily="34" charset="0"/>
                <a:cs typeface="Calibri" panose="020F0502020204030204" pitchFamily="34" charset="0"/>
              </a:rPr>
              <a:t>Source of the negative WSCa? </a:t>
            </a:r>
          </a:p>
          <a:p>
            <a:pPr marL="285750" indent="-285750">
              <a:buFont typeface="Arial" panose="020B0604020202020204" pitchFamily="34" charset="0"/>
              <a:buChar char="•"/>
            </a:pPr>
            <a:r>
              <a:rPr kumimoji="1" lang="en-US" altLang="ko-Kore-KR" dirty="0">
                <a:latin typeface="Calibri" panose="020F0502020204030204" pitchFamily="34" charset="0"/>
                <a:cs typeface="Calibri" panose="020F0502020204030204" pitchFamily="34" charset="0"/>
              </a:rPr>
              <a:t>Relationship with El Niño to La Niña transition?</a:t>
            </a:r>
            <a:endParaRPr kumimoji="1" lang="ko-Kore-KR" alt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AF863A67-48CA-1CD3-CCDA-61BCF0B6D674}"/>
              </a:ext>
            </a:extLst>
          </p:cNvPr>
          <p:cNvSpPr txBox="1"/>
          <p:nvPr/>
        </p:nvSpPr>
        <p:spPr>
          <a:xfrm>
            <a:off x="8684869" y="808011"/>
            <a:ext cx="3162212"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WNPSH: Western North Pacific Subtropical High</a:t>
            </a:r>
            <a:endParaRPr kumimoji="1" lang="ko-Kore-KR" altLang="en-US" sz="12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F2FCF110-004F-08CE-1578-96D1EF429402}"/>
              </a:ext>
            </a:extLst>
          </p:cNvPr>
          <p:cNvSpPr txBox="1"/>
          <p:nvPr/>
        </p:nvSpPr>
        <p:spPr>
          <a:xfrm>
            <a:off x="3718037" y="3813594"/>
            <a:ext cx="401072"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[m]</a:t>
            </a:r>
            <a:endParaRPr kumimoji="1" lang="ko-Kore-KR" altLang="en-US" sz="1200" dirty="0">
              <a:latin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E2E0538E-BEA4-EC38-2DF2-CE99FAB84C8B}"/>
              </a:ext>
            </a:extLst>
          </p:cNvPr>
          <p:cNvSpPr txBox="1"/>
          <p:nvPr/>
        </p:nvSpPr>
        <p:spPr>
          <a:xfrm>
            <a:off x="8684869" y="1284669"/>
            <a:ext cx="2988960"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5880m of 500hPa GPH:  boundary of WNPSH</a:t>
            </a:r>
            <a:endParaRPr kumimoji="1" lang="ko-Kore-KR" altLang="en-US" sz="1200" dirty="0">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D22C95F8-77F2-B2F1-53AD-E5CB5247F805}"/>
              </a:ext>
            </a:extLst>
          </p:cNvPr>
          <p:cNvSpPr txBox="1"/>
          <p:nvPr/>
        </p:nvSpPr>
        <p:spPr>
          <a:xfrm>
            <a:off x="3211500" y="1334039"/>
            <a:ext cx="636841" cy="307777"/>
          </a:xfrm>
          <a:prstGeom prst="rect">
            <a:avLst/>
          </a:prstGeom>
          <a:noFill/>
        </p:spPr>
        <p:txBody>
          <a:bodyPr wrap="none" rtlCol="0">
            <a:spAutoFit/>
          </a:bodyPr>
          <a:lstStyle/>
          <a:p>
            <a:r>
              <a:rPr kumimoji="1" lang="en-US" altLang="ko-Kore-KR" sz="1400" dirty="0">
                <a:latin typeface="Calibri" panose="020F0502020204030204" pitchFamily="34" charset="0"/>
                <a:cs typeface="Calibri" panose="020F0502020204030204" pitchFamily="34" charset="0"/>
              </a:rPr>
              <a:t>MJJAS</a:t>
            </a:r>
            <a:endParaRPr kumimoji="1" lang="ko-Kore-KR" altLang="en-US" sz="1400" dirty="0">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BD5D8805-9AC6-27C7-3FE7-E4545C0C6E16}"/>
              </a:ext>
            </a:extLst>
          </p:cNvPr>
          <p:cNvSpPr txBox="1"/>
          <p:nvPr/>
        </p:nvSpPr>
        <p:spPr>
          <a:xfrm>
            <a:off x="2043200" y="5677204"/>
            <a:ext cx="2626938" cy="307777"/>
          </a:xfrm>
          <a:prstGeom prst="rect">
            <a:avLst/>
          </a:prstGeom>
          <a:noFill/>
        </p:spPr>
        <p:txBody>
          <a:bodyPr wrap="none" rtlCol="0">
            <a:spAutoFit/>
          </a:bodyPr>
          <a:lstStyle/>
          <a:p>
            <a:r>
              <a:rPr kumimoji="1" lang="en-US" altLang="ko-Kore-KR" sz="1400" dirty="0">
                <a:latin typeface="Calibri" panose="020F0502020204030204" pitchFamily="34" charset="0"/>
                <a:cs typeface="Calibri" panose="020F0502020204030204" pitchFamily="34" charset="0"/>
              </a:rPr>
              <a:t>Boundary of the WNPSH (5880m)</a:t>
            </a:r>
            <a:endParaRPr kumimoji="1" lang="ko-Kore-KR" altLang="en-US" sz="1400" dirty="0">
              <a:latin typeface="Calibri" panose="020F0502020204030204" pitchFamily="34" charset="0"/>
              <a:cs typeface="Calibri" panose="020F0502020204030204" pitchFamily="34" charset="0"/>
            </a:endParaRPr>
          </a:p>
        </p:txBody>
      </p:sp>
      <p:pic>
        <p:nvPicPr>
          <p:cNvPr id="26" name="그림 25">
            <a:extLst>
              <a:ext uri="{FF2B5EF4-FFF2-40B4-BE49-F238E27FC236}">
                <a16:creationId xmlns:a16="http://schemas.microsoft.com/office/drawing/2014/main" id="{A70F6B78-326F-5782-E29B-5577C61EAE2E}"/>
              </a:ext>
            </a:extLst>
          </p:cNvPr>
          <p:cNvPicPr>
            <a:picLocks noChangeAspect="1"/>
          </p:cNvPicPr>
          <p:nvPr/>
        </p:nvPicPr>
        <p:blipFill>
          <a:blip/>
          <a:stretch>
            <a:fillRect/>
          </a:stretch>
        </p:blipFill>
        <p:spPr>
          <a:xfrm>
            <a:off x="4457066" y="1398643"/>
            <a:ext cx="3384117" cy="4230146"/>
          </a:xfrm>
          <a:prstGeom prst="rect">
            <a:avLst/>
          </a:prstGeom>
        </p:spPr>
      </p:pic>
      <p:sp>
        <p:nvSpPr>
          <p:cNvPr id="27" name="TextBox 26">
            <a:extLst>
              <a:ext uri="{FF2B5EF4-FFF2-40B4-BE49-F238E27FC236}">
                <a16:creationId xmlns:a16="http://schemas.microsoft.com/office/drawing/2014/main" id="{2D0E6244-3641-932D-57B0-9497A6DC6CA5}"/>
              </a:ext>
            </a:extLst>
          </p:cNvPr>
          <p:cNvSpPr txBox="1"/>
          <p:nvPr/>
        </p:nvSpPr>
        <p:spPr>
          <a:xfrm>
            <a:off x="7769017" y="1778075"/>
            <a:ext cx="489539" cy="261610"/>
          </a:xfrm>
          <a:prstGeom prst="rect">
            <a:avLst/>
          </a:prstGeom>
          <a:noFill/>
        </p:spPr>
        <p:txBody>
          <a:bodyPr wrap="square" rtlCol="0">
            <a:spAutoFit/>
          </a:bodyPr>
          <a:lstStyle/>
          <a:p>
            <a:r>
              <a:rPr kumimoji="1" lang="en-US" altLang="ko-Kore-KR" sz="1100" dirty="0">
                <a:latin typeface="Calibri" panose="020F0502020204030204" pitchFamily="34" charset="0"/>
                <a:cs typeface="Calibri" panose="020F0502020204030204" pitchFamily="34" charset="0"/>
              </a:rPr>
              <a:t>May</a:t>
            </a:r>
            <a:endParaRPr kumimoji="1" lang="ko-Kore-KR" altLang="en-US" sz="1100" dirty="0">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ACFF7A22-AA95-7D4D-53D2-587AA3BB3022}"/>
              </a:ext>
            </a:extLst>
          </p:cNvPr>
          <p:cNvSpPr txBox="1"/>
          <p:nvPr/>
        </p:nvSpPr>
        <p:spPr>
          <a:xfrm>
            <a:off x="7769017" y="2513440"/>
            <a:ext cx="489539" cy="261610"/>
          </a:xfrm>
          <a:prstGeom prst="rect">
            <a:avLst/>
          </a:prstGeom>
          <a:noFill/>
        </p:spPr>
        <p:txBody>
          <a:bodyPr wrap="square" rtlCol="0">
            <a:spAutoFit/>
          </a:bodyPr>
          <a:lstStyle/>
          <a:p>
            <a:r>
              <a:rPr kumimoji="1" lang="en-US" altLang="ko-Kore-KR" sz="1100" dirty="0">
                <a:latin typeface="Calibri" panose="020F0502020204030204" pitchFamily="34" charset="0"/>
                <a:cs typeface="Calibri" panose="020F0502020204030204" pitchFamily="34" charset="0"/>
              </a:rPr>
              <a:t>Jun</a:t>
            </a:r>
            <a:endParaRPr kumimoji="1" lang="ko-Kore-KR" altLang="en-US" sz="1100" dirty="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ED51015E-0E7B-3E6A-1656-030E59C8E530}"/>
              </a:ext>
            </a:extLst>
          </p:cNvPr>
          <p:cNvSpPr txBox="1"/>
          <p:nvPr/>
        </p:nvSpPr>
        <p:spPr>
          <a:xfrm>
            <a:off x="7769017" y="3248805"/>
            <a:ext cx="489539" cy="261610"/>
          </a:xfrm>
          <a:prstGeom prst="rect">
            <a:avLst/>
          </a:prstGeom>
          <a:noFill/>
        </p:spPr>
        <p:txBody>
          <a:bodyPr wrap="square" rtlCol="0">
            <a:spAutoFit/>
          </a:bodyPr>
          <a:lstStyle/>
          <a:p>
            <a:r>
              <a:rPr kumimoji="1" lang="en-US" altLang="ko-Kore-KR" sz="1100" dirty="0">
                <a:latin typeface="Calibri" panose="020F0502020204030204" pitchFamily="34" charset="0"/>
                <a:cs typeface="Calibri" panose="020F0502020204030204" pitchFamily="34" charset="0"/>
              </a:rPr>
              <a:t>Jul</a:t>
            </a:r>
            <a:endParaRPr kumimoji="1" lang="ko-Kore-KR" altLang="en-US" sz="1100" dirty="0">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D77719D6-A492-58CA-4D19-32469E7C6D92}"/>
              </a:ext>
            </a:extLst>
          </p:cNvPr>
          <p:cNvSpPr txBox="1"/>
          <p:nvPr/>
        </p:nvSpPr>
        <p:spPr>
          <a:xfrm>
            <a:off x="7769017" y="3984170"/>
            <a:ext cx="489539" cy="261610"/>
          </a:xfrm>
          <a:prstGeom prst="rect">
            <a:avLst/>
          </a:prstGeom>
          <a:noFill/>
        </p:spPr>
        <p:txBody>
          <a:bodyPr wrap="square" rtlCol="0">
            <a:spAutoFit/>
          </a:bodyPr>
          <a:lstStyle/>
          <a:p>
            <a:r>
              <a:rPr kumimoji="1" lang="en-US" altLang="ko-Kore-KR" sz="1100" dirty="0">
                <a:latin typeface="Calibri" panose="020F0502020204030204" pitchFamily="34" charset="0"/>
                <a:cs typeface="Calibri" panose="020F0502020204030204" pitchFamily="34" charset="0"/>
              </a:rPr>
              <a:t>Aug</a:t>
            </a:r>
            <a:endParaRPr kumimoji="1" lang="ko-Kore-KR" altLang="en-US" sz="1100" dirty="0">
              <a:latin typeface="Calibri" panose="020F0502020204030204" pitchFamily="34" charset="0"/>
              <a:cs typeface="Calibri" panose="020F0502020204030204" pitchFamily="34" charset="0"/>
            </a:endParaRPr>
          </a:p>
        </p:txBody>
      </p:sp>
      <p:sp>
        <p:nvSpPr>
          <p:cNvPr id="31" name="TextBox 30">
            <a:extLst>
              <a:ext uri="{FF2B5EF4-FFF2-40B4-BE49-F238E27FC236}">
                <a16:creationId xmlns:a16="http://schemas.microsoft.com/office/drawing/2014/main" id="{9159C917-6354-AFA2-60A2-8D306D618C8A}"/>
              </a:ext>
            </a:extLst>
          </p:cNvPr>
          <p:cNvSpPr txBox="1"/>
          <p:nvPr/>
        </p:nvSpPr>
        <p:spPr>
          <a:xfrm>
            <a:off x="7769017" y="4719536"/>
            <a:ext cx="489539" cy="261610"/>
          </a:xfrm>
          <a:prstGeom prst="rect">
            <a:avLst/>
          </a:prstGeom>
          <a:noFill/>
        </p:spPr>
        <p:txBody>
          <a:bodyPr wrap="square" rtlCol="0">
            <a:spAutoFit/>
          </a:bodyPr>
          <a:lstStyle/>
          <a:p>
            <a:r>
              <a:rPr kumimoji="1" lang="en-US" altLang="ko-Kore-KR" sz="1100" dirty="0">
                <a:latin typeface="Calibri" panose="020F0502020204030204" pitchFamily="34" charset="0"/>
                <a:cs typeface="Calibri" panose="020F0502020204030204" pitchFamily="34" charset="0"/>
              </a:rPr>
              <a:t>Sep</a:t>
            </a:r>
            <a:endParaRPr kumimoji="1" lang="ko-Kore-KR" altLang="en-US" sz="1100" dirty="0">
              <a:latin typeface="Calibri" panose="020F0502020204030204" pitchFamily="34" charset="0"/>
              <a:cs typeface="Calibri" panose="020F0502020204030204" pitchFamily="34" charset="0"/>
            </a:endParaRPr>
          </a:p>
        </p:txBody>
      </p:sp>
      <p:cxnSp>
        <p:nvCxnSpPr>
          <p:cNvPr id="33" name="직선 화살표 연결선 32">
            <a:extLst>
              <a:ext uri="{FF2B5EF4-FFF2-40B4-BE49-F238E27FC236}">
                <a16:creationId xmlns:a16="http://schemas.microsoft.com/office/drawing/2014/main" id="{08298AE1-B5DE-31AD-9675-12CA6E1EA9E8}"/>
              </a:ext>
            </a:extLst>
          </p:cNvPr>
          <p:cNvCxnSpPr>
            <a:cxnSpLocks/>
          </p:cNvCxnSpPr>
          <p:nvPr/>
        </p:nvCxnSpPr>
        <p:spPr>
          <a:xfrm flipH="1" flipV="1">
            <a:off x="2399441" y="4850341"/>
            <a:ext cx="525703" cy="8339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E023B41-0656-FA65-4DDA-CFE4520B40F1}"/>
              </a:ext>
            </a:extLst>
          </p:cNvPr>
          <p:cNvSpPr txBox="1"/>
          <p:nvPr/>
        </p:nvSpPr>
        <p:spPr>
          <a:xfrm>
            <a:off x="773772" y="4044297"/>
            <a:ext cx="2952013" cy="261610"/>
          </a:xfrm>
          <a:prstGeom prst="rect">
            <a:avLst/>
          </a:prstGeom>
          <a:solidFill>
            <a:schemeClr val="bg1"/>
          </a:solidFill>
        </p:spPr>
        <p:txBody>
          <a:bodyPr wrap="square" rtlCol="0">
            <a:spAutoFit/>
          </a:bodyPr>
          <a:lstStyle/>
          <a:p>
            <a:r>
              <a:rPr kumimoji="1" lang="en-US" altLang="ko-Kore-KR" sz="1100" b="1" dirty="0">
                <a:solidFill>
                  <a:srgbClr val="FF0000"/>
                </a:solidFill>
                <a:latin typeface="Calibri" panose="020F0502020204030204" pitchFamily="34" charset="0"/>
                <a:cs typeface="Calibri" panose="020F0502020204030204" pitchFamily="34" charset="0"/>
              </a:rPr>
              <a:t>Westward extension of the WNPSH in ELT Year!</a:t>
            </a:r>
            <a:endParaRPr kumimoji="1" lang="ko-Kore-KR" altLang="en-US" sz="1100" b="1" dirty="0">
              <a:solidFill>
                <a:srgbClr val="FF0000"/>
              </a:solidFill>
              <a:latin typeface="Calibri" panose="020F0502020204030204" pitchFamily="34" charset="0"/>
              <a:cs typeface="Calibri" panose="020F0502020204030204" pitchFamily="34" charset="0"/>
            </a:endParaRPr>
          </a:p>
        </p:txBody>
      </p:sp>
      <p:cxnSp>
        <p:nvCxnSpPr>
          <p:cNvPr id="39" name="직선 연결선[R] 38">
            <a:extLst>
              <a:ext uri="{FF2B5EF4-FFF2-40B4-BE49-F238E27FC236}">
                <a16:creationId xmlns:a16="http://schemas.microsoft.com/office/drawing/2014/main" id="{1AF9E414-8CB6-9E29-D915-D56AE0E76B4E}"/>
              </a:ext>
            </a:extLst>
          </p:cNvPr>
          <p:cNvCxnSpPr/>
          <p:nvPr/>
        </p:nvCxnSpPr>
        <p:spPr>
          <a:xfrm>
            <a:off x="11639693" y="5170141"/>
            <a:ext cx="36725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직선 연결선[R] 39">
            <a:extLst>
              <a:ext uri="{FF2B5EF4-FFF2-40B4-BE49-F238E27FC236}">
                <a16:creationId xmlns:a16="http://schemas.microsoft.com/office/drawing/2014/main" id="{1938095F-4186-8F94-A9F1-195FEFC8A1CF}"/>
              </a:ext>
            </a:extLst>
          </p:cNvPr>
          <p:cNvCxnSpPr>
            <a:cxnSpLocks/>
          </p:cNvCxnSpPr>
          <p:nvPr/>
        </p:nvCxnSpPr>
        <p:spPr>
          <a:xfrm>
            <a:off x="10568309" y="5331796"/>
            <a:ext cx="1160762"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BD23EC0-17FC-4EF3-8DCE-20785DAC5C34}"/>
              </a:ext>
            </a:extLst>
          </p:cNvPr>
          <p:cNvSpPr txBox="1"/>
          <p:nvPr/>
        </p:nvSpPr>
        <p:spPr>
          <a:xfrm>
            <a:off x="0" y="6026947"/>
            <a:ext cx="12136977" cy="738664"/>
          </a:xfrm>
          <a:prstGeom prst="rect">
            <a:avLst/>
          </a:prstGeom>
          <a:noFill/>
        </p:spPr>
        <p:txBody>
          <a:bodyPr wrap="none" rtlCol="0">
            <a:spAutoFit/>
          </a:bodyPr>
          <a:lstStyle/>
          <a:p>
            <a:pPr marL="285750" indent="-285750">
              <a:buFont typeface="Arial" panose="020B0604020202020204" pitchFamily="34" charset="0"/>
              <a:buChar char="•"/>
            </a:pPr>
            <a:r>
              <a:rPr kumimoji="1" lang="en-US" altLang="ko-Kore-KR" sz="1400" dirty="0">
                <a:latin typeface="Calibri" panose="020F0502020204030204" pitchFamily="34" charset="0"/>
                <a:cs typeface="Calibri" panose="020F0502020204030204" pitchFamily="34" charset="0"/>
              </a:rPr>
              <a:t>The </a:t>
            </a:r>
            <a:r>
              <a:rPr kumimoji="1" lang="en-US" altLang="ko-Kore-KR" sz="1400" dirty="0">
                <a:solidFill>
                  <a:srgbClr val="FF0000"/>
                </a:solidFill>
                <a:latin typeface="Calibri" panose="020F0502020204030204" pitchFamily="34" charset="0"/>
                <a:cs typeface="Calibri" panose="020F0502020204030204" pitchFamily="34" charset="0"/>
              </a:rPr>
              <a:t>WNPSH</a:t>
            </a:r>
            <a:r>
              <a:rPr kumimoji="1" lang="en-US" altLang="ko-Kore-KR" sz="1400" dirty="0">
                <a:latin typeface="Calibri" panose="020F0502020204030204" pitchFamily="34" charset="0"/>
                <a:cs typeface="Calibri" panose="020F0502020204030204" pitchFamily="34" charset="0"/>
              </a:rPr>
              <a:t> is </a:t>
            </a:r>
            <a:r>
              <a:rPr kumimoji="1" lang="en-US" altLang="ko-Kore-KR" sz="1400" dirty="0">
                <a:solidFill>
                  <a:srgbClr val="0432FF"/>
                </a:solidFill>
                <a:latin typeface="Calibri" panose="020F0502020204030204" pitchFamily="34" charset="0"/>
                <a:cs typeface="Calibri" panose="020F0502020204030204" pitchFamily="34" charset="0"/>
              </a:rPr>
              <a:t>stronger, more prolonged, and extends further west </a:t>
            </a:r>
            <a:r>
              <a:rPr kumimoji="1" lang="en-US" altLang="ko-Kore-KR" sz="1400" dirty="0">
                <a:latin typeface="Calibri" panose="020F0502020204030204" pitchFamily="34" charset="0"/>
                <a:cs typeface="Calibri" panose="020F0502020204030204" pitchFamily="34" charset="0"/>
              </a:rPr>
              <a:t>in the ELT year than in a normal year.</a:t>
            </a:r>
          </a:p>
          <a:p>
            <a:pPr marL="285750" indent="-285750">
              <a:buFont typeface="Arial" panose="020B0604020202020204" pitchFamily="34" charset="0"/>
              <a:buChar char="•"/>
            </a:pPr>
            <a:r>
              <a:rPr kumimoji="1" lang="en-US" altLang="ko-Kore-KR" sz="1400" dirty="0">
                <a:latin typeface="Calibri" panose="020F0502020204030204" pitchFamily="34" charset="0"/>
                <a:cs typeface="Calibri" panose="020F0502020204030204" pitchFamily="34" charset="0"/>
              </a:rPr>
              <a:t>The </a:t>
            </a:r>
            <a:r>
              <a:rPr kumimoji="1" lang="en-US" altLang="ko-Kore-KR" sz="1400" dirty="0">
                <a:solidFill>
                  <a:srgbClr val="FF0000"/>
                </a:solidFill>
                <a:latin typeface="Calibri" panose="020F0502020204030204" pitchFamily="34" charset="0"/>
                <a:cs typeface="Calibri" panose="020F0502020204030204" pitchFamily="34" charset="0"/>
              </a:rPr>
              <a:t>WNPSH</a:t>
            </a:r>
            <a:r>
              <a:rPr kumimoji="1" lang="en-US" altLang="ko-Kore-KR" sz="1400" dirty="0">
                <a:latin typeface="Calibri" panose="020F0502020204030204" pitchFamily="34" charset="0"/>
                <a:cs typeface="Calibri" panose="020F0502020204030204" pitchFamily="34" charset="0"/>
              </a:rPr>
              <a:t> is maintained by the combined effect of </a:t>
            </a:r>
            <a:r>
              <a:rPr kumimoji="1" lang="en-US" altLang="ko-Kore-KR" sz="1400" dirty="0">
                <a:solidFill>
                  <a:srgbClr val="0432FF"/>
                </a:solidFill>
                <a:latin typeface="Calibri" panose="020F0502020204030204" pitchFamily="34" charset="0"/>
                <a:cs typeface="Calibri" panose="020F0502020204030204" pitchFamily="34" charset="0"/>
              </a:rPr>
              <a:t>Indian Ocean warming </a:t>
            </a:r>
            <a:r>
              <a:rPr kumimoji="1" lang="en-US" altLang="ko-Kore-KR" sz="1400" dirty="0">
                <a:latin typeface="Calibri" panose="020F0502020204030204" pitchFamily="34" charset="0"/>
                <a:cs typeface="Calibri" panose="020F0502020204030204" pitchFamily="34" charset="0"/>
              </a:rPr>
              <a:t>and </a:t>
            </a:r>
            <a:r>
              <a:rPr kumimoji="1" lang="en-US" altLang="ko-Kore-KR" sz="1400" dirty="0">
                <a:solidFill>
                  <a:srgbClr val="0432FF"/>
                </a:solidFill>
                <a:latin typeface="Calibri" panose="020F0502020204030204" pitchFamily="34" charset="0"/>
                <a:cs typeface="Calibri" panose="020F0502020204030204" pitchFamily="34" charset="0"/>
              </a:rPr>
              <a:t>Eastern Pacific cooling</a:t>
            </a:r>
            <a:r>
              <a:rPr kumimoji="1" lang="en-US" altLang="ko-Kore-KR" sz="1400" dirty="0">
                <a:latin typeface="Calibri" panose="020F0502020204030204" pitchFamily="34" charset="0"/>
                <a:cs typeface="Calibri" panose="020F0502020204030204" pitchFamily="34" charset="0"/>
              </a:rPr>
              <a:t> via Kelvin and Rossby wave responses (Chen et al., 2016).</a:t>
            </a:r>
          </a:p>
          <a:p>
            <a:pPr marL="285750" indent="-285750">
              <a:buFont typeface="Arial" panose="020B0604020202020204" pitchFamily="34" charset="0"/>
              <a:buChar char="•"/>
            </a:pPr>
            <a:r>
              <a:rPr kumimoji="1" lang="en-US" altLang="ko-Kore-KR" sz="1400" dirty="0">
                <a:latin typeface="Calibri" panose="020F0502020204030204" pitchFamily="34" charset="0"/>
                <a:cs typeface="Calibri" panose="020F0502020204030204" pitchFamily="34" charset="0"/>
              </a:rPr>
              <a:t>The relationship between ENSO transition and oceanic Rossby wave propagation needs to be further studied.</a:t>
            </a:r>
          </a:p>
        </p:txBody>
      </p:sp>
      <p:sp>
        <p:nvSpPr>
          <p:cNvPr id="43" name="TextBox 42">
            <a:extLst>
              <a:ext uri="{FF2B5EF4-FFF2-40B4-BE49-F238E27FC236}">
                <a16:creationId xmlns:a16="http://schemas.microsoft.com/office/drawing/2014/main" id="{6B0B766F-7006-6AD2-BCF7-506D03DAF69E}"/>
              </a:ext>
            </a:extLst>
          </p:cNvPr>
          <p:cNvSpPr txBox="1"/>
          <p:nvPr/>
        </p:nvSpPr>
        <p:spPr>
          <a:xfrm>
            <a:off x="8682877" y="1045657"/>
            <a:ext cx="2860720" cy="276999"/>
          </a:xfrm>
          <a:prstGeom prst="rect">
            <a:avLst/>
          </a:prstGeom>
          <a:noFill/>
        </p:spPr>
        <p:txBody>
          <a:bodyPr wrap="none" rtlCol="0">
            <a:spAutoFit/>
          </a:bodyPr>
          <a:lstStyle/>
          <a:p>
            <a:r>
              <a:rPr kumimoji="1" lang="en-US" altLang="ko-Kore-KR" sz="1200" dirty="0">
                <a:latin typeface="Calibri" panose="020F0502020204030204" pitchFamily="34" charset="0"/>
                <a:cs typeface="Calibri" panose="020F0502020204030204" pitchFamily="34" charset="0"/>
              </a:rPr>
              <a:t>WNPAC: Western North Pacific Anticyclone</a:t>
            </a:r>
            <a:endParaRPr kumimoji="1" lang="ko-Kore-KR" alt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572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그림 20">
            <a:extLst>
              <a:ext uri="{FF2B5EF4-FFF2-40B4-BE49-F238E27FC236}">
                <a16:creationId xmlns:a16="http://schemas.microsoft.com/office/drawing/2014/main" id="{18AFFDCD-ED05-9959-F7BC-A209C8944906}"/>
              </a:ext>
            </a:extLst>
          </p:cNvPr>
          <p:cNvPicPr>
            <a:picLocks noChangeAspect="1"/>
          </p:cNvPicPr>
          <p:nvPr/>
        </p:nvPicPr>
        <p:blipFill rotWithShape="1">
          <a:blip/>
          <a:srcRect l="53182" b="50000"/>
          <a:stretch/>
        </p:blipFill>
        <p:spPr>
          <a:xfrm>
            <a:off x="649302" y="1788625"/>
            <a:ext cx="3245505" cy="2972552"/>
          </a:xfrm>
          <a:prstGeom prst="rect">
            <a:avLst/>
          </a:prstGeom>
        </p:spPr>
      </p:pic>
      <p:sp>
        <p:nvSpPr>
          <p:cNvPr id="7" name="TextBox 6">
            <a:extLst>
              <a:ext uri="{FF2B5EF4-FFF2-40B4-BE49-F238E27FC236}">
                <a16:creationId xmlns:a16="http://schemas.microsoft.com/office/drawing/2014/main" id="{0F53464D-6710-D84D-3D13-FA3714869092}"/>
              </a:ext>
            </a:extLst>
          </p:cNvPr>
          <p:cNvSpPr txBox="1"/>
          <p:nvPr/>
        </p:nvSpPr>
        <p:spPr>
          <a:xfrm>
            <a:off x="414214" y="1040586"/>
            <a:ext cx="2117118" cy="707886"/>
          </a:xfrm>
          <a:prstGeom prst="rect">
            <a:avLst/>
          </a:prstGeom>
          <a:noFill/>
        </p:spPr>
        <p:txBody>
          <a:bodyPr wrap="none" rtlCol="0">
            <a:spAutoFit/>
          </a:bodyPr>
          <a:lstStyle/>
          <a:p>
            <a:pPr latinLnBrk="0"/>
            <a:r>
              <a:rPr kumimoji="1" lang="en-US" altLang="ko-Kore-KR" sz="2000" dirty="0">
                <a:latin typeface="Calibri" panose="020F0502020204030204" pitchFamily="34" charset="0"/>
                <a:cs typeface="Calibri" panose="020F0502020204030204" pitchFamily="34" charset="0"/>
              </a:rPr>
              <a:t>Shading: SAT [℃]</a:t>
            </a:r>
          </a:p>
          <a:p>
            <a:pPr latinLnBrk="0"/>
            <a:r>
              <a:rPr kumimoji="1" lang="en-US" altLang="ko-Kore-KR" sz="2000" dirty="0">
                <a:latin typeface="Calibri" panose="020F0502020204030204" pitchFamily="34" charset="0"/>
                <a:cs typeface="Calibri" panose="020F0502020204030204" pitchFamily="34" charset="0"/>
              </a:rPr>
              <a:t>Contour: SLP [</a:t>
            </a:r>
            <a:r>
              <a:rPr kumimoji="1" lang="en-US" altLang="ko-Kore-KR" sz="2000" dirty="0" err="1">
                <a:latin typeface="Calibri" panose="020F0502020204030204" pitchFamily="34" charset="0"/>
                <a:cs typeface="Calibri" panose="020F0502020204030204" pitchFamily="34" charset="0"/>
              </a:rPr>
              <a:t>hPa</a:t>
            </a:r>
            <a:r>
              <a:rPr kumimoji="1" lang="en-US" altLang="ko-Kore-KR" sz="2000" dirty="0">
                <a:latin typeface="Calibri" panose="020F0502020204030204" pitchFamily="34" charset="0"/>
                <a:cs typeface="Calibri" panose="020F0502020204030204" pitchFamily="34" charset="0"/>
              </a:rPr>
              <a:t>]</a:t>
            </a:r>
          </a:p>
        </p:txBody>
      </p:sp>
      <p:sp>
        <p:nvSpPr>
          <p:cNvPr id="6" name="TextBox 5">
            <a:extLst>
              <a:ext uri="{FF2B5EF4-FFF2-40B4-BE49-F238E27FC236}">
                <a16:creationId xmlns:a16="http://schemas.microsoft.com/office/drawing/2014/main" id="{1A251755-A64C-9501-DCB9-C3453EAAA35D}"/>
              </a:ext>
            </a:extLst>
          </p:cNvPr>
          <p:cNvSpPr txBox="1"/>
          <p:nvPr/>
        </p:nvSpPr>
        <p:spPr>
          <a:xfrm>
            <a:off x="280641" y="-25618"/>
            <a:ext cx="5779146" cy="584775"/>
          </a:xfrm>
          <a:prstGeom prst="rect">
            <a:avLst/>
          </a:prstGeom>
          <a:noFill/>
        </p:spPr>
        <p:txBody>
          <a:bodyPr wrap="none" rtlCol="0">
            <a:spAutoFit/>
          </a:bodyPr>
          <a:lstStyle/>
          <a:p>
            <a:pPr latinLnBrk="0"/>
            <a:r>
              <a:rPr kumimoji="1" lang="en-US" altLang="ko-Kore-KR" sz="3200" b="1" dirty="0">
                <a:latin typeface="Calibri" panose="020F0502020204030204" pitchFamily="34" charset="0"/>
                <a:cs typeface="Calibri" panose="020F0502020204030204" pitchFamily="34" charset="0"/>
              </a:rPr>
              <a:t>Interannual component: ELT Year</a:t>
            </a:r>
            <a:endParaRPr kumimoji="1" lang="ko-Kore-KR" altLang="en-US" sz="3200" b="1"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EEA12D3-4163-1EC6-897F-C1CE455B9867}"/>
              </a:ext>
            </a:extLst>
          </p:cNvPr>
          <p:cNvSpPr txBox="1"/>
          <p:nvPr/>
        </p:nvSpPr>
        <p:spPr>
          <a:xfrm>
            <a:off x="750934" y="560402"/>
            <a:ext cx="4143442" cy="461665"/>
          </a:xfrm>
          <a:prstGeom prst="rect">
            <a:avLst/>
          </a:prstGeom>
          <a:noFill/>
        </p:spPr>
        <p:txBody>
          <a:bodyPr wrap="none" rtlCol="0">
            <a:spAutoFit/>
          </a:bodyPr>
          <a:lstStyle/>
          <a:p>
            <a:pPr latinLnBrk="0"/>
            <a:r>
              <a:rPr kumimoji="1" lang="en-US" altLang="ko-Kore-KR" sz="2400" dirty="0">
                <a:solidFill>
                  <a:srgbClr val="FF0000"/>
                </a:solidFill>
                <a:latin typeface="Calibri" panose="020F0502020204030204" pitchFamily="34" charset="0"/>
                <a:cs typeface="Calibri" panose="020F0502020204030204" pitchFamily="34" charset="0"/>
              </a:rPr>
              <a:t>Mature Phase of El Niño (ONDJ)</a:t>
            </a:r>
            <a:endParaRPr kumimoji="1" lang="ko-Kore-KR" altLang="en-US" sz="2400" dirty="0">
              <a:solidFill>
                <a:srgbClr val="FF0000"/>
              </a:solidFill>
              <a:latin typeface="Calibri" panose="020F0502020204030204" pitchFamily="34" charset="0"/>
              <a:cs typeface="Calibri" panose="020F0502020204030204" pitchFamily="34" charset="0"/>
            </a:endParaRPr>
          </a:p>
        </p:txBody>
      </p:sp>
      <p:sp>
        <p:nvSpPr>
          <p:cNvPr id="12" name="직사각형 11">
            <a:extLst>
              <a:ext uri="{FF2B5EF4-FFF2-40B4-BE49-F238E27FC236}">
                <a16:creationId xmlns:a16="http://schemas.microsoft.com/office/drawing/2014/main" id="{739D4C4D-1688-1C19-30C8-5B6125F4796F}"/>
              </a:ext>
            </a:extLst>
          </p:cNvPr>
          <p:cNvSpPr/>
          <p:nvPr/>
        </p:nvSpPr>
        <p:spPr>
          <a:xfrm>
            <a:off x="280641" y="1040584"/>
            <a:ext cx="5352373" cy="52570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kumimoji="1" lang="ko-Kore-KR" altLang="en-US">
              <a:latin typeface="Calibri" panose="020F0502020204030204" pitchFamily="34" charset="0"/>
              <a:cs typeface="Calibri" panose="020F0502020204030204" pitchFamily="34" charset="0"/>
            </a:endParaRPr>
          </a:p>
        </p:txBody>
      </p:sp>
      <p:sp>
        <p:nvSpPr>
          <p:cNvPr id="14" name="직사각형 13">
            <a:extLst>
              <a:ext uri="{FF2B5EF4-FFF2-40B4-BE49-F238E27FC236}">
                <a16:creationId xmlns:a16="http://schemas.microsoft.com/office/drawing/2014/main" id="{668B00F6-7442-1B20-3F54-7AFEC9F6FE4E}"/>
              </a:ext>
            </a:extLst>
          </p:cNvPr>
          <p:cNvSpPr/>
          <p:nvPr/>
        </p:nvSpPr>
        <p:spPr>
          <a:xfrm>
            <a:off x="5790550" y="1040584"/>
            <a:ext cx="6279191" cy="5257013"/>
          </a:xfrm>
          <a:prstGeom prst="rect">
            <a:avLst/>
          </a:prstGeom>
          <a:noFill/>
          <a:ln w="28575">
            <a:solidFill>
              <a:srgbClr val="0432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kumimoji="1" lang="ko-Kore-KR" altLang="en-US">
              <a:latin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9A54B396-BF5F-BFE1-FAC2-E65E24D572AA}"/>
              </a:ext>
            </a:extLst>
          </p:cNvPr>
          <p:cNvSpPr txBox="1"/>
          <p:nvPr/>
        </p:nvSpPr>
        <p:spPr>
          <a:xfrm>
            <a:off x="6288345" y="539975"/>
            <a:ext cx="4745082" cy="461665"/>
          </a:xfrm>
          <a:prstGeom prst="rect">
            <a:avLst/>
          </a:prstGeom>
          <a:noFill/>
        </p:spPr>
        <p:txBody>
          <a:bodyPr wrap="none" rtlCol="0">
            <a:spAutoFit/>
          </a:bodyPr>
          <a:lstStyle/>
          <a:p>
            <a:pPr latinLnBrk="0"/>
            <a:r>
              <a:rPr kumimoji="1" lang="en-US" altLang="ko-Kore-KR" sz="2400" dirty="0">
                <a:solidFill>
                  <a:srgbClr val="0432FF"/>
                </a:solidFill>
                <a:latin typeface="Calibri" panose="020F0502020204030204" pitchFamily="34" charset="0"/>
                <a:cs typeface="Calibri" panose="020F0502020204030204" pitchFamily="34" charset="0"/>
              </a:rPr>
              <a:t>Developing Phase of La Niña (MJJAS)</a:t>
            </a:r>
            <a:endParaRPr kumimoji="1" lang="ko-Kore-KR" altLang="en-US" sz="2400" dirty="0">
              <a:solidFill>
                <a:srgbClr val="0432FF"/>
              </a:solidFill>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59BDACA3-DE56-F469-63A6-8761222D90B3}"/>
              </a:ext>
            </a:extLst>
          </p:cNvPr>
          <p:cNvSpPr txBox="1"/>
          <p:nvPr/>
        </p:nvSpPr>
        <p:spPr>
          <a:xfrm>
            <a:off x="2773374" y="1047896"/>
            <a:ext cx="1560812" cy="400110"/>
          </a:xfrm>
          <a:prstGeom prst="rect">
            <a:avLst/>
          </a:prstGeom>
          <a:noFill/>
        </p:spPr>
        <p:txBody>
          <a:bodyPr wrap="none" rtlCol="0">
            <a:spAutoFit/>
          </a:bodyPr>
          <a:lstStyle/>
          <a:p>
            <a:pPr latinLnBrk="0"/>
            <a:r>
              <a:rPr kumimoji="1" lang="en-US" altLang="ko-Kore-KR" sz="2000" dirty="0">
                <a:latin typeface="Calibri" panose="020F0502020204030204" pitchFamily="34" charset="0"/>
                <a:cs typeface="Calibri" panose="020F0502020204030204" pitchFamily="34" charset="0"/>
              </a:rPr>
              <a:t>Vector: UV10</a:t>
            </a:r>
            <a:endParaRPr kumimoji="1" lang="ko-Kore-KR" altLang="en-US" sz="2000" dirty="0">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5FB0BEB0-8F20-B63A-2F16-62D8F310C9A2}"/>
              </a:ext>
            </a:extLst>
          </p:cNvPr>
          <p:cNvSpPr txBox="1"/>
          <p:nvPr/>
        </p:nvSpPr>
        <p:spPr>
          <a:xfrm>
            <a:off x="3514979" y="2800483"/>
            <a:ext cx="1932067" cy="584775"/>
          </a:xfrm>
          <a:prstGeom prst="rect">
            <a:avLst/>
          </a:prstGeom>
          <a:solidFill>
            <a:schemeClr val="bg1"/>
          </a:solidFill>
          <a:ln>
            <a:solidFill>
              <a:schemeClr val="tx1"/>
            </a:solidFill>
          </a:ln>
        </p:spPr>
        <p:txBody>
          <a:bodyPr wrap="none" rtlCol="0">
            <a:spAutoFit/>
          </a:bodyPr>
          <a:lstStyle/>
          <a:p>
            <a:pPr algn="ctr" latinLnBrk="0"/>
            <a:r>
              <a:rPr kumimoji="1" lang="en-US" altLang="ko-Kore-KR" sz="1600" dirty="0">
                <a:latin typeface="Calibri" panose="020F0502020204030204" pitchFamily="34" charset="0"/>
                <a:cs typeface="Calibri" panose="020F0502020204030204" pitchFamily="34" charset="0"/>
              </a:rPr>
              <a:t>Kuroshio Anticyclone</a:t>
            </a:r>
          </a:p>
          <a:p>
            <a:pPr algn="ctr" latinLnBrk="0"/>
            <a:r>
              <a:rPr kumimoji="1" lang="en-US" altLang="ko-Kore-KR" sz="1600" dirty="0">
                <a:latin typeface="Calibri" panose="020F0502020204030204" pitchFamily="34" charset="0"/>
                <a:cs typeface="Calibri" panose="020F0502020204030204" pitchFamily="34" charset="0"/>
              </a:rPr>
              <a:t>(Son et al., 2014)</a:t>
            </a:r>
            <a:endParaRPr kumimoji="1" lang="ko-Kore-KR" altLang="en-US" sz="1600" dirty="0">
              <a:latin typeface="Calibri" panose="020F0502020204030204" pitchFamily="34" charset="0"/>
              <a:cs typeface="Calibri" panose="020F0502020204030204" pitchFamily="34" charset="0"/>
            </a:endParaRPr>
          </a:p>
        </p:txBody>
      </p:sp>
      <p:cxnSp>
        <p:nvCxnSpPr>
          <p:cNvPr id="27" name="직선 화살표 연결선 26">
            <a:extLst>
              <a:ext uri="{FF2B5EF4-FFF2-40B4-BE49-F238E27FC236}">
                <a16:creationId xmlns:a16="http://schemas.microsoft.com/office/drawing/2014/main" id="{A6837C67-A34D-341B-C944-37323C18D39E}"/>
              </a:ext>
            </a:extLst>
          </p:cNvPr>
          <p:cNvCxnSpPr>
            <a:cxnSpLocks/>
          </p:cNvCxnSpPr>
          <p:nvPr/>
        </p:nvCxnSpPr>
        <p:spPr>
          <a:xfrm flipH="1">
            <a:off x="3063116" y="2986003"/>
            <a:ext cx="37447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84DF893-50B7-F009-98A4-F077E75DA8AE}"/>
              </a:ext>
            </a:extLst>
          </p:cNvPr>
          <p:cNvSpPr txBox="1"/>
          <p:nvPr/>
        </p:nvSpPr>
        <p:spPr>
          <a:xfrm>
            <a:off x="304958" y="4939341"/>
            <a:ext cx="5359308" cy="1277273"/>
          </a:xfrm>
          <a:prstGeom prst="rect">
            <a:avLst/>
          </a:prstGeom>
          <a:noFill/>
        </p:spPr>
        <p:txBody>
          <a:bodyPr wrap="square" rtlCol="0">
            <a:spAutoFit/>
          </a:bodyPr>
          <a:lstStyle/>
          <a:p>
            <a:pPr marL="285750" indent="-285750" latinLnBrk="0">
              <a:spcAft>
                <a:spcPts val="600"/>
              </a:spcAft>
              <a:buFont typeface="Wingdings" pitchFamily="2" charset="2"/>
              <a:buChar char="§"/>
            </a:pPr>
            <a:r>
              <a:rPr lang="en-US" altLang="ko-Kore-KR" sz="1800" dirty="0">
                <a:effectLst/>
                <a:latin typeface="Calibri" panose="020F0502020204030204" pitchFamily="34" charset="0"/>
                <a:cs typeface="Calibri" panose="020F0502020204030204" pitchFamily="34" charset="0"/>
              </a:rPr>
              <a:t>The </a:t>
            </a:r>
            <a:r>
              <a:rPr lang="en-US" altLang="ko-Kore-KR" sz="1800" b="1" dirty="0">
                <a:effectLst/>
                <a:latin typeface="Calibri" panose="020F0502020204030204" pitchFamily="34" charset="0"/>
                <a:cs typeface="Calibri" panose="020F0502020204030204" pitchFamily="34" charset="0"/>
              </a:rPr>
              <a:t>Kuroshio and Philippine Sea Anticyclon</a:t>
            </a:r>
            <a:r>
              <a:rPr lang="en-US" altLang="ko-Kore-KR" b="1" dirty="0">
                <a:latin typeface="Calibri" panose="020F0502020204030204" pitchFamily="34" charset="0"/>
                <a:cs typeface="Calibri" panose="020F0502020204030204" pitchFamily="34" charset="0"/>
              </a:rPr>
              <a:t>e</a:t>
            </a:r>
            <a:r>
              <a:rPr lang="en-US" altLang="ko-Kore-KR" sz="1800" b="1" dirty="0">
                <a:effectLst/>
                <a:latin typeface="Calibri" panose="020F0502020204030204" pitchFamily="34" charset="0"/>
                <a:cs typeface="Calibri" panose="020F0502020204030204" pitchFamily="34" charset="0"/>
              </a:rPr>
              <a:t> </a:t>
            </a:r>
            <a:r>
              <a:rPr lang="en-US" altLang="ko-Kore-KR" sz="1800" dirty="0">
                <a:effectLst/>
                <a:latin typeface="Calibri" panose="020F0502020204030204" pitchFamily="34" charset="0"/>
                <a:cs typeface="Calibri" panose="020F0502020204030204" pitchFamily="34" charset="0"/>
              </a:rPr>
              <a:t>supplies the warm and moist southerly winds to East Asia</a:t>
            </a:r>
            <a:endParaRPr lang="en-US" altLang="ko-Kore-KR" sz="1800" dirty="0">
              <a:latin typeface="Calibri" panose="020F0502020204030204" pitchFamily="34" charset="0"/>
              <a:cs typeface="Calibri" panose="020F0502020204030204" pitchFamily="34" charset="0"/>
            </a:endParaRPr>
          </a:p>
          <a:p>
            <a:pPr marL="285750" indent="-285750" latinLnBrk="0">
              <a:spcAft>
                <a:spcPts val="600"/>
              </a:spcAft>
              <a:buFont typeface="Wingdings" pitchFamily="2" charset="2"/>
              <a:buChar char="§"/>
            </a:pPr>
            <a:endParaRPr kumimoji="1" lang="ko-Kore-KR" altLang="en-US"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1AFBFE66-9D25-7293-69B4-1097C61D7EF5}"/>
              </a:ext>
            </a:extLst>
          </p:cNvPr>
          <p:cNvSpPr txBox="1"/>
          <p:nvPr/>
        </p:nvSpPr>
        <p:spPr>
          <a:xfrm>
            <a:off x="1947254" y="6277654"/>
            <a:ext cx="7127208" cy="523220"/>
          </a:xfrm>
          <a:prstGeom prst="rect">
            <a:avLst/>
          </a:prstGeom>
          <a:noFill/>
          <a:ln w="28575">
            <a:noFill/>
          </a:ln>
        </p:spPr>
        <p:txBody>
          <a:bodyPr wrap="none" rtlCol="0">
            <a:spAutoFit/>
          </a:bodyPr>
          <a:lstStyle/>
          <a:p>
            <a:pPr latinLnBrk="0"/>
            <a:r>
              <a:rPr kumimoji="1" lang="en-US" altLang="ko-Kore-KR" sz="2800" b="1" dirty="0">
                <a:latin typeface="Calibri" panose="020F0502020204030204" pitchFamily="34" charset="0"/>
                <a:cs typeface="Calibri" panose="020F0502020204030204" pitchFamily="34" charset="0"/>
              </a:rPr>
              <a:t>Distinct pathways of the ENSO teleconnection!</a:t>
            </a:r>
            <a:endParaRPr kumimoji="1" lang="ko-Kore-KR" altLang="en-US" sz="2800" b="1" dirty="0">
              <a:latin typeface="Calibri" panose="020F0502020204030204" pitchFamily="34" charset="0"/>
              <a:cs typeface="Calibri" panose="020F0502020204030204" pitchFamily="34" charset="0"/>
            </a:endParaRPr>
          </a:p>
        </p:txBody>
      </p:sp>
      <p:sp>
        <p:nvSpPr>
          <p:cNvPr id="19" name="Slide Number Placeholder 4">
            <a:extLst>
              <a:ext uri="{FF2B5EF4-FFF2-40B4-BE49-F238E27FC236}">
                <a16:creationId xmlns:a16="http://schemas.microsoft.com/office/drawing/2014/main" id="{B00D6482-BE5A-8EAE-2C26-FE698CB913AB}"/>
              </a:ext>
            </a:extLst>
          </p:cNvPr>
          <p:cNvSpPr>
            <a:spLocks noGrp="1"/>
          </p:cNvSpPr>
          <p:nvPr>
            <p:ph type="sldNum" sz="quarter" idx="12"/>
          </p:nvPr>
        </p:nvSpPr>
        <p:spPr>
          <a:xfrm>
            <a:off x="9263743" y="6341804"/>
            <a:ext cx="2743200" cy="365125"/>
          </a:xfrm>
        </p:spPr>
        <p:txBody>
          <a:bodyPr/>
          <a:lstStyle/>
          <a:p>
            <a:pPr latinLnBrk="0"/>
            <a:r>
              <a:rPr lang="en-US" sz="1800" dirty="0">
                <a:solidFill>
                  <a:schemeClr val="tx1"/>
                </a:solidFill>
                <a:latin typeface="Calibri" panose="020F0502020204030204" pitchFamily="34" charset="0"/>
                <a:cs typeface="Calibri" panose="020F0502020204030204" pitchFamily="34" charset="0"/>
              </a:rPr>
              <a:t>25</a:t>
            </a:r>
          </a:p>
        </p:txBody>
      </p:sp>
      <p:sp>
        <p:nvSpPr>
          <p:cNvPr id="22" name="직사각형 21">
            <a:extLst>
              <a:ext uri="{FF2B5EF4-FFF2-40B4-BE49-F238E27FC236}">
                <a16:creationId xmlns:a16="http://schemas.microsoft.com/office/drawing/2014/main" id="{483CFC55-C1AB-80FC-AA84-7A3A3C626173}"/>
              </a:ext>
            </a:extLst>
          </p:cNvPr>
          <p:cNvSpPr/>
          <p:nvPr/>
        </p:nvSpPr>
        <p:spPr>
          <a:xfrm>
            <a:off x="891383" y="1825256"/>
            <a:ext cx="445999" cy="2762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kumimoji="1" lang="ko-Kore-KR" altLang="en-US">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1897E22F-E353-2F16-A07C-DAA4C002F147}"/>
              </a:ext>
            </a:extLst>
          </p:cNvPr>
          <p:cNvSpPr txBox="1"/>
          <p:nvPr/>
        </p:nvSpPr>
        <p:spPr>
          <a:xfrm>
            <a:off x="2925020" y="3886390"/>
            <a:ext cx="2365006" cy="584775"/>
          </a:xfrm>
          <a:prstGeom prst="rect">
            <a:avLst/>
          </a:prstGeom>
          <a:solidFill>
            <a:schemeClr val="bg1"/>
          </a:solidFill>
          <a:ln>
            <a:solidFill>
              <a:schemeClr val="tx1"/>
            </a:solidFill>
          </a:ln>
        </p:spPr>
        <p:txBody>
          <a:bodyPr wrap="none" rtlCol="0">
            <a:spAutoFit/>
          </a:bodyPr>
          <a:lstStyle/>
          <a:p>
            <a:pPr algn="ctr" latinLnBrk="0"/>
            <a:r>
              <a:rPr kumimoji="1" lang="en-US" altLang="ko-Kore-KR" sz="1600" dirty="0">
                <a:latin typeface="Calibri" panose="020F0502020204030204" pitchFamily="34" charset="0"/>
                <a:cs typeface="Calibri" panose="020F0502020204030204" pitchFamily="34" charset="0"/>
              </a:rPr>
              <a:t>Philippine Sea Anticyclone</a:t>
            </a:r>
          </a:p>
          <a:p>
            <a:pPr algn="ctr" latinLnBrk="0"/>
            <a:r>
              <a:rPr kumimoji="1" lang="en-US" altLang="ko-Kore-KR" sz="1600" dirty="0">
                <a:latin typeface="Calibri" panose="020F0502020204030204" pitchFamily="34" charset="0"/>
                <a:cs typeface="Calibri" panose="020F0502020204030204" pitchFamily="34" charset="0"/>
              </a:rPr>
              <a:t>(Wang et al., 2000)</a:t>
            </a:r>
            <a:endParaRPr kumimoji="1" lang="ko-Kore-KR" altLang="en-US" sz="1600" dirty="0">
              <a:latin typeface="Calibri" panose="020F0502020204030204" pitchFamily="34" charset="0"/>
              <a:cs typeface="Calibri" panose="020F0502020204030204" pitchFamily="34" charset="0"/>
            </a:endParaRPr>
          </a:p>
        </p:txBody>
      </p:sp>
      <p:cxnSp>
        <p:nvCxnSpPr>
          <p:cNvPr id="28" name="직선 화살표 연결선 27">
            <a:extLst>
              <a:ext uri="{FF2B5EF4-FFF2-40B4-BE49-F238E27FC236}">
                <a16:creationId xmlns:a16="http://schemas.microsoft.com/office/drawing/2014/main" id="{25BA2384-9E20-4DED-7E16-FF7541944AB6}"/>
              </a:ext>
            </a:extLst>
          </p:cNvPr>
          <p:cNvCxnSpPr>
            <a:cxnSpLocks/>
            <a:stCxn id="26" idx="1"/>
          </p:cNvCxnSpPr>
          <p:nvPr/>
        </p:nvCxnSpPr>
        <p:spPr>
          <a:xfrm flipH="1">
            <a:off x="2070685" y="4178778"/>
            <a:ext cx="854335" cy="435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그림 32">
            <a:extLst>
              <a:ext uri="{FF2B5EF4-FFF2-40B4-BE49-F238E27FC236}">
                <a16:creationId xmlns:a16="http://schemas.microsoft.com/office/drawing/2014/main" id="{020CFB8C-63A9-BD0D-06AE-B42348F42D7F}"/>
              </a:ext>
            </a:extLst>
          </p:cNvPr>
          <p:cNvPicPr>
            <a:picLocks noChangeAspect="1"/>
          </p:cNvPicPr>
          <p:nvPr/>
        </p:nvPicPr>
        <p:blipFill rotWithShape="1">
          <a:blip/>
          <a:srcRect t="50230" b="-1433"/>
          <a:stretch/>
        </p:blipFill>
        <p:spPr>
          <a:xfrm>
            <a:off x="8108791" y="1202774"/>
            <a:ext cx="2885009" cy="1846516"/>
          </a:xfrm>
          <a:prstGeom prst="rect">
            <a:avLst/>
          </a:prstGeom>
        </p:spPr>
      </p:pic>
      <p:grpSp>
        <p:nvGrpSpPr>
          <p:cNvPr id="72" name="그룹 71">
            <a:extLst>
              <a:ext uri="{FF2B5EF4-FFF2-40B4-BE49-F238E27FC236}">
                <a16:creationId xmlns:a16="http://schemas.microsoft.com/office/drawing/2014/main" id="{FB947F32-940C-1842-004C-9D39EDC52BED}"/>
              </a:ext>
            </a:extLst>
          </p:cNvPr>
          <p:cNvGrpSpPr/>
          <p:nvPr/>
        </p:nvGrpSpPr>
        <p:grpSpPr>
          <a:xfrm>
            <a:off x="6104666" y="1344953"/>
            <a:ext cx="1966824" cy="3563567"/>
            <a:chOff x="11729258" y="626097"/>
            <a:chExt cx="2617841" cy="4743108"/>
          </a:xfrm>
        </p:grpSpPr>
        <p:pic>
          <p:nvPicPr>
            <p:cNvPr id="57" name="그림 56">
              <a:extLst>
                <a:ext uri="{FF2B5EF4-FFF2-40B4-BE49-F238E27FC236}">
                  <a16:creationId xmlns:a16="http://schemas.microsoft.com/office/drawing/2014/main" id="{0208B004-BAEF-469C-3BA0-49802869F9DD}"/>
                </a:ext>
              </a:extLst>
            </p:cNvPr>
            <p:cNvPicPr>
              <a:picLocks noChangeAspect="1"/>
            </p:cNvPicPr>
            <p:nvPr/>
          </p:nvPicPr>
          <p:blipFill rotWithShape="1">
            <a:blip/>
            <a:srcRect r="45350"/>
            <a:stretch/>
          </p:blipFill>
          <p:spPr>
            <a:xfrm>
              <a:off x="11729258" y="626097"/>
              <a:ext cx="2356432" cy="4743108"/>
            </a:xfrm>
            <a:prstGeom prst="rect">
              <a:avLst/>
            </a:prstGeom>
          </p:spPr>
        </p:pic>
        <p:cxnSp>
          <p:nvCxnSpPr>
            <p:cNvPr id="58" name="직선 연결선[R] 57">
              <a:extLst>
                <a:ext uri="{FF2B5EF4-FFF2-40B4-BE49-F238E27FC236}">
                  <a16:creationId xmlns:a16="http://schemas.microsoft.com/office/drawing/2014/main" id="{4EB14B2B-BC1B-DAFC-729A-0DF3FA6D3DD2}"/>
                </a:ext>
              </a:extLst>
            </p:cNvPr>
            <p:cNvCxnSpPr>
              <a:cxnSpLocks/>
            </p:cNvCxnSpPr>
            <p:nvPr/>
          </p:nvCxnSpPr>
          <p:spPr>
            <a:xfrm>
              <a:off x="12239133" y="1899577"/>
              <a:ext cx="1846557" cy="2929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E92FBCB-FE1F-676C-8980-361C0AE480FA}"/>
                </a:ext>
              </a:extLst>
            </p:cNvPr>
            <p:cNvSpPr txBox="1"/>
            <p:nvPr/>
          </p:nvSpPr>
          <p:spPr>
            <a:xfrm>
              <a:off x="13602047" y="3923545"/>
              <a:ext cx="745052" cy="337962"/>
            </a:xfrm>
            <a:prstGeom prst="rect">
              <a:avLst/>
            </a:prstGeom>
            <a:noFill/>
          </p:spPr>
          <p:txBody>
            <a:bodyPr wrap="none" rtlCol="0">
              <a:spAutoFit/>
            </a:bodyPr>
            <a:lstStyle/>
            <a:p>
              <a:pPr latinLnBrk="0"/>
              <a:r>
                <a:rPr kumimoji="1" lang="en-US" altLang="ko-Kore-KR" sz="1050" dirty="0">
                  <a:latin typeface="Calibri" panose="020F0502020204030204" pitchFamily="34" charset="0"/>
                  <a:cs typeface="Calibri" panose="020F0502020204030204" pitchFamily="34" charset="0"/>
                </a:rPr>
                <a:t>143.5E</a:t>
              </a:r>
              <a:endParaRPr kumimoji="1" lang="ko-Kore-KR" altLang="en-US" sz="1050" dirty="0">
                <a:latin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892AABAF-0536-D93E-40FD-C6A10377242D}"/>
                </a:ext>
              </a:extLst>
            </p:cNvPr>
            <p:cNvSpPr txBox="1"/>
            <p:nvPr/>
          </p:nvSpPr>
          <p:spPr>
            <a:xfrm>
              <a:off x="13007132" y="3618389"/>
              <a:ext cx="608501" cy="337962"/>
            </a:xfrm>
            <a:prstGeom prst="rect">
              <a:avLst/>
            </a:prstGeom>
            <a:noFill/>
          </p:spPr>
          <p:txBody>
            <a:bodyPr wrap="none" rtlCol="0">
              <a:spAutoFit/>
            </a:bodyPr>
            <a:lstStyle/>
            <a:p>
              <a:pPr latinLnBrk="0"/>
              <a:r>
                <a:rPr kumimoji="1" lang="en-US" altLang="ko-Kore-KR" sz="1050" dirty="0">
                  <a:latin typeface="Calibri" panose="020F0502020204030204" pitchFamily="34" charset="0"/>
                  <a:cs typeface="Calibri" panose="020F0502020204030204" pitchFamily="34" charset="0"/>
                </a:rPr>
                <a:t>138E</a:t>
              </a:r>
              <a:endParaRPr kumimoji="1" lang="ko-Kore-KR" altLang="en-US" sz="1050" dirty="0">
                <a:latin typeface="Calibri" panose="020F0502020204030204" pitchFamily="34" charset="0"/>
                <a:cs typeface="Calibri" panose="020F0502020204030204" pitchFamily="34" charset="0"/>
              </a:endParaRPr>
            </a:p>
          </p:txBody>
        </p:sp>
        <p:sp>
          <p:nvSpPr>
            <p:cNvPr id="61" name="TextBox 60">
              <a:extLst>
                <a:ext uri="{FF2B5EF4-FFF2-40B4-BE49-F238E27FC236}">
                  <a16:creationId xmlns:a16="http://schemas.microsoft.com/office/drawing/2014/main" id="{1909281F-859A-34EA-FC68-1DF61C718ED7}"/>
                </a:ext>
              </a:extLst>
            </p:cNvPr>
            <p:cNvSpPr txBox="1"/>
            <p:nvPr/>
          </p:nvSpPr>
          <p:spPr>
            <a:xfrm>
              <a:off x="12744293" y="3215162"/>
              <a:ext cx="608501" cy="337962"/>
            </a:xfrm>
            <a:prstGeom prst="rect">
              <a:avLst/>
            </a:prstGeom>
            <a:noFill/>
          </p:spPr>
          <p:txBody>
            <a:bodyPr wrap="none" rtlCol="0">
              <a:spAutoFit/>
            </a:bodyPr>
            <a:lstStyle/>
            <a:p>
              <a:pPr latinLnBrk="0"/>
              <a:r>
                <a:rPr kumimoji="1" lang="en-US" altLang="ko-Kore-KR" sz="1050" dirty="0">
                  <a:latin typeface="Calibri" panose="020F0502020204030204" pitchFamily="34" charset="0"/>
                  <a:cs typeface="Calibri" panose="020F0502020204030204" pitchFamily="34" charset="0"/>
                </a:rPr>
                <a:t>133E</a:t>
              </a:r>
              <a:endParaRPr kumimoji="1" lang="ko-Kore-KR" altLang="en-US" sz="1050" dirty="0">
                <a:latin typeface="Calibri" panose="020F0502020204030204" pitchFamily="34" charset="0"/>
                <a:cs typeface="Calibri" panose="020F0502020204030204" pitchFamily="34" charset="0"/>
              </a:endParaRPr>
            </a:p>
          </p:txBody>
        </p:sp>
        <p:sp>
          <p:nvSpPr>
            <p:cNvPr id="62" name="TextBox 61">
              <a:extLst>
                <a:ext uri="{FF2B5EF4-FFF2-40B4-BE49-F238E27FC236}">
                  <a16:creationId xmlns:a16="http://schemas.microsoft.com/office/drawing/2014/main" id="{9012A079-1E63-6127-4E81-C29AB03EB898}"/>
                </a:ext>
              </a:extLst>
            </p:cNvPr>
            <p:cNvSpPr txBox="1"/>
            <p:nvPr/>
          </p:nvSpPr>
          <p:spPr>
            <a:xfrm>
              <a:off x="12352774" y="2805178"/>
              <a:ext cx="809060" cy="327720"/>
            </a:xfrm>
            <a:prstGeom prst="rect">
              <a:avLst/>
            </a:prstGeom>
            <a:noFill/>
          </p:spPr>
          <p:txBody>
            <a:bodyPr wrap="none" rtlCol="0">
              <a:spAutoFit/>
            </a:bodyPr>
            <a:lstStyle/>
            <a:p>
              <a:pPr latinLnBrk="0"/>
              <a:r>
                <a:rPr kumimoji="1" lang="en-US" altLang="ko-Kore-KR" sz="1000" dirty="0">
                  <a:latin typeface="Calibri" panose="020F0502020204030204" pitchFamily="34" charset="0"/>
                  <a:cs typeface="Calibri" panose="020F0502020204030204" pitchFamily="34" charset="0"/>
                </a:rPr>
                <a:t>128.75E</a:t>
              </a:r>
              <a:endParaRPr kumimoji="1" lang="ko-Kore-KR" altLang="en-US" sz="1000" dirty="0">
                <a:latin typeface="Calibri" panose="020F0502020204030204" pitchFamily="34" charset="0"/>
                <a:cs typeface="Calibri" panose="020F0502020204030204" pitchFamily="34" charset="0"/>
              </a:endParaRPr>
            </a:p>
          </p:txBody>
        </p:sp>
        <p:sp>
          <p:nvSpPr>
            <p:cNvPr id="63" name="TextBox 62">
              <a:extLst>
                <a:ext uri="{FF2B5EF4-FFF2-40B4-BE49-F238E27FC236}">
                  <a16:creationId xmlns:a16="http://schemas.microsoft.com/office/drawing/2014/main" id="{5B52C3D2-443F-1237-567D-DD334CB30F33}"/>
                </a:ext>
              </a:extLst>
            </p:cNvPr>
            <p:cNvSpPr txBox="1"/>
            <p:nvPr/>
          </p:nvSpPr>
          <p:spPr>
            <a:xfrm>
              <a:off x="12572650" y="2323107"/>
              <a:ext cx="836796" cy="337962"/>
            </a:xfrm>
            <a:prstGeom prst="rect">
              <a:avLst/>
            </a:prstGeom>
            <a:noFill/>
          </p:spPr>
          <p:txBody>
            <a:bodyPr wrap="none" rtlCol="0">
              <a:spAutoFit/>
            </a:bodyPr>
            <a:lstStyle/>
            <a:p>
              <a:pPr latinLnBrk="0"/>
              <a:r>
                <a:rPr kumimoji="1" lang="en-US" altLang="ko-Kore-KR" sz="1050" dirty="0">
                  <a:latin typeface="Calibri" panose="020F0502020204030204" pitchFamily="34" charset="0"/>
                  <a:cs typeface="Calibri" panose="020F0502020204030204" pitchFamily="34" charset="0"/>
                </a:rPr>
                <a:t>127.25E</a:t>
              </a:r>
              <a:endParaRPr kumimoji="1" lang="ko-Kore-KR" altLang="en-US" sz="1050" dirty="0">
                <a:latin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FDBE7DBE-65F1-4273-1139-BCD6B91EAD58}"/>
                </a:ext>
              </a:extLst>
            </p:cNvPr>
            <p:cNvSpPr txBox="1"/>
            <p:nvPr/>
          </p:nvSpPr>
          <p:spPr>
            <a:xfrm>
              <a:off x="12381622" y="1940130"/>
              <a:ext cx="745052" cy="337962"/>
            </a:xfrm>
            <a:prstGeom prst="rect">
              <a:avLst/>
            </a:prstGeom>
            <a:noFill/>
          </p:spPr>
          <p:txBody>
            <a:bodyPr wrap="none" rtlCol="0">
              <a:spAutoFit/>
            </a:bodyPr>
            <a:lstStyle/>
            <a:p>
              <a:pPr latinLnBrk="0"/>
              <a:r>
                <a:rPr kumimoji="1" lang="en-US" altLang="ko-Kore-KR" sz="1050" dirty="0">
                  <a:latin typeface="Calibri" panose="020F0502020204030204" pitchFamily="34" charset="0"/>
                  <a:cs typeface="Calibri" panose="020F0502020204030204" pitchFamily="34" charset="0"/>
                </a:rPr>
                <a:t>124.5E</a:t>
              </a:r>
              <a:endParaRPr kumimoji="1" lang="ko-Kore-KR" altLang="en-US" sz="1050" dirty="0">
                <a:latin typeface="Calibri" panose="020F0502020204030204" pitchFamily="34" charset="0"/>
                <a:cs typeface="Calibri" panose="020F0502020204030204" pitchFamily="34" charset="0"/>
              </a:endParaRPr>
            </a:p>
          </p:txBody>
        </p:sp>
        <p:cxnSp>
          <p:nvCxnSpPr>
            <p:cNvPr id="65" name="직선 연결선[R] 64">
              <a:extLst>
                <a:ext uri="{FF2B5EF4-FFF2-40B4-BE49-F238E27FC236}">
                  <a16:creationId xmlns:a16="http://schemas.microsoft.com/office/drawing/2014/main" id="{BD03E208-9C41-E99C-6D2A-EA6DAB917255}"/>
                </a:ext>
              </a:extLst>
            </p:cNvPr>
            <p:cNvCxnSpPr>
              <a:cxnSpLocks/>
            </p:cNvCxnSpPr>
            <p:nvPr/>
          </p:nvCxnSpPr>
          <p:spPr>
            <a:xfrm>
              <a:off x="12237806" y="1899530"/>
              <a:ext cx="1846557" cy="292921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6" name="포인트가 5개인 별[5] 65">
              <a:extLst>
                <a:ext uri="{FF2B5EF4-FFF2-40B4-BE49-F238E27FC236}">
                  <a16:creationId xmlns:a16="http://schemas.microsoft.com/office/drawing/2014/main" id="{19572E73-F006-0465-5295-F63B223593D8}"/>
                </a:ext>
              </a:extLst>
            </p:cNvPr>
            <p:cNvSpPr>
              <a:spLocks noChangeAspect="1"/>
            </p:cNvSpPr>
            <p:nvPr/>
          </p:nvSpPr>
          <p:spPr>
            <a:xfrm>
              <a:off x="13602047" y="3923545"/>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kumimoji="1" lang="ko-Kore-KR" altLang="en-US">
                <a:latin typeface="Calibri" panose="020F0502020204030204" pitchFamily="34" charset="0"/>
                <a:cs typeface="Calibri" panose="020F0502020204030204" pitchFamily="34" charset="0"/>
              </a:endParaRPr>
            </a:p>
          </p:txBody>
        </p:sp>
        <p:sp>
          <p:nvSpPr>
            <p:cNvPr id="67" name="포인트가 5개인 별[5] 66">
              <a:extLst>
                <a:ext uri="{FF2B5EF4-FFF2-40B4-BE49-F238E27FC236}">
                  <a16:creationId xmlns:a16="http://schemas.microsoft.com/office/drawing/2014/main" id="{F9DFF4AE-E993-C366-56CF-52BA7FE74ECD}"/>
                </a:ext>
              </a:extLst>
            </p:cNvPr>
            <p:cNvSpPr/>
            <p:nvPr/>
          </p:nvSpPr>
          <p:spPr>
            <a:xfrm>
              <a:off x="13263367" y="3534873"/>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kumimoji="1" lang="ko-Kore-KR" altLang="en-US">
                <a:latin typeface="Calibri" panose="020F0502020204030204" pitchFamily="34" charset="0"/>
                <a:cs typeface="Calibri" panose="020F0502020204030204" pitchFamily="34" charset="0"/>
              </a:endParaRPr>
            </a:p>
          </p:txBody>
        </p:sp>
        <p:sp>
          <p:nvSpPr>
            <p:cNvPr id="68" name="포인트가 5개인 별[5] 67">
              <a:extLst>
                <a:ext uri="{FF2B5EF4-FFF2-40B4-BE49-F238E27FC236}">
                  <a16:creationId xmlns:a16="http://schemas.microsoft.com/office/drawing/2014/main" id="{2FC4BD36-06D7-9CD3-9BAF-7DE1AD2111E5}"/>
                </a:ext>
              </a:extLst>
            </p:cNvPr>
            <p:cNvSpPr/>
            <p:nvPr/>
          </p:nvSpPr>
          <p:spPr>
            <a:xfrm>
              <a:off x="12914363" y="3156702"/>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kumimoji="1" lang="ko-Kore-KR" altLang="en-US">
                <a:latin typeface="Calibri" panose="020F0502020204030204" pitchFamily="34" charset="0"/>
                <a:cs typeface="Calibri" panose="020F0502020204030204" pitchFamily="34" charset="0"/>
              </a:endParaRPr>
            </a:p>
          </p:txBody>
        </p:sp>
        <p:sp>
          <p:nvSpPr>
            <p:cNvPr id="69" name="포인트가 5개인 별[5] 68">
              <a:extLst>
                <a:ext uri="{FF2B5EF4-FFF2-40B4-BE49-F238E27FC236}">
                  <a16:creationId xmlns:a16="http://schemas.microsoft.com/office/drawing/2014/main" id="{506C98FB-02DB-3ADE-18E1-C87094AAFAEB}"/>
                </a:ext>
              </a:extLst>
            </p:cNvPr>
            <p:cNvSpPr>
              <a:spLocks noChangeAspect="1"/>
            </p:cNvSpPr>
            <p:nvPr/>
          </p:nvSpPr>
          <p:spPr>
            <a:xfrm>
              <a:off x="12642611" y="2771934"/>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kumimoji="1" lang="ko-Kore-KR" altLang="en-US">
                <a:latin typeface="Calibri" panose="020F0502020204030204" pitchFamily="34" charset="0"/>
                <a:cs typeface="Calibri" panose="020F0502020204030204" pitchFamily="34" charset="0"/>
              </a:endParaRPr>
            </a:p>
          </p:txBody>
        </p:sp>
        <p:sp>
          <p:nvSpPr>
            <p:cNvPr id="70" name="포인트가 5개인 별[5] 69">
              <a:extLst>
                <a:ext uri="{FF2B5EF4-FFF2-40B4-BE49-F238E27FC236}">
                  <a16:creationId xmlns:a16="http://schemas.microsoft.com/office/drawing/2014/main" id="{FD8DDFF6-77DE-977A-CFEB-8AEB4FA0211C}"/>
                </a:ext>
              </a:extLst>
            </p:cNvPr>
            <p:cNvSpPr>
              <a:spLocks noChangeAspect="1"/>
            </p:cNvSpPr>
            <p:nvPr/>
          </p:nvSpPr>
          <p:spPr>
            <a:xfrm>
              <a:off x="12551346" y="2387366"/>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kumimoji="1" lang="ko-Kore-KR" altLang="en-US">
                <a:latin typeface="Calibri" panose="020F0502020204030204" pitchFamily="34" charset="0"/>
                <a:cs typeface="Calibri" panose="020F0502020204030204" pitchFamily="34" charset="0"/>
              </a:endParaRPr>
            </a:p>
          </p:txBody>
        </p:sp>
        <p:sp>
          <p:nvSpPr>
            <p:cNvPr id="71" name="포인트가 5개인 별[5] 70">
              <a:extLst>
                <a:ext uri="{FF2B5EF4-FFF2-40B4-BE49-F238E27FC236}">
                  <a16:creationId xmlns:a16="http://schemas.microsoft.com/office/drawing/2014/main" id="{2081CC57-288E-EB5C-730D-5667F32F6E6C}"/>
                </a:ext>
              </a:extLst>
            </p:cNvPr>
            <p:cNvSpPr>
              <a:spLocks noChangeAspect="1"/>
            </p:cNvSpPr>
            <p:nvPr/>
          </p:nvSpPr>
          <p:spPr>
            <a:xfrm>
              <a:off x="12359223" y="2021695"/>
              <a:ext cx="72000" cy="72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kumimoji="1" lang="ko-Kore-KR" altLang="en-US">
                <a:latin typeface="Calibri" panose="020F0502020204030204" pitchFamily="34" charset="0"/>
                <a:cs typeface="Calibri" panose="020F0502020204030204" pitchFamily="34" charset="0"/>
              </a:endParaRPr>
            </a:p>
          </p:txBody>
        </p:sp>
      </p:grpSp>
      <p:sp>
        <p:nvSpPr>
          <p:cNvPr id="74" name="TextBox 73">
            <a:extLst>
              <a:ext uri="{FF2B5EF4-FFF2-40B4-BE49-F238E27FC236}">
                <a16:creationId xmlns:a16="http://schemas.microsoft.com/office/drawing/2014/main" id="{7C3B5F40-BE03-4597-F678-F5CB6F17912C}"/>
              </a:ext>
            </a:extLst>
          </p:cNvPr>
          <p:cNvSpPr txBox="1"/>
          <p:nvPr/>
        </p:nvSpPr>
        <p:spPr>
          <a:xfrm>
            <a:off x="5845167" y="4884871"/>
            <a:ext cx="6224575" cy="1477328"/>
          </a:xfrm>
          <a:prstGeom prst="rect">
            <a:avLst/>
          </a:prstGeom>
          <a:noFill/>
        </p:spPr>
        <p:txBody>
          <a:bodyPr wrap="square">
            <a:spAutoFit/>
          </a:bodyPr>
          <a:lstStyle/>
          <a:p>
            <a:pPr marL="285750" indent="-285750" latinLnBrk="0">
              <a:buFont typeface="Wingdings" pitchFamily="2" charset="2"/>
              <a:buChar char="§"/>
            </a:pPr>
            <a:r>
              <a:rPr kumimoji="1" lang="en-US" altLang="ko-Kore-KR" dirty="0">
                <a:latin typeface="Calibri" panose="020F0502020204030204" pitchFamily="34" charset="0"/>
                <a:cs typeface="Calibri" panose="020F0502020204030204" pitchFamily="34" charset="0"/>
              </a:rPr>
              <a:t>Negative WSCa and Rossby wave propagation</a:t>
            </a:r>
          </a:p>
          <a:p>
            <a:pPr latinLnBrk="0"/>
            <a:r>
              <a:rPr kumimoji="1" lang="en-US" altLang="ko-Kore-KR" dirty="0">
                <a:latin typeface="Calibri" panose="020F0502020204030204" pitchFamily="34" charset="0"/>
                <a:cs typeface="Calibri" panose="020F0502020204030204" pitchFamily="34" charset="0"/>
                <a:sym typeface="Wingdings" pitchFamily="2" charset="2"/>
              </a:rPr>
              <a:t>	 </a:t>
            </a:r>
            <a:r>
              <a:rPr kumimoji="1" lang="en-US" altLang="ko-Kore-KR" dirty="0">
                <a:latin typeface="Calibri" panose="020F0502020204030204" pitchFamily="34" charset="0"/>
                <a:cs typeface="Calibri" panose="020F0502020204030204" pitchFamily="34" charset="0"/>
              </a:rPr>
              <a:t>positive SSH and temperature anomaly</a:t>
            </a:r>
          </a:p>
          <a:p>
            <a:pPr marL="285750" indent="-285750" latinLnBrk="0">
              <a:buFont typeface="Wingdings" pitchFamily="2" charset="2"/>
              <a:buChar char="§"/>
            </a:pPr>
            <a:r>
              <a:rPr kumimoji="1" lang="en-US" altLang="ko-Kore-KR" dirty="0">
                <a:latin typeface="Calibri" panose="020F0502020204030204" pitchFamily="34" charset="0"/>
                <a:cs typeface="Calibri" panose="020F0502020204030204" pitchFamily="34" charset="0"/>
              </a:rPr>
              <a:t>Deepening of mixed layer </a:t>
            </a:r>
          </a:p>
          <a:p>
            <a:pPr latinLnBrk="0"/>
            <a:r>
              <a:rPr kumimoji="1" lang="en-US" altLang="ko-Kore-KR" dirty="0">
                <a:latin typeface="Calibri" panose="020F0502020204030204" pitchFamily="34" charset="0"/>
                <a:cs typeface="Calibri" panose="020F0502020204030204" pitchFamily="34" charset="0"/>
                <a:sym typeface="Wingdings" pitchFamily="2" charset="2"/>
              </a:rPr>
              <a:t>	 </a:t>
            </a:r>
            <a:r>
              <a:rPr kumimoji="1" lang="en-US" altLang="ko-Kore-KR" dirty="0">
                <a:latin typeface="Calibri" panose="020F0502020204030204" pitchFamily="34" charset="0"/>
                <a:cs typeface="Calibri" panose="020F0502020204030204" pitchFamily="34" charset="0"/>
              </a:rPr>
              <a:t>emergence of the subsurface temperature to the 	      surface</a:t>
            </a:r>
          </a:p>
        </p:txBody>
      </p:sp>
      <p:grpSp>
        <p:nvGrpSpPr>
          <p:cNvPr id="80" name="그룹 79">
            <a:extLst>
              <a:ext uri="{FF2B5EF4-FFF2-40B4-BE49-F238E27FC236}">
                <a16:creationId xmlns:a16="http://schemas.microsoft.com/office/drawing/2014/main" id="{F53781E6-AD24-77DB-8979-D4258CD1A2E7}"/>
              </a:ext>
            </a:extLst>
          </p:cNvPr>
          <p:cNvGrpSpPr/>
          <p:nvPr/>
        </p:nvGrpSpPr>
        <p:grpSpPr>
          <a:xfrm>
            <a:off x="8197010" y="3088235"/>
            <a:ext cx="1786152" cy="1747450"/>
            <a:chOff x="12774538" y="2790506"/>
            <a:chExt cx="3480705" cy="3405286"/>
          </a:xfrm>
        </p:grpSpPr>
        <p:pic>
          <p:nvPicPr>
            <p:cNvPr id="76" name="그림 75">
              <a:extLst>
                <a:ext uri="{FF2B5EF4-FFF2-40B4-BE49-F238E27FC236}">
                  <a16:creationId xmlns:a16="http://schemas.microsoft.com/office/drawing/2014/main" id="{A11ADFC6-85A8-ED7A-0515-A560FB9E13AA}"/>
                </a:ext>
              </a:extLst>
            </p:cNvPr>
            <p:cNvPicPr>
              <a:picLocks noChangeAspect="1"/>
            </p:cNvPicPr>
            <p:nvPr/>
          </p:nvPicPr>
          <p:blipFill rotWithShape="1">
            <a:blip/>
            <a:srcRect t="27692" r="49670" b="-1"/>
            <a:stretch/>
          </p:blipFill>
          <p:spPr>
            <a:xfrm>
              <a:off x="12774538" y="2790506"/>
              <a:ext cx="2998570" cy="3281092"/>
            </a:xfrm>
            <a:prstGeom prst="rect">
              <a:avLst/>
            </a:prstGeom>
          </p:spPr>
        </p:pic>
        <p:pic>
          <p:nvPicPr>
            <p:cNvPr id="77" name="그림 76">
              <a:extLst>
                <a:ext uri="{FF2B5EF4-FFF2-40B4-BE49-F238E27FC236}">
                  <a16:creationId xmlns:a16="http://schemas.microsoft.com/office/drawing/2014/main" id="{9DAE0C88-939E-E49E-4396-365BB4F906E6}"/>
                </a:ext>
              </a:extLst>
            </p:cNvPr>
            <p:cNvPicPr>
              <a:picLocks noChangeAspect="1"/>
            </p:cNvPicPr>
            <p:nvPr/>
          </p:nvPicPr>
          <p:blipFill rotWithShape="1">
            <a:blip/>
            <a:srcRect l="92080" t="27676" b="22229"/>
            <a:stretch/>
          </p:blipFill>
          <p:spPr>
            <a:xfrm>
              <a:off x="15633543" y="3098946"/>
              <a:ext cx="565525" cy="2273139"/>
            </a:xfrm>
            <a:prstGeom prst="rect">
              <a:avLst/>
            </a:prstGeom>
          </p:spPr>
        </p:pic>
        <p:pic>
          <p:nvPicPr>
            <p:cNvPr id="78" name="그림 77">
              <a:extLst>
                <a:ext uri="{FF2B5EF4-FFF2-40B4-BE49-F238E27FC236}">
                  <a16:creationId xmlns:a16="http://schemas.microsoft.com/office/drawing/2014/main" id="{5F29A11A-CF49-61E1-DD94-54D1EE091DD3}"/>
                </a:ext>
              </a:extLst>
            </p:cNvPr>
            <p:cNvPicPr>
              <a:picLocks noChangeAspect="1"/>
            </p:cNvPicPr>
            <p:nvPr/>
          </p:nvPicPr>
          <p:blipFill rotWithShape="1">
            <a:blip/>
            <a:srcRect l="95203" t="24145" b="72105"/>
            <a:stretch/>
          </p:blipFill>
          <p:spPr>
            <a:xfrm>
              <a:off x="15912673" y="2974768"/>
              <a:ext cx="342570" cy="170229"/>
            </a:xfrm>
            <a:prstGeom prst="rect">
              <a:avLst/>
            </a:prstGeom>
          </p:spPr>
        </p:pic>
        <p:sp>
          <p:nvSpPr>
            <p:cNvPr id="79" name="직사각형 78">
              <a:extLst>
                <a:ext uri="{FF2B5EF4-FFF2-40B4-BE49-F238E27FC236}">
                  <a16:creationId xmlns:a16="http://schemas.microsoft.com/office/drawing/2014/main" id="{542D0531-B023-C51A-B7BD-17AA2567761C}"/>
                </a:ext>
              </a:extLst>
            </p:cNvPr>
            <p:cNvSpPr/>
            <p:nvPr/>
          </p:nvSpPr>
          <p:spPr>
            <a:xfrm>
              <a:off x="15633513" y="5346848"/>
              <a:ext cx="450072" cy="848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kumimoji="1" lang="ko-Kore-KR" altLang="en-US">
                <a:latin typeface="Calibri" panose="020F0502020204030204" pitchFamily="34" charset="0"/>
                <a:cs typeface="Calibri" panose="020F0502020204030204" pitchFamily="34" charset="0"/>
              </a:endParaRPr>
            </a:p>
          </p:txBody>
        </p:sp>
      </p:grp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F1528700-DF47-9810-22C1-CC7B8E33A10C}"/>
                  </a:ext>
                </a:extLst>
              </p:cNvPr>
              <p:cNvSpPr txBox="1"/>
              <p:nvPr/>
            </p:nvSpPr>
            <p:spPr>
              <a:xfrm>
                <a:off x="10280528" y="3431106"/>
                <a:ext cx="1171431" cy="439992"/>
              </a:xfrm>
              <a:prstGeom prst="rect">
                <a:avLst/>
              </a:prstGeom>
              <a:noFill/>
            </p:spPr>
            <p:txBody>
              <a:bodyPr wrap="square" rtlCol="0">
                <a:spAutoFit/>
              </a:bodyPr>
              <a:lstStyle/>
              <a:p>
                <a:pPr latinLnBrk="0"/>
                <a14:m>
                  <m:oMathPara xmlns:m="http://schemas.openxmlformats.org/officeDocument/2006/math">
                    <m:oMathParaPr>
                      <m:jc m:val="centerGroup"/>
                    </m:oMathParaPr>
                    <m:oMath xmlns:m="http://schemas.openxmlformats.org/officeDocument/2006/math">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𝑤</m:t>
                          </m:r>
                        </m:e>
                        <m:sub>
                          <m:r>
                            <a:rPr kumimoji="1" lang="en-US" altLang="ko-Kore-KR" sz="1100" b="0" i="1" smtClean="0">
                              <a:latin typeface="Cambria Math" panose="02040503050406030204" pitchFamily="18" charset="0"/>
                            </a:rPr>
                            <m:t>𝑒</m:t>
                          </m:r>
                        </m:sub>
                      </m:sSub>
                      <m:r>
                        <a:rPr kumimoji="1" lang="en-US" altLang="ko-Kore-KR" sz="1100" b="0" i="1" smtClean="0">
                          <a:latin typeface="Cambria Math" panose="02040503050406030204" pitchFamily="18" charset="0"/>
                        </a:rPr>
                        <m:t>= </m:t>
                      </m:r>
                      <m:f>
                        <m:fPr>
                          <m:ctrlPr>
                            <a:rPr kumimoji="1" lang="en-US" altLang="ko-Kore-KR" sz="1100" b="0" i="1" smtClean="0">
                              <a:latin typeface="Cambria Math" panose="02040503050406030204" pitchFamily="18" charset="0"/>
                            </a:rPr>
                          </m:ctrlPr>
                        </m:fPr>
                        <m:num>
                          <m:r>
                            <a:rPr kumimoji="1" lang="en-US" altLang="ko-Kore-KR" sz="1100" b="0" i="1" smtClean="0">
                              <a:latin typeface="Cambria Math" panose="02040503050406030204" pitchFamily="18" charset="0"/>
                            </a:rPr>
                            <m:t>1</m:t>
                          </m:r>
                        </m:num>
                        <m:den>
                          <m:r>
                            <a:rPr kumimoji="1" lang="en-US" altLang="ko-Kore-KR" sz="1100" b="0" i="1" smtClean="0">
                              <a:latin typeface="Cambria Math" panose="02040503050406030204" pitchFamily="18" charset="0"/>
                              <a:ea typeface="Cambria Math" panose="02040503050406030204" pitchFamily="18" charset="0"/>
                            </a:rPr>
                            <m:t>𝜌</m:t>
                          </m:r>
                          <m:r>
                            <a:rPr kumimoji="1" lang="en-US" altLang="ko-Kore-KR" sz="1100" b="0" i="1" smtClean="0">
                              <a:latin typeface="Cambria Math" panose="02040503050406030204" pitchFamily="18" charset="0"/>
                              <a:ea typeface="Cambria Math" panose="02040503050406030204" pitchFamily="18" charset="0"/>
                            </a:rPr>
                            <m:t>𝑓</m:t>
                          </m:r>
                        </m:den>
                      </m:f>
                      <m:r>
                        <m:rPr>
                          <m:sty m:val="p"/>
                        </m:rPr>
                        <a:rPr kumimoji="1" lang="en-US" altLang="ko-Kore-KR" sz="1100" b="0" i="1" smtClean="0">
                          <a:latin typeface="Cambria Math" panose="02040503050406030204" pitchFamily="18" charset="0"/>
                          <a:ea typeface="Cambria Math" panose="02040503050406030204" pitchFamily="18" charset="0"/>
                        </a:rPr>
                        <m:t>∇</m:t>
                      </m:r>
                      <m:r>
                        <a:rPr kumimoji="1" lang="en-US" altLang="ko-Kore-KR" sz="1100" b="0" i="1" smtClean="0">
                          <a:latin typeface="Cambria Math" panose="02040503050406030204" pitchFamily="18" charset="0"/>
                          <a:ea typeface="Cambria Math" panose="02040503050406030204" pitchFamily="18" charset="0"/>
                        </a:rPr>
                        <m:t>×</m:t>
                      </m:r>
                      <m:acc>
                        <m:accPr>
                          <m:chr m:val="⃑"/>
                          <m:ctrlPr>
                            <a:rPr kumimoji="1" lang="en-US" altLang="ko-Kore-KR" sz="1100" b="0" i="1" smtClean="0">
                              <a:latin typeface="Cambria Math" panose="02040503050406030204" pitchFamily="18" charset="0"/>
                              <a:ea typeface="Cambria Math" panose="02040503050406030204" pitchFamily="18" charset="0"/>
                            </a:rPr>
                          </m:ctrlPr>
                        </m:accPr>
                        <m:e>
                          <m:r>
                            <a:rPr kumimoji="1" lang="en-US" altLang="ko-Kore-KR" sz="1100" b="0" i="1" smtClean="0">
                              <a:latin typeface="Cambria Math" panose="02040503050406030204" pitchFamily="18" charset="0"/>
                              <a:ea typeface="Cambria Math" panose="02040503050406030204" pitchFamily="18" charset="0"/>
                            </a:rPr>
                            <m:t>𝜏</m:t>
                          </m:r>
                          <m:r>
                            <a:rPr kumimoji="1" lang="en-US" altLang="ko-Kore-KR" sz="1100" b="0" i="1" smtClean="0">
                              <a:latin typeface="Cambria Math" panose="02040503050406030204" pitchFamily="18" charset="0"/>
                              <a:ea typeface="Cambria Math" panose="02040503050406030204" pitchFamily="18" charset="0"/>
                            </a:rPr>
                            <m:t> </m:t>
                          </m:r>
                        </m:e>
                      </m:acc>
                    </m:oMath>
                  </m:oMathPara>
                </a14:m>
                <a:endParaRPr kumimoji="1" lang="en-US" altLang="ko-Kore-KR" sz="1100" dirty="0">
                  <a:latin typeface="Calibri" panose="020F0502020204030204" pitchFamily="34" charset="0"/>
                  <a:cs typeface="Calibri" panose="020F0502020204030204" pitchFamily="34" charset="0"/>
                </a:endParaRPr>
              </a:p>
            </p:txBody>
          </p:sp>
        </mc:Choice>
        <mc:Fallback xmlns="">
          <p:sp>
            <p:nvSpPr>
              <p:cNvPr id="82" name="TextBox 81">
                <a:extLst>
                  <a:ext uri="{FF2B5EF4-FFF2-40B4-BE49-F238E27FC236}">
                    <a16:creationId xmlns:a16="http://schemas.microsoft.com/office/drawing/2014/main" id="{F1528700-DF47-9810-22C1-CC7B8E33A10C}"/>
                  </a:ext>
                </a:extLst>
              </p:cNvPr>
              <p:cNvSpPr txBox="1">
                <a:spLocks noRot="1" noChangeAspect="1" noMove="1" noResize="1" noEditPoints="1" noAdjustHandles="1" noChangeArrowheads="1" noChangeShapeType="1" noTextEdit="1"/>
              </p:cNvSpPr>
              <p:nvPr/>
            </p:nvSpPr>
            <p:spPr>
              <a:xfrm>
                <a:off x="10280528" y="3431106"/>
                <a:ext cx="1171431" cy="439992"/>
              </a:xfrm>
              <a:prstGeom prst="rect">
                <a:avLst/>
              </a:prstGeom>
              <a:blipFill>
                <a:blip r:embed="rId7"/>
                <a:stretch>
                  <a:fillRect b="-2857"/>
                </a:stretch>
              </a:blipFill>
            </p:spPr>
            <p:txBody>
              <a:bodyPr/>
              <a:lstStyle/>
              <a:p>
                <a:r>
                  <a:rPr lang="ko-KR" altLang="en-US">
                    <a:noFill/>
                  </a:rPr>
                  <a:t> </a:t>
                </a:r>
              </a:p>
            </p:txBody>
          </p:sp>
        </mc:Fallback>
      </mc:AlternateContent>
      <p:sp>
        <p:nvSpPr>
          <p:cNvPr id="83" name="TextBox 82">
            <a:extLst>
              <a:ext uri="{FF2B5EF4-FFF2-40B4-BE49-F238E27FC236}">
                <a16:creationId xmlns:a16="http://schemas.microsoft.com/office/drawing/2014/main" id="{CB611C86-AD6D-88F6-3A0F-E09668FE402F}"/>
              </a:ext>
            </a:extLst>
          </p:cNvPr>
          <p:cNvSpPr txBox="1"/>
          <p:nvPr/>
        </p:nvSpPr>
        <p:spPr>
          <a:xfrm>
            <a:off x="9988434" y="3171114"/>
            <a:ext cx="1899494" cy="338554"/>
          </a:xfrm>
          <a:prstGeom prst="rect">
            <a:avLst/>
          </a:prstGeom>
          <a:noFill/>
        </p:spPr>
        <p:txBody>
          <a:bodyPr wrap="none" rtlCol="0">
            <a:spAutoFit/>
          </a:bodyPr>
          <a:lstStyle/>
          <a:p>
            <a:pPr latinLnBrk="0"/>
            <a:r>
              <a:rPr kumimoji="1" lang="en-US" altLang="ko-Kore-KR" sz="1600" b="1" dirty="0">
                <a:latin typeface="Calibri" panose="020F0502020204030204" pitchFamily="34" charset="0"/>
                <a:cs typeface="Calibri" panose="020F0502020204030204" pitchFamily="34" charset="0"/>
              </a:rPr>
              <a:t>Ekman</a:t>
            </a:r>
            <a:r>
              <a:rPr kumimoji="1" lang="ko-KR" altLang="en-US" sz="1600" b="1" dirty="0">
                <a:latin typeface="Calibri" panose="020F0502020204030204" pitchFamily="34" charset="0"/>
                <a:cs typeface="Calibri" panose="020F0502020204030204" pitchFamily="34" charset="0"/>
              </a:rPr>
              <a:t> </a:t>
            </a:r>
            <a:r>
              <a:rPr kumimoji="1" lang="en-US" altLang="ko-KR" sz="1600" b="1" dirty="0">
                <a:latin typeface="Calibri" panose="020F0502020204030204" pitchFamily="34" charset="0"/>
                <a:cs typeface="Calibri" panose="020F0502020204030204" pitchFamily="34" charset="0"/>
              </a:rPr>
              <a:t>downwelling</a:t>
            </a:r>
            <a:endParaRPr kumimoji="1" lang="ko-Kore-KR" altLang="en-US" sz="1600" b="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FADF8D6A-E347-8419-5B48-196F33A1858F}"/>
                  </a:ext>
                </a:extLst>
              </p:cNvPr>
              <p:cNvSpPr txBox="1"/>
              <p:nvPr/>
            </p:nvSpPr>
            <p:spPr>
              <a:xfrm>
                <a:off x="10213746" y="4181951"/>
                <a:ext cx="1292790" cy="400431"/>
              </a:xfrm>
              <a:prstGeom prst="rect">
                <a:avLst/>
              </a:prstGeom>
              <a:noFill/>
            </p:spPr>
            <p:txBody>
              <a:bodyPr wrap="none" lIns="0" tIns="0" rIns="0" bIns="0" rtlCol="0">
                <a:spAutoFit/>
              </a:bodyPr>
              <a:lstStyle/>
              <a:p>
                <a:pPr latinLnBrk="0"/>
                <a14:m>
                  <m:oMathPara xmlns:m="http://schemas.openxmlformats.org/officeDocument/2006/math">
                    <m:oMathParaPr>
                      <m:jc m:val="centerGroup"/>
                    </m:oMathParaPr>
                    <m:oMath xmlns:m="http://schemas.openxmlformats.org/officeDocument/2006/math">
                      <m:r>
                        <a:rPr kumimoji="1" lang="ko-Kore-KR" altLang="en-US" sz="1100" i="1" smtClean="0">
                          <a:latin typeface="Cambria Math" panose="02040503050406030204" pitchFamily="18" charset="0"/>
                        </a:rPr>
                        <m:t>∆</m:t>
                      </m:r>
                      <m:r>
                        <a:rPr kumimoji="1" lang="en-US" altLang="ko-Kore-KR" sz="1100" b="0" i="1" smtClean="0">
                          <a:latin typeface="Cambria Math" panose="02040503050406030204" pitchFamily="18" charset="0"/>
                        </a:rPr>
                        <m:t>𝑇</m:t>
                      </m:r>
                      <m:r>
                        <a:rPr kumimoji="1" lang="en-US" altLang="ko-Kore-KR" sz="1100" b="0" i="1" smtClean="0">
                          <a:latin typeface="Cambria Math" panose="02040503050406030204" pitchFamily="18" charset="0"/>
                        </a:rPr>
                        <m:t>~</m:t>
                      </m:r>
                      <m:nary>
                        <m:naryPr>
                          <m:ctrlPr>
                            <a:rPr kumimoji="1" lang="ko-Kore-KR" altLang="en-US" sz="1100" i="1" smtClean="0">
                              <a:latin typeface="Cambria Math" panose="02040503050406030204" pitchFamily="18" charset="0"/>
                            </a:rPr>
                          </m:ctrlPr>
                        </m:naryPr>
                        <m:sub>
                          <m:r>
                            <m:rPr>
                              <m:brk m:alnAt="23"/>
                            </m:rPr>
                            <a:rPr kumimoji="1" lang="en-US" altLang="ko-Kore-KR" sz="1100" b="0" i="1" smtClean="0">
                              <a:latin typeface="Cambria Math" panose="02040503050406030204" pitchFamily="18" charset="0"/>
                            </a:rPr>
                            <m:t>𝑀</m:t>
                          </m:r>
                          <m:r>
                            <a:rPr kumimoji="1" lang="en-US" altLang="ko-Kore-KR" sz="1100" b="0" i="1" smtClean="0">
                              <a:latin typeface="Cambria Math" panose="02040503050406030204" pitchFamily="18" charset="0"/>
                            </a:rPr>
                            <m:t>𝑎𝑦</m:t>
                          </m:r>
                        </m:sub>
                        <m:sup>
                          <m:r>
                            <a:rPr kumimoji="1" lang="en-US" altLang="ko-Kore-KR" sz="1100" b="0" i="1" smtClean="0">
                              <a:latin typeface="Cambria Math" panose="02040503050406030204" pitchFamily="18" charset="0"/>
                            </a:rPr>
                            <m:t>𝑆𝑒𝑝</m:t>
                          </m:r>
                        </m:sup>
                        <m:e>
                          <m:sSub>
                            <m:sSubPr>
                              <m:ctrlPr>
                                <a:rPr kumimoji="1" lang="en-US" altLang="ko-Kore-KR" sz="1100" b="0" i="1" smtClean="0">
                                  <a:latin typeface="Cambria Math" panose="02040503050406030204" pitchFamily="18" charset="0"/>
                                </a:rPr>
                              </m:ctrlPr>
                            </m:sSubPr>
                            <m:e>
                              <m:r>
                                <a:rPr kumimoji="1" lang="en-US" altLang="ko-Kore-KR" sz="1100" b="0" i="1" smtClean="0">
                                  <a:latin typeface="Cambria Math" panose="02040503050406030204" pitchFamily="18" charset="0"/>
                                </a:rPr>
                                <m:t>−</m:t>
                              </m:r>
                              <m:r>
                                <a:rPr kumimoji="1" lang="en-US" altLang="ko-Kore-KR" sz="1100" b="0" i="1" smtClean="0">
                                  <a:latin typeface="Cambria Math" panose="02040503050406030204" pitchFamily="18" charset="0"/>
                                </a:rPr>
                                <m:t>𝑤</m:t>
                              </m:r>
                            </m:e>
                            <m:sub>
                              <m:r>
                                <a:rPr kumimoji="1" lang="en-US" altLang="ko-Kore-KR" sz="1100" b="0" i="1" smtClean="0">
                                  <a:latin typeface="Cambria Math" panose="02040503050406030204" pitchFamily="18" charset="0"/>
                                </a:rPr>
                                <m:t>𝑒</m:t>
                              </m:r>
                            </m:sub>
                          </m:sSub>
                          <m:f>
                            <m:fPr>
                              <m:ctrlPr>
                                <a:rPr kumimoji="1" lang="en-US" altLang="ko-Kore-KR" sz="1100" b="0" i="1" smtClean="0">
                                  <a:latin typeface="Cambria Math" panose="02040503050406030204" pitchFamily="18" charset="0"/>
                                  <a:ea typeface="Cambria Math" panose="02040503050406030204" pitchFamily="18" charset="0"/>
                                </a:rPr>
                              </m:ctrlPr>
                            </m:fPr>
                            <m:num>
                              <m:r>
                                <a:rPr kumimoji="1" lang="en-US" altLang="ko-Kore-KR" sz="1100" b="0" i="1" smtClean="0">
                                  <a:latin typeface="Cambria Math" panose="02040503050406030204" pitchFamily="18" charset="0"/>
                                  <a:ea typeface="Cambria Math" panose="02040503050406030204" pitchFamily="18" charset="0"/>
                                </a:rPr>
                                <m:t>𝜕</m:t>
                              </m:r>
                              <m:r>
                                <a:rPr kumimoji="1" lang="en-US" altLang="ko-Kore-KR" sz="1100" b="0" i="1" smtClean="0">
                                  <a:latin typeface="Cambria Math" panose="02040503050406030204" pitchFamily="18" charset="0"/>
                                  <a:ea typeface="Cambria Math" panose="02040503050406030204" pitchFamily="18" charset="0"/>
                                </a:rPr>
                                <m:t>𝑇</m:t>
                              </m:r>
                            </m:num>
                            <m:den>
                              <m:r>
                                <a:rPr kumimoji="1" lang="en-US" altLang="ko-Kore-KR" sz="1100" b="0" i="1" smtClean="0">
                                  <a:latin typeface="Cambria Math" panose="02040503050406030204" pitchFamily="18" charset="0"/>
                                  <a:ea typeface="Cambria Math" panose="02040503050406030204" pitchFamily="18" charset="0"/>
                                </a:rPr>
                                <m:t>𝜕</m:t>
                              </m:r>
                              <m:r>
                                <a:rPr kumimoji="1" lang="en-US" altLang="ko-Kore-KR" sz="1100" b="0" i="1" smtClean="0">
                                  <a:latin typeface="Cambria Math" panose="02040503050406030204" pitchFamily="18" charset="0"/>
                                  <a:ea typeface="Cambria Math" panose="02040503050406030204" pitchFamily="18" charset="0"/>
                                </a:rPr>
                                <m:t>𝑧</m:t>
                              </m:r>
                            </m:den>
                          </m:f>
                          <m:r>
                            <a:rPr kumimoji="1" lang="en-US" altLang="ko-Kore-KR" sz="1100" b="0" i="1" smtClean="0">
                              <a:latin typeface="Cambria Math" panose="02040503050406030204" pitchFamily="18" charset="0"/>
                              <a:ea typeface="Cambria Math" panose="02040503050406030204" pitchFamily="18" charset="0"/>
                            </a:rPr>
                            <m:t>𝑑𝑡</m:t>
                          </m:r>
                          <m:r>
                            <a:rPr kumimoji="1" lang="en-US" altLang="ko-Kore-KR" sz="1100" b="0" i="1" smtClean="0">
                              <a:latin typeface="Cambria Math" panose="02040503050406030204" pitchFamily="18" charset="0"/>
                            </a:rPr>
                            <m:t> </m:t>
                          </m:r>
                        </m:e>
                      </m:nary>
                    </m:oMath>
                  </m:oMathPara>
                </a14:m>
                <a:endParaRPr kumimoji="1" lang="ko-Kore-KR" altLang="en-US" sz="1100" dirty="0">
                  <a:latin typeface="Calibri" panose="020F0502020204030204" pitchFamily="34" charset="0"/>
                  <a:cs typeface="Calibri" panose="020F0502020204030204" pitchFamily="34" charset="0"/>
                </a:endParaRPr>
              </a:p>
            </p:txBody>
          </p:sp>
        </mc:Choice>
        <mc:Fallback xmlns="">
          <p:sp>
            <p:nvSpPr>
              <p:cNvPr id="84" name="TextBox 83">
                <a:extLst>
                  <a:ext uri="{FF2B5EF4-FFF2-40B4-BE49-F238E27FC236}">
                    <a16:creationId xmlns:a16="http://schemas.microsoft.com/office/drawing/2014/main" id="{FADF8D6A-E347-8419-5B48-196F33A1858F}"/>
                  </a:ext>
                </a:extLst>
              </p:cNvPr>
              <p:cNvSpPr txBox="1">
                <a:spLocks noRot="1" noChangeAspect="1" noMove="1" noResize="1" noEditPoints="1" noAdjustHandles="1" noChangeArrowheads="1" noChangeShapeType="1" noTextEdit="1"/>
              </p:cNvSpPr>
              <p:nvPr/>
            </p:nvSpPr>
            <p:spPr>
              <a:xfrm>
                <a:off x="10213746" y="4181951"/>
                <a:ext cx="1292790" cy="400431"/>
              </a:xfrm>
              <a:prstGeom prst="rect">
                <a:avLst/>
              </a:prstGeom>
              <a:blipFill>
                <a:blip r:embed="rId8"/>
                <a:stretch>
                  <a:fillRect l="-23301" t="-175000" r="-3883" b="-253125"/>
                </a:stretch>
              </a:blipFill>
            </p:spPr>
            <p:txBody>
              <a:bodyPr/>
              <a:lstStyle/>
              <a:p>
                <a:r>
                  <a:rPr lang="ko-KR" altLang="en-US">
                    <a:noFill/>
                  </a:rPr>
                  <a:t> </a:t>
                </a:r>
              </a:p>
            </p:txBody>
          </p:sp>
        </mc:Fallback>
      </mc:AlternateContent>
      <p:sp>
        <p:nvSpPr>
          <p:cNvPr id="85" name="TextBox 84">
            <a:extLst>
              <a:ext uri="{FF2B5EF4-FFF2-40B4-BE49-F238E27FC236}">
                <a16:creationId xmlns:a16="http://schemas.microsoft.com/office/drawing/2014/main" id="{933DE29E-1E1C-960B-478E-46D8DD7F6D1D}"/>
              </a:ext>
            </a:extLst>
          </p:cNvPr>
          <p:cNvSpPr txBox="1"/>
          <p:nvPr/>
        </p:nvSpPr>
        <p:spPr>
          <a:xfrm>
            <a:off x="9952867" y="3873406"/>
            <a:ext cx="2073068" cy="338554"/>
          </a:xfrm>
          <a:prstGeom prst="rect">
            <a:avLst/>
          </a:prstGeom>
          <a:noFill/>
        </p:spPr>
        <p:txBody>
          <a:bodyPr wrap="none" rtlCol="0">
            <a:spAutoFit/>
          </a:bodyPr>
          <a:lstStyle/>
          <a:p>
            <a:pPr latinLnBrk="0"/>
            <a:r>
              <a:rPr kumimoji="1" lang="en-US" altLang="ko-Kore-KR" sz="1600" b="1" dirty="0">
                <a:latin typeface="Calibri" panose="020F0502020204030204" pitchFamily="34" charset="0"/>
                <a:cs typeface="Calibri" panose="020F0502020204030204" pitchFamily="34" charset="0"/>
              </a:rPr>
              <a:t>Temperature increase </a:t>
            </a:r>
            <a:endParaRPr kumimoji="1" lang="ko-Kore-KR" altLang="en-US" sz="1600" b="1" dirty="0">
              <a:latin typeface="Calibri" panose="020F0502020204030204" pitchFamily="34" charset="0"/>
              <a:cs typeface="Calibri" panose="020F0502020204030204" pitchFamily="34" charset="0"/>
            </a:endParaRPr>
          </a:p>
        </p:txBody>
      </p:sp>
      <p:sp>
        <p:nvSpPr>
          <p:cNvPr id="87" name="직사각형 86">
            <a:extLst>
              <a:ext uri="{FF2B5EF4-FFF2-40B4-BE49-F238E27FC236}">
                <a16:creationId xmlns:a16="http://schemas.microsoft.com/office/drawing/2014/main" id="{9645AA3C-2933-0089-1E90-8DC542D5C3DD}"/>
              </a:ext>
            </a:extLst>
          </p:cNvPr>
          <p:cNvSpPr/>
          <p:nvPr/>
        </p:nvSpPr>
        <p:spPr>
          <a:xfrm>
            <a:off x="8394486" y="3030900"/>
            <a:ext cx="126124" cy="1072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0"/>
            <a:endParaRPr kumimoji="1" lang="ko-Kore-KR" altLang="en-US">
              <a:latin typeface="Calibri" panose="020F0502020204030204" pitchFamily="34" charset="0"/>
              <a:cs typeface="Calibri" panose="020F0502020204030204" pitchFamily="34" charset="0"/>
            </a:endParaRPr>
          </a:p>
        </p:txBody>
      </p:sp>
      <p:sp>
        <p:nvSpPr>
          <p:cNvPr id="88" name="TextBox 87">
            <a:extLst>
              <a:ext uri="{FF2B5EF4-FFF2-40B4-BE49-F238E27FC236}">
                <a16:creationId xmlns:a16="http://schemas.microsoft.com/office/drawing/2014/main" id="{90B94C3D-69EF-795F-95C8-CC9C0A46AD26}"/>
              </a:ext>
            </a:extLst>
          </p:cNvPr>
          <p:cNvSpPr txBox="1"/>
          <p:nvPr/>
        </p:nvSpPr>
        <p:spPr>
          <a:xfrm>
            <a:off x="6418063" y="1000948"/>
            <a:ext cx="2141939" cy="261610"/>
          </a:xfrm>
          <a:prstGeom prst="rect">
            <a:avLst/>
          </a:prstGeom>
          <a:noFill/>
        </p:spPr>
        <p:txBody>
          <a:bodyPr wrap="square" rtlCol="0">
            <a:spAutoFit/>
          </a:bodyPr>
          <a:lstStyle/>
          <a:p>
            <a:pPr latinLnBrk="0"/>
            <a:r>
              <a:rPr kumimoji="1" lang="en-US" altLang="ko-Kore-KR" sz="1050" dirty="0">
                <a:latin typeface="Calibri" panose="020F0502020204030204" pitchFamily="34" charset="0"/>
                <a:cs typeface="Calibri" panose="020F0502020204030204" pitchFamily="34" charset="0"/>
              </a:rPr>
              <a:t>Shading: SSHa [cm]</a:t>
            </a:r>
            <a:endParaRPr kumimoji="1" lang="ko-Kore-KR" altLang="en-US" sz="1050" dirty="0">
              <a:latin typeface="Calibri" panose="020F0502020204030204" pitchFamily="34" charset="0"/>
              <a:cs typeface="Calibri" panose="020F0502020204030204" pitchFamily="34" charset="0"/>
            </a:endParaRPr>
          </a:p>
        </p:txBody>
      </p:sp>
      <p:sp>
        <p:nvSpPr>
          <p:cNvPr id="89" name="TextBox 88">
            <a:extLst>
              <a:ext uri="{FF2B5EF4-FFF2-40B4-BE49-F238E27FC236}">
                <a16:creationId xmlns:a16="http://schemas.microsoft.com/office/drawing/2014/main" id="{066C5B84-C014-9DC8-C19C-33AFB05D2BD1}"/>
              </a:ext>
            </a:extLst>
          </p:cNvPr>
          <p:cNvSpPr txBox="1"/>
          <p:nvPr/>
        </p:nvSpPr>
        <p:spPr>
          <a:xfrm>
            <a:off x="6398343" y="1156091"/>
            <a:ext cx="1085554" cy="261610"/>
          </a:xfrm>
          <a:prstGeom prst="rect">
            <a:avLst/>
          </a:prstGeom>
          <a:noFill/>
        </p:spPr>
        <p:txBody>
          <a:bodyPr wrap="none" rtlCol="0">
            <a:spAutoFit/>
          </a:bodyPr>
          <a:lstStyle/>
          <a:p>
            <a:pPr latinLnBrk="0"/>
            <a:r>
              <a:rPr kumimoji="1" lang="en-US" altLang="ko-Kore-KR" sz="1050" dirty="0">
                <a:latin typeface="Calibri" panose="020F0502020204030204" pitchFamily="34" charset="0"/>
                <a:cs typeface="Calibri" panose="020F0502020204030204" pitchFamily="34" charset="0"/>
              </a:rPr>
              <a:t>Contour : WSCa</a:t>
            </a:r>
            <a:endParaRPr kumimoji="1" lang="ko-Kore-KR" altLang="en-US" sz="1050" dirty="0">
              <a:latin typeface="Calibri" panose="020F0502020204030204" pitchFamily="34" charset="0"/>
              <a:cs typeface="Calibri" panose="020F0502020204030204" pitchFamily="34" charset="0"/>
            </a:endParaRPr>
          </a:p>
        </p:txBody>
      </p:sp>
      <p:sp>
        <p:nvSpPr>
          <p:cNvPr id="90" name="TextBox 89">
            <a:extLst>
              <a:ext uri="{FF2B5EF4-FFF2-40B4-BE49-F238E27FC236}">
                <a16:creationId xmlns:a16="http://schemas.microsoft.com/office/drawing/2014/main" id="{A354A24A-D38A-C547-3614-9703D3F3831D}"/>
              </a:ext>
            </a:extLst>
          </p:cNvPr>
          <p:cNvSpPr txBox="1"/>
          <p:nvPr/>
        </p:nvSpPr>
        <p:spPr>
          <a:xfrm>
            <a:off x="7339618" y="1164418"/>
            <a:ext cx="1143262" cy="253916"/>
          </a:xfrm>
          <a:prstGeom prst="rect">
            <a:avLst/>
          </a:prstGeom>
          <a:noFill/>
        </p:spPr>
        <p:txBody>
          <a:bodyPr wrap="none" rtlCol="0">
            <a:spAutoFit/>
          </a:bodyPr>
          <a:lstStyle/>
          <a:p>
            <a:pPr latinLnBrk="0"/>
            <a:r>
              <a:rPr kumimoji="1" lang="en-US" altLang="ko-Kore-KR" sz="1000" dirty="0">
                <a:latin typeface="Calibri" panose="020F0502020204030204" pitchFamily="34" charset="0"/>
                <a:cs typeface="Calibri" panose="020F0502020204030204" pitchFamily="34" charset="0"/>
              </a:rPr>
              <a:t>CI = 2 x 10</a:t>
            </a:r>
            <a:r>
              <a:rPr kumimoji="1" lang="en-US" altLang="ko-Kore-KR" sz="1000" baseline="30000" dirty="0">
                <a:latin typeface="Calibri" panose="020F0502020204030204" pitchFamily="34" charset="0"/>
                <a:cs typeface="Calibri" panose="020F0502020204030204" pitchFamily="34" charset="0"/>
              </a:rPr>
              <a:t>-8</a:t>
            </a:r>
            <a:r>
              <a:rPr kumimoji="1" lang="en-US" altLang="ko-Kore-KR" sz="1000" dirty="0">
                <a:latin typeface="Calibri" panose="020F0502020204030204" pitchFamily="34" charset="0"/>
                <a:cs typeface="Calibri" panose="020F0502020204030204" pitchFamily="34" charset="0"/>
              </a:rPr>
              <a:t> N</a:t>
            </a:r>
            <a:r>
              <a:rPr kumimoji="1" lang="ko-KR" altLang="en-US" sz="1000" dirty="0">
                <a:latin typeface="Calibri" panose="020F0502020204030204" pitchFamily="34" charset="0"/>
                <a:cs typeface="Calibri" panose="020F0502020204030204" pitchFamily="34" charset="0"/>
              </a:rPr>
              <a:t> </a:t>
            </a:r>
            <a:r>
              <a:rPr kumimoji="1" lang="en-US" altLang="ko-Kore-KR" sz="1000" dirty="0">
                <a:latin typeface="Calibri" panose="020F0502020204030204" pitchFamily="34" charset="0"/>
                <a:cs typeface="Calibri" panose="020F0502020204030204" pitchFamily="34" charset="0"/>
              </a:rPr>
              <a:t>m</a:t>
            </a:r>
            <a:r>
              <a:rPr kumimoji="1" lang="en-US" altLang="ko-KR" sz="1000" baseline="30000" dirty="0">
                <a:latin typeface="Calibri" panose="020F0502020204030204" pitchFamily="34" charset="0"/>
                <a:cs typeface="Calibri" panose="020F0502020204030204" pitchFamily="34" charset="0"/>
              </a:rPr>
              <a:t>-</a:t>
            </a:r>
            <a:r>
              <a:rPr kumimoji="1" lang="en-US" altLang="ko-Kore-KR" sz="1000" baseline="30000" dirty="0">
                <a:latin typeface="Calibri" panose="020F0502020204030204" pitchFamily="34" charset="0"/>
                <a:cs typeface="Calibri" panose="020F0502020204030204" pitchFamily="34" charset="0"/>
              </a:rPr>
              <a:t>3</a:t>
            </a:r>
            <a:endParaRPr kumimoji="1" lang="ko-Kore-KR" altLang="en-US" sz="1000" baseline="30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230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10" grpId="0"/>
      <p:bldP spid="74" grpId="0"/>
      <p:bldP spid="82" grpId="0"/>
      <p:bldP spid="83" grpId="0"/>
      <p:bldP spid="84" grpId="0"/>
      <p:bldP spid="85" grpId="0"/>
      <p:bldP spid="87" grpId="0" animBg="1"/>
      <p:bldP spid="88" grpId="0"/>
      <p:bldP spid="89" grpId="0"/>
      <p:bldP spid="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D4F70E-27C0-A634-6669-F10EF30C0B31}"/>
              </a:ext>
            </a:extLst>
          </p:cNvPr>
          <p:cNvSpPr txBox="1"/>
          <p:nvPr/>
        </p:nvSpPr>
        <p:spPr>
          <a:xfrm>
            <a:off x="6096000" y="168171"/>
            <a:ext cx="2044021" cy="369332"/>
          </a:xfrm>
          <a:prstGeom prst="rect">
            <a:avLst/>
          </a:prstGeom>
          <a:noFill/>
        </p:spPr>
        <p:txBody>
          <a:bodyPr wrap="none" rtlCol="0">
            <a:spAutoFit/>
          </a:bodyPr>
          <a:lstStyle/>
          <a:p>
            <a:r>
              <a:rPr kumimoji="1" lang="en-US" altLang="ko-KR" dirty="0"/>
              <a:t>Lee and Park (2019)</a:t>
            </a:r>
            <a:endParaRPr kumimoji="1" lang="ko-KR" altLang="en-US" dirty="0"/>
          </a:p>
        </p:txBody>
      </p:sp>
      <p:grpSp>
        <p:nvGrpSpPr>
          <p:cNvPr id="11" name="그룹 10">
            <a:extLst>
              <a:ext uri="{FF2B5EF4-FFF2-40B4-BE49-F238E27FC236}">
                <a16:creationId xmlns:a16="http://schemas.microsoft.com/office/drawing/2014/main" id="{A21AF1CD-65FE-78B4-60FB-662CDE638121}"/>
              </a:ext>
            </a:extLst>
          </p:cNvPr>
          <p:cNvGrpSpPr/>
          <p:nvPr/>
        </p:nvGrpSpPr>
        <p:grpSpPr>
          <a:xfrm>
            <a:off x="6419471" y="506463"/>
            <a:ext cx="3021224" cy="3301709"/>
            <a:chOff x="6177744" y="861317"/>
            <a:chExt cx="4865711" cy="5317435"/>
          </a:xfrm>
        </p:grpSpPr>
        <p:pic>
          <p:nvPicPr>
            <p:cNvPr id="7" name="그림 6">
              <a:extLst>
                <a:ext uri="{FF2B5EF4-FFF2-40B4-BE49-F238E27FC236}">
                  <a16:creationId xmlns:a16="http://schemas.microsoft.com/office/drawing/2014/main" id="{0D599820-6969-CECE-61E1-2840DE5271A4}"/>
                </a:ext>
              </a:extLst>
            </p:cNvPr>
            <p:cNvPicPr>
              <a:picLocks noChangeAspect="1"/>
            </p:cNvPicPr>
            <p:nvPr/>
          </p:nvPicPr>
          <p:blipFill>
            <a:blip/>
            <a:stretch>
              <a:fillRect/>
            </a:stretch>
          </p:blipFill>
          <p:spPr>
            <a:xfrm>
              <a:off x="6177744" y="861317"/>
              <a:ext cx="4865711" cy="5317435"/>
            </a:xfrm>
            <a:prstGeom prst="rect">
              <a:avLst/>
            </a:prstGeom>
          </p:spPr>
        </p:pic>
        <p:cxnSp>
          <p:nvCxnSpPr>
            <p:cNvPr id="9" name="직선 연결선[R] 8">
              <a:extLst>
                <a:ext uri="{FF2B5EF4-FFF2-40B4-BE49-F238E27FC236}">
                  <a16:creationId xmlns:a16="http://schemas.microsoft.com/office/drawing/2014/main" id="{F47407A4-B626-08BC-AA19-C91E295DFFC6}"/>
                </a:ext>
              </a:extLst>
            </p:cNvPr>
            <p:cNvCxnSpPr/>
            <p:nvPr/>
          </p:nvCxnSpPr>
          <p:spPr>
            <a:xfrm>
              <a:off x="10228197" y="6039604"/>
              <a:ext cx="81525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E62280C7-D4CE-E0E0-3344-CBB64CC0C30A}"/>
              </a:ext>
            </a:extLst>
          </p:cNvPr>
          <p:cNvSpPr txBox="1"/>
          <p:nvPr/>
        </p:nvSpPr>
        <p:spPr>
          <a:xfrm>
            <a:off x="9217069" y="924521"/>
            <a:ext cx="952505" cy="369332"/>
          </a:xfrm>
          <a:prstGeom prst="rect">
            <a:avLst/>
          </a:prstGeom>
          <a:noFill/>
        </p:spPr>
        <p:txBody>
          <a:bodyPr wrap="none" rtlCol="0">
            <a:spAutoFit/>
          </a:bodyPr>
          <a:lstStyle/>
          <a:p>
            <a:r>
              <a:rPr kumimoji="1" lang="en-US" altLang="ko-KR" dirty="0"/>
              <a:t>East Sea</a:t>
            </a:r>
            <a:endParaRPr kumimoji="1" lang="ko-KR" altLang="en-US" dirty="0"/>
          </a:p>
        </p:txBody>
      </p:sp>
      <p:pic>
        <p:nvPicPr>
          <p:cNvPr id="3" name="그림 2" descr="텍스트, 지도, 스크린샷, 도표이(가) 표시된 사진&#10;&#10;자동 생성된 설명">
            <a:extLst>
              <a:ext uri="{FF2B5EF4-FFF2-40B4-BE49-F238E27FC236}">
                <a16:creationId xmlns:a16="http://schemas.microsoft.com/office/drawing/2014/main" id="{C398C933-FB3B-2101-BF69-405B622A23F8}"/>
              </a:ext>
            </a:extLst>
          </p:cNvPr>
          <p:cNvPicPr>
            <a:picLocks noChangeAspect="1"/>
          </p:cNvPicPr>
          <p:nvPr/>
        </p:nvPicPr>
        <p:blipFill>
          <a:blip/>
          <a:stretch>
            <a:fillRect/>
          </a:stretch>
        </p:blipFill>
        <p:spPr>
          <a:xfrm>
            <a:off x="220435" y="506646"/>
            <a:ext cx="4625584" cy="2726740"/>
          </a:xfrm>
          <a:prstGeom prst="rect">
            <a:avLst/>
          </a:prstGeom>
        </p:spPr>
      </p:pic>
      <p:sp>
        <p:nvSpPr>
          <p:cNvPr id="4" name="TextBox 3">
            <a:extLst>
              <a:ext uri="{FF2B5EF4-FFF2-40B4-BE49-F238E27FC236}">
                <a16:creationId xmlns:a16="http://schemas.microsoft.com/office/drawing/2014/main" id="{C6D9376C-070F-CD1D-3690-4A03621F6A9F}"/>
              </a:ext>
            </a:extLst>
          </p:cNvPr>
          <p:cNvSpPr txBox="1"/>
          <p:nvPr/>
        </p:nvSpPr>
        <p:spPr>
          <a:xfrm>
            <a:off x="1357836" y="6078053"/>
            <a:ext cx="1693477" cy="369332"/>
          </a:xfrm>
          <a:prstGeom prst="rect">
            <a:avLst/>
          </a:prstGeom>
          <a:noFill/>
        </p:spPr>
        <p:txBody>
          <a:bodyPr wrap="none" rtlCol="0">
            <a:spAutoFit/>
          </a:bodyPr>
          <a:lstStyle/>
          <a:p>
            <a:r>
              <a:rPr kumimoji="1" lang="en-US" altLang="ko-Kore-KR" dirty="0"/>
              <a:t>Lee et al. (2023)</a:t>
            </a:r>
            <a:endParaRPr kumimoji="1" lang="ko-Kore-KR" altLang="en-US" dirty="0"/>
          </a:p>
        </p:txBody>
      </p:sp>
      <p:pic>
        <p:nvPicPr>
          <p:cNvPr id="6" name="그림 5" descr="텍스트, 스크린샷, 지도이(가) 표시된 사진&#10;&#10;자동 생성된 설명">
            <a:extLst>
              <a:ext uri="{FF2B5EF4-FFF2-40B4-BE49-F238E27FC236}">
                <a16:creationId xmlns:a16="http://schemas.microsoft.com/office/drawing/2014/main" id="{71FE7E64-F3FF-2576-A30B-D0D59D225D51}"/>
              </a:ext>
            </a:extLst>
          </p:cNvPr>
          <p:cNvPicPr>
            <a:picLocks noChangeAspect="1"/>
          </p:cNvPicPr>
          <p:nvPr/>
        </p:nvPicPr>
        <p:blipFill>
          <a:blip/>
          <a:stretch>
            <a:fillRect/>
          </a:stretch>
        </p:blipFill>
        <p:spPr>
          <a:xfrm>
            <a:off x="379878" y="3520035"/>
            <a:ext cx="4637737" cy="2271369"/>
          </a:xfrm>
          <a:prstGeom prst="rect">
            <a:avLst/>
          </a:prstGeom>
        </p:spPr>
      </p:pic>
      <p:sp>
        <p:nvSpPr>
          <p:cNvPr id="8" name="TextBox 7">
            <a:extLst>
              <a:ext uri="{FF2B5EF4-FFF2-40B4-BE49-F238E27FC236}">
                <a16:creationId xmlns:a16="http://schemas.microsoft.com/office/drawing/2014/main" id="{CC5D069C-C3C1-6376-CA31-65BD6BBF5DCD}"/>
              </a:ext>
            </a:extLst>
          </p:cNvPr>
          <p:cNvSpPr txBox="1"/>
          <p:nvPr/>
        </p:nvSpPr>
        <p:spPr>
          <a:xfrm>
            <a:off x="4266078" y="3669526"/>
            <a:ext cx="1730154" cy="369332"/>
          </a:xfrm>
          <a:prstGeom prst="rect">
            <a:avLst/>
          </a:prstGeom>
          <a:noFill/>
        </p:spPr>
        <p:txBody>
          <a:bodyPr wrap="none" rtlCol="0">
            <a:spAutoFit/>
          </a:bodyPr>
          <a:lstStyle/>
          <a:p>
            <a:r>
              <a:rPr kumimoji="1" lang="en-US" altLang="ko-KR" dirty="0"/>
              <a:t>MHW frequency</a:t>
            </a:r>
            <a:endParaRPr kumimoji="1" lang="ko-KR" altLang="en-US" dirty="0"/>
          </a:p>
        </p:txBody>
      </p:sp>
      <p:pic>
        <p:nvPicPr>
          <p:cNvPr id="13" name="그림 12">
            <a:extLst>
              <a:ext uri="{FF2B5EF4-FFF2-40B4-BE49-F238E27FC236}">
                <a16:creationId xmlns:a16="http://schemas.microsoft.com/office/drawing/2014/main" id="{FB71E2EF-6EF1-9961-38C4-E694D2044C52}"/>
              </a:ext>
            </a:extLst>
          </p:cNvPr>
          <p:cNvPicPr>
            <a:picLocks noChangeAspect="1"/>
          </p:cNvPicPr>
          <p:nvPr/>
        </p:nvPicPr>
        <p:blipFill>
          <a:blip r:embed="rId2"/>
          <a:stretch>
            <a:fillRect/>
          </a:stretch>
        </p:blipFill>
        <p:spPr>
          <a:xfrm>
            <a:off x="6284466" y="4109820"/>
            <a:ext cx="4826049" cy="2152899"/>
          </a:xfrm>
          <a:prstGeom prst="rect">
            <a:avLst/>
          </a:prstGeom>
        </p:spPr>
      </p:pic>
      <p:sp>
        <p:nvSpPr>
          <p:cNvPr id="14" name="TextBox 13">
            <a:extLst>
              <a:ext uri="{FF2B5EF4-FFF2-40B4-BE49-F238E27FC236}">
                <a16:creationId xmlns:a16="http://schemas.microsoft.com/office/drawing/2014/main" id="{00B722C7-4EC2-4437-F2BA-135EB9F9ED82}"/>
              </a:ext>
            </a:extLst>
          </p:cNvPr>
          <p:cNvSpPr txBox="1"/>
          <p:nvPr/>
        </p:nvSpPr>
        <p:spPr>
          <a:xfrm>
            <a:off x="6522334" y="6289711"/>
            <a:ext cx="1191352" cy="369332"/>
          </a:xfrm>
          <a:prstGeom prst="rect">
            <a:avLst/>
          </a:prstGeom>
          <a:noFill/>
        </p:spPr>
        <p:txBody>
          <a:bodyPr wrap="none" rtlCol="0">
            <a:spAutoFit/>
          </a:bodyPr>
          <a:lstStyle/>
          <a:p>
            <a:r>
              <a:rPr kumimoji="1" lang="en-US" altLang="ko-KR" dirty="0"/>
              <a:t>1982-2014</a:t>
            </a:r>
            <a:endParaRPr kumimoji="1" lang="ko-KR" altLang="en-US" dirty="0"/>
          </a:p>
        </p:txBody>
      </p:sp>
      <p:sp>
        <p:nvSpPr>
          <p:cNvPr id="15" name="TextBox 14">
            <a:extLst>
              <a:ext uri="{FF2B5EF4-FFF2-40B4-BE49-F238E27FC236}">
                <a16:creationId xmlns:a16="http://schemas.microsoft.com/office/drawing/2014/main" id="{C47F3EBC-C260-EDA5-E896-BBB932B793E3}"/>
              </a:ext>
            </a:extLst>
          </p:cNvPr>
          <p:cNvSpPr txBox="1"/>
          <p:nvPr/>
        </p:nvSpPr>
        <p:spPr>
          <a:xfrm>
            <a:off x="9337016" y="6246030"/>
            <a:ext cx="1773499" cy="369332"/>
          </a:xfrm>
          <a:prstGeom prst="rect">
            <a:avLst/>
          </a:prstGeom>
          <a:noFill/>
        </p:spPr>
        <p:txBody>
          <a:bodyPr wrap="none" rtlCol="0">
            <a:spAutoFit/>
          </a:bodyPr>
          <a:lstStyle/>
          <a:p>
            <a:r>
              <a:rPr kumimoji="1" lang="en-US" altLang="ko-KR" dirty="0"/>
              <a:t>Park et al. (2019)</a:t>
            </a:r>
            <a:endParaRPr kumimoji="1" lang="ko-KR" altLang="en-US" dirty="0"/>
          </a:p>
        </p:txBody>
      </p:sp>
      <p:sp>
        <p:nvSpPr>
          <p:cNvPr id="16" name="TextBox 15">
            <a:extLst>
              <a:ext uri="{FF2B5EF4-FFF2-40B4-BE49-F238E27FC236}">
                <a16:creationId xmlns:a16="http://schemas.microsoft.com/office/drawing/2014/main" id="{D07C38DB-C1A9-00B4-513F-2D34328DED84}"/>
              </a:ext>
            </a:extLst>
          </p:cNvPr>
          <p:cNvSpPr txBox="1"/>
          <p:nvPr/>
        </p:nvSpPr>
        <p:spPr>
          <a:xfrm>
            <a:off x="116786" y="35331"/>
            <a:ext cx="5469318" cy="369332"/>
          </a:xfrm>
          <a:prstGeom prst="rect">
            <a:avLst/>
          </a:prstGeom>
          <a:noFill/>
        </p:spPr>
        <p:txBody>
          <a:bodyPr wrap="none" rtlCol="0">
            <a:spAutoFit/>
          </a:bodyPr>
          <a:lstStyle/>
          <a:p>
            <a:r>
              <a:rPr kumimoji="1" lang="en-US" altLang="ko-KR" b="1" dirty="0"/>
              <a:t>Significant SST warming in the East Asian Marginal Seas</a:t>
            </a:r>
            <a:endParaRPr kumimoji="1" lang="ko-KR" altLang="en-US" b="1" dirty="0"/>
          </a:p>
        </p:txBody>
      </p:sp>
    </p:spTree>
    <p:extLst>
      <p:ext uri="{BB962C8B-B14F-4D97-AF65-F5344CB8AC3E}">
        <p14:creationId xmlns:p14="http://schemas.microsoft.com/office/powerpoint/2010/main" val="1294119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B114C2BA-0718-C734-ABA8-1003396EE769}"/>
              </a:ext>
            </a:extLst>
          </p:cNvPr>
          <p:cNvSpPr>
            <a:spLocks noGrp="1"/>
          </p:cNvSpPr>
          <p:nvPr>
            <p:ph type="sldNum" sz="quarter" idx="12"/>
          </p:nvPr>
        </p:nvSpPr>
        <p:spPr>
          <a:xfrm>
            <a:off x="2483736" y="6366289"/>
            <a:ext cx="2743200" cy="365125"/>
          </a:xfrm>
        </p:spPr>
        <p:txBody>
          <a:bodyPr/>
          <a:lstStyle/>
          <a:p>
            <a:pPr algn="ctr"/>
            <a:fld id="{2C6B1FF6-39B9-40F5-8B67-33C6354A3D4F}" type="slidenum">
              <a:rPr lang="en-US" smtClean="0"/>
              <a:pPr algn="ctr"/>
              <a:t>5</a:t>
            </a:fld>
            <a:endParaRPr lang="en-US" sz="2400" dirty="0"/>
          </a:p>
        </p:txBody>
      </p:sp>
      <p:pic>
        <p:nvPicPr>
          <p:cNvPr id="4" name="그림 3">
            <a:extLst>
              <a:ext uri="{FF2B5EF4-FFF2-40B4-BE49-F238E27FC236}">
                <a16:creationId xmlns:a16="http://schemas.microsoft.com/office/drawing/2014/main" id="{0C9958AF-70D1-9FCA-6BA5-0654F4BB62C5}"/>
              </a:ext>
            </a:extLst>
          </p:cNvPr>
          <p:cNvPicPr>
            <a:picLocks noChangeAspect="1"/>
          </p:cNvPicPr>
          <p:nvPr/>
        </p:nvPicPr>
        <p:blipFill>
          <a:blip/>
          <a:stretch>
            <a:fillRect/>
          </a:stretch>
        </p:blipFill>
        <p:spPr>
          <a:xfrm>
            <a:off x="445653" y="901757"/>
            <a:ext cx="5038659" cy="2966801"/>
          </a:xfrm>
          <a:prstGeom prst="rect">
            <a:avLst/>
          </a:prstGeom>
        </p:spPr>
      </p:pic>
      <p:sp>
        <p:nvSpPr>
          <p:cNvPr id="5" name="TextBox 4">
            <a:extLst>
              <a:ext uri="{FF2B5EF4-FFF2-40B4-BE49-F238E27FC236}">
                <a16:creationId xmlns:a16="http://schemas.microsoft.com/office/drawing/2014/main" id="{F7EE2F8F-6C5F-8EFD-FEE9-3BE1A531E576}"/>
              </a:ext>
            </a:extLst>
          </p:cNvPr>
          <p:cNvSpPr txBox="1"/>
          <p:nvPr/>
        </p:nvSpPr>
        <p:spPr>
          <a:xfrm>
            <a:off x="4183186" y="6233916"/>
            <a:ext cx="1956369" cy="369332"/>
          </a:xfrm>
          <a:prstGeom prst="rect">
            <a:avLst/>
          </a:prstGeom>
          <a:noFill/>
        </p:spPr>
        <p:txBody>
          <a:bodyPr wrap="none" rtlCol="0">
            <a:spAutoFit/>
          </a:bodyPr>
          <a:lstStyle/>
          <a:p>
            <a:r>
              <a:rPr kumimoji="1" lang="en-US" altLang="ko-KR" dirty="0"/>
              <a:t>Wang et al. (2023) </a:t>
            </a:r>
            <a:endParaRPr kumimoji="1" lang="ko-KR" altLang="en-US" dirty="0"/>
          </a:p>
        </p:txBody>
      </p:sp>
      <p:sp>
        <p:nvSpPr>
          <p:cNvPr id="6" name="TextBox 5">
            <a:extLst>
              <a:ext uri="{FF2B5EF4-FFF2-40B4-BE49-F238E27FC236}">
                <a16:creationId xmlns:a16="http://schemas.microsoft.com/office/drawing/2014/main" id="{93368155-A2DD-01B8-A37B-8877305C9B75}"/>
              </a:ext>
            </a:extLst>
          </p:cNvPr>
          <p:cNvSpPr txBox="1"/>
          <p:nvPr/>
        </p:nvSpPr>
        <p:spPr>
          <a:xfrm>
            <a:off x="771000" y="1298409"/>
            <a:ext cx="954107" cy="307777"/>
          </a:xfrm>
          <a:prstGeom prst="rect">
            <a:avLst/>
          </a:prstGeom>
          <a:noFill/>
        </p:spPr>
        <p:txBody>
          <a:bodyPr wrap="none" rtlCol="0">
            <a:spAutoFit/>
          </a:bodyPr>
          <a:lstStyle/>
          <a:p>
            <a:r>
              <a:rPr kumimoji="1" lang="en" altLang="ko-KR" sz="1400" b="1" u="sng" dirty="0"/>
              <a:t>0.10–0.14 </a:t>
            </a:r>
            <a:endParaRPr kumimoji="1" lang="ko-KR" altLang="en-US" sz="1400" b="1" u="sng" dirty="0"/>
          </a:p>
        </p:txBody>
      </p:sp>
      <p:grpSp>
        <p:nvGrpSpPr>
          <p:cNvPr id="7" name="그룹 6">
            <a:extLst>
              <a:ext uri="{FF2B5EF4-FFF2-40B4-BE49-F238E27FC236}">
                <a16:creationId xmlns:a16="http://schemas.microsoft.com/office/drawing/2014/main" id="{52139BCE-FDAC-1B5D-0AA0-934A44E4B8F4}"/>
              </a:ext>
            </a:extLst>
          </p:cNvPr>
          <p:cNvGrpSpPr/>
          <p:nvPr/>
        </p:nvGrpSpPr>
        <p:grpSpPr>
          <a:xfrm>
            <a:off x="348782" y="3979032"/>
            <a:ext cx="5232400" cy="2184400"/>
            <a:chOff x="6082593" y="3968972"/>
            <a:chExt cx="5232400" cy="2184400"/>
          </a:xfrm>
        </p:grpSpPr>
        <p:pic>
          <p:nvPicPr>
            <p:cNvPr id="8" name="그림 7">
              <a:extLst>
                <a:ext uri="{FF2B5EF4-FFF2-40B4-BE49-F238E27FC236}">
                  <a16:creationId xmlns:a16="http://schemas.microsoft.com/office/drawing/2014/main" id="{A5B7F35C-99EA-148F-CAFE-718557857681}"/>
                </a:ext>
              </a:extLst>
            </p:cNvPr>
            <p:cNvPicPr>
              <a:picLocks noChangeAspect="1"/>
            </p:cNvPicPr>
            <p:nvPr/>
          </p:nvPicPr>
          <p:blipFill>
            <a:blip/>
            <a:stretch>
              <a:fillRect/>
            </a:stretch>
          </p:blipFill>
          <p:spPr>
            <a:xfrm>
              <a:off x="6082593" y="3968972"/>
              <a:ext cx="5232400" cy="2184400"/>
            </a:xfrm>
            <a:prstGeom prst="rect">
              <a:avLst/>
            </a:prstGeom>
          </p:spPr>
        </p:pic>
        <p:pic>
          <p:nvPicPr>
            <p:cNvPr id="9" name="그림 8">
              <a:extLst>
                <a:ext uri="{FF2B5EF4-FFF2-40B4-BE49-F238E27FC236}">
                  <a16:creationId xmlns:a16="http://schemas.microsoft.com/office/drawing/2014/main" id="{151B8CB3-64A9-027A-C3A5-423F98F3F4EC}"/>
                </a:ext>
              </a:extLst>
            </p:cNvPr>
            <p:cNvPicPr>
              <a:picLocks noChangeAspect="1"/>
            </p:cNvPicPr>
            <p:nvPr/>
          </p:nvPicPr>
          <p:blipFill>
            <a:blip/>
            <a:srcRect l="4711" b="20932"/>
            <a:stretch>
              <a:fillRect/>
            </a:stretch>
          </p:blipFill>
          <p:spPr>
            <a:xfrm>
              <a:off x="6818310" y="4115369"/>
              <a:ext cx="4126672" cy="351457"/>
            </a:xfrm>
            <a:prstGeom prst="rect">
              <a:avLst/>
            </a:prstGeom>
          </p:spPr>
        </p:pic>
      </p:grpSp>
      <p:sp>
        <p:nvSpPr>
          <p:cNvPr id="10" name="TextBox 9">
            <a:extLst>
              <a:ext uri="{FF2B5EF4-FFF2-40B4-BE49-F238E27FC236}">
                <a16:creationId xmlns:a16="http://schemas.microsoft.com/office/drawing/2014/main" id="{ABABF53D-87A2-C534-26A3-65061E6CE14E}"/>
              </a:ext>
            </a:extLst>
          </p:cNvPr>
          <p:cNvSpPr txBox="1"/>
          <p:nvPr/>
        </p:nvSpPr>
        <p:spPr>
          <a:xfrm>
            <a:off x="1248054" y="189518"/>
            <a:ext cx="3430939" cy="646331"/>
          </a:xfrm>
          <a:prstGeom prst="rect">
            <a:avLst/>
          </a:prstGeom>
          <a:solidFill>
            <a:schemeClr val="bg1"/>
          </a:solidFill>
          <a:ln>
            <a:solidFill>
              <a:schemeClr val="tx1"/>
            </a:solidFill>
          </a:ln>
        </p:spPr>
        <p:txBody>
          <a:bodyPr wrap="none" rtlCol="0">
            <a:spAutoFit/>
          </a:bodyPr>
          <a:lstStyle/>
          <a:p>
            <a:r>
              <a:rPr kumimoji="1" lang="en-US" altLang="ko-KR" b="1" dirty="0"/>
              <a:t>Seas around China</a:t>
            </a:r>
            <a:r>
              <a:rPr kumimoji="1" lang="en" altLang="ko-KR" b="1" dirty="0"/>
              <a:t>: </a:t>
            </a:r>
          </a:p>
          <a:p>
            <a:r>
              <a:rPr kumimoji="1" lang="en" altLang="ko-KR" b="1" dirty="0"/>
              <a:t>Rapid SST Acceleration Since 1950</a:t>
            </a:r>
            <a:endParaRPr kumimoji="1" lang="ko-KR" altLang="en-US" b="1" dirty="0"/>
          </a:p>
        </p:txBody>
      </p:sp>
      <p:sp>
        <p:nvSpPr>
          <p:cNvPr id="11" name="TextBox 10">
            <a:extLst>
              <a:ext uri="{FF2B5EF4-FFF2-40B4-BE49-F238E27FC236}">
                <a16:creationId xmlns:a16="http://schemas.microsoft.com/office/drawing/2014/main" id="{EB81069F-B8A4-D50A-A7F4-56A18027323D}"/>
              </a:ext>
            </a:extLst>
          </p:cNvPr>
          <p:cNvSpPr txBox="1"/>
          <p:nvPr/>
        </p:nvSpPr>
        <p:spPr>
          <a:xfrm>
            <a:off x="0" y="501574"/>
            <a:ext cx="1088760" cy="369332"/>
          </a:xfrm>
          <a:prstGeom prst="rect">
            <a:avLst/>
          </a:prstGeom>
          <a:noFill/>
        </p:spPr>
        <p:txBody>
          <a:bodyPr wrap="none" rtlCol="0">
            <a:spAutoFit/>
          </a:bodyPr>
          <a:lstStyle/>
          <a:p>
            <a:r>
              <a:rPr kumimoji="1" lang="en-US" altLang="ko-KR" b="1" dirty="0"/>
              <a:t>SST trend</a:t>
            </a:r>
            <a:endParaRPr kumimoji="1" lang="ko-KR" altLang="en-US" b="1" dirty="0"/>
          </a:p>
        </p:txBody>
      </p:sp>
      <p:sp>
        <p:nvSpPr>
          <p:cNvPr id="12" name="TextBox 11">
            <a:extLst>
              <a:ext uri="{FF2B5EF4-FFF2-40B4-BE49-F238E27FC236}">
                <a16:creationId xmlns:a16="http://schemas.microsoft.com/office/drawing/2014/main" id="{EDE45789-622A-1D6F-4315-5E8571274469}"/>
              </a:ext>
            </a:extLst>
          </p:cNvPr>
          <p:cNvSpPr txBox="1"/>
          <p:nvPr/>
        </p:nvSpPr>
        <p:spPr>
          <a:xfrm>
            <a:off x="697368" y="981380"/>
            <a:ext cx="1242648" cy="338554"/>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 altLang="ko-KR" sz="16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rPr>
              <a:t>Since 1950: </a:t>
            </a:r>
          </a:p>
        </p:txBody>
      </p:sp>
      <p:sp>
        <p:nvSpPr>
          <p:cNvPr id="13" name="TextBox 12">
            <a:extLst>
              <a:ext uri="{FF2B5EF4-FFF2-40B4-BE49-F238E27FC236}">
                <a16:creationId xmlns:a16="http://schemas.microsoft.com/office/drawing/2014/main" id="{DDF0A7E1-2756-E1EC-93A3-77A8BCA63326}"/>
              </a:ext>
            </a:extLst>
          </p:cNvPr>
          <p:cNvSpPr txBox="1"/>
          <p:nvPr/>
        </p:nvSpPr>
        <p:spPr>
          <a:xfrm>
            <a:off x="3628102" y="1281491"/>
            <a:ext cx="954107" cy="307777"/>
          </a:xfrm>
          <a:prstGeom prst="rect">
            <a:avLst/>
          </a:prstGeom>
          <a:noFill/>
        </p:spPr>
        <p:txBody>
          <a:bodyPr wrap="none" rtlCol="0">
            <a:spAutoFit/>
          </a:bodyPr>
          <a:lstStyle/>
          <a:p>
            <a:r>
              <a:rPr kumimoji="1" lang="en" altLang="ko-KR" sz="1400" b="1" u="sng" dirty="0"/>
              <a:t>0.14–0.16</a:t>
            </a:r>
            <a:endParaRPr kumimoji="1" lang="ko-KR" altLang="en-US" sz="1400" b="1" u="sng" dirty="0"/>
          </a:p>
        </p:txBody>
      </p:sp>
      <p:sp>
        <p:nvSpPr>
          <p:cNvPr id="14" name="TextBox 13">
            <a:extLst>
              <a:ext uri="{FF2B5EF4-FFF2-40B4-BE49-F238E27FC236}">
                <a16:creationId xmlns:a16="http://schemas.microsoft.com/office/drawing/2014/main" id="{C3BE726B-AB28-3464-7B58-A8EA3375EB15}"/>
              </a:ext>
            </a:extLst>
          </p:cNvPr>
          <p:cNvSpPr txBox="1"/>
          <p:nvPr/>
        </p:nvSpPr>
        <p:spPr>
          <a:xfrm>
            <a:off x="3483832" y="998434"/>
            <a:ext cx="1242648" cy="338554"/>
          </a:xfrm>
          <a:prstGeom prst="rect">
            <a:avLst/>
          </a:prstGeom>
          <a:noFill/>
        </p:spPr>
        <p:txBody>
          <a:bodyPr wrap="square">
            <a:spAutoFit/>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1" lang="en" altLang="ko-KR" sz="1600" b="1" i="0" u="none" strike="noStrike" kern="1200" cap="none" spc="0" normalizeH="0" baseline="0" noProof="0" dirty="0">
                <a:ln>
                  <a:noFill/>
                </a:ln>
                <a:solidFill>
                  <a:prstClr val="black"/>
                </a:solidFill>
                <a:effectLst/>
                <a:uLnTx/>
                <a:uFillTx/>
                <a:latin typeface="Calibri" panose="020F0502020204030204"/>
                <a:ea typeface="맑은 고딕" panose="020B0503020000020004" pitchFamily="34" charset="-127"/>
                <a:cs typeface="+mn-cs"/>
              </a:rPr>
              <a:t>Since 1982: </a:t>
            </a:r>
          </a:p>
        </p:txBody>
      </p:sp>
      <p:cxnSp>
        <p:nvCxnSpPr>
          <p:cNvPr id="15" name="직선 화살표 연결선 14">
            <a:extLst>
              <a:ext uri="{FF2B5EF4-FFF2-40B4-BE49-F238E27FC236}">
                <a16:creationId xmlns:a16="http://schemas.microsoft.com/office/drawing/2014/main" id="{1BEE5A84-8333-723B-AEEC-8E1F877B88B0}"/>
              </a:ext>
            </a:extLst>
          </p:cNvPr>
          <p:cNvCxnSpPr>
            <a:cxnSpLocks/>
          </p:cNvCxnSpPr>
          <p:nvPr/>
        </p:nvCxnSpPr>
        <p:spPr>
          <a:xfrm flipV="1">
            <a:off x="3004863" y="4890475"/>
            <a:ext cx="979254" cy="5209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76A10C60-3E6B-D3AE-B605-BAC70AF15D3B}"/>
              </a:ext>
            </a:extLst>
          </p:cNvPr>
          <p:cNvCxnSpPr>
            <a:cxnSpLocks/>
          </p:cNvCxnSpPr>
          <p:nvPr/>
        </p:nvCxnSpPr>
        <p:spPr>
          <a:xfrm>
            <a:off x="4009446" y="4852025"/>
            <a:ext cx="787355" cy="431775"/>
          </a:xfrm>
          <a:prstGeom prst="straightConnector1">
            <a:avLst/>
          </a:prstGeom>
          <a:ln w="190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BAE07D53-F98D-B34F-BF33-10F170C0B082}"/>
              </a:ext>
            </a:extLst>
          </p:cNvPr>
          <p:cNvCxnSpPr>
            <a:cxnSpLocks/>
          </p:cNvCxnSpPr>
          <p:nvPr/>
        </p:nvCxnSpPr>
        <p:spPr>
          <a:xfrm flipV="1">
            <a:off x="4813947" y="4786328"/>
            <a:ext cx="612161" cy="471064"/>
          </a:xfrm>
          <a:prstGeom prst="straightConnector1">
            <a:avLst/>
          </a:prstGeom>
          <a:ln w="1905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003A0DB-5808-E04E-28BF-D043149B0EAD}"/>
              </a:ext>
            </a:extLst>
          </p:cNvPr>
          <p:cNvSpPr txBox="1"/>
          <p:nvPr/>
        </p:nvSpPr>
        <p:spPr>
          <a:xfrm>
            <a:off x="3004862" y="4786328"/>
            <a:ext cx="708848" cy="369332"/>
          </a:xfrm>
          <a:prstGeom prst="rect">
            <a:avLst/>
          </a:prstGeom>
          <a:noFill/>
        </p:spPr>
        <p:txBody>
          <a:bodyPr wrap="none" rtlCol="0">
            <a:spAutoFit/>
          </a:bodyPr>
          <a:lstStyle/>
          <a:p>
            <a:r>
              <a:rPr kumimoji="1" lang="en-US" altLang="ko-KR" dirty="0">
                <a:solidFill>
                  <a:srgbClr val="FF0000"/>
                </a:solidFill>
              </a:rPr>
              <a:t>+0.31</a:t>
            </a:r>
            <a:endParaRPr kumimoji="1" lang="ko-KR" altLang="en-US" dirty="0">
              <a:solidFill>
                <a:srgbClr val="FF0000"/>
              </a:solidFill>
            </a:endParaRPr>
          </a:p>
        </p:txBody>
      </p:sp>
      <p:sp>
        <p:nvSpPr>
          <p:cNvPr id="19" name="TextBox 18">
            <a:extLst>
              <a:ext uri="{FF2B5EF4-FFF2-40B4-BE49-F238E27FC236}">
                <a16:creationId xmlns:a16="http://schemas.microsoft.com/office/drawing/2014/main" id="{F05410F4-4464-51BF-20A8-F56F2A8F2CBD}"/>
              </a:ext>
            </a:extLst>
          </p:cNvPr>
          <p:cNvSpPr txBox="1"/>
          <p:nvPr/>
        </p:nvSpPr>
        <p:spPr>
          <a:xfrm>
            <a:off x="4065977" y="4643148"/>
            <a:ext cx="663964" cy="369332"/>
          </a:xfrm>
          <a:prstGeom prst="rect">
            <a:avLst/>
          </a:prstGeom>
          <a:noFill/>
        </p:spPr>
        <p:txBody>
          <a:bodyPr wrap="none" rtlCol="0">
            <a:spAutoFit/>
          </a:bodyPr>
          <a:lstStyle/>
          <a:p>
            <a:r>
              <a:rPr kumimoji="1" lang="en-US" altLang="ko-KR" dirty="0">
                <a:solidFill>
                  <a:srgbClr val="0432FF"/>
                </a:solidFill>
              </a:rPr>
              <a:t>-0.27</a:t>
            </a:r>
            <a:endParaRPr kumimoji="1" lang="ko-KR" altLang="en-US" dirty="0">
              <a:solidFill>
                <a:srgbClr val="0432FF"/>
              </a:solidFill>
            </a:endParaRPr>
          </a:p>
        </p:txBody>
      </p:sp>
      <p:sp>
        <p:nvSpPr>
          <p:cNvPr id="20" name="TextBox 19">
            <a:extLst>
              <a:ext uri="{FF2B5EF4-FFF2-40B4-BE49-F238E27FC236}">
                <a16:creationId xmlns:a16="http://schemas.microsoft.com/office/drawing/2014/main" id="{E6E531E4-D6B7-671E-7057-BD5F2601F5EB}"/>
              </a:ext>
            </a:extLst>
          </p:cNvPr>
          <p:cNvSpPr txBox="1"/>
          <p:nvPr/>
        </p:nvSpPr>
        <p:spPr>
          <a:xfrm>
            <a:off x="4806947" y="4454229"/>
            <a:ext cx="708848" cy="369332"/>
          </a:xfrm>
          <a:prstGeom prst="rect">
            <a:avLst/>
          </a:prstGeom>
          <a:noFill/>
        </p:spPr>
        <p:txBody>
          <a:bodyPr wrap="none" rtlCol="0">
            <a:spAutoFit/>
          </a:bodyPr>
          <a:lstStyle/>
          <a:p>
            <a:r>
              <a:rPr kumimoji="1" lang="en-US" altLang="ko-KR" dirty="0">
                <a:solidFill>
                  <a:schemeClr val="accent2">
                    <a:lumMod val="50000"/>
                  </a:schemeClr>
                </a:solidFill>
              </a:rPr>
              <a:t>+0.45</a:t>
            </a:r>
            <a:endParaRPr kumimoji="1" lang="ko-KR" altLang="en-US" dirty="0">
              <a:solidFill>
                <a:schemeClr val="accent2">
                  <a:lumMod val="50000"/>
                </a:schemeClr>
              </a:solidFill>
            </a:endParaRPr>
          </a:p>
        </p:txBody>
      </p:sp>
      <p:cxnSp>
        <p:nvCxnSpPr>
          <p:cNvPr id="21" name="직선 연결선[R] 20">
            <a:extLst>
              <a:ext uri="{FF2B5EF4-FFF2-40B4-BE49-F238E27FC236}">
                <a16:creationId xmlns:a16="http://schemas.microsoft.com/office/drawing/2014/main" id="{19C0C5E3-AEC4-7CFC-B12D-291A5C4492AF}"/>
              </a:ext>
            </a:extLst>
          </p:cNvPr>
          <p:cNvCxnSpPr>
            <a:cxnSpLocks/>
          </p:cNvCxnSpPr>
          <p:nvPr/>
        </p:nvCxnSpPr>
        <p:spPr>
          <a:xfrm>
            <a:off x="3984118" y="4466376"/>
            <a:ext cx="0" cy="1451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직선 연결선[R] 21">
            <a:extLst>
              <a:ext uri="{FF2B5EF4-FFF2-40B4-BE49-F238E27FC236}">
                <a16:creationId xmlns:a16="http://schemas.microsoft.com/office/drawing/2014/main" id="{3F30EC8D-8FCD-2AD5-4BFC-A960C8473283}"/>
              </a:ext>
            </a:extLst>
          </p:cNvPr>
          <p:cNvCxnSpPr>
            <a:cxnSpLocks/>
          </p:cNvCxnSpPr>
          <p:nvPr/>
        </p:nvCxnSpPr>
        <p:spPr>
          <a:xfrm>
            <a:off x="4769973" y="4466376"/>
            <a:ext cx="0" cy="1451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853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93E8C3-1F01-D498-2C18-F29DACF1DB8B}"/>
              </a:ext>
            </a:extLst>
          </p:cNvPr>
          <p:cNvSpPr txBox="1"/>
          <p:nvPr/>
        </p:nvSpPr>
        <p:spPr>
          <a:xfrm>
            <a:off x="211618" y="55902"/>
            <a:ext cx="7444667" cy="523220"/>
          </a:xfrm>
          <a:prstGeom prst="rect">
            <a:avLst/>
          </a:prstGeom>
          <a:noFill/>
        </p:spPr>
        <p:txBody>
          <a:bodyPr wrap="none" rtlCol="0">
            <a:spAutoFit/>
          </a:bodyPr>
          <a:lstStyle/>
          <a:p>
            <a:r>
              <a:rPr kumimoji="1" lang="en-US" altLang="ko-Kore-KR" sz="2800" b="1" dirty="0"/>
              <a:t>From previous studies (warming – hiatus period)</a:t>
            </a:r>
            <a:endParaRPr kumimoji="1" lang="ko-Kore-KR" altLang="en-US" sz="2800" b="1" dirty="0"/>
          </a:p>
        </p:txBody>
      </p:sp>
      <p:pic>
        <p:nvPicPr>
          <p:cNvPr id="16" name="그림 15" descr="텍스트, 지도, 아틀라스, 도표이(가) 표시된 사진&#10;&#10;자동 생성된 설명">
            <a:extLst>
              <a:ext uri="{FF2B5EF4-FFF2-40B4-BE49-F238E27FC236}">
                <a16:creationId xmlns:a16="http://schemas.microsoft.com/office/drawing/2014/main" id="{D9C0A8ED-1E68-16D8-2D86-C7B19624A305}"/>
              </a:ext>
            </a:extLst>
          </p:cNvPr>
          <p:cNvPicPr>
            <a:picLocks noChangeAspect="1"/>
          </p:cNvPicPr>
          <p:nvPr/>
        </p:nvPicPr>
        <p:blipFill>
          <a:blip/>
          <a:stretch>
            <a:fillRect/>
          </a:stretch>
        </p:blipFill>
        <p:spPr>
          <a:xfrm>
            <a:off x="6079698" y="802049"/>
            <a:ext cx="2346159" cy="2790507"/>
          </a:xfrm>
          <a:prstGeom prst="rect">
            <a:avLst/>
          </a:prstGeom>
        </p:spPr>
      </p:pic>
      <p:pic>
        <p:nvPicPr>
          <p:cNvPr id="18" name="그림 17" descr="텍스트, 지도이(가) 표시된 사진&#10;&#10;자동 생성된 설명">
            <a:extLst>
              <a:ext uri="{FF2B5EF4-FFF2-40B4-BE49-F238E27FC236}">
                <a16:creationId xmlns:a16="http://schemas.microsoft.com/office/drawing/2014/main" id="{4FF3B238-2CF2-E21F-9292-18B0BDB454B7}"/>
              </a:ext>
            </a:extLst>
          </p:cNvPr>
          <p:cNvPicPr>
            <a:picLocks noChangeAspect="1"/>
          </p:cNvPicPr>
          <p:nvPr/>
        </p:nvPicPr>
        <p:blipFill>
          <a:blip/>
          <a:stretch>
            <a:fillRect/>
          </a:stretch>
        </p:blipFill>
        <p:spPr>
          <a:xfrm>
            <a:off x="8418762" y="700419"/>
            <a:ext cx="2463755" cy="2820907"/>
          </a:xfrm>
          <a:prstGeom prst="rect">
            <a:avLst/>
          </a:prstGeom>
        </p:spPr>
      </p:pic>
      <p:pic>
        <p:nvPicPr>
          <p:cNvPr id="20" name="그림 19" descr="텍스트, 지도, 스크린샷, 도표이(가) 표시된 사진&#10;&#10;자동 생성된 설명">
            <a:extLst>
              <a:ext uri="{FF2B5EF4-FFF2-40B4-BE49-F238E27FC236}">
                <a16:creationId xmlns:a16="http://schemas.microsoft.com/office/drawing/2014/main" id="{9EBE4E43-9033-C025-BD4F-062665F132B2}"/>
              </a:ext>
            </a:extLst>
          </p:cNvPr>
          <p:cNvPicPr>
            <a:picLocks noChangeAspect="1"/>
          </p:cNvPicPr>
          <p:nvPr/>
        </p:nvPicPr>
        <p:blipFill>
          <a:blip/>
          <a:stretch>
            <a:fillRect/>
          </a:stretch>
        </p:blipFill>
        <p:spPr>
          <a:xfrm>
            <a:off x="211618" y="833933"/>
            <a:ext cx="4625584" cy="2726740"/>
          </a:xfrm>
          <a:prstGeom prst="rect">
            <a:avLst/>
          </a:prstGeom>
        </p:spPr>
      </p:pic>
      <p:pic>
        <p:nvPicPr>
          <p:cNvPr id="22" name="그림 21" descr="텍스트, 스크린샷, 지도이(가) 표시된 사진&#10;&#10;자동 생성된 설명">
            <a:extLst>
              <a:ext uri="{FF2B5EF4-FFF2-40B4-BE49-F238E27FC236}">
                <a16:creationId xmlns:a16="http://schemas.microsoft.com/office/drawing/2014/main" id="{C38DDED3-0089-495F-761F-FCA73023FEA6}"/>
              </a:ext>
            </a:extLst>
          </p:cNvPr>
          <p:cNvPicPr>
            <a:picLocks noChangeAspect="1"/>
          </p:cNvPicPr>
          <p:nvPr/>
        </p:nvPicPr>
        <p:blipFill>
          <a:blip/>
          <a:stretch>
            <a:fillRect/>
          </a:stretch>
        </p:blipFill>
        <p:spPr>
          <a:xfrm>
            <a:off x="374582" y="3752698"/>
            <a:ext cx="4637737" cy="2271369"/>
          </a:xfrm>
          <a:prstGeom prst="rect">
            <a:avLst/>
          </a:prstGeom>
        </p:spPr>
      </p:pic>
      <p:sp>
        <p:nvSpPr>
          <p:cNvPr id="23" name="TextBox 22">
            <a:extLst>
              <a:ext uri="{FF2B5EF4-FFF2-40B4-BE49-F238E27FC236}">
                <a16:creationId xmlns:a16="http://schemas.microsoft.com/office/drawing/2014/main" id="{5E54A7BD-6C0F-AAF2-8438-9F40AAF84A9F}"/>
              </a:ext>
            </a:extLst>
          </p:cNvPr>
          <p:cNvSpPr txBox="1"/>
          <p:nvPr/>
        </p:nvSpPr>
        <p:spPr>
          <a:xfrm>
            <a:off x="1448410" y="6216092"/>
            <a:ext cx="1693477" cy="369332"/>
          </a:xfrm>
          <a:prstGeom prst="rect">
            <a:avLst/>
          </a:prstGeom>
          <a:noFill/>
        </p:spPr>
        <p:txBody>
          <a:bodyPr wrap="none" rtlCol="0">
            <a:spAutoFit/>
          </a:bodyPr>
          <a:lstStyle/>
          <a:p>
            <a:r>
              <a:rPr kumimoji="1" lang="en-US" altLang="ko-Kore-KR" dirty="0"/>
              <a:t>Lee et al. (2023)</a:t>
            </a:r>
            <a:endParaRPr kumimoji="1" lang="ko-Kore-KR" altLang="en-US" dirty="0"/>
          </a:p>
        </p:txBody>
      </p:sp>
      <p:grpSp>
        <p:nvGrpSpPr>
          <p:cNvPr id="30" name="그룹 29">
            <a:extLst>
              <a:ext uri="{FF2B5EF4-FFF2-40B4-BE49-F238E27FC236}">
                <a16:creationId xmlns:a16="http://schemas.microsoft.com/office/drawing/2014/main" id="{09E74132-F037-02A4-9D91-757868DBB1F5}"/>
              </a:ext>
            </a:extLst>
          </p:cNvPr>
          <p:cNvGrpSpPr/>
          <p:nvPr/>
        </p:nvGrpSpPr>
        <p:grpSpPr>
          <a:xfrm>
            <a:off x="6009800" y="4118768"/>
            <a:ext cx="1552869" cy="2097324"/>
            <a:chOff x="5731823" y="4384703"/>
            <a:chExt cx="1552869" cy="2097324"/>
          </a:xfrm>
        </p:grpSpPr>
        <p:pic>
          <p:nvPicPr>
            <p:cNvPr id="25" name="그림 24" descr="텍스트, 지도이(가) 표시된 사진&#10;&#10;자동 생성된 설명">
              <a:extLst>
                <a:ext uri="{FF2B5EF4-FFF2-40B4-BE49-F238E27FC236}">
                  <a16:creationId xmlns:a16="http://schemas.microsoft.com/office/drawing/2014/main" id="{DB20927B-EBF4-AF32-83F3-240856ECC842}"/>
                </a:ext>
              </a:extLst>
            </p:cNvPr>
            <p:cNvPicPr>
              <a:picLocks noChangeAspect="1"/>
            </p:cNvPicPr>
            <p:nvPr/>
          </p:nvPicPr>
          <p:blipFill>
            <a:blip/>
            <a:stretch>
              <a:fillRect/>
            </a:stretch>
          </p:blipFill>
          <p:spPr>
            <a:xfrm>
              <a:off x="5731823" y="4384703"/>
              <a:ext cx="1481161" cy="2097324"/>
            </a:xfrm>
            <a:prstGeom prst="rect">
              <a:avLst/>
            </a:prstGeom>
          </p:spPr>
        </p:pic>
        <p:pic>
          <p:nvPicPr>
            <p:cNvPr id="27" name="그림 26">
              <a:extLst>
                <a:ext uri="{FF2B5EF4-FFF2-40B4-BE49-F238E27FC236}">
                  <a16:creationId xmlns:a16="http://schemas.microsoft.com/office/drawing/2014/main" id="{21CB4526-841F-0A81-E230-1145AEBE3E4C}"/>
                </a:ext>
              </a:extLst>
            </p:cNvPr>
            <p:cNvPicPr>
              <a:picLocks noChangeAspect="1"/>
            </p:cNvPicPr>
            <p:nvPr/>
          </p:nvPicPr>
          <p:blipFill>
            <a:blip/>
            <a:stretch>
              <a:fillRect/>
            </a:stretch>
          </p:blipFill>
          <p:spPr>
            <a:xfrm rot="16200000">
              <a:off x="6330206" y="5321949"/>
              <a:ext cx="1771013" cy="137959"/>
            </a:xfrm>
            <a:prstGeom prst="rect">
              <a:avLst/>
            </a:prstGeom>
          </p:spPr>
        </p:pic>
      </p:grpSp>
      <p:pic>
        <p:nvPicPr>
          <p:cNvPr id="29" name="그림 28">
            <a:extLst>
              <a:ext uri="{FF2B5EF4-FFF2-40B4-BE49-F238E27FC236}">
                <a16:creationId xmlns:a16="http://schemas.microsoft.com/office/drawing/2014/main" id="{CAB9D703-4AF6-9D5A-562E-24FD30A63875}"/>
              </a:ext>
            </a:extLst>
          </p:cNvPr>
          <p:cNvPicPr>
            <a:picLocks noChangeAspect="1"/>
          </p:cNvPicPr>
          <p:nvPr/>
        </p:nvPicPr>
        <p:blipFill>
          <a:blip/>
          <a:stretch>
            <a:fillRect/>
          </a:stretch>
        </p:blipFill>
        <p:spPr>
          <a:xfrm>
            <a:off x="6367164" y="6216092"/>
            <a:ext cx="4210965" cy="433714"/>
          </a:xfrm>
          <a:prstGeom prst="rect">
            <a:avLst/>
          </a:prstGeom>
        </p:spPr>
      </p:pic>
      <p:pic>
        <p:nvPicPr>
          <p:cNvPr id="32" name="그림 31" descr="텍스트, 스크린샷, 도표, 지도이(가) 표시된 사진&#10;&#10;자동 생성된 설명">
            <a:extLst>
              <a:ext uri="{FF2B5EF4-FFF2-40B4-BE49-F238E27FC236}">
                <a16:creationId xmlns:a16="http://schemas.microsoft.com/office/drawing/2014/main" id="{A3D7BC9F-179E-9C2A-EA2C-21DD72F5721D}"/>
              </a:ext>
            </a:extLst>
          </p:cNvPr>
          <p:cNvPicPr>
            <a:picLocks noChangeAspect="1"/>
          </p:cNvPicPr>
          <p:nvPr/>
        </p:nvPicPr>
        <p:blipFill>
          <a:blip/>
          <a:stretch>
            <a:fillRect/>
          </a:stretch>
        </p:blipFill>
        <p:spPr>
          <a:xfrm>
            <a:off x="7586261" y="4220040"/>
            <a:ext cx="3296256" cy="1809906"/>
          </a:xfrm>
          <a:prstGeom prst="rect">
            <a:avLst/>
          </a:prstGeom>
        </p:spPr>
      </p:pic>
      <p:sp>
        <p:nvSpPr>
          <p:cNvPr id="33" name="TextBox 32">
            <a:extLst>
              <a:ext uri="{FF2B5EF4-FFF2-40B4-BE49-F238E27FC236}">
                <a16:creationId xmlns:a16="http://schemas.microsoft.com/office/drawing/2014/main" id="{099A6501-37C7-24E2-15D3-29F4FCA16785}"/>
              </a:ext>
            </a:extLst>
          </p:cNvPr>
          <p:cNvSpPr txBox="1"/>
          <p:nvPr/>
        </p:nvSpPr>
        <p:spPr>
          <a:xfrm>
            <a:off x="8975750" y="259857"/>
            <a:ext cx="1722331" cy="369332"/>
          </a:xfrm>
          <a:prstGeom prst="rect">
            <a:avLst/>
          </a:prstGeom>
          <a:noFill/>
        </p:spPr>
        <p:txBody>
          <a:bodyPr wrap="none" rtlCol="0">
            <a:spAutoFit/>
          </a:bodyPr>
          <a:lstStyle/>
          <a:p>
            <a:r>
              <a:rPr kumimoji="1" lang="en-US" altLang="ko-Kore-KR" dirty="0"/>
              <a:t>Kim et al. (2018)</a:t>
            </a:r>
            <a:endParaRPr kumimoji="1" lang="ko-Kore-KR" altLang="en-US" dirty="0"/>
          </a:p>
        </p:txBody>
      </p:sp>
      <p:sp>
        <p:nvSpPr>
          <p:cNvPr id="34" name="TextBox 33">
            <a:extLst>
              <a:ext uri="{FF2B5EF4-FFF2-40B4-BE49-F238E27FC236}">
                <a16:creationId xmlns:a16="http://schemas.microsoft.com/office/drawing/2014/main" id="{29A2E52D-1DB3-18FA-BA90-3772B097B6FB}"/>
              </a:ext>
            </a:extLst>
          </p:cNvPr>
          <p:cNvSpPr txBox="1"/>
          <p:nvPr/>
        </p:nvSpPr>
        <p:spPr>
          <a:xfrm>
            <a:off x="10095087" y="3929101"/>
            <a:ext cx="1800493" cy="369332"/>
          </a:xfrm>
          <a:prstGeom prst="rect">
            <a:avLst/>
          </a:prstGeom>
          <a:noFill/>
        </p:spPr>
        <p:txBody>
          <a:bodyPr wrap="none" rtlCol="0">
            <a:spAutoFit/>
          </a:bodyPr>
          <a:lstStyle/>
          <a:p>
            <a:r>
              <a:rPr kumimoji="1" lang="en-US" altLang="ko-Kore-KR" dirty="0"/>
              <a:t>Tang et al. (2020)</a:t>
            </a:r>
            <a:endParaRPr kumimoji="1" lang="ko-Kore-KR" altLang="en-US" dirty="0"/>
          </a:p>
        </p:txBody>
      </p:sp>
      <p:sp>
        <p:nvSpPr>
          <p:cNvPr id="2" name="Slide Number Placeholder 4">
            <a:extLst>
              <a:ext uri="{FF2B5EF4-FFF2-40B4-BE49-F238E27FC236}">
                <a16:creationId xmlns:a16="http://schemas.microsoft.com/office/drawing/2014/main" id="{5C8DE0C1-C635-C733-E597-39F1E79DDD99}"/>
              </a:ext>
            </a:extLst>
          </p:cNvPr>
          <p:cNvSpPr txBox="1">
            <a:spLocks/>
          </p:cNvSpPr>
          <p:nvPr/>
        </p:nvSpPr>
        <p:spPr>
          <a:xfrm>
            <a:off x="9263743" y="634180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20</a:t>
            </a:r>
          </a:p>
        </p:txBody>
      </p:sp>
    </p:spTree>
    <p:extLst>
      <p:ext uri="{BB962C8B-B14F-4D97-AF65-F5344CB8AC3E}">
        <p14:creationId xmlns:p14="http://schemas.microsoft.com/office/powerpoint/2010/main" val="103630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F5E517-65B5-0F93-3C44-ABDF8447098F}"/>
              </a:ext>
            </a:extLst>
          </p:cNvPr>
          <p:cNvSpPr txBox="1"/>
          <p:nvPr/>
        </p:nvSpPr>
        <p:spPr>
          <a:xfrm>
            <a:off x="452411" y="591582"/>
            <a:ext cx="10951464" cy="1723549"/>
          </a:xfrm>
          <a:prstGeom prst="rect">
            <a:avLst/>
          </a:prstGeom>
          <a:noFill/>
        </p:spPr>
        <p:txBody>
          <a:bodyPr wrap="square" rtlCol="0">
            <a:spAutoFit/>
          </a:bodyPr>
          <a:lstStyle/>
          <a:p>
            <a:pPr>
              <a:spcAft>
                <a:spcPts val="600"/>
              </a:spcAft>
            </a:pPr>
            <a:r>
              <a:rPr kumimoji="1" lang="en-US" altLang="ko-Kore-KR" sz="2400" b="1" dirty="0"/>
              <a:t>Physical mechanism: </a:t>
            </a:r>
          </a:p>
          <a:p>
            <a:pPr marL="342900" indent="-342900">
              <a:spcAft>
                <a:spcPts val="600"/>
              </a:spcAft>
              <a:buFont typeface="Arial" panose="020B0604020202020204" pitchFamily="34" charset="0"/>
              <a:buChar char="•"/>
            </a:pPr>
            <a:r>
              <a:rPr kumimoji="1" lang="en-US" altLang="ko-Kore-KR" sz="2400" dirty="0"/>
              <a:t>The anomalous downward (upward) </a:t>
            </a:r>
            <a:r>
              <a:rPr kumimoji="1" lang="en-US" altLang="ko-Kore-KR" sz="2400" b="1" dirty="0"/>
              <a:t>surface heat flux </a:t>
            </a:r>
            <a:r>
              <a:rPr kumimoji="1" lang="en-US" altLang="ko-Kore-KR" sz="2400" dirty="0"/>
              <a:t>accompanied by the negative (positive) winter wind speed anomaly are related to the warming (hiatus) period</a:t>
            </a:r>
          </a:p>
          <a:p>
            <a:pPr marL="342900" indent="-342900">
              <a:spcAft>
                <a:spcPts val="600"/>
              </a:spcAft>
              <a:buFont typeface="Arial" panose="020B0604020202020204" pitchFamily="34" charset="0"/>
              <a:buChar char="•"/>
            </a:pPr>
            <a:r>
              <a:rPr kumimoji="1" lang="en-US" altLang="ko-Kore-KR" sz="2400" dirty="0"/>
              <a:t>Significant correlation with </a:t>
            </a:r>
            <a:r>
              <a:rPr kumimoji="1" lang="en-US" altLang="ko-Kore-KR" sz="2400" b="1" dirty="0"/>
              <a:t>EAWM</a:t>
            </a:r>
            <a:r>
              <a:rPr kumimoji="1" lang="en-US" altLang="ko-Kore-KR" sz="2400" dirty="0"/>
              <a:t> during hiatus period</a:t>
            </a:r>
          </a:p>
        </p:txBody>
      </p:sp>
      <p:sp>
        <p:nvSpPr>
          <p:cNvPr id="3" name="TextBox 2">
            <a:extLst>
              <a:ext uri="{FF2B5EF4-FFF2-40B4-BE49-F238E27FC236}">
                <a16:creationId xmlns:a16="http://schemas.microsoft.com/office/drawing/2014/main" id="{3593E8C3-1F01-D498-2C18-F29DACF1DB8B}"/>
              </a:ext>
            </a:extLst>
          </p:cNvPr>
          <p:cNvSpPr txBox="1"/>
          <p:nvPr/>
        </p:nvSpPr>
        <p:spPr>
          <a:xfrm>
            <a:off x="211618" y="55902"/>
            <a:ext cx="7444667" cy="523220"/>
          </a:xfrm>
          <a:prstGeom prst="rect">
            <a:avLst/>
          </a:prstGeom>
          <a:noFill/>
        </p:spPr>
        <p:txBody>
          <a:bodyPr wrap="none" rtlCol="0">
            <a:spAutoFit/>
          </a:bodyPr>
          <a:lstStyle/>
          <a:p>
            <a:r>
              <a:rPr kumimoji="1" lang="en-US" altLang="ko-Kore-KR" sz="2800" b="1" dirty="0"/>
              <a:t>From previous studies (warming – hiatus period)</a:t>
            </a:r>
            <a:endParaRPr kumimoji="1" lang="ko-Kore-KR" altLang="en-US" sz="2800" b="1" dirty="0"/>
          </a:p>
        </p:txBody>
      </p:sp>
      <p:pic>
        <p:nvPicPr>
          <p:cNvPr id="4" name="그림 3" descr="텍스트, 그림, 만화 영화, 예술이(가) 표시된 사진&#10;&#10;자동 생성된 설명">
            <a:extLst>
              <a:ext uri="{FF2B5EF4-FFF2-40B4-BE49-F238E27FC236}">
                <a16:creationId xmlns:a16="http://schemas.microsoft.com/office/drawing/2014/main" id="{0C7DF3AC-65D3-2DE5-01FD-B81B14D388DF}"/>
              </a:ext>
            </a:extLst>
          </p:cNvPr>
          <p:cNvPicPr>
            <a:picLocks noChangeAspect="1"/>
          </p:cNvPicPr>
          <p:nvPr/>
        </p:nvPicPr>
        <p:blipFill>
          <a:blip/>
          <a:stretch>
            <a:fillRect/>
          </a:stretch>
        </p:blipFill>
        <p:spPr>
          <a:xfrm>
            <a:off x="6585794" y="2489475"/>
            <a:ext cx="4125509" cy="3871161"/>
          </a:xfrm>
          <a:prstGeom prst="rect">
            <a:avLst/>
          </a:prstGeom>
        </p:spPr>
      </p:pic>
      <p:sp>
        <p:nvSpPr>
          <p:cNvPr id="6" name="TextBox 5">
            <a:extLst>
              <a:ext uri="{FF2B5EF4-FFF2-40B4-BE49-F238E27FC236}">
                <a16:creationId xmlns:a16="http://schemas.microsoft.com/office/drawing/2014/main" id="{08482377-A361-5693-0809-A58D48BD02F5}"/>
              </a:ext>
            </a:extLst>
          </p:cNvPr>
          <p:cNvSpPr txBox="1"/>
          <p:nvPr/>
        </p:nvSpPr>
        <p:spPr>
          <a:xfrm>
            <a:off x="379299" y="2489475"/>
            <a:ext cx="4909549" cy="229326"/>
          </a:xfrm>
          <a:prstGeom prst="rect">
            <a:avLst/>
          </a:prstGeom>
          <a:noFill/>
        </p:spPr>
        <p:txBody>
          <a:bodyPr wrap="none" rtlCol="0">
            <a:spAutoFit/>
          </a:bodyPr>
          <a:lstStyle/>
          <a:p>
            <a:r>
              <a:rPr lang="en-US" altLang="ko-Kore-KR" dirty="0">
                <a:effectLst/>
                <a:latin typeface="AdvOT7fb33346.I"/>
              </a:rPr>
              <a:t>4.1. Atmospheric components: wind and heat </a:t>
            </a:r>
            <a:r>
              <a:rPr lang="en-US" altLang="ko-Kore-KR" dirty="0">
                <a:effectLst/>
                <a:latin typeface="AdvOT7fb33346.I+fb"/>
              </a:rPr>
              <a:t>fl</a:t>
            </a:r>
            <a:r>
              <a:rPr lang="en-US" altLang="ko-Kore-KR" dirty="0">
                <a:effectLst/>
                <a:latin typeface="AdvOT7fb33346.I"/>
              </a:rPr>
              <a:t>ux </a:t>
            </a:r>
            <a:endParaRPr lang="en-US" altLang="ko-Kore-KR" dirty="0"/>
          </a:p>
        </p:txBody>
      </p:sp>
      <p:sp>
        <p:nvSpPr>
          <p:cNvPr id="9" name="TextBox 8">
            <a:extLst>
              <a:ext uri="{FF2B5EF4-FFF2-40B4-BE49-F238E27FC236}">
                <a16:creationId xmlns:a16="http://schemas.microsoft.com/office/drawing/2014/main" id="{4AEEC92B-15DC-F99E-C419-D0B18494B12E}"/>
              </a:ext>
            </a:extLst>
          </p:cNvPr>
          <p:cNvSpPr txBox="1"/>
          <p:nvPr/>
        </p:nvSpPr>
        <p:spPr>
          <a:xfrm>
            <a:off x="10017258" y="2614019"/>
            <a:ext cx="1722331" cy="369332"/>
          </a:xfrm>
          <a:prstGeom prst="rect">
            <a:avLst/>
          </a:prstGeom>
          <a:noFill/>
        </p:spPr>
        <p:txBody>
          <a:bodyPr wrap="none" rtlCol="0">
            <a:spAutoFit/>
          </a:bodyPr>
          <a:lstStyle/>
          <a:p>
            <a:r>
              <a:rPr kumimoji="1" lang="en-US" altLang="ko-Kore-KR" dirty="0"/>
              <a:t>Kim et al. (2018)</a:t>
            </a:r>
            <a:endParaRPr kumimoji="1" lang="ko-Kore-KR" altLang="en-US" dirty="0"/>
          </a:p>
        </p:txBody>
      </p:sp>
      <p:pic>
        <p:nvPicPr>
          <p:cNvPr id="8" name="그림 7" descr="텍스트, 스크린샷, 도표, 지도이(가) 표시된 사진&#10;&#10;자동 생성된 설명">
            <a:extLst>
              <a:ext uri="{FF2B5EF4-FFF2-40B4-BE49-F238E27FC236}">
                <a16:creationId xmlns:a16="http://schemas.microsoft.com/office/drawing/2014/main" id="{8E6A5BF8-D407-863A-C249-2E09B63D8B27}"/>
              </a:ext>
            </a:extLst>
          </p:cNvPr>
          <p:cNvPicPr>
            <a:picLocks noChangeAspect="1"/>
          </p:cNvPicPr>
          <p:nvPr/>
        </p:nvPicPr>
        <p:blipFill>
          <a:blip/>
          <a:stretch>
            <a:fillRect/>
          </a:stretch>
        </p:blipFill>
        <p:spPr>
          <a:xfrm>
            <a:off x="211618" y="2905605"/>
            <a:ext cx="2033347" cy="2185169"/>
          </a:xfrm>
          <a:prstGeom prst="rect">
            <a:avLst/>
          </a:prstGeom>
        </p:spPr>
      </p:pic>
      <p:sp>
        <p:nvSpPr>
          <p:cNvPr id="10" name="TextBox 9">
            <a:extLst>
              <a:ext uri="{FF2B5EF4-FFF2-40B4-BE49-F238E27FC236}">
                <a16:creationId xmlns:a16="http://schemas.microsoft.com/office/drawing/2014/main" id="{7DF49E9F-4239-C17A-8052-58B8865AFF46}"/>
              </a:ext>
            </a:extLst>
          </p:cNvPr>
          <p:cNvSpPr txBox="1"/>
          <p:nvPr/>
        </p:nvSpPr>
        <p:spPr>
          <a:xfrm>
            <a:off x="705212" y="5632044"/>
            <a:ext cx="1651799" cy="369332"/>
          </a:xfrm>
          <a:prstGeom prst="rect">
            <a:avLst/>
          </a:prstGeom>
          <a:noFill/>
        </p:spPr>
        <p:txBody>
          <a:bodyPr wrap="none" rtlCol="0">
            <a:spAutoFit/>
          </a:bodyPr>
          <a:lstStyle/>
          <a:p>
            <a:r>
              <a:rPr kumimoji="1" lang="en-US" altLang="ko-Kore-KR" dirty="0"/>
              <a:t>Cai et al. (2017)</a:t>
            </a:r>
            <a:endParaRPr kumimoji="1" lang="ko-Kore-KR" altLang="en-US" dirty="0"/>
          </a:p>
        </p:txBody>
      </p:sp>
      <p:pic>
        <p:nvPicPr>
          <p:cNvPr id="12" name="그림 11" descr="텍스트, 도표, 라인, 스크린샷이(가) 표시된 사진&#10;&#10;자동 생성된 설명">
            <a:extLst>
              <a:ext uri="{FF2B5EF4-FFF2-40B4-BE49-F238E27FC236}">
                <a16:creationId xmlns:a16="http://schemas.microsoft.com/office/drawing/2014/main" id="{BD1519EA-B983-5D14-DF25-60488CE8AD69}"/>
              </a:ext>
            </a:extLst>
          </p:cNvPr>
          <p:cNvPicPr>
            <a:picLocks noChangeAspect="1"/>
          </p:cNvPicPr>
          <p:nvPr/>
        </p:nvPicPr>
        <p:blipFill rotWithShape="1">
          <a:blip/>
          <a:srcRect r="46780"/>
          <a:stretch/>
        </p:blipFill>
        <p:spPr>
          <a:xfrm>
            <a:off x="2357011" y="2905605"/>
            <a:ext cx="1929696" cy="2198050"/>
          </a:xfrm>
          <a:prstGeom prst="rect">
            <a:avLst/>
          </a:prstGeom>
        </p:spPr>
      </p:pic>
      <p:pic>
        <p:nvPicPr>
          <p:cNvPr id="14" name="그림 13" descr="텍스트, 스크린샷, 폰트, 라인이(가) 표시된 사진&#10;&#10;자동 생성된 설명">
            <a:extLst>
              <a:ext uri="{FF2B5EF4-FFF2-40B4-BE49-F238E27FC236}">
                <a16:creationId xmlns:a16="http://schemas.microsoft.com/office/drawing/2014/main" id="{35F0EB83-5ABC-08D1-B514-810BB1461181}"/>
              </a:ext>
            </a:extLst>
          </p:cNvPr>
          <p:cNvPicPr>
            <a:picLocks noChangeAspect="1"/>
          </p:cNvPicPr>
          <p:nvPr/>
        </p:nvPicPr>
        <p:blipFill>
          <a:blip/>
          <a:stretch>
            <a:fillRect/>
          </a:stretch>
        </p:blipFill>
        <p:spPr>
          <a:xfrm>
            <a:off x="2987003" y="5290459"/>
            <a:ext cx="3217366" cy="1190741"/>
          </a:xfrm>
          <a:prstGeom prst="rect">
            <a:avLst/>
          </a:prstGeom>
        </p:spPr>
      </p:pic>
      <p:sp>
        <p:nvSpPr>
          <p:cNvPr id="5" name="TextBox 4">
            <a:extLst>
              <a:ext uri="{FF2B5EF4-FFF2-40B4-BE49-F238E27FC236}">
                <a16:creationId xmlns:a16="http://schemas.microsoft.com/office/drawing/2014/main" id="{867CA2A4-FE1A-1618-232A-3B9FCE57BF3E}"/>
              </a:ext>
            </a:extLst>
          </p:cNvPr>
          <p:cNvSpPr txBox="1"/>
          <p:nvPr/>
        </p:nvSpPr>
        <p:spPr>
          <a:xfrm>
            <a:off x="6834361" y="6462982"/>
            <a:ext cx="4284058" cy="276999"/>
          </a:xfrm>
          <a:prstGeom prst="rect">
            <a:avLst/>
          </a:prstGeom>
          <a:noFill/>
        </p:spPr>
        <p:txBody>
          <a:bodyPr wrap="none" rtlCol="0">
            <a:spAutoFit/>
          </a:bodyPr>
          <a:lstStyle/>
          <a:p>
            <a:r>
              <a:rPr kumimoji="1" lang="en-US" altLang="ko-Kore-KR" sz="1200" dirty="0"/>
              <a:t>No significant correlation with KVT and Changjiang river discharge</a:t>
            </a:r>
            <a:endParaRPr kumimoji="1" lang="ko-Kore-KR" altLang="en-US" sz="1200" dirty="0"/>
          </a:p>
        </p:txBody>
      </p:sp>
      <p:pic>
        <p:nvPicPr>
          <p:cNvPr id="11" name="그림 10" descr="도표, 텍스트, 라인, 그래프이(가) 표시된 사진&#10;&#10;자동 생성된 설명">
            <a:extLst>
              <a:ext uri="{FF2B5EF4-FFF2-40B4-BE49-F238E27FC236}">
                <a16:creationId xmlns:a16="http://schemas.microsoft.com/office/drawing/2014/main" id="{B2AE59A2-D156-44E7-48AD-9BC37EF339A7}"/>
              </a:ext>
            </a:extLst>
          </p:cNvPr>
          <p:cNvPicPr>
            <a:picLocks noChangeAspect="1"/>
          </p:cNvPicPr>
          <p:nvPr/>
        </p:nvPicPr>
        <p:blipFill>
          <a:blip/>
          <a:stretch>
            <a:fillRect/>
          </a:stretch>
        </p:blipFill>
        <p:spPr>
          <a:xfrm>
            <a:off x="4180842" y="2926868"/>
            <a:ext cx="2214239" cy="1751854"/>
          </a:xfrm>
          <a:prstGeom prst="rect">
            <a:avLst/>
          </a:prstGeom>
        </p:spPr>
      </p:pic>
      <p:sp>
        <p:nvSpPr>
          <p:cNvPr id="15" name="Slide Number Placeholder 4">
            <a:extLst>
              <a:ext uri="{FF2B5EF4-FFF2-40B4-BE49-F238E27FC236}">
                <a16:creationId xmlns:a16="http://schemas.microsoft.com/office/drawing/2014/main" id="{070ED996-4670-EB09-AE1A-A68B1EA23A33}"/>
              </a:ext>
            </a:extLst>
          </p:cNvPr>
          <p:cNvSpPr txBox="1">
            <a:spLocks/>
          </p:cNvSpPr>
          <p:nvPr/>
        </p:nvSpPr>
        <p:spPr>
          <a:xfrm>
            <a:off x="9263743" y="634180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21</a:t>
            </a:r>
          </a:p>
        </p:txBody>
      </p:sp>
    </p:spTree>
    <p:extLst>
      <p:ext uri="{BB962C8B-B14F-4D97-AF65-F5344CB8AC3E}">
        <p14:creationId xmlns:p14="http://schemas.microsoft.com/office/powerpoint/2010/main" val="4265336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1" name="표 18">
                <a:extLst>
                  <a:ext uri="{FF2B5EF4-FFF2-40B4-BE49-F238E27FC236}">
                    <a16:creationId xmlns:a16="http://schemas.microsoft.com/office/drawing/2014/main" id="{E1DFE4FC-D296-69CA-9805-5B25EBDDD8CE}"/>
                  </a:ext>
                </a:extLst>
              </p:cNvPr>
              <p:cNvGraphicFramePr>
                <a:graphicFrameLocks noGrp="1"/>
              </p:cNvGraphicFramePr>
              <p:nvPr>
                <p:extLst>
                  <p:ext uri="{D42A27DB-BD31-4B8C-83A1-F6EECF244321}">
                    <p14:modId xmlns:p14="http://schemas.microsoft.com/office/powerpoint/2010/main" val="2918590838"/>
                  </p:ext>
                </p:extLst>
              </p:nvPr>
            </p:nvGraphicFramePr>
            <p:xfrm>
              <a:off x="689769" y="1327518"/>
              <a:ext cx="8274201" cy="2760601"/>
            </p:xfrm>
            <a:graphic>
              <a:graphicData uri="http://schemas.openxmlformats.org/drawingml/2006/table">
                <a:tbl>
                  <a:tblPr firstRow="1" bandRow="1">
                    <a:tableStyleId>{2D5ABB26-0587-4C30-8999-92F81FD0307C}</a:tableStyleId>
                  </a:tblPr>
                  <a:tblGrid>
                    <a:gridCol w="2011147">
                      <a:extLst>
                        <a:ext uri="{9D8B030D-6E8A-4147-A177-3AD203B41FA5}">
                          <a16:colId xmlns:a16="http://schemas.microsoft.com/office/drawing/2014/main" val="3399644156"/>
                        </a:ext>
                      </a:extLst>
                    </a:gridCol>
                    <a:gridCol w="1356520">
                      <a:extLst>
                        <a:ext uri="{9D8B030D-6E8A-4147-A177-3AD203B41FA5}">
                          <a16:colId xmlns:a16="http://schemas.microsoft.com/office/drawing/2014/main" val="142858374"/>
                        </a:ext>
                      </a:extLst>
                    </a:gridCol>
                    <a:gridCol w="2037671">
                      <a:extLst>
                        <a:ext uri="{9D8B030D-6E8A-4147-A177-3AD203B41FA5}">
                          <a16:colId xmlns:a16="http://schemas.microsoft.com/office/drawing/2014/main" val="1986474225"/>
                        </a:ext>
                      </a:extLst>
                    </a:gridCol>
                    <a:gridCol w="2868863">
                      <a:extLst>
                        <a:ext uri="{9D8B030D-6E8A-4147-A177-3AD203B41FA5}">
                          <a16:colId xmlns:a16="http://schemas.microsoft.com/office/drawing/2014/main" val="1653162992"/>
                        </a:ext>
                      </a:extLst>
                    </a:gridCol>
                  </a:tblGrid>
                  <a:tr h="583973">
                    <a:tc>
                      <a:txBody>
                        <a:bodyPr/>
                        <a:lstStyle/>
                        <a:p>
                          <a:pPr algn="ctr"/>
                          <a:r>
                            <a:rPr lang="en-US" altLang="ko-Kore-KR" sz="1600" b="1" dirty="0"/>
                            <a:t>Data</a:t>
                          </a:r>
                          <a:endParaRPr lang="ko-Kore-KR"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ore-KR" sz="1600" b="1" dirty="0"/>
                            <a:t>period</a:t>
                          </a:r>
                          <a:endParaRPr lang="ko-Kore-KR"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ore-KR" sz="1600" b="1" dirty="0"/>
                            <a:t>resolution</a:t>
                          </a:r>
                          <a:endParaRPr lang="ko-Kore-KR"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ore-KR" sz="1600" b="1" dirty="0"/>
                            <a:t>variable</a:t>
                          </a:r>
                          <a:endParaRPr lang="ko-Kore-KR"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5904112"/>
                      </a:ext>
                    </a:extLst>
                  </a:tr>
                  <a:tr h="637062">
                    <a:tc>
                      <a:txBody>
                        <a:bodyPr/>
                        <a:lstStyle/>
                        <a:p>
                          <a:pPr algn="ctr"/>
                          <a:r>
                            <a:rPr lang="en-US" altLang="ko-Kore-KR" sz="1800" b="1" dirty="0"/>
                            <a:t>OISSTv2</a:t>
                          </a:r>
                          <a:endParaRPr lang="ko-Kore-KR"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ltLang="ko-Kore-KR" sz="1800" dirty="0"/>
                            <a:t>1982-2022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ore-KR" sz="1800" dirty="0"/>
                            <a:t>0.25</a:t>
                          </a:r>
                          <a14:m>
                            <m:oMath xmlns:m="http://schemas.openxmlformats.org/officeDocument/2006/math">
                              <m:r>
                                <a:rPr lang="en-US" altLang="ko-Kore-KR" sz="1800" i="1" smtClean="0">
                                  <a:latin typeface="Cambria Math" panose="02040503050406030204" pitchFamily="18" charset="0"/>
                                  <a:ea typeface="Cambria Math" panose="02040503050406030204" pitchFamily="18" charset="0"/>
                                </a:rPr>
                                <m:t>°</m:t>
                              </m:r>
                            </m:oMath>
                          </a14:m>
                          <a:r>
                            <a:rPr lang="en-US" altLang="ko-Kore-KR" sz="1800" dirty="0"/>
                            <a:t>, daily</a:t>
                          </a:r>
                          <a:endParaRPr lang="ko-Kore-KR"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ore-KR" sz="1400" dirty="0"/>
                            <a:t>SST</a:t>
                          </a:r>
                          <a:endParaRPr lang="ko-Kore-KR"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1344428"/>
                      </a:ext>
                    </a:extLst>
                  </a:tr>
                  <a:tr h="902504">
                    <a:tc>
                      <a:txBody>
                        <a:bodyPr/>
                        <a:lstStyle/>
                        <a:p>
                          <a:pPr algn="ctr"/>
                          <a:r>
                            <a:rPr lang="en-US" altLang="ko-Kore-KR" sz="1800" b="1" dirty="0"/>
                            <a:t>ERA5</a:t>
                          </a:r>
                          <a:endParaRPr lang="ko-Kore-KR"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ko-Kore-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ore-KR" sz="1800" dirty="0"/>
                            <a:t>0.25</a:t>
                          </a:r>
                          <a14:m>
                            <m:oMath xmlns:m="http://schemas.openxmlformats.org/officeDocument/2006/math">
                              <m:r>
                                <a:rPr lang="en-US" altLang="ko-Kore-KR" sz="1800" i="1" smtClean="0">
                                  <a:latin typeface="Cambria Math" panose="02040503050406030204" pitchFamily="18" charset="0"/>
                                  <a:ea typeface="Cambria Math" panose="02040503050406030204" pitchFamily="18" charset="0"/>
                                </a:rPr>
                                <m:t>°</m:t>
                              </m:r>
                            </m:oMath>
                          </a14:m>
                          <a:r>
                            <a:rPr lang="en-US" altLang="ko-Kore-KR" sz="1800" dirty="0"/>
                            <a:t>, hourly</a:t>
                          </a:r>
                          <a:endParaRPr lang="ko-Kore-KR"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ore-KR" sz="1400" dirty="0"/>
                            <a:t>Atmospheric variables, </a:t>
                          </a:r>
                        </a:p>
                        <a:p>
                          <a:pPr algn="ctr"/>
                          <a:r>
                            <a:rPr lang="en-US" altLang="ko-Kore-KR" sz="1400" b="1" dirty="0"/>
                            <a:t>surface heat flux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1349269"/>
                      </a:ext>
                    </a:extLst>
                  </a:tr>
                  <a:tr h="637062">
                    <a:tc>
                      <a:txBody>
                        <a:bodyPr/>
                        <a:lstStyle/>
                        <a:p>
                          <a:pPr algn="ctr"/>
                          <a:r>
                            <a:rPr lang="en-US" altLang="ko-Kore-KR" sz="1800" b="1" dirty="0"/>
                            <a:t>GLORYS 12v1</a:t>
                          </a:r>
                          <a:endParaRPr lang="ko-Kore-KR"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ore-KR" sz="1800" dirty="0"/>
                            <a:t>1993-2022</a:t>
                          </a:r>
                          <a:endParaRPr lang="ko-Kore-KR"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altLang="ko-Kore-KR" sz="1800" dirty="0"/>
                            <a:t>1/12</a:t>
                          </a:r>
                          <a14:m>
                            <m:oMath xmlns:m="http://schemas.openxmlformats.org/officeDocument/2006/math">
                              <m:r>
                                <a:rPr lang="en-US" altLang="ko-Kore-KR" sz="1800" i="1" smtClean="0">
                                  <a:latin typeface="Cambria Math" panose="02040503050406030204" pitchFamily="18" charset="0"/>
                                  <a:ea typeface="Cambria Math" panose="02040503050406030204" pitchFamily="18" charset="0"/>
                                </a:rPr>
                                <m:t>°</m:t>
                              </m:r>
                            </m:oMath>
                          </a14:m>
                          <a:r>
                            <a:rPr lang="en-US" altLang="ko-Kore-KR" sz="1800" dirty="0"/>
                            <a:t>, daily</a:t>
                          </a:r>
                          <a:endParaRPr lang="ko-Kore-KR"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ore-KR" sz="1400" dirty="0"/>
                            <a:t>Ocean variables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5383054"/>
                      </a:ext>
                    </a:extLst>
                  </a:tr>
                </a:tbl>
              </a:graphicData>
            </a:graphic>
          </p:graphicFrame>
        </mc:Choice>
        <mc:Fallback xmlns="">
          <p:graphicFrame>
            <p:nvGraphicFramePr>
              <p:cNvPr id="11" name="표 18">
                <a:extLst>
                  <a:ext uri="{FF2B5EF4-FFF2-40B4-BE49-F238E27FC236}">
                    <a16:creationId xmlns:a16="http://schemas.microsoft.com/office/drawing/2014/main" id="{E1DFE4FC-D296-69CA-9805-5B25EBDDD8CE}"/>
                  </a:ext>
                </a:extLst>
              </p:cNvPr>
              <p:cNvGraphicFramePr>
                <a:graphicFrameLocks noGrp="1"/>
              </p:cNvGraphicFramePr>
              <p:nvPr>
                <p:extLst>
                  <p:ext uri="{D42A27DB-BD31-4B8C-83A1-F6EECF244321}">
                    <p14:modId xmlns:p14="http://schemas.microsoft.com/office/powerpoint/2010/main" val="2918590838"/>
                  </p:ext>
                </p:extLst>
              </p:nvPr>
            </p:nvGraphicFramePr>
            <p:xfrm>
              <a:off x="689769" y="1327518"/>
              <a:ext cx="8274201" cy="2760601"/>
            </p:xfrm>
            <a:graphic>
              <a:graphicData uri="http://schemas.openxmlformats.org/drawingml/2006/table">
                <a:tbl>
                  <a:tblPr firstRow="1" bandRow="1">
                    <a:tableStyleId>{2D5ABB26-0587-4C30-8999-92F81FD0307C}</a:tableStyleId>
                  </a:tblPr>
                  <a:tblGrid>
                    <a:gridCol w="2011147">
                      <a:extLst>
                        <a:ext uri="{9D8B030D-6E8A-4147-A177-3AD203B41FA5}">
                          <a16:colId xmlns:a16="http://schemas.microsoft.com/office/drawing/2014/main" val="3399644156"/>
                        </a:ext>
                      </a:extLst>
                    </a:gridCol>
                    <a:gridCol w="1356520">
                      <a:extLst>
                        <a:ext uri="{9D8B030D-6E8A-4147-A177-3AD203B41FA5}">
                          <a16:colId xmlns:a16="http://schemas.microsoft.com/office/drawing/2014/main" val="142858374"/>
                        </a:ext>
                      </a:extLst>
                    </a:gridCol>
                    <a:gridCol w="2037671">
                      <a:extLst>
                        <a:ext uri="{9D8B030D-6E8A-4147-A177-3AD203B41FA5}">
                          <a16:colId xmlns:a16="http://schemas.microsoft.com/office/drawing/2014/main" val="1986474225"/>
                        </a:ext>
                      </a:extLst>
                    </a:gridCol>
                    <a:gridCol w="2868863">
                      <a:extLst>
                        <a:ext uri="{9D8B030D-6E8A-4147-A177-3AD203B41FA5}">
                          <a16:colId xmlns:a16="http://schemas.microsoft.com/office/drawing/2014/main" val="1653162992"/>
                        </a:ext>
                      </a:extLst>
                    </a:gridCol>
                  </a:tblGrid>
                  <a:tr h="583973">
                    <a:tc>
                      <a:txBody>
                        <a:bodyPr/>
                        <a:lstStyle/>
                        <a:p>
                          <a:pPr algn="ctr"/>
                          <a:r>
                            <a:rPr lang="en-US" altLang="ko-Kore-KR" sz="1600" b="1" dirty="0"/>
                            <a:t>Data</a:t>
                          </a:r>
                          <a:endParaRPr lang="ko-Kore-KR"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ore-KR" sz="1600" b="1" dirty="0"/>
                            <a:t>period</a:t>
                          </a:r>
                          <a:endParaRPr lang="ko-Kore-KR"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ore-KR" sz="1600" b="1" dirty="0"/>
                            <a:t>resolution</a:t>
                          </a:r>
                          <a:endParaRPr lang="ko-Kore-KR"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ore-KR" sz="1600" b="1" dirty="0"/>
                            <a:t>variable</a:t>
                          </a:r>
                          <a:endParaRPr lang="ko-Kore-KR" altLang="en-US"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5904112"/>
                      </a:ext>
                    </a:extLst>
                  </a:tr>
                  <a:tr h="637062">
                    <a:tc>
                      <a:txBody>
                        <a:bodyPr/>
                        <a:lstStyle/>
                        <a:p>
                          <a:pPr algn="ctr"/>
                          <a:r>
                            <a:rPr lang="en-US" altLang="ko-Kore-KR" sz="1800" b="1" dirty="0"/>
                            <a:t>OISSTv2</a:t>
                          </a:r>
                          <a:endParaRPr lang="ko-Kore-KR"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altLang="ko-Kore-KR" sz="1800" dirty="0"/>
                            <a:t>1982-2022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5217" t="-94000" r="-141615" b="-248000"/>
                          </a:stretch>
                        </a:blipFill>
                      </a:tcPr>
                    </a:tc>
                    <a:tc>
                      <a:txBody>
                        <a:bodyPr/>
                        <a:lstStyle/>
                        <a:p>
                          <a:pPr algn="ctr"/>
                          <a:r>
                            <a:rPr lang="en-US" altLang="ko-Kore-KR" sz="1400" dirty="0"/>
                            <a:t>SST</a:t>
                          </a:r>
                          <a:endParaRPr lang="ko-Kore-KR"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1344428"/>
                      </a:ext>
                    </a:extLst>
                  </a:tr>
                  <a:tr h="902504">
                    <a:tc>
                      <a:txBody>
                        <a:bodyPr/>
                        <a:lstStyle/>
                        <a:p>
                          <a:pPr algn="ctr"/>
                          <a:r>
                            <a:rPr lang="en-US" altLang="ko-Kore-KR" sz="1800" b="1" dirty="0"/>
                            <a:t>ERA5</a:t>
                          </a:r>
                          <a:endParaRPr lang="ko-Kore-KR"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ko-Kore-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5217" t="-134722" r="-141615" b="-72222"/>
                          </a:stretch>
                        </a:blipFill>
                      </a:tcPr>
                    </a:tc>
                    <a:tc>
                      <a:txBody>
                        <a:bodyPr/>
                        <a:lstStyle/>
                        <a:p>
                          <a:pPr algn="ctr"/>
                          <a:r>
                            <a:rPr lang="en-US" altLang="ko-Kore-KR" sz="1400" dirty="0"/>
                            <a:t>Atmospheric variables, </a:t>
                          </a:r>
                        </a:p>
                        <a:p>
                          <a:pPr algn="ctr"/>
                          <a:r>
                            <a:rPr lang="en-US" altLang="ko-Kore-KR" sz="1400" b="1" dirty="0"/>
                            <a:t>surface heat flux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1349269"/>
                      </a:ext>
                    </a:extLst>
                  </a:tr>
                  <a:tr h="637062">
                    <a:tc>
                      <a:txBody>
                        <a:bodyPr/>
                        <a:lstStyle/>
                        <a:p>
                          <a:pPr algn="ctr"/>
                          <a:r>
                            <a:rPr lang="en-US" altLang="ko-Kore-KR" sz="1800" b="1" dirty="0"/>
                            <a:t>GLORYS 12v1</a:t>
                          </a:r>
                          <a:endParaRPr lang="ko-Kore-KR" altLang="en-US" sz="18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ko-Kore-KR" sz="1800" dirty="0"/>
                            <a:t>1993-2022</a:t>
                          </a:r>
                          <a:endParaRPr lang="ko-Kore-KR"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ko-K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65217" t="-338000" r="-141615" b="-4000"/>
                          </a:stretch>
                        </a:blipFill>
                      </a:tcPr>
                    </a:tc>
                    <a:tc>
                      <a:txBody>
                        <a:bodyPr/>
                        <a:lstStyle/>
                        <a:p>
                          <a:pPr algn="ctr"/>
                          <a:r>
                            <a:rPr lang="en-US" altLang="ko-Kore-KR" sz="1400" dirty="0"/>
                            <a:t>Ocean variables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5383054"/>
                      </a:ext>
                    </a:extLst>
                  </a:tr>
                </a:tbl>
              </a:graphicData>
            </a:graphic>
          </p:graphicFrame>
        </mc:Fallback>
      </mc:AlternateContent>
      <p:sp>
        <p:nvSpPr>
          <p:cNvPr id="7" name="TextBox 6">
            <a:extLst>
              <a:ext uri="{FF2B5EF4-FFF2-40B4-BE49-F238E27FC236}">
                <a16:creationId xmlns:a16="http://schemas.microsoft.com/office/drawing/2014/main" id="{3243461A-229D-6098-7E17-9506798ED696}"/>
              </a:ext>
            </a:extLst>
          </p:cNvPr>
          <p:cNvSpPr txBox="1"/>
          <p:nvPr/>
        </p:nvSpPr>
        <p:spPr>
          <a:xfrm>
            <a:off x="185057" y="-49709"/>
            <a:ext cx="3483646" cy="584775"/>
          </a:xfrm>
          <a:prstGeom prst="rect">
            <a:avLst/>
          </a:prstGeom>
          <a:noFill/>
        </p:spPr>
        <p:txBody>
          <a:bodyPr wrap="none" rtlCol="0">
            <a:spAutoFit/>
          </a:bodyPr>
          <a:lstStyle/>
          <a:p>
            <a:r>
              <a:rPr kumimoji="1" lang="en-US" altLang="ko-Kore-KR" sz="3200" b="1" dirty="0">
                <a:latin typeface="Arial" panose="020B0604020202020204" pitchFamily="34" charset="0"/>
                <a:cs typeface="Arial" panose="020B0604020202020204" pitchFamily="34" charset="0"/>
              </a:rPr>
              <a:t>Data and Method</a:t>
            </a:r>
            <a:endParaRPr kumimoji="1" lang="ko-Kore-KR" altLang="en-US" sz="32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16D81F0-FDDA-EE94-8602-C1455A5B0DFF}"/>
              </a:ext>
            </a:extLst>
          </p:cNvPr>
          <p:cNvSpPr txBox="1"/>
          <p:nvPr/>
        </p:nvSpPr>
        <p:spPr>
          <a:xfrm>
            <a:off x="689769" y="5517634"/>
            <a:ext cx="6838603" cy="369332"/>
          </a:xfrm>
          <a:prstGeom prst="rect">
            <a:avLst/>
          </a:prstGeom>
          <a:noFill/>
        </p:spPr>
        <p:txBody>
          <a:bodyPr wrap="none" rtlCol="0">
            <a:spAutoFit/>
          </a:bodyPr>
          <a:lstStyle/>
          <a:p>
            <a:r>
              <a:rPr kumimoji="1" lang="en-US" altLang="ko-Kore-KR" dirty="0"/>
              <a:t>ERA5 surface heat flux is interpolated to the grid points of GLORYS12v1</a:t>
            </a:r>
            <a:endParaRPr kumimoji="1" lang="ko-Kore-KR" altLang="en-US" dirty="0"/>
          </a:p>
        </p:txBody>
      </p:sp>
      <p:sp>
        <p:nvSpPr>
          <p:cNvPr id="4" name="Slide Number Placeholder 4">
            <a:extLst>
              <a:ext uri="{FF2B5EF4-FFF2-40B4-BE49-F238E27FC236}">
                <a16:creationId xmlns:a16="http://schemas.microsoft.com/office/drawing/2014/main" id="{30DCDA8B-1A2B-EF5F-1D92-E675E739DCB7}"/>
              </a:ext>
            </a:extLst>
          </p:cNvPr>
          <p:cNvSpPr txBox="1">
            <a:spLocks/>
          </p:cNvSpPr>
          <p:nvPr/>
        </p:nvSpPr>
        <p:spPr>
          <a:xfrm>
            <a:off x="9263743" y="634180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24</a:t>
            </a:r>
          </a:p>
        </p:txBody>
      </p:sp>
    </p:spTree>
    <p:extLst>
      <p:ext uri="{BB962C8B-B14F-4D97-AF65-F5344CB8AC3E}">
        <p14:creationId xmlns:p14="http://schemas.microsoft.com/office/powerpoint/2010/main" val="992273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CC727773-A00C-DCD3-3E76-B227C84BB313}"/>
              </a:ext>
            </a:extLst>
          </p:cNvPr>
          <p:cNvGrpSpPr/>
          <p:nvPr/>
        </p:nvGrpSpPr>
        <p:grpSpPr>
          <a:xfrm>
            <a:off x="3015352" y="696949"/>
            <a:ext cx="5619740" cy="4312403"/>
            <a:chOff x="2701889" y="22525427"/>
            <a:chExt cx="9050648" cy="6945169"/>
          </a:xfrm>
        </p:grpSpPr>
        <p:pic>
          <p:nvPicPr>
            <p:cNvPr id="3" name="그림 2">
              <a:extLst>
                <a:ext uri="{FF2B5EF4-FFF2-40B4-BE49-F238E27FC236}">
                  <a16:creationId xmlns:a16="http://schemas.microsoft.com/office/drawing/2014/main" id="{7A38781F-1897-3579-C5E5-BE4141E63B86}"/>
                </a:ext>
              </a:extLst>
            </p:cNvPr>
            <p:cNvPicPr>
              <a:picLocks noChangeAspect="1"/>
            </p:cNvPicPr>
            <p:nvPr/>
          </p:nvPicPr>
          <p:blipFill>
            <a:blip/>
            <a:stretch>
              <a:fillRect/>
            </a:stretch>
          </p:blipFill>
          <p:spPr>
            <a:xfrm>
              <a:off x="2701889" y="22525427"/>
              <a:ext cx="7937337" cy="6945169"/>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0CE6F5-5F31-DF4E-43D1-B9F504FF5A05}"/>
                    </a:ext>
                  </a:extLst>
                </p:cNvPr>
                <p:cNvSpPr txBox="1"/>
                <p:nvPr/>
              </p:nvSpPr>
              <p:spPr>
                <a:xfrm>
                  <a:off x="9824194" y="22799597"/>
                  <a:ext cx="1928343" cy="4532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ko-Kore-KR" sz="1200" b="1" i="1" smtClean="0">
                            <a:solidFill>
                              <a:schemeClr val="tx1"/>
                            </a:solidFill>
                            <a:latin typeface="Cambria Math" panose="02040503050406030204" pitchFamily="18" charset="0"/>
                            <a:ea typeface="Cambria Math" panose="02040503050406030204" pitchFamily="18" charset="0"/>
                          </a:rPr>
                          <m:t>[</m:t>
                        </m:r>
                        <m:r>
                          <a:rPr kumimoji="1" lang="en-US" altLang="ko-Kore-KR" sz="1200" b="0" i="1" smtClean="0">
                            <a:solidFill>
                              <a:schemeClr val="tx1"/>
                            </a:solidFill>
                            <a:latin typeface="Cambria Math" panose="02040503050406030204" pitchFamily="18" charset="0"/>
                            <a:ea typeface="Cambria Math" panose="02040503050406030204" pitchFamily="18" charset="0"/>
                          </a:rPr>
                          <m:t>℃</m:t>
                        </m:r>
                        <m:r>
                          <a:rPr kumimoji="1" lang="en-US" altLang="ko-Kore-KR" sz="1200" b="0" i="1" smtClean="0">
                            <a:solidFill>
                              <a:schemeClr val="tx1"/>
                            </a:solidFill>
                            <a:latin typeface="Cambria Math" panose="02040503050406030204" pitchFamily="18" charset="0"/>
                          </a:rPr>
                          <m:t> </m:t>
                        </m:r>
                        <m:sSup>
                          <m:sSupPr>
                            <m:ctrlPr>
                              <a:rPr kumimoji="1" lang="en-US" altLang="ko-Kore-KR" sz="1200" b="1" i="1" smtClean="0">
                                <a:solidFill>
                                  <a:schemeClr val="tx1"/>
                                </a:solidFill>
                                <a:latin typeface="Cambria Math" panose="02040503050406030204" pitchFamily="18" charset="0"/>
                              </a:rPr>
                            </m:ctrlPr>
                          </m:sSupPr>
                          <m:e>
                            <m:r>
                              <a:rPr kumimoji="1" lang="en-US" altLang="ko-Kore-KR" sz="1200" b="1" i="1">
                                <a:solidFill>
                                  <a:schemeClr val="tx1"/>
                                </a:solidFill>
                                <a:latin typeface="Cambria Math" panose="02040503050406030204" pitchFamily="18" charset="0"/>
                              </a:rPr>
                              <m:t>𝒅𝒆𝒄</m:t>
                            </m:r>
                          </m:e>
                          <m:sup>
                            <m:r>
                              <a:rPr kumimoji="1" lang="en-US" altLang="ko-Kore-KR" sz="1200" b="1" i="1" smtClean="0">
                                <a:solidFill>
                                  <a:schemeClr val="tx1"/>
                                </a:solidFill>
                                <a:latin typeface="Cambria Math" panose="02040503050406030204" pitchFamily="18" charset="0"/>
                              </a:rPr>
                              <m:t>−</m:t>
                            </m:r>
                            <m:r>
                              <a:rPr kumimoji="1" lang="en-US" altLang="ko-Kore-KR" sz="1200" b="1" i="1" smtClean="0">
                                <a:solidFill>
                                  <a:schemeClr val="tx1"/>
                                </a:solidFill>
                                <a:latin typeface="Cambria Math" panose="02040503050406030204" pitchFamily="18" charset="0"/>
                              </a:rPr>
                              <m:t>𝟏</m:t>
                            </m:r>
                          </m:sup>
                        </m:sSup>
                        <m:r>
                          <a:rPr kumimoji="1" lang="en-US" altLang="ko-Kore-KR" sz="1200" b="1" i="1" smtClean="0">
                            <a:solidFill>
                              <a:schemeClr val="tx1"/>
                            </a:solidFill>
                            <a:latin typeface="Cambria Math" panose="02040503050406030204" pitchFamily="18" charset="0"/>
                          </a:rPr>
                          <m:t>]</m:t>
                        </m:r>
                      </m:oMath>
                    </m:oMathPara>
                  </a14:m>
                  <a:endParaRPr kumimoji="1" lang="ko-Kore-KR" altLang="en-US" sz="1200" dirty="0">
                    <a:solidFill>
                      <a:schemeClr val="tx1"/>
                    </a:solidFill>
                  </a:endParaRPr>
                </a:p>
              </p:txBody>
            </p:sp>
          </mc:Choice>
          <mc:Fallback xmlns="">
            <p:sp>
              <p:nvSpPr>
                <p:cNvPr id="4" name="TextBox 3">
                  <a:extLst>
                    <a:ext uri="{FF2B5EF4-FFF2-40B4-BE49-F238E27FC236}">
                      <a16:creationId xmlns:a16="http://schemas.microsoft.com/office/drawing/2014/main" id="{760CE6F5-5F31-DF4E-43D1-B9F504FF5A05}"/>
                    </a:ext>
                  </a:extLst>
                </p:cNvPr>
                <p:cNvSpPr txBox="1">
                  <a:spLocks noRot="1" noChangeAspect="1" noMove="1" noResize="1" noEditPoints="1" noAdjustHandles="1" noChangeArrowheads="1" noChangeShapeType="1" noTextEdit="1"/>
                </p:cNvSpPr>
                <p:nvPr/>
              </p:nvSpPr>
              <p:spPr>
                <a:xfrm>
                  <a:off x="9824194" y="22799597"/>
                  <a:ext cx="1928343" cy="453236"/>
                </a:xfrm>
                <a:prstGeom prst="rect">
                  <a:avLst/>
                </a:prstGeom>
                <a:blipFill>
                  <a:blip r:embed="rId3"/>
                  <a:stretch>
                    <a:fillRect b="-8696"/>
                  </a:stretch>
                </a:blipFill>
              </p:spPr>
              <p:txBody>
                <a:bodyPr/>
                <a:lstStyle/>
                <a:p>
                  <a:r>
                    <a:rPr lang="ko-Kore-KR" altLang="en-US">
                      <a:noFill/>
                    </a:rPr>
                    <a:t> </a:t>
                  </a:r>
                </a:p>
              </p:txBody>
            </p:sp>
          </mc:Fallback>
        </mc:AlternateContent>
      </p:grpSp>
      <p:sp>
        <p:nvSpPr>
          <p:cNvPr id="5" name="TextBox 4">
            <a:extLst>
              <a:ext uri="{FF2B5EF4-FFF2-40B4-BE49-F238E27FC236}">
                <a16:creationId xmlns:a16="http://schemas.microsoft.com/office/drawing/2014/main" id="{337E43ED-7C48-27B8-5120-CFFFF59F4373}"/>
              </a:ext>
            </a:extLst>
          </p:cNvPr>
          <p:cNvSpPr txBox="1"/>
          <p:nvPr/>
        </p:nvSpPr>
        <p:spPr>
          <a:xfrm>
            <a:off x="1618733" y="5042118"/>
            <a:ext cx="8159599" cy="1815882"/>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R" sz="1600" dirty="0"/>
              <a:t>Overall SST trend (1982–2022): positive, but weaker than in each sub‑period</a:t>
            </a:r>
          </a:p>
          <a:p>
            <a:pPr marL="285750" indent="-285750">
              <a:buFont typeface="Arial" panose="020B0604020202020204" pitchFamily="34" charset="0"/>
              <a:buChar char="•"/>
            </a:pPr>
            <a:r>
              <a:rPr kumimoji="1" lang="en-US" altLang="ko-KR" sz="1600" b="1" dirty="0">
                <a:solidFill>
                  <a:srgbClr val="FF0000"/>
                </a:solidFill>
              </a:rPr>
              <a:t>Warming (1982–1998)</a:t>
            </a:r>
            <a:r>
              <a:rPr kumimoji="1" lang="en-US" altLang="ko-KR" sz="1600" dirty="0"/>
              <a:t>: significant warming in the East China Sea</a:t>
            </a:r>
          </a:p>
          <a:p>
            <a:pPr marL="285750" indent="-285750">
              <a:buFont typeface="Arial" panose="020B0604020202020204" pitchFamily="34" charset="0"/>
              <a:buChar char="•"/>
            </a:pPr>
            <a:r>
              <a:rPr kumimoji="1" lang="en-US" altLang="ko-KR" sz="1600" b="1" dirty="0">
                <a:solidFill>
                  <a:srgbClr val="0432FF"/>
                </a:solidFill>
              </a:rPr>
              <a:t>Hiatus (1998–2011 )</a:t>
            </a:r>
            <a:r>
              <a:rPr kumimoji="1" lang="en-US" altLang="ko-KR" sz="1600" dirty="0"/>
              <a:t>: slight cooling overall; marginal significance only in Yellow &amp; East China Seas</a:t>
            </a:r>
          </a:p>
          <a:p>
            <a:pPr marL="285750" indent="-285750">
              <a:buFont typeface="Arial" panose="020B0604020202020204" pitchFamily="34" charset="0"/>
              <a:buChar char="•"/>
            </a:pPr>
            <a:r>
              <a:rPr kumimoji="1" lang="en-US" altLang="ko-KR" sz="1600" b="1" dirty="0">
                <a:solidFill>
                  <a:srgbClr val="8A0000"/>
                </a:solidFill>
              </a:rPr>
              <a:t>Reacceleration (2011–2022)</a:t>
            </a:r>
            <a:r>
              <a:rPr kumimoji="1" lang="en-US" altLang="ko-KR" sz="1600" dirty="0"/>
              <a:t>: very strong warming in the northwestern East/Japan Sea, East China Sea, and western North Pacific</a:t>
            </a:r>
          </a:p>
          <a:p>
            <a:pPr marL="285750" indent="-285750">
              <a:buFont typeface="Arial" panose="020B0604020202020204" pitchFamily="34" charset="0"/>
              <a:buChar char="•"/>
            </a:pPr>
            <a:endParaRPr kumimoji="1" lang="en-US" altLang="ko-KR" sz="1600" dirty="0"/>
          </a:p>
        </p:txBody>
      </p:sp>
      <p:sp>
        <p:nvSpPr>
          <p:cNvPr id="6" name="직사각형 5">
            <a:extLst>
              <a:ext uri="{FF2B5EF4-FFF2-40B4-BE49-F238E27FC236}">
                <a16:creationId xmlns:a16="http://schemas.microsoft.com/office/drawing/2014/main" id="{A4C05B76-E8B5-C1DB-DA0D-30F4833A57F7}"/>
              </a:ext>
            </a:extLst>
          </p:cNvPr>
          <p:cNvSpPr/>
          <p:nvPr/>
        </p:nvSpPr>
        <p:spPr>
          <a:xfrm>
            <a:off x="6413976" y="3154162"/>
            <a:ext cx="650388" cy="3522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a:p>
        </p:txBody>
      </p:sp>
      <p:sp>
        <p:nvSpPr>
          <p:cNvPr id="7" name="직사각형 6">
            <a:extLst>
              <a:ext uri="{FF2B5EF4-FFF2-40B4-BE49-F238E27FC236}">
                <a16:creationId xmlns:a16="http://schemas.microsoft.com/office/drawing/2014/main" id="{48885C5A-F1D2-68F9-666B-B95F625EF808}"/>
              </a:ext>
            </a:extLst>
          </p:cNvPr>
          <p:cNvSpPr/>
          <p:nvPr/>
        </p:nvSpPr>
        <p:spPr>
          <a:xfrm>
            <a:off x="5796173" y="3705889"/>
            <a:ext cx="384993" cy="37774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a:p>
        </p:txBody>
      </p:sp>
      <p:sp>
        <p:nvSpPr>
          <p:cNvPr id="8" name="직사각형 7">
            <a:extLst>
              <a:ext uri="{FF2B5EF4-FFF2-40B4-BE49-F238E27FC236}">
                <a16:creationId xmlns:a16="http://schemas.microsoft.com/office/drawing/2014/main" id="{05CB2A98-45BA-9B98-CE01-39036A38456E}"/>
              </a:ext>
            </a:extLst>
          </p:cNvPr>
          <p:cNvSpPr/>
          <p:nvPr/>
        </p:nvSpPr>
        <p:spPr>
          <a:xfrm>
            <a:off x="6574162" y="3705889"/>
            <a:ext cx="769878" cy="43336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sz="1100"/>
          </a:p>
        </p:txBody>
      </p:sp>
      <p:sp>
        <p:nvSpPr>
          <p:cNvPr id="9" name="TextBox 8">
            <a:extLst>
              <a:ext uri="{FF2B5EF4-FFF2-40B4-BE49-F238E27FC236}">
                <a16:creationId xmlns:a16="http://schemas.microsoft.com/office/drawing/2014/main" id="{F628896D-9255-A2B0-0018-B791A4DBEA56}"/>
              </a:ext>
            </a:extLst>
          </p:cNvPr>
          <p:cNvSpPr txBox="1"/>
          <p:nvPr/>
        </p:nvSpPr>
        <p:spPr>
          <a:xfrm>
            <a:off x="6040012" y="3077969"/>
            <a:ext cx="449162" cy="338554"/>
          </a:xfrm>
          <a:prstGeom prst="rect">
            <a:avLst/>
          </a:prstGeom>
          <a:noFill/>
        </p:spPr>
        <p:txBody>
          <a:bodyPr wrap="none" rtlCol="0">
            <a:spAutoFit/>
          </a:bodyPr>
          <a:lstStyle/>
          <a:p>
            <a:r>
              <a:rPr kumimoji="1" lang="en-US" altLang="ko-Kore-KR" sz="1600" b="1" dirty="0"/>
              <a:t>EJS</a:t>
            </a:r>
            <a:endParaRPr kumimoji="1" lang="ko-Kore-KR" altLang="en-US" sz="1600" b="1" dirty="0"/>
          </a:p>
        </p:txBody>
      </p:sp>
      <p:sp>
        <p:nvSpPr>
          <p:cNvPr id="10" name="TextBox 9">
            <a:extLst>
              <a:ext uri="{FF2B5EF4-FFF2-40B4-BE49-F238E27FC236}">
                <a16:creationId xmlns:a16="http://schemas.microsoft.com/office/drawing/2014/main" id="{0431D5BA-C3BD-28AB-952B-5950973E8756}"/>
              </a:ext>
            </a:extLst>
          </p:cNvPr>
          <p:cNvSpPr txBox="1"/>
          <p:nvPr/>
        </p:nvSpPr>
        <p:spPr>
          <a:xfrm>
            <a:off x="5403177" y="3639246"/>
            <a:ext cx="487826" cy="338554"/>
          </a:xfrm>
          <a:prstGeom prst="rect">
            <a:avLst/>
          </a:prstGeom>
          <a:noFill/>
        </p:spPr>
        <p:txBody>
          <a:bodyPr wrap="none" rtlCol="0">
            <a:spAutoFit/>
          </a:bodyPr>
          <a:lstStyle/>
          <a:p>
            <a:r>
              <a:rPr kumimoji="1" lang="en-US" altLang="ko-Kore-KR" sz="1600" b="1" dirty="0"/>
              <a:t>ECS</a:t>
            </a:r>
            <a:endParaRPr kumimoji="1" lang="ko-Kore-KR" altLang="en-US" sz="1600" b="1" dirty="0"/>
          </a:p>
        </p:txBody>
      </p:sp>
      <p:sp>
        <p:nvSpPr>
          <p:cNvPr id="11" name="TextBox 10">
            <a:extLst>
              <a:ext uri="{FF2B5EF4-FFF2-40B4-BE49-F238E27FC236}">
                <a16:creationId xmlns:a16="http://schemas.microsoft.com/office/drawing/2014/main" id="{0280DA2C-6C49-FD2D-3B04-AED32A1F789D}"/>
              </a:ext>
            </a:extLst>
          </p:cNvPr>
          <p:cNvSpPr txBox="1"/>
          <p:nvPr/>
        </p:nvSpPr>
        <p:spPr>
          <a:xfrm>
            <a:off x="6823704" y="4083638"/>
            <a:ext cx="614271" cy="338554"/>
          </a:xfrm>
          <a:prstGeom prst="rect">
            <a:avLst/>
          </a:prstGeom>
          <a:noFill/>
        </p:spPr>
        <p:txBody>
          <a:bodyPr wrap="none" rtlCol="0">
            <a:spAutoFit/>
          </a:bodyPr>
          <a:lstStyle/>
          <a:p>
            <a:r>
              <a:rPr kumimoji="1" lang="en-US" altLang="ko-Kore-KR" sz="1600" b="1" dirty="0"/>
              <a:t>WNP</a:t>
            </a:r>
            <a:endParaRPr kumimoji="1" lang="ko-Kore-KR" altLang="en-US" sz="1600" b="1" dirty="0"/>
          </a:p>
        </p:txBody>
      </p:sp>
      <p:sp>
        <p:nvSpPr>
          <p:cNvPr id="12" name="Slide Number Placeholder 4">
            <a:extLst>
              <a:ext uri="{FF2B5EF4-FFF2-40B4-BE49-F238E27FC236}">
                <a16:creationId xmlns:a16="http://schemas.microsoft.com/office/drawing/2014/main" id="{D2683295-FFE5-AEDB-4BBB-6553FF7DA086}"/>
              </a:ext>
            </a:extLst>
          </p:cNvPr>
          <p:cNvSpPr txBox="1">
            <a:spLocks/>
          </p:cNvSpPr>
          <p:nvPr/>
        </p:nvSpPr>
        <p:spPr>
          <a:xfrm>
            <a:off x="9263743" y="6341804"/>
            <a:ext cx="2743200" cy="365125"/>
          </a:xfrm>
          <a:prstGeom prst="rect">
            <a:avLst/>
          </a:prstGeom>
        </p:spPr>
        <p:txBody>
          <a:bodyPr vert="horz" lIns="91440" tIns="45720" rIns="91440" bIns="45720" rtlCol="0" anchor="ctr"/>
          <a:lstStyle>
            <a:defPPr>
              <a:defRPr lang="ko-KR"/>
            </a:defPPr>
            <a:lvl1pPr marL="0" algn="r" defTabSz="914400" rtl="0" eaLnBrk="1" latinLnBrk="1" hangingPunct="1">
              <a:defRPr sz="1200"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1800" dirty="0">
                <a:solidFill>
                  <a:schemeClr val="tx1"/>
                </a:solidFill>
                <a:latin typeface="Arial" panose="020B0604020202020204" pitchFamily="34" charset="0"/>
                <a:cs typeface="Arial" panose="020B0604020202020204" pitchFamily="34" charset="0"/>
              </a:rPr>
              <a:t>23</a:t>
            </a:r>
          </a:p>
        </p:txBody>
      </p:sp>
      <p:sp>
        <p:nvSpPr>
          <p:cNvPr id="13" name="TextBox 12">
            <a:extLst>
              <a:ext uri="{FF2B5EF4-FFF2-40B4-BE49-F238E27FC236}">
                <a16:creationId xmlns:a16="http://schemas.microsoft.com/office/drawing/2014/main" id="{A348973D-9417-B482-3FA0-8EF9EF7F7344}"/>
              </a:ext>
            </a:extLst>
          </p:cNvPr>
          <p:cNvSpPr txBox="1"/>
          <p:nvPr/>
        </p:nvSpPr>
        <p:spPr>
          <a:xfrm>
            <a:off x="337930" y="79513"/>
            <a:ext cx="2015745" cy="523220"/>
          </a:xfrm>
          <a:prstGeom prst="rect">
            <a:avLst/>
          </a:prstGeom>
          <a:noFill/>
        </p:spPr>
        <p:txBody>
          <a:bodyPr wrap="none" rtlCol="0">
            <a:spAutoFit/>
          </a:bodyPr>
          <a:lstStyle/>
          <a:p>
            <a:r>
              <a:rPr kumimoji="1" lang="en-US" altLang="ko-KR" sz="2800" b="1" dirty="0"/>
              <a:t>OISST trend </a:t>
            </a:r>
            <a:endParaRPr kumimoji="1" lang="ko-KR" altLang="en-US" sz="2800" b="1" dirty="0"/>
          </a:p>
        </p:txBody>
      </p:sp>
    </p:spTree>
    <p:extLst>
      <p:ext uri="{BB962C8B-B14F-4D97-AF65-F5344CB8AC3E}">
        <p14:creationId xmlns:p14="http://schemas.microsoft.com/office/powerpoint/2010/main" val="103396982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3042DE6-BC58-DB4F-AC6D-F137725B8DC8}">
  <we:reference id="wa200005566" version="3.0.0.3" store="ko-KR"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4329</TotalTime>
  <Words>5609</Words>
  <Application>Microsoft Macintosh PowerPoint</Application>
  <PresentationFormat>와이드스크린</PresentationFormat>
  <Paragraphs>956</Paragraphs>
  <Slides>38</Slides>
  <Notes>15</Notes>
  <HiddenSlides>17</HiddenSlides>
  <MMClips>0</MMClips>
  <ScaleCrop>false</ScaleCrop>
  <HeadingPairs>
    <vt:vector size="6" baseType="variant">
      <vt:variant>
        <vt:lpstr>사용한 글꼴</vt:lpstr>
      </vt:variant>
      <vt:variant>
        <vt:i4>13</vt:i4>
      </vt:variant>
      <vt:variant>
        <vt:lpstr>테마</vt:lpstr>
      </vt:variant>
      <vt:variant>
        <vt:i4>2</vt:i4>
      </vt:variant>
      <vt:variant>
        <vt:lpstr>슬라이드 제목</vt:lpstr>
      </vt:variant>
      <vt:variant>
        <vt:i4>38</vt:i4>
      </vt:variant>
    </vt:vector>
  </HeadingPairs>
  <TitlesOfParts>
    <vt:vector size="53" baseType="lpstr">
      <vt:lpstr>맑은 고딕</vt:lpstr>
      <vt:lpstr>AdvOT7fb33346.I</vt:lpstr>
      <vt:lpstr>AdvOT7fb33346.I+fb</vt:lpstr>
      <vt:lpstr>AdvPSTIM10</vt:lpstr>
      <vt:lpstr>HY신명조</vt:lpstr>
      <vt:lpstr>Söhne</vt:lpstr>
      <vt:lpstr>Arial</vt:lpstr>
      <vt:lpstr>Calibri</vt:lpstr>
      <vt:lpstr>Calibri Light</vt:lpstr>
      <vt:lpstr>Cambria</vt:lpstr>
      <vt:lpstr>Cambria Math</vt:lpstr>
      <vt:lpstr>Times New Roman</vt:lpstr>
      <vt:lpstr>Wingdings</vt:lpstr>
      <vt:lpstr>Office 테마</vt:lpstr>
      <vt:lpstr>1_Office 테마</vt:lpstr>
      <vt:lpstr>Interannual variability of the marine heat waves  in the Western North Pacific Ocean  and its marginal seas</vt:lpstr>
      <vt:lpstr>Decadal SST Variability in the East Asian Marginal Seas over Recent Decades:  Warming, Hiatus, and Reacceleration</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hjpark</dc:creator>
  <cp:lastModifiedBy>hjpark</cp:lastModifiedBy>
  <cp:revision>42</cp:revision>
  <dcterms:created xsi:type="dcterms:W3CDTF">2025-09-02T00:40:31Z</dcterms:created>
  <dcterms:modified xsi:type="dcterms:W3CDTF">2025-09-24T06:31:56Z</dcterms:modified>
</cp:coreProperties>
</file>