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18288000" cy="10287000"/>
  <p:notesSz cx="6858000" cy="9144000"/>
  <p:embeddedFontLst>
    <p:embeddedFont>
      <p:font typeface="Sensei" charset="1" panose="00000500000000000000"/>
      <p:regular r:id="rId19"/>
    </p:embeddedFont>
    <p:embeddedFont>
      <p:font typeface="Red Hat Display" charset="1" panose="02010503040201060303"/>
      <p:regular r:id="rId20"/>
    </p:embeddedFont>
    <p:embeddedFont>
      <p:font typeface="Red Hat Display Bold" charset="1" panose="02010803040201060303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jpeg" Type="http://schemas.openxmlformats.org/officeDocument/2006/relationships/image"/><Relationship Id="rId4" Target="../media/image3.png" Type="http://schemas.openxmlformats.org/officeDocument/2006/relationships/image"/><Relationship Id="rId5" Target="../media/image4.jpe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14.jpe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jpe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7.jpe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2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jpe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jpeg" Type="http://schemas.openxmlformats.org/officeDocument/2006/relationships/image"/><Relationship Id="rId3" Target="../media/image9.jpe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11.jpe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jpe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DFB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459248">
            <a:off x="12771241" y="7476485"/>
            <a:ext cx="1922783" cy="1974968"/>
          </a:xfrm>
          <a:custGeom>
            <a:avLst/>
            <a:gdLst/>
            <a:ahLst/>
            <a:cxnLst/>
            <a:rect r="r" b="b" t="t" l="l"/>
            <a:pathLst>
              <a:path h="1974968" w="1922783">
                <a:moveTo>
                  <a:pt x="1922783" y="0"/>
                </a:moveTo>
                <a:lnTo>
                  <a:pt x="0" y="0"/>
                </a:lnTo>
                <a:lnTo>
                  <a:pt x="0" y="1974968"/>
                </a:lnTo>
                <a:lnTo>
                  <a:pt x="1922783" y="1974968"/>
                </a:lnTo>
                <a:lnTo>
                  <a:pt x="1922783" y="0"/>
                </a:lnTo>
                <a:close/>
              </a:path>
            </a:pathLst>
          </a:custGeom>
          <a:blipFill>
            <a:blip r:embed="rId2"/>
            <a:stretch>
              <a:fillRect l="0" t="-3128" r="0" b="-312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554053">
            <a:off x="3442679" y="7505919"/>
            <a:ext cx="2032246" cy="2218004"/>
          </a:xfrm>
          <a:custGeom>
            <a:avLst/>
            <a:gdLst/>
            <a:ahLst/>
            <a:cxnLst/>
            <a:rect r="r" b="b" t="t" l="l"/>
            <a:pathLst>
              <a:path h="2218004" w="2032246">
                <a:moveTo>
                  <a:pt x="0" y="0"/>
                </a:moveTo>
                <a:lnTo>
                  <a:pt x="2032246" y="0"/>
                </a:lnTo>
                <a:lnTo>
                  <a:pt x="2032246" y="2218004"/>
                </a:lnTo>
                <a:lnTo>
                  <a:pt x="0" y="221800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AutoShape 4" id="4"/>
          <p:cNvSpPr/>
          <p:nvPr/>
        </p:nvSpPr>
        <p:spPr>
          <a:xfrm rot="0">
            <a:off x="8058206" y="2268507"/>
            <a:ext cx="2171589" cy="0"/>
          </a:xfrm>
          <a:prstGeom prst="line">
            <a:avLst/>
          </a:prstGeom>
          <a:ln cap="flat" w="38100">
            <a:solidFill>
              <a:srgbClr val="48221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" id="5"/>
          <p:cNvSpPr/>
          <p:nvPr/>
        </p:nvSpPr>
        <p:spPr>
          <a:xfrm rot="0">
            <a:off x="8058206" y="601490"/>
            <a:ext cx="2171589" cy="0"/>
          </a:xfrm>
          <a:prstGeom prst="line">
            <a:avLst/>
          </a:prstGeom>
          <a:ln cap="flat" w="38100">
            <a:solidFill>
              <a:srgbClr val="48221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6" id="6"/>
          <p:cNvSpPr/>
          <p:nvPr/>
        </p:nvSpPr>
        <p:spPr>
          <a:xfrm flipH="false" flipV="false" rot="-2047167">
            <a:off x="13110503" y="-610285"/>
            <a:ext cx="4896451" cy="6521657"/>
          </a:xfrm>
          <a:custGeom>
            <a:avLst/>
            <a:gdLst/>
            <a:ahLst/>
            <a:cxnLst/>
            <a:rect r="r" b="b" t="t" l="l"/>
            <a:pathLst>
              <a:path h="6521657" w="4896451">
                <a:moveTo>
                  <a:pt x="0" y="0"/>
                </a:moveTo>
                <a:lnTo>
                  <a:pt x="4896451" y="0"/>
                </a:lnTo>
                <a:lnTo>
                  <a:pt x="4896451" y="6521656"/>
                </a:lnTo>
                <a:lnTo>
                  <a:pt x="0" y="652165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604295" y="3580333"/>
            <a:ext cx="15079410" cy="40639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026"/>
              </a:lnSpc>
            </a:pPr>
            <a:r>
              <a:rPr lang="en-US" sz="11367">
                <a:solidFill>
                  <a:srgbClr val="48221F"/>
                </a:solidFill>
                <a:latin typeface="Sensei"/>
                <a:ea typeface="Sensei"/>
                <a:cs typeface="Sensei"/>
                <a:sym typeface="Sensei"/>
              </a:rPr>
              <a:t>2D ANIMATION CREATION 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1921763">
            <a:off x="925760" y="-124360"/>
            <a:ext cx="3742572" cy="5407039"/>
          </a:xfrm>
          <a:custGeom>
            <a:avLst/>
            <a:gdLst/>
            <a:ahLst/>
            <a:cxnLst/>
            <a:rect r="r" b="b" t="t" l="l"/>
            <a:pathLst>
              <a:path h="5407039" w="3742572">
                <a:moveTo>
                  <a:pt x="0" y="0"/>
                </a:moveTo>
                <a:lnTo>
                  <a:pt x="3742572" y="0"/>
                </a:lnTo>
                <a:lnTo>
                  <a:pt x="3742572" y="5407040"/>
                </a:lnTo>
                <a:lnTo>
                  <a:pt x="0" y="540704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13209" t="0" r="-31264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5639719" y="5675441"/>
            <a:ext cx="7008562" cy="4916454"/>
          </a:xfrm>
          <a:custGeom>
            <a:avLst/>
            <a:gdLst/>
            <a:ahLst/>
            <a:cxnLst/>
            <a:rect r="r" b="b" t="t" l="l"/>
            <a:pathLst>
              <a:path h="4916454" w="7008562">
                <a:moveTo>
                  <a:pt x="0" y="0"/>
                </a:moveTo>
                <a:lnTo>
                  <a:pt x="7008562" y="0"/>
                </a:lnTo>
                <a:lnTo>
                  <a:pt x="7008562" y="4916454"/>
                </a:lnTo>
                <a:lnTo>
                  <a:pt x="0" y="491645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7521889" y="891950"/>
            <a:ext cx="3244222" cy="12194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33"/>
              </a:lnSpc>
            </a:pPr>
            <a:r>
              <a:rPr lang="en-US" sz="4777">
                <a:solidFill>
                  <a:srgbClr val="48221F"/>
                </a:solidFill>
                <a:latin typeface="Sensei"/>
                <a:ea typeface="Sensei"/>
                <a:cs typeface="Sensei"/>
                <a:sym typeface="Sensei"/>
              </a:rPr>
              <a:t>CAFE</a:t>
            </a:r>
          </a:p>
          <a:p>
            <a:pPr algn="ctr">
              <a:lnSpc>
                <a:spcPts val="4633"/>
              </a:lnSpc>
            </a:pPr>
            <a:r>
              <a:rPr lang="en-US" sz="4777">
                <a:solidFill>
                  <a:srgbClr val="48221F"/>
                </a:solidFill>
                <a:latin typeface="Sensei"/>
                <a:ea typeface="Sensei"/>
                <a:cs typeface="Sensei"/>
                <a:sym typeface="Sensei"/>
              </a:rPr>
              <a:t>STORY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DFB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1214527">
            <a:off x="254526" y="511284"/>
            <a:ext cx="2524748" cy="3417594"/>
          </a:xfrm>
          <a:custGeom>
            <a:avLst/>
            <a:gdLst/>
            <a:ahLst/>
            <a:cxnLst/>
            <a:rect r="r" b="b" t="t" l="l"/>
            <a:pathLst>
              <a:path h="3417594" w="2524748">
                <a:moveTo>
                  <a:pt x="0" y="0"/>
                </a:moveTo>
                <a:lnTo>
                  <a:pt x="2524748" y="0"/>
                </a:lnTo>
                <a:lnTo>
                  <a:pt x="2524748" y="3417595"/>
                </a:lnTo>
                <a:lnTo>
                  <a:pt x="0" y="341759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-2188189" y="2207306"/>
            <a:ext cx="15767790" cy="1413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408"/>
              </a:lnSpc>
            </a:pPr>
            <a:r>
              <a:rPr lang="en-US" sz="10730">
                <a:solidFill>
                  <a:srgbClr val="613834"/>
                </a:solidFill>
                <a:latin typeface="Sensei"/>
                <a:ea typeface="Sensei"/>
                <a:cs typeface="Sensei"/>
                <a:sym typeface="Sensei"/>
              </a:rPr>
              <a:t>OUTCOME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984286">
            <a:off x="8681106" y="679356"/>
            <a:ext cx="9236692" cy="9236692"/>
          </a:xfrm>
          <a:custGeom>
            <a:avLst/>
            <a:gdLst/>
            <a:ahLst/>
            <a:cxnLst/>
            <a:rect r="r" b="b" t="t" l="l"/>
            <a:pathLst>
              <a:path h="9236692" w="9236692">
                <a:moveTo>
                  <a:pt x="0" y="0"/>
                </a:moveTo>
                <a:lnTo>
                  <a:pt x="9236692" y="0"/>
                </a:lnTo>
                <a:lnTo>
                  <a:pt x="9236692" y="9236692"/>
                </a:lnTo>
                <a:lnTo>
                  <a:pt x="0" y="923669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3749376" y="4342761"/>
            <a:ext cx="5790763" cy="5358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33864" indent="-316932" lvl="1">
              <a:lnSpc>
                <a:spcPts val="4403"/>
              </a:lnSpc>
              <a:buFont typeface="Arial"/>
              <a:buChar char="•"/>
            </a:pPr>
            <a:r>
              <a:rPr lang="en-US" sz="2935">
                <a:solidFill>
                  <a:srgbClr val="61383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A summary of the final product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3749376" y="5202452"/>
            <a:ext cx="5790763" cy="5358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33864" indent="-316932" lvl="1">
              <a:lnSpc>
                <a:spcPts val="4403"/>
              </a:lnSpc>
              <a:buFont typeface="Arial"/>
              <a:buChar char="•"/>
            </a:pPr>
            <a:r>
              <a:rPr lang="en-US" sz="2935">
                <a:solidFill>
                  <a:srgbClr val="61383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Key features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3749376" y="6065140"/>
            <a:ext cx="5790763" cy="5358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33864" indent="-316932" lvl="1">
              <a:lnSpc>
                <a:spcPts val="4403"/>
              </a:lnSpc>
              <a:buFont typeface="Arial"/>
              <a:buChar char="•"/>
            </a:pPr>
            <a:r>
              <a:rPr lang="en-US" sz="2935">
                <a:solidFill>
                  <a:srgbClr val="61383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Final runtime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DFB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619705" y="1209675"/>
            <a:ext cx="12078856" cy="11137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255"/>
              </a:lnSpc>
            </a:pPr>
            <a:r>
              <a:rPr lang="en-US" sz="8511">
                <a:solidFill>
                  <a:srgbClr val="48221F"/>
                </a:solidFill>
                <a:latin typeface="Sensei"/>
                <a:ea typeface="Sensei"/>
                <a:cs typeface="Sensei"/>
                <a:sym typeface="Sensei"/>
              </a:rPr>
              <a:t>FUTURE IMPROVEMENTS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7275094" y="3617303"/>
            <a:ext cx="5146263" cy="5578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63"/>
              </a:lnSpc>
            </a:pPr>
            <a:r>
              <a:rPr lang="en-US" b="true" sz="3109">
                <a:solidFill>
                  <a:srgbClr val="613834"/>
                </a:solidFill>
                <a:latin typeface="Red Hat Display Bold"/>
                <a:ea typeface="Red Hat Display Bold"/>
                <a:cs typeface="Red Hat Display Bold"/>
                <a:sym typeface="Red Hat Display Bold"/>
              </a:rPr>
              <a:t>Ideas for improvement: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7989164" y="4599809"/>
            <a:ext cx="10709397" cy="5358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33864" indent="-316932" lvl="1">
              <a:lnSpc>
                <a:spcPts val="4403"/>
              </a:lnSpc>
              <a:buFont typeface="Arial"/>
              <a:buChar char="•"/>
            </a:pPr>
            <a:r>
              <a:rPr lang="en-US" sz="2935">
                <a:solidFill>
                  <a:srgbClr val="61383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Add more detailed animations or customer interactions.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7989164" y="5459501"/>
            <a:ext cx="9640842" cy="5358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33864" indent="-316932" lvl="1">
              <a:lnSpc>
                <a:spcPts val="4403"/>
              </a:lnSpc>
              <a:buFont typeface="Arial"/>
              <a:buChar char="•"/>
            </a:pPr>
            <a:r>
              <a:rPr lang="en-US" sz="2935">
                <a:solidFill>
                  <a:srgbClr val="61383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Improve rendering quality or animation techniques.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7989164" y="6322188"/>
            <a:ext cx="9361113" cy="5358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33864" indent="-316932" lvl="1">
              <a:lnSpc>
                <a:spcPts val="4403"/>
              </a:lnSpc>
              <a:buFont typeface="Arial"/>
              <a:buChar char="•"/>
            </a:pPr>
            <a:r>
              <a:rPr lang="en-US" sz="2935">
                <a:solidFill>
                  <a:srgbClr val="61383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Gather and incorporate feedback from viewers.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0" y="-624811"/>
            <a:ext cx="7477066" cy="10287000"/>
          </a:xfrm>
          <a:custGeom>
            <a:avLst/>
            <a:gdLst/>
            <a:ahLst/>
            <a:cxnLst/>
            <a:rect r="r" b="b" t="t" l="l"/>
            <a:pathLst>
              <a:path h="10287000" w="7477066">
                <a:moveTo>
                  <a:pt x="0" y="0"/>
                </a:moveTo>
                <a:lnTo>
                  <a:pt x="7477066" y="0"/>
                </a:lnTo>
                <a:lnTo>
                  <a:pt x="7477066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5477" t="0" r="-5477" b="-19765"/>
            </a:stretch>
          </a:blipFill>
        </p:spPr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DFB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870592">
            <a:off x="-542641" y="-1771942"/>
            <a:ext cx="7234715" cy="6330376"/>
          </a:xfrm>
          <a:custGeom>
            <a:avLst/>
            <a:gdLst/>
            <a:ahLst/>
            <a:cxnLst/>
            <a:rect r="r" b="b" t="t" l="l"/>
            <a:pathLst>
              <a:path h="6330376" w="7234715">
                <a:moveTo>
                  <a:pt x="0" y="0"/>
                </a:moveTo>
                <a:lnTo>
                  <a:pt x="7234715" y="0"/>
                </a:lnTo>
                <a:lnTo>
                  <a:pt x="7234715" y="6330376"/>
                </a:lnTo>
                <a:lnTo>
                  <a:pt x="0" y="633037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383248">
            <a:off x="11025680" y="4495033"/>
            <a:ext cx="9722596" cy="6469749"/>
          </a:xfrm>
          <a:custGeom>
            <a:avLst/>
            <a:gdLst/>
            <a:ahLst/>
            <a:cxnLst/>
            <a:rect r="r" b="b" t="t" l="l"/>
            <a:pathLst>
              <a:path h="6469749" w="9722596">
                <a:moveTo>
                  <a:pt x="0" y="0"/>
                </a:moveTo>
                <a:lnTo>
                  <a:pt x="9722596" y="0"/>
                </a:lnTo>
                <a:lnTo>
                  <a:pt x="9722596" y="6469749"/>
                </a:lnTo>
                <a:lnTo>
                  <a:pt x="0" y="646974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5166430" y="3014363"/>
            <a:ext cx="11144496" cy="25697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836"/>
              </a:lnSpc>
            </a:pPr>
            <a:r>
              <a:rPr lang="en-US" sz="10140">
                <a:solidFill>
                  <a:srgbClr val="48221F"/>
                </a:solidFill>
                <a:latin typeface="Sensei"/>
                <a:ea typeface="Sensei"/>
                <a:cs typeface="Sensei"/>
                <a:sym typeface="Sensei"/>
              </a:rPr>
              <a:t>CONCLUSION </a:t>
            </a:r>
          </a:p>
          <a:p>
            <a:pPr algn="ctr">
              <a:lnSpc>
                <a:spcPts val="9836"/>
              </a:lnSpc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3074716" y="5268546"/>
            <a:ext cx="5790763" cy="5358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03"/>
              </a:lnSpc>
            </a:pPr>
            <a:r>
              <a:rPr lang="en-US" sz="2935" b="true">
                <a:solidFill>
                  <a:srgbClr val="613834"/>
                </a:solidFill>
                <a:latin typeface="Red Hat Display Bold"/>
                <a:ea typeface="Red Hat Display Bold"/>
                <a:cs typeface="Red Hat Display Bold"/>
                <a:sym typeface="Red Hat Display Bold"/>
              </a:rPr>
              <a:t>Recap: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3029747" y="6089166"/>
            <a:ext cx="10214701" cy="16407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03"/>
              </a:lnSpc>
            </a:pPr>
            <a:r>
              <a:rPr lang="en-US" sz="2935">
                <a:solidFill>
                  <a:srgbClr val="61383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The project showcased the creation of a coffee shop and preparation of food and drinks through motion graphics, using Krita software."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DFB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881991" y="2276220"/>
            <a:ext cx="8524018" cy="8524018"/>
          </a:xfrm>
          <a:custGeom>
            <a:avLst/>
            <a:gdLst/>
            <a:ahLst/>
            <a:cxnLst/>
            <a:rect r="r" b="b" t="t" l="l"/>
            <a:pathLst>
              <a:path h="8524018" w="8524018">
                <a:moveTo>
                  <a:pt x="0" y="0"/>
                </a:moveTo>
                <a:lnTo>
                  <a:pt x="8524018" y="0"/>
                </a:lnTo>
                <a:lnTo>
                  <a:pt x="8524018" y="8524018"/>
                </a:lnTo>
                <a:lnTo>
                  <a:pt x="0" y="852401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655507" y="565534"/>
            <a:ext cx="10976985" cy="32442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108"/>
              </a:lnSpc>
            </a:pPr>
            <a:r>
              <a:rPr lang="en-US" sz="16606">
                <a:solidFill>
                  <a:srgbClr val="613834"/>
                </a:solidFill>
                <a:latin typeface="Sensei"/>
                <a:ea typeface="Sensei"/>
                <a:cs typeface="Sensei"/>
                <a:sym typeface="Sensei"/>
              </a:rPr>
              <a:t>THANK YOU!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DFB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044279" y="5425658"/>
            <a:ext cx="10399865" cy="4032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57383" indent="-328692" lvl="1">
              <a:lnSpc>
                <a:spcPts val="2953"/>
              </a:lnSpc>
              <a:buFont typeface="Arial"/>
              <a:buChar char="•"/>
            </a:pPr>
            <a:r>
              <a:rPr lang="en-US" sz="3044">
                <a:solidFill>
                  <a:srgbClr val="613834"/>
                </a:solidFill>
                <a:latin typeface="Sensei"/>
                <a:ea typeface="Sensei"/>
                <a:cs typeface="Sensei"/>
                <a:sym typeface="Sensei"/>
              </a:rPr>
              <a:t>  H.M.I.U.Deshapriya - MMW/21/B1/43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5044279" y="2757165"/>
            <a:ext cx="10399865" cy="4032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57383" indent="-328692" lvl="1">
              <a:lnSpc>
                <a:spcPts val="2953"/>
              </a:lnSpc>
              <a:buFont typeface="Arial"/>
              <a:buChar char="•"/>
            </a:pPr>
            <a:r>
              <a:rPr lang="en-US" sz="3044">
                <a:solidFill>
                  <a:srgbClr val="613834"/>
                </a:solidFill>
                <a:latin typeface="Sensei"/>
                <a:ea typeface="Sensei"/>
                <a:cs typeface="Sensei"/>
                <a:sym typeface="Sensei"/>
              </a:rPr>
              <a:t>  W.A.D.Weerasingha - MMW/21/B1/31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5044279" y="4535245"/>
            <a:ext cx="10399865" cy="4032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57383" indent="-328692" lvl="1">
              <a:lnSpc>
                <a:spcPts val="2953"/>
              </a:lnSpc>
              <a:buFont typeface="Arial"/>
              <a:buChar char="•"/>
            </a:pPr>
            <a:r>
              <a:rPr lang="en-US" sz="3044">
                <a:solidFill>
                  <a:srgbClr val="613834"/>
                </a:solidFill>
                <a:latin typeface="Sensei"/>
                <a:ea typeface="Sensei"/>
                <a:cs typeface="Sensei"/>
                <a:sym typeface="Sensei"/>
              </a:rPr>
              <a:t>  W.A.H.A.Perera - MMW/21/B1/20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5044279" y="3646205"/>
            <a:ext cx="10399865" cy="4032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57383" indent="-328692" lvl="1">
              <a:lnSpc>
                <a:spcPts val="2953"/>
              </a:lnSpc>
              <a:buFont typeface="Arial"/>
              <a:buChar char="•"/>
            </a:pPr>
            <a:r>
              <a:rPr lang="en-US" sz="3044">
                <a:solidFill>
                  <a:srgbClr val="613834"/>
                </a:solidFill>
                <a:latin typeface="Sensei"/>
                <a:ea typeface="Sensei"/>
                <a:cs typeface="Sensei"/>
                <a:sym typeface="Sensei"/>
              </a:rPr>
              <a:t>  A.D.R.A.Amandakoon - MMW/21/B1/33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3013643" y="7485233"/>
            <a:ext cx="10399865" cy="3908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56"/>
              </a:lnSpc>
            </a:pPr>
            <a:r>
              <a:rPr lang="en-US" sz="2944">
                <a:solidFill>
                  <a:srgbClr val="613834"/>
                </a:solidFill>
                <a:latin typeface="Sensei"/>
                <a:ea typeface="Sensei"/>
                <a:cs typeface="Sensei"/>
                <a:sym typeface="Sensei"/>
              </a:rPr>
              <a:t>Multimedia and Product Development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2395708">
            <a:off x="-1506540" y="-4878"/>
            <a:ext cx="3742572" cy="5407039"/>
          </a:xfrm>
          <a:custGeom>
            <a:avLst/>
            <a:gdLst/>
            <a:ahLst/>
            <a:cxnLst/>
            <a:rect r="r" b="b" t="t" l="l"/>
            <a:pathLst>
              <a:path h="5407039" w="3742572">
                <a:moveTo>
                  <a:pt x="0" y="0"/>
                </a:moveTo>
                <a:lnTo>
                  <a:pt x="3742572" y="0"/>
                </a:lnTo>
                <a:lnTo>
                  <a:pt x="3742572" y="5407040"/>
                </a:lnTo>
                <a:lnTo>
                  <a:pt x="0" y="540704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3209" t="0" r="-31264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60666">
            <a:off x="14090411" y="3857036"/>
            <a:ext cx="4338671" cy="6521657"/>
          </a:xfrm>
          <a:custGeom>
            <a:avLst/>
            <a:gdLst/>
            <a:ahLst/>
            <a:cxnLst/>
            <a:rect r="r" b="b" t="t" l="l"/>
            <a:pathLst>
              <a:path h="6521657" w="4338671">
                <a:moveTo>
                  <a:pt x="0" y="0"/>
                </a:moveTo>
                <a:lnTo>
                  <a:pt x="4338671" y="0"/>
                </a:lnTo>
                <a:lnTo>
                  <a:pt x="4338671" y="6521656"/>
                </a:lnTo>
                <a:lnTo>
                  <a:pt x="0" y="652165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2856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5044279" y="451862"/>
            <a:ext cx="8196758" cy="1645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366"/>
              </a:lnSpc>
              <a:spcBef>
                <a:spcPct val="0"/>
              </a:spcBef>
            </a:pPr>
            <a:r>
              <a:rPr lang="en-US" sz="9547">
                <a:solidFill>
                  <a:srgbClr val="613834"/>
                </a:solidFill>
                <a:latin typeface="Sensei"/>
                <a:ea typeface="Sensei"/>
                <a:cs typeface="Sensei"/>
                <a:sym typeface="Sensei"/>
              </a:rPr>
              <a:t>GROUP MEMBERS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367340" y="7324618"/>
            <a:ext cx="1462802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613834"/>
                </a:solidFill>
                <a:latin typeface="Sensei"/>
                <a:ea typeface="Sensei"/>
                <a:cs typeface="Sensei"/>
                <a:sym typeface="Sensei"/>
              </a:rPr>
              <a:t>MODULE: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DFB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1293420">
            <a:off x="1181397" y="1442847"/>
            <a:ext cx="5062040" cy="6891844"/>
          </a:xfrm>
          <a:custGeom>
            <a:avLst/>
            <a:gdLst/>
            <a:ahLst/>
            <a:cxnLst/>
            <a:rect r="r" b="b" t="t" l="l"/>
            <a:pathLst>
              <a:path h="6891844" w="5062040">
                <a:moveTo>
                  <a:pt x="0" y="0"/>
                </a:moveTo>
                <a:lnTo>
                  <a:pt x="5062040" y="0"/>
                </a:lnTo>
                <a:lnTo>
                  <a:pt x="5062040" y="6891845"/>
                </a:lnTo>
                <a:lnTo>
                  <a:pt x="0" y="689184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8073" t="0" r="-18073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5704957" y="1295400"/>
            <a:ext cx="10225288" cy="22334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952"/>
              </a:lnSpc>
            </a:pPr>
            <a:r>
              <a:rPr lang="en-US" sz="12322">
                <a:solidFill>
                  <a:srgbClr val="613834"/>
                </a:solidFill>
                <a:latin typeface="Sensei"/>
                <a:ea typeface="Sensei"/>
                <a:cs typeface="Sensei"/>
                <a:sym typeface="Sensei"/>
              </a:rPr>
              <a:t> INTRODUCTION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6622612" y="3903057"/>
            <a:ext cx="7021709" cy="5642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48856" indent="-474428" lvl="1">
              <a:lnSpc>
                <a:spcPts val="4131"/>
              </a:lnSpc>
              <a:buFont typeface="Arial"/>
              <a:buChar char="•"/>
            </a:pPr>
            <a:r>
              <a:rPr lang="en-US" sz="4394">
                <a:solidFill>
                  <a:srgbClr val="61383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overview of the project.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6622612" y="5439812"/>
            <a:ext cx="5727457" cy="5642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48856" indent="-474428" lvl="1">
              <a:lnSpc>
                <a:spcPts val="4131"/>
              </a:lnSpc>
              <a:buFont typeface="Arial"/>
              <a:buChar char="•"/>
            </a:pPr>
            <a:r>
              <a:rPr lang="en-US" sz="4394">
                <a:solidFill>
                  <a:srgbClr val="61383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Objective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6622612" y="6975581"/>
            <a:ext cx="10636688" cy="5642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48856" indent="-474428" lvl="1">
              <a:lnSpc>
                <a:spcPts val="4131"/>
              </a:lnSpc>
              <a:buFont typeface="Arial"/>
              <a:buChar char="•"/>
            </a:pPr>
            <a:r>
              <a:rPr lang="en-US" sz="4394">
                <a:solidFill>
                  <a:srgbClr val="61383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Why a coffee shop theme was chosen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DFB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94465" y="2564430"/>
            <a:ext cx="2524748" cy="3417594"/>
          </a:xfrm>
          <a:custGeom>
            <a:avLst/>
            <a:gdLst/>
            <a:ahLst/>
            <a:cxnLst/>
            <a:rect r="r" b="b" t="t" l="l"/>
            <a:pathLst>
              <a:path h="3417594" w="2524748">
                <a:moveTo>
                  <a:pt x="0" y="0"/>
                </a:moveTo>
                <a:lnTo>
                  <a:pt x="2524748" y="0"/>
                </a:lnTo>
                <a:lnTo>
                  <a:pt x="2524748" y="3417594"/>
                </a:lnTo>
                <a:lnTo>
                  <a:pt x="0" y="341759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278605">
            <a:off x="3390921" y="3690071"/>
            <a:ext cx="6574963" cy="6561236"/>
          </a:xfrm>
          <a:custGeom>
            <a:avLst/>
            <a:gdLst/>
            <a:ahLst/>
            <a:cxnLst/>
            <a:rect r="r" b="b" t="t" l="l"/>
            <a:pathLst>
              <a:path h="6561236" w="6574963">
                <a:moveTo>
                  <a:pt x="0" y="0"/>
                </a:moveTo>
                <a:lnTo>
                  <a:pt x="6574963" y="0"/>
                </a:lnTo>
                <a:lnTo>
                  <a:pt x="6574963" y="6561236"/>
                </a:lnTo>
                <a:lnTo>
                  <a:pt x="0" y="656123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8389" t="-6411" r="-31188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991582" y="527016"/>
            <a:ext cx="12929647" cy="29076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487"/>
              </a:lnSpc>
            </a:pPr>
            <a:r>
              <a:rPr lang="en-US" sz="9780">
                <a:solidFill>
                  <a:srgbClr val="48221F"/>
                </a:solidFill>
                <a:latin typeface="Sensei"/>
                <a:ea typeface="Sensei"/>
                <a:cs typeface="Sensei"/>
                <a:sym typeface="Sensei"/>
              </a:rPr>
              <a:t>CONCEPT AND STORYLINE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37591" y="4973150"/>
            <a:ext cx="7021709" cy="4392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54551" indent="-377276" lvl="1">
              <a:lnSpc>
                <a:spcPts val="3285"/>
              </a:lnSpc>
              <a:buFont typeface="Arial"/>
              <a:buChar char="•"/>
            </a:pPr>
            <a:r>
              <a:rPr lang="en-US" sz="3494">
                <a:solidFill>
                  <a:srgbClr val="61383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Description of the storyline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193772" y="6372466"/>
            <a:ext cx="5727457" cy="4392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54551" indent="-377276" lvl="1">
              <a:lnSpc>
                <a:spcPts val="3285"/>
              </a:lnSpc>
              <a:buFont typeface="Arial"/>
              <a:buChar char="•"/>
            </a:pPr>
            <a:r>
              <a:rPr lang="en-US" sz="3494">
                <a:solidFill>
                  <a:srgbClr val="61383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creative inspiration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DFB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755462" y="0"/>
            <a:ext cx="4532538" cy="9522353"/>
          </a:xfrm>
          <a:custGeom>
            <a:avLst/>
            <a:gdLst/>
            <a:ahLst/>
            <a:cxnLst/>
            <a:rect r="r" b="b" t="t" l="l"/>
            <a:pathLst>
              <a:path h="9522353" w="4532538">
                <a:moveTo>
                  <a:pt x="0" y="0"/>
                </a:moveTo>
                <a:lnTo>
                  <a:pt x="4532538" y="0"/>
                </a:lnTo>
                <a:lnTo>
                  <a:pt x="4532538" y="9522353"/>
                </a:lnTo>
                <a:lnTo>
                  <a:pt x="0" y="952235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56852" t="0" r="-53236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588707">
            <a:off x="-117527" y="4429430"/>
            <a:ext cx="6651641" cy="6651641"/>
          </a:xfrm>
          <a:custGeom>
            <a:avLst/>
            <a:gdLst/>
            <a:ahLst/>
            <a:cxnLst/>
            <a:rect r="r" b="b" t="t" l="l"/>
            <a:pathLst>
              <a:path h="6651641" w="6651641">
                <a:moveTo>
                  <a:pt x="0" y="0"/>
                </a:moveTo>
                <a:lnTo>
                  <a:pt x="6651641" y="0"/>
                </a:lnTo>
                <a:lnTo>
                  <a:pt x="6651641" y="6651641"/>
                </a:lnTo>
                <a:lnTo>
                  <a:pt x="0" y="665164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456953" y="1507739"/>
            <a:ext cx="10933440" cy="29837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67"/>
              </a:lnSpc>
            </a:pPr>
            <a:r>
              <a:rPr lang="en-US" sz="11822">
                <a:solidFill>
                  <a:srgbClr val="613834"/>
                </a:solidFill>
                <a:latin typeface="Sensei"/>
                <a:ea typeface="Sensei"/>
                <a:cs typeface="Sensei"/>
                <a:sym typeface="Sensei"/>
              </a:rPr>
              <a:t>SOFTWARE AND TOOLS USED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7052228" y="6553883"/>
            <a:ext cx="7727938" cy="5358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33864" indent="-316932" lvl="1">
              <a:lnSpc>
                <a:spcPts val="4403"/>
              </a:lnSpc>
              <a:buFont typeface="Arial"/>
              <a:buChar char="•"/>
            </a:pPr>
            <a:r>
              <a:rPr lang="en-US" sz="2935">
                <a:solidFill>
                  <a:srgbClr val="61383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Reasons for choosing Krita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7052228" y="5405285"/>
            <a:ext cx="7727938" cy="5358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33864" indent="-316932" lvl="1">
              <a:lnSpc>
                <a:spcPts val="4403"/>
              </a:lnSpc>
              <a:buFont typeface="Arial"/>
              <a:buChar char="•"/>
            </a:pPr>
            <a:r>
              <a:rPr lang="en-US" b="true" sz="2935">
                <a:solidFill>
                  <a:srgbClr val="613834"/>
                </a:solidFill>
                <a:latin typeface="Red Hat Display Bold"/>
                <a:ea typeface="Red Hat Display Bold"/>
                <a:cs typeface="Red Hat Display Bold"/>
                <a:sym typeface="Red Hat Display Bold"/>
              </a:rPr>
              <a:t>Krita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DFB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597574">
            <a:off x="8875447" y="1207469"/>
            <a:ext cx="8798096" cy="7872063"/>
            <a:chOff x="0" y="0"/>
            <a:chExt cx="11730795" cy="10496084"/>
          </a:xfrm>
        </p:grpSpPr>
        <p:pic>
          <p:nvPicPr>
            <p:cNvPr name="Picture 3" id="3"/>
            <p:cNvPicPr>
              <a:picLocks noChangeAspect="true"/>
            </p:cNvPicPr>
            <p:nvPr/>
          </p:nvPicPr>
          <p:blipFill>
            <a:blip r:embed="rId2"/>
            <a:srcRect l="1103" t="0" r="1103" b="0"/>
            <a:stretch>
              <a:fillRect/>
            </a:stretch>
          </p:blipFill>
          <p:spPr>
            <a:xfrm flipH="false" flipV="false">
              <a:off x="0" y="0"/>
              <a:ext cx="11730795" cy="10496084"/>
            </a:xfrm>
            <a:prstGeom prst="rect">
              <a:avLst/>
            </a:prstGeom>
          </p:spPr>
        </p:pic>
      </p:grpSp>
      <p:sp>
        <p:nvSpPr>
          <p:cNvPr name="TextBox 4" id="4"/>
          <p:cNvSpPr txBox="true"/>
          <p:nvPr/>
        </p:nvSpPr>
        <p:spPr>
          <a:xfrm rot="0">
            <a:off x="1270255" y="2067235"/>
            <a:ext cx="8312049" cy="8229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135"/>
              </a:lnSpc>
            </a:pPr>
            <a:r>
              <a:rPr lang="en-US" sz="6324">
                <a:solidFill>
                  <a:srgbClr val="613834"/>
                </a:solidFill>
                <a:latin typeface="Sensei"/>
                <a:ea typeface="Sensei"/>
                <a:cs typeface="Sensei"/>
                <a:sym typeface="Sensei"/>
              </a:rPr>
              <a:t>Workflow and Process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3676480" y="3516624"/>
            <a:ext cx="5872876" cy="5358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03"/>
              </a:lnSpc>
            </a:pPr>
            <a:r>
              <a:rPr lang="en-US" sz="2935" b="true">
                <a:solidFill>
                  <a:srgbClr val="613834"/>
                </a:solidFill>
                <a:latin typeface="Red Hat Display Bold"/>
                <a:ea typeface="Red Hat Display Bold"/>
                <a:cs typeface="Red Hat Display Bold"/>
                <a:sym typeface="Red Hat Display Bold"/>
              </a:rPr>
              <a:t>Steps in the project: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4014961" y="4433466"/>
            <a:ext cx="7727938" cy="5358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33864" indent="-316932" lvl="1">
              <a:lnSpc>
                <a:spcPts val="4403"/>
              </a:lnSpc>
              <a:buFont typeface="Arial"/>
              <a:buChar char="•"/>
            </a:pPr>
            <a:r>
              <a:rPr lang="en-US" sz="2935">
                <a:solidFill>
                  <a:srgbClr val="61383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Storyboarding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4014961" y="5348368"/>
            <a:ext cx="7727938" cy="5358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33864" indent="-316932" lvl="1">
              <a:lnSpc>
                <a:spcPts val="4403"/>
              </a:lnSpc>
              <a:buFont typeface="Arial"/>
              <a:buChar char="•"/>
            </a:pPr>
            <a:r>
              <a:rPr lang="en-US" sz="2935">
                <a:solidFill>
                  <a:srgbClr val="61383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Designing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4014961" y="6265210"/>
            <a:ext cx="7727938" cy="5358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33864" indent="-316932" lvl="1">
              <a:lnSpc>
                <a:spcPts val="4403"/>
              </a:lnSpc>
              <a:buFont typeface="Arial"/>
              <a:buChar char="•"/>
            </a:pPr>
            <a:r>
              <a:rPr lang="en-US" sz="2935">
                <a:solidFill>
                  <a:srgbClr val="61383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Animating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4014961" y="7182051"/>
            <a:ext cx="7727938" cy="5358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33864" indent="-316932" lvl="1">
              <a:lnSpc>
                <a:spcPts val="4403"/>
              </a:lnSpc>
              <a:buFont typeface="Arial"/>
              <a:buChar char="•"/>
            </a:pPr>
            <a:r>
              <a:rPr lang="en-US" sz="2935">
                <a:solidFill>
                  <a:srgbClr val="61383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Rendering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DFB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787662">
            <a:off x="4016586" y="1481571"/>
            <a:ext cx="2405758" cy="2625656"/>
          </a:xfrm>
          <a:custGeom>
            <a:avLst/>
            <a:gdLst/>
            <a:ahLst/>
            <a:cxnLst/>
            <a:rect r="r" b="b" t="t" l="l"/>
            <a:pathLst>
              <a:path h="2625656" w="2405758">
                <a:moveTo>
                  <a:pt x="0" y="0"/>
                </a:moveTo>
                <a:lnTo>
                  <a:pt x="2405758" y="0"/>
                </a:lnTo>
                <a:lnTo>
                  <a:pt x="2405758" y="2625656"/>
                </a:lnTo>
                <a:lnTo>
                  <a:pt x="0" y="262565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575415">
            <a:off x="843342" y="1844046"/>
            <a:ext cx="4640037" cy="8238031"/>
          </a:xfrm>
          <a:custGeom>
            <a:avLst/>
            <a:gdLst/>
            <a:ahLst/>
            <a:cxnLst/>
            <a:rect r="r" b="b" t="t" l="l"/>
            <a:pathLst>
              <a:path h="8238031" w="4640037">
                <a:moveTo>
                  <a:pt x="0" y="0"/>
                </a:moveTo>
                <a:lnTo>
                  <a:pt x="4640037" y="0"/>
                </a:lnTo>
                <a:lnTo>
                  <a:pt x="4640037" y="8238031"/>
                </a:lnTo>
                <a:lnTo>
                  <a:pt x="0" y="823803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4885526" y="266700"/>
            <a:ext cx="8026025" cy="22186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952"/>
              </a:lnSpc>
            </a:pPr>
            <a:r>
              <a:rPr lang="en-US" sz="12322">
                <a:solidFill>
                  <a:srgbClr val="48221F"/>
                </a:solidFill>
                <a:latin typeface="Sensei"/>
                <a:ea typeface="Sensei"/>
                <a:cs typeface="Sensei"/>
                <a:sym typeface="Sensei"/>
              </a:rPr>
              <a:t>KEY SCENES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6689081" y="3202649"/>
            <a:ext cx="5872876" cy="5358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03"/>
              </a:lnSpc>
            </a:pPr>
            <a:r>
              <a:rPr lang="en-US" sz="2935" b="true">
                <a:solidFill>
                  <a:srgbClr val="613834"/>
                </a:solidFill>
                <a:latin typeface="Red Hat Display Bold"/>
                <a:ea typeface="Red Hat Display Bold"/>
                <a:cs typeface="Red Hat Display Bold"/>
                <a:sym typeface="Red Hat Display Bold"/>
              </a:rPr>
              <a:t>Highlight major scenes such as: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8232437" y="4455781"/>
            <a:ext cx="7727938" cy="5358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33864" indent="-316932" lvl="1">
              <a:lnSpc>
                <a:spcPts val="4403"/>
              </a:lnSpc>
              <a:buFont typeface="Arial"/>
              <a:buChar char="•"/>
            </a:pPr>
            <a:r>
              <a:rPr lang="en-US" sz="2935">
                <a:solidFill>
                  <a:srgbClr val="61383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The café’s setup.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8232437" y="5370683"/>
            <a:ext cx="7727938" cy="5358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33864" indent="-316932" lvl="1">
              <a:lnSpc>
                <a:spcPts val="4403"/>
              </a:lnSpc>
              <a:buFont typeface="Arial"/>
              <a:buChar char="•"/>
            </a:pPr>
            <a:r>
              <a:rPr lang="en-US" sz="2935">
                <a:solidFill>
                  <a:srgbClr val="61383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Visuals of the food and drink menu.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8232437" y="6287524"/>
            <a:ext cx="7727938" cy="5358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33864" indent="-316932" lvl="1">
              <a:lnSpc>
                <a:spcPts val="4403"/>
              </a:lnSpc>
              <a:buFont typeface="Arial"/>
              <a:buChar char="•"/>
            </a:pPr>
            <a:r>
              <a:rPr lang="en-US" sz="2935">
                <a:solidFill>
                  <a:srgbClr val="61383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Animations of drinks being prepared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8232437" y="7204366"/>
            <a:ext cx="7727938" cy="5358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33864" indent="-316932" lvl="1">
              <a:lnSpc>
                <a:spcPts val="4403"/>
              </a:lnSpc>
              <a:buFont typeface="Arial"/>
              <a:buChar char="•"/>
            </a:pPr>
            <a:r>
              <a:rPr lang="en-US" sz="2935">
                <a:solidFill>
                  <a:srgbClr val="61383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Food preparation animations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DFB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18791" y="1028700"/>
            <a:ext cx="7109395" cy="8018115"/>
          </a:xfrm>
          <a:custGeom>
            <a:avLst/>
            <a:gdLst/>
            <a:ahLst/>
            <a:cxnLst/>
            <a:rect r="r" b="b" t="t" l="l"/>
            <a:pathLst>
              <a:path h="8018115" w="7109395">
                <a:moveTo>
                  <a:pt x="0" y="0"/>
                </a:moveTo>
                <a:lnTo>
                  <a:pt x="7109395" y="0"/>
                </a:lnTo>
                <a:lnTo>
                  <a:pt x="7109395" y="8018115"/>
                </a:lnTo>
                <a:lnTo>
                  <a:pt x="0" y="801811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8563818" y="1556237"/>
            <a:ext cx="8255677" cy="16077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952"/>
              </a:lnSpc>
            </a:pPr>
            <a:r>
              <a:rPr lang="en-US" sz="12322">
                <a:solidFill>
                  <a:srgbClr val="613834"/>
                </a:solidFill>
                <a:latin typeface="Sensei"/>
                <a:ea typeface="Sensei"/>
                <a:cs typeface="Sensei"/>
                <a:sym typeface="Sensei"/>
              </a:rPr>
              <a:t>CHALLENGES 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8563818" y="3909075"/>
            <a:ext cx="6774732" cy="5750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28"/>
              </a:lnSpc>
            </a:pPr>
            <a:r>
              <a:rPr lang="en-US" sz="4359">
                <a:solidFill>
                  <a:srgbClr val="613834"/>
                </a:solidFill>
                <a:latin typeface="Sensei"/>
                <a:ea typeface="Sensei"/>
                <a:cs typeface="Sensei"/>
                <a:sym typeface="Sensei"/>
              </a:rPr>
              <a:t>challenges faced: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465716" y="4942508"/>
            <a:ext cx="5790763" cy="10882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33864" indent="-316932" lvl="1">
              <a:lnSpc>
                <a:spcPts val="4403"/>
              </a:lnSpc>
              <a:buFont typeface="Arial"/>
              <a:buChar char="•"/>
            </a:pPr>
            <a:r>
              <a:rPr lang="en-US" sz="2935">
                <a:solidFill>
                  <a:srgbClr val="61383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Learning advanced animation techniques.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465716" y="6173674"/>
            <a:ext cx="5790763" cy="10882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33864" indent="-316932" lvl="1">
              <a:lnSpc>
                <a:spcPts val="4403"/>
              </a:lnSpc>
              <a:buFont typeface="Arial"/>
              <a:buChar char="•"/>
            </a:pPr>
            <a:r>
              <a:rPr lang="en-US" sz="2935">
                <a:solidFill>
                  <a:srgbClr val="61383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Managing rendering time for a 3-minute video.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465716" y="7404841"/>
            <a:ext cx="5790763" cy="10882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33864" indent="-316932" lvl="1">
              <a:lnSpc>
                <a:spcPts val="4403"/>
              </a:lnSpc>
              <a:buFont typeface="Arial"/>
              <a:buChar char="•"/>
            </a:pPr>
            <a:r>
              <a:rPr lang="en-US" sz="2935">
                <a:solidFill>
                  <a:srgbClr val="61383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Coordinating tasks among four group members.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DFB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1015544">
            <a:off x="158334" y="785275"/>
            <a:ext cx="9375900" cy="8716451"/>
          </a:xfrm>
          <a:custGeom>
            <a:avLst/>
            <a:gdLst/>
            <a:ahLst/>
            <a:cxnLst/>
            <a:rect r="r" b="b" t="t" l="l"/>
            <a:pathLst>
              <a:path h="8716451" w="9375900">
                <a:moveTo>
                  <a:pt x="0" y="0"/>
                </a:moveTo>
                <a:lnTo>
                  <a:pt x="9375900" y="0"/>
                </a:lnTo>
                <a:lnTo>
                  <a:pt x="9375900" y="8716450"/>
                </a:lnTo>
                <a:lnTo>
                  <a:pt x="0" y="871645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21634" r="0" b="-21634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599984" y="3804557"/>
            <a:ext cx="5790763" cy="10882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33864" indent="-316932" lvl="1">
              <a:lnSpc>
                <a:spcPts val="4403"/>
              </a:lnSpc>
              <a:buFont typeface="Arial"/>
              <a:buChar char="•"/>
            </a:pPr>
            <a:r>
              <a:rPr lang="en-US" sz="2935">
                <a:solidFill>
                  <a:srgbClr val="61383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Team collaboration and task division.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599984" y="5232697"/>
            <a:ext cx="6304001" cy="10882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33864" indent="-316932" lvl="1">
              <a:lnSpc>
                <a:spcPts val="4403"/>
              </a:lnSpc>
              <a:buFont typeface="Arial"/>
              <a:buChar char="•"/>
            </a:pPr>
            <a:r>
              <a:rPr lang="en-US" sz="2935">
                <a:solidFill>
                  <a:srgbClr val="61383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Optimization of animation techniques to reduce render time.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599984" y="6663889"/>
            <a:ext cx="5790763" cy="10882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33864" indent="-316932" lvl="1">
              <a:lnSpc>
                <a:spcPts val="4403"/>
              </a:lnSpc>
              <a:buFont typeface="Arial"/>
              <a:buChar char="•"/>
            </a:pPr>
            <a:r>
              <a:rPr lang="en-US" sz="2935">
                <a:solidFill>
                  <a:srgbClr val="61383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Regular group meetings to ensure progress.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8135070" y="1556237"/>
            <a:ext cx="8255677" cy="16077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952"/>
              </a:lnSpc>
            </a:pPr>
            <a:r>
              <a:rPr lang="en-US" sz="12322">
                <a:solidFill>
                  <a:srgbClr val="613834"/>
                </a:solidFill>
                <a:latin typeface="Sensei"/>
                <a:ea typeface="Sensei"/>
                <a:cs typeface="Sensei"/>
                <a:sym typeface="Sensei"/>
              </a:rPr>
              <a:t>SOLUTIONS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DAGZC2ItrYs</dc:identifier>
  <dcterms:modified xsi:type="dcterms:W3CDTF">2011-08-01T06:04:30Z</dcterms:modified>
  <cp:revision>1</cp:revision>
  <dc:title>Orange Colorful Vibrant Illustration Animated Food Restaurant Presentation</dc:title>
</cp:coreProperties>
</file>