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he Seasons Bold" charset="1" panose="00000000000000000000"/>
      <p:regular r:id="rId15"/>
    </p:embeddedFont>
    <p:embeddedFont>
      <p:font typeface="The Seasons Italics" charset="1" panose="00000000000000000000"/>
      <p:regular r:id="rId16"/>
    </p:embeddedFont>
    <p:embeddedFont>
      <p:font typeface="The Seasons Bold Italics" charset="1" panose="00000000000000000000"/>
      <p:regular r:id="rId17"/>
    </p:embeddedFont>
    <p:embeddedFont>
      <p:font typeface="The Seaso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0744" y="2057565"/>
            <a:ext cx="14748370" cy="205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27"/>
              </a:lnSpc>
            </a:pPr>
            <a:r>
              <a:rPr lang="en-US" sz="10663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The Dream Stalker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99280" y="4181359"/>
            <a:ext cx="6175743" cy="92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3"/>
              </a:lnSpc>
            </a:pPr>
            <a:r>
              <a:rPr lang="en-US" sz="4031" i="true">
                <a:solidFill>
                  <a:srgbClr val="FFFFFF"/>
                </a:solidFill>
                <a:latin typeface="The Seasons Italics"/>
                <a:ea typeface="The Seasons Italics"/>
                <a:cs typeface="The Seasons Italics"/>
                <a:sym typeface="The Seasons Italics"/>
              </a:rPr>
              <a:t>Post-Production Workflow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0746" y="8569757"/>
            <a:ext cx="7168553" cy="68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1"/>
              </a:lnSpc>
            </a:pPr>
            <a:r>
              <a:rPr lang="en-US" b="true" sz="2879" i="true">
                <a:solidFill>
                  <a:srgbClr val="FFFFFF"/>
                </a:solidFill>
                <a:latin typeface="The Seasons Bold Italics"/>
                <a:ea typeface="The Seasons Bold Italics"/>
                <a:cs typeface="The Seasons Bold Italics"/>
                <a:sym typeface="The Seasons Bold Italics"/>
              </a:rPr>
              <a:t>Audio &amp; Video Post Production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987382" y="3238380"/>
            <a:ext cx="9871978" cy="447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436" indent="-229145" lvl="2">
              <a:lnSpc>
                <a:spcPts val="4300"/>
              </a:lnSpc>
              <a:buFont typeface="Arial"/>
              <a:buChar char="⚬"/>
            </a:pPr>
            <a:r>
              <a:rPr lang="en-US" sz="307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A.D.R.A. Amandakoon (MMW/21/B1/33) – Editing</a:t>
            </a:r>
          </a:p>
          <a:p>
            <a:pPr algn="l" marL="687436" indent="-229145" lvl="2">
              <a:lnSpc>
                <a:spcPts val="1612"/>
              </a:lnSpc>
            </a:pPr>
          </a:p>
          <a:p>
            <a:pPr algn="l" marL="687436" indent="-229145" lvl="2">
              <a:lnSpc>
                <a:spcPts val="1535"/>
              </a:lnSpc>
            </a:pPr>
          </a:p>
          <a:p>
            <a:pPr algn="l" marL="687436" indent="-229145" lvl="2">
              <a:lnSpc>
                <a:spcPts val="4300"/>
              </a:lnSpc>
              <a:buFont typeface="Arial"/>
              <a:buChar char="⚬"/>
            </a:pPr>
            <a:r>
              <a:rPr lang="en-US" sz="307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H.M.I.U. Deshapriya (MMW/21/B1/43) – Sound Design</a:t>
            </a:r>
          </a:p>
          <a:p>
            <a:pPr algn="l" marL="687436" indent="-229145" lvl="2">
              <a:lnSpc>
                <a:spcPts val="1611"/>
              </a:lnSpc>
            </a:pPr>
          </a:p>
          <a:p>
            <a:pPr algn="l" marL="687436" indent="-229145" lvl="2">
              <a:lnSpc>
                <a:spcPts val="1535"/>
              </a:lnSpc>
            </a:pPr>
          </a:p>
          <a:p>
            <a:pPr algn="l" marL="687436" indent="-229145" lvl="2">
              <a:lnSpc>
                <a:spcPts val="4300"/>
              </a:lnSpc>
              <a:buFont typeface="Arial"/>
              <a:buChar char="⚬"/>
            </a:pPr>
            <a:r>
              <a:rPr lang="en-US" sz="307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W.A.H.A. Perera (MMW/21/B1/20) – VFX and Graphics</a:t>
            </a:r>
          </a:p>
          <a:p>
            <a:pPr algn="l" marL="687436" indent="-229145" lvl="2">
              <a:lnSpc>
                <a:spcPts val="1611"/>
              </a:lnSpc>
            </a:pPr>
          </a:p>
          <a:p>
            <a:pPr algn="l" marL="687436" indent="-229145" lvl="2">
              <a:lnSpc>
                <a:spcPts val="1535"/>
              </a:lnSpc>
            </a:pPr>
          </a:p>
          <a:p>
            <a:pPr algn="l" marL="687436" indent="-229145" lvl="2">
              <a:lnSpc>
                <a:spcPts val="4300"/>
              </a:lnSpc>
              <a:buFont typeface="Arial"/>
              <a:buChar char="⚬"/>
            </a:pPr>
            <a:r>
              <a:rPr lang="en-US" sz="307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W.A.D. Weerasingha (MMW/21/B1/31) – Color Grading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9411" y="1469499"/>
            <a:ext cx="6775942" cy="1191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5"/>
              </a:lnSpc>
            </a:pPr>
            <a:r>
              <a:rPr lang="en-US" sz="6175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Group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87081" y="1297911"/>
            <a:ext cx="5765521" cy="152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898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5264" y="3619070"/>
            <a:ext cx="10531703" cy="369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227" indent="-295409" lvl="2">
              <a:lnSpc>
                <a:spcPts val="5544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Overview</a:t>
            </a:r>
          </a:p>
          <a:p>
            <a:pPr algn="l" marL="886227" indent="-295409" lvl="2">
              <a:lnSpc>
                <a:spcPts val="5544"/>
              </a:lnSpc>
            </a:pPr>
          </a:p>
          <a:p>
            <a:pPr algn="l" marL="886227" indent="-295409" lvl="2">
              <a:lnSpc>
                <a:spcPts val="5544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Importance of post-production</a:t>
            </a:r>
          </a:p>
          <a:p>
            <a:pPr algn="l" marL="886227" indent="-295409" lvl="2">
              <a:lnSpc>
                <a:spcPts val="5544"/>
              </a:lnSpc>
            </a:pPr>
          </a:p>
          <a:p>
            <a:pPr algn="l" marL="886227" indent="-295409" lvl="2">
              <a:lnSpc>
                <a:spcPts val="5544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Tools used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82244" y="3895845"/>
            <a:ext cx="3675431" cy="178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40"/>
              </a:lnSpc>
              <a:spcBef>
                <a:spcPct val="0"/>
              </a:spcBef>
            </a:pPr>
            <a:r>
              <a:rPr lang="en-US" b="true" sz="9242" strike="noStrike" u="non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Editing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721083"/>
            <a:ext cx="8270103" cy="339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699" indent="-231233" lvl="2">
              <a:lnSpc>
                <a:spcPts val="6757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Importing footage.</a:t>
            </a:r>
          </a:p>
          <a:p>
            <a:pPr algn="l" marL="693766" indent="-231255" lvl="2">
              <a:lnSpc>
                <a:spcPts val="6757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creating rough cuts.</a:t>
            </a:r>
          </a:p>
          <a:p>
            <a:pPr algn="l" marL="693699" indent="-231233" lvl="2">
              <a:lnSpc>
                <a:spcPts val="6757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enhancing visuals.</a:t>
            </a:r>
          </a:p>
          <a:p>
            <a:pPr algn="l" marL="693766" indent="-231255" lvl="2">
              <a:lnSpc>
                <a:spcPts val="6757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ensuring shot consistency.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7931" y="866775"/>
            <a:ext cx="3184544" cy="96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Workflow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6761777"/>
            <a:ext cx="7424181" cy="167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784" indent="-231261" lvl="2">
              <a:lnSpc>
                <a:spcPts val="4340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Reflections on challenges in pacing and the impact of editing on the film’s atmosphere.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7931" y="5680289"/>
            <a:ext cx="3184544" cy="96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Reflections: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00627" y="4072213"/>
            <a:ext cx="3398367" cy="178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40"/>
              </a:lnSpc>
            </a:pPr>
            <a:r>
              <a:rPr lang="en-US" sz="924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Audio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22261" y="1269531"/>
            <a:ext cx="8746949" cy="7747938"/>
            <a:chOff x="0" y="0"/>
            <a:chExt cx="11662598" cy="103305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61925"/>
              <a:ext cx="4246058" cy="123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3"/>
                </a:lnSpc>
              </a:pPr>
              <a:r>
                <a:rPr lang="en-US" sz="4152" b="true">
                  <a:solidFill>
                    <a:srgbClr val="FFFFFF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Workflow: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63690" y="967665"/>
              <a:ext cx="9898908" cy="4862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3699" indent="-231233" lvl="2">
                <a:lnSpc>
                  <a:spcPts val="7532"/>
                </a:lnSpc>
                <a:buFont typeface="Arial"/>
                <a:buChar char="⚬"/>
              </a:pPr>
              <a:r>
                <a:rPr lang="en-US" sz="3099">
                  <a:solidFill>
                    <a:srgbClr val="FFFFFF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Incorporating dialogues.</a:t>
              </a:r>
            </a:p>
            <a:p>
              <a:pPr algn="l" marL="693699" indent="-231233" lvl="2">
                <a:lnSpc>
                  <a:spcPts val="7532"/>
                </a:lnSpc>
                <a:buFont typeface="Arial"/>
                <a:buChar char="⚬"/>
              </a:pPr>
              <a:r>
                <a:rPr lang="en-US" sz="3099">
                  <a:solidFill>
                    <a:srgbClr val="FFFFFF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 background sounds.</a:t>
              </a:r>
            </a:p>
            <a:p>
              <a:pPr algn="l" marL="693699" indent="-231233" lvl="2">
                <a:lnSpc>
                  <a:spcPts val="7532"/>
                </a:lnSpc>
                <a:buFont typeface="Arial"/>
                <a:buChar char="⚬"/>
              </a:pPr>
              <a:r>
                <a:rPr lang="en-US" sz="3099">
                  <a:solidFill>
                    <a:srgbClr val="FFFFFF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  music.</a:t>
              </a:r>
            </a:p>
            <a:p>
              <a:pPr algn="l" marL="693784" indent="-231261" lvl="2">
                <a:lnSpc>
                  <a:spcPts val="7532"/>
                </a:lnSpc>
                <a:buFont typeface="Arial"/>
                <a:buChar char="⚬"/>
              </a:pPr>
              <a:r>
                <a:rPr lang="en-US" sz="3099">
                  <a:solidFill>
                    <a:srgbClr val="FFFFFF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 Adjusting volume for balance.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745638"/>
              <a:ext cx="4246058" cy="123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3"/>
                </a:lnSpc>
              </a:pPr>
              <a:r>
                <a:rPr lang="en-US" sz="4152" b="true">
                  <a:solidFill>
                    <a:srgbClr val="FFFFFF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Reflections: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63690" y="8165396"/>
              <a:ext cx="9180230" cy="2165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71405" indent="-223802" lvl="2">
                <a:lnSpc>
                  <a:spcPts val="4200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Reflections on creating immersive audio for horror and overcoming sound design challenges.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4710623" y="666750"/>
            <a:ext cx="9470497" cy="17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40"/>
              </a:lnSpc>
            </a:pPr>
            <a:r>
              <a:rPr lang="en-US" sz="924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VFX and Graphics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99780" y="3694009"/>
            <a:ext cx="2821686" cy="797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Workflow: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530" y="4745458"/>
            <a:ext cx="4387205" cy="2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784" indent="-231261" lvl="2">
              <a:lnSpc>
                <a:spcPts val="4340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Adding transitions</a:t>
            </a:r>
          </a:p>
          <a:p>
            <a:pPr algn="l" marL="693784" indent="-231261" lvl="2">
              <a:lnSpc>
                <a:spcPts val="4340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text effects,</a:t>
            </a:r>
          </a:p>
          <a:p>
            <a:pPr algn="l" marL="693784" indent="-231261" lvl="2">
              <a:lnSpc>
                <a:spcPts val="4340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light manipulation</a:t>
            </a:r>
          </a:p>
          <a:p>
            <a:pPr algn="l" marL="693784" indent="-231261" lvl="2">
              <a:lnSpc>
                <a:spcPts val="4340"/>
              </a:lnSpc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shadow effects.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6054" y="3694009"/>
            <a:ext cx="3184544" cy="96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Reflections: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3125" y="4735933"/>
            <a:ext cx="6171102" cy="219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Reflections on balancing creativity and realism in visual effects.</a:t>
            </a:r>
          </a:p>
          <a:p>
            <a:pPr algn="l" marL="671405" indent="-223802" lvl="2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-220922" y="934526"/>
            <a:ext cx="10943267" cy="213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40"/>
              </a:lnSpc>
            </a:pPr>
            <a:r>
              <a:rPr lang="en-US" sz="924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Color Grading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25639" y="3968349"/>
            <a:ext cx="3184544" cy="96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Workflow: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21179" y="5179950"/>
            <a:ext cx="7822389" cy="44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Using DaVinci Resolve for lighting</a:t>
            </a:r>
          </a:p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temperature adjustments</a:t>
            </a:r>
          </a:p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scene consistency.</a:t>
            </a:r>
          </a:p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Slide 10: Reflections on mood creation and overcoming challenges in scene balance.</a:t>
            </a:r>
          </a:p>
          <a:p>
            <a:pPr algn="l" marL="671405" indent="-223802" lvl="2">
              <a:lnSpc>
                <a:spcPts val="4200"/>
              </a:lnSpc>
            </a:pPr>
          </a:p>
          <a:p>
            <a:pPr algn="l" marL="671405" indent="-223802" lvl="2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966890" y="3968349"/>
            <a:ext cx="3184544" cy="797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415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Reflections: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79121" y="5179950"/>
            <a:ext cx="6215732" cy="219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Reflections on mood creation and overcoming challenges in scene balance.</a:t>
            </a:r>
          </a:p>
          <a:p>
            <a:pPr algn="l" marL="671405" indent="-223802" lvl="2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436911" y="3932692"/>
            <a:ext cx="7822389" cy="228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Importance of teamwork and post-production.</a:t>
            </a:r>
          </a:p>
          <a:p>
            <a:pPr algn="l" marL="671405" indent="-223802" lvl="2">
              <a:lnSpc>
                <a:spcPts val="4200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Achievements</a:t>
            </a:r>
          </a:p>
          <a:p>
            <a:pPr algn="l" marL="671405" indent="-223802" lvl="2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60092" y="3704092"/>
            <a:ext cx="9046518" cy="178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40"/>
              </a:lnSpc>
            </a:pPr>
            <a:r>
              <a:rPr lang="en-US" sz="9242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6067234"/>
            <a:ext cx="10943267" cy="267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6"/>
              </a:lnSpc>
            </a:pPr>
            <a:r>
              <a:rPr lang="en-US" sz="13897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DAGZq90ZlOg</dc:identifier>
  <dcterms:modified xsi:type="dcterms:W3CDTF">2011-08-01T06:04:30Z</dcterms:modified>
  <cp:revision>1</cp:revision>
  <dc:title>The Dream Stalker Post-Production Workflow.pptx</dc:title>
</cp:coreProperties>
</file>