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custDataLst>
    <p:tags r:id="rId19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  <p:ext uri="{1BD7E111-0CB8-44D6-8891-C1BB2F81B7CC}">
      <p1710:readonlyRecommended xmlns="" xmlns:p1710="http://schemas.microsoft.com/office/powerpoint/2017/10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BD007-B1AE-D0AE-06B4-2A82D661463B}" v="24" dt="2024-03-28T04:56:43.450"/>
    <p1510:client id="{0D5D0DB1-FD79-2B0F-F9AA-8C48EB5CB3D6}" v="42" dt="2024-03-28T18:39:53.619"/>
    <p1510:client id="{219B0548-EC21-1EFB-3EED-BC5054EECFDF}" v="309" dt="2024-03-28T05:11:56.396"/>
    <p1510:client id="{27AD21D8-A90F-200A-0CB1-DB8458D52E66}" v="294" dt="2024-03-28T06:01:43.931"/>
    <p1510:client id="{2D66A951-829B-1B27-14AB-B77C9D5D0D40}" v="113" dt="2024-03-28T06:47:25.284"/>
    <p1510:client id="{31A0D8AC-65E3-A078-7895-9F8781476541}" v="254" dt="2024-03-29T03:49:47.906"/>
    <p1510:client id="{3578A27A-4CFB-8FFE-CC41-FFE112AE2EAD}" v="657" dt="2024-03-28T12:13:32.408"/>
    <p1510:client id="{431F0AFD-453C-A522-A51C-A0C4C96F81A0}" v="278" dt="2024-03-29T00:18:38.409"/>
    <p1510:client id="{535609A0-5A58-7AF3-713F-2968C30541D9}" v="267" dt="2024-03-28T05:10:00.591"/>
    <p1510:client id="{53EB8C62-60EB-71BF-4F83-8D1DC5E55305}" v="7" dt="2024-03-28T04:57:12.709"/>
    <p1510:client id="{5DA3E52E-7317-7E62-B988-A692334BE8EF}" v="1468" dt="2024-03-28T18:28:02.665"/>
    <p1510:client id="{5E645C2F-2818-C4A6-31E4-15BF0ED63443}" v="16" dt="2024-03-27T17:12:14.336"/>
    <p1510:client id="{AB15FD2F-3920-B150-1CC4-795C297A1E27}" v="23" dt="2024-03-29T05:29:18.348"/>
    <p1510:client id="{C77FFA3E-FB85-532C-47A1-45DACCBEDD3F}" v="195" dt="2024-03-28T12:24:30.206"/>
    <p1510:client id="{E7D131C8-D474-24AC-EC42-B0CD1C967706}" v="49" dt="2024-03-29T00:07:40.309"/>
    <p1510:client id="{F1B7CE05-8EAC-D39F-7B38-DB596A2B3BEF}" v="10" dt="2024-03-28T08:29:23.802"/>
    <p1510:client id="{F31FF4C8-5CC2-BBAE-F9A9-713D10789A41}" v="83" dt="2024-03-28T05:08:37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82" y="38"/>
      </p:cViewPr>
      <p:guideLst>
        <p:guide orient="horz" pos="588"/>
        <p:guide orient="horz" pos="852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="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18234137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123974447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70489964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178412781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302808785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6542617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28378783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ct val="0"/>
                </a:spcBef>
                <a:spcAft>
                  <a:spcPct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277187755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36722969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21603788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139091723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116768168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26448193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31-03-2024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17429992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/>
              <a:buNone/>
              <a:defRPr/>
            </a:pPr>
            <a:r>
              <a:rPr lang="en-US" sz="160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9="http://schemas.microsoft.com/office/powerpoint/2015/09/main"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9="http://schemas.microsoft.com/office/powerpoint/2015/09/main"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7670BE75-ABC6-B8F8-14C2-4329F082BA10}"/>
              </a:ext>
            </a:extLst>
          </p:cNvPr>
          <p:cNvSpPr/>
          <p:nvPr/>
        </p:nvSpPr>
        <p:spPr>
          <a:xfrm>
            <a:off x="5044697" y="494106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114A44FD-99EF-2386-CD7F-94CC9736D290}"/>
              </a:ext>
            </a:extLst>
          </p:cNvPr>
          <p:cNvSpPr/>
          <p:nvPr/>
        </p:nvSpPr>
        <p:spPr>
          <a:xfrm>
            <a:off x="6137328" y="2762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380181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</a:t>
            </a:r>
            <a:endParaRPr lang="en-US" sz="2400" dirty="0" smtClean="0">
              <a:solidFill>
                <a:srgbClr val="161D23"/>
              </a:solidFill>
            </a:endParaRPr>
          </a:p>
          <a:p>
            <a:r>
              <a:rPr lang="en-US" sz="2400" dirty="0" smtClean="0">
                <a:solidFill>
                  <a:srgbClr val="161D23"/>
                </a:solidFill>
              </a:rPr>
              <a:t>FUTURE-READY WORKFORCE</a:t>
            </a:r>
            <a:endParaRPr lang="en-US" sz="2400" dirty="0">
              <a:solidFill>
                <a:srgbClr val="161D2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69DAD0D2-2C07-BEEA-4C8D-0FC32AA5BD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381" y="160743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2909C0C7-360A-0B80-38D4-82EEF27C8CA1}"/>
              </a:ext>
            </a:extLst>
          </p:cNvPr>
          <p:cNvSpPr txBox="1"/>
          <p:nvPr/>
        </p:nvSpPr>
        <p:spPr>
          <a:xfrm>
            <a:off x="209481" y="3903969"/>
            <a:ext cx="304643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  <a:p>
            <a:r>
              <a:rPr lang="en-US" sz="1200" dirty="0" smtClean="0">
                <a:solidFill>
                  <a:srgbClr val="161D23"/>
                </a:solidFill>
              </a:rPr>
              <a:t>UPENDAR THOTA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516863D8-C016-5DAB-A496-2E7822EE5CC8}"/>
              </a:ext>
            </a:extLst>
          </p:cNvPr>
          <p:cNvSpPr txBox="1"/>
          <p:nvPr/>
        </p:nvSpPr>
        <p:spPr>
          <a:xfrm>
            <a:off x="5459099" y="409700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1B3A60C8-4356-D37F-0DDF-A39B87F184C1}"/>
              </a:ext>
            </a:extLst>
          </p:cNvPr>
          <p:cNvSpPr txBox="1"/>
          <p:nvPr/>
        </p:nvSpPr>
        <p:spPr>
          <a:xfrm>
            <a:off x="197851" y="4364567"/>
            <a:ext cx="2873009" cy="458894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200" b="1">
                <a:solidFill>
                  <a:srgbClr val="161D23"/>
                </a:solidFill>
              </a:rPr>
              <a:t>Student ID:</a:t>
            </a:r>
          </a:p>
          <a:p>
            <a:endParaRPr lang="en-US" sz="1200" b="1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84E78094-5E7B-659F-FF09-871190F3DD5A}"/>
              </a:ext>
            </a:extLst>
          </p:cNvPr>
          <p:cNvSpPr txBox="1"/>
          <p:nvPr/>
        </p:nvSpPr>
        <p:spPr>
          <a:xfrm>
            <a:off x="5486400" y="4373627"/>
            <a:ext cx="3543299" cy="41549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1050" dirty="0" smtClean="0">
                <a:solidFill>
                  <a:srgbClr val="161D23"/>
                </a:solidFill>
              </a:rPr>
              <a:t>CHAITANYA </a:t>
            </a:r>
            <a:r>
              <a:rPr lang="en-US" sz="1050" dirty="0" smtClean="0">
                <a:solidFill>
                  <a:srgbClr val="161D23"/>
                </a:solidFill>
              </a:rPr>
              <a:t>DEEMED TO BE UNIVERSITY  </a:t>
            </a:r>
            <a:r>
              <a:rPr lang="en-US" sz="1050" dirty="0" smtClean="0">
                <a:solidFill>
                  <a:srgbClr val="161D23"/>
                </a:solidFill>
              </a:rPr>
              <a:t>HANAMKONDA,WARANGAL,TELANGANA,506001</a:t>
            </a:r>
            <a:r>
              <a:rPr lang="en-US" sz="1050" dirty="0" smtClean="0">
                <a:solidFill>
                  <a:srgbClr val="161D23"/>
                </a:solidFill>
              </a:rPr>
              <a:t>.</a:t>
            </a:r>
            <a:endParaRPr lang="en-US" sz="1050" dirty="0">
              <a:solidFill>
                <a:srgbClr val="161D2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9B009D9B-9FB9-E0D7-D475-3432E267A618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8EDC482F-1FF0-6B0B-AD4F-7EE397D18712}"/>
              </a:ext>
            </a:extLst>
          </p:cNvPr>
          <p:cNvSpPr txBox="1"/>
          <p:nvPr/>
        </p:nvSpPr>
        <p:spPr>
          <a:xfrm>
            <a:off x="206734" y="4576643"/>
            <a:ext cx="290984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mtClean="0"/>
              <a:t>STU63fe4944b4b941677609284</a:t>
            </a:r>
            <a:endParaRPr lang="en-US"/>
          </a:p>
        </p:txBody>
      </p:sp>
      <p:pic>
        <p:nvPicPr>
          <p:cNvPr id="15" name="Picture 14" descr="A person in a suit talking on a cell phone&#10;&#10;Description automatically generated">
            <a:extLst>
              <a:ext uri="{FF2B5EF4-FFF2-40B4-BE49-F238E27FC236}">
                <a16:creationId xmlns=""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8313420" cy="5143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7" name="Picture 5" descr="C:\Users\thota\Downloads\Screenshot_30-3-2024_185827_127.0.0.1.jpe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19400" y="1043940"/>
            <a:ext cx="4709160" cy="1668780"/>
          </a:xfrm>
          <a:prstGeom prst="rect">
            <a:avLst/>
          </a:prstGeom>
          <a:noFill/>
        </p:spPr>
      </p:pic>
      <p:pic>
        <p:nvPicPr>
          <p:cNvPr id="3075" name="Picture 3" descr="C:\Users\thota\Downloads\Screenshot_30-3-2024_185926_127.0.0.1.jpe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" y="1059180"/>
            <a:ext cx="3398520" cy="3611880"/>
          </a:xfrm>
          <a:prstGeom prst="rect">
            <a:avLst/>
          </a:prstGeom>
          <a:noFill/>
        </p:spPr>
      </p:pic>
      <p:pic>
        <p:nvPicPr>
          <p:cNvPr id="3076" name="Picture 4" descr="C:\Users\thota\Downloads\Screenshot_30-3-2024_185954_127.0.0.1.jpe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2872740" y="3070860"/>
            <a:ext cx="4678680" cy="1699260"/>
          </a:xfrm>
          <a:prstGeom prst="rect">
            <a:avLst/>
          </a:prstGeom>
          <a:noFill/>
        </p:spPr>
      </p:pic>
      <p:pic>
        <p:nvPicPr>
          <p:cNvPr id="3078" name="Picture 6" descr="C:\Users\thota\Downloads\Screenshot_30-3-2024_1925_127.0.0.1.jpe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7056120" y="1167765"/>
            <a:ext cx="1943100" cy="3076575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662940" y="4632961"/>
            <a:ext cx="1767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Cars Page</a:t>
            </a:r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4632960" y="2697480"/>
            <a:ext cx="1303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Contact Page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46620" y="3596640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mtClean="0"/>
              <a:t>Payment Page</a:t>
            </a:r>
            <a:endParaRPr lang="en-US" b="1"/>
          </a:p>
        </p:txBody>
      </p:sp>
      <p:sp>
        <p:nvSpPr>
          <p:cNvPr id="14" name="TextBox 13"/>
          <p:cNvSpPr txBox="1"/>
          <p:nvPr/>
        </p:nvSpPr>
        <p:spPr>
          <a:xfrm>
            <a:off x="4579620" y="4244340"/>
            <a:ext cx="163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Order/Rent Page</a:t>
            </a:r>
            <a:endParaRPr lang="en-US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41688560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34977" cy="35291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b="1" smtClean="0">
                <a:solidFill>
                  <a:srgbClr val="0D0D0D"/>
                </a:solidFill>
              </a:rPr>
              <a:t> Enhanced User Experience: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car rentals web application will provide customers with a seamless and personalized rental experience.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b="1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Scalable Solution :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20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platform's modular design will allow for future expansions and adaptations to evolving customer needs.</a:t>
            </a:r>
          </a:p>
          <a:p>
            <a:pPr>
              <a:spcAft>
                <a:spcPts val="800"/>
              </a:spcAft>
            </a:pPr>
            <a:endParaRPr lang="en-US" sz="1200" smtClean="0"/>
          </a:p>
          <a:p>
            <a:pPr>
              <a:spcAft>
                <a:spcPts val="800"/>
              </a:spcAft>
            </a:pPr>
            <a:endParaRPr lang="en-US" sz="1200" smtClean="0"/>
          </a:p>
          <a:p>
            <a:pPr>
              <a:spcAft>
                <a:spcPts val="800"/>
              </a:spcAft>
            </a:pPr>
            <a:endParaRPr lang="en-US" sz="1200" smtClean="0"/>
          </a:p>
          <a:p>
            <a:pPr>
              <a:spcAft>
                <a:spcPts val="800"/>
              </a:spcAft>
            </a:pPr>
            <a:endParaRPr lang="en-US" sz="1200" b="1" smtClean="0">
              <a:solidFill>
                <a:srgbClr val="0D0D0D"/>
              </a:solidFill>
            </a:endParaRPr>
          </a:p>
          <a:p>
            <a:pPr>
              <a:spcAft>
                <a:spcPts val="800"/>
              </a:spcAft>
            </a:pPr>
            <a:endParaRPr lang="en-US"/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911873D4-6E45-41A1-3B3A-557C6656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" r="7" b="14"/>
          <a:stretch>
            <a:fillRect/>
          </a:stretch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2046321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A93903B1-E7A1-B168-DEC2-0635A4163F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10" t="21904" r="9339"/>
          <a:stretch>
            <a:fillRect/>
          </a:stretch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35443651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</a:t>
              </a:r>
              <a:r>
                <a:rPr lang="en-US" sz="160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Modeling 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&amp; Results </a:t>
              </a:r>
              <a:r>
                <a:rPr lang="en-US" sz="160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>
                  <a:latin typeface="+mj-lt"/>
                  <a:cs typeface="Poppins"/>
                </a:rPr>
                <a:t>Car Rental Application with Django Framework</a:t>
              </a:r>
            </a:p>
          </p:txBody>
        </p:sp>
      </p:grp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3232110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A726C2F8-3E16-2C0C-B71C-BDFE7C703F1C}"/>
              </a:ext>
            </a:extLst>
          </p:cNvPr>
          <p:cNvGrpSpPr/>
          <p:nvPr/>
        </p:nvGrpSpPr>
        <p:grpSpPr>
          <a:xfrm>
            <a:off x="481617" y="1339847"/>
            <a:ext cx="8080884" cy="3343659"/>
            <a:chOff x="712031" y="1234880"/>
            <a:chExt cx="8080884" cy="3343659"/>
          </a:xfrm>
        </p:grpSpPr>
        <p:grpSp>
          <p:nvGrpSpPr>
            <p:cNvPr id="28" name="Group 27">
              <a:extLst>
                <a:ext uri="{FF2B5EF4-FFF2-40B4-BE49-F238E27FC236}">
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8050805" cy="643467"/>
              <a:chOff x="712031" y="1234880"/>
              <a:chExt cx="8050805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5992A4C9-DAB8-80D3-B09E-07655DAEBB65}"/>
                  </a:ext>
                </a:extLst>
              </p:cNvPr>
              <p:cNvSpPr/>
              <p:nvPr/>
            </p:nvSpPr>
            <p:spPr>
              <a:xfrm>
                <a:off x="1512798" y="1234880"/>
                <a:ext cx="72500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1200" smtClean="0">
                    <a:solidFill>
                      <a:srgbClr val="0D0D0D"/>
                    </a:solidFill>
                    <a:ea typeface="+mn-lt"/>
                    <a:cs typeface="+mn-lt"/>
                  </a:rPr>
                  <a:t>It provides a friendly graphical user interface which proves to be better when compared to the existing system.</a:t>
                </a:r>
                <a:endParaRPr lang="en-US" sz="1200">
                  <a:cs typeface="Arial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437AEA5F-38C7-2EAC-B55A-A52C642C7997}"/>
                </a:ext>
              </a:extLst>
            </p:cNvPr>
            <p:cNvGrpSpPr/>
            <p:nvPr/>
          </p:nvGrpSpPr>
          <p:grpSpPr>
            <a:xfrm>
              <a:off x="712031" y="2118234"/>
              <a:ext cx="8080884" cy="653493"/>
              <a:chOff x="712031" y="1964879"/>
              <a:chExt cx="8080884" cy="65349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F0874972-970E-AB20-28FF-DE51D45409C5}"/>
                  </a:ext>
                </a:extLst>
              </p:cNvPr>
              <p:cNvSpPr/>
              <p:nvPr/>
            </p:nvSpPr>
            <p:spPr>
              <a:xfrm>
                <a:off x="1532850" y="1964879"/>
                <a:ext cx="7260065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1200" b="1" smtClean="0">
                    <a:solidFill>
                      <a:srgbClr val="0D0D0D"/>
                    </a:solidFill>
                  </a:rPr>
                  <a:t>Convenience: </a:t>
                </a:r>
                <a:r>
                  <a:rPr lang="en-US" sz="1200" smtClean="0">
                    <a:solidFill>
                      <a:srgbClr val="0D0D0D"/>
                    </a:solidFill>
                  </a:rPr>
                  <a:t>The</a:t>
                </a:r>
                <a:r>
                  <a:rPr lang="en-US" sz="1200" smtClean="0">
                    <a:solidFill>
                      <a:srgbClr val="272525"/>
                    </a:solidFill>
                    <a:latin typeface="Eudoxus Sans" pitchFamily="34" charset="0"/>
                    <a:ea typeface="Eudoxus Sans" pitchFamily="34" charset="-122"/>
                    <a:cs typeface="Eudoxus Sans" pitchFamily="34" charset="-120"/>
                  </a:rPr>
                  <a:t> app offers a user-friendly interface that makes booking a rental car quick and easy.</a:t>
                </a:r>
                <a:endParaRPr lang="en-US" sz="1200" smtClean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8080884" cy="643467"/>
              <a:chOff x="712031" y="2737676"/>
              <a:chExt cx="8080884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789435FA-EFC7-1B3A-6F80-B45135BCF4A8}"/>
                  </a:ext>
                </a:extLst>
              </p:cNvPr>
              <p:cNvSpPr/>
              <p:nvPr/>
            </p:nvSpPr>
            <p:spPr>
              <a:xfrm>
                <a:off x="1521207" y="2737676"/>
                <a:ext cx="7271708" cy="643466"/>
              </a:xfrm>
              <a:prstGeom prst="rect">
                <a:avLst/>
              </a:prstGeom>
              <a:solidFill>
                <a:srgbClr val="C9D2ED"/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1200" b="1" smtClean="0">
                    <a:solidFill>
                      <a:srgbClr val="0D0D0D"/>
                    </a:solidFill>
                  </a:rPr>
                  <a:t>Variety: </a:t>
                </a:r>
                <a:r>
                  <a:rPr lang="en-US" sz="1200" smtClean="0">
                    <a:solidFill>
                      <a:srgbClr val="272525"/>
                    </a:solidFill>
                    <a:latin typeface="Eudoxus Sans" pitchFamily="34" charset="0"/>
                    <a:ea typeface="Eudoxus Sans" pitchFamily="34" charset="-122"/>
                    <a:cs typeface="Eudoxus Sans" pitchFamily="34" charset="-120"/>
                  </a:rPr>
                  <a:t>Users can choose from a diverse fleet of vehicles, including sedans, SUVs, and luxury cars.</a:t>
                </a:r>
                <a:endParaRPr lang="en-US" sz="1200" smtClean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8080884" cy="663518"/>
              <a:chOff x="712031" y="3477701"/>
              <a:chExt cx="8080884" cy="66351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90E1A962-5B8D-A408-D117-8F43055D9FCC}"/>
                  </a:ext>
                </a:extLst>
              </p:cNvPr>
              <p:cNvSpPr/>
              <p:nvPr/>
            </p:nvSpPr>
            <p:spPr>
              <a:xfrm>
                <a:off x="1522824" y="3477701"/>
                <a:ext cx="7270091" cy="663518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r>
                  <a:rPr lang="en-US" sz="1200" b="1" smtClean="0">
                    <a:solidFill>
                      <a:srgbClr val="272525"/>
                    </a:solidFill>
                    <a:latin typeface="p22-mackinac-pro" pitchFamily="34" charset="0"/>
                    <a:ea typeface="p22-mackinac-pro" pitchFamily="34" charset="-122"/>
                    <a:cs typeface="p22-mackinac-pro" pitchFamily="34" charset="-120"/>
                  </a:rPr>
                  <a:t>Flexibility </a:t>
                </a:r>
                <a:r>
                  <a:rPr lang="en-US" sz="1200" b="1" smtClean="0">
                    <a:solidFill>
                      <a:srgbClr val="0D0D0D"/>
                    </a:solidFill>
                  </a:rPr>
                  <a:t>:</a:t>
                </a:r>
                <a:r>
                  <a:rPr lang="en-US" sz="1200" smtClean="0">
                    <a:solidFill>
                      <a:srgbClr val="0D0D0D"/>
                    </a:solidFill>
                  </a:rPr>
                  <a:t> </a:t>
                </a:r>
                <a:r>
                  <a:rPr lang="en-US" sz="1200" smtClean="0">
                    <a:solidFill>
                      <a:srgbClr val="272525"/>
                    </a:solidFill>
                    <a:latin typeface="Eudoxus Sans" pitchFamily="34" charset="0"/>
                    <a:ea typeface="Eudoxus Sans" pitchFamily="34" charset="-122"/>
                    <a:cs typeface="Eudoxus Sans" pitchFamily="34" charset="-120"/>
                  </a:rPr>
                  <a:t>Customers can pick up and drop off their rental cars at various locations, providing maximum convenience.</a:t>
                </a:r>
                <a:endParaRPr lang="en-US">
                  <a:ea typeface="+mn-lt"/>
                  <a:cs typeface="+mn-lt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4</a:t>
                </a:r>
              </a:p>
            </p:txBody>
          </p:sp>
        </p:grpSp>
      </p:grp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1085522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091B843F-6928-3290-2287-5FA1F531B685}"/>
              </a:ext>
            </a:extLst>
          </p:cNvPr>
          <p:cNvSpPr txBox="1"/>
          <p:nvPr/>
        </p:nvSpPr>
        <p:spPr>
          <a:xfrm>
            <a:off x="300311" y="1287550"/>
            <a:ext cx="5058525" cy="2320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smtClean="0">
                <a:solidFill>
                  <a:srgbClr val="0D0D0D"/>
                </a:solidFill>
              </a:rPr>
              <a:t>Limited Availability: </a:t>
            </a:r>
            <a:r>
              <a:rPr lang="en-US" sz="1200" smtClean="0">
                <a:solidFill>
                  <a:srgbClr val="0D0D0D"/>
                </a:solidFill>
              </a:rPr>
              <a:t> </a:t>
            </a:r>
            <a:r>
              <a:rPr lang="en-US" sz="120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Customers often struggle to find available rental cars, especially during peak travel seasons.</a:t>
            </a:r>
            <a:endParaRPr lang="en-US" sz="1200" smtClean="0"/>
          </a:p>
          <a:p>
            <a:pPr algn="just">
              <a:lnSpc>
                <a:spcPct val="150000"/>
              </a:lnSpc>
            </a:pPr>
            <a:endParaRPr lang="en-US"/>
          </a:p>
          <a:p>
            <a:pPr algn="just">
              <a:lnSpc>
                <a:spcPct val="150000"/>
              </a:lnSpc>
            </a:pPr>
            <a:r>
              <a:rPr lang="en-US" sz="1200" b="1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Inconsistent Pricing</a:t>
            </a:r>
            <a:r>
              <a:rPr lang="en-US" sz="1200" smtClean="0">
                <a:ea typeface="p22-mackinac-pro" pitchFamily="34" charset="-122"/>
              </a:rPr>
              <a:t> </a:t>
            </a:r>
            <a:r>
              <a:rPr lang="en-US" sz="1200" b="1" smtClean="0">
                <a:solidFill>
                  <a:srgbClr val="0D0D0D"/>
                </a:solidFill>
              </a:rPr>
              <a:t>: </a:t>
            </a:r>
            <a:r>
              <a:rPr lang="en-US" sz="120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Rental rates can vary significantly across different providers, making it difficult to find the best deal.</a:t>
            </a:r>
            <a:endParaRPr lang="en-US" sz="1200" smtClean="0"/>
          </a:p>
          <a:p>
            <a:pPr algn="just">
              <a:lnSpc>
                <a:spcPct val="150000"/>
              </a:lnSpc>
            </a:pPr>
            <a:endParaRPr lang="en-US" sz="1200">
              <a:solidFill>
                <a:srgbClr val="0D0D0D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200" b="1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Poor User Experience </a:t>
            </a:r>
            <a:r>
              <a:rPr lang="en-US" sz="1200" b="1" smtClean="0">
                <a:solidFill>
                  <a:srgbClr val="0D0D0D"/>
                </a:solidFill>
              </a:rPr>
              <a:t>:</a:t>
            </a:r>
            <a:r>
              <a:rPr lang="en-US" sz="1200" smtClean="0">
                <a:solidFill>
                  <a:srgbClr val="0D0D0D"/>
                </a:solidFill>
              </a:rPr>
              <a:t> </a:t>
            </a:r>
            <a:r>
              <a:rPr lang="en-US" sz="120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Many existing car rental platforms have complex booking processes and limited customer support.</a:t>
            </a:r>
            <a:endParaRPr 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687AFAD5-578C-DC2D-F127-90FF4287354D}"/>
              </a:ext>
            </a:extLst>
          </p:cNvPr>
          <p:cNvSpPr txBox="1"/>
          <p:nvPr/>
        </p:nvSpPr>
        <p:spPr>
          <a:xfrm>
            <a:off x="244196" y="683683"/>
            <a:ext cx="43278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111" t="10028" r="10940" b="11567"/>
            <a:stretch>
              <a:fillRect/>
            </a:stretch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46"/>
            <a:stretch>
              <a:fillRect/>
            </a:stretch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2746043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F4D5078D-F8F7-912B-4E9C-BED71500ACC2}"/>
              </a:ext>
            </a:extLst>
          </p:cNvPr>
          <p:cNvSpPr txBox="1"/>
          <p:nvPr/>
        </p:nvSpPr>
        <p:spPr>
          <a:xfrm>
            <a:off x="121578" y="676857"/>
            <a:ext cx="4428068" cy="42319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Project </a:t>
            </a:r>
            <a:r>
              <a:rPr lang="en-IN" sz="1600" b="1" smtClean="0">
                <a:solidFill>
                  <a:srgbClr val="213163"/>
                </a:solidFill>
              </a:rPr>
              <a:t>Overview</a:t>
            </a:r>
          </a:p>
          <a:p>
            <a:pPr>
              <a:lnSpc>
                <a:spcPct val="150000"/>
              </a:lnSpc>
            </a:pPr>
            <a:endParaRPr lang="en-IN" sz="1600" b="1">
              <a:solidFill>
                <a:srgbClr val="213163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b="1" smtClean="0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Streamlined Booking: </a:t>
            </a:r>
            <a:r>
              <a:rPr lang="en-US" sz="120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web application will offer a user-friendly interface that simplifies the rental process, allowing customers to quickly find and book the perfect car.</a:t>
            </a:r>
          </a:p>
          <a:p>
            <a:pPr>
              <a:lnSpc>
                <a:spcPct val="150000"/>
              </a:lnSpc>
            </a:pPr>
            <a:endParaRPr lang="en-US" sz="1200" smtClean="0"/>
          </a:p>
          <a:p>
            <a:pPr>
              <a:lnSpc>
                <a:spcPct val="150000"/>
              </a:lnSpc>
            </a:pPr>
            <a:r>
              <a:rPr lang="en-US" sz="1200" b="1" smtClean="0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Competitive Pricing</a:t>
            </a:r>
            <a:r>
              <a:rPr lang="en-IN" sz="1200" b="1" smtClean="0">
                <a:solidFill>
                  <a:srgbClr val="0D0D0D"/>
                </a:solidFill>
              </a:rPr>
              <a:t>: </a:t>
            </a:r>
            <a:r>
              <a:rPr lang="en-US" sz="120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partnering with a wide network of rental providers, the app will ensure customers receive the best rates available.</a:t>
            </a:r>
            <a:endParaRPr lang="en-US" sz="1200" smtClean="0"/>
          </a:p>
          <a:p>
            <a:pPr>
              <a:lnSpc>
                <a:spcPct val="150000"/>
              </a:lnSpc>
            </a:pPr>
            <a:endParaRPr lang="en-IN"/>
          </a:p>
          <a:p>
            <a:pPr>
              <a:lnSpc>
                <a:spcPct val="150000"/>
              </a:lnSpc>
            </a:pPr>
            <a:r>
              <a:rPr lang="en-US" sz="1200" b="1" smtClean="0"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Exceptional Customer Support</a:t>
            </a:r>
            <a:r>
              <a:rPr lang="en-IN" sz="1200" b="1" smtClean="0">
                <a:solidFill>
                  <a:srgbClr val="0D0D0D"/>
                </a:solidFill>
              </a:rPr>
              <a:t>: </a:t>
            </a:r>
            <a:r>
              <a:rPr lang="en-IN" sz="1200" smtClean="0">
                <a:solidFill>
                  <a:srgbClr val="0D0D0D"/>
                </a:solidFill>
              </a:rPr>
              <a:t> </a:t>
            </a:r>
            <a:r>
              <a:rPr lang="en-US" sz="1200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Dedicated customer service representatives will be available to assist users with any questions or concerns throughout their rental experience.</a:t>
            </a:r>
            <a:endParaRPr lang="en-US" smtClean="0"/>
          </a:p>
          <a:p>
            <a:endParaRPr lang="en-IN"/>
          </a:p>
          <a:p>
            <a:endParaRPr lang="en-IN"/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6858EAD1-D312-BBBA-4C50-43B9E76BB5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"/>
          <a:stretch>
            <a:fillRect/>
          </a:stretch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29751917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796BFA82-8AB0-23BA-909F-C886C3F7A669}"/>
              </a:ext>
            </a:extLst>
          </p:cNvPr>
          <p:cNvSpPr txBox="1"/>
          <p:nvPr/>
        </p:nvSpPr>
        <p:spPr>
          <a:xfrm>
            <a:off x="143805" y="1142966"/>
            <a:ext cx="8466813" cy="42011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rgbClr val="0D0D0D"/>
                </a:solidFill>
              </a:rPr>
              <a:t>Intuitive </a:t>
            </a:r>
            <a:r>
              <a:rPr lang="en-US" b="1">
                <a:solidFill>
                  <a:srgbClr val="0D0D0D"/>
                </a:solidFill>
              </a:rPr>
              <a:t>User Interface:</a:t>
            </a:r>
            <a:r>
              <a:rPr lang="en-US">
                <a:solidFill>
                  <a:srgbClr val="0D0D0D"/>
                </a:solidFill>
              </a:rPr>
              <a:t> Easy browsing and booking.</a:t>
            </a:r>
            <a:endParaRPr lang="en-US" sz="16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D0D0D"/>
                </a:solidFill>
              </a:rPr>
              <a:t>Simplified Booking Process:</a:t>
            </a:r>
            <a:r>
              <a:rPr lang="en-US">
                <a:solidFill>
                  <a:srgbClr val="0D0D0D"/>
                </a:solidFill>
              </a:rPr>
              <a:t> Clear instructions, minimal steps.</a:t>
            </a:r>
            <a:endParaRPr lang="en-US" sz="16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D0D0D"/>
                </a:solidFill>
              </a:rPr>
              <a:t>Responsive Customer Support:</a:t>
            </a:r>
            <a:r>
              <a:rPr lang="en-US">
                <a:solidFill>
                  <a:srgbClr val="0D0D0D"/>
                </a:solidFill>
              </a:rPr>
              <a:t> Assistance throughout rental journey</a:t>
            </a:r>
            <a:r>
              <a:rPr lang="en-US" smtClean="0">
                <a:solidFill>
                  <a:srgbClr val="0D0D0D"/>
                </a:solidFill>
              </a:rPr>
              <a:t>.</a:t>
            </a:r>
            <a:endParaRPr lang="en-US" sz="16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D0D0D"/>
                </a:solidFill>
              </a:rPr>
              <a:t>Two-Factor Authentication:</a:t>
            </a:r>
            <a:r>
              <a:rPr lang="en-US">
                <a:solidFill>
                  <a:srgbClr val="0D0D0D"/>
                </a:solidFill>
              </a:rPr>
              <a:t> Enhanced account security</a:t>
            </a:r>
            <a:r>
              <a:rPr lang="en-US" smtClean="0">
                <a:solidFill>
                  <a:srgbClr val="0D0D0D"/>
                </a:solidFill>
              </a:rPr>
              <a:t>.</a:t>
            </a:r>
            <a:endParaRPr lang="en-US" sz="160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D0D0D"/>
                </a:solidFill>
              </a:rPr>
              <a:t>Data Encryption:</a:t>
            </a:r>
            <a:r>
              <a:rPr lang="en-US">
                <a:solidFill>
                  <a:srgbClr val="0D0D0D"/>
                </a:solidFill>
              </a:rPr>
              <a:t> Protection for sensitive user data</a:t>
            </a:r>
            <a:r>
              <a:rPr lang="en-US" smtClean="0">
                <a:solidFill>
                  <a:srgbClr val="0D0D0D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Comprehensive Database:</a:t>
            </a:r>
            <a:r>
              <a:rPr lang="en-US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The app will maintain a robust database of available rental cars, including real-time inventory and pricing information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smtClean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Seamless Booking Process: The</a:t>
            </a:r>
            <a:r>
              <a:rPr lang="en-US" smtClean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booking process will be streamlined, allowing customers to reserve their rental car with just a few clicks.</a:t>
            </a: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 smtClean="0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endParaRPr lang="en-US" sz="1200">
              <a:solidFill>
                <a:srgbClr val="0D0D0D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b="1">
              <a:solidFill>
                <a:srgbClr val="0D0D0D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2621200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A111D00F-E3D6-896E-4001-492D6D1DC85F}"/>
              </a:ext>
            </a:extLst>
          </p:cNvPr>
          <p:cNvSpPr txBox="1"/>
          <p:nvPr/>
        </p:nvSpPr>
        <p:spPr>
          <a:xfrm>
            <a:off x="324601" y="1417320"/>
            <a:ext cx="8319436" cy="9848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smtClean="0">
                <a:solidFill>
                  <a:srgbClr val="0D0D0D"/>
                </a:solidFill>
              </a:rPr>
              <a:t> </a:t>
            </a:r>
            <a:endParaRPr lang="en-US"/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 sz="1200" b="1">
              <a:solidFill>
                <a:srgbClr val="0D0D0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1174" y="1221522"/>
            <a:ext cx="8571846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mtClean="0"/>
              <a:t>Backend</a:t>
            </a:r>
            <a:r>
              <a:rPr lang="en-US" sz="120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sz="1200" b="1" smtClean="0"/>
              <a:t>      Django framework </a:t>
            </a:r>
            <a:r>
              <a:rPr lang="en-US" sz="1200" smtClean="0"/>
              <a:t>powers the website's backend, managing user authentication, database, and URL routing.</a:t>
            </a:r>
          </a:p>
          <a:p>
            <a:pPr>
              <a:lnSpc>
                <a:spcPct val="150000"/>
              </a:lnSpc>
            </a:pPr>
            <a:r>
              <a:rPr lang="en-US" b="1" smtClean="0"/>
              <a:t>Frontend</a:t>
            </a:r>
            <a:r>
              <a:rPr lang="en-US" smtClean="0"/>
              <a:t>:</a:t>
            </a:r>
          </a:p>
          <a:p>
            <a:pPr>
              <a:lnSpc>
                <a:spcPct val="150000"/>
              </a:lnSpc>
            </a:pPr>
            <a:r>
              <a:rPr lang="en-US" sz="1200" smtClean="0"/>
              <a:t>      </a:t>
            </a:r>
            <a:r>
              <a:rPr lang="en-US" sz="1200" b="1" smtClean="0"/>
              <a:t>HTML</a:t>
            </a:r>
            <a:r>
              <a:rPr lang="en-US" sz="1200" smtClean="0"/>
              <a:t> for structure, </a:t>
            </a:r>
            <a:r>
              <a:rPr lang="en-US" sz="1200" b="1" smtClean="0"/>
              <a:t>CSS</a:t>
            </a:r>
            <a:r>
              <a:rPr lang="en-US" sz="1200" smtClean="0"/>
              <a:t> for styling, and </a:t>
            </a:r>
            <a:r>
              <a:rPr lang="en-US" sz="1200" b="1" smtClean="0"/>
              <a:t>JavaScript</a:t>
            </a:r>
            <a:r>
              <a:rPr lang="en-US" sz="1200" smtClean="0"/>
              <a:t> for interactivity.</a:t>
            </a:r>
          </a:p>
          <a:p>
            <a:pPr>
              <a:lnSpc>
                <a:spcPct val="150000"/>
              </a:lnSpc>
            </a:pPr>
            <a:r>
              <a:rPr lang="en-US" b="1" smtClean="0"/>
              <a:t>Frontend Framework</a:t>
            </a:r>
            <a:r>
              <a:rPr lang="en-US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sz="1200" b="1" smtClean="0"/>
              <a:t>      Bootstrap</a:t>
            </a:r>
            <a:r>
              <a:rPr lang="en-US" sz="1200" smtClean="0"/>
              <a:t> streamlines design and ensures responsiveness across devices.</a:t>
            </a:r>
          </a:p>
          <a:p>
            <a:pPr>
              <a:lnSpc>
                <a:spcPct val="150000"/>
              </a:lnSpc>
            </a:pPr>
            <a:r>
              <a:rPr lang="en-US" b="1" smtClean="0"/>
              <a:t>Database</a:t>
            </a:r>
            <a:r>
              <a:rPr lang="en-US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sz="1200" smtClean="0"/>
              <a:t>       </a:t>
            </a:r>
            <a:r>
              <a:rPr lang="en-US" sz="1200" b="1" smtClean="0"/>
              <a:t>SQLite</a:t>
            </a:r>
            <a:r>
              <a:rPr lang="en-US" sz="1200" smtClean="0"/>
              <a:t> organizes data related to users, vehicles, and bookings, ideal for development and testing..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4017130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7FA9338F-AACC-33B6-0BE4-39F9AFBABE18}"/>
              </a:ext>
            </a:extLst>
          </p:cNvPr>
          <p:cNvSpPr/>
          <p:nvPr/>
        </p:nvSpPr>
        <p:spPr>
          <a:xfrm>
            <a:off x="236220" y="969264"/>
            <a:ext cx="8618220" cy="396087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1" name="Picture 3" descr="C:\Users\thota\Downloads\Screenshot_30-3-2024_18556_127.0.0.1.jpe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3568" y="998220"/>
            <a:ext cx="2763856" cy="2047874"/>
          </a:xfrm>
          <a:prstGeom prst="rect">
            <a:avLst/>
          </a:prstGeom>
          <a:noFill/>
        </p:spPr>
      </p:pic>
      <p:pic>
        <p:nvPicPr>
          <p:cNvPr id="2052" name="Picture 4" descr="C:\Users\thota\Downloads\Screenshot_30-3-2024_18564_127.0.0.1.jpe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22848" y="987552"/>
            <a:ext cx="2575560" cy="204978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73608" y="3075432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 page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75248" y="3090672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Registration Page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74720" y="3092196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Login Page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272028" y="996696"/>
            <a:ext cx="2636520" cy="20778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1104" y="3358896"/>
            <a:ext cx="6498336" cy="150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6537960" y="4056888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Admin Panel</a:t>
            </a:r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3104766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a16="http://schemas.microsoft.com/office/drawing/2014/main" xmlns="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1027" name="Picture 3" descr="C:\Users\thota\Downloads\Screenshot_30-3-2024_185759_127.0.0.1.jpe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005839"/>
            <a:ext cx="4076700" cy="1691641"/>
          </a:xfrm>
          <a:prstGeom prst="rect">
            <a:avLst/>
          </a:prstGeom>
          <a:noFill/>
        </p:spPr>
      </p:pic>
      <p:pic>
        <p:nvPicPr>
          <p:cNvPr id="1028" name="Picture 4" descr="C:\Users\thota\Downloads\Screenshot_30-3-2024_185813_127.0.0.1.jpe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0" y="2828925"/>
            <a:ext cx="4114800" cy="1750695"/>
          </a:xfrm>
          <a:prstGeom prst="rect">
            <a:avLst/>
          </a:prstGeom>
          <a:noFill/>
        </p:spPr>
      </p:pic>
      <p:pic>
        <p:nvPicPr>
          <p:cNvPr id="9" name="Picture 2" descr="C:\Users\thota\Downloads\Screenshot_30-3-2024_185840_127.0.0.1.jpe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168140" y="2781300"/>
            <a:ext cx="4564380" cy="1943100"/>
          </a:xfrm>
          <a:prstGeom prst="rect">
            <a:avLst/>
          </a:prstGeom>
          <a:noFill/>
        </p:spPr>
      </p:pic>
      <p:pic>
        <p:nvPicPr>
          <p:cNvPr id="1030" name="Picture 6" descr="C:\Users\thota\Downloads\Screenshot_30-3-2024_185855_127.0.0.1.jpeg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160520" y="1005840"/>
            <a:ext cx="4533900" cy="168402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487680" y="381762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421380" y="1272540"/>
            <a:ext cx="1203960" cy="335280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Home Page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0080" y="3970020"/>
            <a:ext cx="228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Left Arrow 15"/>
          <p:cNvSpPr/>
          <p:nvPr/>
        </p:nvSpPr>
        <p:spPr>
          <a:xfrm>
            <a:off x="3451860" y="2964180"/>
            <a:ext cx="1341120" cy="426720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About Page</a:t>
            </a:r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589020" y="1836420"/>
            <a:ext cx="1318260" cy="37338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Profile Page</a:t>
            </a:r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3573780" y="3672840"/>
            <a:ext cx="1440180" cy="39624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Services Page</a:t>
            </a:r>
            <a:endParaRPr lang="en-US"/>
          </a:p>
        </p:txBody>
      </p:sp>
    </p:spTree>
    <p:extLst>
      <p:ext uri="{BB962C8B-B14F-4D97-AF65-F5344CB8AC3E}">
        <p14:creationId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="" val="6778301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5"/>
  <p:tag name="AS_OS" val="Microsoft Windows NT 10.0.20348.0"/>
  <p:tag name="AS_RELEASE_DATE" val="2023.12.14"/>
  <p:tag name="AS_TITLE" val="Aspose.Slides for .NET6"/>
  <p:tag name="AS_VERSION" val="23.12"/>
</p:tagLst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Aptos Display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Aptos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r="http://schemas.openxmlformats.org/officeDocument/2006/relationships" xmlns:thm15="http://schemas.microsoft.com/office/thememl/2012/main" xmlns="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509</Words>
  <Application>Microsoft Office PowerPoint</Application>
  <PresentationFormat>On-screen Show (16:9)</PresentationFormat>
  <Paragraphs>83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simple-light-2</vt:lpstr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UPENDAR</cp:lastModifiedBy>
  <cp:revision>60</cp:revision>
  <dcterms:modified xsi:type="dcterms:W3CDTF">2024-03-31T12:29:11Z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