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7" r:id="rId1"/>
  </p:sldMasterIdLst>
  <p:notesMasterIdLst>
    <p:notesMasterId r:id="rId18"/>
  </p:notesMasterIdLst>
  <p:sldIdLst>
    <p:sldId id="256" r:id="rId2"/>
    <p:sldId id="257" r:id="rId3"/>
    <p:sldId id="258" r:id="rId4"/>
    <p:sldId id="259" r:id="rId5"/>
    <p:sldId id="260" r:id="rId6"/>
    <p:sldId id="261" r:id="rId7"/>
    <p:sldId id="275" r:id="rId8"/>
    <p:sldId id="269" r:id="rId9"/>
    <p:sldId id="267" r:id="rId10"/>
    <p:sldId id="276" r:id="rId11"/>
    <p:sldId id="263" r:id="rId12"/>
    <p:sldId id="271" r:id="rId13"/>
    <p:sldId id="273" r:id="rId14"/>
    <p:sldId id="264" r:id="rId15"/>
    <p:sldId id="265"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946" y="6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0A8432-EAAC-4122-BAA1-674CA20EC4FC}" type="datetimeFigureOut">
              <a:rPr lang="en-US" smtClean="0"/>
              <a:pPr/>
              <a:t>3/27/2024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4D2191-D6D0-4E6D-B5FF-E233F471750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8</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13</a:t>
            </a:fld>
            <a:endParaRPr lang="en-US"/>
          </a:p>
        </p:txBody>
      </p:sp>
    </p:spTree>
    <p:extLst>
      <p:ext uri="{BB962C8B-B14F-4D97-AF65-F5344CB8AC3E}">
        <p14:creationId xmlns=""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26927C1-03CF-4B6A-816A-CFFF793ED6FE}" type="datetimeFigureOut">
              <a:rPr lang="en-US" smtClean="0"/>
              <a:pPr/>
              <a:t>3/27/2024</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026E6AA8-35C2-4DF1-8393-746772CAF760}"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26927C1-03CF-4B6A-816A-CFFF793ED6FE}" type="datetimeFigureOut">
              <a:rPr lang="en-US" smtClean="0"/>
              <a:pPr/>
              <a:t>3/27/2024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6E6AA8-35C2-4DF1-8393-746772CAF76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26927C1-03CF-4B6A-816A-CFFF793ED6FE}" type="datetimeFigureOut">
              <a:rPr lang="en-US" smtClean="0"/>
              <a:pPr/>
              <a:t>3/27/2024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6E6AA8-35C2-4DF1-8393-746772CAF760}"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26927C1-03CF-4B6A-816A-CFFF793ED6FE}" type="datetimeFigureOut">
              <a:rPr lang="en-US" smtClean="0"/>
              <a:pPr/>
              <a:t>3/27/2024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6E6AA8-35C2-4DF1-8393-746772CAF76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26927C1-03CF-4B6A-816A-CFFF793ED6FE}" type="datetimeFigureOut">
              <a:rPr lang="en-US" smtClean="0"/>
              <a:pPr/>
              <a:t>3/27/2024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6E6AA8-35C2-4DF1-8393-746772CAF760}"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26927C1-03CF-4B6A-816A-CFFF793ED6FE}" type="datetimeFigureOut">
              <a:rPr lang="en-US" smtClean="0"/>
              <a:pPr/>
              <a:t>3/27/2024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26E6AA8-35C2-4DF1-8393-746772CAF76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26927C1-03CF-4B6A-816A-CFFF793ED6FE}" type="datetimeFigureOut">
              <a:rPr lang="en-US" smtClean="0"/>
              <a:pPr/>
              <a:t>3/27/2024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26E6AA8-35C2-4DF1-8393-746772CAF76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26927C1-03CF-4B6A-816A-CFFF793ED6FE}" type="datetimeFigureOut">
              <a:rPr lang="en-US" smtClean="0"/>
              <a:pPr/>
              <a:t>3/27/2024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26E6AA8-35C2-4DF1-8393-746772CAF760}"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6927C1-03CF-4B6A-816A-CFFF793ED6FE}" type="datetimeFigureOut">
              <a:rPr lang="en-US" smtClean="0"/>
              <a:pPr/>
              <a:t>3/27/2024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26E6AA8-35C2-4DF1-8393-746772CAF760}"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26927C1-03CF-4B6A-816A-CFFF793ED6FE}" type="datetimeFigureOut">
              <a:rPr lang="en-US" smtClean="0"/>
              <a:pPr/>
              <a:t>3/27/2024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26E6AA8-35C2-4DF1-8393-746772CAF760}"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26927C1-03CF-4B6A-816A-CFFF793ED6FE}" type="datetimeFigureOut">
              <a:rPr lang="en-US" smtClean="0"/>
              <a:pPr/>
              <a:t>3/27/2024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026E6AA8-35C2-4DF1-8393-746772CAF760}"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26927C1-03CF-4B6A-816A-CFFF793ED6FE}" type="datetimeFigureOut">
              <a:rPr lang="en-US" smtClean="0"/>
              <a:pPr/>
              <a:t>3/27/2024</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26E6AA8-35C2-4DF1-8393-746772CAF760}"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048" r:id="rId1"/>
    <p:sldLayoutId id="2147484049" r:id="rId2"/>
    <p:sldLayoutId id="2147484050" r:id="rId3"/>
    <p:sldLayoutId id="2147484051" r:id="rId4"/>
    <p:sldLayoutId id="2147484052" r:id="rId5"/>
    <p:sldLayoutId id="2147484053" r:id="rId6"/>
    <p:sldLayoutId id="2147484054" r:id="rId7"/>
    <p:sldLayoutId id="2147484055" r:id="rId8"/>
    <p:sldLayoutId id="2147484056" r:id="rId9"/>
    <p:sldLayoutId id="2147484057" r:id="rId10"/>
    <p:sldLayoutId id="2147484058" r:id="rId11"/>
    <p:sldLayoutId id="2147484059"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stackoverflow.com/" TargetMode="External"/><Relationship Id="rId2" Type="http://schemas.openxmlformats.org/officeDocument/2006/relationships/hyperlink" Target="http://www.youtube.com/" TargetMode="External"/><Relationship Id="rId1" Type="http://schemas.openxmlformats.org/officeDocument/2006/relationships/slideLayout" Target="../slideLayouts/slideLayout2.xml"/><Relationship Id="rId5" Type="http://schemas.openxmlformats.org/officeDocument/2006/relationships/hyperlink" Target="http://www.javatpoint.com/" TargetMode="External"/><Relationship Id="rId4" Type="http://schemas.openxmlformats.org/officeDocument/2006/relationships/hyperlink" Target="http://www.w3schools.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476672"/>
            <a:ext cx="8496944" cy="1254001"/>
          </a:xfrm>
        </p:spPr>
        <p:txBody>
          <a:bodyPr>
            <a:normAutofit fontScale="90000"/>
          </a:bodyPr>
          <a:lstStyle/>
          <a:p>
            <a:r>
              <a:rPr lang="en-US" dirty="0" smtClean="0"/>
              <a:t/>
            </a:r>
            <a:br>
              <a:rPr lang="en-US" dirty="0" smtClean="0"/>
            </a:br>
            <a:r>
              <a:rPr lang="en-US" dirty="0" smtClean="0"/>
              <a:t>Personal E-notes Management</a:t>
            </a:r>
            <a:endParaRPr lang="en-US" dirty="0"/>
          </a:p>
        </p:txBody>
      </p:sp>
      <p:sp>
        <p:nvSpPr>
          <p:cNvPr id="3" name="Subtitle 2"/>
          <p:cNvSpPr>
            <a:spLocks noGrp="1"/>
          </p:cNvSpPr>
          <p:nvPr>
            <p:ph type="subTitle" idx="1"/>
          </p:nvPr>
        </p:nvSpPr>
        <p:spPr>
          <a:xfrm>
            <a:off x="395536" y="1844824"/>
            <a:ext cx="8568952" cy="4608512"/>
          </a:xfrm>
        </p:spPr>
        <p:txBody>
          <a:bodyPr>
            <a:normAutofit/>
          </a:bodyPr>
          <a:lstStyle/>
          <a:p>
            <a:endParaRPr lang="en-US" sz="1800" dirty="0" smtClean="0"/>
          </a:p>
          <a:p>
            <a:pPr algn="ctr"/>
            <a:r>
              <a:rPr lang="en-US" sz="1800" dirty="0" smtClean="0"/>
              <a:t> A Mini Project Presentation  to Chaitanya Deemed to be University in partial fulfillment of minimum academic requirements for</a:t>
            </a:r>
          </a:p>
          <a:p>
            <a:pPr algn="ctr"/>
            <a:r>
              <a:rPr lang="en-US" sz="1800" dirty="0" smtClean="0"/>
              <a:t> </a:t>
            </a:r>
            <a:r>
              <a:rPr lang="en-US" sz="1800" b="1" dirty="0" smtClean="0"/>
              <a:t>BACHELOR   OF  TECHNOLOGY   </a:t>
            </a:r>
            <a:r>
              <a:rPr lang="en-US" sz="1800" dirty="0" smtClean="0"/>
              <a:t>IN </a:t>
            </a:r>
          </a:p>
          <a:p>
            <a:pPr algn="ctr"/>
            <a:r>
              <a:rPr lang="en-US" sz="1800" b="1" dirty="0" smtClean="0"/>
              <a:t>COMPUTER  SCIENCE  AND  ENGINEERING  3</a:t>
            </a:r>
            <a:r>
              <a:rPr lang="en-US" sz="1800" b="1" baseline="30000" dirty="0" smtClean="0"/>
              <a:t>rd</a:t>
            </a:r>
            <a:r>
              <a:rPr lang="en-US" sz="1800" b="1" dirty="0" smtClean="0"/>
              <a:t> year 2</a:t>
            </a:r>
            <a:r>
              <a:rPr lang="en-US" sz="1800" b="1" baseline="30000" dirty="0" smtClean="0"/>
              <a:t>nd</a:t>
            </a:r>
            <a:r>
              <a:rPr lang="en-US" sz="1800" b="1" dirty="0" smtClean="0"/>
              <a:t> semester.</a:t>
            </a:r>
          </a:p>
          <a:p>
            <a:pPr algn="ctr"/>
            <a:endParaRPr lang="en-US" sz="1800" b="1" i="1" u="sng" dirty="0" smtClean="0">
              <a:solidFill>
                <a:schemeClr val="tx1"/>
              </a:solidFill>
              <a:latin typeface="Times New Roman" pitchFamily="18" charset="0"/>
              <a:cs typeface="Times New Roman" pitchFamily="18" charset="0"/>
            </a:endParaRPr>
          </a:p>
          <a:p>
            <a:pPr algn="ctr"/>
            <a:r>
              <a:rPr lang="en-US" sz="1800" b="1" i="1" u="sng" dirty="0" smtClean="0">
                <a:solidFill>
                  <a:schemeClr val="tx1"/>
                </a:solidFill>
                <a:latin typeface="Times New Roman" pitchFamily="18" charset="0"/>
                <a:cs typeface="Times New Roman" pitchFamily="18" charset="0"/>
              </a:rPr>
              <a:t>TEAM  MEMBERS </a:t>
            </a:r>
          </a:p>
          <a:p>
            <a:pPr algn="ctr"/>
            <a:r>
              <a:rPr lang="en-US" sz="1800" b="1" dirty="0" smtClean="0">
                <a:solidFill>
                  <a:schemeClr val="tx1"/>
                </a:solidFill>
                <a:latin typeface="Times New Roman" pitchFamily="18" charset="0"/>
                <a:cs typeface="Times New Roman" pitchFamily="18" charset="0"/>
              </a:rPr>
              <a:t>UPENDAR  THOTA(221202076)</a:t>
            </a:r>
          </a:p>
          <a:p>
            <a:pPr algn="ctr"/>
            <a:r>
              <a:rPr lang="en-US" sz="1800" b="1" dirty="0" smtClean="0">
                <a:solidFill>
                  <a:schemeClr val="tx1"/>
                </a:solidFill>
                <a:latin typeface="Times New Roman" pitchFamily="18" charset="0"/>
                <a:cs typeface="Times New Roman" pitchFamily="18" charset="0"/>
              </a:rPr>
              <a:t>CHANDU  PODILA(221202079)</a:t>
            </a:r>
          </a:p>
          <a:p>
            <a:pPr algn="ctr"/>
            <a:r>
              <a:rPr lang="en-US" sz="1800" b="1" dirty="0" smtClean="0">
                <a:solidFill>
                  <a:schemeClr val="tx1"/>
                </a:solidFill>
                <a:latin typeface="Times New Roman" pitchFamily="18" charset="0"/>
                <a:cs typeface="Times New Roman" pitchFamily="18" charset="0"/>
              </a:rPr>
              <a:t>RAJINIKANTH  MALLELA(221202083)</a:t>
            </a:r>
          </a:p>
          <a:p>
            <a:pPr algn="ctr"/>
            <a:r>
              <a:rPr lang="en-US" sz="1800" b="1" dirty="0" smtClean="0">
                <a:solidFill>
                  <a:schemeClr val="tx1"/>
                </a:solidFill>
                <a:latin typeface="Times New Roman" pitchFamily="18" charset="0"/>
                <a:cs typeface="Times New Roman" pitchFamily="18" charset="0"/>
              </a:rPr>
              <a:t>SAINIKHIL  MARKA(221202109</a:t>
            </a:r>
            <a:r>
              <a:rPr lang="en-US" sz="1800" b="1" dirty="0" smtClean="0">
                <a:solidFill>
                  <a:schemeClr val="tx1"/>
                </a:solidFill>
              </a:rPr>
              <a:t>)</a:t>
            </a:r>
          </a:p>
          <a:p>
            <a:pPr algn="ctr"/>
            <a:endParaRPr lang="en-US" sz="1800" b="1" dirty="0" smtClean="0">
              <a:solidFill>
                <a:schemeClr val="tx1"/>
              </a:solidFill>
            </a:endParaRPr>
          </a:p>
          <a:p>
            <a:pPr algn="ctr"/>
            <a:r>
              <a:rPr lang="en-US" sz="1800" dirty="0" smtClean="0">
                <a:solidFill>
                  <a:schemeClr val="tx1"/>
                </a:solidFill>
              </a:rPr>
              <a:t>UNDER THE GUIDANCE OF</a:t>
            </a:r>
          </a:p>
          <a:p>
            <a:pPr algn="ctr"/>
            <a:r>
              <a:rPr lang="en-US" sz="1800" b="1" dirty="0" smtClean="0">
                <a:solidFill>
                  <a:schemeClr val="tx1"/>
                </a:solidFill>
              </a:rPr>
              <a:t> Mr. V.SRUJAN (Asst. Professor)</a:t>
            </a:r>
            <a:endParaRPr lang="en-US" sz="1800" b="1"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484784"/>
            <a:ext cx="8229600" cy="4389120"/>
          </a:xfrm>
        </p:spPr>
        <p:txBody>
          <a:bodyPr>
            <a:normAutofit fontScale="92500" lnSpcReduction="20000"/>
          </a:bodyPr>
          <a:lstStyle/>
          <a:p>
            <a:pPr fontAlgn="base"/>
            <a:r>
              <a:rPr lang="en-IN" b="1" dirty="0" smtClean="0">
                <a:latin typeface="Calibri" pitchFamily="34" charset="0"/>
                <a:cs typeface="Calibri" pitchFamily="34" charset="0"/>
              </a:rPr>
              <a:t>4.Testing : </a:t>
            </a:r>
            <a:r>
              <a:rPr lang="en-US" dirty="0" smtClean="0">
                <a:latin typeface="Calibri" pitchFamily="34" charset="0"/>
                <a:cs typeface="Calibri" pitchFamily="34" charset="0"/>
              </a:rPr>
              <a:t>​</a:t>
            </a:r>
          </a:p>
          <a:p>
            <a:pPr fontAlgn="base"/>
            <a:r>
              <a:rPr lang="en-US" dirty="0" smtClean="0">
                <a:latin typeface="Calibri" pitchFamily="34" charset="0"/>
                <a:cs typeface="Calibri" pitchFamily="34" charset="0"/>
              </a:rPr>
              <a:t> Conducted unit testing, integration testing, and user acceptance testing (UAT) to ensure system functionality.​</a:t>
            </a:r>
          </a:p>
          <a:p>
            <a:pPr fontAlgn="base"/>
            <a:r>
              <a:rPr lang="en-US" dirty="0" smtClean="0">
                <a:latin typeface="Calibri" pitchFamily="34" charset="0"/>
                <a:cs typeface="Calibri" pitchFamily="34" charset="0"/>
              </a:rPr>
              <a:t>Addressed bugs and usability issues identified during testing phase.​</a:t>
            </a:r>
          </a:p>
          <a:p>
            <a:pPr fontAlgn="base"/>
            <a:r>
              <a:rPr lang="en-US" dirty="0" smtClean="0">
                <a:latin typeface="Calibri" pitchFamily="34" charset="0"/>
                <a:cs typeface="Calibri" pitchFamily="34" charset="0"/>
              </a:rPr>
              <a:t>​</a:t>
            </a:r>
          </a:p>
          <a:p>
            <a:pPr fontAlgn="base"/>
            <a:r>
              <a:rPr lang="en-US" b="1" dirty="0" smtClean="0">
                <a:latin typeface="Calibri" pitchFamily="34" charset="0"/>
                <a:cs typeface="Calibri" pitchFamily="34" charset="0"/>
              </a:rPr>
              <a:t>5.Deployment and maintenance :</a:t>
            </a:r>
            <a:r>
              <a:rPr lang="en-US" dirty="0" smtClean="0">
                <a:latin typeface="Calibri" pitchFamily="34" charset="0"/>
                <a:cs typeface="Calibri" pitchFamily="34" charset="0"/>
              </a:rPr>
              <a:t>​</a:t>
            </a:r>
          </a:p>
          <a:p>
            <a:pPr fontAlgn="base"/>
            <a:r>
              <a:rPr lang="en-US" dirty="0" smtClean="0">
                <a:latin typeface="Calibri" pitchFamily="34" charset="0"/>
                <a:cs typeface="Calibri" pitchFamily="34" charset="0"/>
              </a:rPr>
              <a:t>Deployed the system on a </a:t>
            </a:r>
            <a:r>
              <a:rPr lang="en-US" b="1" dirty="0" smtClean="0">
                <a:latin typeface="Calibri" pitchFamily="34" charset="0"/>
                <a:cs typeface="Calibri" pitchFamily="34" charset="0"/>
              </a:rPr>
              <a:t>apache tomcat server </a:t>
            </a:r>
            <a:r>
              <a:rPr lang="en-US" dirty="0" smtClean="0">
                <a:latin typeface="Calibri" pitchFamily="34" charset="0"/>
                <a:cs typeface="Calibri" pitchFamily="34" charset="0"/>
              </a:rPr>
              <a:t>with necessary configurations.​</a:t>
            </a:r>
          </a:p>
          <a:p>
            <a:pPr fontAlgn="base"/>
            <a:r>
              <a:rPr lang="en-US" dirty="0" smtClean="0">
                <a:latin typeface="Calibri" pitchFamily="34" charset="0"/>
                <a:cs typeface="Calibri" pitchFamily="34" charset="0"/>
              </a:rPr>
              <a:t>Implemented regular maintenance tasks such as backups, security updates, and performance optimization.​</a:t>
            </a:r>
          </a:p>
          <a:p>
            <a:pPr fontAlgn="base"/>
            <a:r>
              <a:rPr lang="en-US" dirty="0" smtClean="0">
                <a:latin typeface="Calibri" pitchFamily="34" charset="0"/>
                <a:cs typeface="Calibri" pitchFamily="34" charset="0"/>
              </a:rPr>
              <a:t>Monitored system performance</a:t>
            </a:r>
            <a:r>
              <a:rPr lang="en-US" dirty="0" smtClean="0"/>
              <a:t>.</a:t>
            </a:r>
            <a:endParaRPr lang="en-IN"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980728"/>
            <a:ext cx="6563072" cy="492664"/>
          </a:xfrm>
        </p:spPr>
        <p:txBody>
          <a:bodyPr>
            <a:normAutofit fontScale="90000"/>
          </a:bodyPr>
          <a:lstStyle/>
          <a:p>
            <a:r>
              <a:rPr lang="en-US" dirty="0" smtClean="0"/>
              <a:t>Results</a:t>
            </a:r>
            <a:endParaRPr lang="en-US" dirty="0"/>
          </a:p>
        </p:txBody>
      </p:sp>
      <p:sp>
        <p:nvSpPr>
          <p:cNvPr id="3" name="Content Placeholder 2"/>
          <p:cNvSpPr>
            <a:spLocks noGrp="1"/>
          </p:cNvSpPr>
          <p:nvPr>
            <p:ph idx="1"/>
          </p:nvPr>
        </p:nvSpPr>
        <p:spPr>
          <a:xfrm>
            <a:off x="1115616" y="1412776"/>
            <a:ext cx="7467600" cy="4525963"/>
          </a:xfrm>
        </p:spPr>
        <p:txBody>
          <a:bodyPr>
            <a:normAutofit/>
          </a:bodyPr>
          <a:lstStyle/>
          <a:p>
            <a:endParaRPr lang="en-US" sz="2400" dirty="0" smtClean="0"/>
          </a:p>
          <a:p>
            <a:endParaRPr lang="en-US" sz="2000" dirty="0"/>
          </a:p>
        </p:txBody>
      </p:sp>
      <p:pic>
        <p:nvPicPr>
          <p:cNvPr id="4" name="Picture 3" descr="C:\Users\thota\Downloads\Screenshot_22-3-2024_144939_localhost.jpeg"/>
          <p:cNvPicPr/>
          <p:nvPr/>
        </p:nvPicPr>
        <p:blipFill>
          <a:blip r:embed="rId2" cstate="print"/>
          <a:srcRect/>
          <a:stretch>
            <a:fillRect/>
          </a:stretch>
        </p:blipFill>
        <p:spPr bwMode="auto">
          <a:xfrm>
            <a:off x="2051720" y="1556792"/>
            <a:ext cx="5976664" cy="1800200"/>
          </a:xfrm>
          <a:prstGeom prst="rect">
            <a:avLst/>
          </a:prstGeom>
          <a:noFill/>
          <a:ln w="9525">
            <a:noFill/>
            <a:miter lim="800000"/>
            <a:headEnd/>
            <a:tailEnd/>
          </a:ln>
        </p:spPr>
      </p:pic>
      <p:pic>
        <p:nvPicPr>
          <p:cNvPr id="5" name="Picture 4" descr="C:\Users\thota\Downloads\Screenshot_22-3-2024_145135_localhost.jpeg"/>
          <p:cNvPicPr/>
          <p:nvPr/>
        </p:nvPicPr>
        <p:blipFill>
          <a:blip r:embed="rId3" cstate="print"/>
          <a:srcRect/>
          <a:stretch>
            <a:fillRect/>
          </a:stretch>
        </p:blipFill>
        <p:spPr bwMode="auto">
          <a:xfrm>
            <a:off x="1259632" y="3501008"/>
            <a:ext cx="1800200" cy="2952328"/>
          </a:xfrm>
          <a:prstGeom prst="rect">
            <a:avLst/>
          </a:prstGeom>
          <a:noFill/>
          <a:ln w="9525">
            <a:noFill/>
            <a:miter lim="800000"/>
            <a:headEnd/>
            <a:tailEnd/>
          </a:ln>
        </p:spPr>
      </p:pic>
      <p:pic>
        <p:nvPicPr>
          <p:cNvPr id="6" name="Picture 5" descr="C:\Users\thota\Downloads\Screenshot_22-3-2024_14522_localhost.jpeg"/>
          <p:cNvPicPr/>
          <p:nvPr/>
        </p:nvPicPr>
        <p:blipFill>
          <a:blip r:embed="rId4" cstate="print"/>
          <a:srcRect/>
          <a:stretch>
            <a:fillRect/>
          </a:stretch>
        </p:blipFill>
        <p:spPr bwMode="auto">
          <a:xfrm>
            <a:off x="3707904" y="3501008"/>
            <a:ext cx="2016224" cy="2880320"/>
          </a:xfrm>
          <a:prstGeom prst="rect">
            <a:avLst/>
          </a:prstGeom>
          <a:noFill/>
          <a:ln w="9525">
            <a:noFill/>
            <a:miter lim="800000"/>
            <a:headEnd/>
            <a:tailEnd/>
          </a:ln>
        </p:spPr>
      </p:pic>
      <p:pic>
        <p:nvPicPr>
          <p:cNvPr id="7" name="Picture 6" descr="C:\Users\thota\Downloads\Screenshot_22-3-2024_145558_localhost.jpeg"/>
          <p:cNvPicPr/>
          <p:nvPr/>
        </p:nvPicPr>
        <p:blipFill>
          <a:blip r:embed="rId5" cstate="print"/>
          <a:srcRect/>
          <a:stretch>
            <a:fillRect/>
          </a:stretch>
        </p:blipFill>
        <p:spPr bwMode="auto">
          <a:xfrm>
            <a:off x="6300192" y="3501008"/>
            <a:ext cx="2232248" cy="36724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thota\Downloads\Screenshot_22-3-2024_145751_localhost.jpeg"/>
          <p:cNvPicPr>
            <a:picLocks noGrp="1"/>
          </p:cNvPicPr>
          <p:nvPr>
            <p:ph idx="1"/>
          </p:nvPr>
        </p:nvPicPr>
        <p:blipFill>
          <a:blip r:embed="rId2" cstate="print"/>
          <a:srcRect/>
          <a:stretch>
            <a:fillRect/>
          </a:stretch>
        </p:blipFill>
        <p:spPr bwMode="auto">
          <a:xfrm>
            <a:off x="1187624" y="764704"/>
            <a:ext cx="1872208" cy="2592288"/>
          </a:xfrm>
          <a:prstGeom prst="rect">
            <a:avLst/>
          </a:prstGeom>
          <a:noFill/>
          <a:ln w="9525">
            <a:noFill/>
            <a:miter lim="800000"/>
            <a:headEnd/>
            <a:tailEnd/>
          </a:ln>
        </p:spPr>
      </p:pic>
      <p:pic>
        <p:nvPicPr>
          <p:cNvPr id="5" name="Picture 4" descr="C:\Users\thota\Downloads\Screenshot_22-3-2024_152045_localhost.jpeg"/>
          <p:cNvPicPr/>
          <p:nvPr/>
        </p:nvPicPr>
        <p:blipFill>
          <a:blip r:embed="rId3" cstate="print"/>
          <a:srcRect/>
          <a:stretch>
            <a:fillRect/>
          </a:stretch>
        </p:blipFill>
        <p:spPr bwMode="auto">
          <a:xfrm>
            <a:off x="3851920" y="764704"/>
            <a:ext cx="2160240" cy="3096344"/>
          </a:xfrm>
          <a:prstGeom prst="rect">
            <a:avLst/>
          </a:prstGeom>
          <a:noFill/>
          <a:ln w="9525">
            <a:noFill/>
            <a:miter lim="800000"/>
            <a:headEnd/>
            <a:tailEnd/>
          </a:ln>
        </p:spPr>
      </p:pic>
      <p:pic>
        <p:nvPicPr>
          <p:cNvPr id="6" name="Picture 5" descr="C:\Users\thota\Downloads\Screenshot_22-3-2024_145958_localhost.jpeg"/>
          <p:cNvPicPr/>
          <p:nvPr/>
        </p:nvPicPr>
        <p:blipFill>
          <a:blip r:embed="rId4" cstate="print"/>
          <a:srcRect/>
          <a:stretch>
            <a:fillRect/>
          </a:stretch>
        </p:blipFill>
        <p:spPr bwMode="auto">
          <a:xfrm>
            <a:off x="6444208" y="764704"/>
            <a:ext cx="2016224" cy="2592288"/>
          </a:xfrm>
          <a:prstGeom prst="rect">
            <a:avLst/>
          </a:prstGeom>
          <a:noFill/>
          <a:ln w="9525">
            <a:noFill/>
            <a:miter lim="800000"/>
            <a:headEnd/>
            <a:tailEnd/>
          </a:ln>
        </p:spPr>
      </p:pic>
      <p:pic>
        <p:nvPicPr>
          <p:cNvPr id="7" name="Picture 6" descr="C:\Users\thota\Downloads\Screenshot_22-3-2024_145819_localhost.jpeg"/>
          <p:cNvPicPr/>
          <p:nvPr/>
        </p:nvPicPr>
        <p:blipFill>
          <a:blip r:embed="rId5" cstate="print"/>
          <a:srcRect/>
          <a:stretch>
            <a:fillRect/>
          </a:stretch>
        </p:blipFill>
        <p:spPr bwMode="auto">
          <a:xfrm>
            <a:off x="1259632" y="3140968"/>
            <a:ext cx="3384375" cy="2832439"/>
          </a:xfrm>
          <a:prstGeom prst="rect">
            <a:avLst/>
          </a:prstGeom>
          <a:noFill/>
          <a:ln w="9525">
            <a:noFill/>
            <a:miter lim="800000"/>
            <a:headEnd/>
            <a:tailEnd/>
          </a:ln>
        </p:spPr>
      </p:pic>
      <p:pic>
        <p:nvPicPr>
          <p:cNvPr id="8" name="Picture 7" descr="C:\Users\thota\Downloads\Screenshot_22-3-2024_14594_localhost.jpeg"/>
          <p:cNvPicPr/>
          <p:nvPr/>
        </p:nvPicPr>
        <p:blipFill>
          <a:blip r:embed="rId6" cstate="print"/>
          <a:srcRect/>
          <a:stretch>
            <a:fillRect/>
          </a:stretch>
        </p:blipFill>
        <p:spPr bwMode="auto">
          <a:xfrm>
            <a:off x="5508104" y="3140968"/>
            <a:ext cx="1656184" cy="28803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cstate="print"/>
          <a:stretch>
            <a:fillRect/>
          </a:stretch>
        </p:blipFill>
        <p:spPr>
          <a:xfrm>
            <a:off x="0" y="0"/>
            <a:ext cx="9144000" cy="6858000"/>
          </a:xfrm>
          <a:prstGeom prst="rect">
            <a:avLst/>
          </a:prstGeom>
        </p:spPr>
      </p:pic>
      <p:sp>
        <p:nvSpPr>
          <p:cNvPr id="3" name="Shape 0"/>
          <p:cNvSpPr/>
          <p:nvPr/>
        </p:nvSpPr>
        <p:spPr>
          <a:xfrm>
            <a:off x="0" y="0"/>
            <a:ext cx="9144000" cy="6858000"/>
          </a:xfrm>
          <a:prstGeom prst="rect">
            <a:avLst/>
          </a:prstGeom>
          <a:solidFill>
            <a:srgbClr val="FFFFFF">
              <a:alpha val="75000"/>
            </a:srgbClr>
          </a:solidFill>
          <a:ln/>
        </p:spPr>
      </p:sp>
      <p:pic>
        <p:nvPicPr>
          <p:cNvPr id="4" name="Image 1" descr="preencoded.png"/>
          <p:cNvPicPr>
            <a:picLocks noChangeAspect="1"/>
          </p:cNvPicPr>
          <p:nvPr/>
        </p:nvPicPr>
        <p:blipFill>
          <a:blip r:embed="rId4" cstate="print"/>
          <a:stretch>
            <a:fillRect/>
          </a:stretch>
        </p:blipFill>
        <p:spPr>
          <a:xfrm>
            <a:off x="0" y="0"/>
            <a:ext cx="3429000" cy="6858000"/>
          </a:xfrm>
          <a:prstGeom prst="rect">
            <a:avLst/>
          </a:prstGeom>
        </p:spPr>
      </p:pic>
      <p:sp>
        <p:nvSpPr>
          <p:cNvPr id="5" name="Text 1"/>
          <p:cNvSpPr/>
          <p:nvPr/>
        </p:nvSpPr>
        <p:spPr>
          <a:xfrm>
            <a:off x="3949749" y="2038251"/>
            <a:ext cx="3471863" cy="578644"/>
          </a:xfrm>
          <a:prstGeom prst="rect">
            <a:avLst/>
          </a:prstGeom>
          <a:noFill/>
          <a:ln/>
        </p:spPr>
        <p:txBody>
          <a:bodyPr wrap="none" lIns="64008" tIns="32004" rIns="64008" bIns="32004" rtlCol="0" anchor="t"/>
          <a:lstStyle/>
          <a:p>
            <a:pPr>
              <a:lnSpc>
                <a:spcPts val="3828"/>
              </a:lnSpc>
            </a:pPr>
            <a:r>
              <a:rPr lang="en-US" sz="3100" b="1" dirty="0">
                <a:solidFill>
                  <a:srgbClr val="000000"/>
                </a:solidFill>
                <a:latin typeface="p22-mackinac-pro" pitchFamily="34" charset="0"/>
                <a:ea typeface="p22-mackinac-pro" pitchFamily="34" charset="-122"/>
                <a:cs typeface="p22-mackinac-pro" pitchFamily="34" charset="-120"/>
              </a:rPr>
              <a:t>Target audience</a:t>
            </a:r>
            <a:endParaRPr lang="en-US" sz="3100" dirty="0"/>
          </a:p>
        </p:txBody>
      </p:sp>
      <p:sp>
        <p:nvSpPr>
          <p:cNvPr id="6" name="Text 2"/>
          <p:cNvSpPr/>
          <p:nvPr/>
        </p:nvSpPr>
        <p:spPr>
          <a:xfrm>
            <a:off x="4171876" y="2894608"/>
            <a:ext cx="4451375" cy="592336"/>
          </a:xfrm>
          <a:prstGeom prst="rect">
            <a:avLst/>
          </a:prstGeom>
          <a:noFill/>
          <a:ln/>
        </p:spPr>
        <p:txBody>
          <a:bodyPr wrap="square" lIns="64008" tIns="32004" rIns="64008" bIns="32004" rtlCol="0" anchor="t"/>
          <a:lstStyle/>
          <a:p>
            <a:pPr marL="240030" indent="-240030">
              <a:lnSpc>
                <a:spcPts val="1959"/>
              </a:lnSpc>
              <a:buSzPct val="100000"/>
              <a:buChar char="•"/>
            </a:pPr>
            <a:r>
              <a:rPr lang="en-US" sz="1200" b="1" dirty="0">
                <a:solidFill>
                  <a:srgbClr val="272525"/>
                </a:solidFill>
                <a:latin typeface="Eudoxus Sans" pitchFamily="34" charset="0"/>
                <a:ea typeface="Eudoxus Sans" pitchFamily="34" charset="-122"/>
                <a:cs typeface="Eudoxus Sans" pitchFamily="34" charset="-120"/>
              </a:rPr>
              <a:t>Developers:</a:t>
            </a:r>
            <a:r>
              <a:rPr lang="en-US" sz="1200" dirty="0">
                <a:solidFill>
                  <a:srgbClr val="272525"/>
                </a:solidFill>
                <a:latin typeface="Eudoxus Sans" pitchFamily="34" charset="0"/>
                <a:ea typeface="Eudoxus Sans" pitchFamily="34" charset="-122"/>
                <a:cs typeface="Eudoxus Sans" pitchFamily="34" charset="-120"/>
              </a:rPr>
              <a:t> Software developers, engineers, and coders looking for an efficient note management tool.</a:t>
            </a:r>
            <a:endParaRPr lang="en-US" sz="1200" dirty="0"/>
          </a:p>
        </p:txBody>
      </p:sp>
      <p:sp>
        <p:nvSpPr>
          <p:cNvPr id="7" name="Text 3"/>
          <p:cNvSpPr/>
          <p:nvPr/>
        </p:nvSpPr>
        <p:spPr>
          <a:xfrm>
            <a:off x="4171876" y="3560961"/>
            <a:ext cx="4451375" cy="592336"/>
          </a:xfrm>
          <a:prstGeom prst="rect">
            <a:avLst/>
          </a:prstGeom>
          <a:noFill/>
          <a:ln/>
        </p:spPr>
        <p:txBody>
          <a:bodyPr wrap="square" lIns="64008" tIns="32004" rIns="64008" bIns="32004" rtlCol="0" anchor="t"/>
          <a:lstStyle/>
          <a:p>
            <a:pPr marL="240030" indent="-240030">
              <a:lnSpc>
                <a:spcPts val="1959"/>
              </a:lnSpc>
              <a:buSzPct val="100000"/>
              <a:buChar char="•"/>
            </a:pPr>
            <a:r>
              <a:rPr lang="en-US" sz="1200" b="1" dirty="0">
                <a:solidFill>
                  <a:srgbClr val="272525"/>
                </a:solidFill>
                <a:latin typeface="Eudoxus Sans" pitchFamily="34" charset="0"/>
                <a:ea typeface="Eudoxus Sans" pitchFamily="34" charset="-122"/>
                <a:cs typeface="Eudoxus Sans" pitchFamily="34" charset="-120"/>
              </a:rPr>
              <a:t>Students:</a:t>
            </a:r>
            <a:r>
              <a:rPr lang="en-US" sz="1200" dirty="0">
                <a:solidFill>
                  <a:srgbClr val="272525"/>
                </a:solidFill>
                <a:latin typeface="Eudoxus Sans" pitchFamily="34" charset="0"/>
                <a:ea typeface="Eudoxus Sans" pitchFamily="34" charset="-122"/>
                <a:cs typeface="Eudoxus Sans" pitchFamily="34" charset="-120"/>
              </a:rPr>
              <a:t> College and university students seeking an organized platform for their study notes and research materials.</a:t>
            </a:r>
            <a:endParaRPr lang="en-US" sz="1200" dirty="0"/>
          </a:p>
        </p:txBody>
      </p:sp>
      <p:sp>
        <p:nvSpPr>
          <p:cNvPr id="8" name="Text 4"/>
          <p:cNvSpPr/>
          <p:nvPr/>
        </p:nvSpPr>
        <p:spPr>
          <a:xfrm>
            <a:off x="4171876" y="4227315"/>
            <a:ext cx="4451375" cy="592336"/>
          </a:xfrm>
          <a:prstGeom prst="rect">
            <a:avLst/>
          </a:prstGeom>
          <a:noFill/>
          <a:ln/>
        </p:spPr>
        <p:txBody>
          <a:bodyPr wrap="square" lIns="64008" tIns="32004" rIns="64008" bIns="32004" rtlCol="0" anchor="t"/>
          <a:lstStyle/>
          <a:p>
            <a:pPr marL="240030" indent="-240030">
              <a:lnSpc>
                <a:spcPts val="1959"/>
              </a:lnSpc>
              <a:buSzPct val="100000"/>
              <a:buChar char="•"/>
            </a:pPr>
            <a:r>
              <a:rPr lang="en-US" sz="1200" b="1" dirty="0">
                <a:solidFill>
                  <a:srgbClr val="272525"/>
                </a:solidFill>
                <a:latin typeface="Eudoxus Sans" pitchFamily="34" charset="0"/>
                <a:ea typeface="Eudoxus Sans" pitchFamily="34" charset="-122"/>
                <a:cs typeface="Eudoxus Sans" pitchFamily="34" charset="-120"/>
              </a:rPr>
              <a:t>Professionals:</a:t>
            </a:r>
            <a:r>
              <a:rPr lang="en-US" sz="1200" dirty="0">
                <a:solidFill>
                  <a:srgbClr val="272525"/>
                </a:solidFill>
                <a:latin typeface="Eudoxus Sans" pitchFamily="34" charset="0"/>
                <a:ea typeface="Eudoxus Sans" pitchFamily="34" charset="-122"/>
                <a:cs typeface="Eudoxus Sans" pitchFamily="34" charset="-120"/>
              </a:rPr>
              <a:t> Business professionals, researchers, and writers in need of a streamlined digital note-taking solution for their work.</a:t>
            </a:r>
            <a:endParaRPr lang="en-US" sz="1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548680"/>
            <a:ext cx="3888432" cy="1143000"/>
          </a:xfrm>
        </p:spPr>
        <p:txBody>
          <a:bodyPr>
            <a:normAutofit/>
          </a:bodyPr>
          <a:lstStyle/>
          <a:p>
            <a:r>
              <a:rPr lang="en-US" sz="3600" dirty="0" smtClean="0"/>
              <a:t>Conclusion</a:t>
            </a:r>
            <a:endParaRPr lang="en-US" sz="3600" dirty="0"/>
          </a:p>
        </p:txBody>
      </p:sp>
      <p:sp>
        <p:nvSpPr>
          <p:cNvPr id="3" name="Content Placeholder 2"/>
          <p:cNvSpPr>
            <a:spLocks noGrp="1"/>
          </p:cNvSpPr>
          <p:nvPr>
            <p:ph idx="1"/>
          </p:nvPr>
        </p:nvSpPr>
        <p:spPr>
          <a:xfrm>
            <a:off x="899592" y="1772816"/>
            <a:ext cx="6603504" cy="3384376"/>
          </a:xfrm>
        </p:spPr>
        <p:txBody>
          <a:bodyPr>
            <a:normAutofit/>
          </a:bodyPr>
          <a:lstStyle/>
          <a:p>
            <a:r>
              <a:rPr lang="en-US" sz="2400" dirty="0" smtClean="0">
                <a:latin typeface="Calibri" pitchFamily="34" charset="0"/>
                <a:cs typeface="Calibri" pitchFamily="34" charset="0"/>
              </a:rPr>
              <a:t>In conclusion, the proposed Personal E-Notes Management Project provides a user-friendly, innovative solution for personal organization and productivity. </a:t>
            </a:r>
          </a:p>
          <a:p>
            <a:pPr>
              <a:buNone/>
            </a:pPr>
            <a:endParaRPr lang="en-US" sz="2400" dirty="0" smtClean="0">
              <a:latin typeface="Calibri" pitchFamily="34" charset="0"/>
              <a:cs typeface="Calibri" pitchFamily="34" charset="0"/>
            </a:endParaRPr>
          </a:p>
          <a:p>
            <a:r>
              <a:rPr lang="en-US" sz="2400" dirty="0" smtClean="0">
                <a:latin typeface="Calibri" pitchFamily="34" charset="0"/>
                <a:cs typeface="Calibri" pitchFamily="34" charset="0"/>
              </a:rPr>
              <a:t>Focusing on security, privacy, and sustainability, it adapts to emerging technologies, revolutionizing digital note interaction.</a:t>
            </a:r>
          </a:p>
          <a:p>
            <a:endParaRPr 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hlinkClick r:id="rId2"/>
              </a:rPr>
              <a:t>www.youtube.com</a:t>
            </a:r>
            <a:endParaRPr lang="en-US" dirty="0" smtClean="0"/>
          </a:p>
          <a:p>
            <a:r>
              <a:rPr lang="en-US" dirty="0" smtClean="0">
                <a:hlinkClick r:id="rId3"/>
              </a:rPr>
              <a:t>www.stackoverflow.com</a:t>
            </a:r>
            <a:endParaRPr lang="en-US" dirty="0" smtClean="0"/>
          </a:p>
          <a:p>
            <a:r>
              <a:rPr lang="en-US" dirty="0" smtClean="0">
                <a:hlinkClick r:id="rId4"/>
              </a:rPr>
              <a:t>www.w3schools.com</a:t>
            </a:r>
            <a:endParaRPr lang="en-US" dirty="0" smtClean="0"/>
          </a:p>
          <a:p>
            <a:r>
              <a:rPr lang="en-US" dirty="0" smtClean="0">
                <a:hlinkClick r:id="rId5"/>
              </a:rPr>
              <a:t>www.javatpoint.com</a:t>
            </a:r>
            <a:endParaRPr lang="en-US"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9832" y="2708920"/>
            <a:ext cx="3240360" cy="1143000"/>
          </a:xfrm>
        </p:spPr>
        <p:txBody>
          <a:bodyPr>
            <a:normAutofit fontScale="90000"/>
          </a:bodyPr>
          <a:lstStyle/>
          <a:p>
            <a:pPr algn="ctr"/>
            <a:r>
              <a:rPr lang="en-US"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a:xfrm>
            <a:off x="395536" y="1988840"/>
            <a:ext cx="8229600" cy="3387832"/>
          </a:xfrm>
        </p:spPr>
        <p:txBody>
          <a:bodyPr>
            <a:normAutofit/>
          </a:bodyPr>
          <a:lstStyle/>
          <a:p>
            <a:r>
              <a:rPr lang="en-US" sz="1800" dirty="0" smtClean="0"/>
              <a:t> </a:t>
            </a:r>
            <a:r>
              <a:rPr lang="en-US" sz="2000" dirty="0" smtClean="0">
                <a:latin typeface="Calibri" pitchFamily="34" charset="0"/>
                <a:cs typeface="Calibri" pitchFamily="34" charset="0"/>
              </a:rPr>
              <a:t>Our project aims to transform digital note-taking by introducing a user-friendly web application for creating, editing, and organizing electronic notes (E-Notes). Key features include an advanced text editor, robust organizational tools, and stringent security measures for user privacy. With responsive design, our platform ensures seamless usage across devices, enhancing personal organization, productivity, and the overall digital experience.</a:t>
            </a:r>
            <a:endParaRPr lang="en-US" sz="1800" dirty="0" smtClean="0">
              <a:latin typeface="Calibri" pitchFamily="34" charset="0"/>
              <a:cs typeface="Calibri" pitchFamily="34" charset="0"/>
            </a:endParaRPr>
          </a:p>
          <a:p>
            <a:endParaRPr lang="en-US"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827584" y="2132856"/>
            <a:ext cx="7498080" cy="3096344"/>
          </a:xfrm>
        </p:spPr>
        <p:txBody>
          <a:bodyPr numCol="1">
            <a:normAutofit/>
          </a:bodyPr>
          <a:lstStyle/>
          <a:p>
            <a:pPr algn="just"/>
            <a:r>
              <a:rPr lang="en-US" sz="2000" dirty="0" smtClean="0">
                <a:latin typeface="Arial Unicode MS" pitchFamily="34" charset="-128"/>
                <a:ea typeface="Arial Unicode MS" pitchFamily="34" charset="-128"/>
                <a:cs typeface="Arial Unicode MS" pitchFamily="34" charset="-128"/>
              </a:rPr>
              <a:t>The Personal E-Notes Management project aims to provide a versatile and secure platform for managing electronic notes.</a:t>
            </a:r>
          </a:p>
          <a:p>
            <a:pPr algn="just">
              <a:buNone/>
            </a:pPr>
            <a:r>
              <a:rPr lang="en-US" sz="2000" dirty="0" smtClean="0">
                <a:latin typeface="Arial Unicode MS" pitchFamily="34" charset="-128"/>
                <a:ea typeface="Arial Unicode MS" pitchFamily="34" charset="-128"/>
                <a:cs typeface="Arial Unicode MS" pitchFamily="34" charset="-128"/>
              </a:rPr>
              <a:t> </a:t>
            </a:r>
          </a:p>
          <a:p>
            <a:pPr algn="just"/>
            <a:r>
              <a:rPr lang="en-US" sz="2000" dirty="0" smtClean="0">
                <a:solidFill>
                  <a:srgbClr val="272525"/>
                </a:solidFill>
                <a:latin typeface="Eudoxus Sans" pitchFamily="34" charset="0"/>
                <a:ea typeface="Eudoxus Sans" pitchFamily="34" charset="-122"/>
                <a:cs typeface="Eudoxus Sans" pitchFamily="34" charset="-120"/>
              </a:rPr>
              <a:t>The Personal E-notes Management Project is aimed at creating a user-friendly platform for individuals to organize, store, and access their electronic notes efficiently.</a:t>
            </a:r>
            <a:endParaRPr lang="en-US" sz="2000" dirty="0" smtClean="0"/>
          </a:p>
          <a:p>
            <a:pPr algn="just"/>
            <a:endParaRPr lang="en-US" sz="2000" dirty="0" smtClean="0">
              <a:latin typeface="Arial Unicode MS" pitchFamily="34" charset="-128"/>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188640"/>
            <a:ext cx="6449144" cy="994122"/>
          </a:xfrm>
        </p:spPr>
        <p:txBody>
          <a:bodyPr>
            <a:normAutofit/>
          </a:bodyPr>
          <a:lstStyle/>
          <a:p>
            <a:r>
              <a:rPr lang="en-US" sz="3600" dirty="0" smtClean="0"/>
              <a:t>System Requirements</a:t>
            </a:r>
            <a:endParaRPr lang="en-US" sz="3600" dirty="0"/>
          </a:p>
        </p:txBody>
      </p:sp>
      <p:sp>
        <p:nvSpPr>
          <p:cNvPr id="3" name="Content Placeholder 2"/>
          <p:cNvSpPr>
            <a:spLocks noGrp="1"/>
          </p:cNvSpPr>
          <p:nvPr>
            <p:ph idx="1"/>
          </p:nvPr>
        </p:nvSpPr>
        <p:spPr>
          <a:xfrm>
            <a:off x="395536" y="1412776"/>
            <a:ext cx="7467600" cy="4525963"/>
          </a:xfrm>
        </p:spPr>
        <p:txBody>
          <a:bodyPr>
            <a:normAutofit lnSpcReduction="10000"/>
          </a:bodyPr>
          <a:lstStyle/>
          <a:p>
            <a:pPr algn="ctr">
              <a:buNone/>
            </a:pPr>
            <a:r>
              <a:rPr lang="en-US" sz="2400" u="sng" dirty="0" smtClean="0"/>
              <a:t>Software Requirements</a:t>
            </a:r>
          </a:p>
          <a:p>
            <a:pPr lvl="2"/>
            <a:r>
              <a:rPr lang="en-US" sz="2000" dirty="0" smtClean="0"/>
              <a:t>Operating system :Windows 11</a:t>
            </a:r>
          </a:p>
          <a:p>
            <a:pPr lvl="2"/>
            <a:r>
              <a:rPr lang="en-US" sz="2000" dirty="0" smtClean="0"/>
              <a:t>IDE           : Eclipse</a:t>
            </a:r>
          </a:p>
          <a:p>
            <a:pPr lvl="2"/>
            <a:r>
              <a:rPr lang="en-US" sz="2000" dirty="0" smtClean="0"/>
              <a:t>Frontend  : HTML , CSS , BOOTSTRAP.</a:t>
            </a:r>
          </a:p>
          <a:p>
            <a:pPr lvl="2"/>
            <a:r>
              <a:rPr lang="en-US" sz="2000" dirty="0" smtClean="0"/>
              <a:t>Backend   : JSP(Java Server Pages)</a:t>
            </a:r>
          </a:p>
          <a:p>
            <a:pPr lvl="2"/>
            <a:r>
              <a:rPr lang="en-US" sz="2000" dirty="0" smtClean="0"/>
              <a:t>Database  : Mysql</a:t>
            </a:r>
          </a:p>
          <a:p>
            <a:pPr lvl="2"/>
            <a:r>
              <a:rPr lang="en-US" sz="2000" dirty="0" smtClean="0"/>
              <a:t>Application server : Apache Tomcat</a:t>
            </a:r>
          </a:p>
          <a:p>
            <a:pPr algn="ctr">
              <a:buNone/>
            </a:pPr>
            <a:endParaRPr lang="en-US" sz="2400" u="sng" dirty="0" smtClean="0"/>
          </a:p>
          <a:p>
            <a:pPr algn="ctr">
              <a:buNone/>
            </a:pPr>
            <a:r>
              <a:rPr lang="en-US" sz="2400" u="sng" dirty="0" smtClean="0"/>
              <a:t>Hardware Requirements </a:t>
            </a:r>
          </a:p>
          <a:p>
            <a:pPr algn="ctr">
              <a:buNone/>
            </a:pPr>
            <a:endParaRPr lang="en-US" sz="2400" u="sng" dirty="0" smtClean="0"/>
          </a:p>
          <a:p>
            <a:pPr lvl="2"/>
            <a:r>
              <a:rPr lang="en-US" sz="1600" dirty="0" smtClean="0"/>
              <a:t>PROCESSOR 10TH GEN INTEL CORETM I5-1135G7 @ 2.40 HZ 2.42HZ</a:t>
            </a:r>
          </a:p>
          <a:p>
            <a:pPr lvl="2"/>
            <a:r>
              <a:rPr lang="en-US" sz="1600" dirty="0" smtClean="0"/>
              <a:t>RAM:8.00GB RAM </a:t>
            </a:r>
            <a:endParaRPr lang="en-US" sz="1600" b="1"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764704"/>
            <a:ext cx="6521152" cy="1066130"/>
          </a:xfrm>
        </p:spPr>
        <p:txBody>
          <a:bodyPr>
            <a:noAutofit/>
          </a:bodyPr>
          <a:lstStyle/>
          <a:p>
            <a:r>
              <a:rPr lang="en-US" sz="3600" dirty="0" smtClean="0"/>
              <a:t>Existing System</a:t>
            </a:r>
            <a:endParaRPr lang="en-US" sz="3600" dirty="0"/>
          </a:p>
        </p:txBody>
      </p:sp>
      <p:sp>
        <p:nvSpPr>
          <p:cNvPr id="3" name="Content Placeholder 2"/>
          <p:cNvSpPr>
            <a:spLocks noGrp="1"/>
          </p:cNvSpPr>
          <p:nvPr>
            <p:ph idx="1"/>
          </p:nvPr>
        </p:nvSpPr>
        <p:spPr>
          <a:xfrm>
            <a:off x="1043608" y="1988840"/>
            <a:ext cx="7488832" cy="4320480"/>
          </a:xfrm>
        </p:spPr>
        <p:txBody>
          <a:bodyPr>
            <a:noAutofit/>
          </a:bodyPr>
          <a:lstStyle/>
          <a:p>
            <a:r>
              <a:rPr lang="en-US" sz="2000" dirty="0" smtClean="0">
                <a:latin typeface="Calibri" pitchFamily="34" charset="0"/>
                <a:cs typeface="Calibri" pitchFamily="34" charset="0"/>
              </a:rPr>
              <a:t>Personal E-Notes Management Systems have a variety of tools and platforms to cater to users' note-taking and organization needs.</a:t>
            </a:r>
          </a:p>
          <a:p>
            <a:r>
              <a:rPr lang="en-US" sz="2000" dirty="0" smtClean="0">
                <a:latin typeface="Calibri" pitchFamily="34" charset="0"/>
                <a:cs typeface="Calibri" pitchFamily="34" charset="0"/>
              </a:rPr>
              <a:t>The existing system includes categories such as standalone Note-taking Apps, Document Management Systems, and Productivity Platforms like Microsoft Office 365, Google Workspace, and Notion. </a:t>
            </a:r>
          </a:p>
          <a:p>
            <a:r>
              <a:rPr lang="en-US" sz="2000" dirty="0" smtClean="0">
                <a:latin typeface="Calibri" pitchFamily="34" charset="0"/>
                <a:cs typeface="Calibri" pitchFamily="34" charset="0"/>
              </a:rPr>
              <a:t>Standalone Note-Taking Apps like Ever note, OneNote, and Google Keep offer users the ability to create and organize digital notes in various formats, but may lack collaboration features and integrations with other productivity tools.</a:t>
            </a:r>
            <a:endParaRPr lang="en-US" sz="20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76672"/>
            <a:ext cx="8229600" cy="1143000"/>
          </a:xfrm>
        </p:spPr>
        <p:txBody>
          <a:bodyPr>
            <a:normAutofit/>
          </a:bodyPr>
          <a:lstStyle/>
          <a:p>
            <a:r>
              <a:rPr lang="en-US" sz="4400" dirty="0" smtClean="0"/>
              <a:t>Proposed system</a:t>
            </a:r>
            <a:endParaRPr lang="en-US" sz="4400" dirty="0"/>
          </a:p>
        </p:txBody>
      </p:sp>
      <p:sp>
        <p:nvSpPr>
          <p:cNvPr id="3" name="Content Placeholder 2"/>
          <p:cNvSpPr>
            <a:spLocks noGrp="1"/>
          </p:cNvSpPr>
          <p:nvPr>
            <p:ph idx="1"/>
          </p:nvPr>
        </p:nvSpPr>
        <p:spPr>
          <a:xfrm>
            <a:off x="1259632" y="1700808"/>
            <a:ext cx="7498080" cy="4176464"/>
          </a:xfrm>
        </p:spPr>
        <p:txBody>
          <a:bodyPr>
            <a:noAutofit/>
          </a:bodyPr>
          <a:lstStyle/>
          <a:p>
            <a:r>
              <a:rPr lang="en-US" sz="2000" dirty="0" smtClean="0"/>
              <a:t> Personal E-Notes Management is a digital platform designed to revolutionize personal note-taking and organization.</a:t>
            </a:r>
          </a:p>
          <a:p>
            <a:r>
              <a:rPr lang="en-US" sz="2000" dirty="0" smtClean="0"/>
              <a:t>The system offers a user-friendly interface, advanced formatting options, and organization tools such as tags and search functionality to streamline the process. </a:t>
            </a:r>
          </a:p>
          <a:p>
            <a:r>
              <a:rPr lang="en-US" sz="2000" dirty="0" smtClean="0"/>
              <a:t>Security and privacy are top priorities, with encryption protocols, secure authentication mechanisms, and access controls to protect personal information and sensitive data.  </a:t>
            </a:r>
          </a:p>
          <a:p>
            <a:r>
              <a:rPr lang="en-US" sz="2000" dirty="0" smtClean="0"/>
              <a:t>The system aims to empower users to take control of their digital lives and enhance productivity and efficiency.</a:t>
            </a:r>
            <a:endParaRPr 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20688"/>
            <a:ext cx="8229600" cy="1143000"/>
          </a:xfrm>
        </p:spPr>
        <p:txBody>
          <a:bodyPr/>
          <a:lstStyle/>
          <a:p>
            <a:r>
              <a:rPr lang="en-US" dirty="0" smtClean="0"/>
              <a:t>Features and Functionalities</a:t>
            </a:r>
            <a:endParaRPr lang="en-US" dirty="0"/>
          </a:p>
        </p:txBody>
      </p:sp>
      <p:sp>
        <p:nvSpPr>
          <p:cNvPr id="3" name="Content Placeholder 2"/>
          <p:cNvSpPr>
            <a:spLocks noGrp="1"/>
          </p:cNvSpPr>
          <p:nvPr>
            <p:ph idx="1"/>
          </p:nvPr>
        </p:nvSpPr>
        <p:spPr>
          <a:xfrm>
            <a:off x="827584" y="2060848"/>
            <a:ext cx="7498080" cy="3205336"/>
          </a:xfrm>
        </p:spPr>
        <p:txBody>
          <a:bodyPr/>
          <a:lstStyle/>
          <a:p>
            <a:r>
              <a:rPr lang="en-US" sz="2400" dirty="0" smtClean="0">
                <a:solidFill>
                  <a:srgbClr val="272525"/>
                </a:solidFill>
                <a:latin typeface="Calibri" pitchFamily="34" charset="0"/>
                <a:ea typeface="Eudoxus Sans" pitchFamily="34" charset="-122"/>
                <a:cs typeface="Calibri" pitchFamily="34" charset="0"/>
              </a:rPr>
              <a:t>The Personal E-notes Management Project is aimed at creating a user-friendly platform for individuals to organize, store, and access their electronic notes efficiently</a:t>
            </a:r>
            <a:r>
              <a:rPr lang="en-US" dirty="0" smtClean="0">
                <a:solidFill>
                  <a:srgbClr val="272525"/>
                </a:solidFill>
                <a:latin typeface="Calibri" pitchFamily="34" charset="0"/>
                <a:ea typeface="Eudoxus Sans" pitchFamily="34" charset="-122"/>
                <a:cs typeface="Calibri" pitchFamily="34" charset="0"/>
              </a:rPr>
              <a:t>.</a:t>
            </a:r>
            <a:endParaRPr lang="en-US" dirty="0" smtClean="0">
              <a:latin typeface="Calibri" pitchFamily="34" charset="0"/>
              <a:cs typeface="Calibri" pitchFamily="34" charset="0"/>
            </a:endParaRP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cstate="print"/>
          <a:stretch>
            <a:fillRect/>
          </a:stretch>
        </p:blipFill>
        <p:spPr>
          <a:xfrm>
            <a:off x="0" y="0"/>
            <a:ext cx="9144000" cy="6858000"/>
          </a:xfrm>
          <a:prstGeom prst="rect">
            <a:avLst/>
          </a:prstGeom>
        </p:spPr>
      </p:pic>
      <p:sp>
        <p:nvSpPr>
          <p:cNvPr id="3" name="Shape 0"/>
          <p:cNvSpPr/>
          <p:nvPr/>
        </p:nvSpPr>
        <p:spPr>
          <a:xfrm>
            <a:off x="0" y="0"/>
            <a:ext cx="9144000" cy="6858000"/>
          </a:xfrm>
          <a:prstGeom prst="rect">
            <a:avLst/>
          </a:prstGeom>
          <a:ln/>
        </p:spPr>
        <p:style>
          <a:lnRef idx="2">
            <a:schemeClr val="accent6"/>
          </a:lnRef>
          <a:fillRef idx="1">
            <a:schemeClr val="lt1"/>
          </a:fillRef>
          <a:effectRef idx="0">
            <a:schemeClr val="accent6"/>
          </a:effectRef>
          <a:fontRef idx="minor">
            <a:schemeClr val="dk1"/>
          </a:fontRef>
        </p:style>
      </p:sp>
      <p:sp>
        <p:nvSpPr>
          <p:cNvPr id="4" name="Text 1"/>
          <p:cNvSpPr/>
          <p:nvPr/>
        </p:nvSpPr>
        <p:spPr>
          <a:xfrm>
            <a:off x="1273746" y="1486297"/>
            <a:ext cx="4820469" cy="578644"/>
          </a:xfrm>
          <a:prstGeom prst="rect">
            <a:avLst/>
          </a:prstGeom>
          <a:noFill/>
          <a:ln/>
        </p:spPr>
        <p:txBody>
          <a:bodyPr wrap="none" lIns="64008" tIns="32004" rIns="64008" bIns="32004" rtlCol="0" anchor="t"/>
          <a:lstStyle/>
          <a:p>
            <a:pPr>
              <a:lnSpc>
                <a:spcPts val="3828"/>
              </a:lnSpc>
            </a:pPr>
            <a:r>
              <a:rPr lang="en-US" sz="3100" b="1" dirty="0">
                <a:solidFill>
                  <a:srgbClr val="000000"/>
                </a:solidFill>
                <a:latin typeface="p22-mackinac-pro" pitchFamily="34" charset="0"/>
                <a:ea typeface="p22-mackinac-pro" pitchFamily="34" charset="-122"/>
                <a:cs typeface="p22-mackinac-pro" pitchFamily="34" charset="-120"/>
              </a:rPr>
              <a:t>Project Goals and Objectives</a:t>
            </a:r>
            <a:endParaRPr lang="en-US" sz="3100" dirty="0"/>
          </a:p>
        </p:txBody>
      </p:sp>
      <p:sp>
        <p:nvSpPr>
          <p:cNvPr id="5" name="Shape 2"/>
          <p:cNvSpPr/>
          <p:nvPr/>
        </p:nvSpPr>
        <p:spPr>
          <a:xfrm>
            <a:off x="1273746" y="2435225"/>
            <a:ext cx="3228826" cy="1375668"/>
          </a:xfrm>
          <a:prstGeom prst="roundRect">
            <a:avLst>
              <a:gd name="adj" fmla="val 6057"/>
            </a:avLst>
          </a:prstGeom>
          <a:solidFill>
            <a:srgbClr val="CCEEFF"/>
          </a:solidFill>
          <a:ln w="7620">
            <a:solidFill>
              <a:srgbClr val="B2D4E5"/>
            </a:solidFill>
            <a:prstDash val="solid"/>
          </a:ln>
        </p:spPr>
      </p:sp>
      <p:sp>
        <p:nvSpPr>
          <p:cNvPr id="6" name="Text 3"/>
          <p:cNvSpPr/>
          <p:nvPr/>
        </p:nvSpPr>
        <p:spPr>
          <a:xfrm>
            <a:off x="1417365" y="2626717"/>
            <a:ext cx="2145581" cy="289322"/>
          </a:xfrm>
          <a:prstGeom prst="rect">
            <a:avLst/>
          </a:prstGeom>
          <a:noFill/>
          <a:ln/>
        </p:spPr>
        <p:txBody>
          <a:bodyPr wrap="none" lIns="64008" tIns="32004" rIns="64008" bIns="32004" rtlCol="0" anchor="t"/>
          <a:lstStyle/>
          <a:p>
            <a:pPr>
              <a:lnSpc>
                <a:spcPts val="1914"/>
              </a:lnSpc>
            </a:pPr>
            <a:r>
              <a:rPr lang="en-US" sz="1500" b="1" dirty="0">
                <a:solidFill>
                  <a:srgbClr val="272525"/>
                </a:solidFill>
                <a:latin typeface="p22-mackinac-pro" pitchFamily="34" charset="0"/>
                <a:ea typeface="p22-mackinac-pro" pitchFamily="34" charset="-122"/>
                <a:cs typeface="p22-mackinac-pro" pitchFamily="34" charset="-120"/>
              </a:rPr>
              <a:t>Enhance User Experience</a:t>
            </a:r>
            <a:endParaRPr lang="en-US" sz="1500" dirty="0"/>
          </a:p>
        </p:txBody>
      </p:sp>
      <p:sp>
        <p:nvSpPr>
          <p:cNvPr id="7" name="Text 4"/>
          <p:cNvSpPr/>
          <p:nvPr/>
        </p:nvSpPr>
        <p:spPr>
          <a:xfrm>
            <a:off x="1417365" y="3027065"/>
            <a:ext cx="2941588" cy="592336"/>
          </a:xfrm>
          <a:prstGeom prst="rect">
            <a:avLst/>
          </a:prstGeom>
          <a:noFill/>
          <a:ln/>
        </p:spPr>
        <p:txBody>
          <a:bodyPr wrap="square" lIns="64008" tIns="32004" rIns="64008" bIns="32004" rtlCol="0" anchor="t"/>
          <a:lstStyle/>
          <a:p>
            <a:pPr>
              <a:lnSpc>
                <a:spcPts val="1959"/>
              </a:lnSpc>
            </a:pPr>
            <a:r>
              <a:rPr lang="en-US" sz="1200" dirty="0">
                <a:solidFill>
                  <a:srgbClr val="272525"/>
                </a:solidFill>
                <a:latin typeface="Eudoxus Sans" pitchFamily="34" charset="0"/>
                <a:ea typeface="Eudoxus Sans" pitchFamily="34" charset="-122"/>
                <a:cs typeface="Eudoxus Sans" pitchFamily="34" charset="-120"/>
              </a:rPr>
              <a:t>Create an intuitive interface for easy navigation and efficient task management.</a:t>
            </a:r>
            <a:endParaRPr lang="en-US" sz="1200" dirty="0"/>
          </a:p>
        </p:txBody>
      </p:sp>
      <p:sp>
        <p:nvSpPr>
          <p:cNvPr id="8" name="Shape 5"/>
          <p:cNvSpPr/>
          <p:nvPr/>
        </p:nvSpPr>
        <p:spPr>
          <a:xfrm>
            <a:off x="4641428" y="2435225"/>
            <a:ext cx="3228826" cy="1375668"/>
          </a:xfrm>
          <a:prstGeom prst="roundRect">
            <a:avLst>
              <a:gd name="adj" fmla="val 6057"/>
            </a:avLst>
          </a:prstGeom>
          <a:solidFill>
            <a:srgbClr val="CCEEFF"/>
          </a:solidFill>
          <a:ln w="7620">
            <a:solidFill>
              <a:srgbClr val="B2D4E5"/>
            </a:solidFill>
            <a:prstDash val="solid"/>
          </a:ln>
        </p:spPr>
      </p:sp>
      <p:sp>
        <p:nvSpPr>
          <p:cNvPr id="9" name="Text 6"/>
          <p:cNvSpPr/>
          <p:nvPr/>
        </p:nvSpPr>
        <p:spPr>
          <a:xfrm>
            <a:off x="4785048" y="2626717"/>
            <a:ext cx="1835646" cy="289322"/>
          </a:xfrm>
          <a:prstGeom prst="rect">
            <a:avLst/>
          </a:prstGeom>
          <a:noFill/>
          <a:ln/>
        </p:spPr>
        <p:txBody>
          <a:bodyPr wrap="none" lIns="64008" tIns="32004" rIns="64008" bIns="32004" rtlCol="0" anchor="t"/>
          <a:lstStyle/>
          <a:p>
            <a:pPr>
              <a:lnSpc>
                <a:spcPts val="1914"/>
              </a:lnSpc>
            </a:pPr>
            <a:r>
              <a:rPr lang="en-US" sz="1500" b="1" dirty="0">
                <a:solidFill>
                  <a:srgbClr val="272525"/>
                </a:solidFill>
                <a:latin typeface="p22-mackinac-pro" pitchFamily="34" charset="0"/>
                <a:ea typeface="p22-mackinac-pro" pitchFamily="34" charset="-122"/>
                <a:cs typeface="p22-mackinac-pro" pitchFamily="34" charset="-120"/>
              </a:rPr>
              <a:t>Improve Accessibility</a:t>
            </a:r>
            <a:endParaRPr lang="en-US" sz="1500" dirty="0"/>
          </a:p>
        </p:txBody>
      </p:sp>
      <p:sp>
        <p:nvSpPr>
          <p:cNvPr id="10" name="Text 7"/>
          <p:cNvSpPr/>
          <p:nvPr/>
        </p:nvSpPr>
        <p:spPr>
          <a:xfrm>
            <a:off x="4785048" y="3027065"/>
            <a:ext cx="2941588" cy="592336"/>
          </a:xfrm>
          <a:prstGeom prst="rect">
            <a:avLst/>
          </a:prstGeom>
          <a:noFill/>
          <a:ln/>
        </p:spPr>
        <p:txBody>
          <a:bodyPr wrap="square" lIns="64008" tIns="32004" rIns="64008" bIns="32004" rtlCol="0" anchor="t"/>
          <a:lstStyle/>
          <a:p>
            <a:pPr>
              <a:lnSpc>
                <a:spcPts val="1959"/>
              </a:lnSpc>
            </a:pPr>
            <a:r>
              <a:rPr lang="en-US" sz="1200" dirty="0">
                <a:solidFill>
                  <a:srgbClr val="272525"/>
                </a:solidFill>
                <a:latin typeface="Eudoxus Sans" pitchFamily="34" charset="0"/>
                <a:ea typeface="Eudoxus Sans" pitchFamily="34" charset="-122"/>
                <a:cs typeface="Eudoxus Sans" pitchFamily="34" charset="-120"/>
              </a:rPr>
              <a:t>Ensure that the platform is accessible to users with diverse needs and preferences.</a:t>
            </a:r>
            <a:endParaRPr lang="en-US" sz="1200" dirty="0"/>
          </a:p>
        </p:txBody>
      </p:sp>
      <p:sp>
        <p:nvSpPr>
          <p:cNvPr id="11" name="Shape 8"/>
          <p:cNvSpPr/>
          <p:nvPr/>
        </p:nvSpPr>
        <p:spPr>
          <a:xfrm>
            <a:off x="1273746" y="3996035"/>
            <a:ext cx="3228826" cy="1375668"/>
          </a:xfrm>
          <a:prstGeom prst="roundRect">
            <a:avLst>
              <a:gd name="adj" fmla="val 6057"/>
            </a:avLst>
          </a:prstGeom>
          <a:solidFill>
            <a:srgbClr val="CCEEFF"/>
          </a:solidFill>
          <a:ln w="7620">
            <a:solidFill>
              <a:srgbClr val="B2D4E5"/>
            </a:solidFill>
            <a:prstDash val="solid"/>
          </a:ln>
        </p:spPr>
      </p:sp>
      <p:sp>
        <p:nvSpPr>
          <p:cNvPr id="12" name="Text 9"/>
          <p:cNvSpPr/>
          <p:nvPr/>
        </p:nvSpPr>
        <p:spPr>
          <a:xfrm>
            <a:off x="1417364" y="4187527"/>
            <a:ext cx="1984028" cy="289322"/>
          </a:xfrm>
          <a:prstGeom prst="rect">
            <a:avLst/>
          </a:prstGeom>
          <a:noFill/>
          <a:ln/>
        </p:spPr>
        <p:txBody>
          <a:bodyPr wrap="none" lIns="64008" tIns="32004" rIns="64008" bIns="32004" rtlCol="0" anchor="t"/>
          <a:lstStyle/>
          <a:p>
            <a:pPr>
              <a:lnSpc>
                <a:spcPts val="1914"/>
              </a:lnSpc>
            </a:pPr>
            <a:r>
              <a:rPr lang="en-US" sz="1500" b="1" dirty="0">
                <a:solidFill>
                  <a:srgbClr val="272525"/>
                </a:solidFill>
                <a:latin typeface="p22-mackinac-pro" pitchFamily="34" charset="0"/>
                <a:ea typeface="p22-mackinac-pro" pitchFamily="34" charset="-122"/>
                <a:cs typeface="p22-mackinac-pro" pitchFamily="34" charset="-120"/>
              </a:rPr>
              <a:t>Scalability &amp; Flexibility</a:t>
            </a:r>
            <a:endParaRPr lang="en-US" sz="1500" dirty="0"/>
          </a:p>
        </p:txBody>
      </p:sp>
      <p:sp>
        <p:nvSpPr>
          <p:cNvPr id="13" name="Text 10"/>
          <p:cNvSpPr/>
          <p:nvPr/>
        </p:nvSpPr>
        <p:spPr>
          <a:xfrm>
            <a:off x="1417365" y="4587875"/>
            <a:ext cx="2941588" cy="592336"/>
          </a:xfrm>
          <a:prstGeom prst="rect">
            <a:avLst/>
          </a:prstGeom>
          <a:noFill/>
          <a:ln/>
        </p:spPr>
        <p:txBody>
          <a:bodyPr wrap="square" lIns="64008" tIns="32004" rIns="64008" bIns="32004" rtlCol="0" anchor="t"/>
          <a:lstStyle/>
          <a:p>
            <a:pPr>
              <a:lnSpc>
                <a:spcPts val="1959"/>
              </a:lnSpc>
            </a:pPr>
            <a:r>
              <a:rPr lang="en-US" sz="1200" dirty="0">
                <a:solidFill>
                  <a:srgbClr val="272525"/>
                </a:solidFill>
                <a:latin typeface="Eudoxus Sans" pitchFamily="34" charset="0"/>
                <a:ea typeface="Eudoxus Sans" pitchFamily="34" charset="-122"/>
                <a:cs typeface="Eudoxus Sans" pitchFamily="34" charset="-120"/>
              </a:rPr>
              <a:t>Design a system that can accommodate growth and adapt to changing requirements.</a:t>
            </a:r>
            <a:endParaRPr lang="en-US" sz="1200" dirty="0"/>
          </a:p>
        </p:txBody>
      </p:sp>
      <p:sp>
        <p:nvSpPr>
          <p:cNvPr id="14" name="Shape 11"/>
          <p:cNvSpPr/>
          <p:nvPr/>
        </p:nvSpPr>
        <p:spPr>
          <a:xfrm>
            <a:off x="4641428" y="3996035"/>
            <a:ext cx="3228826" cy="1375668"/>
          </a:xfrm>
          <a:prstGeom prst="roundRect">
            <a:avLst>
              <a:gd name="adj" fmla="val 6057"/>
            </a:avLst>
          </a:prstGeom>
          <a:solidFill>
            <a:srgbClr val="CCEEFF"/>
          </a:solidFill>
          <a:ln w="7620">
            <a:solidFill>
              <a:srgbClr val="B2D4E5"/>
            </a:solidFill>
            <a:prstDash val="solid"/>
          </a:ln>
        </p:spPr>
      </p:sp>
      <p:sp>
        <p:nvSpPr>
          <p:cNvPr id="15" name="Text 12"/>
          <p:cNvSpPr/>
          <p:nvPr/>
        </p:nvSpPr>
        <p:spPr>
          <a:xfrm>
            <a:off x="4785048" y="4187527"/>
            <a:ext cx="1735931" cy="289322"/>
          </a:xfrm>
          <a:prstGeom prst="rect">
            <a:avLst/>
          </a:prstGeom>
          <a:noFill/>
          <a:ln/>
        </p:spPr>
        <p:txBody>
          <a:bodyPr wrap="none" lIns="64008" tIns="32004" rIns="64008" bIns="32004" rtlCol="0" anchor="t"/>
          <a:lstStyle/>
          <a:p>
            <a:pPr>
              <a:lnSpc>
                <a:spcPts val="1914"/>
              </a:lnSpc>
            </a:pPr>
            <a:r>
              <a:rPr lang="en-US" sz="1500" b="1" dirty="0">
                <a:solidFill>
                  <a:srgbClr val="272525"/>
                </a:solidFill>
                <a:latin typeface="p22-mackinac-pro" pitchFamily="34" charset="0"/>
                <a:ea typeface="p22-mackinac-pro" pitchFamily="34" charset="-122"/>
                <a:cs typeface="p22-mackinac-pro" pitchFamily="34" charset="-120"/>
              </a:rPr>
              <a:t>Data Security</a:t>
            </a:r>
            <a:endParaRPr lang="en-US" sz="1500" dirty="0"/>
          </a:p>
        </p:txBody>
      </p:sp>
      <p:sp>
        <p:nvSpPr>
          <p:cNvPr id="16" name="Text 13"/>
          <p:cNvSpPr/>
          <p:nvPr/>
        </p:nvSpPr>
        <p:spPr>
          <a:xfrm>
            <a:off x="4785048" y="4587875"/>
            <a:ext cx="2941588" cy="592336"/>
          </a:xfrm>
          <a:prstGeom prst="rect">
            <a:avLst/>
          </a:prstGeom>
          <a:noFill/>
          <a:ln/>
        </p:spPr>
        <p:txBody>
          <a:bodyPr wrap="square" lIns="64008" tIns="32004" rIns="64008" bIns="32004" rtlCol="0" anchor="t"/>
          <a:lstStyle/>
          <a:p>
            <a:pPr>
              <a:lnSpc>
                <a:spcPts val="1959"/>
              </a:lnSpc>
            </a:pPr>
            <a:r>
              <a:rPr lang="en-US" sz="1200" dirty="0">
                <a:solidFill>
                  <a:srgbClr val="272525"/>
                </a:solidFill>
                <a:latin typeface="Eudoxus Sans" pitchFamily="34" charset="0"/>
                <a:ea typeface="Eudoxus Sans" pitchFamily="34" charset="-122"/>
                <a:cs typeface="Eudoxus Sans" pitchFamily="34" charset="-120"/>
              </a:rPr>
              <a:t>Implement robust security measures to protect user data and maintain privacy.</a:t>
            </a:r>
            <a:endParaRPr lang="en-US" sz="1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80696"/>
          </a:xfrm>
        </p:spPr>
        <p:txBody>
          <a:bodyPr>
            <a:normAutofit fontScale="90000"/>
          </a:bodyPr>
          <a:lstStyle/>
          <a:p>
            <a:r>
              <a:rPr lang="en-US" dirty="0" smtClean="0"/>
              <a:t>Methodology</a:t>
            </a:r>
            <a:endParaRPr lang="en-US" dirty="0"/>
          </a:p>
        </p:txBody>
      </p:sp>
      <p:sp>
        <p:nvSpPr>
          <p:cNvPr id="3" name="Content Placeholder 2"/>
          <p:cNvSpPr>
            <a:spLocks noGrp="1"/>
          </p:cNvSpPr>
          <p:nvPr>
            <p:ph idx="1"/>
          </p:nvPr>
        </p:nvSpPr>
        <p:spPr>
          <a:xfrm>
            <a:off x="457200" y="1481328"/>
            <a:ext cx="8229600" cy="4900000"/>
          </a:xfrm>
        </p:spPr>
        <p:txBody>
          <a:bodyPr>
            <a:normAutofit fontScale="70000" lnSpcReduction="20000"/>
          </a:bodyPr>
          <a:lstStyle/>
          <a:p>
            <a:pPr fontAlgn="base">
              <a:buNone/>
            </a:pPr>
            <a:r>
              <a:rPr lang="en-IN" sz="2900" b="1" dirty="0" smtClean="0">
                <a:latin typeface="Calibri" pitchFamily="34" charset="0"/>
                <a:cs typeface="Calibri" pitchFamily="34" charset="0"/>
              </a:rPr>
              <a:t>1.Requirement Analysis :</a:t>
            </a:r>
            <a:r>
              <a:rPr lang="en-US" sz="2900" b="1" dirty="0" smtClean="0">
                <a:latin typeface="Calibri" pitchFamily="34" charset="0"/>
                <a:cs typeface="Calibri" pitchFamily="34" charset="0"/>
              </a:rPr>
              <a:t>​</a:t>
            </a:r>
          </a:p>
          <a:p>
            <a:r>
              <a:rPr lang="en-US" dirty="0" smtClean="0">
                <a:latin typeface="Calibri" pitchFamily="34" charset="0"/>
                <a:cs typeface="Calibri" pitchFamily="34" charset="0"/>
              </a:rPr>
              <a:t> Notes should quickly and simply summarize important information and thoughts.</a:t>
            </a:r>
          </a:p>
          <a:p>
            <a:r>
              <a:rPr lang="en-US" dirty="0" smtClean="0">
                <a:latin typeface="Calibri" pitchFamily="34" charset="0"/>
                <a:cs typeface="Calibri" pitchFamily="34" charset="0"/>
              </a:rPr>
              <a:t>Notes should be organized as logically as possible.</a:t>
            </a:r>
          </a:p>
          <a:p>
            <a:r>
              <a:rPr lang="en-US" dirty="0" smtClean="0">
                <a:latin typeface="Calibri" pitchFamily="34" charset="0"/>
                <a:cs typeface="Calibri" pitchFamily="34" charset="0"/>
              </a:rPr>
              <a:t>Notes should be quickly and easily accessible at any time and from any place.</a:t>
            </a:r>
          </a:p>
          <a:p>
            <a:pPr fontAlgn="base">
              <a:buNone/>
            </a:pPr>
            <a:endParaRPr lang="en-US" sz="2900" b="1" dirty="0" smtClean="0">
              <a:latin typeface="Calibri" pitchFamily="34" charset="0"/>
              <a:cs typeface="Calibri" pitchFamily="34" charset="0"/>
            </a:endParaRPr>
          </a:p>
          <a:p>
            <a:pPr fontAlgn="base">
              <a:buNone/>
            </a:pPr>
            <a:r>
              <a:rPr lang="en-US" sz="2900" b="1" dirty="0" smtClean="0">
                <a:latin typeface="Calibri" pitchFamily="34" charset="0"/>
                <a:cs typeface="Calibri" pitchFamily="34" charset="0"/>
              </a:rPr>
              <a:t>2.System Design :</a:t>
            </a:r>
            <a:r>
              <a:rPr lang="en-US" sz="2900" dirty="0" smtClean="0">
                <a:latin typeface="Calibri" pitchFamily="34" charset="0"/>
                <a:cs typeface="Calibri" pitchFamily="34" charset="0"/>
              </a:rPr>
              <a:t>​</a:t>
            </a:r>
          </a:p>
          <a:p>
            <a:pPr fontAlgn="base"/>
            <a:r>
              <a:rPr lang="en-US" sz="2900" dirty="0" smtClean="0">
                <a:latin typeface="Calibri" pitchFamily="34" charset="0"/>
                <a:cs typeface="Calibri" pitchFamily="34" charset="0"/>
              </a:rPr>
              <a:t>Designed a database schema for efficient storage and retrieval of notes and user information.​</a:t>
            </a:r>
          </a:p>
          <a:p>
            <a:pPr fontAlgn="base"/>
            <a:r>
              <a:rPr lang="en-US" sz="2900" dirty="0" smtClean="0">
                <a:latin typeface="Calibri" pitchFamily="34" charset="0"/>
                <a:cs typeface="Calibri" pitchFamily="34" charset="0"/>
              </a:rPr>
              <a:t>Created a user-friendly home page and all functionalities.​</a:t>
            </a:r>
          </a:p>
          <a:p>
            <a:pPr fontAlgn="base"/>
            <a:r>
              <a:rPr lang="en-US" sz="2900" dirty="0" smtClean="0">
                <a:latin typeface="Calibri" pitchFamily="34" charset="0"/>
                <a:cs typeface="Calibri" pitchFamily="34" charset="0"/>
              </a:rPr>
              <a:t> Defined system architecture including server setup, database integration, and front-end development tools.​</a:t>
            </a:r>
          </a:p>
          <a:p>
            <a:pPr fontAlgn="base"/>
            <a:endParaRPr lang="en-US" sz="2900" dirty="0" smtClean="0">
              <a:latin typeface="Calibri" pitchFamily="34" charset="0"/>
              <a:cs typeface="Calibri" pitchFamily="34" charset="0"/>
            </a:endParaRPr>
          </a:p>
          <a:p>
            <a:pPr fontAlgn="base">
              <a:buNone/>
            </a:pPr>
            <a:r>
              <a:rPr lang="en-US" sz="2900" b="1" dirty="0" smtClean="0">
                <a:latin typeface="Calibri" pitchFamily="34" charset="0"/>
                <a:cs typeface="Calibri" pitchFamily="34" charset="0"/>
              </a:rPr>
              <a:t>3.Implementation :</a:t>
            </a:r>
            <a:r>
              <a:rPr lang="en-US" sz="2900" dirty="0" smtClean="0">
                <a:latin typeface="Calibri" pitchFamily="34" charset="0"/>
                <a:cs typeface="Calibri" pitchFamily="34" charset="0"/>
              </a:rPr>
              <a:t>​</a:t>
            </a:r>
          </a:p>
          <a:p>
            <a:pPr fontAlgn="base"/>
            <a:r>
              <a:rPr lang="en-US" dirty="0" smtClean="0">
                <a:latin typeface="Calibri" pitchFamily="34" charset="0"/>
                <a:cs typeface="Calibri" pitchFamily="34" charset="0"/>
              </a:rPr>
              <a:t>Developed the system using HTML, CSS, Bootstrap for the front-end.​</a:t>
            </a:r>
          </a:p>
          <a:p>
            <a:pPr fontAlgn="base"/>
            <a:r>
              <a:rPr lang="en-US" dirty="0" smtClean="0">
                <a:latin typeface="Calibri" pitchFamily="34" charset="0"/>
                <a:cs typeface="Calibri" pitchFamily="34" charset="0"/>
              </a:rPr>
              <a:t>Implemented java , </a:t>
            </a:r>
            <a:r>
              <a:rPr lang="en-US" dirty="0" err="1" smtClean="0">
                <a:latin typeface="Calibri" pitchFamily="34" charset="0"/>
                <a:cs typeface="Calibri" pitchFamily="34" charset="0"/>
              </a:rPr>
              <a:t>jsp</a:t>
            </a:r>
            <a:r>
              <a:rPr lang="en-US" dirty="0" smtClean="0">
                <a:latin typeface="Calibri" pitchFamily="34" charset="0"/>
                <a:cs typeface="Calibri" pitchFamily="34" charset="0"/>
              </a:rPr>
              <a:t> for backend and  MySQL for database .​</a:t>
            </a:r>
            <a:r>
              <a:rPr lang="en-IN" dirty="0" smtClean="0">
                <a:latin typeface="Calibri" pitchFamily="34" charset="0"/>
                <a:cs typeface="Calibri" pitchFamily="34" charset="0"/>
              </a:rPr>
              <a:t>​</a:t>
            </a:r>
            <a:endParaRPr lang="en-IN"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266</TotalTime>
  <Words>615</Words>
  <Application>Microsoft Office PowerPoint</Application>
  <PresentationFormat>On-screen Show (4:3)</PresentationFormat>
  <Paragraphs>92</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 Personal E-notes Management</vt:lpstr>
      <vt:lpstr>Abstract</vt:lpstr>
      <vt:lpstr>Introduction</vt:lpstr>
      <vt:lpstr>System Requirements</vt:lpstr>
      <vt:lpstr>Existing System</vt:lpstr>
      <vt:lpstr>Proposed system</vt:lpstr>
      <vt:lpstr>Features and Functionalities</vt:lpstr>
      <vt:lpstr>Slide 8</vt:lpstr>
      <vt:lpstr>Methodology</vt:lpstr>
      <vt:lpstr>Slide 10</vt:lpstr>
      <vt:lpstr>Results</vt:lpstr>
      <vt:lpstr>Slide 12</vt:lpstr>
      <vt:lpstr>Slide 13</vt:lpstr>
      <vt:lpstr>Conclusion</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PROJECT</dc:title>
  <dc:creator>CDU</dc:creator>
  <cp:lastModifiedBy>UPENDAR</cp:lastModifiedBy>
  <cp:revision>35</cp:revision>
  <dcterms:created xsi:type="dcterms:W3CDTF">2024-03-22T08:34:25Z</dcterms:created>
  <dcterms:modified xsi:type="dcterms:W3CDTF">2024-03-27T18:28:10Z</dcterms:modified>
</cp:coreProperties>
</file>