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61" r:id="rId7"/>
    <p:sldId id="264" r:id="rId8"/>
    <p:sldId id="262"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48"/>
  </p:normalViewPr>
  <p:slideViewPr>
    <p:cSldViewPr snapToGrid="0">
      <p:cViewPr varScale="1">
        <p:scale>
          <a:sx n="117" d="100"/>
          <a:sy n="117" d="100"/>
        </p:scale>
        <p:origin x="4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76C2B3-B8C0-44A6-B71F-08E1C784A670}" type="datetimeFigureOut">
              <a:rPr lang="en-IN" smtClean="0"/>
              <a:t>01/05/24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379747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76C2B3-B8C0-44A6-B71F-08E1C784A670}" type="datetimeFigureOut">
              <a:rPr lang="en-IN" smtClean="0"/>
              <a:t>01/05/24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75959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76C2B3-B8C0-44A6-B71F-08E1C784A670}" type="datetimeFigureOut">
              <a:rPr lang="en-IN" smtClean="0"/>
              <a:t>01/05/24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46E3C8-00A5-4AA2-9B14-9E17AF86771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314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76C2B3-B8C0-44A6-B71F-08E1C784A670}" type="datetimeFigureOut">
              <a:rPr lang="en-IN" smtClean="0"/>
              <a:t>01/05/24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1101928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76C2B3-B8C0-44A6-B71F-08E1C784A670}" type="datetimeFigureOut">
              <a:rPr lang="en-IN" smtClean="0"/>
              <a:t>01/05/24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46E3C8-00A5-4AA2-9B14-9E17AF86771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6347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76C2B3-B8C0-44A6-B71F-08E1C784A670}" type="datetimeFigureOut">
              <a:rPr lang="en-IN" smtClean="0"/>
              <a:t>01/05/24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1787542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6C2B3-B8C0-44A6-B71F-08E1C784A670}" type="datetimeFigureOut">
              <a:rPr lang="en-IN" smtClean="0"/>
              <a:t>01/05/24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3959111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6C2B3-B8C0-44A6-B71F-08E1C784A670}" type="datetimeFigureOut">
              <a:rPr lang="en-IN" smtClean="0"/>
              <a:t>01/05/24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109082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6C2B3-B8C0-44A6-B71F-08E1C784A670}" type="datetimeFigureOut">
              <a:rPr lang="en-IN" smtClean="0"/>
              <a:t>01/05/24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191725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76C2B3-B8C0-44A6-B71F-08E1C784A670}" type="datetimeFigureOut">
              <a:rPr lang="en-IN" smtClean="0"/>
              <a:t>01/05/24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212018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76C2B3-B8C0-44A6-B71F-08E1C784A670}" type="datetimeFigureOut">
              <a:rPr lang="en-IN" smtClean="0"/>
              <a:t>01/05/24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315632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76C2B3-B8C0-44A6-B71F-08E1C784A670}" type="datetimeFigureOut">
              <a:rPr lang="en-IN" smtClean="0"/>
              <a:t>01/05/24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77723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76C2B3-B8C0-44A6-B71F-08E1C784A670}" type="datetimeFigureOut">
              <a:rPr lang="en-IN" smtClean="0"/>
              <a:t>01/05/24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186580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6C2B3-B8C0-44A6-B71F-08E1C784A670}" type="datetimeFigureOut">
              <a:rPr lang="en-IN" smtClean="0"/>
              <a:t>01/05/24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169897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6C2B3-B8C0-44A6-B71F-08E1C784A670}" type="datetimeFigureOut">
              <a:rPr lang="en-IN" smtClean="0"/>
              <a:t>01/05/24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205651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6C2B3-B8C0-44A6-B71F-08E1C784A670}" type="datetimeFigureOut">
              <a:rPr lang="en-IN" smtClean="0"/>
              <a:t>01/05/24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46E3C8-00A5-4AA2-9B14-9E17AF86771D}" type="slidenum">
              <a:rPr lang="en-IN" smtClean="0"/>
              <a:t>‹#›</a:t>
            </a:fld>
            <a:endParaRPr lang="en-IN"/>
          </a:p>
        </p:txBody>
      </p:sp>
    </p:spTree>
    <p:extLst>
      <p:ext uri="{BB962C8B-B14F-4D97-AF65-F5344CB8AC3E}">
        <p14:creationId xmlns:p14="http://schemas.microsoft.com/office/powerpoint/2010/main" val="345576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476C2B3-B8C0-44A6-B71F-08E1C784A670}" type="datetimeFigureOut">
              <a:rPr lang="en-IN" smtClean="0"/>
              <a:t>01/05/24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D46E3C8-00A5-4AA2-9B14-9E17AF86771D}" type="slidenum">
              <a:rPr lang="en-IN" smtClean="0"/>
              <a:t>‹#›</a:t>
            </a:fld>
            <a:endParaRPr lang="en-IN"/>
          </a:p>
        </p:txBody>
      </p:sp>
    </p:spTree>
    <p:extLst>
      <p:ext uri="{BB962C8B-B14F-4D97-AF65-F5344CB8AC3E}">
        <p14:creationId xmlns:p14="http://schemas.microsoft.com/office/powerpoint/2010/main" val="277326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7855-E2E0-7086-CEC7-FD8AA6222C38}"/>
              </a:ext>
            </a:extLst>
          </p:cNvPr>
          <p:cNvSpPr>
            <a:spLocks noGrp="1"/>
          </p:cNvSpPr>
          <p:nvPr>
            <p:ph type="ctrTitle"/>
          </p:nvPr>
        </p:nvSpPr>
        <p:spPr/>
        <p:txBody>
          <a:bodyPr/>
          <a:lstStyle/>
          <a:p>
            <a:r>
              <a:rPr lang="en-GB" b="1" dirty="0"/>
              <a:t>Customer Review Classification using NLP</a:t>
            </a:r>
            <a:endParaRPr lang="en-IN" b="1" dirty="0"/>
          </a:p>
        </p:txBody>
      </p:sp>
      <p:sp>
        <p:nvSpPr>
          <p:cNvPr id="3" name="Subtitle 2">
            <a:extLst>
              <a:ext uri="{FF2B5EF4-FFF2-40B4-BE49-F238E27FC236}">
                <a16:creationId xmlns:a16="http://schemas.microsoft.com/office/drawing/2014/main" id="{90B0324C-BF21-8CCD-B58F-5D3A517BBF02}"/>
              </a:ext>
            </a:extLst>
          </p:cNvPr>
          <p:cNvSpPr>
            <a:spLocks noGrp="1"/>
          </p:cNvSpPr>
          <p:nvPr>
            <p:ph type="subTitle" idx="1"/>
          </p:nvPr>
        </p:nvSpPr>
        <p:spPr>
          <a:xfrm>
            <a:off x="2589213" y="4777379"/>
            <a:ext cx="8915399" cy="1797592"/>
          </a:xfrm>
        </p:spPr>
        <p:txBody>
          <a:bodyPr>
            <a:normAutofit fontScale="92500" lnSpcReduction="10000"/>
          </a:bodyPr>
          <a:lstStyle/>
          <a:p>
            <a:pPr algn="r"/>
            <a:r>
              <a:rPr lang="en-IN" dirty="0"/>
              <a:t>BY</a:t>
            </a:r>
          </a:p>
          <a:p>
            <a:pPr algn="r"/>
            <a:r>
              <a:rPr lang="en-IN" dirty="0"/>
              <a:t>Upendhar Rapolu</a:t>
            </a:r>
          </a:p>
          <a:p>
            <a:pPr algn="r"/>
            <a:r>
              <a:rPr lang="en-IN" dirty="0"/>
              <a:t>Achyuth Rapolu</a:t>
            </a:r>
          </a:p>
          <a:p>
            <a:pPr algn="r"/>
            <a:r>
              <a:rPr lang="en-IN" dirty="0"/>
              <a:t>Ajay Kumar Kurapati</a:t>
            </a:r>
          </a:p>
          <a:p>
            <a:pPr algn="r"/>
            <a:r>
              <a:rPr lang="en-IN" dirty="0"/>
              <a:t>Chaitanya Dulipudi</a:t>
            </a:r>
          </a:p>
          <a:p>
            <a:pPr algn="r"/>
            <a:endParaRPr lang="en-IN" dirty="0"/>
          </a:p>
        </p:txBody>
      </p:sp>
    </p:spTree>
    <p:extLst>
      <p:ext uri="{BB962C8B-B14F-4D97-AF65-F5344CB8AC3E}">
        <p14:creationId xmlns:p14="http://schemas.microsoft.com/office/powerpoint/2010/main" val="378334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1419-7239-0BEC-F512-2BE08945294D}"/>
              </a:ext>
            </a:extLst>
          </p:cNvPr>
          <p:cNvSpPr>
            <a:spLocks noGrp="1"/>
          </p:cNvSpPr>
          <p:nvPr>
            <p:ph type="title"/>
          </p:nvPr>
        </p:nvSpPr>
        <p:spPr/>
        <p:txBody>
          <a:bodyPr/>
          <a:lstStyle/>
          <a:p>
            <a:r>
              <a:rPr lang="en-GB" b="1" dirty="0"/>
              <a:t>Conclusion</a:t>
            </a:r>
            <a:endParaRPr lang="en-IN" b="1" dirty="0"/>
          </a:p>
        </p:txBody>
      </p:sp>
      <p:sp>
        <p:nvSpPr>
          <p:cNvPr id="3" name="Content Placeholder 2">
            <a:extLst>
              <a:ext uri="{FF2B5EF4-FFF2-40B4-BE49-F238E27FC236}">
                <a16:creationId xmlns:a16="http://schemas.microsoft.com/office/drawing/2014/main" id="{7F365DA9-AF1E-27BD-11BA-65E368641646}"/>
              </a:ext>
            </a:extLst>
          </p:cNvPr>
          <p:cNvSpPr>
            <a:spLocks noGrp="1"/>
          </p:cNvSpPr>
          <p:nvPr>
            <p:ph idx="1"/>
          </p:nvPr>
        </p:nvSpPr>
        <p:spPr>
          <a:xfrm>
            <a:off x="2421261" y="1648409"/>
            <a:ext cx="8915400" cy="3777622"/>
          </a:xfrm>
        </p:spPr>
        <p:txBody>
          <a:bodyPr>
            <a:normAutofit fontScale="85000" lnSpcReduction="10000"/>
          </a:bodyPr>
          <a:lstStyle/>
          <a:p>
            <a:pPr algn="just"/>
            <a:r>
              <a:rPr lang="en-GB" sz="2800" dirty="0">
                <a:latin typeface="Times New Roman" panose="02020603050405020304" pitchFamily="18" charset="0"/>
                <a:cs typeface="Times New Roman" panose="02020603050405020304" pitchFamily="18" charset="0"/>
              </a:rPr>
              <a:t>Based on the evaluation of the classification models, the Voting Classifier with soft voting yielded the highest accuracy score. This indicates that combining the predictions of multiple individual classifiers using soft voting can lead to better overall performance compared to the individual classifiers on their own.</a:t>
            </a:r>
          </a:p>
          <a:p>
            <a:pPr algn="just"/>
            <a:r>
              <a:rPr lang="en-GB" sz="2800" dirty="0">
                <a:latin typeface="Times New Roman" panose="02020603050405020304" pitchFamily="18" charset="0"/>
                <a:cs typeface="Times New Roman" panose="02020603050405020304" pitchFamily="18" charset="0"/>
              </a:rPr>
              <a:t>The higher accuracy of the Voting Classifier with soft voting suggests that the ensemble model is able to leverage the strengths of the individual classifiers and mitigate their weaknesses, resulting in more accurate predictions. This highlights the effectiveness of ensemble learning in improving classification performance</a:t>
            </a:r>
            <a:r>
              <a:rPr lang="en-IN"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60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CA8DA-25E1-1F99-430E-18F79296EFEA}"/>
              </a:ext>
            </a:extLst>
          </p:cNvPr>
          <p:cNvSpPr>
            <a:spLocks noGrp="1"/>
          </p:cNvSpPr>
          <p:nvPr>
            <p:ph idx="1"/>
          </p:nvPr>
        </p:nvSpPr>
        <p:spPr>
          <a:xfrm>
            <a:off x="2150673" y="2363755"/>
            <a:ext cx="8915400" cy="2130490"/>
          </a:xfrm>
        </p:spPr>
        <p:txBody>
          <a:bodyPr>
            <a:normAutofit/>
          </a:bodyPr>
          <a:lstStyle/>
          <a:p>
            <a:pPr marL="0" indent="0" algn="ctr">
              <a:buNone/>
            </a:pPr>
            <a:r>
              <a:rPr lang="en-GB" sz="11500" b="1" dirty="0">
                <a:solidFill>
                  <a:srgbClr val="00B050"/>
                </a:solidFill>
                <a:latin typeface="Bookman Old Style" panose="02050604050505020204" pitchFamily="18" charset="0"/>
              </a:rPr>
              <a:t>Thank You</a:t>
            </a:r>
            <a:endParaRPr lang="en-IN" sz="11500" b="1" dirty="0">
              <a:solidFill>
                <a:srgbClr val="00B050"/>
              </a:solidFill>
              <a:latin typeface="Bookman Old Style" panose="02050604050505020204" pitchFamily="18" charset="0"/>
            </a:endParaRPr>
          </a:p>
        </p:txBody>
      </p:sp>
    </p:spTree>
    <p:extLst>
      <p:ext uri="{BB962C8B-B14F-4D97-AF65-F5344CB8AC3E}">
        <p14:creationId xmlns:p14="http://schemas.microsoft.com/office/powerpoint/2010/main" val="370057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D65D-3F60-590C-6546-09F4E642BFAC}"/>
              </a:ext>
            </a:extLst>
          </p:cNvPr>
          <p:cNvSpPr>
            <a:spLocks noGrp="1"/>
          </p:cNvSpPr>
          <p:nvPr>
            <p:ph type="title"/>
          </p:nvPr>
        </p:nvSpPr>
        <p:spPr/>
        <p:txBody>
          <a:bodyPr/>
          <a:lstStyle/>
          <a:p>
            <a:r>
              <a:rPr lang="en-GB" b="1" dirty="0"/>
              <a:t>Introduction</a:t>
            </a:r>
            <a:endParaRPr lang="en-IN" b="1" dirty="0"/>
          </a:p>
        </p:txBody>
      </p:sp>
      <p:sp>
        <p:nvSpPr>
          <p:cNvPr id="3" name="Content Placeholder 2">
            <a:extLst>
              <a:ext uri="{FF2B5EF4-FFF2-40B4-BE49-F238E27FC236}">
                <a16:creationId xmlns:a16="http://schemas.microsoft.com/office/drawing/2014/main" id="{5F8F52D4-AE76-4B84-4307-5A0D5A9F5763}"/>
              </a:ext>
            </a:extLst>
          </p:cNvPr>
          <p:cNvSpPr>
            <a:spLocks noGrp="1"/>
          </p:cNvSpPr>
          <p:nvPr>
            <p:ph idx="1"/>
          </p:nvPr>
        </p:nvSpPr>
        <p:spPr/>
        <p:txBody>
          <a:bodyPr>
            <a:normAutofit/>
          </a:bodyPr>
          <a:lstStyle/>
          <a:p>
            <a:pPr marL="0" indent="0" algn="just">
              <a:buNone/>
            </a:pPr>
            <a:r>
              <a:rPr lang="en-GB" sz="2400" dirty="0">
                <a:latin typeface="Times New Roman" panose="02020603050405020304" pitchFamily="18" charset="0"/>
                <a:cs typeface="Times New Roman" panose="02020603050405020304" pitchFamily="18" charset="0"/>
              </a:rPr>
              <a:t>In the era of e-commerce, online reviews play a crucial role in influencing purchasing decisions. </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and understanding customer sentiments expressed in reviews can provide valuable insights to businesses. This project focuses on classifying customer reviews and predicting ratings based on the sentiment conveyed in the text. The project utilizes state-of-the-art techniques in natural language processing (NLP) and machine learning to achieve this goal.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94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E5AA-2C2B-88E1-2555-9765004E435C}"/>
              </a:ext>
            </a:extLst>
          </p:cNvPr>
          <p:cNvSpPr>
            <a:spLocks noGrp="1"/>
          </p:cNvSpPr>
          <p:nvPr>
            <p:ph type="title"/>
          </p:nvPr>
        </p:nvSpPr>
        <p:spPr/>
        <p:txBody>
          <a:bodyPr/>
          <a:lstStyle/>
          <a:p>
            <a:r>
              <a:rPr lang="en-GB" b="1" dirty="0"/>
              <a:t>Dataset</a:t>
            </a:r>
            <a:endParaRPr lang="en-IN" b="1" dirty="0"/>
          </a:p>
        </p:txBody>
      </p:sp>
      <p:sp>
        <p:nvSpPr>
          <p:cNvPr id="3" name="Content Placeholder 2">
            <a:extLst>
              <a:ext uri="{FF2B5EF4-FFF2-40B4-BE49-F238E27FC236}">
                <a16:creationId xmlns:a16="http://schemas.microsoft.com/office/drawing/2014/main" id="{464AB117-B955-EFB4-0CC7-09EE7D4534E6}"/>
              </a:ext>
            </a:extLst>
          </p:cNvPr>
          <p:cNvSpPr>
            <a:spLocks noGrp="1"/>
          </p:cNvSpPr>
          <p:nvPr>
            <p:ph idx="1"/>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The dataset is collected from Kaggle. The dataset has 34626 customer reviews in text. The label of the dataset is </a:t>
            </a:r>
            <a:r>
              <a:rPr lang="en-GB" sz="2400" b="1" i="1" dirty="0">
                <a:latin typeface="Times New Roman" panose="02020603050405020304" pitchFamily="18" charset="0"/>
                <a:cs typeface="Times New Roman" panose="02020603050405020304" pitchFamily="18" charset="0"/>
              </a:rPr>
              <a:t>Rating</a:t>
            </a:r>
            <a:r>
              <a:rPr lang="en-GB" sz="2400" dirty="0">
                <a:latin typeface="Times New Roman" panose="02020603050405020304" pitchFamily="18" charset="0"/>
                <a:cs typeface="Times New Roman" panose="02020603050405020304" pitchFamily="18" charset="0"/>
              </a:rPr>
              <a:t>. It has 5 classes – 1, 2, 3, 4, and 5.</a:t>
            </a:r>
          </a:p>
          <a:p>
            <a:pPr algn="just"/>
            <a:r>
              <a:rPr lang="en-GB" sz="2400" dirty="0">
                <a:latin typeface="Times New Roman" panose="02020603050405020304" pitchFamily="18" charset="0"/>
                <a:cs typeface="Times New Roman" panose="02020603050405020304" pitchFamily="18" charset="0"/>
              </a:rPr>
              <a:t>This dataset consists of 21 columns/attributes. Only </a:t>
            </a:r>
            <a:r>
              <a:rPr lang="en-GB" sz="2400" b="1" i="1" dirty="0">
                <a:latin typeface="Times New Roman" panose="02020603050405020304" pitchFamily="18" charset="0"/>
                <a:cs typeface="Times New Roman" panose="02020603050405020304" pitchFamily="18" charset="0"/>
              </a:rPr>
              <a:t>reviews.tx</a:t>
            </a:r>
            <a:r>
              <a:rPr lang="en-GB" sz="2400" dirty="0">
                <a:latin typeface="Times New Roman" panose="02020603050405020304" pitchFamily="18" charset="0"/>
                <a:cs typeface="Times New Roman" panose="02020603050405020304" pitchFamily="18" charset="0"/>
              </a:rPr>
              <a:t>t and </a:t>
            </a:r>
            <a:r>
              <a:rPr lang="en-GB" sz="2400" b="1" i="1" dirty="0" err="1">
                <a:latin typeface="Times New Roman" panose="02020603050405020304" pitchFamily="18" charset="0"/>
                <a:cs typeface="Times New Roman" panose="02020603050405020304" pitchFamily="18" charset="0"/>
              </a:rPr>
              <a:t>reviews.rating</a:t>
            </a:r>
            <a:r>
              <a:rPr lang="en-GB" sz="2400" b="1" i="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is required so we extract these two columns only and dropped the other columns.</a:t>
            </a:r>
          </a:p>
          <a:p>
            <a:pPr algn="just"/>
            <a:r>
              <a:rPr lang="en-GB" sz="2400" dirty="0">
                <a:latin typeface="Times New Roman" panose="02020603050405020304" pitchFamily="18" charset="0"/>
                <a:cs typeface="Times New Roman" panose="02020603050405020304" pitchFamily="18" charset="0"/>
              </a:rPr>
              <a:t>We also, removed the rows with missing values.</a:t>
            </a:r>
          </a:p>
        </p:txBody>
      </p:sp>
    </p:spTree>
    <p:extLst>
      <p:ext uri="{BB962C8B-B14F-4D97-AF65-F5344CB8AC3E}">
        <p14:creationId xmlns:p14="http://schemas.microsoft.com/office/powerpoint/2010/main" val="354671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7F23-3C58-DE02-9FCC-A85C0CBF5C90}"/>
              </a:ext>
            </a:extLst>
          </p:cNvPr>
          <p:cNvSpPr>
            <a:spLocks noGrp="1"/>
          </p:cNvSpPr>
          <p:nvPr>
            <p:ph type="title"/>
          </p:nvPr>
        </p:nvSpPr>
        <p:spPr/>
        <p:txBody>
          <a:bodyPr/>
          <a:lstStyle/>
          <a:p>
            <a:r>
              <a:rPr lang="en-GB" b="1" dirty="0"/>
              <a:t>Methodology</a:t>
            </a:r>
            <a:endParaRPr lang="en-IN" dirty="0"/>
          </a:p>
        </p:txBody>
      </p:sp>
      <p:sp>
        <p:nvSpPr>
          <p:cNvPr id="3" name="Content Placeholder 2">
            <a:extLst>
              <a:ext uri="{FF2B5EF4-FFF2-40B4-BE49-F238E27FC236}">
                <a16:creationId xmlns:a16="http://schemas.microsoft.com/office/drawing/2014/main" id="{321FD4C3-2CDA-9888-B278-D4437FF2E4D4}"/>
              </a:ext>
            </a:extLst>
          </p:cNvPr>
          <p:cNvSpPr>
            <a:spLocks noGrp="1"/>
          </p:cNvSpPr>
          <p:nvPr>
            <p:ph idx="1"/>
          </p:nvPr>
        </p:nvSpPr>
        <p:spPr>
          <a:xfrm>
            <a:off x="2118049" y="1427584"/>
            <a:ext cx="9386563" cy="5029200"/>
          </a:xfrm>
        </p:spPr>
        <p:txBody>
          <a:bodyPr>
            <a:normAutofit/>
          </a:bodyPr>
          <a:lstStyle/>
          <a:p>
            <a:pPr>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Data Pre-Processing:</a:t>
            </a:r>
          </a:p>
          <a:p>
            <a:pPr lvl="1">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Extract useful features</a:t>
            </a:r>
          </a:p>
          <a:p>
            <a:pPr lvl="1">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Remove Missing Rows</a:t>
            </a:r>
          </a:p>
          <a:p>
            <a:pPr>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Apply NLP Techniques:</a:t>
            </a:r>
          </a:p>
          <a:p>
            <a:pPr lvl="1">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BERT Tokenization:</a:t>
            </a:r>
          </a:p>
          <a:p>
            <a:pPr lvl="2">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Word Piece Tokenization</a:t>
            </a:r>
          </a:p>
          <a:p>
            <a:pPr lvl="2">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Vocabulary</a:t>
            </a:r>
          </a:p>
          <a:p>
            <a:pPr lvl="2">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Special Tokens</a:t>
            </a:r>
          </a:p>
          <a:p>
            <a:pPr lvl="2">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Token Embeddings</a:t>
            </a:r>
            <a:endParaRPr lang="en-GB"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TF-IDF Vectorization</a:t>
            </a:r>
            <a:endParaRPr lang="en-GB"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Apply Classification</a:t>
            </a:r>
          </a:p>
        </p:txBody>
      </p:sp>
    </p:spTree>
    <p:extLst>
      <p:ext uri="{BB962C8B-B14F-4D97-AF65-F5344CB8AC3E}">
        <p14:creationId xmlns:p14="http://schemas.microsoft.com/office/powerpoint/2010/main" val="16412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00F0-2AF3-4B75-4FDA-94DE634C907E}"/>
              </a:ext>
            </a:extLst>
          </p:cNvPr>
          <p:cNvSpPr>
            <a:spLocks noGrp="1"/>
          </p:cNvSpPr>
          <p:nvPr>
            <p:ph type="title"/>
          </p:nvPr>
        </p:nvSpPr>
        <p:spPr/>
        <p:txBody>
          <a:bodyPr/>
          <a:lstStyle/>
          <a:p>
            <a:r>
              <a:rPr lang="en-GB" b="1" dirty="0"/>
              <a:t>Methodology (Contd.)</a:t>
            </a:r>
            <a:endParaRPr lang="en-IN" dirty="0"/>
          </a:p>
        </p:txBody>
      </p:sp>
      <p:pic>
        <p:nvPicPr>
          <p:cNvPr id="4" name="Content Placeholder 3">
            <a:extLst>
              <a:ext uri="{FF2B5EF4-FFF2-40B4-BE49-F238E27FC236}">
                <a16:creationId xmlns:a16="http://schemas.microsoft.com/office/drawing/2014/main" id="{3B70150F-A44C-FFFB-E6DF-4AC3F43F9E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235" y="1539875"/>
            <a:ext cx="7695794" cy="4154614"/>
          </a:xfrm>
          <a:prstGeom prst="rect">
            <a:avLst/>
          </a:prstGeom>
        </p:spPr>
      </p:pic>
      <p:sp>
        <p:nvSpPr>
          <p:cNvPr id="5" name="TextBox 4">
            <a:extLst>
              <a:ext uri="{FF2B5EF4-FFF2-40B4-BE49-F238E27FC236}">
                <a16:creationId xmlns:a16="http://schemas.microsoft.com/office/drawing/2014/main" id="{CFC5A6FF-6829-5E94-72E7-9710E2D3F4F0}"/>
              </a:ext>
            </a:extLst>
          </p:cNvPr>
          <p:cNvSpPr txBox="1"/>
          <p:nvPr/>
        </p:nvSpPr>
        <p:spPr>
          <a:xfrm>
            <a:off x="5309119" y="5864558"/>
            <a:ext cx="2761861"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Fig. BERT Tokenization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63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09E6-7E24-C3F4-6AA4-6CDE6A0E1492}"/>
              </a:ext>
            </a:extLst>
          </p:cNvPr>
          <p:cNvSpPr>
            <a:spLocks noGrp="1"/>
          </p:cNvSpPr>
          <p:nvPr>
            <p:ph type="title"/>
          </p:nvPr>
        </p:nvSpPr>
        <p:spPr/>
        <p:txBody>
          <a:bodyPr/>
          <a:lstStyle/>
          <a:p>
            <a:r>
              <a:rPr lang="en-GB" b="1" dirty="0"/>
              <a:t>Methodology (Contd.)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83388E-6686-6D98-A8EA-1A67FC1269B7}"/>
                  </a:ext>
                </a:extLst>
              </p:cNvPr>
              <p:cNvSpPr>
                <a:spLocks noGrp="1"/>
              </p:cNvSpPr>
              <p:nvPr>
                <p:ph idx="1"/>
              </p:nvPr>
            </p:nvSpPr>
            <p:spPr>
              <a:xfrm>
                <a:off x="1380931" y="1716833"/>
                <a:ext cx="10123681" cy="4627983"/>
              </a:xfrm>
            </p:spPr>
            <p:txBody>
              <a:bodyPr>
                <a:normAutofit/>
              </a:bodyPr>
              <a:lstStyle/>
              <a:p>
                <a:pPr marL="571500" indent="0" algn="just">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formula for calculating the TF-IDF score of a term (word) in a document is as follows: </a:t>
                </a:r>
              </a:p>
              <a:p>
                <a:pPr marL="571500" indent="0" algn="just">
                  <a:lnSpc>
                    <a:spcPct val="107000"/>
                  </a:lnSpc>
                  <a:buNone/>
                </a:pPr>
                <a14:m>
                  <m:oMathPara xmlns:m="http://schemas.openxmlformats.org/officeDocument/2006/math">
                    <m:oMathParaPr>
                      <m:jc m:val="centerGroup"/>
                    </m:oMathParaPr>
                    <m:oMath xmlns:m="http://schemas.openxmlformats.org/officeDocument/2006/math">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𝑇𝐹</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𝐼𝐷𝐹</m:t>
                      </m:r>
                      <m:d>
                        <m:dPr>
                          <m:ctrlPr>
                            <a:rPr lang="en-IN" sz="16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𝑑</m:t>
                          </m:r>
                        </m:e>
                      </m:d>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𝑇𝐹</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𝑑</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𝐼𝐷𝐹</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0" algn="just">
                  <a:lnSpc>
                    <a:spcPct val="107000"/>
                  </a:lnSpc>
                  <a:buNone/>
                </a:pP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0" algn="just">
                  <a:lnSpc>
                    <a:spcPct val="107000"/>
                  </a:lnSpc>
                  <a:buNone/>
                </a:pPr>
                <a14:m>
                  <m:oMath xmlns:m="http://schemas.openxmlformats.org/officeDocument/2006/math">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𝑇𝐹</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is the Term Frequency of term </a:t>
                </a:r>
                <a14:m>
                  <m:oMath xmlns:m="http://schemas.openxmlformats.org/officeDocument/2006/math">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in document </a:t>
                </a:r>
                <a14:m>
                  <m:oMath xmlns:m="http://schemas.openxmlformats.org/officeDocument/2006/math">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oMath>
                </a14:m>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representing how often term </a:t>
                </a:r>
                <a14:m>
                  <m:oMath xmlns:m="http://schemas.openxmlformats.org/officeDocument/2006/math">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appears in document </a:t>
                </a:r>
                <a14:m>
                  <m:oMath xmlns:m="http://schemas.openxmlformats.org/officeDocument/2006/math">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oMath>
                </a14:m>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0" algn="just">
                  <a:lnSpc>
                    <a:spcPct val="107000"/>
                  </a:lnSpc>
                  <a:buNone/>
                </a:pP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It is calculated as the number of times term </a:t>
                </a:r>
                <a14:m>
                  <m:oMath xmlns:m="http://schemas.openxmlformats.org/officeDocument/2006/math">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appears in document </a:t>
                </a:r>
                <a14:m>
                  <m:oMath xmlns:m="http://schemas.openxmlformats.org/officeDocument/2006/math">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oMath>
                </a14:m>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divided by the total number of terms in document </a:t>
                </a:r>
                <a14:m>
                  <m:oMath xmlns:m="http://schemas.openxmlformats.org/officeDocument/2006/math">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oMath>
                </a14:m>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0" algn="just">
                  <a:lnSpc>
                    <a:spcPct val="107000"/>
                  </a:lnSpc>
                  <a:buNone/>
                </a:pPr>
                <a14:m>
                  <m:oMathPara xmlns:m="http://schemas.openxmlformats.org/officeDocument/2006/math">
                    <m:oMathParaPr>
                      <m:jc m:val="centerGroup"/>
                    </m:oMathParaPr>
                    <m:oMath xmlns:m="http://schemas.openxmlformats.org/officeDocument/2006/math">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𝑇𝐹</m:t>
                      </m:r>
                      <m:d>
                        <m:dPr>
                          <m:ctrlP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e>
                      </m:d>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𝑛𝑢𝑚𝑏𝑒𝑟</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𝑡𝑖𝑚𝑒𝑠</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𝑡𝑒𝑟𝑚</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𝑎𝑝𝑝𝑒𝑎𝑟𝑠</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𝑑𝑜𝑐𝑢𝑚𝑒𝑛𝑡</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𝑡𝑜𝑡𝑎𝑙</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𝑛𝑢𝑚𝑏𝑒𝑟</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𝑡𝑒𝑟𝑚𝑠</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𝑑𝑜𝑐𝑢𝑚𝑒𝑛𝑡</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effectLst/>
                              <a:latin typeface="Cambria Math" panose="02040503050406030204" pitchFamily="18" charset="0"/>
                              <a:ea typeface="Times New Roman" panose="02020603050405020304" pitchFamily="18" charset="0"/>
                              <a:cs typeface="Times New Roman" panose="02020603050405020304" pitchFamily="18" charset="0"/>
                            </a:rPr>
                            <m:t>𝑑</m:t>
                          </m:r>
                        </m:den>
                      </m:f>
                    </m:oMath>
                  </m:oMathPara>
                </a14:m>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0" algn="just">
                  <a:lnSpc>
                    <a:spcPct val="107000"/>
                  </a:lnSpc>
                  <a:buNone/>
                </a:pP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𝐼𝐷𝐹</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is the Inverse Document Frequency of term </a:t>
                </a:r>
                <a14:m>
                  <m:oMath xmlns:m="http://schemas.openxmlformats.org/officeDocument/2006/math">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representing the importance of term </a:t>
                </a:r>
                <a14:m>
                  <m:oMath xmlns:m="http://schemas.openxmlformats.org/officeDocument/2006/math">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in the entire corpus.</a:t>
                </a:r>
              </a:p>
              <a:p>
                <a:pPr marL="571500" indent="0" algn="just">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It is calculated as the logarithm of the total number of documents in the corpus divided by the number of documents containing term </a:t>
                </a:r>
                <a14:m>
                  <m:oMath xmlns:m="http://schemas.openxmlformats.org/officeDocument/2006/math">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57150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𝐼𝐷𝐹</m:t>
                      </m:r>
                      <m:d>
                        <m:dPr>
                          <m:ctrlPr>
                            <a:rPr lang="en-IN" sz="16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m:t>
                          </m:r>
                        </m:e>
                      </m:d>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IN" sz="1600" i="1" kern="100">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IN" sz="1600" kern="1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en-IN" sz="16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6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𝑡𝑜𝑡𝑎𝑙</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𝑛𝑢𝑚𝑏𝑒𝑟</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𝑜𝑓</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𝑑𝑜𝑐𝑢𝑚𝑒𝑛𝑡𝑠</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𝑖𝑛</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𝑐𝑜𝑟𝑝𝑢𝑠</m:t>
                                  </m:r>
                                </m:num>
                                <m:den>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𝑛𝑢𝑚𝑏𝑒𝑟</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𝑜𝑓</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𝑑𝑜𝑐𝑢𝑚𝑒𝑛𝑡𝑠</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𝑐𝑜𝑛𝑡𝑎𝑖𝑛𝑖𝑛𝑔</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𝑡𝑒𝑟𝑚</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600" i="1" kern="100">
                                      <a:effectLst/>
                                      <a:latin typeface="Cambria Math" panose="02040503050406030204" pitchFamily="18" charset="0"/>
                                      <a:ea typeface="Calibri" panose="020F0502020204030204" pitchFamily="34" charset="0"/>
                                      <a:cs typeface="Times New Roman" panose="02020603050405020304" pitchFamily="18" charset="0"/>
                                    </a:rPr>
                                    <m:t>𝑡</m:t>
                                  </m:r>
                                </m:den>
                              </m:f>
                            </m:e>
                          </m:d>
                        </m:e>
                      </m:func>
                    </m:oMath>
                  </m:oMathPara>
                </a14:m>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D83388E-6686-6D98-A8EA-1A67FC1269B7}"/>
                  </a:ext>
                </a:extLst>
              </p:cNvPr>
              <p:cNvSpPr>
                <a:spLocks noGrp="1" noRot="1" noChangeAspect="1" noMove="1" noResize="1" noEditPoints="1" noAdjustHandles="1" noChangeArrowheads="1" noChangeShapeType="1" noTextEdit="1"/>
              </p:cNvSpPr>
              <p:nvPr>
                <p:ph idx="1"/>
              </p:nvPr>
            </p:nvSpPr>
            <p:spPr>
              <a:xfrm>
                <a:off x="1380931" y="1716833"/>
                <a:ext cx="10123681" cy="4627983"/>
              </a:xfrm>
              <a:blipFill>
                <a:blip r:embed="rId2"/>
                <a:stretch>
                  <a:fillRect t="-395" r="-301"/>
                </a:stretch>
              </a:blipFill>
            </p:spPr>
            <p:txBody>
              <a:bodyPr/>
              <a:lstStyle/>
              <a:p>
                <a:r>
                  <a:rPr lang="en-IN">
                    <a:noFill/>
                  </a:rPr>
                  <a:t> </a:t>
                </a:r>
              </a:p>
            </p:txBody>
          </p:sp>
        </mc:Fallback>
      </mc:AlternateContent>
    </p:spTree>
    <p:extLst>
      <p:ext uri="{BB962C8B-B14F-4D97-AF65-F5344CB8AC3E}">
        <p14:creationId xmlns:p14="http://schemas.microsoft.com/office/powerpoint/2010/main" val="13105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5CB4-67BC-1999-B9FA-22C52FD3FD0A}"/>
              </a:ext>
            </a:extLst>
          </p:cNvPr>
          <p:cNvSpPr>
            <a:spLocks noGrp="1"/>
          </p:cNvSpPr>
          <p:nvPr>
            <p:ph type="title"/>
          </p:nvPr>
        </p:nvSpPr>
        <p:spPr/>
        <p:txBody>
          <a:bodyPr/>
          <a:lstStyle/>
          <a:p>
            <a:r>
              <a:rPr lang="en-GB" b="1" dirty="0"/>
              <a:t>Methodology (Contd.)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9BF292-893C-8645-C96A-51086A85095B}"/>
                  </a:ext>
                </a:extLst>
              </p:cNvPr>
              <p:cNvSpPr>
                <a:spLocks noGrp="1"/>
              </p:cNvSpPr>
              <p:nvPr>
                <p:ph idx="1"/>
              </p:nvPr>
            </p:nvSpPr>
            <p:spPr>
              <a:xfrm>
                <a:off x="1796110" y="2068286"/>
                <a:ext cx="8915400" cy="3777622"/>
              </a:xfrm>
            </p:spPr>
            <p:txBody>
              <a:bodyPr/>
              <a:lstStyle/>
              <a:p>
                <a:pPr indent="0" algn="just">
                  <a:lnSpc>
                    <a:spcPct val="107000"/>
                  </a:lnSpc>
                  <a:buNone/>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Mathematically, the accuracy score of a classification model is calculated as: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14:m>
                  <m:oMath xmlns:m="http://schemas.openxmlformats.org/officeDocument/2006/math">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𝐴𝑐𝑐𝑢𝑟𝑎𝑐𝑦</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𝑁𝑢𝑚𝑏𝑒𝑟</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𝑐𝑜𝑟𝑟𝑒𝑐𝑡</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𝑝𝑟𝑒𝑑𝑖𝑐𝑡𝑖𝑜𝑛𝑠</m:t>
                        </m:r>
                      </m:num>
                      <m:den>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𝑇𝑜𝑡𝑎𝑙</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𝑛𝑢𝑚𝑏𝑒𝑟</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𝑝𝑟𝑒𝑑𝑖𝑐𝑡𝑖𝑜𝑛𝑠</m:t>
                        </m:r>
                      </m:den>
                    </m:f>
                    <m: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t>×100</m:t>
                    </m:r>
                  </m:oMath>
                </a14:m>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49BF292-893C-8645-C96A-51086A85095B}"/>
                  </a:ext>
                </a:extLst>
              </p:cNvPr>
              <p:cNvSpPr>
                <a:spLocks noGrp="1" noRot="1" noChangeAspect="1" noMove="1" noResize="1" noEditPoints="1" noAdjustHandles="1" noChangeArrowheads="1" noChangeShapeType="1" noTextEdit="1"/>
              </p:cNvSpPr>
              <p:nvPr>
                <p:ph idx="1"/>
              </p:nvPr>
            </p:nvSpPr>
            <p:spPr>
              <a:xfrm>
                <a:off x="1796110" y="2068286"/>
                <a:ext cx="8915400" cy="3777622"/>
              </a:xfrm>
              <a:blipFill>
                <a:blip r:embed="rId2"/>
                <a:stretch>
                  <a:fillRect t="-1290" r="-1026"/>
                </a:stretch>
              </a:blipFill>
            </p:spPr>
            <p:txBody>
              <a:bodyPr/>
              <a:lstStyle/>
              <a:p>
                <a:r>
                  <a:rPr lang="en-IN">
                    <a:noFill/>
                  </a:rPr>
                  <a:t> </a:t>
                </a:r>
              </a:p>
            </p:txBody>
          </p:sp>
        </mc:Fallback>
      </mc:AlternateContent>
    </p:spTree>
    <p:extLst>
      <p:ext uri="{BB962C8B-B14F-4D97-AF65-F5344CB8AC3E}">
        <p14:creationId xmlns:p14="http://schemas.microsoft.com/office/powerpoint/2010/main" val="138415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1654-9A67-0380-E209-F05B662F1004}"/>
              </a:ext>
            </a:extLst>
          </p:cNvPr>
          <p:cNvSpPr>
            <a:spLocks noGrp="1"/>
          </p:cNvSpPr>
          <p:nvPr>
            <p:ph type="title"/>
          </p:nvPr>
        </p:nvSpPr>
        <p:spPr/>
        <p:txBody>
          <a:bodyPr/>
          <a:lstStyle/>
          <a:p>
            <a:r>
              <a:rPr lang="en-GB" b="1" dirty="0"/>
              <a:t>Results</a:t>
            </a:r>
            <a:endParaRPr lang="en-IN" b="1" dirty="0"/>
          </a:p>
        </p:txBody>
      </p:sp>
      <p:sp>
        <p:nvSpPr>
          <p:cNvPr id="3" name="Content Placeholder 2">
            <a:extLst>
              <a:ext uri="{FF2B5EF4-FFF2-40B4-BE49-F238E27FC236}">
                <a16:creationId xmlns:a16="http://schemas.microsoft.com/office/drawing/2014/main" id="{704AE073-BEF8-8539-0958-E28B5BCC65DA}"/>
              </a:ext>
            </a:extLst>
          </p:cNvPr>
          <p:cNvSpPr>
            <a:spLocks noGrp="1"/>
          </p:cNvSpPr>
          <p:nvPr>
            <p:ph idx="1"/>
          </p:nvPr>
        </p:nvSpPr>
        <p:spPr/>
        <p:txBody>
          <a:bodyPr/>
          <a:lstStyle/>
          <a:p>
            <a:r>
              <a:rPr lang="en-GB" dirty="0"/>
              <a:t>The top most significant term is depicted in the below table:</a:t>
            </a:r>
          </a:p>
          <a:p>
            <a:pPr marL="0" indent="0">
              <a:buNone/>
            </a:pPr>
            <a:endParaRPr lang="en-IN" dirty="0"/>
          </a:p>
        </p:txBody>
      </p:sp>
      <p:graphicFrame>
        <p:nvGraphicFramePr>
          <p:cNvPr id="6" name="Table 5">
            <a:extLst>
              <a:ext uri="{FF2B5EF4-FFF2-40B4-BE49-F238E27FC236}">
                <a16:creationId xmlns:a16="http://schemas.microsoft.com/office/drawing/2014/main" id="{179DB5D9-2AED-80C0-A59C-729D195913CD}"/>
              </a:ext>
            </a:extLst>
          </p:cNvPr>
          <p:cNvGraphicFramePr>
            <a:graphicFrameLocks noGrp="1"/>
          </p:cNvGraphicFramePr>
          <p:nvPr>
            <p:extLst>
              <p:ext uri="{D42A27DB-BD31-4B8C-83A1-F6EECF244321}">
                <p14:modId xmlns:p14="http://schemas.microsoft.com/office/powerpoint/2010/main" val="3079290643"/>
              </p:ext>
            </p:extLst>
          </p:nvPr>
        </p:nvGraphicFramePr>
        <p:xfrm>
          <a:off x="3890865" y="2799183"/>
          <a:ext cx="5962262" cy="2332655"/>
        </p:xfrm>
        <a:graphic>
          <a:graphicData uri="http://schemas.openxmlformats.org/drawingml/2006/table">
            <a:tbl>
              <a:tblPr firstRow="1" firstCol="1" bandRow="1">
                <a:tableStyleId>{5C22544A-7EE6-4342-B048-85BDC9FD1C3A}</a:tableStyleId>
              </a:tblPr>
              <a:tblGrid>
                <a:gridCol w="3059642">
                  <a:extLst>
                    <a:ext uri="{9D8B030D-6E8A-4147-A177-3AD203B41FA5}">
                      <a16:colId xmlns:a16="http://schemas.microsoft.com/office/drawing/2014/main" val="2377583467"/>
                    </a:ext>
                  </a:extLst>
                </a:gridCol>
                <a:gridCol w="2902620">
                  <a:extLst>
                    <a:ext uri="{9D8B030D-6E8A-4147-A177-3AD203B41FA5}">
                      <a16:colId xmlns:a16="http://schemas.microsoft.com/office/drawing/2014/main" val="2065545696"/>
                    </a:ext>
                  </a:extLst>
                </a:gridCol>
              </a:tblGrid>
              <a:tr h="403985">
                <a:tc>
                  <a:txBody>
                    <a:bodyPr/>
                    <a:lstStyle/>
                    <a:p>
                      <a:pPr algn="ctr">
                        <a:lnSpc>
                          <a:spcPct val="107000"/>
                        </a:lnSpc>
                        <a:spcAft>
                          <a:spcPts val="800"/>
                        </a:spcAft>
                      </a:pPr>
                      <a:r>
                        <a:rPr lang="en-IN" sz="2400" kern="100" dirty="0">
                          <a:effectLst/>
                          <a:latin typeface="Times New Roman" panose="02020603050405020304" pitchFamily="18" charset="0"/>
                          <a:cs typeface="Times New Roman" panose="02020603050405020304" pitchFamily="18" charset="0"/>
                        </a:rPr>
                        <a:t>Terms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latin typeface="Times New Roman" panose="02020603050405020304" pitchFamily="18" charset="0"/>
                          <a:cs typeface="Times New Roman" panose="02020603050405020304" pitchFamily="18" charset="0"/>
                        </a:rPr>
                        <a:t>TF-IDF Score</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9518317"/>
                  </a:ext>
                </a:extLst>
              </a:tr>
              <a:tr h="385734">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promptly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0.376349</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20219070"/>
                  </a:ext>
                </a:extLst>
              </a:tr>
              <a:tr h="385734">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amps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0.295808</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7797736"/>
                  </a:ext>
                </a:extLst>
              </a:tr>
              <a:tr h="385734">
                <a:tc>
                  <a:txBody>
                    <a:bodyPr/>
                    <a:lstStyle/>
                    <a:p>
                      <a:pPr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book</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0.278751</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48047550"/>
                  </a:ext>
                </a:extLst>
              </a:tr>
              <a:tr h="385734">
                <a:tc>
                  <a:txBody>
                    <a:bodyPr/>
                    <a:lstStyle/>
                    <a:p>
                      <a:pPr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june</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0.278289</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5354041"/>
                  </a:ext>
                </a:extLst>
              </a:tr>
              <a:tr h="385734">
                <a:tc>
                  <a:txBody>
                    <a:bodyPr/>
                    <a:lstStyle/>
                    <a:p>
                      <a:pPr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perfection</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0.26896</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4702268"/>
                  </a:ext>
                </a:extLst>
              </a:tr>
            </a:tbl>
          </a:graphicData>
        </a:graphic>
      </p:graphicFrame>
    </p:spTree>
    <p:extLst>
      <p:ext uri="{BB962C8B-B14F-4D97-AF65-F5344CB8AC3E}">
        <p14:creationId xmlns:p14="http://schemas.microsoft.com/office/powerpoint/2010/main" val="377056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6C9D-E9BF-60FE-93A6-B0A234F9AA9D}"/>
              </a:ext>
            </a:extLst>
          </p:cNvPr>
          <p:cNvSpPr>
            <a:spLocks noGrp="1"/>
          </p:cNvSpPr>
          <p:nvPr>
            <p:ph type="title"/>
          </p:nvPr>
        </p:nvSpPr>
        <p:spPr/>
        <p:txBody>
          <a:bodyPr/>
          <a:lstStyle/>
          <a:p>
            <a:r>
              <a:rPr lang="en-GB" b="1" dirty="0"/>
              <a:t>Result (Contd.)</a:t>
            </a:r>
            <a:endParaRPr lang="en-IN" b="1" dirty="0"/>
          </a:p>
        </p:txBody>
      </p:sp>
      <p:sp>
        <p:nvSpPr>
          <p:cNvPr id="3" name="Content Placeholder 2">
            <a:extLst>
              <a:ext uri="{FF2B5EF4-FFF2-40B4-BE49-F238E27FC236}">
                <a16:creationId xmlns:a16="http://schemas.microsoft.com/office/drawing/2014/main" id="{0D98656B-AA52-4B0A-3F47-0C13CC694E5D}"/>
              </a:ext>
            </a:extLst>
          </p:cNvPr>
          <p:cNvSpPr>
            <a:spLocks noGrp="1"/>
          </p:cNvSpPr>
          <p:nvPr>
            <p:ph idx="1"/>
          </p:nvPr>
        </p:nvSpPr>
        <p:spPr>
          <a:xfrm>
            <a:off x="2477245" y="1540189"/>
            <a:ext cx="8915400" cy="3777622"/>
          </a:xfrm>
        </p:spPr>
        <p:txBody>
          <a:bodyPr/>
          <a:lstStyle/>
          <a:p>
            <a:r>
              <a:rPr lang="en-GB" dirty="0"/>
              <a:t>The table below records the accuracy of each classifier model:</a:t>
            </a:r>
          </a:p>
          <a:p>
            <a:endParaRPr lang="en-IN" dirty="0"/>
          </a:p>
        </p:txBody>
      </p:sp>
      <p:graphicFrame>
        <p:nvGraphicFramePr>
          <p:cNvPr id="6" name="Table 5">
            <a:extLst>
              <a:ext uri="{FF2B5EF4-FFF2-40B4-BE49-F238E27FC236}">
                <a16:creationId xmlns:a16="http://schemas.microsoft.com/office/drawing/2014/main" id="{61BC167B-FE4E-F711-B745-7F5979DCD771}"/>
              </a:ext>
            </a:extLst>
          </p:cNvPr>
          <p:cNvGraphicFramePr>
            <a:graphicFrameLocks noGrp="1"/>
          </p:cNvGraphicFramePr>
          <p:nvPr>
            <p:extLst>
              <p:ext uri="{D42A27DB-BD31-4B8C-83A1-F6EECF244321}">
                <p14:modId xmlns:p14="http://schemas.microsoft.com/office/powerpoint/2010/main" val="1786025174"/>
              </p:ext>
            </p:extLst>
          </p:nvPr>
        </p:nvGraphicFramePr>
        <p:xfrm>
          <a:off x="2799183" y="2136710"/>
          <a:ext cx="7100980" cy="3671258"/>
        </p:xfrm>
        <a:graphic>
          <a:graphicData uri="http://schemas.openxmlformats.org/drawingml/2006/table">
            <a:tbl>
              <a:tblPr firstRow="1" firstCol="1" bandRow="1">
                <a:tableStyleId>{5C22544A-7EE6-4342-B048-85BDC9FD1C3A}</a:tableStyleId>
              </a:tblPr>
              <a:tblGrid>
                <a:gridCol w="3550490">
                  <a:extLst>
                    <a:ext uri="{9D8B030D-6E8A-4147-A177-3AD203B41FA5}">
                      <a16:colId xmlns:a16="http://schemas.microsoft.com/office/drawing/2014/main" val="3280548625"/>
                    </a:ext>
                  </a:extLst>
                </a:gridCol>
                <a:gridCol w="3550490">
                  <a:extLst>
                    <a:ext uri="{9D8B030D-6E8A-4147-A177-3AD203B41FA5}">
                      <a16:colId xmlns:a16="http://schemas.microsoft.com/office/drawing/2014/main" val="3569680990"/>
                    </a:ext>
                  </a:extLst>
                </a:gridCol>
              </a:tblGrid>
              <a:tr h="286975">
                <a:tc>
                  <a:txBody>
                    <a:bodyPr/>
                    <a:lstStyle/>
                    <a:p>
                      <a:pPr marL="457200" algn="ctr">
                        <a:lnSpc>
                          <a:spcPct val="107000"/>
                        </a:lnSpc>
                      </a:pPr>
                      <a:r>
                        <a:rPr lang="en-IN" sz="2000" kern="100" dirty="0">
                          <a:effectLst/>
                          <a:latin typeface="Times New Roman" panose="02020603050405020304" pitchFamily="18" charset="0"/>
                          <a:cs typeface="Times New Roman" panose="02020603050405020304" pitchFamily="18" charset="0"/>
                        </a:rPr>
                        <a:t>Classifier Models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Accuracy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8499"/>
                  </a:ext>
                </a:extLst>
              </a:tr>
              <a:tr h="287172">
                <a:tc>
                  <a:txBody>
                    <a:bodyPr/>
                    <a:lstStyle/>
                    <a:p>
                      <a:pPr marL="457200" algn="just">
                        <a:lnSpc>
                          <a:spcPct val="107000"/>
                        </a:lnSpc>
                      </a:pPr>
                      <a:r>
                        <a:rPr lang="en-IN" sz="2000" kern="100" dirty="0">
                          <a:effectLst/>
                          <a:latin typeface="Times New Roman" panose="02020603050405020304" pitchFamily="18" charset="0"/>
                          <a:cs typeface="Times New Roman" panose="02020603050405020304" pitchFamily="18" charset="0"/>
                        </a:rPr>
                        <a:t>KNN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0.68</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3340333"/>
                  </a:ext>
                </a:extLst>
              </a:tr>
              <a:tr h="287172">
                <a:tc>
                  <a:txBody>
                    <a:bodyPr/>
                    <a:lstStyle/>
                    <a:p>
                      <a:pPr marL="457200" algn="just">
                        <a:lnSpc>
                          <a:spcPct val="107000"/>
                        </a:lnSpc>
                      </a:pPr>
                      <a:r>
                        <a:rPr lang="en-IN" sz="2000" kern="100">
                          <a:effectLst/>
                          <a:latin typeface="Times New Roman" panose="02020603050405020304" pitchFamily="18" charset="0"/>
                          <a:cs typeface="Times New Roman" panose="02020603050405020304" pitchFamily="18" charset="0"/>
                        </a:rPr>
                        <a:t>Gaussian Naïve Bayes</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0.73</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8422091"/>
                  </a:ext>
                </a:extLst>
              </a:tr>
              <a:tr h="287172">
                <a:tc>
                  <a:txBody>
                    <a:bodyPr/>
                    <a:lstStyle/>
                    <a:p>
                      <a:pPr marL="457200" algn="just">
                        <a:lnSpc>
                          <a:spcPct val="107000"/>
                        </a:lnSpc>
                      </a:pPr>
                      <a:r>
                        <a:rPr lang="en-IN" sz="2000" kern="100">
                          <a:effectLst/>
                          <a:latin typeface="Times New Roman" panose="02020603050405020304" pitchFamily="18" charset="0"/>
                          <a:cs typeface="Times New Roman" panose="02020603050405020304" pitchFamily="18" charset="0"/>
                        </a:rPr>
                        <a:t>Multinomial Naïve Bayes</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0.69</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8614504"/>
                  </a:ext>
                </a:extLst>
              </a:tr>
              <a:tr h="287172">
                <a:tc>
                  <a:txBody>
                    <a:bodyPr/>
                    <a:lstStyle/>
                    <a:p>
                      <a:pPr marL="457200" algn="just">
                        <a:lnSpc>
                          <a:spcPct val="107000"/>
                        </a:lnSpc>
                      </a:pPr>
                      <a:r>
                        <a:rPr lang="en-IN" sz="2000" kern="100" dirty="0">
                          <a:effectLst/>
                          <a:latin typeface="Times New Roman" panose="02020603050405020304" pitchFamily="18" charset="0"/>
                          <a:cs typeface="Times New Roman" panose="02020603050405020304" pitchFamily="18" charset="0"/>
                        </a:rPr>
                        <a:t>Decision Tree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0.68</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7897261"/>
                  </a:ext>
                </a:extLst>
              </a:tr>
              <a:tr h="287172">
                <a:tc>
                  <a:txBody>
                    <a:bodyPr/>
                    <a:lstStyle/>
                    <a:p>
                      <a:pPr marL="457200" algn="just">
                        <a:lnSpc>
                          <a:spcPct val="107000"/>
                        </a:lnSpc>
                      </a:pPr>
                      <a:r>
                        <a:rPr lang="en-IN" sz="2000" kern="100">
                          <a:effectLst/>
                          <a:latin typeface="Times New Roman" panose="02020603050405020304" pitchFamily="18" charset="0"/>
                          <a:cs typeface="Times New Roman" panose="02020603050405020304" pitchFamily="18" charset="0"/>
                        </a:rPr>
                        <a:t>Random Forest</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0.67</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0036865"/>
                  </a:ext>
                </a:extLst>
              </a:tr>
              <a:tr h="287172">
                <a:tc>
                  <a:txBody>
                    <a:bodyPr/>
                    <a:lstStyle/>
                    <a:p>
                      <a:pPr marL="457200" algn="just">
                        <a:lnSpc>
                          <a:spcPct val="107000"/>
                        </a:lnSpc>
                      </a:pPr>
                      <a:r>
                        <a:rPr lang="en-IN" sz="2000" kern="100">
                          <a:effectLst/>
                          <a:latin typeface="Times New Roman" panose="02020603050405020304" pitchFamily="18" charset="0"/>
                          <a:cs typeface="Times New Roman" panose="02020603050405020304" pitchFamily="18" charset="0"/>
                        </a:rPr>
                        <a:t>Logistic Regression</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0.70</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1208702"/>
                  </a:ext>
                </a:extLst>
              </a:tr>
              <a:tr h="287172">
                <a:tc>
                  <a:txBody>
                    <a:bodyPr/>
                    <a:lstStyle/>
                    <a:p>
                      <a:pPr marL="457200" algn="just">
                        <a:lnSpc>
                          <a:spcPct val="107000"/>
                        </a:lnSpc>
                      </a:pPr>
                      <a:r>
                        <a:rPr lang="en-IN" sz="2000" kern="100">
                          <a:effectLst/>
                          <a:latin typeface="Times New Roman" panose="02020603050405020304" pitchFamily="18" charset="0"/>
                          <a:cs typeface="Times New Roman" panose="02020603050405020304" pitchFamily="18" charset="0"/>
                        </a:rPr>
                        <a:t>Support Vector machine</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000" kern="100">
                          <a:effectLst/>
                          <a:latin typeface="Times New Roman" panose="02020603050405020304" pitchFamily="18" charset="0"/>
                          <a:cs typeface="Times New Roman" panose="02020603050405020304" pitchFamily="18" charset="0"/>
                        </a:rPr>
                        <a:t>0.72</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4179148"/>
                  </a:ext>
                </a:extLst>
              </a:tr>
              <a:tr h="287172">
                <a:tc>
                  <a:txBody>
                    <a:bodyPr/>
                    <a:lstStyle/>
                    <a:p>
                      <a:pPr marL="457200" algn="just">
                        <a:lnSpc>
                          <a:spcPct val="107000"/>
                        </a:lnSpc>
                      </a:pPr>
                      <a:r>
                        <a:rPr lang="en-IN" sz="2000" kern="100">
                          <a:effectLst/>
                          <a:latin typeface="Times New Roman" panose="02020603050405020304" pitchFamily="18" charset="0"/>
                          <a:cs typeface="Times New Roman" panose="02020603050405020304" pitchFamily="18" charset="0"/>
                        </a:rPr>
                        <a:t>Multi-layer Perceptron (MLP)</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0.75</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5672889"/>
                  </a:ext>
                </a:extLst>
              </a:tr>
              <a:tr h="287172">
                <a:tc>
                  <a:txBody>
                    <a:bodyPr/>
                    <a:lstStyle/>
                    <a:p>
                      <a:pPr marL="457200" algn="just">
                        <a:lnSpc>
                          <a:spcPct val="107000"/>
                        </a:lnSpc>
                      </a:pPr>
                      <a:r>
                        <a:rPr lang="en-IN" sz="2000" kern="100" dirty="0">
                          <a:effectLst/>
                          <a:latin typeface="Times New Roman" panose="02020603050405020304" pitchFamily="18" charset="0"/>
                          <a:cs typeface="Times New Roman" panose="02020603050405020304" pitchFamily="18" charset="0"/>
                        </a:rPr>
                        <a:t>Voting Classifier (Hard)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0.74</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7823484"/>
                  </a:ext>
                </a:extLst>
              </a:tr>
              <a:tr h="287172">
                <a:tc>
                  <a:txBody>
                    <a:bodyPr/>
                    <a:lstStyle/>
                    <a:p>
                      <a:pPr marL="457200" algn="just">
                        <a:lnSpc>
                          <a:spcPct val="107000"/>
                        </a:lnSpc>
                      </a:pPr>
                      <a:r>
                        <a:rPr lang="en-IN" sz="2000" kern="100" dirty="0">
                          <a:effectLst/>
                          <a:latin typeface="Times New Roman" panose="02020603050405020304" pitchFamily="18" charset="0"/>
                          <a:cs typeface="Times New Roman" panose="02020603050405020304" pitchFamily="18" charset="0"/>
                        </a:rPr>
                        <a:t>Voting Classifier (Soft)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0.77</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6655683"/>
                  </a:ext>
                </a:extLst>
              </a:tr>
            </a:tbl>
          </a:graphicData>
        </a:graphic>
      </p:graphicFrame>
    </p:spTree>
    <p:extLst>
      <p:ext uri="{BB962C8B-B14F-4D97-AF65-F5344CB8AC3E}">
        <p14:creationId xmlns:p14="http://schemas.microsoft.com/office/powerpoint/2010/main" val="10978573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363</TotalTime>
  <Words>566</Words>
  <Application>Microsoft Macintosh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Bookman Old Style</vt:lpstr>
      <vt:lpstr>Calibri</vt:lpstr>
      <vt:lpstr>Cambria Math</vt:lpstr>
      <vt:lpstr>Century Gothic</vt:lpstr>
      <vt:lpstr>Times New Roman</vt:lpstr>
      <vt:lpstr>Wingdings</vt:lpstr>
      <vt:lpstr>Wingdings 3</vt:lpstr>
      <vt:lpstr>Wisp</vt:lpstr>
      <vt:lpstr>Customer Review Classification using NLP</vt:lpstr>
      <vt:lpstr>Introduction</vt:lpstr>
      <vt:lpstr>Dataset</vt:lpstr>
      <vt:lpstr>Methodology</vt:lpstr>
      <vt:lpstr>Methodology (Contd.)</vt:lpstr>
      <vt:lpstr>Methodology (Contd.)</vt:lpstr>
      <vt:lpstr>Methodology (Contd.)</vt:lpstr>
      <vt:lpstr>Results</vt:lpstr>
      <vt:lpstr>Result (Contd.)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Review Classification using NLP</dc:title>
  <dc:creator>Sanniddha Chakrabarti</dc:creator>
  <cp:lastModifiedBy>8460</cp:lastModifiedBy>
  <cp:revision>4</cp:revision>
  <dcterms:created xsi:type="dcterms:W3CDTF">2024-04-27T18:11:00Z</dcterms:created>
  <dcterms:modified xsi:type="dcterms:W3CDTF">2024-05-01T22:14:36Z</dcterms:modified>
</cp:coreProperties>
</file>