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7" r:id="rId10"/>
    <p:sldId id="265" r:id="rId11"/>
    <p:sldId id="268" r:id="rId12"/>
    <p:sldId id="269" r:id="rId13"/>
    <p:sldId id="262" r:id="rId14"/>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B334E9-E929-41A7-B4F9-A38E760FCC58}" v="7" dt="2025-08-02T07:11:40.469"/>
    <p1510:client id="{A3146ABE-EEBD-41C5-A6B0-4FD03CD63F7D}" v="20" dt="2025-08-02T06:50:19.9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upendra8454/Ev_Demand_Prediction_Project/tree/main/EV_Demand_Prediction"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037788" y="2498046"/>
            <a:ext cx="6870861" cy="2616101"/>
          </a:xfrm>
          <a:prstGeom prst="rect">
            <a:avLst/>
          </a:prstGeom>
          <a:noFill/>
        </p:spPr>
        <p:txBody>
          <a:bodyPr wrap="square" rtlCol="0">
            <a:spAutoFit/>
          </a:bodyPr>
          <a:lstStyle/>
          <a:p>
            <a:pPr algn="r"/>
            <a:r>
              <a:rPr lang="en-US" sz="2000" b="1" dirty="0"/>
              <a:t> </a:t>
            </a:r>
            <a:r>
              <a:rPr lang="en-US" sz="2000" b="1" dirty="0">
                <a:solidFill>
                  <a:schemeClr val="bg1"/>
                </a:solidFill>
              </a:rPr>
              <a:t>EV Charging Demand Prediction</a:t>
            </a:r>
          </a:p>
          <a:p>
            <a:pPr algn="r"/>
            <a:endParaRPr lang="en-US" sz="3600" b="1" dirty="0">
              <a:solidFill>
                <a:schemeClr val="bg1"/>
              </a:solidFill>
              <a:latin typeface="Arial" panose="020B0604020202020204" pitchFamily="34" charset="0"/>
              <a:cs typeface="Arial" panose="020B0604020202020204" pitchFamily="34" charset="0"/>
            </a:endParaRPr>
          </a:p>
          <a:p>
            <a:pPr algn="r"/>
            <a:r>
              <a:rPr lang="en-US" sz="2000" b="1" dirty="0">
                <a:solidFill>
                  <a:schemeClr val="bg1"/>
                </a:solidFill>
                <a:latin typeface="Arial" panose="020B0604020202020204" pitchFamily="34" charset="0"/>
                <a:cs typeface="Arial" panose="020B0604020202020204" pitchFamily="34" charset="0"/>
              </a:rPr>
              <a:t>Name: Upendra Mohan Nandi</a:t>
            </a:r>
            <a:endParaRPr lang="en-US" sz="2000" dirty="0">
              <a:solidFill>
                <a:schemeClr val="bg1"/>
              </a:solidFill>
              <a:latin typeface="Arial" panose="020B0604020202020204" pitchFamily="34" charset="0"/>
              <a:cs typeface="Arial" panose="020B0604020202020204" pitchFamily="34" charset="0"/>
            </a:endParaRPr>
          </a:p>
          <a:p>
            <a:pPr algn="r"/>
            <a:endParaRPr lang="en-IN" sz="2000" b="1" dirty="0">
              <a:solidFill>
                <a:schemeClr val="bg1"/>
              </a:solidFill>
            </a:endParaRPr>
          </a:p>
          <a:p>
            <a:pPr algn="r"/>
            <a:r>
              <a:rPr lang="en-IN" sz="1600" b="1" dirty="0">
                <a:solidFill>
                  <a:schemeClr val="bg1"/>
                </a:solidFill>
              </a:rPr>
              <a:t>AICTE Student ID:STU6846a110ad89a1749459216   </a:t>
            </a:r>
          </a:p>
          <a:p>
            <a:pPr algn="r"/>
            <a:r>
              <a:rPr lang="en-US" sz="1600" b="1" dirty="0">
                <a:solidFill>
                  <a:schemeClr val="bg1"/>
                </a:solidFill>
                <a:latin typeface="Arial" panose="020B0604020202020204" pitchFamily="34" charset="0"/>
                <a:cs typeface="Arial" panose="020B0604020202020204" pitchFamily="34" charset="0"/>
              </a:rPr>
              <a:t>AICTE Internship ID: INTERNSHIP_175040797468551b2636342</a:t>
            </a:r>
          </a:p>
          <a:p>
            <a:pPr algn="r"/>
            <a:endParaRPr lang="en-US" sz="3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4A8CBE-5BA5-AE78-32C9-26845EEE86C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3E64529-8518-28DA-C300-413919822FB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 program&#10;&#10;AI-generated content may be incorrect.">
            <a:extLst>
              <a:ext uri="{FF2B5EF4-FFF2-40B4-BE49-F238E27FC236}">
                <a16:creationId xmlns:a16="http://schemas.microsoft.com/office/drawing/2014/main" id="{558AB43A-3D6B-42EE-2AD7-6278F58E059B}"/>
              </a:ext>
            </a:extLst>
          </p:cNvPr>
          <p:cNvPicPr>
            <a:picLocks noChangeAspect="1"/>
          </p:cNvPicPr>
          <p:nvPr/>
        </p:nvPicPr>
        <p:blipFill>
          <a:blip r:embed="rId2"/>
          <a:stretch>
            <a:fillRect/>
          </a:stretch>
        </p:blipFill>
        <p:spPr>
          <a:xfrm>
            <a:off x="255104" y="1454522"/>
            <a:ext cx="4414435" cy="3180003"/>
          </a:xfrm>
          <a:prstGeom prst="rect">
            <a:avLst/>
          </a:prstGeom>
        </p:spPr>
      </p:pic>
      <p:pic>
        <p:nvPicPr>
          <p:cNvPr id="11" name="Picture 10">
            <a:extLst>
              <a:ext uri="{FF2B5EF4-FFF2-40B4-BE49-F238E27FC236}">
                <a16:creationId xmlns:a16="http://schemas.microsoft.com/office/drawing/2014/main" id="{B78855DF-E8A9-F724-6A25-5AF17C3CD3A5}"/>
              </a:ext>
            </a:extLst>
          </p:cNvPr>
          <p:cNvPicPr>
            <a:picLocks noChangeAspect="1"/>
          </p:cNvPicPr>
          <p:nvPr/>
        </p:nvPicPr>
        <p:blipFill>
          <a:blip r:embed="rId3"/>
          <a:stretch>
            <a:fillRect/>
          </a:stretch>
        </p:blipFill>
        <p:spPr>
          <a:xfrm>
            <a:off x="3933862" y="2332368"/>
            <a:ext cx="8003034" cy="4376341"/>
          </a:xfrm>
          <a:prstGeom prst="rect">
            <a:avLst/>
          </a:prstGeom>
        </p:spPr>
      </p:pic>
    </p:spTree>
    <p:extLst>
      <p:ext uri="{BB962C8B-B14F-4D97-AF65-F5344CB8AC3E}">
        <p14:creationId xmlns:p14="http://schemas.microsoft.com/office/powerpoint/2010/main" val="24736264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50394-D845-A425-0499-8872B3EEF03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E21B946D-BEBE-8014-6FF5-C81642897B3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5" name="Picture 4">
            <a:extLst>
              <a:ext uri="{FF2B5EF4-FFF2-40B4-BE49-F238E27FC236}">
                <a16:creationId xmlns:a16="http://schemas.microsoft.com/office/drawing/2014/main" id="{B9A942BD-826C-CAB3-490A-47DB22304C7D}"/>
              </a:ext>
            </a:extLst>
          </p:cNvPr>
          <p:cNvPicPr>
            <a:picLocks noChangeAspect="1"/>
          </p:cNvPicPr>
          <p:nvPr/>
        </p:nvPicPr>
        <p:blipFill>
          <a:blip r:embed="rId2"/>
          <a:stretch>
            <a:fillRect/>
          </a:stretch>
        </p:blipFill>
        <p:spPr>
          <a:xfrm>
            <a:off x="153202" y="1539604"/>
            <a:ext cx="6306430" cy="1781424"/>
          </a:xfrm>
          <a:prstGeom prst="rect">
            <a:avLst/>
          </a:prstGeom>
        </p:spPr>
      </p:pic>
      <p:pic>
        <p:nvPicPr>
          <p:cNvPr id="7" name="Picture 6">
            <a:extLst>
              <a:ext uri="{FF2B5EF4-FFF2-40B4-BE49-F238E27FC236}">
                <a16:creationId xmlns:a16="http://schemas.microsoft.com/office/drawing/2014/main" id="{F0D8B09A-8026-F82D-0B3B-ADA52F6CB1DC}"/>
              </a:ext>
            </a:extLst>
          </p:cNvPr>
          <p:cNvPicPr>
            <a:picLocks noChangeAspect="1"/>
          </p:cNvPicPr>
          <p:nvPr/>
        </p:nvPicPr>
        <p:blipFill>
          <a:blip r:embed="rId3"/>
          <a:stretch>
            <a:fillRect/>
          </a:stretch>
        </p:blipFill>
        <p:spPr>
          <a:xfrm>
            <a:off x="5122506" y="2893143"/>
            <a:ext cx="6916292" cy="3830853"/>
          </a:xfrm>
          <a:prstGeom prst="rect">
            <a:avLst/>
          </a:prstGeom>
        </p:spPr>
      </p:pic>
    </p:spTree>
    <p:extLst>
      <p:ext uri="{BB962C8B-B14F-4D97-AF65-F5344CB8AC3E}">
        <p14:creationId xmlns:p14="http://schemas.microsoft.com/office/powerpoint/2010/main" val="28165385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9421E1-8D97-F732-B79B-C54BA575C080}"/>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94F2FFF-000D-388F-340B-A59E1FA0D535}"/>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graph with blue and red lines&#10;&#10;AI-generated content may be incorrect.">
            <a:extLst>
              <a:ext uri="{FF2B5EF4-FFF2-40B4-BE49-F238E27FC236}">
                <a16:creationId xmlns:a16="http://schemas.microsoft.com/office/drawing/2014/main" id="{4A0FBF45-4E99-4AC1-D88F-62CA845D6F05}"/>
              </a:ext>
            </a:extLst>
          </p:cNvPr>
          <p:cNvPicPr>
            <a:picLocks noChangeAspect="1"/>
          </p:cNvPicPr>
          <p:nvPr/>
        </p:nvPicPr>
        <p:blipFill>
          <a:blip r:embed="rId2"/>
          <a:stretch>
            <a:fillRect/>
          </a:stretch>
        </p:blipFill>
        <p:spPr>
          <a:xfrm>
            <a:off x="0" y="1519836"/>
            <a:ext cx="6102626" cy="4007398"/>
          </a:xfrm>
          <a:prstGeom prst="rect">
            <a:avLst/>
          </a:prstGeom>
        </p:spPr>
      </p:pic>
      <p:pic>
        <p:nvPicPr>
          <p:cNvPr id="6" name="Picture 5" descr="A graph of different colored lines&#10;&#10;AI-generated content may be incorrect.">
            <a:extLst>
              <a:ext uri="{FF2B5EF4-FFF2-40B4-BE49-F238E27FC236}">
                <a16:creationId xmlns:a16="http://schemas.microsoft.com/office/drawing/2014/main" id="{DCF168BB-75EB-56CC-95A5-FD417D68B70D}"/>
              </a:ext>
            </a:extLst>
          </p:cNvPr>
          <p:cNvPicPr>
            <a:picLocks noChangeAspect="1"/>
          </p:cNvPicPr>
          <p:nvPr/>
        </p:nvPicPr>
        <p:blipFill>
          <a:blip r:embed="rId3"/>
          <a:stretch>
            <a:fillRect/>
          </a:stretch>
        </p:blipFill>
        <p:spPr>
          <a:xfrm>
            <a:off x="6002694" y="1671226"/>
            <a:ext cx="6005804" cy="3757152"/>
          </a:xfrm>
          <a:prstGeom prst="rect">
            <a:avLst/>
          </a:prstGeom>
        </p:spPr>
      </p:pic>
    </p:spTree>
    <p:extLst>
      <p:ext uri="{BB962C8B-B14F-4D97-AF65-F5344CB8AC3E}">
        <p14:creationId xmlns:p14="http://schemas.microsoft.com/office/powerpoint/2010/main" val="230496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523BFC81-F795-6C43-6233-45322CCAC08E}"/>
              </a:ext>
            </a:extLst>
          </p:cNvPr>
          <p:cNvSpPr txBox="1"/>
          <p:nvPr/>
        </p:nvSpPr>
        <p:spPr>
          <a:xfrm>
            <a:off x="153062" y="1493465"/>
            <a:ext cx="11527403" cy="2636747"/>
          </a:xfrm>
          <a:prstGeom prst="rect">
            <a:avLst/>
          </a:prstGeom>
          <a:noFill/>
        </p:spPr>
        <p:txBody>
          <a:bodyPr wrap="square">
            <a:spAutoFit/>
          </a:bodyPr>
          <a:lstStyle/>
          <a:p>
            <a:r>
              <a:rPr lang="en-US" sz="1600" dirty="0"/>
              <a:t>The project successfully implemented a machine learning approach, specifically using the Random Forest model, to forecast Electric Vehicle (EV) adoption trends. The model demonstrated high accuracy and reliability in predicting future EV counts, validating the effectiveness of the selected features and </a:t>
            </a:r>
            <a:r>
              <a:rPr lang="en-US" sz="1600" dirty="0" err="1"/>
              <a:t>techniques.These</a:t>
            </a:r>
            <a:r>
              <a:rPr lang="en-US" sz="1600" dirty="0"/>
              <a:t> predictions provide actionable insights into EV growth, helping stakeholders, researchers, and policymakers understand how EV usage is expected to evolve in the coming years.</a:t>
            </a:r>
          </a:p>
          <a:p>
            <a:r>
              <a:rPr lang="en-US" dirty="0"/>
              <a:t> </a:t>
            </a:r>
          </a:p>
          <a:p>
            <a:r>
              <a:rPr lang="en-US" b="1" dirty="0"/>
              <a:t>Future Scope </a:t>
            </a:r>
            <a:r>
              <a:rPr lang="en-US" dirty="0"/>
              <a:t>: </a:t>
            </a:r>
            <a:r>
              <a:rPr lang="en-US" sz="1600" dirty="0"/>
              <a:t>Incorporate External Variables: Enhance the model by including real-world factors such as fuel prices, government subsidies, and charging infrastructure expansion. Advanced Modeling: Explore more powerful models like </a:t>
            </a:r>
            <a:r>
              <a:rPr lang="en-US" sz="1600" dirty="0" err="1"/>
              <a:t>XGBoost</a:t>
            </a:r>
            <a:r>
              <a:rPr lang="en-US" sz="1600" dirty="0"/>
              <a:t> and LSTM (Long Short-Term Memory) for improved prediction accuracy, especially for time-series data. Scalability &amp; Generalization: Apply the model to other regions or countries to test adaptability across different geographies and policies.</a:t>
            </a:r>
            <a:endParaRPr lang="en-IN" sz="1600" dirty="0"/>
          </a:p>
        </p:txBody>
      </p:sp>
    </p:spTree>
    <p:extLst>
      <p:ext uri="{BB962C8B-B14F-4D97-AF65-F5344CB8AC3E}">
        <p14:creationId xmlns:p14="http://schemas.microsoft.com/office/powerpoint/2010/main" val="1519883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7345926" cy="6904519"/>
          </a:xfrm>
          <a:prstGeom prst="rect">
            <a:avLst/>
          </a:prstGeom>
          <a:noFill/>
        </p:spPr>
        <p:txBody>
          <a:bodyPr wrap="square">
            <a:spAutoFit/>
          </a:bodyPr>
          <a:lstStyle/>
          <a:p>
            <a:r>
              <a:rPr lang="en-IN" sz="2000" b="1" dirty="0">
                <a:solidFill>
                  <a:srgbClr val="213163"/>
                </a:solidFill>
              </a:rPr>
              <a:t>Learning Objectives :-</a:t>
            </a:r>
          </a:p>
          <a:p>
            <a:endParaRPr lang="en-IN" sz="2000" b="1" dirty="0">
              <a:solidFill>
                <a:srgbClr val="213163"/>
              </a:solidFill>
            </a:endParaRPr>
          </a:p>
          <a:p>
            <a:r>
              <a:rPr lang="en-US" sz="1600" dirty="0">
                <a:solidFill>
                  <a:schemeClr val="tx1"/>
                </a:solidFill>
              </a:rPr>
              <a:t>1.Cleaned and organized messy EV adoption data into a structured format that’s easy to work with — helping us gain hands-on experience in working with real-world datasets.</a:t>
            </a:r>
          </a:p>
          <a:p>
            <a:pPr marL="342900" indent="-342900">
              <a:buAutoNum type="arabicPeriod"/>
            </a:pPr>
            <a:endParaRPr lang="en-US" sz="1600" dirty="0">
              <a:solidFill>
                <a:schemeClr val="tx1"/>
              </a:solidFill>
            </a:endParaRPr>
          </a:p>
          <a:p>
            <a:r>
              <a:rPr lang="en-US" sz="1600" dirty="0">
                <a:solidFill>
                  <a:schemeClr val="tx1"/>
                </a:solidFill>
              </a:rPr>
              <a:t>2. Learned how to create meaningful features for the model, so it can understand trends over time — like time lags, growth rates, and moving averages.</a:t>
            </a:r>
          </a:p>
          <a:p>
            <a:endParaRPr lang="en-US" sz="1600" dirty="0">
              <a:solidFill>
                <a:schemeClr val="tx1"/>
              </a:solidFill>
            </a:endParaRPr>
          </a:p>
          <a:p>
            <a:r>
              <a:rPr lang="en-US" sz="1600" dirty="0">
                <a:solidFill>
                  <a:schemeClr val="tx1"/>
                </a:solidFill>
              </a:rPr>
              <a:t>3. Built and fine-tuned a Random Forest Regression model to accurately predict how electric vehicle adoption may change in the future.</a:t>
            </a:r>
          </a:p>
          <a:p>
            <a:endParaRPr lang="en-US" sz="1600" dirty="0">
              <a:solidFill>
                <a:schemeClr val="tx1"/>
              </a:solidFill>
            </a:endParaRPr>
          </a:p>
          <a:p>
            <a:r>
              <a:rPr lang="en-US" sz="1600" dirty="0">
                <a:solidFill>
                  <a:schemeClr val="tx1"/>
                </a:solidFill>
              </a:rPr>
              <a:t>4. Gained the ability to predict several months ahead using autoregressive methods, where each prediction depends on the one before it.</a:t>
            </a:r>
            <a:endParaRPr lang="en-IN" sz="1600" dirty="0">
              <a:solidFill>
                <a:schemeClr val="tx1"/>
              </a:solidFill>
            </a:endParaRPr>
          </a:p>
          <a:p>
            <a:endParaRPr lang="en-IN" sz="2000" dirty="0">
              <a:solidFill>
                <a:schemeClr val="tx1"/>
              </a:solidFill>
            </a:endParaRPr>
          </a:p>
          <a:p>
            <a:endParaRPr lang="en-IN" sz="2000" dirty="0">
              <a:solidFill>
                <a:srgbClr val="213163"/>
              </a:solidFill>
            </a:endParaRPr>
          </a:p>
          <a:p>
            <a:endParaRPr lang="en-IN" sz="2000" dirty="0">
              <a:solidFill>
                <a:srgbClr val="213163"/>
              </a:solidFill>
            </a:endParaRPr>
          </a:p>
          <a:p>
            <a:endParaRPr lang="en-IN" dirty="0"/>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a:p>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87832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401339" y="1431235"/>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3"/>
            <a:ext cx="11934246" cy="4154984"/>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a:p>
            <a:endParaRPr lang="en-IN" sz="2000" b="1" dirty="0">
              <a:solidFill>
                <a:srgbClr val="213163"/>
              </a:solidFill>
            </a:endParaRPr>
          </a:p>
          <a:p>
            <a:pPr marL="285750" indent="-285750">
              <a:buFont typeface="Arial" panose="020B0604020202020204" pitchFamily="34" charset="0"/>
              <a:buChar char="•"/>
            </a:pPr>
            <a:r>
              <a:rPr lang="en-US" sz="1600" dirty="0" err="1">
                <a:solidFill>
                  <a:schemeClr val="tx1"/>
                </a:solidFill>
              </a:rPr>
              <a:t>Jupyter</a:t>
            </a:r>
            <a:r>
              <a:rPr lang="en-US" sz="1600" dirty="0">
                <a:solidFill>
                  <a:schemeClr val="tx1"/>
                </a:solidFill>
              </a:rPr>
              <a:t> Notebook – Used for writing and experimenting with code in an organized and iterative manner during the development phase.</a:t>
            </a:r>
          </a:p>
          <a:p>
            <a:pPr marL="285750" indent="-285750">
              <a:buFont typeface="Arial" panose="020B0604020202020204" pitchFamily="34" charset="0"/>
              <a:buChar char="•"/>
            </a:pPr>
            <a:endParaRPr lang="en-IN" sz="1600" dirty="0">
              <a:solidFill>
                <a:schemeClr val="tx1"/>
              </a:solidFill>
            </a:endParaRPr>
          </a:p>
          <a:p>
            <a:pPr marL="285750" indent="-285750">
              <a:buFont typeface="Arial" panose="020B0604020202020204" pitchFamily="34" charset="0"/>
              <a:buChar char="•"/>
            </a:pPr>
            <a:r>
              <a:rPr lang="en-US" sz="1600" dirty="0">
                <a:solidFill>
                  <a:schemeClr val="tx1"/>
                </a:solidFill>
              </a:rPr>
              <a:t>Python – Used as the core programming language for data preprocessing, feature engineering, model development, and forecasting.</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Pandas &amp; NumPy – Utilized for efficient data manipulation, cleaning, and handling time series-related operations.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Matplotlib &amp; Seaborn – Used for visualizing trends, comparisons, and model predictions in a clear and interpretable way.</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Scikit-learn – Employed for building and tuning the Random Forest Regression model using techniques like </a:t>
            </a:r>
            <a:r>
              <a:rPr lang="en-US" sz="1600" dirty="0" err="1">
                <a:solidFill>
                  <a:schemeClr val="tx1"/>
                </a:solidFill>
              </a:rPr>
              <a:t>RandomizedSearchCV</a:t>
            </a:r>
            <a:r>
              <a:rPr lang="en-US"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Stream lit – Used to deploy the machine learning model as an interactive web application for real-time EV demand prediction.</a:t>
            </a:r>
            <a:endParaRPr lang="en-IN" sz="1600" dirty="0">
              <a:solidFill>
                <a:schemeClr val="tx1"/>
              </a:solidFill>
            </a:endParaRP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5" y="1014656"/>
            <a:ext cx="11650649" cy="5386090"/>
          </a:xfrm>
          <a:prstGeom prst="rect">
            <a:avLst/>
          </a:prstGeom>
          <a:noFill/>
        </p:spPr>
        <p:txBody>
          <a:bodyPr wrap="square">
            <a:spAutoFit/>
          </a:bodyPr>
          <a:lstStyle/>
          <a:p>
            <a:r>
              <a:rPr lang="en-US" sz="2000" b="1" dirty="0">
                <a:solidFill>
                  <a:srgbClr val="213163"/>
                </a:solidFill>
              </a:rPr>
              <a:t>Methodology</a:t>
            </a:r>
          </a:p>
          <a:p>
            <a:endParaRPr lang="en-US" sz="2000" b="1" dirty="0">
              <a:solidFill>
                <a:srgbClr val="213163"/>
              </a:solidFill>
            </a:endParaRPr>
          </a:p>
          <a:p>
            <a:pPr marL="285750" indent="-285750">
              <a:buFont typeface="Arial" panose="020B0604020202020204" pitchFamily="34" charset="0"/>
              <a:buChar char="•"/>
            </a:pPr>
            <a:r>
              <a:rPr lang="en-US" sz="1600" dirty="0">
                <a:solidFill>
                  <a:schemeClr val="tx1"/>
                </a:solidFill>
              </a:rPr>
              <a:t>1. Explored and understood the structure of the EV adoption dataset, identifying key columns, data types, and initial anomalies before cleaning.</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2. Looked for patterns and missing values in the monthly EV adoption data.</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3. Developed time-based features such as lag variables, month indicators, and moving averages to capture temporal patterns.</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4. Used </a:t>
            </a:r>
            <a:r>
              <a:rPr lang="en-US" sz="1600" dirty="0" err="1">
                <a:solidFill>
                  <a:schemeClr val="tx1"/>
                </a:solidFill>
              </a:rPr>
              <a:t>RandomizedSearchCV</a:t>
            </a:r>
            <a:r>
              <a:rPr lang="en-US" sz="1600" dirty="0">
                <a:solidFill>
                  <a:schemeClr val="tx1"/>
                </a:solidFill>
              </a:rPr>
              <a:t> to fine-tune a Random Forest Regressor after it had been trained.</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5. Forecasted future EV adoption month-by-month using an autoregressive approach.</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6. Visualized predictions using </a:t>
            </a:r>
            <a:r>
              <a:rPr lang="en-US" sz="1600" dirty="0" err="1">
                <a:solidFill>
                  <a:schemeClr val="tx1"/>
                </a:solidFill>
              </a:rPr>
              <a:t>Streamlit</a:t>
            </a:r>
            <a:r>
              <a:rPr lang="en-US" sz="1600" dirty="0">
                <a:solidFill>
                  <a:schemeClr val="tx1"/>
                </a:solidFill>
              </a:rPr>
              <a:t> for better interpretation and presentation, making the model outputs interactive and accessible.</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7. Worked in </a:t>
            </a:r>
            <a:r>
              <a:rPr lang="en-US" sz="1600" dirty="0" err="1">
                <a:solidFill>
                  <a:schemeClr val="tx1"/>
                </a:solidFill>
              </a:rPr>
              <a:t>Jupyter</a:t>
            </a:r>
            <a:r>
              <a:rPr lang="en-US" sz="1600" dirty="0">
                <a:solidFill>
                  <a:schemeClr val="tx1"/>
                </a:solidFill>
              </a:rPr>
              <a:t> Notebook for writing, testing, and visualizing code step-by-step during model development and experimentation.</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8. Assessed the model’s performance and displayed the differences between the actual and expected outcomes.</a:t>
            </a:r>
            <a:endParaRPr lang="en-IN" sz="1600" dirty="0">
              <a:solidFill>
                <a:schemeClr val="tx1"/>
              </a:solidFill>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9789" y="867799"/>
            <a:ext cx="11600291" cy="1692771"/>
          </a:xfrm>
          <a:prstGeom prst="rect">
            <a:avLst/>
          </a:prstGeom>
          <a:noFill/>
        </p:spPr>
        <p:txBody>
          <a:bodyPr wrap="square">
            <a:spAutoFit/>
          </a:bodyPr>
          <a:lstStyle/>
          <a:p>
            <a:r>
              <a:rPr lang="en-US" sz="2000" b="1" dirty="0">
                <a:solidFill>
                  <a:srgbClr val="213163"/>
                </a:solidFill>
              </a:rPr>
              <a:t>Problem Statement:</a:t>
            </a:r>
          </a:p>
          <a:p>
            <a:endParaRPr lang="en-US" sz="2000" b="1" dirty="0">
              <a:solidFill>
                <a:srgbClr val="213163"/>
              </a:solidFill>
            </a:endParaRPr>
          </a:p>
          <a:p>
            <a:r>
              <a:rPr lang="en-US" sz="1600" b="1" dirty="0">
                <a:solidFill>
                  <a:schemeClr val="tx1"/>
                </a:solidFill>
              </a:rPr>
              <a:t>The goal is to use the cleaned EV adoption dataset(which contains information about EV population, vehicle types, and past charging trends)to build a predictive model. This model should forecast how EV adoption may grow in the coming months or years. For example, predicting the number of electric vehicles that might be on the road in the near future based on current and historical trends.  </a:t>
            </a:r>
            <a:endParaRPr lang="en-IN" sz="1600" b="1" dirty="0">
              <a:solidFill>
                <a:schemeClr val="tx1"/>
              </a:solidFill>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BDBDE595-31F2-CCA2-3E4D-13B2150BD553}"/>
              </a:ext>
            </a:extLst>
          </p:cNvPr>
          <p:cNvSpPr txBox="1"/>
          <p:nvPr/>
        </p:nvSpPr>
        <p:spPr>
          <a:xfrm>
            <a:off x="255103" y="1560635"/>
            <a:ext cx="11624145" cy="1569660"/>
          </a:xfrm>
          <a:prstGeom prst="rect">
            <a:avLst/>
          </a:prstGeom>
          <a:noFill/>
        </p:spPr>
        <p:txBody>
          <a:bodyPr wrap="square">
            <a:spAutoFit/>
          </a:bodyPr>
          <a:lstStyle/>
          <a:p>
            <a:r>
              <a:rPr lang="en-US" sz="1600" b="1" dirty="0"/>
              <a:t>To solve the problem, we built a machine learning model using Random Forest Regression. This model was trained on historical EV data to learn important patterns and trends.</a:t>
            </a:r>
          </a:p>
          <a:p>
            <a:r>
              <a:rPr lang="en-US" sz="1600" b="1" dirty="0"/>
              <a:t>By selecting the right features, it could accurately forecast future EV adoption based on both numerical and categorical inputs.</a:t>
            </a:r>
          </a:p>
          <a:p>
            <a:r>
              <a:rPr lang="en-US" sz="1600" b="1" dirty="0"/>
              <a:t>The model is efficient, handles large datasets well, and is suitable for real-time applications due to its fast and accurate predictions.</a:t>
            </a:r>
            <a:endParaRPr lang="en-IN" sz="1600" b="1" dirty="0"/>
          </a:p>
        </p:txBody>
      </p:sp>
      <p:sp>
        <p:nvSpPr>
          <p:cNvPr id="6" name="TextBox 5">
            <a:extLst>
              <a:ext uri="{FF2B5EF4-FFF2-40B4-BE49-F238E27FC236}">
                <a16:creationId xmlns:a16="http://schemas.microsoft.com/office/drawing/2014/main" id="{4B42826E-FD58-67B1-7681-0823C16A0E33}"/>
              </a:ext>
            </a:extLst>
          </p:cNvPr>
          <p:cNvSpPr txBox="1"/>
          <p:nvPr/>
        </p:nvSpPr>
        <p:spPr>
          <a:xfrm>
            <a:off x="0" y="5803588"/>
            <a:ext cx="9994790" cy="954300"/>
          </a:xfrm>
          <a:prstGeom prst="rect">
            <a:avLst/>
          </a:prstGeom>
          <a:noFill/>
        </p:spPr>
        <p:txBody>
          <a:bodyPr wrap="square">
            <a:spAutoFit/>
          </a:bodyPr>
          <a:lstStyle/>
          <a:p>
            <a:r>
              <a:rPr lang="en-US" dirty="0"/>
              <a:t>GitHub Link :- </a:t>
            </a:r>
            <a:r>
              <a:rPr lang="en-US" dirty="0">
                <a:hlinkClick r:id="rId2"/>
              </a:rPr>
              <a:t>https://github.com/upendra8454/Ev_Demand_Prediction_Project/tree/main/EV_Demand_Prediction</a:t>
            </a:r>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10" name="Picture 9" descr="A close up of a car&#10;&#10;AI-generated content may be incorrect.">
            <a:extLst>
              <a:ext uri="{FF2B5EF4-FFF2-40B4-BE49-F238E27FC236}">
                <a16:creationId xmlns:a16="http://schemas.microsoft.com/office/drawing/2014/main" id="{D3A72867-6A22-28D0-A0C6-6EECA1B1EF50}"/>
              </a:ext>
            </a:extLst>
          </p:cNvPr>
          <p:cNvPicPr>
            <a:picLocks noChangeAspect="1"/>
          </p:cNvPicPr>
          <p:nvPr/>
        </p:nvPicPr>
        <p:blipFill>
          <a:blip r:embed="rId2"/>
          <a:stretch>
            <a:fillRect/>
          </a:stretch>
        </p:blipFill>
        <p:spPr>
          <a:xfrm>
            <a:off x="3120272" y="965037"/>
            <a:ext cx="6183984" cy="978970"/>
          </a:xfrm>
          <a:prstGeom prst="rect">
            <a:avLst/>
          </a:prstGeom>
        </p:spPr>
      </p:pic>
      <p:pic>
        <p:nvPicPr>
          <p:cNvPr id="12" name="Picture 11" descr="A car assembly line in a factory&#10;&#10;AI-generated content may be incorrect.">
            <a:extLst>
              <a:ext uri="{FF2B5EF4-FFF2-40B4-BE49-F238E27FC236}">
                <a16:creationId xmlns:a16="http://schemas.microsoft.com/office/drawing/2014/main" id="{FDCF416D-EFE9-B4FD-EA15-44A98DE718F2}"/>
              </a:ext>
            </a:extLst>
          </p:cNvPr>
          <p:cNvPicPr>
            <a:picLocks noChangeAspect="1"/>
          </p:cNvPicPr>
          <p:nvPr/>
        </p:nvPicPr>
        <p:blipFill>
          <a:blip r:embed="rId3"/>
          <a:stretch>
            <a:fillRect/>
          </a:stretch>
        </p:blipFill>
        <p:spPr>
          <a:xfrm>
            <a:off x="2422689" y="1944007"/>
            <a:ext cx="7536080" cy="467360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E0BB0-D5B8-BC77-BECF-33941B59DB5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83D40F33-6E68-F82F-549A-212C22340BA9}"/>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 name="Picture 6" descr="A black line on a grey background&#10;&#10;AI-generated content may be incorrect.">
            <a:extLst>
              <a:ext uri="{FF2B5EF4-FFF2-40B4-BE49-F238E27FC236}">
                <a16:creationId xmlns:a16="http://schemas.microsoft.com/office/drawing/2014/main" id="{975702E4-98F2-9142-E004-66C761D7031C}"/>
              </a:ext>
            </a:extLst>
          </p:cNvPr>
          <p:cNvPicPr>
            <a:picLocks noChangeAspect="1"/>
          </p:cNvPicPr>
          <p:nvPr/>
        </p:nvPicPr>
        <p:blipFill>
          <a:blip r:embed="rId2"/>
          <a:stretch>
            <a:fillRect/>
          </a:stretch>
        </p:blipFill>
        <p:spPr>
          <a:xfrm>
            <a:off x="3173735" y="1054412"/>
            <a:ext cx="6895791" cy="845618"/>
          </a:xfrm>
          <a:prstGeom prst="rect">
            <a:avLst/>
          </a:prstGeom>
        </p:spPr>
      </p:pic>
      <p:pic>
        <p:nvPicPr>
          <p:cNvPr id="9" name="Picture 8" descr="A graph with a line going up&#10;&#10;AI-generated content may be incorrect.">
            <a:extLst>
              <a:ext uri="{FF2B5EF4-FFF2-40B4-BE49-F238E27FC236}">
                <a16:creationId xmlns:a16="http://schemas.microsoft.com/office/drawing/2014/main" id="{8FEA6E85-204F-4BA8-AB16-B74199491FA3}"/>
              </a:ext>
            </a:extLst>
          </p:cNvPr>
          <p:cNvPicPr>
            <a:picLocks noChangeAspect="1"/>
          </p:cNvPicPr>
          <p:nvPr/>
        </p:nvPicPr>
        <p:blipFill>
          <a:blip r:embed="rId3"/>
          <a:stretch>
            <a:fillRect/>
          </a:stretch>
        </p:blipFill>
        <p:spPr>
          <a:xfrm>
            <a:off x="3173734" y="2042672"/>
            <a:ext cx="6895791" cy="3760916"/>
          </a:xfrm>
          <a:prstGeom prst="rect">
            <a:avLst/>
          </a:prstGeom>
        </p:spPr>
      </p:pic>
      <p:pic>
        <p:nvPicPr>
          <p:cNvPr id="13" name="Picture 12">
            <a:extLst>
              <a:ext uri="{FF2B5EF4-FFF2-40B4-BE49-F238E27FC236}">
                <a16:creationId xmlns:a16="http://schemas.microsoft.com/office/drawing/2014/main" id="{09DF00A2-2A44-814C-63DF-111D5B256969}"/>
              </a:ext>
            </a:extLst>
          </p:cNvPr>
          <p:cNvPicPr>
            <a:picLocks noChangeAspect="1"/>
          </p:cNvPicPr>
          <p:nvPr/>
        </p:nvPicPr>
        <p:blipFill>
          <a:blip r:embed="rId4"/>
          <a:stretch>
            <a:fillRect/>
          </a:stretch>
        </p:blipFill>
        <p:spPr>
          <a:xfrm>
            <a:off x="3173733" y="5878294"/>
            <a:ext cx="6895791" cy="513444"/>
          </a:xfrm>
          <a:prstGeom prst="rect">
            <a:avLst/>
          </a:prstGeom>
        </p:spPr>
      </p:pic>
    </p:spTree>
    <p:extLst>
      <p:ext uri="{BB962C8B-B14F-4D97-AF65-F5344CB8AC3E}">
        <p14:creationId xmlns:p14="http://schemas.microsoft.com/office/powerpoint/2010/main" val="106042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5A2981-DADB-E612-259B-4BE2DB4DC5A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B2BD13A8-CB11-3B5E-1B5B-266FA1CC04B3}"/>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7" name="Picture 6" descr="A black line on a grey background&#10;&#10;AI-generated content may be incorrect.">
            <a:extLst>
              <a:ext uri="{FF2B5EF4-FFF2-40B4-BE49-F238E27FC236}">
                <a16:creationId xmlns:a16="http://schemas.microsoft.com/office/drawing/2014/main" id="{F8E16A17-98A4-6A51-5C8D-F94021B64BFC}"/>
              </a:ext>
            </a:extLst>
          </p:cNvPr>
          <p:cNvPicPr>
            <a:picLocks noChangeAspect="1"/>
          </p:cNvPicPr>
          <p:nvPr/>
        </p:nvPicPr>
        <p:blipFill>
          <a:blip r:embed="rId2"/>
          <a:stretch>
            <a:fillRect/>
          </a:stretch>
        </p:blipFill>
        <p:spPr>
          <a:xfrm>
            <a:off x="3173735" y="1054412"/>
            <a:ext cx="6895791" cy="845618"/>
          </a:xfrm>
          <a:prstGeom prst="rect">
            <a:avLst/>
          </a:prstGeom>
        </p:spPr>
      </p:pic>
      <p:pic>
        <p:nvPicPr>
          <p:cNvPr id="9" name="Picture 8" descr="A graph with a line going up&#10;&#10;AI-generated content may be incorrect.">
            <a:extLst>
              <a:ext uri="{FF2B5EF4-FFF2-40B4-BE49-F238E27FC236}">
                <a16:creationId xmlns:a16="http://schemas.microsoft.com/office/drawing/2014/main" id="{9F83A7F5-C2A7-DDD0-A6BC-FB3992DD1624}"/>
              </a:ext>
            </a:extLst>
          </p:cNvPr>
          <p:cNvPicPr>
            <a:picLocks noChangeAspect="1"/>
          </p:cNvPicPr>
          <p:nvPr/>
        </p:nvPicPr>
        <p:blipFill>
          <a:blip r:embed="rId3"/>
          <a:stretch>
            <a:fillRect/>
          </a:stretch>
        </p:blipFill>
        <p:spPr>
          <a:xfrm>
            <a:off x="3173734" y="2042672"/>
            <a:ext cx="6895791" cy="3760916"/>
          </a:xfrm>
          <a:prstGeom prst="rect">
            <a:avLst/>
          </a:prstGeom>
        </p:spPr>
      </p:pic>
      <p:pic>
        <p:nvPicPr>
          <p:cNvPr id="13" name="Picture 12">
            <a:extLst>
              <a:ext uri="{FF2B5EF4-FFF2-40B4-BE49-F238E27FC236}">
                <a16:creationId xmlns:a16="http://schemas.microsoft.com/office/drawing/2014/main" id="{9D50E6FF-4B01-21B8-34EA-D13A2AF76DE5}"/>
              </a:ext>
            </a:extLst>
          </p:cNvPr>
          <p:cNvPicPr>
            <a:picLocks noChangeAspect="1"/>
          </p:cNvPicPr>
          <p:nvPr/>
        </p:nvPicPr>
        <p:blipFill>
          <a:blip r:embed="rId4"/>
          <a:stretch>
            <a:fillRect/>
          </a:stretch>
        </p:blipFill>
        <p:spPr>
          <a:xfrm>
            <a:off x="3173733" y="5878294"/>
            <a:ext cx="6895791" cy="513444"/>
          </a:xfrm>
          <a:prstGeom prst="rect">
            <a:avLst/>
          </a:prstGeom>
        </p:spPr>
      </p:pic>
    </p:spTree>
    <p:extLst>
      <p:ext uri="{BB962C8B-B14F-4D97-AF65-F5344CB8AC3E}">
        <p14:creationId xmlns:p14="http://schemas.microsoft.com/office/powerpoint/2010/main" val="1538544394"/>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165</TotalTime>
  <Words>778</Words>
  <Application>Microsoft Office PowerPoint</Application>
  <PresentationFormat>Widescreen</PresentationFormat>
  <Paragraphs>73</Paragraphs>
  <Slides>13</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13</vt:i4>
      </vt:variant>
    </vt:vector>
  </HeadingPairs>
  <TitlesOfParts>
    <vt:vector size="15" baseType="lpstr">
      <vt:lpstr>Arial</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upendra nandi</cp:lastModifiedBy>
  <cp:revision>7</cp:revision>
  <dcterms:created xsi:type="dcterms:W3CDTF">2024-12-31T09:40:01Z</dcterms:created>
  <dcterms:modified xsi:type="dcterms:W3CDTF">2025-08-02T07:13:15Z</dcterms:modified>
</cp:coreProperties>
</file>