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66" r:id="rId4"/>
    <p:sldId id="263" r:id="rId5"/>
    <p:sldId id="257" r:id="rId6"/>
    <p:sldId id="258" r:id="rId7"/>
    <p:sldId id="265" r:id="rId8"/>
    <p:sldId id="267" r:id="rId9"/>
    <p:sldId id="268" r:id="rId10"/>
    <p:sldId id="260" r:id="rId11"/>
    <p:sldId id="259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5759"/>
    <a:srgbClr val="76B7B2"/>
    <a:srgbClr val="721614"/>
    <a:srgbClr val="DB3632"/>
    <a:srgbClr val="7C5F0C"/>
    <a:srgbClr val="EAB825"/>
    <a:srgbClr val="A47D00"/>
    <a:srgbClr val="644C00"/>
    <a:srgbClr val="00602B"/>
    <a:srgbClr val="237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F75EC-FF19-46CB-ADC4-7F22A21CCB7D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1DEC9-6186-420B-ACDB-81FB7A8FD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Government</a:t>
            </a:r>
          </a:p>
          <a:p>
            <a:r>
              <a:rPr lang="en-US" dirty="0"/>
              <a:t>Private agencies</a:t>
            </a:r>
          </a:p>
          <a:p>
            <a:r>
              <a:rPr lang="en-US" dirty="0"/>
              <a:t>Economic policymakers</a:t>
            </a:r>
          </a:p>
          <a:p>
            <a:r>
              <a:rPr lang="en-US" dirty="0"/>
              <a:t>Market researchers</a:t>
            </a:r>
          </a:p>
          <a:p>
            <a:r>
              <a:rPr lang="en-US" dirty="0"/>
              <a:t>Department of Commerce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1DEC9-6186-420B-ACDB-81FB7A8FDD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7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6" y="5084683"/>
            <a:ext cx="7478709" cy="10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8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473700" y="1143001"/>
            <a:ext cx="6718300" cy="5718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dui in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, in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a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magna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and libero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. Integer a </a:t>
            </a:r>
            <a:r>
              <a:rPr lang="en-US" err="1"/>
              <a:t>arcu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ante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. Class </a:t>
            </a:r>
            <a:r>
              <a:rPr lang="en-US" err="1"/>
              <a:t>aptent</a:t>
            </a:r>
            <a:r>
              <a:rPr lang="en-US"/>
              <a:t> </a:t>
            </a:r>
            <a:r>
              <a:rPr lang="en-US" err="1"/>
              <a:t>taciti</a:t>
            </a:r>
            <a:r>
              <a:rPr lang="en-US"/>
              <a:t> </a:t>
            </a:r>
            <a:r>
              <a:rPr lang="en-US" err="1"/>
              <a:t>sociosqu</a:t>
            </a:r>
            <a:r>
              <a:rPr lang="en-US"/>
              <a:t> ad </a:t>
            </a:r>
            <a:r>
              <a:rPr lang="en-US" err="1"/>
              <a:t>litora</a:t>
            </a:r>
            <a:r>
              <a:rPr lang="en-US"/>
              <a:t> </a:t>
            </a:r>
            <a:r>
              <a:rPr lang="en-US" err="1"/>
              <a:t>torquent</a:t>
            </a:r>
            <a:r>
              <a:rPr lang="en-US"/>
              <a:t>.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4531638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626100" y="1295401"/>
            <a:ext cx="6718300" cy="5718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61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473699" y="1143001"/>
            <a:ext cx="6718301" cy="28552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473699" y="3998296"/>
            <a:ext cx="3429001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902701" y="3998296"/>
            <a:ext cx="3289300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dui in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, in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a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magna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and libero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. Integer a </a:t>
            </a:r>
            <a:r>
              <a:rPr lang="en-US" err="1"/>
              <a:t>arcu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ante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. Class </a:t>
            </a:r>
            <a:r>
              <a:rPr lang="en-US" err="1"/>
              <a:t>aptent</a:t>
            </a:r>
            <a:r>
              <a:rPr lang="en-US"/>
              <a:t> </a:t>
            </a:r>
            <a:r>
              <a:rPr lang="en-US" err="1"/>
              <a:t>taciti</a:t>
            </a:r>
            <a:r>
              <a:rPr lang="en-US"/>
              <a:t> </a:t>
            </a:r>
            <a:r>
              <a:rPr lang="en-US" err="1"/>
              <a:t>sociosqu</a:t>
            </a:r>
            <a:r>
              <a:rPr lang="en-US"/>
              <a:t> ad </a:t>
            </a:r>
            <a:r>
              <a:rPr lang="en-US" err="1"/>
              <a:t>litora</a:t>
            </a:r>
            <a:r>
              <a:rPr lang="en-US"/>
              <a:t> </a:t>
            </a:r>
            <a:r>
              <a:rPr lang="en-US" err="1"/>
              <a:t>torquent</a:t>
            </a:r>
            <a:r>
              <a:rPr lang="en-US"/>
              <a:t>.</a:t>
            </a:r>
          </a:p>
        </p:txBody>
      </p:sp>
      <p:sp>
        <p:nvSpPr>
          <p:cNvPr id="8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4531638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83665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1143001"/>
            <a:ext cx="12192000" cy="5718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877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5098987" y="1320800"/>
            <a:ext cx="6388100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dui in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, in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a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magna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and libero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. Integer a </a:t>
            </a:r>
            <a:r>
              <a:rPr lang="en-US" err="1"/>
              <a:t>arcu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ante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. Class </a:t>
            </a:r>
            <a:r>
              <a:rPr lang="en-US" err="1"/>
              <a:t>aptent</a:t>
            </a:r>
            <a:r>
              <a:rPr lang="en-US"/>
              <a:t> </a:t>
            </a:r>
            <a:r>
              <a:rPr lang="en-US" err="1"/>
              <a:t>taciti</a:t>
            </a:r>
            <a:r>
              <a:rPr lang="en-US"/>
              <a:t> </a:t>
            </a:r>
            <a:r>
              <a:rPr lang="en-US" err="1"/>
              <a:t>sociosqu</a:t>
            </a:r>
            <a:r>
              <a:rPr lang="en-US"/>
              <a:t> ad </a:t>
            </a:r>
            <a:r>
              <a:rPr lang="en-US" err="1"/>
              <a:t>litora</a:t>
            </a:r>
            <a:r>
              <a:rPr lang="en-US"/>
              <a:t> </a:t>
            </a:r>
            <a:r>
              <a:rPr lang="en-US" err="1"/>
              <a:t>torquent</a:t>
            </a:r>
            <a:r>
              <a:rPr lang="en-US"/>
              <a:t>.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4531638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9092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9D6-7384-4911-85E3-B6F31C34FC9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2858-02BD-4087-98AE-25A6CF57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69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9D6-7384-4911-85E3-B6F31C34FC9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2858-02BD-4087-98AE-25A6CF57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9D6-7384-4911-85E3-B6F31C34FC9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2858-02BD-4087-98AE-25A6CF57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A9D6-7384-4911-85E3-B6F31C34FC90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92858-02BD-4087-98AE-25A6CF57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7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0"/>
            <a:ext cx="12188952" cy="6857999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6" y="5084683"/>
            <a:ext cx="7478709" cy="106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2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950" cy="68579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j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7" y="1792"/>
            <a:ext cx="6572363" cy="9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5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950" cy="685799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j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Section 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7" y="1792"/>
            <a:ext cx="6572363" cy="9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34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dui in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, in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a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magna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libero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. Integer a </a:t>
            </a:r>
            <a:r>
              <a:rPr lang="en-US" err="1"/>
              <a:t>arcu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ante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. Class </a:t>
            </a:r>
            <a:r>
              <a:rPr lang="en-US" err="1"/>
              <a:t>aptent</a:t>
            </a:r>
            <a:r>
              <a:rPr lang="en-US"/>
              <a:t> </a:t>
            </a:r>
            <a:r>
              <a:rPr lang="en-US" err="1"/>
              <a:t>taciti</a:t>
            </a:r>
            <a:r>
              <a:rPr lang="en-US"/>
              <a:t> </a:t>
            </a:r>
            <a:r>
              <a:rPr lang="en-US" err="1"/>
              <a:t>sociosqu</a:t>
            </a:r>
            <a:r>
              <a:rPr lang="en-US"/>
              <a:t> ad </a:t>
            </a:r>
            <a:r>
              <a:rPr lang="en-US" err="1"/>
              <a:t>litora</a:t>
            </a:r>
            <a:r>
              <a:rPr lang="en-US"/>
              <a:t> </a:t>
            </a:r>
            <a:r>
              <a:rPr lang="en-US" err="1"/>
              <a:t>torquent</a:t>
            </a:r>
            <a:r>
              <a:rPr lang="en-US"/>
              <a:t>.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5040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vehicula</a:t>
            </a:r>
            <a:r>
              <a:rPr lang="en-US"/>
              <a:t> dui in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, in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a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magna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. </a:t>
            </a:r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libero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. Integer a </a:t>
            </a:r>
            <a:r>
              <a:rPr lang="en-US" err="1"/>
              <a:t>arcu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ante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vitae dolor </a:t>
            </a:r>
            <a:r>
              <a:rPr lang="en-US" err="1"/>
              <a:t>euismod</a:t>
            </a:r>
            <a:r>
              <a:rPr lang="en-US"/>
              <a:t>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finibus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. In </a:t>
            </a:r>
            <a:r>
              <a:rPr lang="en-US" err="1"/>
              <a:t>ornare</a:t>
            </a:r>
            <a:r>
              <a:rPr lang="en-US"/>
              <a:t> convallis </a:t>
            </a:r>
            <a:r>
              <a:rPr lang="en-US" err="1"/>
              <a:t>velit</a:t>
            </a:r>
            <a:r>
              <a:rPr lang="en-US"/>
              <a:t> vitae cursus. Integer </a:t>
            </a:r>
            <a:r>
              <a:rPr lang="en-US" err="1"/>
              <a:t>egestas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mi </a:t>
            </a:r>
            <a:r>
              <a:rPr lang="en-US" err="1"/>
              <a:t>vehicula</a:t>
            </a:r>
            <a:r>
              <a:rPr lang="en-US"/>
              <a:t> </a:t>
            </a:r>
            <a:r>
              <a:rPr lang="en-US" err="1"/>
              <a:t>sollicitudin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621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  <a:p>
            <a:r>
              <a:rPr lang="en-US" err="1"/>
              <a:t>Quisque</a:t>
            </a:r>
            <a:r>
              <a:rPr lang="en-US"/>
              <a:t> ac </a:t>
            </a:r>
            <a:r>
              <a:rPr lang="en-US" err="1"/>
              <a:t>orci</a:t>
            </a:r>
            <a:r>
              <a:rPr lang="en-US"/>
              <a:t> in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dapibus</a:t>
            </a:r>
            <a:r>
              <a:rPr lang="en-US"/>
              <a:t> </a:t>
            </a:r>
            <a:r>
              <a:rPr lang="en-US" err="1"/>
              <a:t>sagittis</a:t>
            </a:r>
            <a:r>
              <a:rPr lang="en-US"/>
              <a:t>.</a:t>
            </a:r>
          </a:p>
          <a:p>
            <a:r>
              <a:rPr lang="en-US" err="1"/>
              <a:t>Donec</a:t>
            </a:r>
            <a:r>
              <a:rPr lang="en-US"/>
              <a:t> vitae </a:t>
            </a:r>
            <a:r>
              <a:rPr lang="en-US" err="1"/>
              <a:t>justo</a:t>
            </a:r>
            <a:r>
              <a:rPr lang="en-US"/>
              <a:t> et </a:t>
            </a:r>
            <a:r>
              <a:rPr lang="en-US" err="1"/>
              <a:t>neque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ex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r>
              <a:rPr lang="en-US" err="1"/>
              <a:t>Cras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ac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</a:t>
            </a:r>
          </a:p>
          <a:p>
            <a:r>
              <a:rPr lang="en-US" err="1"/>
              <a:t>Duis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</a:t>
            </a:r>
          </a:p>
          <a:p>
            <a:r>
              <a:rPr lang="en-US"/>
              <a:t>Justo et neque odio facilisis turpis </a:t>
            </a:r>
            <a:r>
              <a:rPr lang="en-US" err="1"/>
              <a:t>sodales</a:t>
            </a:r>
            <a:r>
              <a:rPr lang="en-US"/>
              <a:t> placerat.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 baseline="0"/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1309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ts val="23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 text</a:t>
            </a:r>
          </a:p>
          <a:p>
            <a:pPr lvl="2"/>
            <a:r>
              <a:rPr lang="en-US"/>
              <a:t>Third level</a:t>
            </a:r>
          </a:p>
          <a:p>
            <a:pPr lvl="1"/>
            <a:r>
              <a:rPr lang="en-US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/>
              <a:t>Third level</a:t>
            </a:r>
          </a:p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 text </a:t>
            </a:r>
          </a:p>
          <a:p>
            <a:pPr lvl="2"/>
            <a:r>
              <a:rPr lang="en-US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b="0"/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894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>
                <a:latin typeface="Arial" charset="0"/>
              </a:rPr>
              <a:t>‘-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950" cy="68579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7" y="1792"/>
            <a:ext cx="6572363" cy="9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kern="1200">
          <a:solidFill>
            <a:schemeClr val="tx2"/>
          </a:solidFill>
          <a:latin typeface="+mj-lt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Consumer Expenditure varying by age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851914" y="4452730"/>
            <a:ext cx="3170582" cy="179898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Created by –</a:t>
            </a:r>
          </a:p>
          <a:p>
            <a:pPr algn="l"/>
            <a:r>
              <a:rPr lang="en-US" dirty="0"/>
              <a:t>Team 1</a:t>
            </a:r>
          </a:p>
          <a:p>
            <a:pPr algn="l"/>
            <a:r>
              <a:rPr lang="en-US" dirty="0"/>
              <a:t>Aditya Sharma</a:t>
            </a:r>
          </a:p>
          <a:p>
            <a:pPr algn="l"/>
            <a:r>
              <a:rPr lang="en-US" dirty="0"/>
              <a:t>Apoorva Agarwal</a:t>
            </a:r>
          </a:p>
          <a:p>
            <a:pPr algn="l"/>
            <a:r>
              <a:rPr lang="en-US" dirty="0"/>
              <a:t>Upendra Karki</a:t>
            </a:r>
          </a:p>
        </p:txBody>
      </p:sp>
    </p:spTree>
    <p:extLst>
      <p:ext uri="{BB962C8B-B14F-4D97-AF65-F5344CB8AC3E}">
        <p14:creationId xmlns:p14="http://schemas.microsoft.com/office/powerpoint/2010/main" val="149876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" y="1158949"/>
            <a:ext cx="12180325" cy="56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5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2361" y="1010140"/>
            <a:ext cx="10515600" cy="868430"/>
          </a:xfrm>
        </p:spPr>
        <p:txBody>
          <a:bodyPr/>
          <a:lstStyle/>
          <a:p>
            <a:r>
              <a:rPr lang="en-US" dirty="0"/>
              <a:t>Inference for Business Targeting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67916" y="4483380"/>
            <a:ext cx="4053241" cy="646331"/>
            <a:chOff x="267916" y="4483380"/>
            <a:chExt cx="4053241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267916" y="4483380"/>
              <a:ext cx="3005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Decreasing trend of buying </a:t>
              </a:r>
            </a:p>
            <a:p>
              <a:r>
                <a:rPr lang="en-US" dirty="0"/>
                <a:t>old vehicle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2960033" y="4902626"/>
              <a:ext cx="1361124" cy="371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619461" y="2300370"/>
            <a:ext cx="4597531" cy="646331"/>
            <a:chOff x="6619461" y="2300370"/>
            <a:chExt cx="4597531" cy="646331"/>
          </a:xfrm>
        </p:grpSpPr>
        <p:sp>
          <p:nvSpPr>
            <p:cNvPr id="27" name="TextBox 26"/>
            <p:cNvSpPr txBox="1"/>
            <p:nvPr/>
          </p:nvSpPr>
          <p:spPr>
            <a:xfrm>
              <a:off x="8313633" y="2300370"/>
              <a:ext cx="2903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Increasing trend of buying </a:t>
              </a:r>
            </a:p>
            <a:p>
              <a:r>
                <a:rPr lang="en-US" dirty="0"/>
                <a:t>vehicle insurance</a:t>
              </a:r>
            </a:p>
          </p:txBody>
        </p:sp>
        <p:cxnSp>
          <p:nvCxnSpPr>
            <p:cNvPr id="31" name="Straight Connector 30"/>
            <p:cNvCxnSpPr>
              <a:stCxn id="27" idx="1"/>
            </p:cNvCxnSpPr>
            <p:nvPr/>
          </p:nvCxnSpPr>
          <p:spPr>
            <a:xfrm flipH="1">
              <a:off x="6619461" y="2623536"/>
              <a:ext cx="1694172" cy="368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69870" y="4748844"/>
            <a:ext cx="4070435" cy="923330"/>
            <a:chOff x="7469870" y="4748844"/>
            <a:chExt cx="4070435" cy="923330"/>
          </a:xfrm>
        </p:grpSpPr>
        <p:sp>
          <p:nvSpPr>
            <p:cNvPr id="36" name="TextBox 35"/>
            <p:cNvSpPr txBox="1"/>
            <p:nvPr/>
          </p:nvSpPr>
          <p:spPr>
            <a:xfrm>
              <a:off x="8226577" y="4748844"/>
              <a:ext cx="331372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 age of 45-54 year we could </a:t>
              </a:r>
            </a:p>
            <a:p>
              <a:r>
                <a:rPr lang="en-US" dirty="0"/>
                <a:t>see vehicle insurance and </a:t>
              </a:r>
            </a:p>
            <a:p>
              <a:r>
                <a:rPr lang="en-US" dirty="0"/>
                <a:t>purchase at peak</a:t>
              </a:r>
            </a:p>
          </p:txBody>
        </p:sp>
        <p:cxnSp>
          <p:nvCxnSpPr>
            <p:cNvPr id="33" name="Straight Connector 32"/>
            <p:cNvCxnSpPr>
              <a:endCxn id="36" idx="1"/>
            </p:cNvCxnSpPr>
            <p:nvPr/>
          </p:nvCxnSpPr>
          <p:spPr>
            <a:xfrm flipV="1">
              <a:off x="7469870" y="5210509"/>
              <a:ext cx="756707" cy="474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250665" y="2434747"/>
            <a:ext cx="3640411" cy="3696469"/>
            <a:chOff x="4250665" y="2434747"/>
            <a:chExt cx="3640411" cy="3696469"/>
          </a:xfrm>
        </p:grpSpPr>
        <p:grpSp>
          <p:nvGrpSpPr>
            <p:cNvPr id="5" name="Group 4"/>
            <p:cNvGrpSpPr/>
            <p:nvPr/>
          </p:nvGrpSpPr>
          <p:grpSpPr>
            <a:xfrm>
              <a:off x="4250665" y="2434747"/>
              <a:ext cx="3640411" cy="3696469"/>
              <a:chOff x="8901790" y="3863198"/>
              <a:chExt cx="6825770" cy="6930879"/>
            </a:xfrm>
          </p:grpSpPr>
          <p:grpSp>
            <p:nvGrpSpPr>
              <p:cNvPr id="6" name="Group 5"/>
              <p:cNvGrpSpPr/>
              <p:nvPr/>
            </p:nvGrpSpPr>
            <p:grpSpPr>
              <a:xfrm rot="2576790">
                <a:off x="8901790" y="3863198"/>
                <a:ext cx="6825770" cy="6930879"/>
                <a:chOff x="5273186" y="2445878"/>
                <a:chExt cx="6825770" cy="6930879"/>
              </a:xfrm>
            </p:grpSpPr>
            <p:sp>
              <p:nvSpPr>
                <p:cNvPr id="21" name="Freeform 8"/>
                <p:cNvSpPr>
                  <a:spLocks/>
                </p:cNvSpPr>
                <p:nvPr/>
              </p:nvSpPr>
              <p:spPr bwMode="auto">
                <a:xfrm>
                  <a:off x="9134320" y="3459851"/>
                  <a:ext cx="2018673" cy="865587"/>
                </a:xfrm>
                <a:custGeom>
                  <a:avLst/>
                  <a:gdLst>
                    <a:gd name="T0" fmla="*/ 0 w 948"/>
                    <a:gd name="T1" fmla="*/ 287 h 406"/>
                    <a:gd name="T2" fmla="*/ 704 w 948"/>
                    <a:gd name="T3" fmla="*/ 359 h 406"/>
                    <a:gd name="T4" fmla="*/ 791 w 948"/>
                    <a:gd name="T5" fmla="*/ 103 h 406"/>
                    <a:gd name="T6" fmla="*/ 612 w 948"/>
                    <a:gd name="T7" fmla="*/ 3 h 406"/>
                    <a:gd name="T8" fmla="*/ 0 w 948"/>
                    <a:gd name="T9" fmla="*/ 287 h 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8" h="406">
                      <a:moveTo>
                        <a:pt x="0" y="287"/>
                      </a:moveTo>
                      <a:cubicBezTo>
                        <a:pt x="218" y="353"/>
                        <a:pt x="466" y="406"/>
                        <a:pt x="704" y="359"/>
                      </a:cubicBezTo>
                      <a:cubicBezTo>
                        <a:pt x="843" y="331"/>
                        <a:pt x="948" y="247"/>
                        <a:pt x="791" y="103"/>
                      </a:cubicBezTo>
                      <a:cubicBezTo>
                        <a:pt x="742" y="58"/>
                        <a:pt x="676" y="0"/>
                        <a:pt x="612" y="3"/>
                      </a:cubicBezTo>
                      <a:cubicBezTo>
                        <a:pt x="371" y="16"/>
                        <a:pt x="256" y="11"/>
                        <a:pt x="0" y="287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2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8768" tIns="24384" rIns="48768" bIns="2438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87650">
                    <a:defRPr/>
                  </a:pPr>
                  <a:endParaRPr lang="en-US" sz="960" kern="0" dirty="0">
                    <a:solidFill>
                      <a:sysClr val="windowText" lastClr="000000"/>
                    </a:solidFill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22" name="Freeform 7"/>
                <p:cNvSpPr>
                  <a:spLocks/>
                </p:cNvSpPr>
                <p:nvPr/>
              </p:nvSpPr>
              <p:spPr bwMode="auto">
                <a:xfrm>
                  <a:off x="6064580" y="2445878"/>
                  <a:ext cx="4528875" cy="3709658"/>
                </a:xfrm>
                <a:custGeom>
                  <a:avLst/>
                  <a:gdLst>
                    <a:gd name="T0" fmla="*/ 2125 w 2125"/>
                    <a:gd name="T1" fmla="*/ 502 h 1739"/>
                    <a:gd name="T2" fmla="*/ 234 w 2125"/>
                    <a:gd name="T3" fmla="*/ 533 h 1739"/>
                    <a:gd name="T4" fmla="*/ 194 w 2125"/>
                    <a:gd name="T5" fmla="*/ 1371 h 1739"/>
                    <a:gd name="T6" fmla="*/ 1271 w 2125"/>
                    <a:gd name="T7" fmla="*/ 1108 h 1739"/>
                    <a:gd name="T8" fmla="*/ 2125 w 2125"/>
                    <a:gd name="T9" fmla="*/ 502 h 17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5" h="1739">
                      <a:moveTo>
                        <a:pt x="2125" y="502"/>
                      </a:moveTo>
                      <a:cubicBezTo>
                        <a:pt x="1392" y="0"/>
                        <a:pt x="709" y="125"/>
                        <a:pt x="234" y="533"/>
                      </a:cubicBezTo>
                      <a:cubicBezTo>
                        <a:pt x="0" y="733"/>
                        <a:pt x="7" y="1158"/>
                        <a:pt x="194" y="1371"/>
                      </a:cubicBezTo>
                      <a:cubicBezTo>
                        <a:pt x="515" y="1739"/>
                        <a:pt x="1002" y="1690"/>
                        <a:pt x="1271" y="1108"/>
                      </a:cubicBezTo>
                      <a:cubicBezTo>
                        <a:pt x="1477" y="662"/>
                        <a:pt x="1687" y="441"/>
                        <a:pt x="2125" y="5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8768" tIns="24384" rIns="48768" bIns="2438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87650">
                    <a:defRPr/>
                  </a:pPr>
                  <a:endParaRPr lang="en-US" sz="960" kern="0" dirty="0">
                    <a:solidFill>
                      <a:sysClr val="windowText" lastClr="000000"/>
                    </a:solidFill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23" name="Freeform 10"/>
                <p:cNvSpPr>
                  <a:spLocks/>
                </p:cNvSpPr>
                <p:nvPr/>
              </p:nvSpPr>
              <p:spPr bwMode="auto">
                <a:xfrm>
                  <a:off x="5350470" y="5036456"/>
                  <a:ext cx="1267466" cy="1687894"/>
                </a:xfrm>
                <a:custGeom>
                  <a:avLst/>
                  <a:gdLst>
                    <a:gd name="T0" fmla="*/ 594 w 594"/>
                    <a:gd name="T1" fmla="*/ 792 h 792"/>
                    <a:gd name="T2" fmla="*/ 293 w 594"/>
                    <a:gd name="T3" fmla="*/ 152 h 792"/>
                    <a:gd name="T4" fmla="*/ 29 w 594"/>
                    <a:gd name="T5" fmla="*/ 208 h 792"/>
                    <a:gd name="T6" fmla="*/ 36 w 594"/>
                    <a:gd name="T7" fmla="*/ 414 h 792"/>
                    <a:gd name="T8" fmla="*/ 594 w 594"/>
                    <a:gd name="T9" fmla="*/ 792 h 7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4" h="792">
                      <a:moveTo>
                        <a:pt x="594" y="792"/>
                      </a:moveTo>
                      <a:cubicBezTo>
                        <a:pt x="539" y="571"/>
                        <a:pt x="457" y="332"/>
                        <a:pt x="293" y="152"/>
                      </a:cubicBezTo>
                      <a:cubicBezTo>
                        <a:pt x="198" y="47"/>
                        <a:pt x="72" y="0"/>
                        <a:pt x="29" y="208"/>
                      </a:cubicBezTo>
                      <a:cubicBezTo>
                        <a:pt x="16" y="274"/>
                        <a:pt x="0" y="361"/>
                        <a:pt x="36" y="414"/>
                      </a:cubicBezTo>
                      <a:cubicBezTo>
                        <a:pt x="171" y="613"/>
                        <a:pt x="226" y="714"/>
                        <a:pt x="594" y="792"/>
                      </a:cubicBezTo>
                      <a:close/>
                    </a:path>
                  </a:pathLst>
                </a:custGeom>
                <a:solidFill>
                  <a:srgbClr val="7C5F0C"/>
                </a:solidFill>
                <a:ln w="12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8768" tIns="24384" rIns="48768" bIns="2438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87650">
                    <a:defRPr/>
                  </a:pPr>
                  <a:endParaRPr lang="en-US" sz="960" kern="0" dirty="0">
                    <a:solidFill>
                      <a:sysClr val="windowText" lastClr="000000"/>
                    </a:solidFill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155961" y="7502093"/>
                  <a:ext cx="1218004" cy="1789911"/>
                </a:xfrm>
                <a:custGeom>
                  <a:avLst/>
                  <a:gdLst>
                    <a:gd name="T0" fmla="*/ 463 w 572"/>
                    <a:gd name="T1" fmla="*/ 0 h 839"/>
                    <a:gd name="T2" fmla="*/ 47 w 572"/>
                    <a:gd name="T3" fmla="*/ 572 h 839"/>
                    <a:gd name="T4" fmla="*/ 223 w 572"/>
                    <a:gd name="T5" fmla="*/ 776 h 839"/>
                    <a:gd name="T6" fmla="*/ 400 w 572"/>
                    <a:gd name="T7" fmla="*/ 671 h 839"/>
                    <a:gd name="T8" fmla="*/ 463 w 572"/>
                    <a:gd name="T9" fmla="*/ 0 h 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2" h="839">
                      <a:moveTo>
                        <a:pt x="463" y="0"/>
                      </a:moveTo>
                      <a:cubicBezTo>
                        <a:pt x="296" y="155"/>
                        <a:pt x="126" y="342"/>
                        <a:pt x="47" y="572"/>
                      </a:cubicBezTo>
                      <a:cubicBezTo>
                        <a:pt x="0" y="706"/>
                        <a:pt x="20" y="839"/>
                        <a:pt x="223" y="776"/>
                      </a:cubicBezTo>
                      <a:cubicBezTo>
                        <a:pt x="287" y="756"/>
                        <a:pt x="371" y="729"/>
                        <a:pt x="400" y="671"/>
                      </a:cubicBezTo>
                      <a:cubicBezTo>
                        <a:pt x="510" y="457"/>
                        <a:pt x="572" y="360"/>
                        <a:pt x="463" y="0"/>
                      </a:cubicBezTo>
                      <a:close/>
                    </a:path>
                  </a:pathLst>
                </a:custGeom>
                <a:solidFill>
                  <a:srgbClr val="721614"/>
                </a:solidFill>
                <a:ln w="12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8768" tIns="24384" rIns="48768" bIns="2438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87650">
                    <a:defRPr/>
                  </a:pPr>
                  <a:endParaRPr lang="en-US" sz="960" kern="0" dirty="0">
                    <a:solidFill>
                      <a:sysClr val="windowText" lastClr="000000"/>
                    </a:solidFill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25" name="Freeform 24"/>
                <p:cNvSpPr>
                  <a:spLocks/>
                </p:cNvSpPr>
                <p:nvPr/>
              </p:nvSpPr>
              <p:spPr bwMode="auto">
                <a:xfrm>
                  <a:off x="5273186" y="5744383"/>
                  <a:ext cx="4139361" cy="3632374"/>
                </a:xfrm>
                <a:custGeom>
                  <a:avLst/>
                  <a:gdLst>
                    <a:gd name="T0" fmla="*/ 52 w 1942"/>
                    <a:gd name="T1" fmla="*/ 0 h 1702"/>
                    <a:gd name="T2" fmla="*/ 1052 w 1942"/>
                    <a:gd name="T3" fmla="*/ 1605 h 1702"/>
                    <a:gd name="T4" fmla="*/ 1792 w 1942"/>
                    <a:gd name="T5" fmla="*/ 1207 h 1702"/>
                    <a:gd name="T6" fmla="*/ 1011 w 1942"/>
                    <a:gd name="T7" fmla="*/ 419 h 1702"/>
                    <a:gd name="T8" fmla="*/ 52 w 1942"/>
                    <a:gd name="T9" fmla="*/ 0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42" h="1702">
                      <a:moveTo>
                        <a:pt x="52" y="0"/>
                      </a:moveTo>
                      <a:cubicBezTo>
                        <a:pt x="0" y="886"/>
                        <a:pt x="459" y="1408"/>
                        <a:pt x="1052" y="1605"/>
                      </a:cubicBezTo>
                      <a:cubicBezTo>
                        <a:pt x="1345" y="1702"/>
                        <a:pt x="1705" y="1477"/>
                        <a:pt x="1792" y="1207"/>
                      </a:cubicBezTo>
                      <a:cubicBezTo>
                        <a:pt x="1942" y="743"/>
                        <a:pt x="1649" y="350"/>
                        <a:pt x="1011" y="419"/>
                      </a:cubicBezTo>
                      <a:cubicBezTo>
                        <a:pt x="523" y="472"/>
                        <a:pt x="225" y="406"/>
                        <a:pt x="52" y="0"/>
                      </a:cubicBezTo>
                      <a:close/>
                    </a:path>
                  </a:pathLst>
                </a:custGeom>
                <a:solidFill>
                  <a:srgbClr val="EAB825"/>
                </a:solidFill>
                <a:ln w="12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8768" tIns="24384" rIns="48768" bIns="2438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87650">
                    <a:defRPr/>
                  </a:pPr>
                  <a:endParaRPr lang="en-US" sz="960" kern="0" dirty="0">
                    <a:solidFill>
                      <a:sysClr val="windowText" lastClr="000000"/>
                    </a:solidFill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26" name="Freeform 11"/>
                <p:cNvSpPr>
                  <a:spLocks/>
                </p:cNvSpPr>
                <p:nvPr/>
              </p:nvSpPr>
              <p:spPr bwMode="auto">
                <a:xfrm>
                  <a:off x="8902468" y="4449093"/>
                  <a:ext cx="3196488" cy="4609251"/>
                </a:xfrm>
                <a:custGeom>
                  <a:avLst/>
                  <a:gdLst>
                    <a:gd name="T0" fmla="*/ 461 w 1500"/>
                    <a:gd name="T1" fmla="*/ 2160 h 2160"/>
                    <a:gd name="T2" fmla="*/ 1387 w 1500"/>
                    <a:gd name="T3" fmla="*/ 511 h 2160"/>
                    <a:gd name="T4" fmla="*/ 682 w 1500"/>
                    <a:gd name="T5" fmla="*/ 54 h 2160"/>
                    <a:gd name="T6" fmla="*/ 367 w 1500"/>
                    <a:gd name="T7" fmla="*/ 1117 h 2160"/>
                    <a:gd name="T8" fmla="*/ 461 w 1500"/>
                    <a:gd name="T9" fmla="*/ 2160 h 2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00" h="2160">
                      <a:moveTo>
                        <a:pt x="461" y="2160"/>
                      </a:moveTo>
                      <a:cubicBezTo>
                        <a:pt x="1263" y="1780"/>
                        <a:pt x="1500" y="1126"/>
                        <a:pt x="1387" y="511"/>
                      </a:cubicBezTo>
                      <a:cubicBezTo>
                        <a:pt x="1331" y="208"/>
                        <a:pt x="961" y="0"/>
                        <a:pt x="682" y="54"/>
                      </a:cubicBezTo>
                      <a:cubicBezTo>
                        <a:pt x="203" y="146"/>
                        <a:pt x="0" y="591"/>
                        <a:pt x="367" y="1117"/>
                      </a:cubicBezTo>
                      <a:cubicBezTo>
                        <a:pt x="649" y="1520"/>
                        <a:pt x="733" y="1813"/>
                        <a:pt x="461" y="2160"/>
                      </a:cubicBezTo>
                      <a:close/>
                    </a:path>
                  </a:pathLst>
                </a:custGeom>
                <a:solidFill>
                  <a:srgbClr val="DB3632"/>
                </a:solidFill>
                <a:ln w="12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48768" tIns="24384" rIns="48768" bIns="2438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487650">
                    <a:defRPr/>
                  </a:pPr>
                  <a:endParaRPr lang="en-US" sz="960" kern="0" dirty="0">
                    <a:solidFill>
                      <a:sysClr val="windowText" lastClr="000000"/>
                    </a:solidFill>
                    <a:latin typeface="Lato" panose="020F0502020204030203" pitchFamily="34" charset="0"/>
                  </a:endParaRPr>
                </a:p>
              </p:txBody>
            </p:sp>
          </p:grpSp>
          <p:sp>
            <p:nvSpPr>
              <p:cNvPr id="7" name="Oval 6"/>
              <p:cNvSpPr/>
              <p:nvPr/>
            </p:nvSpPr>
            <p:spPr>
              <a:xfrm>
                <a:off x="11177823" y="4314057"/>
                <a:ext cx="2360624" cy="23606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2577174" y="7356643"/>
                <a:ext cx="2360624" cy="2360624"/>
              </a:xfrm>
              <a:prstGeom prst="ellipse">
                <a:avLst/>
              </a:prstGeom>
              <a:solidFill>
                <a:srgbClr val="7216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148647" y="7021817"/>
                <a:ext cx="2360625" cy="2360625"/>
              </a:xfrm>
              <a:prstGeom prst="ellipse">
                <a:avLst/>
              </a:prstGeom>
              <a:solidFill>
                <a:srgbClr val="7C5F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pic>
          <p:nvPicPr>
            <p:cNvPr id="2052" name="Picture 4" descr="Image result for png icon for trend increase whi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752" y="2940510"/>
              <a:ext cx="629340" cy="629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png icon for decrea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9813" y="4456843"/>
              <a:ext cx="612132" cy="612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Image result for balance icon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40857" y="4635201"/>
              <a:ext cx="599025" cy="599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43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" y="1063487"/>
            <a:ext cx="5615235" cy="5794513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7636400" y="3065133"/>
            <a:ext cx="2174369" cy="2044306"/>
            <a:chOff x="8092281" y="3636011"/>
            <a:chExt cx="8199438" cy="7585075"/>
          </a:xfrm>
        </p:grpSpPr>
        <p:grpSp>
          <p:nvGrpSpPr>
            <p:cNvPr id="51" name="Group 50"/>
            <p:cNvGrpSpPr/>
            <p:nvPr/>
          </p:nvGrpSpPr>
          <p:grpSpPr>
            <a:xfrm>
              <a:off x="8092281" y="3636011"/>
              <a:ext cx="8199438" cy="7585075"/>
              <a:chOff x="7395845" y="3636011"/>
              <a:chExt cx="8199438" cy="7585075"/>
            </a:xfrm>
          </p:grpSpPr>
          <p:sp>
            <p:nvSpPr>
              <p:cNvPr id="56" name="Rectangle 5"/>
              <p:cNvSpPr>
                <a:spLocks noChangeArrowheads="1"/>
              </p:cNvSpPr>
              <p:nvPr/>
            </p:nvSpPr>
            <p:spPr bwMode="auto">
              <a:xfrm>
                <a:off x="11282045" y="6385561"/>
                <a:ext cx="947737" cy="9477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57" name="Rectangle 6"/>
              <p:cNvSpPr>
                <a:spLocks noChangeArrowheads="1"/>
              </p:cNvSpPr>
              <p:nvPr/>
            </p:nvSpPr>
            <p:spPr bwMode="auto">
              <a:xfrm>
                <a:off x="10334308" y="6385561"/>
                <a:ext cx="947737" cy="947738"/>
              </a:xfrm>
              <a:prstGeom prst="rect">
                <a:avLst/>
              </a:prstGeom>
              <a:solidFill>
                <a:srgbClr val="DB3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58" name="Rectangle 7"/>
              <p:cNvSpPr>
                <a:spLocks noChangeArrowheads="1"/>
              </p:cNvSpPr>
              <p:nvPr/>
            </p:nvSpPr>
            <p:spPr bwMode="auto">
              <a:xfrm>
                <a:off x="11282045" y="5437823"/>
                <a:ext cx="947737" cy="947738"/>
              </a:xfrm>
              <a:prstGeom prst="rect">
                <a:avLst/>
              </a:prstGeom>
              <a:solidFill>
                <a:srgbClr val="8643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59" name="Rectangle 8"/>
              <p:cNvSpPr>
                <a:spLocks noChangeArrowheads="1"/>
              </p:cNvSpPr>
              <p:nvPr/>
            </p:nvSpPr>
            <p:spPr bwMode="auto">
              <a:xfrm>
                <a:off x="12229783" y="6385561"/>
                <a:ext cx="947737" cy="947738"/>
              </a:xfrm>
              <a:prstGeom prst="rect">
                <a:avLst/>
              </a:prstGeom>
              <a:solidFill>
                <a:srgbClr val="237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60" name="Rectangle 9"/>
              <p:cNvSpPr>
                <a:spLocks noChangeArrowheads="1"/>
              </p:cNvSpPr>
              <p:nvPr/>
            </p:nvSpPr>
            <p:spPr bwMode="auto">
              <a:xfrm>
                <a:off x="11282045" y="7333298"/>
                <a:ext cx="947737" cy="949325"/>
              </a:xfrm>
              <a:prstGeom prst="rect">
                <a:avLst/>
              </a:prstGeom>
              <a:solidFill>
                <a:srgbClr val="EAB825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61" name="Freeform 10"/>
              <p:cNvSpPr>
                <a:spLocks/>
              </p:cNvSpPr>
              <p:nvPr/>
            </p:nvSpPr>
            <p:spPr bwMode="auto">
              <a:xfrm>
                <a:off x="9954895" y="7333298"/>
                <a:ext cx="1327150" cy="3887788"/>
              </a:xfrm>
              <a:custGeom>
                <a:avLst/>
                <a:gdLst>
                  <a:gd name="T0" fmla="*/ 0 w 836"/>
                  <a:gd name="T1" fmla="*/ 837 h 2449"/>
                  <a:gd name="T2" fmla="*/ 0 w 836"/>
                  <a:gd name="T3" fmla="*/ 2449 h 2449"/>
                  <a:gd name="T4" fmla="*/ 836 w 836"/>
                  <a:gd name="T5" fmla="*/ 598 h 2449"/>
                  <a:gd name="T6" fmla="*/ 836 w 836"/>
                  <a:gd name="T7" fmla="*/ 0 h 2449"/>
                  <a:gd name="T8" fmla="*/ 0 w 836"/>
                  <a:gd name="T9" fmla="*/ 837 h 2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6" h="2449">
                    <a:moveTo>
                      <a:pt x="0" y="837"/>
                    </a:moveTo>
                    <a:lnTo>
                      <a:pt x="0" y="2449"/>
                    </a:lnTo>
                    <a:lnTo>
                      <a:pt x="836" y="598"/>
                    </a:lnTo>
                    <a:lnTo>
                      <a:pt x="836" y="0"/>
                    </a:lnTo>
                    <a:lnTo>
                      <a:pt x="0" y="837"/>
                    </a:lnTo>
                    <a:close/>
                  </a:path>
                </a:pathLst>
              </a:custGeom>
              <a:solidFill>
                <a:srgbClr val="EAB825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62" name="Freeform 11"/>
              <p:cNvSpPr>
                <a:spLocks/>
              </p:cNvSpPr>
              <p:nvPr/>
            </p:nvSpPr>
            <p:spPr bwMode="auto">
              <a:xfrm>
                <a:off x="7395845" y="7333298"/>
                <a:ext cx="3886200" cy="1328738"/>
              </a:xfrm>
              <a:custGeom>
                <a:avLst/>
                <a:gdLst>
                  <a:gd name="T0" fmla="*/ 1851 w 2448"/>
                  <a:gd name="T1" fmla="*/ 0 h 837"/>
                  <a:gd name="T2" fmla="*/ 0 w 2448"/>
                  <a:gd name="T3" fmla="*/ 837 h 837"/>
                  <a:gd name="T4" fmla="*/ 1612 w 2448"/>
                  <a:gd name="T5" fmla="*/ 837 h 837"/>
                  <a:gd name="T6" fmla="*/ 2448 w 2448"/>
                  <a:gd name="T7" fmla="*/ 0 h 837"/>
                  <a:gd name="T8" fmla="*/ 1851 w 2448"/>
                  <a:gd name="T9" fmla="*/ 0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8" h="837">
                    <a:moveTo>
                      <a:pt x="1851" y="0"/>
                    </a:moveTo>
                    <a:lnTo>
                      <a:pt x="0" y="837"/>
                    </a:lnTo>
                    <a:lnTo>
                      <a:pt x="1612" y="837"/>
                    </a:lnTo>
                    <a:lnTo>
                      <a:pt x="2448" y="0"/>
                    </a:lnTo>
                    <a:lnTo>
                      <a:pt x="1851" y="0"/>
                    </a:lnTo>
                    <a:close/>
                  </a:path>
                </a:pathLst>
              </a:custGeom>
              <a:solidFill>
                <a:srgbClr val="EAB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63" name="Rectangle 12"/>
              <p:cNvSpPr>
                <a:spLocks noChangeArrowheads="1"/>
              </p:cNvSpPr>
              <p:nvPr/>
            </p:nvSpPr>
            <p:spPr bwMode="auto">
              <a:xfrm>
                <a:off x="7395845" y="8662036"/>
                <a:ext cx="2559050" cy="2559050"/>
              </a:xfrm>
              <a:prstGeom prst="rect">
                <a:avLst/>
              </a:prstGeom>
              <a:solidFill>
                <a:srgbClr val="EAB825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64" name="Freeform 13"/>
              <p:cNvSpPr>
                <a:spLocks/>
              </p:cNvSpPr>
              <p:nvPr/>
            </p:nvSpPr>
            <p:spPr bwMode="auto">
              <a:xfrm>
                <a:off x="12229783" y="7333298"/>
                <a:ext cx="1090612" cy="3367088"/>
              </a:xfrm>
              <a:custGeom>
                <a:avLst/>
                <a:gdLst>
                  <a:gd name="T0" fmla="*/ 687 w 687"/>
                  <a:gd name="T1" fmla="*/ 687 h 2121"/>
                  <a:gd name="T2" fmla="*/ 687 w 687"/>
                  <a:gd name="T3" fmla="*/ 2121 h 2121"/>
                  <a:gd name="T4" fmla="*/ 0 w 687"/>
                  <a:gd name="T5" fmla="*/ 598 h 2121"/>
                  <a:gd name="T6" fmla="*/ 0 w 687"/>
                  <a:gd name="T7" fmla="*/ 0 h 2121"/>
                  <a:gd name="T8" fmla="*/ 687 w 687"/>
                  <a:gd name="T9" fmla="*/ 687 h 2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7" h="2121">
                    <a:moveTo>
                      <a:pt x="687" y="687"/>
                    </a:moveTo>
                    <a:lnTo>
                      <a:pt x="687" y="2121"/>
                    </a:lnTo>
                    <a:lnTo>
                      <a:pt x="0" y="598"/>
                    </a:lnTo>
                    <a:lnTo>
                      <a:pt x="0" y="0"/>
                    </a:lnTo>
                    <a:lnTo>
                      <a:pt x="687" y="687"/>
                    </a:lnTo>
                    <a:close/>
                  </a:path>
                </a:pathLst>
              </a:custGeom>
              <a:solidFill>
                <a:srgbClr val="237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65" name="Freeform 14"/>
              <p:cNvSpPr>
                <a:spLocks/>
              </p:cNvSpPr>
              <p:nvPr/>
            </p:nvSpPr>
            <p:spPr bwMode="auto">
              <a:xfrm>
                <a:off x="12229783" y="7333298"/>
                <a:ext cx="3365500" cy="1090613"/>
              </a:xfrm>
              <a:custGeom>
                <a:avLst/>
                <a:gdLst>
                  <a:gd name="T0" fmla="*/ 597 w 2120"/>
                  <a:gd name="T1" fmla="*/ 0 h 687"/>
                  <a:gd name="T2" fmla="*/ 2120 w 2120"/>
                  <a:gd name="T3" fmla="*/ 687 h 687"/>
                  <a:gd name="T4" fmla="*/ 687 w 2120"/>
                  <a:gd name="T5" fmla="*/ 687 h 687"/>
                  <a:gd name="T6" fmla="*/ 0 w 2120"/>
                  <a:gd name="T7" fmla="*/ 0 h 687"/>
                  <a:gd name="T8" fmla="*/ 597 w 2120"/>
                  <a:gd name="T9" fmla="*/ 0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0" h="687">
                    <a:moveTo>
                      <a:pt x="597" y="0"/>
                    </a:moveTo>
                    <a:lnTo>
                      <a:pt x="2120" y="687"/>
                    </a:lnTo>
                    <a:lnTo>
                      <a:pt x="687" y="687"/>
                    </a:lnTo>
                    <a:lnTo>
                      <a:pt x="0" y="0"/>
                    </a:lnTo>
                    <a:lnTo>
                      <a:pt x="597" y="0"/>
                    </a:lnTo>
                    <a:close/>
                  </a:path>
                </a:pathLst>
              </a:custGeom>
              <a:solidFill>
                <a:srgbClr val="237DCB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66" name="Rectangle 15"/>
              <p:cNvSpPr>
                <a:spLocks noChangeArrowheads="1"/>
              </p:cNvSpPr>
              <p:nvPr/>
            </p:nvSpPr>
            <p:spPr bwMode="auto">
              <a:xfrm>
                <a:off x="13320395" y="8423911"/>
                <a:ext cx="2274887" cy="2276475"/>
              </a:xfrm>
              <a:prstGeom prst="rect">
                <a:avLst/>
              </a:prstGeom>
              <a:solidFill>
                <a:srgbClr val="237DCB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67" name="Freeform 16"/>
              <p:cNvSpPr>
                <a:spLocks/>
              </p:cNvSpPr>
              <p:nvPr/>
            </p:nvSpPr>
            <p:spPr bwMode="auto">
              <a:xfrm>
                <a:off x="12229783" y="3636011"/>
                <a:ext cx="822325" cy="2749550"/>
              </a:xfrm>
              <a:custGeom>
                <a:avLst/>
                <a:gdLst>
                  <a:gd name="T0" fmla="*/ 518 w 518"/>
                  <a:gd name="T1" fmla="*/ 1215 h 1732"/>
                  <a:gd name="T2" fmla="*/ 518 w 518"/>
                  <a:gd name="T3" fmla="*/ 0 h 1732"/>
                  <a:gd name="T4" fmla="*/ 0 w 518"/>
                  <a:gd name="T5" fmla="*/ 1135 h 1732"/>
                  <a:gd name="T6" fmla="*/ 0 w 518"/>
                  <a:gd name="T7" fmla="*/ 1732 h 1732"/>
                  <a:gd name="T8" fmla="*/ 518 w 518"/>
                  <a:gd name="T9" fmla="*/ 1215 h 1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" h="1732">
                    <a:moveTo>
                      <a:pt x="518" y="1215"/>
                    </a:moveTo>
                    <a:lnTo>
                      <a:pt x="518" y="0"/>
                    </a:lnTo>
                    <a:lnTo>
                      <a:pt x="0" y="1135"/>
                    </a:lnTo>
                    <a:lnTo>
                      <a:pt x="0" y="1732"/>
                    </a:lnTo>
                    <a:lnTo>
                      <a:pt x="518" y="1215"/>
                    </a:lnTo>
                    <a:close/>
                  </a:path>
                </a:pathLst>
              </a:custGeom>
              <a:solidFill>
                <a:srgbClr val="8643A5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68" name="Freeform 17"/>
              <p:cNvSpPr>
                <a:spLocks/>
              </p:cNvSpPr>
              <p:nvPr/>
            </p:nvSpPr>
            <p:spPr bwMode="auto">
              <a:xfrm>
                <a:off x="12229783" y="5564823"/>
                <a:ext cx="2749550" cy="820738"/>
              </a:xfrm>
              <a:custGeom>
                <a:avLst/>
                <a:gdLst>
                  <a:gd name="T0" fmla="*/ 597 w 1732"/>
                  <a:gd name="T1" fmla="*/ 517 h 517"/>
                  <a:gd name="T2" fmla="*/ 1732 w 1732"/>
                  <a:gd name="T3" fmla="*/ 0 h 517"/>
                  <a:gd name="T4" fmla="*/ 518 w 1732"/>
                  <a:gd name="T5" fmla="*/ 0 h 517"/>
                  <a:gd name="T6" fmla="*/ 0 w 1732"/>
                  <a:gd name="T7" fmla="*/ 517 h 517"/>
                  <a:gd name="T8" fmla="*/ 597 w 1732"/>
                  <a:gd name="T9" fmla="*/ 517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2" h="517">
                    <a:moveTo>
                      <a:pt x="597" y="517"/>
                    </a:moveTo>
                    <a:lnTo>
                      <a:pt x="1732" y="0"/>
                    </a:lnTo>
                    <a:lnTo>
                      <a:pt x="518" y="0"/>
                    </a:lnTo>
                    <a:lnTo>
                      <a:pt x="0" y="517"/>
                    </a:lnTo>
                    <a:lnTo>
                      <a:pt x="597" y="517"/>
                    </a:lnTo>
                    <a:close/>
                  </a:path>
                </a:pathLst>
              </a:custGeom>
              <a:solidFill>
                <a:srgbClr val="8643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69" name="Rectangle 18"/>
              <p:cNvSpPr>
                <a:spLocks noChangeArrowheads="1"/>
              </p:cNvSpPr>
              <p:nvPr/>
            </p:nvSpPr>
            <p:spPr bwMode="auto">
              <a:xfrm>
                <a:off x="13052108" y="3636011"/>
                <a:ext cx="1927225" cy="1928813"/>
              </a:xfrm>
              <a:prstGeom prst="rect">
                <a:avLst/>
              </a:prstGeom>
              <a:solidFill>
                <a:srgbClr val="8643A5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>
                <a:off x="10713720" y="4174173"/>
                <a:ext cx="568325" cy="2211388"/>
              </a:xfrm>
              <a:custGeom>
                <a:avLst/>
                <a:gdLst>
                  <a:gd name="T0" fmla="*/ 0 w 358"/>
                  <a:gd name="T1" fmla="*/ 1035 h 1393"/>
                  <a:gd name="T2" fmla="*/ 0 w 358"/>
                  <a:gd name="T3" fmla="*/ 0 h 1393"/>
                  <a:gd name="T4" fmla="*/ 358 w 358"/>
                  <a:gd name="T5" fmla="*/ 796 h 1393"/>
                  <a:gd name="T6" fmla="*/ 358 w 358"/>
                  <a:gd name="T7" fmla="*/ 1393 h 1393"/>
                  <a:gd name="T8" fmla="*/ 0 w 358"/>
                  <a:gd name="T9" fmla="*/ 1035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1393">
                    <a:moveTo>
                      <a:pt x="0" y="1035"/>
                    </a:moveTo>
                    <a:lnTo>
                      <a:pt x="0" y="0"/>
                    </a:lnTo>
                    <a:lnTo>
                      <a:pt x="358" y="796"/>
                    </a:lnTo>
                    <a:lnTo>
                      <a:pt x="358" y="1393"/>
                    </a:lnTo>
                    <a:lnTo>
                      <a:pt x="0" y="1035"/>
                    </a:lnTo>
                    <a:close/>
                  </a:path>
                </a:pathLst>
              </a:custGeom>
              <a:solidFill>
                <a:srgbClr val="DB36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71" name="Freeform 20"/>
              <p:cNvSpPr>
                <a:spLocks/>
              </p:cNvSpPr>
              <p:nvPr/>
            </p:nvSpPr>
            <p:spPr bwMode="auto">
              <a:xfrm>
                <a:off x="9070658" y="5817236"/>
                <a:ext cx="2211387" cy="568325"/>
              </a:xfrm>
              <a:custGeom>
                <a:avLst/>
                <a:gdLst>
                  <a:gd name="T0" fmla="*/ 796 w 1393"/>
                  <a:gd name="T1" fmla="*/ 358 h 358"/>
                  <a:gd name="T2" fmla="*/ 0 w 1393"/>
                  <a:gd name="T3" fmla="*/ 0 h 358"/>
                  <a:gd name="T4" fmla="*/ 1035 w 1393"/>
                  <a:gd name="T5" fmla="*/ 0 h 358"/>
                  <a:gd name="T6" fmla="*/ 1393 w 1393"/>
                  <a:gd name="T7" fmla="*/ 358 h 358"/>
                  <a:gd name="T8" fmla="*/ 796 w 1393"/>
                  <a:gd name="T9" fmla="*/ 35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3" h="358">
                    <a:moveTo>
                      <a:pt x="796" y="358"/>
                    </a:moveTo>
                    <a:lnTo>
                      <a:pt x="0" y="0"/>
                    </a:lnTo>
                    <a:lnTo>
                      <a:pt x="1035" y="0"/>
                    </a:lnTo>
                    <a:lnTo>
                      <a:pt x="1393" y="358"/>
                    </a:lnTo>
                    <a:lnTo>
                      <a:pt x="796" y="358"/>
                    </a:lnTo>
                    <a:close/>
                  </a:path>
                </a:pathLst>
              </a:custGeom>
              <a:solidFill>
                <a:srgbClr val="DB3632">
                  <a:lumMod val="7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9070658" y="4174173"/>
                <a:ext cx="1643062" cy="1643063"/>
              </a:xfrm>
              <a:prstGeom prst="rect">
                <a:avLst/>
              </a:prstGeom>
              <a:solidFill>
                <a:srgbClr val="DB3632">
                  <a:lumMod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9972168" y="4395247"/>
              <a:ext cx="1279329" cy="1157137"/>
            </a:xfrm>
            <a:prstGeom prst="rect">
              <a:avLst/>
            </a:prstGeom>
            <a:noFill/>
          </p:spPr>
          <p:txBody>
            <a:bodyPr wrap="square" lIns="65011" tIns="32506" rIns="65011" bIns="32506" rtlCol="0">
              <a:spAutoFit/>
            </a:bodyPr>
            <a:lstStyle/>
            <a:p>
              <a:pPr marL="0" marR="0" lvl="0" indent="0" defTabSz="325016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Regular" panose="020F0502020204030203" pitchFamily="34" charset="0"/>
                  <a:ea typeface="Lato Regular" panose="020F0502020204030203" pitchFamily="34" charset="0"/>
                </a:rPr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083631" y="4015011"/>
              <a:ext cx="1279329" cy="1157137"/>
            </a:xfrm>
            <a:prstGeom prst="rect">
              <a:avLst/>
            </a:prstGeom>
            <a:noFill/>
          </p:spPr>
          <p:txBody>
            <a:bodyPr wrap="square" lIns="65011" tIns="32506" rIns="65011" bIns="32506" rtlCol="0">
              <a:spAutoFit/>
            </a:bodyPr>
            <a:lstStyle/>
            <a:p>
              <a:pPr marL="0" marR="0" lvl="0" indent="0" defTabSz="325016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Regular" panose="020F0502020204030203" pitchFamily="34" charset="0"/>
                  <a:ea typeface="Lato Regular" panose="020F0502020204030203" pitchFamily="34" charset="0"/>
                </a:rPr>
                <a:t>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4648358" y="8983579"/>
              <a:ext cx="1429202" cy="1157137"/>
            </a:xfrm>
            <a:prstGeom prst="rect">
              <a:avLst/>
            </a:prstGeom>
            <a:noFill/>
          </p:spPr>
          <p:txBody>
            <a:bodyPr wrap="square" lIns="65011" tIns="32506" rIns="65011" bIns="32506" rtlCol="0">
              <a:spAutoFit/>
            </a:bodyPr>
            <a:lstStyle/>
            <a:p>
              <a:pPr marL="0" marR="0" lvl="0" indent="0" defTabSz="325016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Regular" panose="020F0502020204030203" pitchFamily="34" charset="0"/>
                  <a:ea typeface="Lato Regular" panose="020F0502020204030203" pitchFamily="34" charset="0"/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853587" y="9383175"/>
              <a:ext cx="1382544" cy="1157137"/>
            </a:xfrm>
            <a:prstGeom prst="rect">
              <a:avLst/>
            </a:prstGeom>
            <a:noFill/>
          </p:spPr>
          <p:txBody>
            <a:bodyPr wrap="square" lIns="65011" tIns="32506" rIns="65011" bIns="32506" rtlCol="0">
              <a:spAutoFit/>
            </a:bodyPr>
            <a:lstStyle/>
            <a:p>
              <a:pPr marL="0" marR="0" lvl="0" indent="0" defTabSz="325016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 Regular" panose="020F0502020204030203" pitchFamily="34" charset="0"/>
                  <a:ea typeface="Lato Regular" panose="020F0502020204030203" pitchFamily="34" charset="0"/>
                </a:rPr>
                <a:t>4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9718509" y="2598766"/>
            <a:ext cx="2164472" cy="929481"/>
          </a:xfrm>
          <a:prstGeom prst="rect">
            <a:avLst/>
          </a:prstGeom>
          <a:noFill/>
        </p:spPr>
        <p:txBody>
          <a:bodyPr wrap="square" lIns="97534" tIns="48766" rIns="97534" bIns="48766" rtlCol="0">
            <a:spAutoFit/>
          </a:bodyPr>
          <a:lstStyle/>
          <a:p>
            <a:pPr defTabSz="975299"/>
            <a:r>
              <a:rPr lang="en-US" b="1" dirty="0">
                <a:solidFill>
                  <a:srgbClr val="8643A5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Maximum electricity spent is by age group </a:t>
            </a:r>
          </a:p>
          <a:p>
            <a:pPr defTabSz="975299"/>
            <a:r>
              <a:rPr lang="en-US" b="1" dirty="0">
                <a:solidFill>
                  <a:srgbClr val="8643A5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45-54 years</a:t>
            </a:r>
            <a:endParaRPr lang="id-ID" b="1" dirty="0">
              <a:solidFill>
                <a:srgbClr val="8643A5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01866" y="4577728"/>
            <a:ext cx="2164472" cy="1483479"/>
          </a:xfrm>
          <a:prstGeom prst="rect">
            <a:avLst/>
          </a:prstGeom>
          <a:noFill/>
        </p:spPr>
        <p:txBody>
          <a:bodyPr wrap="square" lIns="97534" tIns="48766" rIns="97534" bIns="48766" rtlCol="0">
            <a:spAutoFit/>
          </a:bodyPr>
          <a:lstStyle/>
          <a:p>
            <a:pPr algn="r" defTabSz="975299"/>
            <a:r>
              <a:rPr lang="en-US" b="1" dirty="0">
                <a:solidFill>
                  <a:srgbClr val="F1992D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Conclude : All these factors point that people with this age group spend more time at home. </a:t>
            </a:r>
            <a:endParaRPr lang="id-ID" b="1" dirty="0">
              <a:solidFill>
                <a:srgbClr val="F1992D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82805" y="2625905"/>
            <a:ext cx="2164472" cy="929481"/>
          </a:xfrm>
          <a:prstGeom prst="rect">
            <a:avLst/>
          </a:prstGeom>
          <a:noFill/>
        </p:spPr>
        <p:txBody>
          <a:bodyPr wrap="square" lIns="97534" tIns="48766" rIns="97534" bIns="48766" rtlCol="0">
            <a:spAutoFit/>
          </a:bodyPr>
          <a:lstStyle/>
          <a:p>
            <a:pPr algn="r" defTabSz="975299"/>
            <a:r>
              <a:rPr lang="en-US" b="1" dirty="0">
                <a:solidFill>
                  <a:srgbClr val="EB223D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Maximum Average pet owned by group age 45-50 years</a:t>
            </a:r>
            <a:endParaRPr lang="id-ID" b="1" dirty="0">
              <a:solidFill>
                <a:srgbClr val="EB223D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50512" y="4485840"/>
            <a:ext cx="2164472" cy="1206480"/>
          </a:xfrm>
          <a:prstGeom prst="rect">
            <a:avLst/>
          </a:prstGeom>
          <a:noFill/>
        </p:spPr>
        <p:txBody>
          <a:bodyPr wrap="square" lIns="97534" tIns="48766" rIns="97534" bIns="48766" rtlCol="0">
            <a:spAutoFit/>
          </a:bodyPr>
          <a:lstStyle/>
          <a:p>
            <a:pPr defTabSz="975299"/>
            <a:r>
              <a:rPr lang="en-US" b="1" dirty="0">
                <a:solidFill>
                  <a:srgbClr val="3891DE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rPr>
              <a:t>Even most AV is expenditure is done by age group 45-54 years</a:t>
            </a:r>
            <a:endParaRPr lang="id-ID" b="1" dirty="0">
              <a:solidFill>
                <a:srgbClr val="3891DE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>
          <a:xfrm>
            <a:off x="5994260" y="1293469"/>
            <a:ext cx="6350707" cy="8684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Inference for Business Targeting</a:t>
            </a:r>
          </a:p>
        </p:txBody>
      </p:sp>
    </p:spTree>
    <p:extLst>
      <p:ext uri="{BB962C8B-B14F-4D97-AF65-F5344CB8AC3E}">
        <p14:creationId xmlns:p14="http://schemas.microsoft.com/office/powerpoint/2010/main" val="177875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339" y="3488632"/>
            <a:ext cx="9144000" cy="11345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5351724" y="2318197"/>
            <a:ext cx="1051229" cy="1312898"/>
          </a:xfrm>
          <a:custGeom>
            <a:avLst/>
            <a:gdLst>
              <a:gd name="T0" fmla="*/ 61 w 72"/>
              <a:gd name="T1" fmla="*/ 25 h 91"/>
              <a:gd name="T2" fmla="*/ 53 w 72"/>
              <a:gd name="T3" fmla="*/ 8 h 91"/>
              <a:gd name="T4" fmla="*/ 49 w 72"/>
              <a:gd name="T5" fmla="*/ 8 h 91"/>
              <a:gd name="T6" fmla="*/ 33 w 72"/>
              <a:gd name="T7" fmla="*/ 8 h 91"/>
              <a:gd name="T8" fmla="*/ 29 w 72"/>
              <a:gd name="T9" fmla="*/ 8 h 91"/>
              <a:gd name="T10" fmla="*/ 21 w 72"/>
              <a:gd name="T11" fmla="*/ 55 h 91"/>
              <a:gd name="T12" fmla="*/ 9 w 72"/>
              <a:gd name="T13" fmla="*/ 39 h 91"/>
              <a:gd name="T14" fmla="*/ 2 w 72"/>
              <a:gd name="T15" fmla="*/ 48 h 91"/>
              <a:gd name="T16" fmla="*/ 24 w 72"/>
              <a:gd name="T17" fmla="*/ 89 h 91"/>
              <a:gd name="T18" fmla="*/ 26 w 72"/>
              <a:gd name="T19" fmla="*/ 91 h 91"/>
              <a:gd name="T20" fmla="*/ 22 w 72"/>
              <a:gd name="T21" fmla="*/ 77 h 91"/>
              <a:gd name="T22" fmla="*/ 6 w 72"/>
              <a:gd name="T23" fmla="*/ 43 h 91"/>
              <a:gd name="T24" fmla="*/ 10 w 72"/>
              <a:gd name="T25" fmla="*/ 43 h 91"/>
              <a:gd name="T26" fmla="*/ 21 w 72"/>
              <a:gd name="T27" fmla="*/ 63 h 91"/>
              <a:gd name="T28" fmla="*/ 22 w 72"/>
              <a:gd name="T29" fmla="*/ 64 h 91"/>
              <a:gd name="T30" fmla="*/ 23 w 72"/>
              <a:gd name="T31" fmla="*/ 64 h 91"/>
              <a:gd name="T32" fmla="*/ 23 w 72"/>
              <a:gd name="T33" fmla="*/ 64 h 91"/>
              <a:gd name="T34" fmla="*/ 24 w 72"/>
              <a:gd name="T35" fmla="*/ 64 h 91"/>
              <a:gd name="T36" fmla="*/ 24 w 72"/>
              <a:gd name="T37" fmla="*/ 64 h 91"/>
              <a:gd name="T38" fmla="*/ 25 w 72"/>
              <a:gd name="T39" fmla="*/ 63 h 91"/>
              <a:gd name="T40" fmla="*/ 25 w 72"/>
              <a:gd name="T41" fmla="*/ 62 h 91"/>
              <a:gd name="T42" fmla="*/ 25 w 72"/>
              <a:gd name="T43" fmla="*/ 16 h 91"/>
              <a:gd name="T44" fmla="*/ 33 w 72"/>
              <a:gd name="T45" fmla="*/ 16 h 91"/>
              <a:gd name="T46" fmla="*/ 35 w 72"/>
              <a:gd name="T47" fmla="*/ 48 h 91"/>
              <a:gd name="T48" fmla="*/ 37 w 72"/>
              <a:gd name="T49" fmla="*/ 16 h 91"/>
              <a:gd name="T50" fmla="*/ 41 w 72"/>
              <a:gd name="T51" fmla="*/ 4 h 91"/>
              <a:gd name="T52" fmla="*/ 45 w 72"/>
              <a:gd name="T53" fmla="*/ 16 h 91"/>
              <a:gd name="T54" fmla="*/ 47 w 72"/>
              <a:gd name="T55" fmla="*/ 48 h 91"/>
              <a:gd name="T56" fmla="*/ 49 w 72"/>
              <a:gd name="T57" fmla="*/ 16 h 91"/>
              <a:gd name="T58" fmla="*/ 57 w 72"/>
              <a:gd name="T59" fmla="*/ 16 h 91"/>
              <a:gd name="T60" fmla="*/ 57 w 72"/>
              <a:gd name="T61" fmla="*/ 50 h 91"/>
              <a:gd name="T62" fmla="*/ 61 w 72"/>
              <a:gd name="T63" fmla="*/ 50 h 91"/>
              <a:gd name="T64" fmla="*/ 65 w 72"/>
              <a:gd name="T65" fmla="*/ 28 h 91"/>
              <a:gd name="T66" fmla="*/ 63 w 72"/>
              <a:gd name="T67" fmla="*/ 70 h 91"/>
              <a:gd name="T68" fmla="*/ 59 w 72"/>
              <a:gd name="T69" fmla="*/ 91 h 91"/>
              <a:gd name="T70" fmla="*/ 61 w 72"/>
              <a:gd name="T71" fmla="*/ 89 h 91"/>
              <a:gd name="T72" fmla="*/ 72 w 72"/>
              <a:gd name="T73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2" h="91">
                <a:moveTo>
                  <a:pt x="65" y="24"/>
                </a:moveTo>
                <a:cubicBezTo>
                  <a:pt x="64" y="24"/>
                  <a:pt x="62" y="24"/>
                  <a:pt x="61" y="25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2"/>
                  <a:pt x="57" y="8"/>
                  <a:pt x="53" y="8"/>
                </a:cubicBezTo>
                <a:cubicBezTo>
                  <a:pt x="52" y="8"/>
                  <a:pt x="50" y="8"/>
                  <a:pt x="49" y="9"/>
                </a:cubicBezTo>
                <a:cubicBezTo>
                  <a:pt x="49" y="8"/>
                  <a:pt x="49" y="8"/>
                  <a:pt x="49" y="8"/>
                </a:cubicBezTo>
                <a:cubicBezTo>
                  <a:pt x="49" y="4"/>
                  <a:pt x="45" y="0"/>
                  <a:pt x="41" y="0"/>
                </a:cubicBezTo>
                <a:cubicBezTo>
                  <a:pt x="37" y="0"/>
                  <a:pt x="33" y="4"/>
                  <a:pt x="33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2" y="8"/>
                  <a:pt x="30" y="8"/>
                  <a:pt x="29" y="8"/>
                </a:cubicBezTo>
                <a:cubicBezTo>
                  <a:pt x="25" y="8"/>
                  <a:pt x="21" y="12"/>
                  <a:pt x="21" y="16"/>
                </a:cubicBezTo>
                <a:cubicBezTo>
                  <a:pt x="21" y="55"/>
                  <a:pt x="21" y="55"/>
                  <a:pt x="21" y="55"/>
                </a:cubicBezTo>
                <a:cubicBezTo>
                  <a:pt x="13" y="41"/>
                  <a:pt x="13" y="41"/>
                  <a:pt x="13" y="41"/>
                </a:cubicBezTo>
                <a:cubicBezTo>
                  <a:pt x="12" y="40"/>
                  <a:pt x="11" y="39"/>
                  <a:pt x="9" y="39"/>
                </a:cubicBezTo>
                <a:cubicBezTo>
                  <a:pt x="7" y="39"/>
                  <a:pt x="5" y="39"/>
                  <a:pt x="3" y="40"/>
                </a:cubicBezTo>
                <a:cubicBezTo>
                  <a:pt x="1" y="42"/>
                  <a:pt x="0" y="46"/>
                  <a:pt x="2" y="48"/>
                </a:cubicBezTo>
                <a:cubicBezTo>
                  <a:pt x="2" y="49"/>
                  <a:pt x="9" y="69"/>
                  <a:pt x="19" y="80"/>
                </a:cubicBezTo>
                <a:cubicBezTo>
                  <a:pt x="19" y="80"/>
                  <a:pt x="23" y="84"/>
                  <a:pt x="24" y="89"/>
                </a:cubicBezTo>
                <a:cubicBezTo>
                  <a:pt x="24" y="90"/>
                  <a:pt x="25" y="91"/>
                  <a:pt x="26" y="91"/>
                </a:cubicBezTo>
                <a:cubicBezTo>
                  <a:pt x="26" y="91"/>
                  <a:pt x="26" y="91"/>
                  <a:pt x="26" y="91"/>
                </a:cubicBezTo>
                <a:cubicBezTo>
                  <a:pt x="28" y="90"/>
                  <a:pt x="28" y="89"/>
                  <a:pt x="28" y="88"/>
                </a:cubicBezTo>
                <a:cubicBezTo>
                  <a:pt x="27" y="82"/>
                  <a:pt x="22" y="77"/>
                  <a:pt x="22" y="77"/>
                </a:cubicBezTo>
                <a:cubicBezTo>
                  <a:pt x="13" y="67"/>
                  <a:pt x="6" y="47"/>
                  <a:pt x="5" y="46"/>
                </a:cubicBezTo>
                <a:cubicBezTo>
                  <a:pt x="5" y="45"/>
                  <a:pt x="5" y="44"/>
                  <a:pt x="6" y="43"/>
                </a:cubicBezTo>
                <a:cubicBezTo>
                  <a:pt x="7" y="43"/>
                  <a:pt x="8" y="43"/>
                  <a:pt x="8" y="43"/>
                </a:cubicBezTo>
                <a:cubicBezTo>
                  <a:pt x="9" y="43"/>
                  <a:pt x="9" y="43"/>
                  <a:pt x="10" y="43"/>
                </a:cubicBez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1" y="63"/>
                  <a:pt x="21" y="63"/>
                </a:cubicBezTo>
                <a:cubicBezTo>
                  <a:pt x="22" y="63"/>
                  <a:pt x="22" y="63"/>
                  <a:pt x="22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4"/>
                  <a:pt x="23" y="64"/>
                  <a:pt x="23" y="64"/>
                </a:cubicBezTo>
                <a:cubicBezTo>
                  <a:pt x="23" y="64"/>
                  <a:pt x="23" y="64"/>
                  <a:pt x="23" y="64"/>
                </a:cubicBezTo>
                <a:cubicBezTo>
                  <a:pt x="23" y="64"/>
                  <a:pt x="23" y="64"/>
                  <a:pt x="23" y="64"/>
                </a:cubicBezTo>
                <a:cubicBezTo>
                  <a:pt x="23" y="64"/>
                  <a:pt x="23" y="64"/>
                  <a:pt x="24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3"/>
                  <a:pt x="24" y="63"/>
                  <a:pt x="24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2"/>
                  <a:pt x="25" y="62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4"/>
                  <a:pt x="27" y="12"/>
                  <a:pt x="29" y="12"/>
                </a:cubicBezTo>
                <a:cubicBezTo>
                  <a:pt x="31" y="12"/>
                  <a:pt x="33" y="14"/>
                  <a:pt x="33" y="1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47"/>
                  <a:pt x="34" y="48"/>
                  <a:pt x="35" y="48"/>
                </a:cubicBezTo>
                <a:cubicBezTo>
                  <a:pt x="36" y="48"/>
                  <a:pt x="37" y="47"/>
                  <a:pt x="37" y="4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6"/>
                  <a:pt x="39" y="4"/>
                  <a:pt x="41" y="4"/>
                </a:cubicBezTo>
                <a:cubicBezTo>
                  <a:pt x="43" y="4"/>
                  <a:pt x="45" y="6"/>
                  <a:pt x="45" y="8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47"/>
                  <a:pt x="46" y="48"/>
                  <a:pt x="47" y="48"/>
                </a:cubicBezTo>
                <a:cubicBezTo>
                  <a:pt x="48" y="48"/>
                  <a:pt x="49" y="47"/>
                  <a:pt x="49" y="4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4"/>
                  <a:pt x="51" y="12"/>
                  <a:pt x="53" y="12"/>
                </a:cubicBezTo>
                <a:cubicBezTo>
                  <a:pt x="55" y="12"/>
                  <a:pt x="57" y="14"/>
                  <a:pt x="57" y="16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1"/>
                  <a:pt x="58" y="52"/>
                  <a:pt x="59" y="52"/>
                </a:cubicBezTo>
                <a:cubicBezTo>
                  <a:pt x="60" y="52"/>
                  <a:pt x="61" y="51"/>
                  <a:pt x="61" y="50"/>
                </a:cubicBezTo>
                <a:cubicBezTo>
                  <a:pt x="61" y="32"/>
                  <a:pt x="61" y="32"/>
                  <a:pt x="61" y="32"/>
                </a:cubicBezTo>
                <a:cubicBezTo>
                  <a:pt x="61" y="30"/>
                  <a:pt x="63" y="28"/>
                  <a:pt x="65" y="28"/>
                </a:cubicBezTo>
                <a:cubicBezTo>
                  <a:pt x="67" y="28"/>
                  <a:pt x="68" y="31"/>
                  <a:pt x="68" y="32"/>
                </a:cubicBezTo>
                <a:cubicBezTo>
                  <a:pt x="67" y="41"/>
                  <a:pt x="66" y="64"/>
                  <a:pt x="63" y="70"/>
                </a:cubicBezTo>
                <a:cubicBezTo>
                  <a:pt x="59" y="78"/>
                  <a:pt x="57" y="86"/>
                  <a:pt x="57" y="88"/>
                </a:cubicBezTo>
                <a:cubicBezTo>
                  <a:pt x="57" y="90"/>
                  <a:pt x="58" y="91"/>
                  <a:pt x="59" y="91"/>
                </a:cubicBezTo>
                <a:cubicBezTo>
                  <a:pt x="59" y="91"/>
                  <a:pt x="59" y="91"/>
                  <a:pt x="59" y="91"/>
                </a:cubicBezTo>
                <a:cubicBezTo>
                  <a:pt x="60" y="91"/>
                  <a:pt x="61" y="90"/>
                  <a:pt x="61" y="89"/>
                </a:cubicBezTo>
                <a:cubicBezTo>
                  <a:pt x="61" y="86"/>
                  <a:pt x="62" y="79"/>
                  <a:pt x="66" y="72"/>
                </a:cubicBezTo>
                <a:cubicBezTo>
                  <a:pt x="71" y="64"/>
                  <a:pt x="72" y="34"/>
                  <a:pt x="72" y="32"/>
                </a:cubicBezTo>
                <a:cubicBezTo>
                  <a:pt x="72" y="27"/>
                  <a:pt x="69" y="24"/>
                  <a:pt x="65" y="2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48768" tIns="24384" rIns="48768" bIns="24384" numCol="1" anchor="t" anchorCtr="0" compatLnSpc="1">
            <a:prstTxWarp prst="textNoShape">
              <a:avLst/>
            </a:prstTxWarp>
          </a:bodyPr>
          <a:lstStyle/>
          <a:p>
            <a:pPr defTabSz="975299"/>
            <a:endParaRPr lang="en-US" sz="1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86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597" y="1018555"/>
            <a:ext cx="5684785" cy="86843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10497" y="1819721"/>
            <a:ext cx="2838275" cy="5027646"/>
            <a:chOff x="1033670" y="1942901"/>
            <a:chExt cx="2838275" cy="4807219"/>
          </a:xfrm>
        </p:grpSpPr>
        <p:grpSp>
          <p:nvGrpSpPr>
            <p:cNvPr id="4" name="Group 3"/>
            <p:cNvGrpSpPr/>
            <p:nvPr/>
          </p:nvGrpSpPr>
          <p:grpSpPr>
            <a:xfrm>
              <a:off x="1033670" y="1942901"/>
              <a:ext cx="2832652" cy="3692585"/>
              <a:chOff x="12837243" y="1454069"/>
              <a:chExt cx="5997576" cy="11112500"/>
            </a:xfrm>
          </p:grpSpPr>
          <p:sp>
            <p:nvSpPr>
              <p:cNvPr id="5" name="Freeform 5"/>
              <p:cNvSpPr>
                <a:spLocks noEditPoints="1"/>
              </p:cNvSpPr>
              <p:nvPr/>
            </p:nvSpPr>
            <p:spPr bwMode="auto">
              <a:xfrm>
                <a:off x="12837243" y="2481181"/>
                <a:ext cx="2170113" cy="2339975"/>
              </a:xfrm>
              <a:custGeom>
                <a:avLst/>
                <a:gdLst>
                  <a:gd name="T0" fmla="*/ 221 w 441"/>
                  <a:gd name="T1" fmla="*/ 476 h 476"/>
                  <a:gd name="T2" fmla="*/ 166 w 441"/>
                  <a:gd name="T3" fmla="*/ 461 h 476"/>
                  <a:gd name="T4" fmla="*/ 55 w 441"/>
                  <a:gd name="T5" fmla="*/ 397 h 476"/>
                  <a:gd name="T6" fmla="*/ 0 w 441"/>
                  <a:gd name="T7" fmla="*/ 302 h 476"/>
                  <a:gd name="T8" fmla="*/ 0 w 441"/>
                  <a:gd name="T9" fmla="*/ 174 h 476"/>
                  <a:gd name="T10" fmla="*/ 55 w 441"/>
                  <a:gd name="T11" fmla="*/ 79 h 476"/>
                  <a:gd name="T12" fmla="*/ 166 w 441"/>
                  <a:gd name="T13" fmla="*/ 15 h 476"/>
                  <a:gd name="T14" fmla="*/ 221 w 441"/>
                  <a:gd name="T15" fmla="*/ 0 h 476"/>
                  <a:gd name="T16" fmla="*/ 276 w 441"/>
                  <a:gd name="T17" fmla="*/ 15 h 476"/>
                  <a:gd name="T18" fmla="*/ 386 w 441"/>
                  <a:gd name="T19" fmla="*/ 79 h 476"/>
                  <a:gd name="T20" fmla="*/ 441 w 441"/>
                  <a:gd name="T21" fmla="*/ 174 h 476"/>
                  <a:gd name="T22" fmla="*/ 441 w 441"/>
                  <a:gd name="T23" fmla="*/ 302 h 476"/>
                  <a:gd name="T24" fmla="*/ 386 w 441"/>
                  <a:gd name="T25" fmla="*/ 397 h 476"/>
                  <a:gd name="T26" fmla="*/ 276 w 441"/>
                  <a:gd name="T27" fmla="*/ 461 h 476"/>
                  <a:gd name="T28" fmla="*/ 221 w 441"/>
                  <a:gd name="T29" fmla="*/ 476 h 476"/>
                  <a:gd name="T30" fmla="*/ 221 w 441"/>
                  <a:gd name="T31" fmla="*/ 4 h 476"/>
                  <a:gd name="T32" fmla="*/ 168 w 441"/>
                  <a:gd name="T33" fmla="*/ 18 h 476"/>
                  <a:gd name="T34" fmla="*/ 57 w 441"/>
                  <a:gd name="T35" fmla="*/ 82 h 476"/>
                  <a:gd name="T36" fmla="*/ 4 w 441"/>
                  <a:gd name="T37" fmla="*/ 174 h 476"/>
                  <a:gd name="T38" fmla="*/ 4 w 441"/>
                  <a:gd name="T39" fmla="*/ 302 h 476"/>
                  <a:gd name="T40" fmla="*/ 57 w 441"/>
                  <a:gd name="T41" fmla="*/ 394 h 476"/>
                  <a:gd name="T42" fmla="*/ 168 w 441"/>
                  <a:gd name="T43" fmla="*/ 458 h 476"/>
                  <a:gd name="T44" fmla="*/ 221 w 441"/>
                  <a:gd name="T45" fmla="*/ 472 h 476"/>
                  <a:gd name="T46" fmla="*/ 274 w 441"/>
                  <a:gd name="T47" fmla="*/ 458 h 476"/>
                  <a:gd name="T48" fmla="*/ 385 w 441"/>
                  <a:gd name="T49" fmla="*/ 394 h 476"/>
                  <a:gd name="T50" fmla="*/ 438 w 441"/>
                  <a:gd name="T51" fmla="*/ 302 h 476"/>
                  <a:gd name="T52" fmla="*/ 438 w 441"/>
                  <a:gd name="T53" fmla="*/ 174 h 476"/>
                  <a:gd name="T54" fmla="*/ 385 w 441"/>
                  <a:gd name="T55" fmla="*/ 82 h 476"/>
                  <a:gd name="T56" fmla="*/ 274 w 441"/>
                  <a:gd name="T57" fmla="*/ 18 h 476"/>
                  <a:gd name="T58" fmla="*/ 221 w 441"/>
                  <a:gd name="T59" fmla="*/ 4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1" h="476">
                    <a:moveTo>
                      <a:pt x="221" y="476"/>
                    </a:moveTo>
                    <a:cubicBezTo>
                      <a:pt x="202" y="476"/>
                      <a:pt x="183" y="471"/>
                      <a:pt x="166" y="461"/>
                    </a:cubicBezTo>
                    <a:cubicBezTo>
                      <a:pt x="55" y="397"/>
                      <a:pt x="55" y="397"/>
                      <a:pt x="55" y="397"/>
                    </a:cubicBezTo>
                    <a:cubicBezTo>
                      <a:pt x="21" y="378"/>
                      <a:pt x="0" y="341"/>
                      <a:pt x="0" y="302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35"/>
                      <a:pt x="21" y="99"/>
                      <a:pt x="55" y="79"/>
                    </a:cubicBezTo>
                    <a:cubicBezTo>
                      <a:pt x="166" y="15"/>
                      <a:pt x="166" y="15"/>
                      <a:pt x="166" y="15"/>
                    </a:cubicBezTo>
                    <a:cubicBezTo>
                      <a:pt x="183" y="5"/>
                      <a:pt x="202" y="0"/>
                      <a:pt x="221" y="0"/>
                    </a:cubicBezTo>
                    <a:cubicBezTo>
                      <a:pt x="240" y="0"/>
                      <a:pt x="259" y="5"/>
                      <a:pt x="276" y="15"/>
                    </a:cubicBezTo>
                    <a:cubicBezTo>
                      <a:pt x="386" y="79"/>
                      <a:pt x="386" y="79"/>
                      <a:pt x="386" y="79"/>
                    </a:cubicBezTo>
                    <a:cubicBezTo>
                      <a:pt x="420" y="99"/>
                      <a:pt x="441" y="135"/>
                      <a:pt x="441" y="174"/>
                    </a:cubicBezTo>
                    <a:cubicBezTo>
                      <a:pt x="441" y="302"/>
                      <a:pt x="441" y="302"/>
                      <a:pt x="441" y="302"/>
                    </a:cubicBezTo>
                    <a:cubicBezTo>
                      <a:pt x="441" y="341"/>
                      <a:pt x="420" y="378"/>
                      <a:pt x="386" y="397"/>
                    </a:cubicBezTo>
                    <a:cubicBezTo>
                      <a:pt x="276" y="461"/>
                      <a:pt x="276" y="461"/>
                      <a:pt x="276" y="461"/>
                    </a:cubicBezTo>
                    <a:cubicBezTo>
                      <a:pt x="259" y="471"/>
                      <a:pt x="240" y="476"/>
                      <a:pt x="221" y="476"/>
                    </a:cubicBezTo>
                    <a:close/>
                    <a:moveTo>
                      <a:pt x="221" y="4"/>
                    </a:moveTo>
                    <a:cubicBezTo>
                      <a:pt x="202" y="4"/>
                      <a:pt x="184" y="9"/>
                      <a:pt x="168" y="18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24" y="101"/>
                      <a:pt x="4" y="136"/>
                      <a:pt x="4" y="174"/>
                    </a:cubicBezTo>
                    <a:cubicBezTo>
                      <a:pt x="4" y="302"/>
                      <a:pt x="4" y="302"/>
                      <a:pt x="4" y="302"/>
                    </a:cubicBezTo>
                    <a:cubicBezTo>
                      <a:pt x="4" y="340"/>
                      <a:pt x="24" y="375"/>
                      <a:pt x="57" y="394"/>
                    </a:cubicBezTo>
                    <a:cubicBezTo>
                      <a:pt x="168" y="458"/>
                      <a:pt x="168" y="458"/>
                      <a:pt x="168" y="458"/>
                    </a:cubicBezTo>
                    <a:cubicBezTo>
                      <a:pt x="184" y="467"/>
                      <a:pt x="202" y="472"/>
                      <a:pt x="221" y="472"/>
                    </a:cubicBezTo>
                    <a:cubicBezTo>
                      <a:pt x="239" y="472"/>
                      <a:pt x="258" y="467"/>
                      <a:pt x="274" y="458"/>
                    </a:cubicBezTo>
                    <a:cubicBezTo>
                      <a:pt x="385" y="394"/>
                      <a:pt x="385" y="394"/>
                      <a:pt x="385" y="394"/>
                    </a:cubicBezTo>
                    <a:cubicBezTo>
                      <a:pt x="417" y="375"/>
                      <a:pt x="438" y="340"/>
                      <a:pt x="438" y="302"/>
                    </a:cubicBezTo>
                    <a:cubicBezTo>
                      <a:pt x="438" y="174"/>
                      <a:pt x="438" y="174"/>
                      <a:pt x="438" y="174"/>
                    </a:cubicBezTo>
                    <a:cubicBezTo>
                      <a:pt x="438" y="136"/>
                      <a:pt x="417" y="101"/>
                      <a:pt x="385" y="82"/>
                    </a:cubicBezTo>
                    <a:cubicBezTo>
                      <a:pt x="274" y="18"/>
                      <a:pt x="274" y="18"/>
                      <a:pt x="274" y="18"/>
                    </a:cubicBezTo>
                    <a:cubicBezTo>
                      <a:pt x="258" y="9"/>
                      <a:pt x="239" y="4"/>
                      <a:pt x="221" y="4"/>
                    </a:cubicBezTo>
                    <a:close/>
                  </a:path>
                </a:pathLst>
              </a:custGeom>
              <a:solidFill>
                <a:srgbClr val="EAB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13019806" y="2657394"/>
                <a:ext cx="1804988" cy="1985963"/>
              </a:xfrm>
              <a:custGeom>
                <a:avLst/>
                <a:gdLst>
                  <a:gd name="T0" fmla="*/ 46 w 367"/>
                  <a:gd name="T1" fmla="*/ 70 h 404"/>
                  <a:gd name="T2" fmla="*/ 139 w 367"/>
                  <a:gd name="T3" fmla="*/ 16 h 404"/>
                  <a:gd name="T4" fmla="*/ 229 w 367"/>
                  <a:gd name="T5" fmla="*/ 16 h 404"/>
                  <a:gd name="T6" fmla="*/ 322 w 367"/>
                  <a:gd name="T7" fmla="*/ 70 h 404"/>
                  <a:gd name="T8" fmla="*/ 367 w 367"/>
                  <a:gd name="T9" fmla="*/ 148 h 404"/>
                  <a:gd name="T10" fmla="*/ 367 w 367"/>
                  <a:gd name="T11" fmla="*/ 256 h 404"/>
                  <a:gd name="T12" fmla="*/ 322 w 367"/>
                  <a:gd name="T13" fmla="*/ 334 h 404"/>
                  <a:gd name="T14" fmla="*/ 229 w 367"/>
                  <a:gd name="T15" fmla="*/ 388 h 404"/>
                  <a:gd name="T16" fmla="*/ 139 w 367"/>
                  <a:gd name="T17" fmla="*/ 388 h 404"/>
                  <a:gd name="T18" fmla="*/ 46 w 367"/>
                  <a:gd name="T19" fmla="*/ 334 h 404"/>
                  <a:gd name="T20" fmla="*/ 0 w 367"/>
                  <a:gd name="T21" fmla="*/ 256 h 404"/>
                  <a:gd name="T22" fmla="*/ 0 w 367"/>
                  <a:gd name="T23" fmla="*/ 148 h 404"/>
                  <a:gd name="T24" fmla="*/ 46 w 367"/>
                  <a:gd name="T25" fmla="*/ 7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7" h="404">
                    <a:moveTo>
                      <a:pt x="46" y="70"/>
                    </a:moveTo>
                    <a:cubicBezTo>
                      <a:pt x="139" y="16"/>
                      <a:pt x="139" y="16"/>
                      <a:pt x="139" y="16"/>
                    </a:cubicBezTo>
                    <a:cubicBezTo>
                      <a:pt x="167" y="0"/>
                      <a:pt x="201" y="0"/>
                      <a:pt x="229" y="16"/>
                    </a:cubicBezTo>
                    <a:cubicBezTo>
                      <a:pt x="322" y="70"/>
                      <a:pt x="322" y="70"/>
                      <a:pt x="322" y="70"/>
                    </a:cubicBezTo>
                    <a:cubicBezTo>
                      <a:pt x="350" y="86"/>
                      <a:pt x="367" y="116"/>
                      <a:pt x="367" y="148"/>
                    </a:cubicBezTo>
                    <a:cubicBezTo>
                      <a:pt x="367" y="256"/>
                      <a:pt x="367" y="256"/>
                      <a:pt x="367" y="256"/>
                    </a:cubicBezTo>
                    <a:cubicBezTo>
                      <a:pt x="367" y="288"/>
                      <a:pt x="350" y="318"/>
                      <a:pt x="322" y="334"/>
                    </a:cubicBezTo>
                    <a:cubicBezTo>
                      <a:pt x="229" y="388"/>
                      <a:pt x="229" y="388"/>
                      <a:pt x="229" y="388"/>
                    </a:cubicBezTo>
                    <a:cubicBezTo>
                      <a:pt x="201" y="404"/>
                      <a:pt x="167" y="404"/>
                      <a:pt x="139" y="388"/>
                    </a:cubicBezTo>
                    <a:cubicBezTo>
                      <a:pt x="46" y="334"/>
                      <a:pt x="46" y="334"/>
                      <a:pt x="46" y="334"/>
                    </a:cubicBezTo>
                    <a:cubicBezTo>
                      <a:pt x="18" y="318"/>
                      <a:pt x="0" y="288"/>
                      <a:pt x="0" y="256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16"/>
                      <a:pt x="18" y="86"/>
                      <a:pt x="46" y="70"/>
                    </a:cubicBezTo>
                    <a:close/>
                  </a:path>
                </a:pathLst>
              </a:custGeom>
              <a:solidFill>
                <a:srgbClr val="EAB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  <a:p>
                <a:pPr algn="ctr"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7" name="Freeform 7"/>
              <p:cNvSpPr>
                <a:spLocks noEditPoints="1"/>
              </p:cNvSpPr>
              <p:nvPr/>
            </p:nvSpPr>
            <p:spPr bwMode="auto">
              <a:xfrm>
                <a:off x="16664706" y="5843506"/>
                <a:ext cx="2170113" cy="2333625"/>
              </a:xfrm>
              <a:custGeom>
                <a:avLst/>
                <a:gdLst>
                  <a:gd name="T0" fmla="*/ 221 w 441"/>
                  <a:gd name="T1" fmla="*/ 475 h 475"/>
                  <a:gd name="T2" fmla="*/ 166 w 441"/>
                  <a:gd name="T3" fmla="*/ 460 h 475"/>
                  <a:gd name="T4" fmla="*/ 55 w 441"/>
                  <a:gd name="T5" fmla="*/ 396 h 475"/>
                  <a:gd name="T6" fmla="*/ 0 w 441"/>
                  <a:gd name="T7" fmla="*/ 301 h 475"/>
                  <a:gd name="T8" fmla="*/ 0 w 441"/>
                  <a:gd name="T9" fmla="*/ 173 h 475"/>
                  <a:gd name="T10" fmla="*/ 55 w 441"/>
                  <a:gd name="T11" fmla="*/ 78 h 475"/>
                  <a:gd name="T12" fmla="*/ 166 w 441"/>
                  <a:gd name="T13" fmla="*/ 14 h 475"/>
                  <a:gd name="T14" fmla="*/ 221 w 441"/>
                  <a:gd name="T15" fmla="*/ 0 h 475"/>
                  <a:gd name="T16" fmla="*/ 276 w 441"/>
                  <a:gd name="T17" fmla="*/ 14 h 475"/>
                  <a:gd name="T18" fmla="*/ 386 w 441"/>
                  <a:gd name="T19" fmla="*/ 78 h 475"/>
                  <a:gd name="T20" fmla="*/ 441 w 441"/>
                  <a:gd name="T21" fmla="*/ 173 h 475"/>
                  <a:gd name="T22" fmla="*/ 441 w 441"/>
                  <a:gd name="T23" fmla="*/ 301 h 475"/>
                  <a:gd name="T24" fmla="*/ 386 w 441"/>
                  <a:gd name="T25" fmla="*/ 396 h 475"/>
                  <a:gd name="T26" fmla="*/ 276 w 441"/>
                  <a:gd name="T27" fmla="*/ 460 h 475"/>
                  <a:gd name="T28" fmla="*/ 221 w 441"/>
                  <a:gd name="T29" fmla="*/ 475 h 475"/>
                  <a:gd name="T30" fmla="*/ 221 w 441"/>
                  <a:gd name="T31" fmla="*/ 3 h 475"/>
                  <a:gd name="T32" fmla="*/ 168 w 441"/>
                  <a:gd name="T33" fmla="*/ 18 h 475"/>
                  <a:gd name="T34" fmla="*/ 57 w 441"/>
                  <a:gd name="T35" fmla="*/ 81 h 475"/>
                  <a:gd name="T36" fmla="*/ 4 w 441"/>
                  <a:gd name="T37" fmla="*/ 173 h 475"/>
                  <a:gd name="T38" fmla="*/ 4 w 441"/>
                  <a:gd name="T39" fmla="*/ 301 h 475"/>
                  <a:gd name="T40" fmla="*/ 57 w 441"/>
                  <a:gd name="T41" fmla="*/ 393 h 475"/>
                  <a:gd name="T42" fmla="*/ 168 w 441"/>
                  <a:gd name="T43" fmla="*/ 457 h 475"/>
                  <a:gd name="T44" fmla="*/ 221 w 441"/>
                  <a:gd name="T45" fmla="*/ 471 h 475"/>
                  <a:gd name="T46" fmla="*/ 274 w 441"/>
                  <a:gd name="T47" fmla="*/ 457 h 475"/>
                  <a:gd name="T48" fmla="*/ 384 w 441"/>
                  <a:gd name="T49" fmla="*/ 393 h 475"/>
                  <a:gd name="T50" fmla="*/ 438 w 441"/>
                  <a:gd name="T51" fmla="*/ 301 h 475"/>
                  <a:gd name="T52" fmla="*/ 438 w 441"/>
                  <a:gd name="T53" fmla="*/ 173 h 475"/>
                  <a:gd name="T54" fmla="*/ 384 w 441"/>
                  <a:gd name="T55" fmla="*/ 81 h 475"/>
                  <a:gd name="T56" fmla="*/ 274 w 441"/>
                  <a:gd name="T57" fmla="*/ 18 h 475"/>
                  <a:gd name="T58" fmla="*/ 221 w 441"/>
                  <a:gd name="T59" fmla="*/ 3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1" h="475">
                    <a:moveTo>
                      <a:pt x="221" y="475"/>
                    </a:moveTo>
                    <a:cubicBezTo>
                      <a:pt x="201" y="475"/>
                      <a:pt x="182" y="470"/>
                      <a:pt x="166" y="460"/>
                    </a:cubicBezTo>
                    <a:cubicBezTo>
                      <a:pt x="55" y="396"/>
                      <a:pt x="55" y="396"/>
                      <a:pt x="55" y="396"/>
                    </a:cubicBezTo>
                    <a:cubicBezTo>
                      <a:pt x="21" y="377"/>
                      <a:pt x="0" y="340"/>
                      <a:pt x="0" y="301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134"/>
                      <a:pt x="21" y="98"/>
                      <a:pt x="55" y="78"/>
                    </a:cubicBezTo>
                    <a:cubicBezTo>
                      <a:pt x="166" y="14"/>
                      <a:pt x="166" y="14"/>
                      <a:pt x="166" y="14"/>
                    </a:cubicBezTo>
                    <a:cubicBezTo>
                      <a:pt x="182" y="5"/>
                      <a:pt x="201" y="0"/>
                      <a:pt x="221" y="0"/>
                    </a:cubicBezTo>
                    <a:cubicBezTo>
                      <a:pt x="240" y="0"/>
                      <a:pt x="259" y="5"/>
                      <a:pt x="276" y="14"/>
                    </a:cubicBezTo>
                    <a:cubicBezTo>
                      <a:pt x="386" y="78"/>
                      <a:pt x="386" y="78"/>
                      <a:pt x="386" y="78"/>
                    </a:cubicBezTo>
                    <a:cubicBezTo>
                      <a:pt x="420" y="98"/>
                      <a:pt x="441" y="134"/>
                      <a:pt x="441" y="173"/>
                    </a:cubicBezTo>
                    <a:cubicBezTo>
                      <a:pt x="441" y="301"/>
                      <a:pt x="441" y="301"/>
                      <a:pt x="441" y="301"/>
                    </a:cubicBezTo>
                    <a:cubicBezTo>
                      <a:pt x="441" y="340"/>
                      <a:pt x="420" y="377"/>
                      <a:pt x="386" y="396"/>
                    </a:cubicBezTo>
                    <a:cubicBezTo>
                      <a:pt x="276" y="460"/>
                      <a:pt x="276" y="460"/>
                      <a:pt x="276" y="460"/>
                    </a:cubicBezTo>
                    <a:cubicBezTo>
                      <a:pt x="259" y="470"/>
                      <a:pt x="240" y="475"/>
                      <a:pt x="221" y="475"/>
                    </a:cubicBezTo>
                    <a:close/>
                    <a:moveTo>
                      <a:pt x="221" y="3"/>
                    </a:moveTo>
                    <a:cubicBezTo>
                      <a:pt x="202" y="3"/>
                      <a:pt x="184" y="8"/>
                      <a:pt x="168" y="18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24" y="100"/>
                      <a:pt x="4" y="136"/>
                      <a:pt x="4" y="173"/>
                    </a:cubicBezTo>
                    <a:cubicBezTo>
                      <a:pt x="4" y="301"/>
                      <a:pt x="4" y="301"/>
                      <a:pt x="4" y="301"/>
                    </a:cubicBezTo>
                    <a:cubicBezTo>
                      <a:pt x="4" y="339"/>
                      <a:pt x="24" y="374"/>
                      <a:pt x="57" y="393"/>
                    </a:cubicBezTo>
                    <a:cubicBezTo>
                      <a:pt x="168" y="457"/>
                      <a:pt x="168" y="457"/>
                      <a:pt x="168" y="457"/>
                    </a:cubicBezTo>
                    <a:cubicBezTo>
                      <a:pt x="184" y="466"/>
                      <a:pt x="202" y="471"/>
                      <a:pt x="221" y="471"/>
                    </a:cubicBezTo>
                    <a:cubicBezTo>
                      <a:pt x="239" y="471"/>
                      <a:pt x="258" y="466"/>
                      <a:pt x="274" y="457"/>
                    </a:cubicBezTo>
                    <a:cubicBezTo>
                      <a:pt x="384" y="393"/>
                      <a:pt x="384" y="393"/>
                      <a:pt x="384" y="393"/>
                    </a:cubicBezTo>
                    <a:cubicBezTo>
                      <a:pt x="417" y="374"/>
                      <a:pt x="438" y="339"/>
                      <a:pt x="438" y="301"/>
                    </a:cubicBezTo>
                    <a:cubicBezTo>
                      <a:pt x="438" y="173"/>
                      <a:pt x="438" y="173"/>
                      <a:pt x="438" y="173"/>
                    </a:cubicBezTo>
                    <a:cubicBezTo>
                      <a:pt x="438" y="136"/>
                      <a:pt x="417" y="100"/>
                      <a:pt x="384" y="81"/>
                    </a:cubicBezTo>
                    <a:cubicBezTo>
                      <a:pt x="274" y="18"/>
                      <a:pt x="274" y="18"/>
                      <a:pt x="274" y="18"/>
                    </a:cubicBezTo>
                    <a:cubicBezTo>
                      <a:pt x="258" y="8"/>
                      <a:pt x="239" y="3"/>
                      <a:pt x="221" y="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16847268" y="6014956"/>
                <a:ext cx="1804988" cy="1985963"/>
              </a:xfrm>
              <a:custGeom>
                <a:avLst/>
                <a:gdLst>
                  <a:gd name="T0" fmla="*/ 45 w 367"/>
                  <a:gd name="T1" fmla="*/ 70 h 404"/>
                  <a:gd name="T2" fmla="*/ 138 w 367"/>
                  <a:gd name="T3" fmla="*/ 17 h 404"/>
                  <a:gd name="T4" fmla="*/ 229 w 367"/>
                  <a:gd name="T5" fmla="*/ 17 h 404"/>
                  <a:gd name="T6" fmla="*/ 322 w 367"/>
                  <a:gd name="T7" fmla="*/ 70 h 404"/>
                  <a:gd name="T8" fmla="*/ 367 w 367"/>
                  <a:gd name="T9" fmla="*/ 149 h 404"/>
                  <a:gd name="T10" fmla="*/ 367 w 367"/>
                  <a:gd name="T11" fmla="*/ 256 h 404"/>
                  <a:gd name="T12" fmla="*/ 322 w 367"/>
                  <a:gd name="T13" fmla="*/ 334 h 404"/>
                  <a:gd name="T14" fmla="*/ 229 w 367"/>
                  <a:gd name="T15" fmla="*/ 388 h 404"/>
                  <a:gd name="T16" fmla="*/ 138 w 367"/>
                  <a:gd name="T17" fmla="*/ 388 h 404"/>
                  <a:gd name="T18" fmla="*/ 45 w 367"/>
                  <a:gd name="T19" fmla="*/ 334 h 404"/>
                  <a:gd name="T20" fmla="*/ 0 w 367"/>
                  <a:gd name="T21" fmla="*/ 256 h 404"/>
                  <a:gd name="T22" fmla="*/ 0 w 367"/>
                  <a:gd name="T23" fmla="*/ 149 h 404"/>
                  <a:gd name="T24" fmla="*/ 45 w 367"/>
                  <a:gd name="T25" fmla="*/ 7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7" h="404">
                    <a:moveTo>
                      <a:pt x="45" y="70"/>
                    </a:moveTo>
                    <a:cubicBezTo>
                      <a:pt x="138" y="17"/>
                      <a:pt x="138" y="17"/>
                      <a:pt x="138" y="17"/>
                    </a:cubicBezTo>
                    <a:cubicBezTo>
                      <a:pt x="166" y="0"/>
                      <a:pt x="201" y="0"/>
                      <a:pt x="229" y="17"/>
                    </a:cubicBezTo>
                    <a:cubicBezTo>
                      <a:pt x="322" y="70"/>
                      <a:pt x="322" y="70"/>
                      <a:pt x="322" y="70"/>
                    </a:cubicBezTo>
                    <a:cubicBezTo>
                      <a:pt x="350" y="86"/>
                      <a:pt x="367" y="116"/>
                      <a:pt x="367" y="149"/>
                    </a:cubicBezTo>
                    <a:cubicBezTo>
                      <a:pt x="367" y="256"/>
                      <a:pt x="367" y="256"/>
                      <a:pt x="367" y="256"/>
                    </a:cubicBezTo>
                    <a:cubicBezTo>
                      <a:pt x="367" y="288"/>
                      <a:pt x="350" y="318"/>
                      <a:pt x="322" y="334"/>
                    </a:cubicBezTo>
                    <a:cubicBezTo>
                      <a:pt x="229" y="388"/>
                      <a:pt x="229" y="388"/>
                      <a:pt x="229" y="388"/>
                    </a:cubicBezTo>
                    <a:cubicBezTo>
                      <a:pt x="201" y="404"/>
                      <a:pt x="166" y="404"/>
                      <a:pt x="138" y="388"/>
                    </a:cubicBezTo>
                    <a:cubicBezTo>
                      <a:pt x="45" y="334"/>
                      <a:pt x="45" y="334"/>
                      <a:pt x="45" y="334"/>
                    </a:cubicBezTo>
                    <a:cubicBezTo>
                      <a:pt x="17" y="318"/>
                      <a:pt x="0" y="288"/>
                      <a:pt x="0" y="256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16"/>
                      <a:pt x="17" y="86"/>
                      <a:pt x="45" y="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9" name="Freeform 9"/>
              <p:cNvSpPr>
                <a:spLocks/>
              </p:cNvSpPr>
              <p:nvPr/>
            </p:nvSpPr>
            <p:spPr bwMode="auto">
              <a:xfrm>
                <a:off x="13915157" y="4811631"/>
                <a:ext cx="3846513" cy="1036638"/>
              </a:xfrm>
              <a:custGeom>
                <a:avLst/>
                <a:gdLst>
                  <a:gd name="T0" fmla="*/ 782 w 782"/>
                  <a:gd name="T1" fmla="*/ 211 h 211"/>
                  <a:gd name="T2" fmla="*/ 778 w 782"/>
                  <a:gd name="T3" fmla="*/ 211 h 211"/>
                  <a:gd name="T4" fmla="*/ 679 w 782"/>
                  <a:gd name="T5" fmla="*/ 113 h 211"/>
                  <a:gd name="T6" fmla="*/ 102 w 782"/>
                  <a:gd name="T7" fmla="*/ 113 h 211"/>
                  <a:gd name="T8" fmla="*/ 0 w 782"/>
                  <a:gd name="T9" fmla="*/ 11 h 211"/>
                  <a:gd name="T10" fmla="*/ 0 w 782"/>
                  <a:gd name="T11" fmla="*/ 0 h 211"/>
                  <a:gd name="T12" fmla="*/ 4 w 782"/>
                  <a:gd name="T13" fmla="*/ 0 h 211"/>
                  <a:gd name="T14" fmla="*/ 4 w 782"/>
                  <a:gd name="T15" fmla="*/ 11 h 211"/>
                  <a:gd name="T16" fmla="*/ 102 w 782"/>
                  <a:gd name="T17" fmla="*/ 109 h 211"/>
                  <a:gd name="T18" fmla="*/ 679 w 782"/>
                  <a:gd name="T19" fmla="*/ 109 h 211"/>
                  <a:gd name="T20" fmla="*/ 782 w 782"/>
                  <a:gd name="T21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2" h="211">
                    <a:moveTo>
                      <a:pt x="782" y="211"/>
                    </a:moveTo>
                    <a:cubicBezTo>
                      <a:pt x="778" y="211"/>
                      <a:pt x="778" y="211"/>
                      <a:pt x="778" y="211"/>
                    </a:cubicBezTo>
                    <a:cubicBezTo>
                      <a:pt x="778" y="157"/>
                      <a:pt x="734" y="113"/>
                      <a:pt x="679" y="113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46" y="113"/>
                      <a:pt x="0" y="67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65"/>
                      <a:pt x="48" y="109"/>
                      <a:pt x="102" y="109"/>
                    </a:cubicBezTo>
                    <a:cubicBezTo>
                      <a:pt x="679" y="109"/>
                      <a:pt x="679" y="109"/>
                      <a:pt x="679" y="109"/>
                    </a:cubicBezTo>
                    <a:cubicBezTo>
                      <a:pt x="736" y="109"/>
                      <a:pt x="782" y="155"/>
                      <a:pt x="782" y="2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0" name="Freeform 10"/>
              <p:cNvSpPr>
                <a:spLocks noEditPoints="1"/>
              </p:cNvSpPr>
              <p:nvPr/>
            </p:nvSpPr>
            <p:spPr bwMode="auto">
              <a:xfrm>
                <a:off x="12837243" y="9199481"/>
                <a:ext cx="2170113" cy="2335213"/>
              </a:xfrm>
              <a:custGeom>
                <a:avLst/>
                <a:gdLst>
                  <a:gd name="T0" fmla="*/ 221 w 441"/>
                  <a:gd name="T1" fmla="*/ 475 h 475"/>
                  <a:gd name="T2" fmla="*/ 166 w 441"/>
                  <a:gd name="T3" fmla="*/ 461 h 475"/>
                  <a:gd name="T4" fmla="*/ 55 w 441"/>
                  <a:gd name="T5" fmla="*/ 397 h 475"/>
                  <a:gd name="T6" fmla="*/ 0 w 441"/>
                  <a:gd name="T7" fmla="*/ 301 h 475"/>
                  <a:gd name="T8" fmla="*/ 0 w 441"/>
                  <a:gd name="T9" fmla="*/ 174 h 475"/>
                  <a:gd name="T10" fmla="*/ 55 w 441"/>
                  <a:gd name="T11" fmla="*/ 78 h 475"/>
                  <a:gd name="T12" fmla="*/ 166 w 441"/>
                  <a:gd name="T13" fmla="*/ 15 h 475"/>
                  <a:gd name="T14" fmla="*/ 221 w 441"/>
                  <a:gd name="T15" fmla="*/ 0 h 475"/>
                  <a:gd name="T16" fmla="*/ 276 w 441"/>
                  <a:gd name="T17" fmla="*/ 15 h 475"/>
                  <a:gd name="T18" fmla="*/ 386 w 441"/>
                  <a:gd name="T19" fmla="*/ 78 h 475"/>
                  <a:gd name="T20" fmla="*/ 441 w 441"/>
                  <a:gd name="T21" fmla="*/ 174 h 475"/>
                  <a:gd name="T22" fmla="*/ 441 w 441"/>
                  <a:gd name="T23" fmla="*/ 301 h 475"/>
                  <a:gd name="T24" fmla="*/ 386 w 441"/>
                  <a:gd name="T25" fmla="*/ 397 h 475"/>
                  <a:gd name="T26" fmla="*/ 276 w 441"/>
                  <a:gd name="T27" fmla="*/ 461 h 475"/>
                  <a:gd name="T28" fmla="*/ 221 w 441"/>
                  <a:gd name="T29" fmla="*/ 475 h 475"/>
                  <a:gd name="T30" fmla="*/ 221 w 441"/>
                  <a:gd name="T31" fmla="*/ 4 h 475"/>
                  <a:gd name="T32" fmla="*/ 168 w 441"/>
                  <a:gd name="T33" fmla="*/ 18 h 475"/>
                  <a:gd name="T34" fmla="*/ 57 w 441"/>
                  <a:gd name="T35" fmla="*/ 82 h 475"/>
                  <a:gd name="T36" fmla="*/ 4 w 441"/>
                  <a:gd name="T37" fmla="*/ 174 h 475"/>
                  <a:gd name="T38" fmla="*/ 4 w 441"/>
                  <a:gd name="T39" fmla="*/ 301 h 475"/>
                  <a:gd name="T40" fmla="*/ 57 w 441"/>
                  <a:gd name="T41" fmla="*/ 393 h 475"/>
                  <a:gd name="T42" fmla="*/ 168 w 441"/>
                  <a:gd name="T43" fmla="*/ 457 h 475"/>
                  <a:gd name="T44" fmla="*/ 221 w 441"/>
                  <a:gd name="T45" fmla="*/ 471 h 475"/>
                  <a:gd name="T46" fmla="*/ 274 w 441"/>
                  <a:gd name="T47" fmla="*/ 457 h 475"/>
                  <a:gd name="T48" fmla="*/ 385 w 441"/>
                  <a:gd name="T49" fmla="*/ 393 h 475"/>
                  <a:gd name="T50" fmla="*/ 438 w 441"/>
                  <a:gd name="T51" fmla="*/ 301 h 475"/>
                  <a:gd name="T52" fmla="*/ 438 w 441"/>
                  <a:gd name="T53" fmla="*/ 174 h 475"/>
                  <a:gd name="T54" fmla="*/ 385 w 441"/>
                  <a:gd name="T55" fmla="*/ 82 h 475"/>
                  <a:gd name="T56" fmla="*/ 274 w 441"/>
                  <a:gd name="T57" fmla="*/ 18 h 475"/>
                  <a:gd name="T58" fmla="*/ 221 w 441"/>
                  <a:gd name="T59" fmla="*/ 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41" h="475">
                    <a:moveTo>
                      <a:pt x="221" y="475"/>
                    </a:moveTo>
                    <a:cubicBezTo>
                      <a:pt x="202" y="475"/>
                      <a:pt x="183" y="470"/>
                      <a:pt x="166" y="461"/>
                    </a:cubicBezTo>
                    <a:cubicBezTo>
                      <a:pt x="55" y="397"/>
                      <a:pt x="55" y="397"/>
                      <a:pt x="55" y="397"/>
                    </a:cubicBezTo>
                    <a:cubicBezTo>
                      <a:pt x="21" y="377"/>
                      <a:pt x="0" y="341"/>
                      <a:pt x="0" y="301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134"/>
                      <a:pt x="21" y="98"/>
                      <a:pt x="55" y="78"/>
                    </a:cubicBezTo>
                    <a:cubicBezTo>
                      <a:pt x="166" y="15"/>
                      <a:pt x="166" y="15"/>
                      <a:pt x="166" y="15"/>
                    </a:cubicBezTo>
                    <a:cubicBezTo>
                      <a:pt x="183" y="5"/>
                      <a:pt x="202" y="0"/>
                      <a:pt x="221" y="0"/>
                    </a:cubicBezTo>
                    <a:cubicBezTo>
                      <a:pt x="240" y="0"/>
                      <a:pt x="259" y="5"/>
                      <a:pt x="276" y="15"/>
                    </a:cubicBezTo>
                    <a:cubicBezTo>
                      <a:pt x="386" y="78"/>
                      <a:pt x="386" y="78"/>
                      <a:pt x="386" y="78"/>
                    </a:cubicBezTo>
                    <a:cubicBezTo>
                      <a:pt x="420" y="98"/>
                      <a:pt x="441" y="134"/>
                      <a:pt x="441" y="174"/>
                    </a:cubicBezTo>
                    <a:cubicBezTo>
                      <a:pt x="441" y="301"/>
                      <a:pt x="441" y="301"/>
                      <a:pt x="441" y="301"/>
                    </a:cubicBezTo>
                    <a:cubicBezTo>
                      <a:pt x="441" y="341"/>
                      <a:pt x="420" y="377"/>
                      <a:pt x="386" y="397"/>
                    </a:cubicBezTo>
                    <a:cubicBezTo>
                      <a:pt x="276" y="461"/>
                      <a:pt x="276" y="461"/>
                      <a:pt x="276" y="461"/>
                    </a:cubicBezTo>
                    <a:cubicBezTo>
                      <a:pt x="259" y="470"/>
                      <a:pt x="240" y="475"/>
                      <a:pt x="221" y="475"/>
                    </a:cubicBezTo>
                    <a:close/>
                    <a:moveTo>
                      <a:pt x="221" y="4"/>
                    </a:moveTo>
                    <a:cubicBezTo>
                      <a:pt x="202" y="4"/>
                      <a:pt x="184" y="8"/>
                      <a:pt x="168" y="18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24" y="101"/>
                      <a:pt x="4" y="136"/>
                      <a:pt x="4" y="174"/>
                    </a:cubicBezTo>
                    <a:cubicBezTo>
                      <a:pt x="4" y="301"/>
                      <a:pt x="4" y="301"/>
                      <a:pt x="4" y="301"/>
                    </a:cubicBezTo>
                    <a:cubicBezTo>
                      <a:pt x="4" y="339"/>
                      <a:pt x="24" y="374"/>
                      <a:pt x="57" y="393"/>
                    </a:cubicBezTo>
                    <a:cubicBezTo>
                      <a:pt x="168" y="457"/>
                      <a:pt x="168" y="457"/>
                      <a:pt x="168" y="457"/>
                    </a:cubicBezTo>
                    <a:cubicBezTo>
                      <a:pt x="184" y="467"/>
                      <a:pt x="202" y="471"/>
                      <a:pt x="221" y="471"/>
                    </a:cubicBezTo>
                    <a:cubicBezTo>
                      <a:pt x="239" y="471"/>
                      <a:pt x="258" y="467"/>
                      <a:pt x="274" y="457"/>
                    </a:cubicBezTo>
                    <a:cubicBezTo>
                      <a:pt x="385" y="393"/>
                      <a:pt x="385" y="393"/>
                      <a:pt x="385" y="393"/>
                    </a:cubicBezTo>
                    <a:cubicBezTo>
                      <a:pt x="417" y="374"/>
                      <a:pt x="438" y="339"/>
                      <a:pt x="438" y="301"/>
                    </a:cubicBezTo>
                    <a:cubicBezTo>
                      <a:pt x="438" y="174"/>
                      <a:pt x="438" y="174"/>
                      <a:pt x="438" y="174"/>
                    </a:cubicBezTo>
                    <a:cubicBezTo>
                      <a:pt x="438" y="136"/>
                      <a:pt x="417" y="101"/>
                      <a:pt x="385" y="82"/>
                    </a:cubicBezTo>
                    <a:cubicBezTo>
                      <a:pt x="274" y="18"/>
                      <a:pt x="274" y="18"/>
                      <a:pt x="274" y="18"/>
                    </a:cubicBezTo>
                    <a:cubicBezTo>
                      <a:pt x="258" y="8"/>
                      <a:pt x="239" y="4"/>
                      <a:pt x="221" y="4"/>
                    </a:cubicBezTo>
                    <a:close/>
                  </a:path>
                </a:pathLst>
              </a:custGeom>
              <a:solidFill>
                <a:srgbClr val="006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13019806" y="9377281"/>
                <a:ext cx="1804988" cy="1979613"/>
              </a:xfrm>
              <a:custGeom>
                <a:avLst/>
                <a:gdLst>
                  <a:gd name="T0" fmla="*/ 46 w 367"/>
                  <a:gd name="T1" fmla="*/ 69 h 403"/>
                  <a:gd name="T2" fmla="*/ 139 w 367"/>
                  <a:gd name="T3" fmla="*/ 16 h 403"/>
                  <a:gd name="T4" fmla="*/ 229 w 367"/>
                  <a:gd name="T5" fmla="*/ 16 h 403"/>
                  <a:gd name="T6" fmla="*/ 322 w 367"/>
                  <a:gd name="T7" fmla="*/ 69 h 403"/>
                  <a:gd name="T8" fmla="*/ 367 w 367"/>
                  <a:gd name="T9" fmla="*/ 148 h 403"/>
                  <a:gd name="T10" fmla="*/ 367 w 367"/>
                  <a:gd name="T11" fmla="*/ 255 h 403"/>
                  <a:gd name="T12" fmla="*/ 322 w 367"/>
                  <a:gd name="T13" fmla="*/ 334 h 403"/>
                  <a:gd name="T14" fmla="*/ 229 w 367"/>
                  <a:gd name="T15" fmla="*/ 387 h 403"/>
                  <a:gd name="T16" fmla="*/ 139 w 367"/>
                  <a:gd name="T17" fmla="*/ 387 h 403"/>
                  <a:gd name="T18" fmla="*/ 46 w 367"/>
                  <a:gd name="T19" fmla="*/ 334 h 403"/>
                  <a:gd name="T20" fmla="*/ 0 w 367"/>
                  <a:gd name="T21" fmla="*/ 255 h 403"/>
                  <a:gd name="T22" fmla="*/ 0 w 367"/>
                  <a:gd name="T23" fmla="*/ 148 h 403"/>
                  <a:gd name="T24" fmla="*/ 46 w 367"/>
                  <a:gd name="T25" fmla="*/ 69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7" h="403">
                    <a:moveTo>
                      <a:pt x="46" y="69"/>
                    </a:moveTo>
                    <a:cubicBezTo>
                      <a:pt x="139" y="16"/>
                      <a:pt x="139" y="16"/>
                      <a:pt x="139" y="16"/>
                    </a:cubicBezTo>
                    <a:cubicBezTo>
                      <a:pt x="167" y="0"/>
                      <a:pt x="201" y="0"/>
                      <a:pt x="229" y="16"/>
                    </a:cubicBezTo>
                    <a:cubicBezTo>
                      <a:pt x="322" y="69"/>
                      <a:pt x="322" y="69"/>
                      <a:pt x="322" y="69"/>
                    </a:cubicBezTo>
                    <a:cubicBezTo>
                      <a:pt x="350" y="86"/>
                      <a:pt x="367" y="116"/>
                      <a:pt x="367" y="148"/>
                    </a:cubicBezTo>
                    <a:cubicBezTo>
                      <a:pt x="367" y="255"/>
                      <a:pt x="367" y="255"/>
                      <a:pt x="367" y="255"/>
                    </a:cubicBezTo>
                    <a:cubicBezTo>
                      <a:pt x="367" y="288"/>
                      <a:pt x="350" y="317"/>
                      <a:pt x="322" y="334"/>
                    </a:cubicBezTo>
                    <a:cubicBezTo>
                      <a:pt x="229" y="387"/>
                      <a:pt x="229" y="387"/>
                      <a:pt x="229" y="387"/>
                    </a:cubicBezTo>
                    <a:cubicBezTo>
                      <a:pt x="201" y="403"/>
                      <a:pt x="167" y="403"/>
                      <a:pt x="139" y="387"/>
                    </a:cubicBezTo>
                    <a:cubicBezTo>
                      <a:pt x="46" y="334"/>
                      <a:pt x="46" y="334"/>
                      <a:pt x="46" y="334"/>
                    </a:cubicBezTo>
                    <a:cubicBezTo>
                      <a:pt x="18" y="317"/>
                      <a:pt x="0" y="288"/>
                      <a:pt x="0" y="255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16"/>
                      <a:pt x="18" y="86"/>
                      <a:pt x="46" y="69"/>
                    </a:cubicBezTo>
                    <a:close/>
                  </a:path>
                </a:pathLst>
              </a:custGeom>
              <a:solidFill>
                <a:srgbClr val="006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13915156" y="11525169"/>
                <a:ext cx="3846513" cy="1041400"/>
              </a:xfrm>
              <a:custGeom>
                <a:avLst/>
                <a:gdLst>
                  <a:gd name="T0" fmla="*/ 782 w 782"/>
                  <a:gd name="T1" fmla="*/ 212 h 212"/>
                  <a:gd name="T2" fmla="*/ 778 w 782"/>
                  <a:gd name="T3" fmla="*/ 212 h 212"/>
                  <a:gd name="T4" fmla="*/ 679 w 782"/>
                  <a:gd name="T5" fmla="*/ 113 h 212"/>
                  <a:gd name="T6" fmla="*/ 102 w 782"/>
                  <a:gd name="T7" fmla="*/ 113 h 212"/>
                  <a:gd name="T8" fmla="*/ 0 w 782"/>
                  <a:gd name="T9" fmla="*/ 11 h 212"/>
                  <a:gd name="T10" fmla="*/ 0 w 782"/>
                  <a:gd name="T11" fmla="*/ 0 h 212"/>
                  <a:gd name="T12" fmla="*/ 4 w 782"/>
                  <a:gd name="T13" fmla="*/ 0 h 212"/>
                  <a:gd name="T14" fmla="*/ 4 w 782"/>
                  <a:gd name="T15" fmla="*/ 11 h 212"/>
                  <a:gd name="T16" fmla="*/ 102 w 782"/>
                  <a:gd name="T17" fmla="*/ 110 h 212"/>
                  <a:gd name="T18" fmla="*/ 679 w 782"/>
                  <a:gd name="T19" fmla="*/ 110 h 212"/>
                  <a:gd name="T20" fmla="*/ 782 w 782"/>
                  <a:gd name="T21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2" h="212">
                    <a:moveTo>
                      <a:pt x="782" y="212"/>
                    </a:moveTo>
                    <a:cubicBezTo>
                      <a:pt x="778" y="212"/>
                      <a:pt x="778" y="212"/>
                      <a:pt x="778" y="212"/>
                    </a:cubicBezTo>
                    <a:cubicBezTo>
                      <a:pt x="778" y="158"/>
                      <a:pt x="734" y="113"/>
                      <a:pt x="679" y="113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46" y="113"/>
                      <a:pt x="0" y="67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65"/>
                      <a:pt x="48" y="110"/>
                      <a:pt x="102" y="110"/>
                    </a:cubicBezTo>
                    <a:cubicBezTo>
                      <a:pt x="679" y="110"/>
                      <a:pt x="679" y="110"/>
                      <a:pt x="679" y="110"/>
                    </a:cubicBezTo>
                    <a:cubicBezTo>
                      <a:pt x="736" y="110"/>
                      <a:pt x="782" y="156"/>
                      <a:pt x="782" y="212"/>
                    </a:cubicBezTo>
                    <a:close/>
                  </a:path>
                </a:pathLst>
              </a:custGeom>
              <a:solidFill>
                <a:srgbClr val="0060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auto">
              <a:xfrm>
                <a:off x="13915156" y="8167606"/>
                <a:ext cx="3846513" cy="1041400"/>
              </a:xfrm>
              <a:custGeom>
                <a:avLst/>
                <a:gdLst>
                  <a:gd name="T0" fmla="*/ 4 w 782"/>
                  <a:gd name="T1" fmla="*/ 212 h 212"/>
                  <a:gd name="T2" fmla="*/ 0 w 782"/>
                  <a:gd name="T3" fmla="*/ 212 h 212"/>
                  <a:gd name="T4" fmla="*/ 102 w 782"/>
                  <a:gd name="T5" fmla="*/ 109 h 212"/>
                  <a:gd name="T6" fmla="*/ 679 w 782"/>
                  <a:gd name="T7" fmla="*/ 109 h 212"/>
                  <a:gd name="T8" fmla="*/ 778 w 782"/>
                  <a:gd name="T9" fmla="*/ 11 h 212"/>
                  <a:gd name="T10" fmla="*/ 778 w 782"/>
                  <a:gd name="T11" fmla="*/ 0 h 212"/>
                  <a:gd name="T12" fmla="*/ 782 w 782"/>
                  <a:gd name="T13" fmla="*/ 0 h 212"/>
                  <a:gd name="T14" fmla="*/ 782 w 782"/>
                  <a:gd name="T15" fmla="*/ 11 h 212"/>
                  <a:gd name="T16" fmla="*/ 679 w 782"/>
                  <a:gd name="T17" fmla="*/ 113 h 212"/>
                  <a:gd name="T18" fmla="*/ 102 w 782"/>
                  <a:gd name="T19" fmla="*/ 113 h 212"/>
                  <a:gd name="T20" fmla="*/ 4 w 782"/>
                  <a:gd name="T21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2" h="212">
                    <a:moveTo>
                      <a:pt x="4" y="212"/>
                    </a:moveTo>
                    <a:cubicBezTo>
                      <a:pt x="0" y="212"/>
                      <a:pt x="0" y="212"/>
                      <a:pt x="0" y="212"/>
                    </a:cubicBezTo>
                    <a:cubicBezTo>
                      <a:pt x="0" y="155"/>
                      <a:pt x="46" y="109"/>
                      <a:pt x="102" y="109"/>
                    </a:cubicBezTo>
                    <a:cubicBezTo>
                      <a:pt x="679" y="109"/>
                      <a:pt x="679" y="109"/>
                      <a:pt x="679" y="109"/>
                    </a:cubicBezTo>
                    <a:cubicBezTo>
                      <a:pt x="734" y="109"/>
                      <a:pt x="778" y="65"/>
                      <a:pt x="778" y="11"/>
                    </a:cubicBezTo>
                    <a:cubicBezTo>
                      <a:pt x="778" y="0"/>
                      <a:pt x="778" y="0"/>
                      <a:pt x="778" y="0"/>
                    </a:cubicBezTo>
                    <a:cubicBezTo>
                      <a:pt x="782" y="0"/>
                      <a:pt x="782" y="0"/>
                      <a:pt x="782" y="0"/>
                    </a:cubicBezTo>
                    <a:cubicBezTo>
                      <a:pt x="782" y="11"/>
                      <a:pt x="782" y="11"/>
                      <a:pt x="782" y="11"/>
                    </a:cubicBezTo>
                    <a:cubicBezTo>
                      <a:pt x="782" y="67"/>
                      <a:pt x="736" y="113"/>
                      <a:pt x="679" y="113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48" y="113"/>
                      <a:pt x="4" y="157"/>
                      <a:pt x="4" y="2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13915156" y="1454069"/>
                <a:ext cx="3846513" cy="1036638"/>
              </a:xfrm>
              <a:custGeom>
                <a:avLst/>
                <a:gdLst>
                  <a:gd name="T0" fmla="*/ 4 w 782"/>
                  <a:gd name="T1" fmla="*/ 211 h 211"/>
                  <a:gd name="T2" fmla="*/ 0 w 782"/>
                  <a:gd name="T3" fmla="*/ 211 h 211"/>
                  <a:gd name="T4" fmla="*/ 102 w 782"/>
                  <a:gd name="T5" fmla="*/ 109 h 211"/>
                  <a:gd name="T6" fmla="*/ 679 w 782"/>
                  <a:gd name="T7" fmla="*/ 109 h 211"/>
                  <a:gd name="T8" fmla="*/ 778 w 782"/>
                  <a:gd name="T9" fmla="*/ 10 h 211"/>
                  <a:gd name="T10" fmla="*/ 778 w 782"/>
                  <a:gd name="T11" fmla="*/ 0 h 211"/>
                  <a:gd name="T12" fmla="*/ 782 w 782"/>
                  <a:gd name="T13" fmla="*/ 0 h 211"/>
                  <a:gd name="T14" fmla="*/ 782 w 782"/>
                  <a:gd name="T15" fmla="*/ 10 h 211"/>
                  <a:gd name="T16" fmla="*/ 679 w 782"/>
                  <a:gd name="T17" fmla="*/ 113 h 211"/>
                  <a:gd name="T18" fmla="*/ 102 w 782"/>
                  <a:gd name="T19" fmla="*/ 113 h 211"/>
                  <a:gd name="T20" fmla="*/ 4 w 782"/>
                  <a:gd name="T21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2" h="211">
                    <a:moveTo>
                      <a:pt x="4" y="211"/>
                    </a:moveTo>
                    <a:cubicBezTo>
                      <a:pt x="0" y="211"/>
                      <a:pt x="0" y="211"/>
                      <a:pt x="0" y="211"/>
                    </a:cubicBezTo>
                    <a:cubicBezTo>
                      <a:pt x="0" y="155"/>
                      <a:pt x="46" y="109"/>
                      <a:pt x="102" y="109"/>
                    </a:cubicBezTo>
                    <a:cubicBezTo>
                      <a:pt x="679" y="109"/>
                      <a:pt x="679" y="109"/>
                      <a:pt x="679" y="109"/>
                    </a:cubicBezTo>
                    <a:cubicBezTo>
                      <a:pt x="734" y="109"/>
                      <a:pt x="778" y="65"/>
                      <a:pt x="778" y="10"/>
                    </a:cubicBezTo>
                    <a:cubicBezTo>
                      <a:pt x="778" y="0"/>
                      <a:pt x="778" y="0"/>
                      <a:pt x="778" y="0"/>
                    </a:cubicBezTo>
                    <a:cubicBezTo>
                      <a:pt x="782" y="0"/>
                      <a:pt x="782" y="0"/>
                      <a:pt x="782" y="0"/>
                    </a:cubicBezTo>
                    <a:cubicBezTo>
                      <a:pt x="782" y="10"/>
                      <a:pt x="782" y="10"/>
                      <a:pt x="782" y="10"/>
                    </a:cubicBezTo>
                    <a:cubicBezTo>
                      <a:pt x="782" y="67"/>
                      <a:pt x="736" y="113"/>
                      <a:pt x="679" y="113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48" y="113"/>
                      <a:pt x="4" y="157"/>
                      <a:pt x="4" y="211"/>
                    </a:cubicBezTo>
                    <a:close/>
                  </a:path>
                </a:pathLst>
              </a:custGeom>
              <a:solidFill>
                <a:srgbClr val="EAB8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8768" tIns="24384" rIns="48768" bIns="24384" numCol="1" anchor="t" anchorCtr="0" compatLnSpc="1">
                <a:prstTxWarp prst="textNoShape">
                  <a:avLst/>
                </a:prstTxWarp>
              </a:bodyPr>
              <a:lstStyle/>
              <a:p>
                <a:pPr defTabSz="975299"/>
                <a:endParaRPr lang="en-US" sz="1920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sp>
          <p:nvSpPr>
            <p:cNvPr id="15" name="Freeform 7"/>
            <p:cNvSpPr>
              <a:spLocks noEditPoints="1"/>
            </p:cNvSpPr>
            <p:nvPr/>
          </p:nvSpPr>
          <p:spPr bwMode="auto">
            <a:xfrm>
              <a:off x="2847002" y="5631794"/>
              <a:ext cx="1024943" cy="775443"/>
            </a:xfrm>
            <a:custGeom>
              <a:avLst/>
              <a:gdLst>
                <a:gd name="T0" fmla="*/ 221 w 441"/>
                <a:gd name="T1" fmla="*/ 475 h 475"/>
                <a:gd name="T2" fmla="*/ 166 w 441"/>
                <a:gd name="T3" fmla="*/ 460 h 475"/>
                <a:gd name="T4" fmla="*/ 55 w 441"/>
                <a:gd name="T5" fmla="*/ 396 h 475"/>
                <a:gd name="T6" fmla="*/ 0 w 441"/>
                <a:gd name="T7" fmla="*/ 301 h 475"/>
                <a:gd name="T8" fmla="*/ 0 w 441"/>
                <a:gd name="T9" fmla="*/ 173 h 475"/>
                <a:gd name="T10" fmla="*/ 55 w 441"/>
                <a:gd name="T11" fmla="*/ 78 h 475"/>
                <a:gd name="T12" fmla="*/ 166 w 441"/>
                <a:gd name="T13" fmla="*/ 14 h 475"/>
                <a:gd name="T14" fmla="*/ 221 w 441"/>
                <a:gd name="T15" fmla="*/ 0 h 475"/>
                <a:gd name="T16" fmla="*/ 276 w 441"/>
                <a:gd name="T17" fmla="*/ 14 h 475"/>
                <a:gd name="T18" fmla="*/ 386 w 441"/>
                <a:gd name="T19" fmla="*/ 78 h 475"/>
                <a:gd name="T20" fmla="*/ 441 w 441"/>
                <a:gd name="T21" fmla="*/ 173 h 475"/>
                <a:gd name="T22" fmla="*/ 441 w 441"/>
                <a:gd name="T23" fmla="*/ 301 h 475"/>
                <a:gd name="T24" fmla="*/ 386 w 441"/>
                <a:gd name="T25" fmla="*/ 396 h 475"/>
                <a:gd name="T26" fmla="*/ 276 w 441"/>
                <a:gd name="T27" fmla="*/ 460 h 475"/>
                <a:gd name="T28" fmla="*/ 221 w 441"/>
                <a:gd name="T29" fmla="*/ 475 h 475"/>
                <a:gd name="T30" fmla="*/ 221 w 441"/>
                <a:gd name="T31" fmla="*/ 3 h 475"/>
                <a:gd name="T32" fmla="*/ 168 w 441"/>
                <a:gd name="T33" fmla="*/ 18 h 475"/>
                <a:gd name="T34" fmla="*/ 57 w 441"/>
                <a:gd name="T35" fmla="*/ 81 h 475"/>
                <a:gd name="T36" fmla="*/ 4 w 441"/>
                <a:gd name="T37" fmla="*/ 173 h 475"/>
                <a:gd name="T38" fmla="*/ 4 w 441"/>
                <a:gd name="T39" fmla="*/ 301 h 475"/>
                <a:gd name="T40" fmla="*/ 57 w 441"/>
                <a:gd name="T41" fmla="*/ 393 h 475"/>
                <a:gd name="T42" fmla="*/ 168 w 441"/>
                <a:gd name="T43" fmla="*/ 457 h 475"/>
                <a:gd name="T44" fmla="*/ 221 w 441"/>
                <a:gd name="T45" fmla="*/ 471 h 475"/>
                <a:gd name="T46" fmla="*/ 274 w 441"/>
                <a:gd name="T47" fmla="*/ 457 h 475"/>
                <a:gd name="T48" fmla="*/ 384 w 441"/>
                <a:gd name="T49" fmla="*/ 393 h 475"/>
                <a:gd name="T50" fmla="*/ 438 w 441"/>
                <a:gd name="T51" fmla="*/ 301 h 475"/>
                <a:gd name="T52" fmla="*/ 438 w 441"/>
                <a:gd name="T53" fmla="*/ 173 h 475"/>
                <a:gd name="T54" fmla="*/ 384 w 441"/>
                <a:gd name="T55" fmla="*/ 81 h 475"/>
                <a:gd name="T56" fmla="*/ 274 w 441"/>
                <a:gd name="T57" fmla="*/ 18 h 475"/>
                <a:gd name="T58" fmla="*/ 221 w 441"/>
                <a:gd name="T59" fmla="*/ 3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41" h="475">
                  <a:moveTo>
                    <a:pt x="221" y="475"/>
                  </a:moveTo>
                  <a:cubicBezTo>
                    <a:pt x="201" y="475"/>
                    <a:pt x="182" y="470"/>
                    <a:pt x="166" y="460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21" y="377"/>
                    <a:pt x="0" y="340"/>
                    <a:pt x="0" y="30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34"/>
                    <a:pt x="21" y="98"/>
                    <a:pt x="55" y="78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82" y="5"/>
                    <a:pt x="201" y="0"/>
                    <a:pt x="221" y="0"/>
                  </a:cubicBezTo>
                  <a:cubicBezTo>
                    <a:pt x="240" y="0"/>
                    <a:pt x="259" y="5"/>
                    <a:pt x="276" y="14"/>
                  </a:cubicBezTo>
                  <a:cubicBezTo>
                    <a:pt x="386" y="78"/>
                    <a:pt x="386" y="78"/>
                    <a:pt x="386" y="78"/>
                  </a:cubicBezTo>
                  <a:cubicBezTo>
                    <a:pt x="420" y="98"/>
                    <a:pt x="441" y="134"/>
                    <a:pt x="441" y="173"/>
                  </a:cubicBezTo>
                  <a:cubicBezTo>
                    <a:pt x="441" y="301"/>
                    <a:pt x="441" y="301"/>
                    <a:pt x="441" y="301"/>
                  </a:cubicBezTo>
                  <a:cubicBezTo>
                    <a:pt x="441" y="340"/>
                    <a:pt x="420" y="377"/>
                    <a:pt x="386" y="396"/>
                  </a:cubicBezTo>
                  <a:cubicBezTo>
                    <a:pt x="276" y="460"/>
                    <a:pt x="276" y="460"/>
                    <a:pt x="276" y="460"/>
                  </a:cubicBezTo>
                  <a:cubicBezTo>
                    <a:pt x="259" y="470"/>
                    <a:pt x="240" y="475"/>
                    <a:pt x="221" y="475"/>
                  </a:cubicBezTo>
                  <a:close/>
                  <a:moveTo>
                    <a:pt x="221" y="3"/>
                  </a:moveTo>
                  <a:cubicBezTo>
                    <a:pt x="202" y="3"/>
                    <a:pt x="184" y="8"/>
                    <a:pt x="168" y="18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24" y="100"/>
                    <a:pt x="4" y="136"/>
                    <a:pt x="4" y="173"/>
                  </a:cubicBezTo>
                  <a:cubicBezTo>
                    <a:pt x="4" y="301"/>
                    <a:pt x="4" y="301"/>
                    <a:pt x="4" y="301"/>
                  </a:cubicBezTo>
                  <a:cubicBezTo>
                    <a:pt x="4" y="339"/>
                    <a:pt x="24" y="374"/>
                    <a:pt x="57" y="393"/>
                  </a:cubicBezTo>
                  <a:cubicBezTo>
                    <a:pt x="168" y="457"/>
                    <a:pt x="168" y="457"/>
                    <a:pt x="168" y="457"/>
                  </a:cubicBezTo>
                  <a:cubicBezTo>
                    <a:pt x="184" y="466"/>
                    <a:pt x="202" y="471"/>
                    <a:pt x="221" y="471"/>
                  </a:cubicBezTo>
                  <a:cubicBezTo>
                    <a:pt x="239" y="471"/>
                    <a:pt x="258" y="466"/>
                    <a:pt x="274" y="457"/>
                  </a:cubicBezTo>
                  <a:cubicBezTo>
                    <a:pt x="384" y="393"/>
                    <a:pt x="384" y="393"/>
                    <a:pt x="384" y="393"/>
                  </a:cubicBezTo>
                  <a:cubicBezTo>
                    <a:pt x="417" y="374"/>
                    <a:pt x="438" y="339"/>
                    <a:pt x="438" y="301"/>
                  </a:cubicBezTo>
                  <a:cubicBezTo>
                    <a:pt x="438" y="173"/>
                    <a:pt x="438" y="173"/>
                    <a:pt x="438" y="173"/>
                  </a:cubicBezTo>
                  <a:cubicBezTo>
                    <a:pt x="438" y="136"/>
                    <a:pt x="417" y="100"/>
                    <a:pt x="384" y="81"/>
                  </a:cubicBezTo>
                  <a:cubicBezTo>
                    <a:pt x="274" y="18"/>
                    <a:pt x="274" y="18"/>
                    <a:pt x="274" y="18"/>
                  </a:cubicBezTo>
                  <a:cubicBezTo>
                    <a:pt x="258" y="8"/>
                    <a:pt x="239" y="3"/>
                    <a:pt x="221" y="3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48768" tIns="24384" rIns="48768" bIns="24384" numCol="1" anchor="t" anchorCtr="0" compatLnSpc="1">
              <a:prstTxWarp prst="textNoShape">
                <a:avLst/>
              </a:prstTxWarp>
            </a:bodyPr>
            <a:lstStyle/>
            <a:p>
              <a:pPr defTabSz="975299"/>
              <a:endParaRPr lang="en-US" sz="192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933226" y="5688765"/>
              <a:ext cx="852495" cy="659918"/>
            </a:xfrm>
            <a:custGeom>
              <a:avLst/>
              <a:gdLst>
                <a:gd name="T0" fmla="*/ 45 w 367"/>
                <a:gd name="T1" fmla="*/ 70 h 404"/>
                <a:gd name="T2" fmla="*/ 138 w 367"/>
                <a:gd name="T3" fmla="*/ 17 h 404"/>
                <a:gd name="T4" fmla="*/ 229 w 367"/>
                <a:gd name="T5" fmla="*/ 17 h 404"/>
                <a:gd name="T6" fmla="*/ 322 w 367"/>
                <a:gd name="T7" fmla="*/ 70 h 404"/>
                <a:gd name="T8" fmla="*/ 367 w 367"/>
                <a:gd name="T9" fmla="*/ 149 h 404"/>
                <a:gd name="T10" fmla="*/ 367 w 367"/>
                <a:gd name="T11" fmla="*/ 256 h 404"/>
                <a:gd name="T12" fmla="*/ 322 w 367"/>
                <a:gd name="T13" fmla="*/ 334 h 404"/>
                <a:gd name="T14" fmla="*/ 229 w 367"/>
                <a:gd name="T15" fmla="*/ 388 h 404"/>
                <a:gd name="T16" fmla="*/ 138 w 367"/>
                <a:gd name="T17" fmla="*/ 388 h 404"/>
                <a:gd name="T18" fmla="*/ 45 w 367"/>
                <a:gd name="T19" fmla="*/ 334 h 404"/>
                <a:gd name="T20" fmla="*/ 0 w 367"/>
                <a:gd name="T21" fmla="*/ 256 h 404"/>
                <a:gd name="T22" fmla="*/ 0 w 367"/>
                <a:gd name="T23" fmla="*/ 149 h 404"/>
                <a:gd name="T24" fmla="*/ 45 w 367"/>
                <a:gd name="T25" fmla="*/ 7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404">
                  <a:moveTo>
                    <a:pt x="45" y="70"/>
                  </a:moveTo>
                  <a:cubicBezTo>
                    <a:pt x="138" y="17"/>
                    <a:pt x="138" y="17"/>
                    <a:pt x="138" y="17"/>
                  </a:cubicBezTo>
                  <a:cubicBezTo>
                    <a:pt x="166" y="0"/>
                    <a:pt x="201" y="0"/>
                    <a:pt x="229" y="17"/>
                  </a:cubicBezTo>
                  <a:cubicBezTo>
                    <a:pt x="322" y="70"/>
                    <a:pt x="322" y="70"/>
                    <a:pt x="322" y="70"/>
                  </a:cubicBezTo>
                  <a:cubicBezTo>
                    <a:pt x="350" y="86"/>
                    <a:pt x="367" y="116"/>
                    <a:pt x="367" y="149"/>
                  </a:cubicBezTo>
                  <a:cubicBezTo>
                    <a:pt x="367" y="256"/>
                    <a:pt x="367" y="256"/>
                    <a:pt x="367" y="256"/>
                  </a:cubicBezTo>
                  <a:cubicBezTo>
                    <a:pt x="367" y="288"/>
                    <a:pt x="350" y="318"/>
                    <a:pt x="322" y="334"/>
                  </a:cubicBezTo>
                  <a:cubicBezTo>
                    <a:pt x="229" y="388"/>
                    <a:pt x="229" y="388"/>
                    <a:pt x="229" y="388"/>
                  </a:cubicBezTo>
                  <a:cubicBezTo>
                    <a:pt x="201" y="404"/>
                    <a:pt x="166" y="404"/>
                    <a:pt x="138" y="388"/>
                  </a:cubicBezTo>
                  <a:cubicBezTo>
                    <a:pt x="45" y="334"/>
                    <a:pt x="45" y="334"/>
                    <a:pt x="45" y="334"/>
                  </a:cubicBezTo>
                  <a:cubicBezTo>
                    <a:pt x="17" y="318"/>
                    <a:pt x="0" y="288"/>
                    <a:pt x="0" y="256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16"/>
                    <a:pt x="17" y="86"/>
                    <a:pt x="45" y="7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48768" tIns="24384" rIns="48768" bIns="24384" numCol="1" anchor="t" anchorCtr="0" compatLnSpc="1">
              <a:prstTxWarp prst="textNoShape">
                <a:avLst/>
              </a:prstTxWarp>
            </a:bodyPr>
            <a:lstStyle/>
            <a:p>
              <a:pPr defTabSz="975299"/>
              <a:endParaRPr lang="en-US" sz="192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548391" y="6404072"/>
              <a:ext cx="1816706" cy="346048"/>
            </a:xfrm>
            <a:custGeom>
              <a:avLst/>
              <a:gdLst>
                <a:gd name="T0" fmla="*/ 4 w 782"/>
                <a:gd name="T1" fmla="*/ 212 h 212"/>
                <a:gd name="T2" fmla="*/ 0 w 782"/>
                <a:gd name="T3" fmla="*/ 212 h 212"/>
                <a:gd name="T4" fmla="*/ 102 w 782"/>
                <a:gd name="T5" fmla="*/ 109 h 212"/>
                <a:gd name="T6" fmla="*/ 679 w 782"/>
                <a:gd name="T7" fmla="*/ 109 h 212"/>
                <a:gd name="T8" fmla="*/ 778 w 782"/>
                <a:gd name="T9" fmla="*/ 11 h 212"/>
                <a:gd name="T10" fmla="*/ 778 w 782"/>
                <a:gd name="T11" fmla="*/ 0 h 212"/>
                <a:gd name="T12" fmla="*/ 782 w 782"/>
                <a:gd name="T13" fmla="*/ 0 h 212"/>
                <a:gd name="T14" fmla="*/ 782 w 782"/>
                <a:gd name="T15" fmla="*/ 11 h 212"/>
                <a:gd name="T16" fmla="*/ 679 w 782"/>
                <a:gd name="T17" fmla="*/ 113 h 212"/>
                <a:gd name="T18" fmla="*/ 102 w 782"/>
                <a:gd name="T19" fmla="*/ 113 h 212"/>
                <a:gd name="T20" fmla="*/ 4 w 782"/>
                <a:gd name="T21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2" h="212">
                  <a:moveTo>
                    <a:pt x="4" y="212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0" y="155"/>
                    <a:pt x="46" y="109"/>
                    <a:pt x="102" y="109"/>
                  </a:cubicBezTo>
                  <a:cubicBezTo>
                    <a:pt x="679" y="109"/>
                    <a:pt x="679" y="109"/>
                    <a:pt x="679" y="109"/>
                  </a:cubicBezTo>
                  <a:cubicBezTo>
                    <a:pt x="734" y="109"/>
                    <a:pt x="778" y="65"/>
                    <a:pt x="778" y="11"/>
                  </a:cubicBezTo>
                  <a:cubicBezTo>
                    <a:pt x="778" y="0"/>
                    <a:pt x="778" y="0"/>
                    <a:pt x="778" y="0"/>
                  </a:cubicBezTo>
                  <a:cubicBezTo>
                    <a:pt x="782" y="0"/>
                    <a:pt x="782" y="0"/>
                    <a:pt x="782" y="0"/>
                  </a:cubicBezTo>
                  <a:cubicBezTo>
                    <a:pt x="782" y="11"/>
                    <a:pt x="782" y="11"/>
                    <a:pt x="782" y="11"/>
                  </a:cubicBezTo>
                  <a:cubicBezTo>
                    <a:pt x="782" y="67"/>
                    <a:pt x="736" y="113"/>
                    <a:pt x="679" y="113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48" y="113"/>
                    <a:pt x="4" y="157"/>
                    <a:pt x="4" y="21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48768" tIns="24384" rIns="48768" bIns="24384" numCol="1" anchor="t" anchorCtr="0" compatLnSpc="1">
              <a:prstTxWarp prst="textNoShape">
                <a:avLst/>
              </a:prstTxWarp>
            </a:bodyPr>
            <a:lstStyle/>
            <a:p>
              <a:pPr defTabSz="975299"/>
              <a:endParaRPr lang="en-US" sz="192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44837" y="2417740"/>
            <a:ext cx="352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Business Understanding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52546" y="5780893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Business inferences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4837" y="4685342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preparation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1082" y="23918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6584" y="35931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54255" y="46978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76584" y="58398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52546" y="3462089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76152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076" y="2777788"/>
            <a:ext cx="10515600" cy="868430"/>
          </a:xfrm>
        </p:spPr>
        <p:txBody>
          <a:bodyPr>
            <a:noAutofit/>
          </a:bodyPr>
          <a:lstStyle/>
          <a:p>
            <a:br>
              <a:rPr lang="en-US" i="1" dirty="0"/>
            </a:br>
            <a:r>
              <a:rPr lang="en-US" i="1" dirty="0"/>
              <a:t>Is study of </a:t>
            </a:r>
            <a:r>
              <a:rPr lang="en-US" b="1" i="1" dirty="0"/>
              <a:t>‘consumer expenditures varying by age’ </a:t>
            </a:r>
            <a:r>
              <a:rPr lang="en-US" i="1" dirty="0"/>
              <a:t>of any importance?</a:t>
            </a:r>
          </a:p>
        </p:txBody>
      </p:sp>
    </p:spTree>
    <p:extLst>
      <p:ext uri="{BB962C8B-B14F-4D97-AF65-F5344CB8AC3E}">
        <p14:creationId xmlns:p14="http://schemas.microsoft.com/office/powerpoint/2010/main" val="291149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566928" y="2185416"/>
            <a:ext cx="4293307" cy="2674819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“The aging of the baby-boom generation will influence the overall level and composition of consumer spending in the years to come”</a:t>
            </a:r>
          </a:p>
          <a:p>
            <a:pPr marL="50800" indent="0">
              <a:buNone/>
            </a:pPr>
            <a:r>
              <a:rPr lang="en-US" dirty="0"/>
              <a:t>- Ann C. Foster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6928" y="978806"/>
            <a:ext cx="10515600" cy="868430"/>
          </a:xfrm>
        </p:spPr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7" name="Oval 6"/>
          <p:cNvSpPr/>
          <p:nvPr/>
        </p:nvSpPr>
        <p:spPr>
          <a:xfrm>
            <a:off x="5546233" y="1413020"/>
            <a:ext cx="5327175" cy="455045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govern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344" y="1944179"/>
            <a:ext cx="1381431" cy="11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ivate company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52" y="1952700"/>
            <a:ext cx="1187166" cy="118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licymak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735" y="3743584"/>
            <a:ext cx="1116651" cy="111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marketing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611" y="3750664"/>
            <a:ext cx="1066248" cy="10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14053" y="316191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Government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5896" y="316040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Private agencies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0943" y="486023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Policymakers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53905" y="48018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Researchers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642556"/>
            <a:ext cx="5025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https://digitalcommons.ilr.cornell.edu/cgi/viewcontent.cgi?article=2491&amp;context=key_workplace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7703" y="5999738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Entities who can make use of this study</a:t>
            </a:r>
          </a:p>
        </p:txBody>
      </p:sp>
    </p:spTree>
    <p:extLst>
      <p:ext uri="{BB962C8B-B14F-4D97-AF65-F5344CB8AC3E}">
        <p14:creationId xmlns:p14="http://schemas.microsoft.com/office/powerpoint/2010/main" val="542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58" y="969773"/>
            <a:ext cx="10515600" cy="86843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282496" y="1502229"/>
            <a:ext cx="2887266" cy="1619440"/>
            <a:chOff x="10997073" y="2311383"/>
            <a:chExt cx="6807687" cy="2031661"/>
          </a:xfrm>
        </p:grpSpPr>
        <p:grpSp>
          <p:nvGrpSpPr>
            <p:cNvPr id="41" name="Group 40"/>
            <p:cNvGrpSpPr/>
            <p:nvPr/>
          </p:nvGrpSpPr>
          <p:grpSpPr>
            <a:xfrm>
              <a:off x="10997073" y="2311383"/>
              <a:ext cx="6807687" cy="2031661"/>
              <a:chOff x="3841865" y="319088"/>
              <a:chExt cx="4166758" cy="1371600"/>
            </a:xfrm>
          </p:grpSpPr>
          <p:sp>
            <p:nvSpPr>
              <p:cNvPr id="43" name="Notched Right Arrow 42"/>
              <p:cNvSpPr/>
              <p:nvPr/>
            </p:nvSpPr>
            <p:spPr>
              <a:xfrm rot="16200000">
                <a:off x="3886201" y="864610"/>
                <a:ext cx="1371600" cy="280555"/>
              </a:xfrm>
              <a:prstGeom prst="notchedRightArrow">
                <a:avLst>
                  <a:gd name="adj1" fmla="val 100000"/>
                  <a:gd name="adj2" fmla="val 74138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8768" tIns="24384" rIns="195072" bIns="243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75299"/>
                <a:endParaRPr lang="en-US" sz="1067" b="1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3841865" y="704741"/>
                <a:ext cx="4166758" cy="659825"/>
                <a:chOff x="0" y="5065566"/>
                <a:chExt cx="4166758" cy="976745"/>
              </a:xfrm>
            </p:grpSpPr>
            <p:sp>
              <p:nvSpPr>
                <p:cNvPr id="45" name="Freeform 44"/>
                <p:cNvSpPr/>
                <p:nvPr/>
              </p:nvSpPr>
              <p:spPr>
                <a:xfrm>
                  <a:off x="0" y="5689019"/>
                  <a:ext cx="592282" cy="353292"/>
                </a:xfrm>
                <a:custGeom>
                  <a:avLst/>
                  <a:gdLst>
                    <a:gd name="connsiteX0" fmla="*/ 0 w 592282"/>
                    <a:gd name="connsiteY0" fmla="*/ 176645 h 353292"/>
                    <a:gd name="connsiteX1" fmla="*/ 0 w 592282"/>
                    <a:gd name="connsiteY1" fmla="*/ 176646 h 353292"/>
                    <a:gd name="connsiteX2" fmla="*/ 0 w 592282"/>
                    <a:gd name="connsiteY2" fmla="*/ 176646 h 353292"/>
                    <a:gd name="connsiteX3" fmla="*/ 176646 w 592282"/>
                    <a:gd name="connsiteY3" fmla="*/ 0 h 353292"/>
                    <a:gd name="connsiteX4" fmla="*/ 592282 w 592282"/>
                    <a:gd name="connsiteY4" fmla="*/ 0 h 353292"/>
                    <a:gd name="connsiteX5" fmla="*/ 592282 w 592282"/>
                    <a:gd name="connsiteY5" fmla="*/ 353292 h 353292"/>
                    <a:gd name="connsiteX6" fmla="*/ 176646 w 592282"/>
                    <a:gd name="connsiteY6" fmla="*/ 353291 h 353292"/>
                    <a:gd name="connsiteX7" fmla="*/ 13882 w 592282"/>
                    <a:gd name="connsiteY7" fmla="*/ 245404 h 353292"/>
                    <a:gd name="connsiteX8" fmla="*/ 0 w 592282"/>
                    <a:gd name="connsiteY8" fmla="*/ 176646 h 353292"/>
                    <a:gd name="connsiteX9" fmla="*/ 13882 w 592282"/>
                    <a:gd name="connsiteY9" fmla="*/ 107888 h 353292"/>
                    <a:gd name="connsiteX10" fmla="*/ 176646 w 592282"/>
                    <a:gd name="connsiteY10" fmla="*/ 0 h 353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2282" h="353292">
                      <a:moveTo>
                        <a:pt x="0" y="176645"/>
                      </a:moveTo>
                      <a:lnTo>
                        <a:pt x="0" y="176646"/>
                      </a:lnTo>
                      <a:lnTo>
                        <a:pt x="0" y="176646"/>
                      </a:lnTo>
                      <a:close/>
                      <a:moveTo>
                        <a:pt x="176646" y="0"/>
                      </a:moveTo>
                      <a:lnTo>
                        <a:pt x="592282" y="0"/>
                      </a:lnTo>
                      <a:lnTo>
                        <a:pt x="592282" y="353292"/>
                      </a:lnTo>
                      <a:lnTo>
                        <a:pt x="176646" y="353291"/>
                      </a:lnTo>
                      <a:cubicBezTo>
                        <a:pt x="103477" y="353291"/>
                        <a:pt x="40698" y="308805"/>
                        <a:pt x="13882" y="245404"/>
                      </a:cubicBezTo>
                      <a:lnTo>
                        <a:pt x="0" y="176646"/>
                      </a:lnTo>
                      <a:lnTo>
                        <a:pt x="13882" y="107888"/>
                      </a:lnTo>
                      <a:cubicBezTo>
                        <a:pt x="40698" y="44487"/>
                        <a:pt x="103477" y="0"/>
                        <a:pt x="176646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75299"/>
                  <a:endParaRPr lang="en-US" sz="1920" dirty="0">
                    <a:solidFill>
                      <a:srgbClr val="FFFFFF"/>
                    </a:solidFill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46" name="Freeform 45"/>
                <p:cNvSpPr/>
                <p:nvPr/>
              </p:nvSpPr>
              <p:spPr>
                <a:xfrm>
                  <a:off x="0" y="5065566"/>
                  <a:ext cx="4166758" cy="800099"/>
                </a:xfrm>
                <a:custGeom>
                  <a:avLst/>
                  <a:gdLst>
                    <a:gd name="connsiteX0" fmla="*/ 455897 w 4166758"/>
                    <a:gd name="connsiteY0" fmla="*/ 0 h 800099"/>
                    <a:gd name="connsiteX1" fmla="*/ 3855031 w 4166758"/>
                    <a:gd name="connsiteY1" fmla="*/ 0 h 800099"/>
                    <a:gd name="connsiteX2" fmla="*/ 4166758 w 4166758"/>
                    <a:gd name="connsiteY2" fmla="*/ 311727 h 800099"/>
                    <a:gd name="connsiteX3" fmla="*/ 3855031 w 4166758"/>
                    <a:gd name="connsiteY3" fmla="*/ 623454 h 800099"/>
                    <a:gd name="connsiteX4" fmla="*/ 1517075 w 4166758"/>
                    <a:gd name="connsiteY4" fmla="*/ 623454 h 800099"/>
                    <a:gd name="connsiteX5" fmla="*/ 1517075 w 4166758"/>
                    <a:gd name="connsiteY5" fmla="*/ 623449 h 800099"/>
                    <a:gd name="connsiteX6" fmla="*/ 592284 w 4166758"/>
                    <a:gd name="connsiteY6" fmla="*/ 623449 h 800099"/>
                    <a:gd name="connsiteX7" fmla="*/ 592284 w 4166758"/>
                    <a:gd name="connsiteY7" fmla="*/ 623454 h 800099"/>
                    <a:gd name="connsiteX8" fmla="*/ 176649 w 4166758"/>
                    <a:gd name="connsiteY8" fmla="*/ 623454 h 800099"/>
                    <a:gd name="connsiteX9" fmla="*/ 13885 w 4166758"/>
                    <a:gd name="connsiteY9" fmla="*/ 731342 h 800099"/>
                    <a:gd name="connsiteX10" fmla="*/ 3 w 4166758"/>
                    <a:gd name="connsiteY10" fmla="*/ 800099 h 800099"/>
                    <a:gd name="connsiteX11" fmla="*/ 3 w 4166758"/>
                    <a:gd name="connsiteY11" fmla="*/ 800099 h 800099"/>
                    <a:gd name="connsiteX12" fmla="*/ 3 w 4166758"/>
                    <a:gd name="connsiteY12" fmla="*/ 446808 h 800099"/>
                    <a:gd name="connsiteX13" fmla="*/ 4 w 4166758"/>
                    <a:gd name="connsiteY13" fmla="*/ 446808 h 800099"/>
                    <a:gd name="connsiteX14" fmla="*/ 4 w 4166758"/>
                    <a:gd name="connsiteY14" fmla="*/ 176666 h 800099"/>
                    <a:gd name="connsiteX15" fmla="*/ 0 w 4166758"/>
                    <a:gd name="connsiteY15" fmla="*/ 176647 h 800099"/>
                    <a:gd name="connsiteX16" fmla="*/ 13882 w 4166758"/>
                    <a:gd name="connsiteY16" fmla="*/ 107889 h 800099"/>
                    <a:gd name="connsiteX17" fmla="*/ 176646 w 4166758"/>
                    <a:gd name="connsiteY17" fmla="*/ 1 h 800099"/>
                    <a:gd name="connsiteX18" fmla="*/ 455897 w 4166758"/>
                    <a:gd name="connsiteY18" fmla="*/ 1 h 800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166758" h="800099">
                      <a:moveTo>
                        <a:pt x="455897" y="0"/>
                      </a:moveTo>
                      <a:lnTo>
                        <a:pt x="3855031" y="0"/>
                      </a:lnTo>
                      <a:lnTo>
                        <a:pt x="4166758" y="311727"/>
                      </a:lnTo>
                      <a:lnTo>
                        <a:pt x="3855031" y="623454"/>
                      </a:lnTo>
                      <a:lnTo>
                        <a:pt x="1517075" y="623454"/>
                      </a:lnTo>
                      <a:lnTo>
                        <a:pt x="1517075" y="623449"/>
                      </a:lnTo>
                      <a:lnTo>
                        <a:pt x="592284" y="623449"/>
                      </a:lnTo>
                      <a:lnTo>
                        <a:pt x="592284" y="623454"/>
                      </a:lnTo>
                      <a:lnTo>
                        <a:pt x="176649" y="623454"/>
                      </a:lnTo>
                      <a:cubicBezTo>
                        <a:pt x="103480" y="623454"/>
                        <a:pt x="40701" y="667941"/>
                        <a:pt x="13885" y="731342"/>
                      </a:cubicBezTo>
                      <a:lnTo>
                        <a:pt x="3" y="800099"/>
                      </a:lnTo>
                      <a:lnTo>
                        <a:pt x="3" y="800099"/>
                      </a:lnTo>
                      <a:lnTo>
                        <a:pt x="3" y="446808"/>
                      </a:lnTo>
                      <a:lnTo>
                        <a:pt x="4" y="446808"/>
                      </a:lnTo>
                      <a:lnTo>
                        <a:pt x="4" y="176666"/>
                      </a:lnTo>
                      <a:lnTo>
                        <a:pt x="0" y="176647"/>
                      </a:lnTo>
                      <a:lnTo>
                        <a:pt x="13882" y="107889"/>
                      </a:lnTo>
                      <a:cubicBezTo>
                        <a:pt x="40698" y="44488"/>
                        <a:pt x="103477" y="1"/>
                        <a:pt x="176646" y="1"/>
                      </a:cubicBezTo>
                      <a:lnTo>
                        <a:pt x="4558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43840" rIns="195072" rtlCol="0" anchor="t"/>
                <a:lstStyle/>
                <a:p>
                  <a:pPr defTabSz="975299"/>
                  <a:endParaRPr lang="en-US" sz="1067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ato" panose="020F0502020204030203" pitchFamily="34" charset="0"/>
                  </a:endParaRPr>
                </a:p>
              </p:txBody>
            </p:sp>
          </p:grpSp>
        </p:grpSp>
        <p:sp>
          <p:nvSpPr>
            <p:cNvPr id="42" name="TextBox 41"/>
            <p:cNvSpPr txBox="1"/>
            <p:nvPr/>
          </p:nvSpPr>
          <p:spPr>
            <a:xfrm>
              <a:off x="11629234" y="2930894"/>
              <a:ext cx="5547141" cy="615425"/>
            </a:xfrm>
            <a:prstGeom prst="rect">
              <a:avLst/>
            </a:prstGeom>
            <a:noFill/>
          </p:spPr>
          <p:txBody>
            <a:bodyPr wrap="square" lIns="97534" tIns="48766" rIns="97534" bIns="48766" rtlCol="0">
              <a:spAutoFit/>
            </a:bodyPr>
            <a:lstStyle/>
            <a:p>
              <a:pPr algn="ctr" defTabSz="975299"/>
              <a:r>
                <a:rPr lang="en-US" sz="1493" b="1" dirty="0">
                  <a:solidFill>
                    <a:srgbClr val="FFFFFF"/>
                  </a:solidFill>
                  <a:latin typeface="Lato Regular" panose="020F0502020204030203" pitchFamily="34" charset="0"/>
                  <a:ea typeface="Lato Regular" panose="020F0502020204030203" pitchFamily="34" charset="0"/>
                  <a:cs typeface="Lato" panose="020F0502020204030203" pitchFamily="34" charset="0"/>
                </a:rPr>
                <a:t>What is the data about?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282496" y="3268934"/>
            <a:ext cx="2887266" cy="1619440"/>
            <a:chOff x="10997073" y="6204889"/>
            <a:chExt cx="6807687" cy="2031661"/>
          </a:xfrm>
        </p:grpSpPr>
        <p:grpSp>
          <p:nvGrpSpPr>
            <p:cNvPr id="48" name="Group 47"/>
            <p:cNvGrpSpPr/>
            <p:nvPr/>
          </p:nvGrpSpPr>
          <p:grpSpPr>
            <a:xfrm>
              <a:off x="10997073" y="6204889"/>
              <a:ext cx="6807687" cy="2031661"/>
              <a:chOff x="3841865" y="319088"/>
              <a:chExt cx="4166758" cy="1371600"/>
            </a:xfrm>
          </p:grpSpPr>
          <p:sp>
            <p:nvSpPr>
              <p:cNvPr id="50" name="Notched Right Arrow 49"/>
              <p:cNvSpPr/>
              <p:nvPr/>
            </p:nvSpPr>
            <p:spPr>
              <a:xfrm rot="16200000">
                <a:off x="3886201" y="864610"/>
                <a:ext cx="1371600" cy="280555"/>
              </a:xfrm>
              <a:prstGeom prst="notchedRightArrow">
                <a:avLst>
                  <a:gd name="adj1" fmla="val 100000"/>
                  <a:gd name="adj2" fmla="val 74138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8768" tIns="24384" rIns="146304" bIns="243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75299"/>
                <a:endParaRPr lang="en-US" sz="1067" b="1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841865" y="704741"/>
                <a:ext cx="4166758" cy="659825"/>
                <a:chOff x="0" y="5065566"/>
                <a:chExt cx="4166758" cy="976745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0" y="5689019"/>
                  <a:ext cx="592282" cy="353292"/>
                </a:xfrm>
                <a:custGeom>
                  <a:avLst/>
                  <a:gdLst>
                    <a:gd name="connsiteX0" fmla="*/ 0 w 592282"/>
                    <a:gd name="connsiteY0" fmla="*/ 176645 h 353292"/>
                    <a:gd name="connsiteX1" fmla="*/ 0 w 592282"/>
                    <a:gd name="connsiteY1" fmla="*/ 176646 h 353292"/>
                    <a:gd name="connsiteX2" fmla="*/ 0 w 592282"/>
                    <a:gd name="connsiteY2" fmla="*/ 176646 h 353292"/>
                    <a:gd name="connsiteX3" fmla="*/ 176646 w 592282"/>
                    <a:gd name="connsiteY3" fmla="*/ 0 h 353292"/>
                    <a:gd name="connsiteX4" fmla="*/ 592282 w 592282"/>
                    <a:gd name="connsiteY4" fmla="*/ 0 h 353292"/>
                    <a:gd name="connsiteX5" fmla="*/ 592282 w 592282"/>
                    <a:gd name="connsiteY5" fmla="*/ 353292 h 353292"/>
                    <a:gd name="connsiteX6" fmla="*/ 176646 w 592282"/>
                    <a:gd name="connsiteY6" fmla="*/ 353291 h 353292"/>
                    <a:gd name="connsiteX7" fmla="*/ 13882 w 592282"/>
                    <a:gd name="connsiteY7" fmla="*/ 245404 h 353292"/>
                    <a:gd name="connsiteX8" fmla="*/ 0 w 592282"/>
                    <a:gd name="connsiteY8" fmla="*/ 176646 h 353292"/>
                    <a:gd name="connsiteX9" fmla="*/ 13882 w 592282"/>
                    <a:gd name="connsiteY9" fmla="*/ 107888 h 353292"/>
                    <a:gd name="connsiteX10" fmla="*/ 176646 w 592282"/>
                    <a:gd name="connsiteY10" fmla="*/ 0 h 353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2282" h="353292">
                      <a:moveTo>
                        <a:pt x="0" y="176645"/>
                      </a:moveTo>
                      <a:lnTo>
                        <a:pt x="0" y="176646"/>
                      </a:lnTo>
                      <a:lnTo>
                        <a:pt x="0" y="176646"/>
                      </a:lnTo>
                      <a:close/>
                      <a:moveTo>
                        <a:pt x="176646" y="0"/>
                      </a:moveTo>
                      <a:lnTo>
                        <a:pt x="592282" y="0"/>
                      </a:lnTo>
                      <a:lnTo>
                        <a:pt x="592282" y="353292"/>
                      </a:lnTo>
                      <a:lnTo>
                        <a:pt x="176646" y="353291"/>
                      </a:lnTo>
                      <a:cubicBezTo>
                        <a:pt x="103477" y="353291"/>
                        <a:pt x="40698" y="308805"/>
                        <a:pt x="13882" y="245404"/>
                      </a:cubicBezTo>
                      <a:lnTo>
                        <a:pt x="0" y="176646"/>
                      </a:lnTo>
                      <a:lnTo>
                        <a:pt x="13882" y="107888"/>
                      </a:lnTo>
                      <a:cubicBezTo>
                        <a:pt x="40698" y="44487"/>
                        <a:pt x="103477" y="0"/>
                        <a:pt x="176646" y="0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75299"/>
                  <a:endParaRPr lang="en-US" sz="1920" dirty="0">
                    <a:solidFill>
                      <a:srgbClr val="FFFFFF"/>
                    </a:solidFill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0" y="5065566"/>
                  <a:ext cx="4166758" cy="800099"/>
                </a:xfrm>
                <a:custGeom>
                  <a:avLst/>
                  <a:gdLst>
                    <a:gd name="connsiteX0" fmla="*/ 455897 w 4166758"/>
                    <a:gd name="connsiteY0" fmla="*/ 0 h 800099"/>
                    <a:gd name="connsiteX1" fmla="*/ 3855031 w 4166758"/>
                    <a:gd name="connsiteY1" fmla="*/ 0 h 800099"/>
                    <a:gd name="connsiteX2" fmla="*/ 4166758 w 4166758"/>
                    <a:gd name="connsiteY2" fmla="*/ 311727 h 800099"/>
                    <a:gd name="connsiteX3" fmla="*/ 3855031 w 4166758"/>
                    <a:gd name="connsiteY3" fmla="*/ 623454 h 800099"/>
                    <a:gd name="connsiteX4" fmla="*/ 1517075 w 4166758"/>
                    <a:gd name="connsiteY4" fmla="*/ 623454 h 800099"/>
                    <a:gd name="connsiteX5" fmla="*/ 1517075 w 4166758"/>
                    <a:gd name="connsiteY5" fmla="*/ 623449 h 800099"/>
                    <a:gd name="connsiteX6" fmla="*/ 592284 w 4166758"/>
                    <a:gd name="connsiteY6" fmla="*/ 623449 h 800099"/>
                    <a:gd name="connsiteX7" fmla="*/ 592284 w 4166758"/>
                    <a:gd name="connsiteY7" fmla="*/ 623454 h 800099"/>
                    <a:gd name="connsiteX8" fmla="*/ 176649 w 4166758"/>
                    <a:gd name="connsiteY8" fmla="*/ 623454 h 800099"/>
                    <a:gd name="connsiteX9" fmla="*/ 13885 w 4166758"/>
                    <a:gd name="connsiteY9" fmla="*/ 731342 h 800099"/>
                    <a:gd name="connsiteX10" fmla="*/ 3 w 4166758"/>
                    <a:gd name="connsiteY10" fmla="*/ 800099 h 800099"/>
                    <a:gd name="connsiteX11" fmla="*/ 3 w 4166758"/>
                    <a:gd name="connsiteY11" fmla="*/ 800099 h 800099"/>
                    <a:gd name="connsiteX12" fmla="*/ 3 w 4166758"/>
                    <a:gd name="connsiteY12" fmla="*/ 446808 h 800099"/>
                    <a:gd name="connsiteX13" fmla="*/ 4 w 4166758"/>
                    <a:gd name="connsiteY13" fmla="*/ 446808 h 800099"/>
                    <a:gd name="connsiteX14" fmla="*/ 4 w 4166758"/>
                    <a:gd name="connsiteY14" fmla="*/ 176666 h 800099"/>
                    <a:gd name="connsiteX15" fmla="*/ 0 w 4166758"/>
                    <a:gd name="connsiteY15" fmla="*/ 176647 h 800099"/>
                    <a:gd name="connsiteX16" fmla="*/ 13882 w 4166758"/>
                    <a:gd name="connsiteY16" fmla="*/ 107889 h 800099"/>
                    <a:gd name="connsiteX17" fmla="*/ 176646 w 4166758"/>
                    <a:gd name="connsiteY17" fmla="*/ 1 h 800099"/>
                    <a:gd name="connsiteX18" fmla="*/ 455897 w 4166758"/>
                    <a:gd name="connsiteY18" fmla="*/ 1 h 800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166758" h="800099">
                      <a:moveTo>
                        <a:pt x="455897" y="0"/>
                      </a:moveTo>
                      <a:lnTo>
                        <a:pt x="3855031" y="0"/>
                      </a:lnTo>
                      <a:lnTo>
                        <a:pt x="4166758" y="311727"/>
                      </a:lnTo>
                      <a:lnTo>
                        <a:pt x="3855031" y="623454"/>
                      </a:lnTo>
                      <a:lnTo>
                        <a:pt x="1517075" y="623454"/>
                      </a:lnTo>
                      <a:lnTo>
                        <a:pt x="1517075" y="623449"/>
                      </a:lnTo>
                      <a:lnTo>
                        <a:pt x="592284" y="623449"/>
                      </a:lnTo>
                      <a:lnTo>
                        <a:pt x="592284" y="623454"/>
                      </a:lnTo>
                      <a:lnTo>
                        <a:pt x="176649" y="623454"/>
                      </a:lnTo>
                      <a:cubicBezTo>
                        <a:pt x="103480" y="623454"/>
                        <a:pt x="40701" y="667941"/>
                        <a:pt x="13885" y="731342"/>
                      </a:cubicBezTo>
                      <a:lnTo>
                        <a:pt x="3" y="800099"/>
                      </a:lnTo>
                      <a:lnTo>
                        <a:pt x="3" y="800099"/>
                      </a:lnTo>
                      <a:lnTo>
                        <a:pt x="3" y="446808"/>
                      </a:lnTo>
                      <a:lnTo>
                        <a:pt x="4" y="446808"/>
                      </a:lnTo>
                      <a:lnTo>
                        <a:pt x="4" y="176666"/>
                      </a:lnTo>
                      <a:lnTo>
                        <a:pt x="0" y="176647"/>
                      </a:lnTo>
                      <a:lnTo>
                        <a:pt x="13882" y="107889"/>
                      </a:lnTo>
                      <a:cubicBezTo>
                        <a:pt x="40698" y="44488"/>
                        <a:pt x="103477" y="1"/>
                        <a:pt x="176646" y="1"/>
                      </a:cubicBezTo>
                      <a:lnTo>
                        <a:pt x="45589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43840" rIns="146304" rtlCol="0" anchor="t"/>
                <a:lstStyle/>
                <a:p>
                  <a:pPr defTabSz="975299"/>
                  <a:endParaRPr lang="en-US" sz="1067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ato" panose="020F0502020204030203" pitchFamily="34" charset="0"/>
                  </a:endParaRPr>
                </a:p>
              </p:txBody>
            </p:sp>
          </p:grpSp>
        </p:grpSp>
        <p:sp>
          <p:nvSpPr>
            <p:cNvPr id="49" name="TextBox 48"/>
            <p:cNvSpPr txBox="1"/>
            <p:nvPr/>
          </p:nvSpPr>
          <p:spPr>
            <a:xfrm>
              <a:off x="11629234" y="6814125"/>
              <a:ext cx="5547141" cy="606875"/>
            </a:xfrm>
            <a:prstGeom prst="rect">
              <a:avLst/>
            </a:prstGeom>
            <a:noFill/>
          </p:spPr>
          <p:txBody>
            <a:bodyPr wrap="square" lIns="97534" tIns="48766" rIns="97534" bIns="48766" rtlCol="0">
              <a:spAutoFit/>
            </a:bodyPr>
            <a:lstStyle/>
            <a:p>
              <a:pPr algn="ctr" defTabSz="975299"/>
              <a:r>
                <a:rPr lang="en-US" sz="1493" b="1" dirty="0">
                  <a:solidFill>
                    <a:srgbClr val="FFFFFF"/>
                  </a:solidFill>
                  <a:latin typeface="Lato Regular" panose="020F0502020204030203" pitchFamily="34" charset="0"/>
                  <a:ea typeface="Lato Regular" panose="020F0502020204030203" pitchFamily="34" charset="0"/>
                  <a:cs typeface="Lato" panose="020F0502020204030203" pitchFamily="34" charset="0"/>
                </a:rPr>
                <a:t>Who collected the data?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258115" y="5091702"/>
            <a:ext cx="2887266" cy="1619440"/>
            <a:chOff x="10997073" y="10098396"/>
            <a:chExt cx="6807687" cy="2031661"/>
          </a:xfrm>
        </p:grpSpPr>
        <p:grpSp>
          <p:nvGrpSpPr>
            <p:cNvPr id="55" name="Group 54"/>
            <p:cNvGrpSpPr/>
            <p:nvPr/>
          </p:nvGrpSpPr>
          <p:grpSpPr>
            <a:xfrm>
              <a:off x="10997073" y="10098396"/>
              <a:ext cx="6807687" cy="2031661"/>
              <a:chOff x="3841864" y="319088"/>
              <a:chExt cx="4166758" cy="1371600"/>
            </a:xfrm>
          </p:grpSpPr>
          <p:sp>
            <p:nvSpPr>
              <p:cNvPr id="57" name="Notched Right Arrow 56"/>
              <p:cNvSpPr/>
              <p:nvPr/>
            </p:nvSpPr>
            <p:spPr>
              <a:xfrm rot="16200000">
                <a:off x="3886201" y="864610"/>
                <a:ext cx="1371600" cy="280555"/>
              </a:xfrm>
              <a:prstGeom prst="notchedRightArrow">
                <a:avLst>
                  <a:gd name="adj1" fmla="val 100000"/>
                  <a:gd name="adj2" fmla="val 74138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8768" tIns="24384" rIns="146304" bIns="243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75299"/>
                <a:endParaRPr lang="en-US" sz="1067" b="1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841864" y="704741"/>
                <a:ext cx="4166758" cy="659825"/>
                <a:chOff x="-1" y="5065566"/>
                <a:chExt cx="4166758" cy="976745"/>
              </a:xfrm>
            </p:grpSpPr>
            <p:sp>
              <p:nvSpPr>
                <p:cNvPr id="59" name="Freeform 58"/>
                <p:cNvSpPr/>
                <p:nvPr/>
              </p:nvSpPr>
              <p:spPr>
                <a:xfrm>
                  <a:off x="0" y="5689019"/>
                  <a:ext cx="592282" cy="353292"/>
                </a:xfrm>
                <a:custGeom>
                  <a:avLst/>
                  <a:gdLst>
                    <a:gd name="connsiteX0" fmla="*/ 0 w 592282"/>
                    <a:gd name="connsiteY0" fmla="*/ 176645 h 353292"/>
                    <a:gd name="connsiteX1" fmla="*/ 0 w 592282"/>
                    <a:gd name="connsiteY1" fmla="*/ 176646 h 353292"/>
                    <a:gd name="connsiteX2" fmla="*/ 0 w 592282"/>
                    <a:gd name="connsiteY2" fmla="*/ 176646 h 353292"/>
                    <a:gd name="connsiteX3" fmla="*/ 176646 w 592282"/>
                    <a:gd name="connsiteY3" fmla="*/ 0 h 353292"/>
                    <a:gd name="connsiteX4" fmla="*/ 592282 w 592282"/>
                    <a:gd name="connsiteY4" fmla="*/ 0 h 353292"/>
                    <a:gd name="connsiteX5" fmla="*/ 592282 w 592282"/>
                    <a:gd name="connsiteY5" fmla="*/ 353292 h 353292"/>
                    <a:gd name="connsiteX6" fmla="*/ 176646 w 592282"/>
                    <a:gd name="connsiteY6" fmla="*/ 353291 h 353292"/>
                    <a:gd name="connsiteX7" fmla="*/ 13882 w 592282"/>
                    <a:gd name="connsiteY7" fmla="*/ 245404 h 353292"/>
                    <a:gd name="connsiteX8" fmla="*/ 0 w 592282"/>
                    <a:gd name="connsiteY8" fmla="*/ 176646 h 353292"/>
                    <a:gd name="connsiteX9" fmla="*/ 13882 w 592282"/>
                    <a:gd name="connsiteY9" fmla="*/ 107888 h 353292"/>
                    <a:gd name="connsiteX10" fmla="*/ 176646 w 592282"/>
                    <a:gd name="connsiteY10" fmla="*/ 0 h 353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2282" h="353292">
                      <a:moveTo>
                        <a:pt x="0" y="176645"/>
                      </a:moveTo>
                      <a:lnTo>
                        <a:pt x="0" y="176646"/>
                      </a:lnTo>
                      <a:lnTo>
                        <a:pt x="0" y="176646"/>
                      </a:lnTo>
                      <a:close/>
                      <a:moveTo>
                        <a:pt x="176646" y="0"/>
                      </a:moveTo>
                      <a:lnTo>
                        <a:pt x="592282" y="0"/>
                      </a:lnTo>
                      <a:lnTo>
                        <a:pt x="592282" y="353292"/>
                      </a:lnTo>
                      <a:lnTo>
                        <a:pt x="176646" y="353291"/>
                      </a:lnTo>
                      <a:cubicBezTo>
                        <a:pt x="103477" y="353291"/>
                        <a:pt x="40698" y="308805"/>
                        <a:pt x="13882" y="245404"/>
                      </a:cubicBezTo>
                      <a:lnTo>
                        <a:pt x="0" y="176646"/>
                      </a:lnTo>
                      <a:lnTo>
                        <a:pt x="13882" y="107888"/>
                      </a:lnTo>
                      <a:cubicBezTo>
                        <a:pt x="40698" y="44487"/>
                        <a:pt x="103477" y="0"/>
                        <a:pt x="176646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75299"/>
                  <a:endParaRPr lang="en-US" sz="1920" dirty="0">
                    <a:solidFill>
                      <a:srgbClr val="FFFFFF"/>
                    </a:solidFill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60" name="Freeform 59"/>
                <p:cNvSpPr/>
                <p:nvPr/>
              </p:nvSpPr>
              <p:spPr>
                <a:xfrm>
                  <a:off x="-1" y="5065566"/>
                  <a:ext cx="4166758" cy="800099"/>
                </a:xfrm>
                <a:custGeom>
                  <a:avLst/>
                  <a:gdLst>
                    <a:gd name="connsiteX0" fmla="*/ 455897 w 4166758"/>
                    <a:gd name="connsiteY0" fmla="*/ 0 h 800099"/>
                    <a:gd name="connsiteX1" fmla="*/ 3855031 w 4166758"/>
                    <a:gd name="connsiteY1" fmla="*/ 0 h 800099"/>
                    <a:gd name="connsiteX2" fmla="*/ 4166758 w 4166758"/>
                    <a:gd name="connsiteY2" fmla="*/ 311727 h 800099"/>
                    <a:gd name="connsiteX3" fmla="*/ 3855031 w 4166758"/>
                    <a:gd name="connsiteY3" fmla="*/ 623454 h 800099"/>
                    <a:gd name="connsiteX4" fmla="*/ 1517075 w 4166758"/>
                    <a:gd name="connsiteY4" fmla="*/ 623454 h 800099"/>
                    <a:gd name="connsiteX5" fmla="*/ 1517075 w 4166758"/>
                    <a:gd name="connsiteY5" fmla="*/ 623449 h 800099"/>
                    <a:gd name="connsiteX6" fmla="*/ 592284 w 4166758"/>
                    <a:gd name="connsiteY6" fmla="*/ 623449 h 800099"/>
                    <a:gd name="connsiteX7" fmla="*/ 592284 w 4166758"/>
                    <a:gd name="connsiteY7" fmla="*/ 623454 h 800099"/>
                    <a:gd name="connsiteX8" fmla="*/ 176649 w 4166758"/>
                    <a:gd name="connsiteY8" fmla="*/ 623454 h 800099"/>
                    <a:gd name="connsiteX9" fmla="*/ 13885 w 4166758"/>
                    <a:gd name="connsiteY9" fmla="*/ 731342 h 800099"/>
                    <a:gd name="connsiteX10" fmla="*/ 3 w 4166758"/>
                    <a:gd name="connsiteY10" fmla="*/ 800099 h 800099"/>
                    <a:gd name="connsiteX11" fmla="*/ 3 w 4166758"/>
                    <a:gd name="connsiteY11" fmla="*/ 800099 h 800099"/>
                    <a:gd name="connsiteX12" fmla="*/ 3 w 4166758"/>
                    <a:gd name="connsiteY12" fmla="*/ 446808 h 800099"/>
                    <a:gd name="connsiteX13" fmla="*/ 4 w 4166758"/>
                    <a:gd name="connsiteY13" fmla="*/ 446808 h 800099"/>
                    <a:gd name="connsiteX14" fmla="*/ 4 w 4166758"/>
                    <a:gd name="connsiteY14" fmla="*/ 176666 h 800099"/>
                    <a:gd name="connsiteX15" fmla="*/ 0 w 4166758"/>
                    <a:gd name="connsiteY15" fmla="*/ 176647 h 800099"/>
                    <a:gd name="connsiteX16" fmla="*/ 13882 w 4166758"/>
                    <a:gd name="connsiteY16" fmla="*/ 107889 h 800099"/>
                    <a:gd name="connsiteX17" fmla="*/ 176646 w 4166758"/>
                    <a:gd name="connsiteY17" fmla="*/ 1 h 800099"/>
                    <a:gd name="connsiteX18" fmla="*/ 455897 w 4166758"/>
                    <a:gd name="connsiteY18" fmla="*/ 1 h 800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166758" h="800099">
                      <a:moveTo>
                        <a:pt x="455897" y="0"/>
                      </a:moveTo>
                      <a:lnTo>
                        <a:pt x="3855031" y="0"/>
                      </a:lnTo>
                      <a:lnTo>
                        <a:pt x="4166758" y="311727"/>
                      </a:lnTo>
                      <a:lnTo>
                        <a:pt x="3855031" y="623454"/>
                      </a:lnTo>
                      <a:lnTo>
                        <a:pt x="1517075" y="623454"/>
                      </a:lnTo>
                      <a:lnTo>
                        <a:pt x="1517075" y="623449"/>
                      </a:lnTo>
                      <a:lnTo>
                        <a:pt x="592284" y="623449"/>
                      </a:lnTo>
                      <a:lnTo>
                        <a:pt x="592284" y="623454"/>
                      </a:lnTo>
                      <a:lnTo>
                        <a:pt x="176649" y="623454"/>
                      </a:lnTo>
                      <a:cubicBezTo>
                        <a:pt x="103480" y="623454"/>
                        <a:pt x="40701" y="667941"/>
                        <a:pt x="13885" y="731342"/>
                      </a:cubicBezTo>
                      <a:lnTo>
                        <a:pt x="3" y="800099"/>
                      </a:lnTo>
                      <a:lnTo>
                        <a:pt x="3" y="800099"/>
                      </a:lnTo>
                      <a:lnTo>
                        <a:pt x="3" y="446808"/>
                      </a:lnTo>
                      <a:lnTo>
                        <a:pt x="4" y="446808"/>
                      </a:lnTo>
                      <a:lnTo>
                        <a:pt x="4" y="176666"/>
                      </a:lnTo>
                      <a:lnTo>
                        <a:pt x="0" y="176647"/>
                      </a:lnTo>
                      <a:lnTo>
                        <a:pt x="13882" y="107889"/>
                      </a:lnTo>
                      <a:cubicBezTo>
                        <a:pt x="40698" y="44488"/>
                        <a:pt x="103477" y="1"/>
                        <a:pt x="176646" y="1"/>
                      </a:cubicBezTo>
                      <a:lnTo>
                        <a:pt x="45589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43840" rIns="146304" rtlCol="0" anchor="t"/>
                <a:lstStyle/>
                <a:p>
                  <a:pPr defTabSz="975299"/>
                  <a:endParaRPr lang="en-US" sz="1067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ato" panose="020F0502020204030203" pitchFamily="34" charset="0"/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11629234" y="10642325"/>
              <a:ext cx="5547141" cy="615425"/>
            </a:xfrm>
            <a:prstGeom prst="rect">
              <a:avLst/>
            </a:prstGeom>
            <a:noFill/>
          </p:spPr>
          <p:txBody>
            <a:bodyPr wrap="square" lIns="97534" tIns="48766" rIns="97534" bIns="48766" rtlCol="0">
              <a:spAutoFit/>
            </a:bodyPr>
            <a:lstStyle/>
            <a:p>
              <a:pPr algn="ctr" defTabSz="975299"/>
              <a:r>
                <a:rPr lang="en-US" sz="1493" b="1" dirty="0">
                  <a:solidFill>
                    <a:srgbClr val="FFFFFF"/>
                  </a:solidFill>
                  <a:latin typeface="Lato Regular" panose="020F0502020204030203" pitchFamily="34" charset="0"/>
                  <a:ea typeface="Lato Regular" panose="020F0502020204030203" pitchFamily="34" charset="0"/>
                  <a:cs typeface="Lato" panose="020F0502020204030203" pitchFamily="34" charset="0"/>
                </a:rPr>
                <a:t>Why data was collected?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03910" y="2370359"/>
            <a:ext cx="2889282" cy="1619440"/>
            <a:chOff x="6569464" y="4258136"/>
            <a:chExt cx="6812435" cy="2031661"/>
          </a:xfrm>
        </p:grpSpPr>
        <p:grpSp>
          <p:nvGrpSpPr>
            <p:cNvPr id="62" name="Group 61"/>
            <p:cNvGrpSpPr/>
            <p:nvPr/>
          </p:nvGrpSpPr>
          <p:grpSpPr>
            <a:xfrm>
              <a:off x="6569464" y="4258136"/>
              <a:ext cx="6812435" cy="2031661"/>
              <a:chOff x="1131873" y="1859279"/>
              <a:chExt cx="4169664" cy="1371600"/>
            </a:xfrm>
          </p:grpSpPr>
          <p:sp>
            <p:nvSpPr>
              <p:cNvPr id="64" name="Notched Right Arrow 63"/>
              <p:cNvSpPr/>
              <p:nvPr/>
            </p:nvSpPr>
            <p:spPr>
              <a:xfrm rot="16200000">
                <a:off x="3886199" y="2404801"/>
                <a:ext cx="1371600" cy="280555"/>
              </a:xfrm>
              <a:prstGeom prst="notchedRightArrow">
                <a:avLst>
                  <a:gd name="adj1" fmla="val 100000"/>
                  <a:gd name="adj2" fmla="val 74138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95072" tIns="24384" rIns="48768" bIns="243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75299"/>
                <a:endParaRPr lang="en-US" sz="1067" b="1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 flipH="1">
                <a:off x="1131873" y="2328001"/>
                <a:ext cx="4169664" cy="659825"/>
                <a:chOff x="0" y="5065566"/>
                <a:chExt cx="4166758" cy="976745"/>
              </a:xfrm>
            </p:grpSpPr>
            <p:sp>
              <p:nvSpPr>
                <p:cNvPr id="66" name="Freeform 65"/>
                <p:cNvSpPr/>
                <p:nvPr/>
              </p:nvSpPr>
              <p:spPr>
                <a:xfrm>
                  <a:off x="0" y="5065566"/>
                  <a:ext cx="4166758" cy="800099"/>
                </a:xfrm>
                <a:custGeom>
                  <a:avLst/>
                  <a:gdLst>
                    <a:gd name="connsiteX0" fmla="*/ 455897 w 4166758"/>
                    <a:gd name="connsiteY0" fmla="*/ 0 h 800099"/>
                    <a:gd name="connsiteX1" fmla="*/ 3855031 w 4166758"/>
                    <a:gd name="connsiteY1" fmla="*/ 0 h 800099"/>
                    <a:gd name="connsiteX2" fmla="*/ 4166758 w 4166758"/>
                    <a:gd name="connsiteY2" fmla="*/ 311727 h 800099"/>
                    <a:gd name="connsiteX3" fmla="*/ 3855031 w 4166758"/>
                    <a:gd name="connsiteY3" fmla="*/ 623454 h 800099"/>
                    <a:gd name="connsiteX4" fmla="*/ 1517075 w 4166758"/>
                    <a:gd name="connsiteY4" fmla="*/ 623454 h 800099"/>
                    <a:gd name="connsiteX5" fmla="*/ 1517075 w 4166758"/>
                    <a:gd name="connsiteY5" fmla="*/ 623449 h 800099"/>
                    <a:gd name="connsiteX6" fmla="*/ 592284 w 4166758"/>
                    <a:gd name="connsiteY6" fmla="*/ 623449 h 800099"/>
                    <a:gd name="connsiteX7" fmla="*/ 592284 w 4166758"/>
                    <a:gd name="connsiteY7" fmla="*/ 623454 h 800099"/>
                    <a:gd name="connsiteX8" fmla="*/ 176649 w 4166758"/>
                    <a:gd name="connsiteY8" fmla="*/ 623454 h 800099"/>
                    <a:gd name="connsiteX9" fmla="*/ 13885 w 4166758"/>
                    <a:gd name="connsiteY9" fmla="*/ 731342 h 800099"/>
                    <a:gd name="connsiteX10" fmla="*/ 3 w 4166758"/>
                    <a:gd name="connsiteY10" fmla="*/ 800099 h 800099"/>
                    <a:gd name="connsiteX11" fmla="*/ 3 w 4166758"/>
                    <a:gd name="connsiteY11" fmla="*/ 800099 h 800099"/>
                    <a:gd name="connsiteX12" fmla="*/ 3 w 4166758"/>
                    <a:gd name="connsiteY12" fmla="*/ 446808 h 800099"/>
                    <a:gd name="connsiteX13" fmla="*/ 4 w 4166758"/>
                    <a:gd name="connsiteY13" fmla="*/ 446808 h 800099"/>
                    <a:gd name="connsiteX14" fmla="*/ 4 w 4166758"/>
                    <a:gd name="connsiteY14" fmla="*/ 176666 h 800099"/>
                    <a:gd name="connsiteX15" fmla="*/ 0 w 4166758"/>
                    <a:gd name="connsiteY15" fmla="*/ 176647 h 800099"/>
                    <a:gd name="connsiteX16" fmla="*/ 13882 w 4166758"/>
                    <a:gd name="connsiteY16" fmla="*/ 107889 h 800099"/>
                    <a:gd name="connsiteX17" fmla="*/ 176646 w 4166758"/>
                    <a:gd name="connsiteY17" fmla="*/ 1 h 800099"/>
                    <a:gd name="connsiteX18" fmla="*/ 455897 w 4166758"/>
                    <a:gd name="connsiteY18" fmla="*/ 1 h 800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166758" h="800099">
                      <a:moveTo>
                        <a:pt x="455897" y="0"/>
                      </a:moveTo>
                      <a:lnTo>
                        <a:pt x="3855031" y="0"/>
                      </a:lnTo>
                      <a:lnTo>
                        <a:pt x="4166758" y="311727"/>
                      </a:lnTo>
                      <a:lnTo>
                        <a:pt x="3855031" y="623454"/>
                      </a:lnTo>
                      <a:lnTo>
                        <a:pt x="1517075" y="623454"/>
                      </a:lnTo>
                      <a:lnTo>
                        <a:pt x="1517075" y="623449"/>
                      </a:lnTo>
                      <a:lnTo>
                        <a:pt x="592284" y="623449"/>
                      </a:lnTo>
                      <a:lnTo>
                        <a:pt x="592284" y="623454"/>
                      </a:lnTo>
                      <a:lnTo>
                        <a:pt x="176649" y="623454"/>
                      </a:lnTo>
                      <a:cubicBezTo>
                        <a:pt x="103480" y="623454"/>
                        <a:pt x="40701" y="667941"/>
                        <a:pt x="13885" y="731342"/>
                      </a:cubicBezTo>
                      <a:lnTo>
                        <a:pt x="3" y="800099"/>
                      </a:lnTo>
                      <a:lnTo>
                        <a:pt x="3" y="800099"/>
                      </a:lnTo>
                      <a:lnTo>
                        <a:pt x="3" y="446808"/>
                      </a:lnTo>
                      <a:lnTo>
                        <a:pt x="4" y="446808"/>
                      </a:lnTo>
                      <a:lnTo>
                        <a:pt x="4" y="176666"/>
                      </a:lnTo>
                      <a:lnTo>
                        <a:pt x="0" y="176647"/>
                      </a:lnTo>
                      <a:lnTo>
                        <a:pt x="13882" y="107889"/>
                      </a:lnTo>
                      <a:cubicBezTo>
                        <a:pt x="40698" y="44488"/>
                        <a:pt x="103477" y="1"/>
                        <a:pt x="176646" y="1"/>
                      </a:cubicBezTo>
                      <a:lnTo>
                        <a:pt x="45589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95072" rIns="243840" rtlCol="0" anchor="t"/>
                <a:lstStyle/>
                <a:p>
                  <a:pPr algn="r" defTabSz="975299"/>
                  <a:endParaRPr lang="en-US" sz="1067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0" y="5689019"/>
                  <a:ext cx="592282" cy="353292"/>
                </a:xfrm>
                <a:custGeom>
                  <a:avLst/>
                  <a:gdLst>
                    <a:gd name="connsiteX0" fmla="*/ 0 w 592282"/>
                    <a:gd name="connsiteY0" fmla="*/ 176645 h 353292"/>
                    <a:gd name="connsiteX1" fmla="*/ 0 w 592282"/>
                    <a:gd name="connsiteY1" fmla="*/ 176646 h 353292"/>
                    <a:gd name="connsiteX2" fmla="*/ 0 w 592282"/>
                    <a:gd name="connsiteY2" fmla="*/ 176646 h 353292"/>
                    <a:gd name="connsiteX3" fmla="*/ 176646 w 592282"/>
                    <a:gd name="connsiteY3" fmla="*/ 0 h 353292"/>
                    <a:gd name="connsiteX4" fmla="*/ 592282 w 592282"/>
                    <a:gd name="connsiteY4" fmla="*/ 0 h 353292"/>
                    <a:gd name="connsiteX5" fmla="*/ 592282 w 592282"/>
                    <a:gd name="connsiteY5" fmla="*/ 353292 h 353292"/>
                    <a:gd name="connsiteX6" fmla="*/ 176646 w 592282"/>
                    <a:gd name="connsiteY6" fmla="*/ 353291 h 353292"/>
                    <a:gd name="connsiteX7" fmla="*/ 13882 w 592282"/>
                    <a:gd name="connsiteY7" fmla="*/ 245404 h 353292"/>
                    <a:gd name="connsiteX8" fmla="*/ 0 w 592282"/>
                    <a:gd name="connsiteY8" fmla="*/ 176646 h 353292"/>
                    <a:gd name="connsiteX9" fmla="*/ 13882 w 592282"/>
                    <a:gd name="connsiteY9" fmla="*/ 107888 h 353292"/>
                    <a:gd name="connsiteX10" fmla="*/ 176646 w 592282"/>
                    <a:gd name="connsiteY10" fmla="*/ 0 h 353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2282" h="353292">
                      <a:moveTo>
                        <a:pt x="0" y="176645"/>
                      </a:moveTo>
                      <a:lnTo>
                        <a:pt x="0" y="176646"/>
                      </a:lnTo>
                      <a:lnTo>
                        <a:pt x="0" y="176646"/>
                      </a:lnTo>
                      <a:close/>
                      <a:moveTo>
                        <a:pt x="176646" y="0"/>
                      </a:moveTo>
                      <a:lnTo>
                        <a:pt x="592282" y="0"/>
                      </a:lnTo>
                      <a:lnTo>
                        <a:pt x="592282" y="353292"/>
                      </a:lnTo>
                      <a:lnTo>
                        <a:pt x="176646" y="353291"/>
                      </a:lnTo>
                      <a:cubicBezTo>
                        <a:pt x="103477" y="353291"/>
                        <a:pt x="40698" y="308805"/>
                        <a:pt x="13882" y="245404"/>
                      </a:cubicBezTo>
                      <a:lnTo>
                        <a:pt x="0" y="176646"/>
                      </a:lnTo>
                      <a:lnTo>
                        <a:pt x="13882" y="107888"/>
                      </a:lnTo>
                      <a:cubicBezTo>
                        <a:pt x="40698" y="44487"/>
                        <a:pt x="103477" y="0"/>
                        <a:pt x="176646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75299"/>
                  <a:endParaRPr lang="en-US" sz="1920" dirty="0">
                    <a:solidFill>
                      <a:srgbClr val="FFFFFF"/>
                    </a:solidFill>
                    <a:latin typeface="Lato" panose="020F0502020204030203" pitchFamily="34" charset="0"/>
                  </a:endParaRPr>
                </a:p>
              </p:txBody>
            </p:sp>
          </p:grpSp>
        </p:grpSp>
        <p:sp>
          <p:nvSpPr>
            <p:cNvPr id="63" name="TextBox 62"/>
            <p:cNvSpPr txBox="1"/>
            <p:nvPr/>
          </p:nvSpPr>
          <p:spPr>
            <a:xfrm>
              <a:off x="7046260" y="4927540"/>
              <a:ext cx="5148550" cy="615425"/>
            </a:xfrm>
            <a:prstGeom prst="rect">
              <a:avLst/>
            </a:prstGeom>
            <a:noFill/>
          </p:spPr>
          <p:txBody>
            <a:bodyPr wrap="square" lIns="97534" tIns="48766" rIns="97534" bIns="48766" rtlCol="0">
              <a:spAutoFit/>
            </a:bodyPr>
            <a:lstStyle/>
            <a:p>
              <a:pPr algn="ctr" defTabSz="975299"/>
              <a:r>
                <a:rPr lang="en-US" sz="1493" b="1" dirty="0">
                  <a:solidFill>
                    <a:srgbClr val="FFFFFF"/>
                  </a:solidFill>
                  <a:latin typeface="Lato Regular" panose="020F0502020204030203" pitchFamily="34" charset="0"/>
                  <a:ea typeface="Lato Regular" panose="020F0502020204030203" pitchFamily="34" charset="0"/>
                  <a:cs typeface="Lato" panose="020F0502020204030203" pitchFamily="34" charset="0"/>
                </a:rPr>
                <a:t>How did we collect data?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03910" y="4124568"/>
            <a:ext cx="2889282" cy="1619440"/>
            <a:chOff x="6569464" y="8151642"/>
            <a:chExt cx="6812435" cy="2031661"/>
          </a:xfrm>
        </p:grpSpPr>
        <p:grpSp>
          <p:nvGrpSpPr>
            <p:cNvPr id="69" name="Group 68"/>
            <p:cNvGrpSpPr/>
            <p:nvPr/>
          </p:nvGrpSpPr>
          <p:grpSpPr>
            <a:xfrm>
              <a:off x="6569464" y="8151642"/>
              <a:ext cx="6812435" cy="2031661"/>
              <a:chOff x="1131873" y="1859279"/>
              <a:chExt cx="4169664" cy="1371600"/>
            </a:xfrm>
          </p:grpSpPr>
          <p:sp>
            <p:nvSpPr>
              <p:cNvPr id="71" name="Notched Right Arrow 70"/>
              <p:cNvSpPr/>
              <p:nvPr/>
            </p:nvSpPr>
            <p:spPr>
              <a:xfrm rot="16200000">
                <a:off x="3886199" y="2404801"/>
                <a:ext cx="1371600" cy="280555"/>
              </a:xfrm>
              <a:prstGeom prst="notchedRightArrow">
                <a:avLst>
                  <a:gd name="adj1" fmla="val 100000"/>
                  <a:gd name="adj2" fmla="val 74138"/>
                </a:avLst>
              </a:prstGeom>
              <a:solidFill>
                <a:srgbClr val="A47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46304" tIns="24384" rIns="48768" bIns="243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75299"/>
                <a:endParaRPr lang="en-US" sz="1067" b="1" dirty="0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 flipH="1">
                <a:off x="1131873" y="2328001"/>
                <a:ext cx="4169664" cy="659825"/>
                <a:chOff x="0" y="5065566"/>
                <a:chExt cx="4166758" cy="976745"/>
              </a:xfrm>
            </p:grpSpPr>
            <p:sp>
              <p:nvSpPr>
                <p:cNvPr id="73" name="Freeform 72"/>
                <p:cNvSpPr/>
                <p:nvPr/>
              </p:nvSpPr>
              <p:spPr>
                <a:xfrm>
                  <a:off x="0" y="5065566"/>
                  <a:ext cx="4166758" cy="800099"/>
                </a:xfrm>
                <a:custGeom>
                  <a:avLst/>
                  <a:gdLst>
                    <a:gd name="connsiteX0" fmla="*/ 455897 w 4166758"/>
                    <a:gd name="connsiteY0" fmla="*/ 0 h 800099"/>
                    <a:gd name="connsiteX1" fmla="*/ 3855031 w 4166758"/>
                    <a:gd name="connsiteY1" fmla="*/ 0 h 800099"/>
                    <a:gd name="connsiteX2" fmla="*/ 4166758 w 4166758"/>
                    <a:gd name="connsiteY2" fmla="*/ 311727 h 800099"/>
                    <a:gd name="connsiteX3" fmla="*/ 3855031 w 4166758"/>
                    <a:gd name="connsiteY3" fmla="*/ 623454 h 800099"/>
                    <a:gd name="connsiteX4" fmla="*/ 1517075 w 4166758"/>
                    <a:gd name="connsiteY4" fmla="*/ 623454 h 800099"/>
                    <a:gd name="connsiteX5" fmla="*/ 1517075 w 4166758"/>
                    <a:gd name="connsiteY5" fmla="*/ 623449 h 800099"/>
                    <a:gd name="connsiteX6" fmla="*/ 592284 w 4166758"/>
                    <a:gd name="connsiteY6" fmla="*/ 623449 h 800099"/>
                    <a:gd name="connsiteX7" fmla="*/ 592284 w 4166758"/>
                    <a:gd name="connsiteY7" fmla="*/ 623454 h 800099"/>
                    <a:gd name="connsiteX8" fmla="*/ 176649 w 4166758"/>
                    <a:gd name="connsiteY8" fmla="*/ 623454 h 800099"/>
                    <a:gd name="connsiteX9" fmla="*/ 13885 w 4166758"/>
                    <a:gd name="connsiteY9" fmla="*/ 731342 h 800099"/>
                    <a:gd name="connsiteX10" fmla="*/ 3 w 4166758"/>
                    <a:gd name="connsiteY10" fmla="*/ 800099 h 800099"/>
                    <a:gd name="connsiteX11" fmla="*/ 3 w 4166758"/>
                    <a:gd name="connsiteY11" fmla="*/ 800099 h 800099"/>
                    <a:gd name="connsiteX12" fmla="*/ 3 w 4166758"/>
                    <a:gd name="connsiteY12" fmla="*/ 446808 h 800099"/>
                    <a:gd name="connsiteX13" fmla="*/ 4 w 4166758"/>
                    <a:gd name="connsiteY13" fmla="*/ 446808 h 800099"/>
                    <a:gd name="connsiteX14" fmla="*/ 4 w 4166758"/>
                    <a:gd name="connsiteY14" fmla="*/ 176666 h 800099"/>
                    <a:gd name="connsiteX15" fmla="*/ 0 w 4166758"/>
                    <a:gd name="connsiteY15" fmla="*/ 176647 h 800099"/>
                    <a:gd name="connsiteX16" fmla="*/ 13882 w 4166758"/>
                    <a:gd name="connsiteY16" fmla="*/ 107889 h 800099"/>
                    <a:gd name="connsiteX17" fmla="*/ 176646 w 4166758"/>
                    <a:gd name="connsiteY17" fmla="*/ 1 h 800099"/>
                    <a:gd name="connsiteX18" fmla="*/ 455897 w 4166758"/>
                    <a:gd name="connsiteY18" fmla="*/ 1 h 800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166758" h="800099">
                      <a:moveTo>
                        <a:pt x="455897" y="0"/>
                      </a:moveTo>
                      <a:lnTo>
                        <a:pt x="3855031" y="0"/>
                      </a:lnTo>
                      <a:lnTo>
                        <a:pt x="4166758" y="311727"/>
                      </a:lnTo>
                      <a:lnTo>
                        <a:pt x="3855031" y="623454"/>
                      </a:lnTo>
                      <a:lnTo>
                        <a:pt x="1517075" y="623454"/>
                      </a:lnTo>
                      <a:lnTo>
                        <a:pt x="1517075" y="623449"/>
                      </a:lnTo>
                      <a:lnTo>
                        <a:pt x="592284" y="623449"/>
                      </a:lnTo>
                      <a:lnTo>
                        <a:pt x="592284" y="623454"/>
                      </a:lnTo>
                      <a:lnTo>
                        <a:pt x="176649" y="623454"/>
                      </a:lnTo>
                      <a:cubicBezTo>
                        <a:pt x="103480" y="623454"/>
                        <a:pt x="40701" y="667941"/>
                        <a:pt x="13885" y="731342"/>
                      </a:cubicBezTo>
                      <a:lnTo>
                        <a:pt x="3" y="800099"/>
                      </a:lnTo>
                      <a:lnTo>
                        <a:pt x="3" y="800099"/>
                      </a:lnTo>
                      <a:lnTo>
                        <a:pt x="3" y="446808"/>
                      </a:lnTo>
                      <a:lnTo>
                        <a:pt x="4" y="446808"/>
                      </a:lnTo>
                      <a:lnTo>
                        <a:pt x="4" y="176666"/>
                      </a:lnTo>
                      <a:lnTo>
                        <a:pt x="0" y="176647"/>
                      </a:lnTo>
                      <a:lnTo>
                        <a:pt x="13882" y="107889"/>
                      </a:lnTo>
                      <a:cubicBezTo>
                        <a:pt x="40698" y="44488"/>
                        <a:pt x="103477" y="1"/>
                        <a:pt x="176646" y="1"/>
                      </a:cubicBezTo>
                      <a:lnTo>
                        <a:pt x="455897" y="1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6304" rIns="243840" rtlCol="0" anchor="t"/>
                <a:lstStyle/>
                <a:p>
                  <a:pPr algn="r" defTabSz="975299"/>
                  <a:endParaRPr lang="en-US" sz="1067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74" name="Freeform 73"/>
                <p:cNvSpPr/>
                <p:nvPr/>
              </p:nvSpPr>
              <p:spPr>
                <a:xfrm>
                  <a:off x="0" y="5689019"/>
                  <a:ext cx="592282" cy="353292"/>
                </a:xfrm>
                <a:custGeom>
                  <a:avLst/>
                  <a:gdLst>
                    <a:gd name="connsiteX0" fmla="*/ 0 w 592282"/>
                    <a:gd name="connsiteY0" fmla="*/ 176645 h 353292"/>
                    <a:gd name="connsiteX1" fmla="*/ 0 w 592282"/>
                    <a:gd name="connsiteY1" fmla="*/ 176646 h 353292"/>
                    <a:gd name="connsiteX2" fmla="*/ 0 w 592282"/>
                    <a:gd name="connsiteY2" fmla="*/ 176646 h 353292"/>
                    <a:gd name="connsiteX3" fmla="*/ 176646 w 592282"/>
                    <a:gd name="connsiteY3" fmla="*/ 0 h 353292"/>
                    <a:gd name="connsiteX4" fmla="*/ 592282 w 592282"/>
                    <a:gd name="connsiteY4" fmla="*/ 0 h 353292"/>
                    <a:gd name="connsiteX5" fmla="*/ 592282 w 592282"/>
                    <a:gd name="connsiteY5" fmla="*/ 353292 h 353292"/>
                    <a:gd name="connsiteX6" fmla="*/ 176646 w 592282"/>
                    <a:gd name="connsiteY6" fmla="*/ 353291 h 353292"/>
                    <a:gd name="connsiteX7" fmla="*/ 13882 w 592282"/>
                    <a:gd name="connsiteY7" fmla="*/ 245404 h 353292"/>
                    <a:gd name="connsiteX8" fmla="*/ 0 w 592282"/>
                    <a:gd name="connsiteY8" fmla="*/ 176646 h 353292"/>
                    <a:gd name="connsiteX9" fmla="*/ 13882 w 592282"/>
                    <a:gd name="connsiteY9" fmla="*/ 107888 h 353292"/>
                    <a:gd name="connsiteX10" fmla="*/ 176646 w 592282"/>
                    <a:gd name="connsiteY10" fmla="*/ 0 h 353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92282" h="353292">
                      <a:moveTo>
                        <a:pt x="0" y="176645"/>
                      </a:moveTo>
                      <a:lnTo>
                        <a:pt x="0" y="176646"/>
                      </a:lnTo>
                      <a:lnTo>
                        <a:pt x="0" y="176646"/>
                      </a:lnTo>
                      <a:close/>
                      <a:moveTo>
                        <a:pt x="176646" y="0"/>
                      </a:moveTo>
                      <a:lnTo>
                        <a:pt x="592282" y="0"/>
                      </a:lnTo>
                      <a:lnTo>
                        <a:pt x="592282" y="353292"/>
                      </a:lnTo>
                      <a:lnTo>
                        <a:pt x="176646" y="353291"/>
                      </a:lnTo>
                      <a:cubicBezTo>
                        <a:pt x="103477" y="353291"/>
                        <a:pt x="40698" y="308805"/>
                        <a:pt x="13882" y="245404"/>
                      </a:cubicBezTo>
                      <a:lnTo>
                        <a:pt x="0" y="176646"/>
                      </a:lnTo>
                      <a:lnTo>
                        <a:pt x="13882" y="107888"/>
                      </a:lnTo>
                      <a:cubicBezTo>
                        <a:pt x="40698" y="44487"/>
                        <a:pt x="103477" y="0"/>
                        <a:pt x="176646" y="0"/>
                      </a:cubicBezTo>
                      <a:close/>
                    </a:path>
                  </a:pathLst>
                </a:custGeom>
                <a:solidFill>
                  <a:srgbClr val="644C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75299"/>
                  <a:endParaRPr lang="en-US" sz="1920" dirty="0">
                    <a:solidFill>
                      <a:srgbClr val="FFFFFF"/>
                    </a:solidFill>
                    <a:latin typeface="Lato" panose="020F0502020204030203" pitchFamily="34" charset="0"/>
                  </a:endParaRPr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6823678" y="8800420"/>
              <a:ext cx="5366296" cy="606875"/>
            </a:xfrm>
            <a:prstGeom prst="rect">
              <a:avLst/>
            </a:prstGeom>
            <a:noFill/>
          </p:spPr>
          <p:txBody>
            <a:bodyPr wrap="square" lIns="97534" tIns="48766" rIns="97534" bIns="48766" rtlCol="0">
              <a:spAutoFit/>
            </a:bodyPr>
            <a:lstStyle/>
            <a:p>
              <a:pPr algn="ctr" defTabSz="975299"/>
              <a:r>
                <a:rPr lang="en-US" sz="1493" b="1" dirty="0">
                  <a:solidFill>
                    <a:srgbClr val="FFFFFF"/>
                  </a:solidFill>
                  <a:latin typeface="Lato Regular" panose="020F0502020204030203" pitchFamily="34" charset="0"/>
                  <a:ea typeface="Lato Regular" panose="020F0502020204030203" pitchFamily="34" charset="0"/>
                  <a:cs typeface="Lato" panose="020F0502020204030203" pitchFamily="34" charset="0"/>
                </a:rPr>
                <a:t>When data was collected?</a:t>
              </a:r>
            </a:p>
          </p:txBody>
        </p:sp>
      </p:grpSp>
      <p:sp>
        <p:nvSpPr>
          <p:cNvPr id="75" name="Donut 74"/>
          <p:cNvSpPr>
            <a:spLocks noChangeAspect="1"/>
          </p:cNvSpPr>
          <p:nvPr/>
        </p:nvSpPr>
        <p:spPr>
          <a:xfrm>
            <a:off x="8357465" y="1725086"/>
            <a:ext cx="1840083" cy="1100004"/>
          </a:xfrm>
          <a:prstGeom prst="donut">
            <a:avLst>
              <a:gd name="adj" fmla="val 7527"/>
            </a:avLst>
          </a:prstGeom>
          <a:solidFill>
            <a:srgbClr val="237D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7" b="0" i="0" u="none" strike="noStrike" kern="0" cap="none" spc="0" normalizeH="0" baseline="0" noProof="0" dirty="0">
                <a:ln>
                  <a:noFill/>
                </a:ln>
                <a:solidFill>
                  <a:srgbClr val="001A0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Consumer Expenditure</a:t>
            </a:r>
          </a:p>
        </p:txBody>
      </p:sp>
      <p:sp>
        <p:nvSpPr>
          <p:cNvPr id="76" name="Donut 75"/>
          <p:cNvSpPr>
            <a:spLocks noChangeAspect="1"/>
          </p:cNvSpPr>
          <p:nvPr/>
        </p:nvSpPr>
        <p:spPr>
          <a:xfrm>
            <a:off x="854767" y="2578596"/>
            <a:ext cx="1761442" cy="1100004"/>
          </a:xfrm>
          <a:prstGeom prst="donut">
            <a:avLst>
              <a:gd name="adj" fmla="val 7527"/>
            </a:avLst>
          </a:prstGeom>
          <a:solidFill>
            <a:srgbClr val="237D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7" b="0" i="0" u="none" strike="noStrike" kern="0" cap="none" spc="0" normalizeH="0" baseline="0" noProof="0" dirty="0">
                <a:ln>
                  <a:noFill/>
                </a:ln>
                <a:solidFill>
                  <a:srgbClr val="001A0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Interview &amp; dairy survey</a:t>
            </a:r>
          </a:p>
        </p:txBody>
      </p:sp>
      <p:sp>
        <p:nvSpPr>
          <p:cNvPr id="77" name="Donut 76"/>
          <p:cNvSpPr>
            <a:spLocks noChangeAspect="1"/>
          </p:cNvSpPr>
          <p:nvPr/>
        </p:nvSpPr>
        <p:spPr>
          <a:xfrm>
            <a:off x="8357465" y="3429589"/>
            <a:ext cx="1840083" cy="1100004"/>
          </a:xfrm>
          <a:prstGeom prst="donut">
            <a:avLst>
              <a:gd name="adj" fmla="val 7527"/>
            </a:avLst>
          </a:prstGeom>
          <a:solidFill>
            <a:srgbClr val="237D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75299">
              <a:defRPr/>
            </a:pPr>
            <a:r>
              <a:rPr lang="en-IN" sz="1710" dirty="0"/>
              <a:t>Bureau of Labour Statistics</a:t>
            </a:r>
            <a:endParaRPr kumimoji="0" lang="en-US" sz="171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F0502020204030203" pitchFamily="34" charset="0"/>
            </a:endParaRPr>
          </a:p>
        </p:txBody>
      </p:sp>
      <p:sp>
        <p:nvSpPr>
          <p:cNvPr id="78" name="Donut 77"/>
          <p:cNvSpPr>
            <a:spLocks noChangeAspect="1"/>
          </p:cNvSpPr>
          <p:nvPr/>
        </p:nvSpPr>
        <p:spPr>
          <a:xfrm>
            <a:off x="8357465" y="5314559"/>
            <a:ext cx="1840083" cy="1100004"/>
          </a:xfrm>
          <a:prstGeom prst="donut">
            <a:avLst>
              <a:gd name="adj" fmla="val 7527"/>
            </a:avLst>
          </a:prstGeom>
          <a:solidFill>
            <a:srgbClr val="237D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7" b="0" i="0" u="none" strike="noStrike" kern="0" cap="none" spc="0" normalizeH="0" baseline="0" noProof="0" dirty="0">
                <a:ln>
                  <a:noFill/>
                </a:ln>
                <a:solidFill>
                  <a:srgbClr val="001A0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Income &amp;</a:t>
            </a:r>
            <a:r>
              <a:rPr kumimoji="0" lang="en-US" sz="1707" b="0" i="0" u="none" strike="noStrike" kern="0" cap="none" spc="0" normalizeH="0" noProof="0" dirty="0">
                <a:ln>
                  <a:noFill/>
                </a:ln>
                <a:solidFill>
                  <a:srgbClr val="001A0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expenditure behavior</a:t>
            </a:r>
            <a:endParaRPr kumimoji="0" lang="en-US" sz="1707" b="0" i="0" u="none" strike="noStrike" kern="0" cap="none" spc="0" normalizeH="0" baseline="0" noProof="0" dirty="0">
              <a:ln>
                <a:noFill/>
              </a:ln>
              <a:solidFill>
                <a:srgbClr val="001A0C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79" name="Donut 78"/>
          <p:cNvSpPr>
            <a:spLocks noChangeAspect="1"/>
          </p:cNvSpPr>
          <p:nvPr/>
        </p:nvSpPr>
        <p:spPr>
          <a:xfrm>
            <a:off x="842511" y="4333579"/>
            <a:ext cx="1773697" cy="1100004"/>
          </a:xfrm>
          <a:prstGeom prst="donut">
            <a:avLst>
              <a:gd name="adj" fmla="val 7527"/>
            </a:avLst>
          </a:prstGeom>
          <a:solidFill>
            <a:srgbClr val="237D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7" b="0" i="0" u="none" strike="noStrike" kern="0" cap="none" spc="0" normalizeH="0" baseline="0" noProof="0" dirty="0">
                <a:ln>
                  <a:noFill/>
                </a:ln>
                <a:solidFill>
                  <a:srgbClr val="001A0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Annually or</a:t>
            </a:r>
            <a:r>
              <a:rPr kumimoji="0" lang="en-US" sz="1707" b="0" i="0" u="none" strike="noStrike" kern="0" cap="none" spc="0" normalizeH="0" noProof="0" dirty="0">
                <a:ln>
                  <a:noFill/>
                </a:ln>
                <a:solidFill>
                  <a:srgbClr val="001A0C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semi annually</a:t>
            </a:r>
            <a:endParaRPr kumimoji="0" lang="en-US" sz="1707" b="0" i="0" u="none" strike="noStrike" kern="0" cap="none" spc="0" normalizeH="0" baseline="0" noProof="0" dirty="0">
              <a:ln>
                <a:noFill/>
              </a:ln>
              <a:solidFill>
                <a:srgbClr val="001A0C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32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9772" y="1002252"/>
            <a:ext cx="10515600" cy="868430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2" name="Block Arc 31"/>
          <p:cNvSpPr/>
          <p:nvPr/>
        </p:nvSpPr>
        <p:spPr>
          <a:xfrm flipV="1">
            <a:off x="3148655" y="3135481"/>
            <a:ext cx="1942674" cy="2024181"/>
          </a:xfrm>
          <a:prstGeom prst="blockArc">
            <a:avLst>
              <a:gd name="adj1" fmla="val 10800000"/>
              <a:gd name="adj2" fmla="val 166548"/>
              <a:gd name="adj3" fmla="val 6221"/>
            </a:avLst>
          </a:prstGeom>
          <a:solidFill>
            <a:srgbClr val="EAB82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3" name="Block Arc 32"/>
          <p:cNvSpPr/>
          <p:nvPr/>
        </p:nvSpPr>
        <p:spPr>
          <a:xfrm>
            <a:off x="4975992" y="3098027"/>
            <a:ext cx="1942674" cy="2024181"/>
          </a:xfrm>
          <a:prstGeom prst="blockArc">
            <a:avLst>
              <a:gd name="adj1" fmla="val 10800000"/>
              <a:gd name="adj2" fmla="val 166548"/>
              <a:gd name="adj3" fmla="val 6221"/>
            </a:avLst>
          </a:prstGeom>
          <a:solidFill>
            <a:srgbClr val="27B0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4" name="Block Arc 33"/>
          <p:cNvSpPr/>
          <p:nvPr/>
        </p:nvSpPr>
        <p:spPr>
          <a:xfrm flipV="1">
            <a:off x="6809568" y="3129409"/>
            <a:ext cx="1942674" cy="2024181"/>
          </a:xfrm>
          <a:prstGeom prst="blockArc">
            <a:avLst>
              <a:gd name="adj1" fmla="val 10800000"/>
              <a:gd name="adj2" fmla="val 166548"/>
              <a:gd name="adj3" fmla="val 6221"/>
            </a:avLst>
          </a:prstGeom>
          <a:solidFill>
            <a:srgbClr val="237D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752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2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925344" y="2475260"/>
            <a:ext cx="1820219" cy="2430984"/>
            <a:chOff x="10864712" y="4426624"/>
            <a:chExt cx="2969088" cy="3805679"/>
          </a:xfrm>
        </p:grpSpPr>
        <p:sp>
          <p:nvSpPr>
            <p:cNvPr id="36" name="TextBox 35"/>
            <p:cNvSpPr txBox="1"/>
            <p:nvPr/>
          </p:nvSpPr>
          <p:spPr>
            <a:xfrm>
              <a:off x="11409976" y="5737392"/>
              <a:ext cx="1803873" cy="766089"/>
            </a:xfrm>
            <a:prstGeom prst="rect">
              <a:avLst/>
            </a:prstGeom>
            <a:noFill/>
          </p:spPr>
          <p:txBody>
            <a:bodyPr wrap="none" lIns="97534" tIns="48766" rIns="97534" bIns="48766" rtlCol="0">
              <a:spAutoFit/>
            </a:bodyPr>
            <a:lstStyle/>
            <a:p>
              <a:pPr marL="0" marR="0" lvl="0" indent="0" algn="ctr" defTabSz="975299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37DCB"/>
                  </a:solidFill>
                  <a:effectLst/>
                  <a:uLnTx/>
                  <a:uFillTx/>
                  <a:latin typeface="Lato Regular" panose="020F0502020204030203" pitchFamily="34" charset="0"/>
                  <a:ea typeface="Lato Regular" panose="020F0502020204030203" pitchFamily="34" charset="0"/>
                  <a:cs typeface="Lato" panose="020F0502020204030203" pitchFamily="34" charset="0"/>
                </a:rPr>
                <a:t>Combine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237DCB"/>
                </a:solidFill>
                <a:effectLst/>
                <a:uLnTx/>
                <a:uFillTx/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864712" y="4426624"/>
              <a:ext cx="2969088" cy="1455093"/>
            </a:xfrm>
            <a:prstGeom prst="rect">
              <a:avLst/>
            </a:prstGeom>
            <a:noFill/>
          </p:spPr>
          <p:txBody>
            <a:bodyPr wrap="square" lIns="97534" tIns="48766" rIns="97534" bIns="48766" rtlCol="0">
              <a:spAutoFit/>
            </a:bodyPr>
            <a:lstStyle/>
            <a:p>
              <a:pPr marL="0" marR="0" lvl="0" indent="0" algn="ctr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rgbClr val="001A0C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Rows into categories and subcategories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1A0C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" name="Donut 37"/>
            <p:cNvSpPr>
              <a:spLocks noChangeAspect="1"/>
            </p:cNvSpPr>
            <p:nvPr/>
          </p:nvSpPr>
          <p:spPr>
            <a:xfrm>
              <a:off x="11449963" y="6510259"/>
              <a:ext cx="1722045" cy="1722044"/>
            </a:xfrm>
            <a:prstGeom prst="donut">
              <a:avLst>
                <a:gd name="adj" fmla="val 7527"/>
              </a:avLst>
            </a:prstGeom>
            <a:solidFill>
              <a:srgbClr val="237DC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75992" y="3482319"/>
            <a:ext cx="2100669" cy="2508563"/>
            <a:chOff x="7712346" y="6510258"/>
            <a:chExt cx="3426550" cy="3925119"/>
          </a:xfrm>
        </p:grpSpPr>
        <p:sp>
          <p:nvSpPr>
            <p:cNvPr id="45" name="TextBox 44"/>
            <p:cNvSpPr txBox="1"/>
            <p:nvPr/>
          </p:nvSpPr>
          <p:spPr>
            <a:xfrm>
              <a:off x="8731797" y="8251492"/>
              <a:ext cx="1244313" cy="765697"/>
            </a:xfrm>
            <a:prstGeom prst="rect">
              <a:avLst/>
            </a:prstGeom>
            <a:noFill/>
          </p:spPr>
          <p:txBody>
            <a:bodyPr wrap="none" lIns="97534" tIns="48766" rIns="97534" bIns="48766" rtlCol="0">
              <a:spAutoFit/>
            </a:bodyPr>
            <a:lstStyle/>
            <a:p>
              <a:pPr marL="0" marR="0" lvl="0" indent="0" algn="ctr" defTabSz="975299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27B08A"/>
                  </a:solidFill>
                  <a:effectLst/>
                  <a:uLnTx/>
                  <a:uFillTx/>
                  <a:latin typeface="Lato Regular" panose="020F0502020204030203" pitchFamily="34" charset="0"/>
                  <a:ea typeface="Lato Regular" panose="020F0502020204030203" pitchFamily="34" charset="0"/>
                  <a:cs typeface="Lato" panose="020F0502020204030203" pitchFamily="34" charset="0"/>
                </a:rPr>
                <a:t>Clean</a:t>
              </a:r>
              <a:endParaRPr kumimoji="0" lang="id-ID" sz="2000" b="1" i="0" u="none" strike="noStrike" kern="0" cap="none" spc="0" normalizeH="0" baseline="0" noProof="0" dirty="0">
                <a:ln>
                  <a:noFill/>
                </a:ln>
                <a:solidFill>
                  <a:srgbClr val="27B08A"/>
                </a:solidFill>
                <a:effectLst/>
                <a:uLnTx/>
                <a:uFillTx/>
                <a:latin typeface="Lato Regular" panose="020F0502020204030203" pitchFamily="34" charset="0"/>
                <a:ea typeface="Lato Regular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12346" y="8981029"/>
              <a:ext cx="3426550" cy="1454348"/>
            </a:xfrm>
            <a:prstGeom prst="rect">
              <a:avLst/>
            </a:prstGeom>
            <a:noFill/>
          </p:spPr>
          <p:txBody>
            <a:bodyPr wrap="square" lIns="97534" tIns="48766" rIns="97534" bIns="48766" rtlCol="0">
              <a:spAutoFit/>
            </a:bodyPr>
            <a:lstStyle/>
            <a:p>
              <a:pPr marL="0" marR="0" lvl="0" indent="0" algn="ctr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rgbClr val="001A0C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Remove null values</a:t>
              </a:r>
            </a:p>
            <a:p>
              <a:pPr marL="0" marR="0" lvl="0" indent="0" algn="ctr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1A0C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Remove</a:t>
              </a:r>
              <a:r>
                <a:rPr kumimoji="0" lang="en-US" b="0" i="0" u="none" strike="noStrike" kern="0" cap="none" spc="0" normalizeH="0" noProof="0" dirty="0">
                  <a:ln>
                    <a:noFill/>
                  </a:ln>
                  <a:solidFill>
                    <a:srgbClr val="001A0C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ambiguities</a:t>
              </a:r>
            </a:p>
            <a:p>
              <a:pPr marL="0" marR="0" lvl="0" indent="0" algn="ctr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baseline="0" dirty="0">
                  <a:solidFill>
                    <a:srgbClr val="001A0C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Remove</a:t>
              </a:r>
              <a:r>
                <a:rPr lang="en-US" kern="0" dirty="0">
                  <a:solidFill>
                    <a:srgbClr val="001A0C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duplicity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1A0C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7" name="Donut 46"/>
            <p:cNvSpPr>
              <a:spLocks noChangeAspect="1"/>
            </p:cNvSpPr>
            <p:nvPr/>
          </p:nvSpPr>
          <p:spPr>
            <a:xfrm>
              <a:off x="8440827" y="6510258"/>
              <a:ext cx="1722045" cy="1722045"/>
            </a:xfrm>
            <a:prstGeom prst="donut">
              <a:avLst>
                <a:gd name="adj" fmla="val 7527"/>
              </a:avLst>
            </a:prstGeom>
            <a:solidFill>
              <a:srgbClr val="27B08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1026" name="Picture 2" descr="Image result for png icon for extra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369" y="4141500"/>
            <a:ext cx="483818" cy="46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ng icon for cle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057" y="3781989"/>
            <a:ext cx="427864" cy="4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ng icon for comb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185" y="4068955"/>
            <a:ext cx="529949" cy="5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900056" y="2198260"/>
            <a:ext cx="2190736" cy="2704649"/>
            <a:chOff x="3149192" y="2198260"/>
            <a:chExt cx="1941600" cy="2704649"/>
          </a:xfrm>
        </p:grpSpPr>
        <p:grpSp>
          <p:nvGrpSpPr>
            <p:cNvPr id="52" name="Group 51"/>
            <p:cNvGrpSpPr/>
            <p:nvPr/>
          </p:nvGrpSpPr>
          <p:grpSpPr>
            <a:xfrm>
              <a:off x="3701617" y="3346202"/>
              <a:ext cx="1087640" cy="1556707"/>
              <a:chOff x="5638317" y="5779879"/>
              <a:chExt cx="1774128" cy="243700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638317" y="5779879"/>
                <a:ext cx="1477027" cy="766090"/>
              </a:xfrm>
              <a:prstGeom prst="rect">
                <a:avLst/>
              </a:prstGeom>
              <a:noFill/>
            </p:spPr>
            <p:txBody>
              <a:bodyPr wrap="none" lIns="97534" tIns="48766" rIns="97534" bIns="48766" rtlCol="0">
                <a:spAutoFit/>
              </a:bodyPr>
              <a:lstStyle/>
              <a:p>
                <a:pPr marL="0" marR="0" lvl="0" indent="0" algn="ctr" defTabSz="975299" eaLnBrk="1" fontAlgn="auto" latinLnBrk="0" hangingPunct="1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EAB825"/>
                    </a:solidFill>
                    <a:effectLst/>
                    <a:uLnTx/>
                    <a:uFillTx/>
                    <a:latin typeface="Lato Regular" panose="020F0502020204030203" pitchFamily="34" charset="0"/>
                    <a:ea typeface="Lato Regular" panose="020F0502020204030203" pitchFamily="34" charset="0"/>
                    <a:cs typeface="Lato" panose="020F0502020204030203" pitchFamily="34" charset="0"/>
                  </a:rPr>
                  <a:t>Extract</a:t>
                </a:r>
                <a:endPara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EAB825"/>
                  </a:solidFill>
                  <a:effectLst/>
                  <a:uLnTx/>
                  <a:uFillTx/>
                  <a:latin typeface="Lato Regular" panose="020F0502020204030203" pitchFamily="34" charset="0"/>
                  <a:ea typeface="Lato Regular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5" name="Donut 54"/>
              <p:cNvSpPr>
                <a:spLocks noChangeAspect="1"/>
              </p:cNvSpPr>
              <p:nvPr/>
            </p:nvSpPr>
            <p:spPr>
              <a:xfrm>
                <a:off x="5690400" y="6494843"/>
                <a:ext cx="1722045" cy="1722045"/>
              </a:xfrm>
              <a:prstGeom prst="donut">
                <a:avLst>
                  <a:gd name="adj" fmla="val 7527"/>
                </a:avLst>
              </a:prstGeom>
              <a:solidFill>
                <a:srgbClr val="EAB82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48768" tIns="24384" rIns="48768" bIns="2438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752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07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149192" y="2198260"/>
              <a:ext cx="1941600" cy="1206480"/>
            </a:xfrm>
            <a:prstGeom prst="rect">
              <a:avLst/>
            </a:prstGeom>
            <a:noFill/>
          </p:spPr>
          <p:txBody>
            <a:bodyPr wrap="square" lIns="97534" tIns="48766" rIns="97534" bIns="48766" rtlCol="0">
              <a:spAutoFit/>
            </a:bodyPr>
            <a:lstStyle/>
            <a:p>
              <a:pPr marL="0" marR="0" lvl="0" indent="0" algn="ctr" defTabSz="9752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1A0C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Using Table, Text file,  One</a:t>
              </a:r>
              <a:r>
                <a:rPr kumimoji="0" lang="en-US" b="0" i="0" u="none" strike="noStrike" kern="0" cap="none" spc="0" normalizeH="0" noProof="0" dirty="0">
                  <a:ln>
                    <a:noFill/>
                  </a:ln>
                  <a:solidFill>
                    <a:srgbClr val="001A0C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screen data search from www.bls.gov/data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1A0C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38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59" y="3234989"/>
            <a:ext cx="10515600" cy="868430"/>
          </a:xfrm>
        </p:spPr>
        <p:txBody>
          <a:bodyPr/>
          <a:lstStyle/>
          <a:p>
            <a:r>
              <a:rPr lang="en-US" dirty="0"/>
              <a:t>Inference for Business Targeting</a:t>
            </a:r>
          </a:p>
        </p:txBody>
      </p:sp>
    </p:spTree>
    <p:extLst>
      <p:ext uri="{BB962C8B-B14F-4D97-AF65-F5344CB8AC3E}">
        <p14:creationId xmlns:p14="http://schemas.microsoft.com/office/powerpoint/2010/main" val="247181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39" y="1069897"/>
            <a:ext cx="7643959" cy="5716802"/>
          </a:xfrm>
          <a:prstGeom prst="rect">
            <a:avLst/>
          </a:prstGeom>
        </p:spPr>
      </p:pic>
      <p:sp>
        <p:nvSpPr>
          <p:cNvPr id="3" name="Title 2"/>
          <p:cNvSpPr txBox="1">
            <a:spLocks/>
          </p:cNvSpPr>
          <p:nvPr/>
        </p:nvSpPr>
        <p:spPr>
          <a:xfrm>
            <a:off x="8016098" y="1342494"/>
            <a:ext cx="3934898" cy="8684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2"/>
                </a:solidFill>
                <a:latin typeface="+mj-lt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Participation of different ethnic race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5293" y="3179135"/>
            <a:ext cx="478465" cy="467833"/>
          </a:xfrm>
          <a:prstGeom prst="rect">
            <a:avLst/>
          </a:prstGeom>
          <a:solidFill>
            <a:srgbClr val="E157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25293" y="3764574"/>
            <a:ext cx="478465" cy="467833"/>
          </a:xfrm>
          <a:prstGeom prst="rect">
            <a:avLst/>
          </a:prstGeom>
          <a:solidFill>
            <a:srgbClr val="76B7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803758" y="32283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 Hispanic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9794" y="38138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White/Asian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5293" y="264294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Majority:</a:t>
            </a:r>
          </a:p>
        </p:txBody>
      </p:sp>
    </p:spTree>
    <p:extLst>
      <p:ext uri="{BB962C8B-B14F-4D97-AF65-F5344CB8AC3E}">
        <p14:creationId xmlns:p14="http://schemas.microsoft.com/office/powerpoint/2010/main" val="380233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4788" y="3693015"/>
            <a:ext cx="4696189" cy="556489"/>
          </a:xfrm>
        </p:spPr>
        <p:txBody>
          <a:bodyPr/>
          <a:lstStyle/>
          <a:p>
            <a:r>
              <a:rPr lang="en-US" dirty="0"/>
              <a:t>Per Capita Saving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702" y="1084521"/>
            <a:ext cx="8566299" cy="577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73769"/>
      </p:ext>
    </p:extLst>
  </p:cSld>
  <p:clrMapOvr>
    <a:masterClrMapping/>
  </p:clrMapOvr>
</p:sld>
</file>

<file path=ppt/theme/theme1.xml><?xml version="1.0" encoding="utf-8"?>
<a:theme xmlns:a="http://schemas.openxmlformats.org/drawingml/2006/main" name="UbManagement">
  <a:themeElements>
    <a:clrScheme name="Custom 2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Management" id="{B572E509-6391-4295-93D1-294BC94C2E22}" vid="{E4AB11D0-4123-4CD0-912F-331B4CB156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UbManagement</Template>
  <TotalTime>5192</TotalTime>
  <Words>301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</vt:lpstr>
      <vt:lpstr>Lato</vt:lpstr>
      <vt:lpstr>Lato Regular</vt:lpstr>
      <vt:lpstr>LucidaGrande</vt:lpstr>
      <vt:lpstr>UbManagement</vt:lpstr>
      <vt:lpstr>Consumer Expenditure varying by age</vt:lpstr>
      <vt:lpstr>Agenda</vt:lpstr>
      <vt:lpstr> Is study of ‘consumer expenditures varying by age’ of any importance?</vt:lpstr>
      <vt:lpstr>Business Understanding</vt:lpstr>
      <vt:lpstr>Data Understanding</vt:lpstr>
      <vt:lpstr>Data Preparation</vt:lpstr>
      <vt:lpstr>Inference for Business Targeting</vt:lpstr>
      <vt:lpstr>PowerPoint Presentation</vt:lpstr>
      <vt:lpstr>Per Capita Saving</vt:lpstr>
      <vt:lpstr>PowerPoint Presentation</vt:lpstr>
      <vt:lpstr>Inference for Business Targeting</vt:lpstr>
      <vt:lpstr>PowerPoint Presentation</vt:lpstr>
      <vt:lpstr>Thank you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upendra karki</dc:creator>
  <cp:lastModifiedBy>upendra karki</cp:lastModifiedBy>
  <cp:revision>43</cp:revision>
  <dcterms:created xsi:type="dcterms:W3CDTF">2018-10-24T00:48:47Z</dcterms:created>
  <dcterms:modified xsi:type="dcterms:W3CDTF">2019-06-12T15:04:18Z</dcterms:modified>
</cp:coreProperties>
</file>