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9"/>
  </p:notesMasterIdLst>
  <p:sldIdLst>
    <p:sldId id="278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5" r:id="rId11"/>
    <p:sldId id="273" r:id="rId12"/>
    <p:sldId id="274" r:id="rId13"/>
    <p:sldId id="275" r:id="rId14"/>
    <p:sldId id="276" r:id="rId15"/>
    <p:sldId id="277" r:id="rId16"/>
    <p:sldId id="262" r:id="rId17"/>
    <p:sldId id="26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Erin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f6c13c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f6c13c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f6c13c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f6c13c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f6c13c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f6c13c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f6c13c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f6c13c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f6c13c4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f6c13c4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Upen/Jatin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f6c13c4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f6c13c4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574d8e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574d8e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A4EF-4803-4CFB-855E-287D701A1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38192-5BD3-49DE-AA37-707B65F18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661D-C390-4C2A-A12A-2128AE28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5338C-0939-4713-8531-4F15B7CE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12E9-D110-4361-827F-0F41E54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91658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DCE-84DA-4F9F-A416-0B6153A1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1464-5543-4350-A20A-CD1A5071B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6774-BF3E-43D7-B98A-39CB7866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88CDF-AA0C-43BC-8CD3-233ACFBD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A397-D566-4380-B0DB-8912D2A1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77524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0E14-7B97-4FFC-8CB3-B4A037A6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8B94A-A7B5-40BB-A96B-97362F55E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31950-AFB5-4429-8F3B-E496F290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D753-F0ED-45AF-9B1B-0A199800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163F-AE66-4DCD-898C-AEBA5634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24846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5CAF-AACB-4823-8F63-55E8AE87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D717-B27D-4D64-810F-CE6EA6E54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8B5E8-FA72-4A42-99AD-0CE436AA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CF71E-E1D3-418E-B176-54CC973D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CB6C-B783-49FF-9284-39CE14B1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BB4FE-3E19-43CD-A9C6-FF48A0F1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8327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E882-EF85-48F3-8F34-B31A9553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06683-F6B2-4B63-A8D9-8CF1FF9F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2C30F-D593-448B-83A5-C032EBFE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8C8C4-EEE5-4974-8A49-A537D2B44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E994A-5E35-4C04-9EC7-25B51870C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A3C1E-D13B-49FD-AD42-6461C378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CB28A-04C8-46E8-8B14-40E9D85A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7A58A-0884-4F86-A19A-1F66FD7C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06741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0E92-8117-4659-8EB6-A2BD25B9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F8168-0F3F-41FB-9B7C-BE6DDE4B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236BD-35DB-476B-BA26-AF95DE2A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2B65B-4B6F-437F-99A5-DC89BE46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701217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B4DC4-FDA6-4862-A50C-AE67A4EA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C7456-DF8B-400A-AF6D-0C81371A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62860-785F-4CD0-8EE2-F020DF69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4274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845E-4D44-4196-8C49-8FB2DD3E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FC4E-3CE1-40B9-9DAF-4551E804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3B564-BC87-4D3A-99CD-629DD99C0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3E378-A155-4578-9870-5ED50E60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25556-F045-483B-B247-BD24512C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A52DD-F765-45A2-9FF5-C133A381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560766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6C94-BBAA-4EA3-B255-C091ABE0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E1903-3AA5-4D58-A3B8-577929E57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521A9-B8F8-41F8-9A0A-CFD00829E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B0D19-4913-4ECE-92D4-7716591B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00BB-49A5-452A-B610-A7C06DD3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B99CD-A4EA-435B-89F3-699BCEC3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22065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2629-2678-4570-B623-91EAEE31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DCD7-A712-458B-A697-F4AC3B862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4A544-2DBA-4DFF-B3BE-F42747C7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0AA2-B102-4EFC-968D-3F22AC5D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2363-CBDA-479E-8150-76DA2A97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66046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ECA78-2821-4B18-BF9A-19DB91797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0F861-3FAD-478B-BC24-1F15BC96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FC0B-DCFD-41A6-AE86-12B6513F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911F-3D00-488C-BF41-3ADE8CB2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9490-9DC0-4BDB-B4B5-94866EFD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453607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405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7B46D-6CDE-4B45-A786-167E261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05D2D-FDB6-41A6-9E72-D5D68AAD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D340-7C63-443B-8C75-0069525B8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CED56-F0FA-495B-9E47-B49445DEBE90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D546-3F8B-477F-95BC-CBEEB7D92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A735-F018-4F24-975B-C1101B000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47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mHy4OSyRf0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business png">
            <a:extLst>
              <a:ext uri="{FF2B5EF4-FFF2-40B4-BE49-F238E27FC236}">
                <a16:creationId xmlns:a16="http://schemas.microsoft.com/office/drawing/2014/main" id="{A208CE15-8CEA-453F-BB5D-21CA297F8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628649" y="799396"/>
            <a:ext cx="4539716" cy="35447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0" lvl="0" indent="457200" algn="r" defTabSz="914400">
              <a:spcAft>
                <a:spcPts val="0"/>
              </a:spcAft>
            </a:pPr>
            <a:r>
              <a:rPr lang="en-US" sz="4200">
                <a:ln w="22225">
                  <a:solidFill>
                    <a:srgbClr val="FFFFFF"/>
                  </a:solidFill>
                </a:ln>
                <a:noFill/>
              </a:rPr>
              <a:t>MBA Topic Modeling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9674" y="1714500"/>
            <a:ext cx="0" cy="17145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650980" y="799396"/>
            <a:ext cx="2895002" cy="35447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Jatin Chanana</a:t>
            </a:r>
          </a:p>
          <a:p>
            <a:pPr marL="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Upendra Karki</a:t>
            </a:r>
          </a:p>
          <a:p>
            <a:pPr marL="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Erin O’Brien</a:t>
            </a:r>
          </a:p>
          <a:p>
            <a:pPr marL="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David Torgerson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83CBDA-3179-4F6D-BC71-0D600F56E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8" t="30868" r="6364" b="14344"/>
          <a:stretch/>
        </p:blipFill>
        <p:spPr>
          <a:xfrm>
            <a:off x="398667" y="1441219"/>
            <a:ext cx="8346666" cy="29260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92D2C78-06A8-4388-ACE1-FF9FB2F1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53260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C1A5AF-8EA7-4C6E-B859-EC45EA6E4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20" r="29273" b="12242"/>
          <a:stretch/>
        </p:blipFill>
        <p:spPr>
          <a:xfrm>
            <a:off x="412288" y="0"/>
            <a:ext cx="83194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162CF5-2919-400E-AC6C-272823B54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82" r="29364" b="12566"/>
          <a:stretch/>
        </p:blipFill>
        <p:spPr>
          <a:xfrm>
            <a:off x="391560" y="0"/>
            <a:ext cx="8360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9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B12B3D-0A14-419E-8F4E-4CF3F73FE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82" r="28727" b="12404"/>
          <a:stretch/>
        </p:blipFill>
        <p:spPr>
          <a:xfrm>
            <a:off x="362705" y="0"/>
            <a:ext cx="84185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6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06E6F-B22A-4DF9-86C9-264A6E2E3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r="29546" b="12081"/>
          <a:stretch/>
        </p:blipFill>
        <p:spPr>
          <a:xfrm>
            <a:off x="462503" y="0"/>
            <a:ext cx="82189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6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9b_h3zXooY1cwxiSwiRaqlaX0DQOQyIR2VNcSV_VqhK_sUxK-pYFN4uAynA-SG2TVGGxoHysKJ-pDWFy_xeg7xTVSkWdLNfZl7-aGq0C1T8YMPYUtO0lOgCacGCGstwDGq7GO0Ne3g">
            <a:extLst>
              <a:ext uri="{FF2B5EF4-FFF2-40B4-BE49-F238E27FC236}">
                <a16:creationId xmlns:a16="http://schemas.microsoft.com/office/drawing/2014/main" id="{2DFB0FB8-EAC8-45F9-B7D8-E3A79D68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6100"/>
            <a:ext cx="5387575" cy="38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examine r/MBA data and relationships?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576" y="3065720"/>
            <a:ext cx="3109724" cy="185135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539975" y="1346925"/>
            <a:ext cx="3355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Reputation can create or destroy competitive advantage for a firm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UGC has higher impact on subsequent consumer choice than traditional marketing activities of the firm (Trusov et al., 2009).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r/MBA Relationships and Topic Modeling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are the most active UGC voices in r/MBA?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future research, we are interested in the “influencer” voices because they carry the most conversational UGC weight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they talking about?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One-, Three-, Ten-topic 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Themes of “work experience,” “consult,” a very limited number of schools - Wharton, Anderson, Kellogg, Booth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to consider?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Limits of these UGC voices? Large? Small?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are admissions consultants, are they paid to direct interest in forums to particular schools?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We’ve accomplished since...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Gathered and cleaned the data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Integrated data into NodeXL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Built network graph to identify influencers and participants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Took comments and performed topic modeling using LDA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578656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NodeXL Network Analysis</a:t>
            </a:r>
            <a:endParaRPr sz="28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" dirty="0"/>
              <a:t>We’ve used people making comments as vertex one and those receiving the comments as vertex two.</a:t>
            </a:r>
            <a:endParaRPr dirty="0"/>
          </a:p>
          <a:p>
            <a:pPr marL="171450" indent="-171450">
              <a:spcBef>
                <a:spcPts val="1600"/>
              </a:spcBef>
            </a:pPr>
            <a:r>
              <a:rPr lang="en" b="1" dirty="0"/>
              <a:t>Red Squares: </a:t>
            </a:r>
            <a:r>
              <a:rPr lang="en" dirty="0"/>
              <a:t>Individuals receiving the most attention</a:t>
            </a:r>
            <a:endParaRPr dirty="0"/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" b="1" dirty="0"/>
              <a:t>Blue Triangles:</a:t>
            </a:r>
            <a:r>
              <a:rPr lang="en" dirty="0"/>
              <a:t> Individuals exerting the most effort/energy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950" y="555600"/>
            <a:ext cx="4949576" cy="42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Key Influencers</a:t>
            </a:r>
            <a:endParaRPr sz="2800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" dirty="0"/>
              <a:t>Subgraphs of 1-degree network for attention receivers</a:t>
            </a:r>
            <a:endParaRPr dirty="0"/>
          </a:p>
          <a:p>
            <a:pPr marL="171450" indent="-171450">
              <a:spcBef>
                <a:spcPts val="1600"/>
              </a:spcBef>
            </a:pPr>
            <a:r>
              <a:rPr lang="en" dirty="0"/>
              <a:t>Those who are receiving the most attention:</a:t>
            </a:r>
            <a:endParaRPr dirty="0"/>
          </a:p>
          <a:p>
            <a:pPr marL="171450" indent="-171450">
              <a:lnSpc>
                <a:spcPct val="100000"/>
              </a:lnSpc>
              <a:spcBef>
                <a:spcPts val="1600"/>
              </a:spcBef>
            </a:pPr>
            <a:r>
              <a:rPr lang="en" dirty="0"/>
              <a:t>We looked at in-degree to determine who is receiving the most attention since they are receiving the most comments</a:t>
            </a:r>
            <a:endParaRPr dirty="0"/>
          </a:p>
          <a:p>
            <a:pPr marL="171450" indent="-171450">
              <a:lnSpc>
                <a:spcPct val="100000"/>
              </a:lnSpc>
              <a:spcBef>
                <a:spcPts val="1600"/>
              </a:spcBef>
            </a:pPr>
            <a:r>
              <a:rPr lang="en" dirty="0"/>
              <a:t>These are the accounts we would give information to spread since they generate the most response</a:t>
            </a:r>
            <a:endParaRPr dirty="0"/>
          </a:p>
          <a:p>
            <a:pPr marL="171450" indent="-171450">
              <a:spcBef>
                <a:spcPts val="1600"/>
              </a:spcBef>
            </a:pPr>
            <a:endParaRPr dirty="0"/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475" y="1311300"/>
            <a:ext cx="2471475" cy="29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Key Participants</a:t>
            </a:r>
            <a:endParaRPr sz="2800"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3453965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" dirty="0"/>
              <a:t>Sub graphs of 1-degree networks for attention givers.</a:t>
            </a:r>
            <a:endParaRPr dirty="0"/>
          </a:p>
          <a:p>
            <a:pPr marL="171450" indent="-171450">
              <a:spcBef>
                <a:spcPts val="1600"/>
              </a:spcBef>
            </a:pPr>
            <a:r>
              <a:rPr lang="en" dirty="0"/>
              <a:t>Individuals were identified by looking at their out degree.</a:t>
            </a:r>
            <a:endParaRPr dirty="0"/>
          </a:p>
          <a:p>
            <a:pPr marL="171450" indent="-171450">
              <a:spcBef>
                <a:spcPts val="1600"/>
              </a:spcBef>
            </a:pPr>
            <a:r>
              <a:rPr lang="en" dirty="0"/>
              <a:t>They are exerting the most effort; they’re good candidates to be administrators since they’re frequently active on the thread.</a:t>
            </a:r>
            <a:endParaRPr dirty="0"/>
          </a:p>
          <a:p>
            <a:pPr marL="171450" indent="-171450">
              <a:spcBef>
                <a:spcPts val="1600"/>
              </a:spcBef>
            </a:pPr>
            <a:endParaRPr dirty="0"/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Note: “None” is shown which could be due to a deleted account or comment by someone without an account.</a:t>
            </a:r>
            <a:endParaRPr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400" y="862200"/>
            <a:ext cx="2514325" cy="39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 Modeling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553937" y="1152475"/>
            <a:ext cx="6853871" cy="1419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b="1" dirty="0"/>
              <a:t>Topic modeling </a:t>
            </a:r>
            <a:r>
              <a:rPr lang="en-US" sz="1200" dirty="0"/>
              <a:t>is a type of statistical modeling for discovering the abstract “topics” that occur in a collection of documents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b="1" dirty="0"/>
              <a:t>Latent Dirichlet Allocation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Unsupervised learning algorithm to create cluster of topics automatically that the given data set of sentence contains.</a:t>
            </a:r>
          </a:p>
          <a:p>
            <a:pPr marL="0" indent="0">
              <a:buNone/>
            </a:pPr>
            <a:r>
              <a:rPr lang="en-US" sz="1200" u="sng" dirty="0"/>
              <a:t>Assumption</a:t>
            </a:r>
            <a:r>
              <a:rPr lang="en-US" sz="1200" dirty="0"/>
              <a:t>: Documents talking similar topics would use similar group of words</a:t>
            </a:r>
          </a:p>
          <a:p>
            <a:pPr marL="0" lvl="0" indent="0">
              <a:buNone/>
            </a:pPr>
            <a:endParaRPr sz="1200" dirty="0"/>
          </a:p>
        </p:txBody>
      </p:sp>
      <p:pic>
        <p:nvPicPr>
          <p:cNvPr id="1028" name="Picture 4" descr="Image result for Training png">
            <a:extLst>
              <a:ext uri="{FF2B5EF4-FFF2-40B4-BE49-F238E27FC236}">
                <a16:creationId xmlns:a16="http://schemas.microsoft.com/office/drawing/2014/main" id="{C32488E8-2680-4414-A42F-6529236A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805" y="3114021"/>
            <a:ext cx="982369" cy="102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C983A4AA-E44C-4D19-9357-B14719241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00" y="3132945"/>
            <a:ext cx="1645918" cy="92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valuate png">
            <a:extLst>
              <a:ext uri="{FF2B5EF4-FFF2-40B4-BE49-F238E27FC236}">
                <a16:creationId xmlns:a16="http://schemas.microsoft.com/office/drawing/2014/main" id="{228780F6-86EF-4B8C-AF88-2BD5D54AD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265" y="3170230"/>
            <a:ext cx="1081087" cy="104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lated image">
            <a:extLst>
              <a:ext uri="{FF2B5EF4-FFF2-40B4-BE49-F238E27FC236}">
                <a16:creationId xmlns:a16="http://schemas.microsoft.com/office/drawing/2014/main" id="{D8AAFAAE-B04A-45FA-A89D-16559C2BE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78" y="3268729"/>
            <a:ext cx="982370" cy="85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17760-62DE-4EAB-A1B0-BF42D9FE5FA0}"/>
              </a:ext>
            </a:extLst>
          </p:cNvPr>
          <p:cNvSpPr txBox="1"/>
          <p:nvPr/>
        </p:nvSpPr>
        <p:spPr>
          <a:xfrm>
            <a:off x="1067158" y="4289367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43D41-333D-4A4A-B5E7-77D8B518E483}"/>
              </a:ext>
            </a:extLst>
          </p:cNvPr>
          <p:cNvSpPr txBox="1"/>
          <p:nvPr/>
        </p:nvSpPr>
        <p:spPr>
          <a:xfrm>
            <a:off x="3115805" y="428936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81354-56B7-43E0-B9F6-89757102B377}"/>
              </a:ext>
            </a:extLst>
          </p:cNvPr>
          <p:cNvSpPr txBox="1"/>
          <p:nvPr/>
        </p:nvSpPr>
        <p:spPr>
          <a:xfrm>
            <a:off x="5177087" y="428936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9139E-3DA2-4970-BC5E-6E76619160B4}"/>
              </a:ext>
            </a:extLst>
          </p:cNvPr>
          <p:cNvSpPr txBox="1"/>
          <p:nvPr/>
        </p:nvSpPr>
        <p:spPr>
          <a:xfrm>
            <a:off x="6867265" y="4289366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0157-B290-415F-A5E2-8008AB7E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pic>
        <p:nvPicPr>
          <p:cNvPr id="3074" name="Picture 2" descr="Image result for document png">
            <a:extLst>
              <a:ext uri="{FF2B5EF4-FFF2-40B4-BE49-F238E27FC236}">
                <a16:creationId xmlns:a16="http://schemas.microsoft.com/office/drawing/2014/main" id="{775EEDC7-3EB5-41C6-8284-C11B5CB94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50" y="1878676"/>
            <a:ext cx="770659" cy="77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document png">
            <a:extLst>
              <a:ext uri="{FF2B5EF4-FFF2-40B4-BE49-F238E27FC236}">
                <a16:creationId xmlns:a16="http://schemas.microsoft.com/office/drawing/2014/main" id="{36EE9BB3-4078-4A58-B086-0751011FA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709" y="1878676"/>
            <a:ext cx="770659" cy="77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document png">
            <a:extLst>
              <a:ext uri="{FF2B5EF4-FFF2-40B4-BE49-F238E27FC236}">
                <a16:creationId xmlns:a16="http://schemas.microsoft.com/office/drawing/2014/main" id="{4D30E3E3-6A96-4C81-9663-10E34AB8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68" y="1878676"/>
            <a:ext cx="770659" cy="77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ocument png">
            <a:extLst>
              <a:ext uri="{FF2B5EF4-FFF2-40B4-BE49-F238E27FC236}">
                <a16:creationId xmlns:a16="http://schemas.microsoft.com/office/drawing/2014/main" id="{4FCE1CC7-8ED0-4948-B1B8-DD3FB2772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50" y="2735367"/>
            <a:ext cx="770659" cy="77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ocument png">
            <a:extLst>
              <a:ext uri="{FF2B5EF4-FFF2-40B4-BE49-F238E27FC236}">
                <a16:creationId xmlns:a16="http://schemas.microsoft.com/office/drawing/2014/main" id="{0062D3C2-FBC3-4F24-969D-25A8FB194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709" y="2735367"/>
            <a:ext cx="770659" cy="77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ocument png">
            <a:extLst>
              <a:ext uri="{FF2B5EF4-FFF2-40B4-BE49-F238E27FC236}">
                <a16:creationId xmlns:a16="http://schemas.microsoft.com/office/drawing/2014/main" id="{2A663690-53D5-471A-8E3B-1B86086BE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68" y="2735367"/>
            <a:ext cx="770659" cy="77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ocument png">
            <a:extLst>
              <a:ext uri="{FF2B5EF4-FFF2-40B4-BE49-F238E27FC236}">
                <a16:creationId xmlns:a16="http://schemas.microsoft.com/office/drawing/2014/main" id="{2FC4E94B-D081-453F-9BD0-08C7A352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49" y="3592058"/>
            <a:ext cx="770659" cy="77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png">
            <a:extLst>
              <a:ext uri="{FF2B5EF4-FFF2-40B4-BE49-F238E27FC236}">
                <a16:creationId xmlns:a16="http://schemas.microsoft.com/office/drawing/2014/main" id="{9D1D6B2F-F744-44BF-9D9C-544DE0FE8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709" y="3592058"/>
            <a:ext cx="770659" cy="77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document png">
            <a:extLst>
              <a:ext uri="{FF2B5EF4-FFF2-40B4-BE49-F238E27FC236}">
                <a16:creationId xmlns:a16="http://schemas.microsoft.com/office/drawing/2014/main" id="{5B29FF24-FF62-4008-93C3-5541045DF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68" y="3592058"/>
            <a:ext cx="770659" cy="77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2EEF09-B37D-49C3-8BCA-382111FA4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34527"/>
              </p:ext>
            </p:extLst>
          </p:nvPr>
        </p:nvGraphicFramePr>
        <p:xfrm>
          <a:off x="7230686" y="231342"/>
          <a:ext cx="885999" cy="4680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999">
                  <a:extLst>
                    <a:ext uri="{9D8B030D-6E8A-4147-A177-3AD203B41FA5}">
                      <a16:colId xmlns:a16="http://schemas.microsoft.com/office/drawing/2014/main" val="3326227401"/>
                    </a:ext>
                  </a:extLst>
                </a:gridCol>
              </a:tblGrid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00808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73183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00808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19034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6910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33617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58608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03756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89868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31148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139306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88942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00808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008080"/>
                        </a:highlight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82632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00808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008080"/>
                        </a:highlight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62519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00808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008080"/>
                        </a:highlight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25170"/>
                  </a:ext>
                </a:extLst>
              </a:tr>
              <a:tr h="334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00808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1537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F28532B-4022-4052-BCBB-E102F17AEF7F}"/>
              </a:ext>
            </a:extLst>
          </p:cNvPr>
          <p:cNvSpPr txBox="1"/>
          <p:nvPr/>
        </p:nvSpPr>
        <p:spPr>
          <a:xfrm>
            <a:off x="468535" y="1417588"/>
            <a:ext cx="3183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Minimum number of words to be present in an posts/comments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Word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Stop word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Lemmatization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Parts of speech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Remove words if words appear more than 10% of the 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Remove words if the words appear in less than 20 articles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6A343-39E2-476B-A04A-3AE1C5DB6301}"/>
              </a:ext>
            </a:extLst>
          </p:cNvPr>
          <p:cNvSpPr txBox="1"/>
          <p:nvPr/>
        </p:nvSpPr>
        <p:spPr>
          <a:xfrm>
            <a:off x="4148048" y="2520532"/>
            <a:ext cx="88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56401-220F-4F09-9779-A82D559B421E}"/>
              </a:ext>
            </a:extLst>
          </p:cNvPr>
          <p:cNvSpPr txBox="1"/>
          <p:nvPr/>
        </p:nvSpPr>
        <p:spPr>
          <a:xfrm>
            <a:off x="4923050" y="3377222"/>
            <a:ext cx="88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66E8DF-9565-41A8-9B7F-BF14961510DC}"/>
              </a:ext>
            </a:extLst>
          </p:cNvPr>
          <p:cNvSpPr/>
          <p:nvPr/>
        </p:nvSpPr>
        <p:spPr>
          <a:xfrm>
            <a:off x="6675119" y="2826328"/>
            <a:ext cx="357447" cy="1828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C0B8D2A-A26D-4BDE-8208-E5FA9D19A9E1}"/>
              </a:ext>
            </a:extLst>
          </p:cNvPr>
          <p:cNvSpPr txBox="1"/>
          <p:nvPr/>
        </p:nvSpPr>
        <p:spPr>
          <a:xfrm>
            <a:off x="5762779" y="2140863"/>
            <a:ext cx="31371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l-GR" sz="1200" kern="1200" dirty="0">
                <a:latin typeface="+mj-lt"/>
                <a:ea typeface="+mn-ea"/>
                <a:cs typeface="+mn-cs"/>
              </a:rPr>
              <a:t>Θ</a:t>
            </a:r>
            <a:r>
              <a:rPr lang="en-US" sz="1200" kern="1200" dirty="0">
                <a:latin typeface="+mj-lt"/>
                <a:ea typeface="+mn-ea"/>
                <a:cs typeface="+mn-cs"/>
              </a:rPr>
              <a:t>  - topic distribution for document M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sz="1200" kern="1200" dirty="0">
                <a:latin typeface="+mj-lt"/>
                <a:ea typeface="+mn-ea"/>
                <a:cs typeface="+mn-cs"/>
              </a:rPr>
              <a:t>Z  - topic for the N-</a:t>
            </a:r>
            <a:r>
              <a:rPr lang="en-US" sz="1200" kern="1200" dirty="0" err="1">
                <a:latin typeface="+mj-lt"/>
                <a:ea typeface="+mn-ea"/>
                <a:cs typeface="+mn-cs"/>
              </a:rPr>
              <a:t>th</a:t>
            </a:r>
            <a:r>
              <a:rPr lang="en-US" sz="1200" kern="1200" dirty="0">
                <a:latin typeface="+mj-lt"/>
                <a:ea typeface="+mn-ea"/>
                <a:cs typeface="+mn-cs"/>
              </a:rPr>
              <a:t> word in the document M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sz="1200" kern="1200" dirty="0">
                <a:latin typeface="+mj-lt"/>
                <a:ea typeface="+mn-ea"/>
                <a:cs typeface="+mn-cs"/>
              </a:rPr>
              <a:t>W  - is the specific word</a:t>
            </a:r>
          </a:p>
        </p:txBody>
      </p:sp>
      <p:sp>
        <p:nvSpPr>
          <p:cNvPr id="66" name="Title 65">
            <a:extLst>
              <a:ext uri="{FF2B5EF4-FFF2-40B4-BE49-F238E27FC236}">
                <a16:creationId xmlns:a16="http://schemas.microsoft.com/office/drawing/2014/main" id="{A5A3BF21-7453-47D1-A56F-6D35BF53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A1C7A3F-BF98-4CE8-82ED-11750DAB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8" y="1354974"/>
            <a:ext cx="5189201" cy="219281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3C5F88E2-5AAD-4E7B-9711-7A2735475C8D}"/>
              </a:ext>
            </a:extLst>
          </p:cNvPr>
          <p:cNvSpPr txBox="1"/>
          <p:nvPr/>
        </p:nvSpPr>
        <p:spPr>
          <a:xfrm>
            <a:off x="573578" y="3885035"/>
            <a:ext cx="7967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Document concentration –</a:t>
            </a:r>
            <a:r>
              <a:rPr lang="el-GR" sz="1200" b="1" dirty="0"/>
              <a:t>α</a:t>
            </a:r>
            <a:r>
              <a:rPr lang="en-US" sz="1200" b="1" dirty="0"/>
              <a:t> (Per document topic distribution)</a:t>
            </a:r>
          </a:p>
          <a:p>
            <a:r>
              <a:rPr lang="en-US" sz="1200" dirty="0"/>
              <a:t>     A high alpha-value means that each document is likely to contain a mixture of </a:t>
            </a:r>
            <a:r>
              <a:rPr lang="en-US" sz="1200" i="1" dirty="0"/>
              <a:t>most</a:t>
            </a:r>
            <a:r>
              <a:rPr lang="en-US" sz="1200" dirty="0"/>
              <a:t> of the topics.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Topic concentration – </a:t>
            </a:r>
            <a:r>
              <a:rPr lang="el-GR" sz="1200" b="1" dirty="0"/>
              <a:t>β</a:t>
            </a:r>
            <a:r>
              <a:rPr lang="en-US" sz="1200" b="1" dirty="0"/>
              <a:t> (Per topic word distribution)</a:t>
            </a:r>
          </a:p>
          <a:p>
            <a:pPr lvl="6"/>
            <a:r>
              <a:rPr lang="en-US" sz="1200" dirty="0"/>
              <a:t>     A high beta-value means that each topic is likely to contain a mixture of most of the words.</a:t>
            </a:r>
          </a:p>
        </p:txBody>
      </p:sp>
    </p:spTree>
    <p:extLst>
      <p:ext uri="{BB962C8B-B14F-4D97-AF65-F5344CB8AC3E}">
        <p14:creationId xmlns:p14="http://schemas.microsoft.com/office/powerpoint/2010/main" val="332395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FDAA-8835-4C9F-847C-3C5F0BAB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Explanation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0D1124-13C0-46E3-BC46-15F85A76869D}"/>
              </a:ext>
            </a:extLst>
          </p:cNvPr>
          <p:cNvSpPr/>
          <p:nvPr/>
        </p:nvSpPr>
        <p:spPr>
          <a:xfrm>
            <a:off x="3428535" y="1577803"/>
            <a:ext cx="3158838" cy="1085019"/>
          </a:xfrm>
          <a:prstGeom prst="rightArrow">
            <a:avLst>
              <a:gd name="adj1" fmla="val 41083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document according to the recipe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E0A6043-633C-4279-A68B-969DA66DC2DA}"/>
              </a:ext>
            </a:extLst>
          </p:cNvPr>
          <p:cNvSpPr/>
          <p:nvPr/>
        </p:nvSpPr>
        <p:spPr>
          <a:xfrm flipH="1">
            <a:off x="3428533" y="3329043"/>
            <a:ext cx="3158837" cy="1085019"/>
          </a:xfrm>
          <a:prstGeom prst="rightArrow">
            <a:avLst>
              <a:gd name="adj1" fmla="val 41083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Figure out what the document describe it best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89F0B-0435-43A2-A177-13A44FE7774D}"/>
              </a:ext>
            </a:extLst>
          </p:cNvPr>
          <p:cNvSpPr txBox="1"/>
          <p:nvPr/>
        </p:nvSpPr>
        <p:spPr>
          <a:xfrm>
            <a:off x="1045343" y="1290775"/>
            <a:ext cx="204414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Topic1</a:t>
            </a:r>
            <a:r>
              <a:rPr lang="en-US" dirty="0"/>
              <a:t>  </a:t>
            </a:r>
            <a:r>
              <a:rPr lang="en-US" dirty="0">
                <a:solidFill>
                  <a:srgbClr val="002060"/>
                </a:solidFill>
              </a:rPr>
              <a:t>Topic2</a:t>
            </a:r>
            <a:r>
              <a:rPr lang="en-US" dirty="0"/>
              <a:t>  </a:t>
            </a:r>
            <a:r>
              <a:rPr lang="en-US" dirty="0">
                <a:solidFill>
                  <a:srgbClr val="7030A0"/>
                </a:solidFill>
              </a:rPr>
              <a:t>Topic 3</a:t>
            </a:r>
          </a:p>
          <a:p>
            <a:r>
              <a:rPr lang="en-US" dirty="0">
                <a:solidFill>
                  <a:srgbClr val="0070C0"/>
                </a:solidFill>
              </a:rPr>
              <a:t>P*w       </a:t>
            </a:r>
            <a:r>
              <a:rPr lang="en-US" dirty="0">
                <a:solidFill>
                  <a:srgbClr val="002060"/>
                </a:solidFill>
              </a:rPr>
              <a:t>P*w      </a:t>
            </a:r>
            <a:r>
              <a:rPr lang="en-US" dirty="0">
                <a:solidFill>
                  <a:srgbClr val="7030A0"/>
                </a:solidFill>
              </a:rPr>
              <a:t>P*w</a:t>
            </a:r>
          </a:p>
          <a:p>
            <a:r>
              <a:rPr lang="en-US" dirty="0">
                <a:solidFill>
                  <a:srgbClr val="0070C0"/>
                </a:solidFill>
              </a:rPr>
              <a:t>P*w       </a:t>
            </a:r>
            <a:r>
              <a:rPr lang="en-US" dirty="0">
                <a:solidFill>
                  <a:srgbClr val="002060"/>
                </a:solidFill>
              </a:rPr>
              <a:t>P*w      </a:t>
            </a:r>
            <a:r>
              <a:rPr lang="en-US" dirty="0">
                <a:solidFill>
                  <a:srgbClr val="7030A0"/>
                </a:solidFill>
              </a:rPr>
              <a:t>P*w</a:t>
            </a:r>
          </a:p>
          <a:p>
            <a:r>
              <a:rPr lang="en-US" dirty="0">
                <a:solidFill>
                  <a:srgbClr val="0070C0"/>
                </a:solidFill>
              </a:rPr>
              <a:t>P*w       </a:t>
            </a:r>
            <a:r>
              <a:rPr lang="en-US" dirty="0">
                <a:solidFill>
                  <a:srgbClr val="002060"/>
                </a:solidFill>
              </a:rPr>
              <a:t>P*w      </a:t>
            </a:r>
            <a:r>
              <a:rPr lang="en-US" dirty="0">
                <a:solidFill>
                  <a:srgbClr val="7030A0"/>
                </a:solidFill>
              </a:rPr>
              <a:t>P*w</a:t>
            </a:r>
          </a:p>
          <a:p>
            <a:r>
              <a:rPr lang="en-US" dirty="0">
                <a:solidFill>
                  <a:srgbClr val="0070C0"/>
                </a:solidFill>
              </a:rPr>
              <a:t>P*w       </a:t>
            </a:r>
            <a:r>
              <a:rPr lang="en-US" dirty="0">
                <a:solidFill>
                  <a:srgbClr val="002060"/>
                </a:solidFill>
              </a:rPr>
              <a:t>P*w      </a:t>
            </a:r>
            <a:r>
              <a:rPr lang="en-US" dirty="0">
                <a:solidFill>
                  <a:srgbClr val="7030A0"/>
                </a:solidFill>
              </a:rPr>
              <a:t>P*w</a:t>
            </a:r>
          </a:p>
          <a:p>
            <a:r>
              <a:rPr lang="en-US" dirty="0">
                <a:solidFill>
                  <a:srgbClr val="0070C0"/>
                </a:solidFill>
              </a:rPr>
              <a:t>P*w       </a:t>
            </a:r>
            <a:r>
              <a:rPr lang="en-US" dirty="0">
                <a:solidFill>
                  <a:srgbClr val="002060"/>
                </a:solidFill>
              </a:rPr>
              <a:t>P*w      </a:t>
            </a:r>
            <a:r>
              <a:rPr lang="en-US" dirty="0">
                <a:solidFill>
                  <a:srgbClr val="7030A0"/>
                </a:solidFill>
              </a:rPr>
              <a:t>P*w</a:t>
            </a:r>
          </a:p>
          <a:p>
            <a:r>
              <a:rPr lang="en-US" dirty="0">
                <a:solidFill>
                  <a:srgbClr val="0070C0"/>
                </a:solidFill>
              </a:rPr>
              <a:t>P*w       </a:t>
            </a:r>
            <a:r>
              <a:rPr lang="en-US" dirty="0">
                <a:solidFill>
                  <a:srgbClr val="002060"/>
                </a:solidFill>
              </a:rPr>
              <a:t>P*w      </a:t>
            </a:r>
            <a:r>
              <a:rPr lang="en-US" dirty="0">
                <a:solidFill>
                  <a:srgbClr val="7030A0"/>
                </a:solidFill>
              </a:rPr>
              <a:t>P*w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D91EE-43EE-4625-9AAE-A16B195A3E92}"/>
              </a:ext>
            </a:extLst>
          </p:cNvPr>
          <p:cNvSpPr txBox="1"/>
          <p:nvPr/>
        </p:nvSpPr>
        <p:spPr>
          <a:xfrm>
            <a:off x="7019904" y="1506218"/>
            <a:ext cx="12121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 </a:t>
            </a:r>
            <a:r>
              <a:rPr lang="en-US" dirty="0" err="1">
                <a:solidFill>
                  <a:srgbClr val="002060"/>
                </a:solidFill>
              </a:rPr>
              <a:t>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w </a:t>
            </a:r>
            <a:r>
              <a:rPr lang="en-US" dirty="0" err="1">
                <a:solidFill>
                  <a:srgbClr val="7030A0"/>
                </a:solidFill>
              </a:rPr>
              <a:t>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w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w </a:t>
            </a:r>
            <a:r>
              <a:rPr lang="en-US" dirty="0" err="1">
                <a:solidFill>
                  <a:srgbClr val="7030A0"/>
                </a:solidFill>
              </a:rPr>
              <a:t>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59D2-1377-4BE7-B94E-C1D0793B378F}"/>
              </a:ext>
            </a:extLst>
          </p:cNvPr>
          <p:cNvSpPr txBox="1"/>
          <p:nvPr/>
        </p:nvSpPr>
        <p:spPr>
          <a:xfrm>
            <a:off x="1045343" y="3190196"/>
            <a:ext cx="204414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Topic1  Topic2  Topic 3</a:t>
            </a:r>
          </a:p>
          <a:p>
            <a:r>
              <a:rPr lang="en-US" dirty="0">
                <a:solidFill>
                  <a:schemeClr val="tx1"/>
                </a:solidFill>
              </a:rPr>
              <a:t>P*w       P*w      P*w</a:t>
            </a:r>
          </a:p>
          <a:p>
            <a:r>
              <a:rPr lang="en-US" dirty="0">
                <a:solidFill>
                  <a:schemeClr val="tx1"/>
                </a:solidFill>
              </a:rPr>
              <a:t>P*w       P*w      P*w</a:t>
            </a:r>
          </a:p>
          <a:p>
            <a:r>
              <a:rPr lang="en-US" dirty="0">
                <a:solidFill>
                  <a:schemeClr val="tx1"/>
                </a:solidFill>
              </a:rPr>
              <a:t>P*w       P*w      P*w</a:t>
            </a:r>
          </a:p>
          <a:p>
            <a:r>
              <a:rPr lang="en-US" dirty="0">
                <a:solidFill>
                  <a:schemeClr val="tx1"/>
                </a:solidFill>
              </a:rPr>
              <a:t>P*w       P*w      P*w</a:t>
            </a:r>
          </a:p>
          <a:p>
            <a:r>
              <a:rPr lang="en-US" dirty="0">
                <a:solidFill>
                  <a:schemeClr val="tx1"/>
                </a:solidFill>
              </a:rPr>
              <a:t>P*w       P*w      P*w</a:t>
            </a:r>
          </a:p>
          <a:p>
            <a:r>
              <a:rPr lang="en-US" dirty="0">
                <a:solidFill>
                  <a:schemeClr val="tx1"/>
                </a:solidFill>
              </a:rPr>
              <a:t>P*w       P*w      P*w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20657-2BA1-4FFC-8C15-349D357EE45D}"/>
              </a:ext>
            </a:extLst>
          </p:cNvPr>
          <p:cNvSpPr txBox="1"/>
          <p:nvPr/>
        </p:nvSpPr>
        <p:spPr>
          <a:xfrm>
            <a:off x="7019903" y="3272124"/>
            <a:ext cx="12121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9A06D-1B4C-4272-ACDE-E4CE26A883F6}"/>
              </a:ext>
            </a:extLst>
          </p:cNvPr>
          <p:cNvSpPr txBox="1"/>
          <p:nvPr/>
        </p:nvSpPr>
        <p:spPr>
          <a:xfrm>
            <a:off x="3932020" y="1136886"/>
            <a:ext cx="19944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Recipe:</a:t>
            </a:r>
          </a:p>
          <a:p>
            <a:r>
              <a:rPr lang="en-US" dirty="0">
                <a:solidFill>
                  <a:srgbClr val="0070C0"/>
                </a:solidFill>
              </a:rPr>
              <a:t>Topic1 </a:t>
            </a:r>
            <a:r>
              <a:rPr lang="en-US" dirty="0">
                <a:solidFill>
                  <a:srgbClr val="002060"/>
                </a:solidFill>
              </a:rPr>
              <a:t>Topic2</a:t>
            </a:r>
            <a:r>
              <a:rPr lang="en-US" dirty="0"/>
              <a:t>  </a:t>
            </a:r>
            <a:r>
              <a:rPr lang="en-US" dirty="0">
                <a:solidFill>
                  <a:srgbClr val="7030A0"/>
                </a:solidFill>
              </a:rPr>
              <a:t>Topic 3</a:t>
            </a:r>
          </a:p>
          <a:p>
            <a:r>
              <a:rPr lang="en-US" dirty="0">
                <a:solidFill>
                  <a:srgbClr val="0070C0"/>
                </a:solidFill>
              </a:rPr>
              <a:t>50%      </a:t>
            </a:r>
            <a:r>
              <a:rPr lang="en-US" dirty="0">
                <a:solidFill>
                  <a:srgbClr val="002060"/>
                </a:solidFill>
              </a:rPr>
              <a:t>30%     </a:t>
            </a:r>
            <a:r>
              <a:rPr lang="en-US" dirty="0">
                <a:solidFill>
                  <a:srgbClr val="7030A0"/>
                </a:solidFill>
              </a:rPr>
              <a:t>45%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E20C23-1506-4A53-A800-2510E196EE19}"/>
              </a:ext>
            </a:extLst>
          </p:cNvPr>
          <p:cNvSpPr txBox="1"/>
          <p:nvPr/>
        </p:nvSpPr>
        <p:spPr>
          <a:xfrm>
            <a:off x="6654216" y="4944715"/>
            <a:ext cx="2489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2"/>
              </a:rPr>
              <a:t>https://www.youtube.com/watch?v=3mHy4OSyRf0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3128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749</Words>
  <Application>Microsoft Office PowerPoint</Application>
  <PresentationFormat>On-screen Show (16:9)</PresentationFormat>
  <Paragraphs>121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Simple Light</vt:lpstr>
      <vt:lpstr>Office Theme</vt:lpstr>
      <vt:lpstr>MBA Topic Modeling</vt:lpstr>
      <vt:lpstr>What We’ve accomplished since...</vt:lpstr>
      <vt:lpstr>NodeXL Network Analysis</vt:lpstr>
      <vt:lpstr>Key Influencers</vt:lpstr>
      <vt:lpstr>Key Participants</vt:lpstr>
      <vt:lpstr>Topic Modeling</vt:lpstr>
      <vt:lpstr>Pre-processing</vt:lpstr>
      <vt:lpstr>Graphical Model</vt:lpstr>
      <vt:lpstr>Simple Explanation</vt:lpstr>
      <vt:lpstr>Training the Model</vt:lpstr>
      <vt:lpstr>PowerPoint Presentation</vt:lpstr>
      <vt:lpstr>PowerPoint Presentation</vt:lpstr>
      <vt:lpstr>PowerPoint Presentation</vt:lpstr>
      <vt:lpstr>PowerPoint Presentation</vt:lpstr>
      <vt:lpstr>Why examine r/MBA data and relationships?</vt:lpstr>
      <vt:lpstr>r/MBA Relationships and Topic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MBA Topic Modeling and Network Analysis</dc:title>
  <cp:lastModifiedBy>upendra karki</cp:lastModifiedBy>
  <cp:revision>21</cp:revision>
  <dcterms:modified xsi:type="dcterms:W3CDTF">2019-05-07T20:39:02Z</dcterms:modified>
</cp:coreProperties>
</file>