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58" r:id="rId5"/>
    <p:sldId id="266" r:id="rId6"/>
    <p:sldId id="268" r:id="rId7"/>
    <p:sldId id="269" r:id="rId8"/>
    <p:sldId id="271" r:id="rId9"/>
    <p:sldId id="260" r:id="rId10"/>
    <p:sldId id="262" r:id="rId11"/>
    <p:sldId id="261" r:id="rId12"/>
    <p:sldId id="25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92" d="100"/>
          <a:sy n="92" d="100"/>
        </p:scale>
        <p:origin x="8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12/19/2014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12/19/2014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12/19/2014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12/19/2014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12/19/2014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12/19/2014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12/19/2014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12/19/2014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Customer </a:t>
            </a:r>
            <a:r>
              <a:rPr lang="en-US" dirty="0"/>
              <a:t>Insight and Predictive analytics Using Apache </a:t>
            </a:r>
            <a:r>
              <a:rPr lang="en-US" dirty="0" smtClean="0"/>
              <a:t>Spark</a:t>
            </a:r>
            <a:endParaRPr lang="en-US" dirty="0"/>
          </a:p>
        </p:txBody>
      </p:sp>
      <p:sp>
        <p:nvSpPr>
          <p:cNvPr id="3" name="Subtitle 2"/>
          <p:cNvSpPr>
            <a:spLocks noGrp="1"/>
          </p:cNvSpPr>
          <p:nvPr>
            <p:ph type="subTitle" idx="1"/>
          </p:nvPr>
        </p:nvSpPr>
        <p:spPr>
          <a:xfrm>
            <a:off x="581194" y="3308245"/>
            <a:ext cx="10993546" cy="2765177"/>
          </a:xfrm>
        </p:spPr>
        <p:txBody>
          <a:bodyPr/>
          <a:lstStyle/>
          <a:p>
            <a:r>
              <a:rPr lang="en-US" dirty="0" err="1" smtClean="0">
                <a:solidFill>
                  <a:srgbClr val="00B050"/>
                </a:solidFill>
                <a:latin typeface="+mj-lt"/>
                <a:cs typeface="Times New Roman" panose="02020603050405020304" pitchFamily="18" charset="0"/>
              </a:rPr>
              <a:t>Sathishbabu</a:t>
            </a:r>
            <a:r>
              <a:rPr lang="en-US" dirty="0" smtClean="0">
                <a:solidFill>
                  <a:srgbClr val="00B050"/>
                </a:solidFill>
                <a:latin typeface="+mj-lt"/>
                <a:cs typeface="Times New Roman" panose="02020603050405020304" pitchFamily="18" charset="0"/>
              </a:rPr>
              <a:t> </a:t>
            </a:r>
            <a:r>
              <a:rPr lang="en-US" dirty="0" err="1">
                <a:solidFill>
                  <a:srgbClr val="00B050"/>
                </a:solidFill>
                <a:latin typeface="+mj-lt"/>
                <a:cs typeface="Times New Roman" panose="02020603050405020304" pitchFamily="18" charset="0"/>
              </a:rPr>
              <a:t>Rajasekar</a:t>
            </a:r>
            <a:r>
              <a:rPr lang="en-US" dirty="0">
                <a:solidFill>
                  <a:srgbClr val="00B050"/>
                </a:solidFill>
                <a:latin typeface="+mj-lt"/>
                <a:cs typeface="Times New Roman" panose="02020603050405020304" pitchFamily="18" charset="0"/>
              </a:rPr>
              <a:t> ( sxr136330)</a:t>
            </a:r>
            <a:br>
              <a:rPr lang="en-US" dirty="0">
                <a:solidFill>
                  <a:srgbClr val="00B050"/>
                </a:solidFill>
                <a:latin typeface="+mj-lt"/>
                <a:cs typeface="Times New Roman" panose="02020603050405020304" pitchFamily="18" charset="0"/>
              </a:rPr>
            </a:br>
            <a:r>
              <a:rPr lang="en-US" dirty="0" err="1">
                <a:solidFill>
                  <a:srgbClr val="00B050"/>
                </a:solidFill>
                <a:latin typeface="+mj-lt"/>
                <a:cs typeface="Times New Roman" panose="02020603050405020304" pitchFamily="18" charset="0"/>
              </a:rPr>
              <a:t>Upendra</a:t>
            </a:r>
            <a:r>
              <a:rPr lang="en-US" dirty="0">
                <a:solidFill>
                  <a:srgbClr val="00B050"/>
                </a:solidFill>
                <a:latin typeface="+mj-lt"/>
                <a:cs typeface="Times New Roman" panose="02020603050405020304" pitchFamily="18" charset="0"/>
              </a:rPr>
              <a:t> Reddy </a:t>
            </a:r>
            <a:r>
              <a:rPr lang="en-US" dirty="0" err="1">
                <a:solidFill>
                  <a:srgbClr val="00B050"/>
                </a:solidFill>
                <a:latin typeface="+mj-lt"/>
                <a:cs typeface="Times New Roman" panose="02020603050405020304" pitchFamily="18" charset="0"/>
              </a:rPr>
              <a:t>Lingareddygari</a:t>
            </a:r>
            <a:r>
              <a:rPr lang="en-US" dirty="0">
                <a:solidFill>
                  <a:srgbClr val="00B050"/>
                </a:solidFill>
                <a:latin typeface="+mj-lt"/>
                <a:cs typeface="Times New Roman" panose="02020603050405020304" pitchFamily="18" charset="0"/>
              </a:rPr>
              <a:t> (uxr130130)</a:t>
            </a:r>
            <a:br>
              <a:rPr lang="en-US" dirty="0">
                <a:solidFill>
                  <a:srgbClr val="00B050"/>
                </a:solidFill>
                <a:latin typeface="+mj-lt"/>
                <a:cs typeface="Times New Roman" panose="02020603050405020304" pitchFamily="18" charset="0"/>
              </a:rPr>
            </a:br>
            <a:r>
              <a:rPr lang="en-US" dirty="0" err="1">
                <a:solidFill>
                  <a:srgbClr val="00B050"/>
                </a:solidFill>
                <a:latin typeface="+mj-lt"/>
                <a:cs typeface="Times New Roman" panose="02020603050405020304" pitchFamily="18" charset="0"/>
              </a:rPr>
              <a:t>Viswatej</a:t>
            </a:r>
            <a:r>
              <a:rPr lang="en-US" dirty="0">
                <a:solidFill>
                  <a:srgbClr val="00B050"/>
                </a:solidFill>
                <a:latin typeface="+mj-lt"/>
                <a:cs typeface="Times New Roman" panose="02020603050405020304" pitchFamily="18" charset="0"/>
              </a:rPr>
              <a:t> </a:t>
            </a:r>
            <a:r>
              <a:rPr lang="en-US" dirty="0" err="1">
                <a:solidFill>
                  <a:srgbClr val="00B050"/>
                </a:solidFill>
                <a:latin typeface="+mj-lt"/>
                <a:cs typeface="Times New Roman" panose="02020603050405020304" pitchFamily="18" charset="0"/>
              </a:rPr>
              <a:t>Reddirouthu</a:t>
            </a:r>
            <a:r>
              <a:rPr lang="en-US" dirty="0">
                <a:solidFill>
                  <a:srgbClr val="00B050"/>
                </a:solidFill>
                <a:latin typeface="+mj-lt"/>
                <a:cs typeface="Times New Roman" panose="02020603050405020304" pitchFamily="18" charset="0"/>
              </a:rPr>
              <a:t> (vxr131330)</a:t>
            </a:r>
            <a:br>
              <a:rPr lang="en-US" dirty="0">
                <a:solidFill>
                  <a:srgbClr val="00B050"/>
                </a:solidFill>
                <a:latin typeface="+mj-lt"/>
                <a:cs typeface="Times New Roman" panose="02020603050405020304" pitchFamily="18" charset="0"/>
              </a:rPr>
            </a:br>
            <a:r>
              <a:rPr lang="en-US" dirty="0">
                <a:solidFill>
                  <a:srgbClr val="00B050"/>
                </a:solidFill>
                <a:latin typeface="+mj-lt"/>
                <a:cs typeface="Times New Roman" panose="02020603050405020304" pitchFamily="18" charset="0"/>
              </a:rPr>
              <a:t>Samhita </a:t>
            </a:r>
            <a:r>
              <a:rPr lang="en-US" dirty="0" err="1">
                <a:solidFill>
                  <a:srgbClr val="00B050"/>
                </a:solidFill>
                <a:latin typeface="+mj-lt"/>
                <a:cs typeface="Times New Roman" panose="02020603050405020304" pitchFamily="18" charset="0"/>
              </a:rPr>
              <a:t>Muthineni</a:t>
            </a:r>
            <a:r>
              <a:rPr lang="en-US" dirty="0">
                <a:solidFill>
                  <a:srgbClr val="00B050"/>
                </a:solidFill>
                <a:latin typeface="+mj-lt"/>
                <a:cs typeface="Times New Roman" panose="02020603050405020304" pitchFamily="18" charset="0"/>
              </a:rPr>
              <a:t>(sxm130331)</a:t>
            </a:r>
            <a:br>
              <a:rPr lang="en-US" dirty="0">
                <a:solidFill>
                  <a:srgbClr val="00B050"/>
                </a:solidFill>
                <a:latin typeface="+mj-lt"/>
                <a:cs typeface="Times New Roman" panose="02020603050405020304" pitchFamily="18" charset="0"/>
              </a:rPr>
            </a:br>
            <a:r>
              <a:rPr lang="en-US" dirty="0" err="1">
                <a:solidFill>
                  <a:srgbClr val="00B050"/>
                </a:solidFill>
                <a:latin typeface="+mj-lt"/>
                <a:cs typeface="Times New Roman" panose="02020603050405020304" pitchFamily="18" charset="0"/>
              </a:rPr>
              <a:t>Divya</a:t>
            </a:r>
            <a:r>
              <a:rPr lang="en-US" dirty="0">
                <a:solidFill>
                  <a:srgbClr val="00B050"/>
                </a:solidFill>
                <a:latin typeface="+mj-lt"/>
                <a:cs typeface="Times New Roman" panose="02020603050405020304" pitchFamily="18" charset="0"/>
              </a:rPr>
              <a:t> </a:t>
            </a:r>
            <a:r>
              <a:rPr lang="en-US" dirty="0" err="1">
                <a:solidFill>
                  <a:srgbClr val="00B050"/>
                </a:solidFill>
                <a:latin typeface="+mj-lt"/>
                <a:cs typeface="Times New Roman" panose="02020603050405020304" pitchFamily="18" charset="0"/>
              </a:rPr>
              <a:t>Ramadugu</a:t>
            </a:r>
            <a:r>
              <a:rPr lang="en-US" dirty="0">
                <a:solidFill>
                  <a:srgbClr val="00B050"/>
                </a:solidFill>
                <a:latin typeface="+mj-lt"/>
                <a:cs typeface="Times New Roman" panose="02020603050405020304" pitchFamily="18" charset="0"/>
              </a:rPr>
              <a:t> </a:t>
            </a:r>
            <a:r>
              <a:rPr lang="en-US" dirty="0" smtClean="0">
                <a:solidFill>
                  <a:srgbClr val="00B050"/>
                </a:solidFill>
                <a:latin typeface="+mj-lt"/>
                <a:cs typeface="Times New Roman" panose="02020603050405020304" pitchFamily="18" charset="0"/>
              </a:rPr>
              <a:t>(dxr131330)</a:t>
            </a:r>
          </a:p>
          <a:p>
            <a:endParaRPr lang="en-US"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66967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Mlib</a:t>
            </a:r>
            <a:r>
              <a:rPr lang="en-US" dirty="0"/>
              <a:t>-</a:t>
            </a:r>
            <a:r>
              <a:rPr lang="en-US" dirty="0" smtClean="0"/>
              <a:t>Naïve </a:t>
            </a:r>
            <a:r>
              <a:rPr lang="en-US" dirty="0" err="1" smtClean="0"/>
              <a:t>bayes</a:t>
            </a:r>
            <a:endParaRPr lang="en-US" dirty="0"/>
          </a:p>
        </p:txBody>
      </p:sp>
      <p:sp>
        <p:nvSpPr>
          <p:cNvPr id="3" name="Content Placeholder 2"/>
          <p:cNvSpPr>
            <a:spLocks noGrp="1"/>
          </p:cNvSpPr>
          <p:nvPr>
            <p:ph idx="1"/>
          </p:nvPr>
        </p:nvSpPr>
        <p:spPr/>
        <p:txBody>
          <a:bodyPr/>
          <a:lstStyle/>
          <a:p>
            <a:r>
              <a:rPr lang="en-US" dirty="0"/>
              <a:t>I</a:t>
            </a:r>
            <a:r>
              <a:rPr lang="en-US" dirty="0" smtClean="0"/>
              <a:t>s </a:t>
            </a:r>
            <a:r>
              <a:rPr lang="en-US" dirty="0"/>
              <a:t>a simple multiclass classification algorithm </a:t>
            </a:r>
            <a:endParaRPr lang="en-US" dirty="0" smtClean="0"/>
          </a:p>
          <a:p>
            <a:r>
              <a:rPr lang="en-US" dirty="0" smtClean="0"/>
              <a:t>It assumes independence </a:t>
            </a:r>
            <a:r>
              <a:rPr lang="en-US" dirty="0"/>
              <a:t>between every pair of </a:t>
            </a:r>
            <a:r>
              <a:rPr lang="en-US" dirty="0" smtClean="0"/>
              <a:t>features</a:t>
            </a:r>
          </a:p>
          <a:p>
            <a:r>
              <a:rPr lang="en-US" dirty="0" smtClean="0"/>
              <a:t>It </a:t>
            </a:r>
            <a:r>
              <a:rPr lang="en-US" dirty="0"/>
              <a:t>can be trained very </a:t>
            </a:r>
            <a:r>
              <a:rPr lang="en-US" dirty="0" smtClean="0"/>
              <a:t>efficiently</a:t>
            </a:r>
          </a:p>
          <a:p>
            <a:r>
              <a:rPr lang="en-US" dirty="0" smtClean="0"/>
              <a:t>Within </a:t>
            </a:r>
            <a:r>
              <a:rPr lang="en-US" dirty="0"/>
              <a:t>a single pass to the training data, it computes the conditional probability distribution of each feature given label, and then it applies Bayes’ theorem to compute the conditional probability distribution of label given an observation and use it for prediction.</a:t>
            </a:r>
          </a:p>
        </p:txBody>
      </p:sp>
    </p:spTree>
    <p:extLst>
      <p:ext uri="{BB962C8B-B14F-4D97-AF65-F5344CB8AC3E}">
        <p14:creationId xmlns:p14="http://schemas.microsoft.com/office/powerpoint/2010/main" val="20431793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Twitter4j</a:t>
            </a:r>
            <a:endParaRPr lang="en-US" dirty="0"/>
          </a:p>
        </p:txBody>
      </p:sp>
      <p:sp>
        <p:nvSpPr>
          <p:cNvPr id="3" name="Content Placeholder 2"/>
          <p:cNvSpPr>
            <a:spLocks noGrp="1"/>
          </p:cNvSpPr>
          <p:nvPr>
            <p:ph idx="1"/>
          </p:nvPr>
        </p:nvSpPr>
        <p:spPr/>
        <p:txBody>
          <a:bodyPr/>
          <a:lstStyle/>
          <a:p>
            <a:r>
              <a:rPr lang="en-US" dirty="0"/>
              <a:t>Unofficial Java library for Twitter API</a:t>
            </a:r>
          </a:p>
          <a:p>
            <a:r>
              <a:rPr lang="en-US" dirty="0"/>
              <a:t>Fetches near real time data from twitter using developer credentials</a:t>
            </a:r>
          </a:p>
        </p:txBody>
      </p:sp>
    </p:spTree>
    <p:extLst>
      <p:ext uri="{BB962C8B-B14F-4D97-AF65-F5344CB8AC3E}">
        <p14:creationId xmlns:p14="http://schemas.microsoft.com/office/powerpoint/2010/main" val="41386923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7" name="Rectangle 6"/>
          <p:cNvSpPr/>
          <p:nvPr/>
        </p:nvSpPr>
        <p:spPr>
          <a:xfrm>
            <a:off x="3718678" y="2967335"/>
            <a:ext cx="4754636" cy="923330"/>
          </a:xfrm>
          <a:prstGeom prst="rect">
            <a:avLst/>
          </a:prstGeom>
          <a:noFill/>
        </p:spPr>
        <p:txBody>
          <a:bodyPr wrap="none" lIns="91440" tIns="45720" rIns="91440" bIns="45720">
            <a:spAutoFit/>
          </a:bodyPr>
          <a:lstStyle/>
          <a:p>
            <a:pPr algn="ctr"/>
            <a:r>
              <a:rPr lang="en-US" sz="5400" b="1" dirty="0" smtClean="0">
                <a:ln w="9525">
                  <a:solidFill>
                    <a:schemeClr val="bg1"/>
                  </a:solidFill>
                  <a:prstDash val="solid"/>
                </a:ln>
                <a:effectLst>
                  <a:outerShdw blurRad="12700" dist="38100" dir="2700000" algn="tl" rotWithShape="0">
                    <a:schemeClr val="accent5">
                      <a:lumMod val="60000"/>
                      <a:lumOff val="40000"/>
                    </a:schemeClr>
                  </a:outerShdw>
                </a:effectLst>
              </a:rPr>
              <a:t>THANK YOU!</a:t>
            </a:r>
            <a:endParaRPr lang="en-US" sz="5400" b="1" cap="none" spc="0" dirty="0">
              <a:ln w="9525">
                <a:solidFill>
                  <a:schemeClr val="bg1"/>
                </a:solidFill>
                <a:prstDash val="solid"/>
              </a:ln>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7190586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the project</a:t>
            </a:r>
            <a:endParaRPr lang="en-US" dirty="0"/>
          </a:p>
        </p:txBody>
      </p:sp>
      <p:sp>
        <p:nvSpPr>
          <p:cNvPr id="3" name="Content Placeholder 2"/>
          <p:cNvSpPr>
            <a:spLocks noGrp="1"/>
          </p:cNvSpPr>
          <p:nvPr>
            <p:ph idx="1"/>
          </p:nvPr>
        </p:nvSpPr>
        <p:spPr/>
        <p:txBody>
          <a:bodyPr/>
          <a:lstStyle/>
          <a:p>
            <a:endParaRPr lang="en-US" dirty="0"/>
          </a:p>
          <a:p>
            <a:r>
              <a:rPr lang="en-IN" b="1" dirty="0" smtClean="0"/>
              <a:t>The </a:t>
            </a:r>
            <a:r>
              <a:rPr lang="en-IN" b="1" dirty="0"/>
              <a:t>proposed project </a:t>
            </a:r>
            <a:r>
              <a:rPr lang="en-IN" b="1" dirty="0" smtClean="0"/>
              <a:t>is to </a:t>
            </a:r>
            <a:r>
              <a:rPr lang="en-IN" b="1" dirty="0"/>
              <a:t>gain customer insight and predictive analytics on </a:t>
            </a:r>
            <a:r>
              <a:rPr lang="en-IN" b="1" dirty="0" smtClean="0"/>
              <a:t>phones based </a:t>
            </a:r>
            <a:r>
              <a:rPr lang="en-IN" b="1" dirty="0"/>
              <a:t>on trending tweets from Twitter using Spark and </a:t>
            </a:r>
            <a:r>
              <a:rPr lang="en-IN" b="1" dirty="0" err="1" smtClean="0"/>
              <a:t>MLib</a:t>
            </a:r>
            <a:r>
              <a:rPr lang="en-IN" b="1" dirty="0" smtClean="0"/>
              <a:t>.</a:t>
            </a:r>
            <a:endParaRPr lang="en-US" b="1" dirty="0"/>
          </a:p>
          <a:p>
            <a:r>
              <a:rPr lang="en-IN" b="1" dirty="0" smtClean="0"/>
              <a:t>Inputs </a:t>
            </a:r>
            <a:r>
              <a:rPr lang="en-IN" b="1" dirty="0"/>
              <a:t>are the live tweets from Twitter and with help of Spark we find the tweets relevant to </a:t>
            </a:r>
            <a:r>
              <a:rPr lang="en-IN" b="1" dirty="0" smtClean="0"/>
              <a:t>phones matched </a:t>
            </a:r>
            <a:r>
              <a:rPr lang="en-IN" b="1" dirty="0"/>
              <a:t>using hash-tags and tweet text. </a:t>
            </a:r>
            <a:endParaRPr lang="en-IN" b="1" dirty="0" smtClean="0"/>
          </a:p>
          <a:p>
            <a:r>
              <a:rPr lang="en-IN" b="1" dirty="0" smtClean="0"/>
              <a:t>These </a:t>
            </a:r>
            <a:r>
              <a:rPr lang="en-IN" b="1" dirty="0"/>
              <a:t>tweets are then classified using naïve </a:t>
            </a:r>
            <a:r>
              <a:rPr lang="en-IN" b="1" dirty="0" err="1"/>
              <a:t>bayes</a:t>
            </a:r>
            <a:r>
              <a:rPr lang="en-IN" b="1" dirty="0"/>
              <a:t> classifier for sentiment analysis. </a:t>
            </a:r>
            <a:endParaRPr lang="en-IN" b="1" dirty="0" smtClean="0"/>
          </a:p>
          <a:p>
            <a:r>
              <a:rPr lang="en-IN" b="1" dirty="0" smtClean="0"/>
              <a:t>Upon </a:t>
            </a:r>
            <a:r>
              <a:rPr lang="en-IN" b="1" dirty="0"/>
              <a:t>classification, user id’s of supporters and non-supporters for different </a:t>
            </a:r>
            <a:r>
              <a:rPr lang="en-IN" b="1" dirty="0" smtClean="0"/>
              <a:t>phone </a:t>
            </a:r>
            <a:r>
              <a:rPr lang="en-IN" b="1" dirty="0"/>
              <a:t>models are provided.</a:t>
            </a:r>
            <a:endParaRPr lang="en-US" dirty="0"/>
          </a:p>
        </p:txBody>
      </p:sp>
    </p:spTree>
    <p:extLst>
      <p:ext uri="{BB962C8B-B14F-4D97-AF65-F5344CB8AC3E}">
        <p14:creationId xmlns:p14="http://schemas.microsoft.com/office/powerpoint/2010/main" val="38863198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US" dirty="0"/>
          </a:p>
        </p:txBody>
      </p:sp>
      <p:sp>
        <p:nvSpPr>
          <p:cNvPr id="3" name="Content Placeholder 2"/>
          <p:cNvSpPr>
            <a:spLocks noGrp="1"/>
          </p:cNvSpPr>
          <p:nvPr>
            <p:ph idx="1"/>
          </p:nvPr>
        </p:nvSpPr>
        <p:spPr/>
        <p:txBody>
          <a:bodyPr>
            <a:normAutofit/>
          </a:bodyPr>
          <a:lstStyle/>
          <a:p>
            <a:r>
              <a:rPr lang="en-US" sz="2000" dirty="0" smtClean="0"/>
              <a:t>Apache Spark</a:t>
            </a:r>
          </a:p>
          <a:p>
            <a:r>
              <a:rPr lang="en-US" sz="2000" dirty="0" err="1" smtClean="0"/>
              <a:t>Mlib</a:t>
            </a:r>
            <a:endParaRPr lang="en-US" sz="2000" dirty="0" smtClean="0"/>
          </a:p>
          <a:p>
            <a:r>
              <a:rPr lang="en-US" sz="2000" dirty="0" smtClean="0"/>
              <a:t>Twitter4j</a:t>
            </a:r>
          </a:p>
          <a:p>
            <a:pPr marL="0" indent="0">
              <a:buNone/>
            </a:pPr>
            <a:endParaRPr lang="en-US" sz="2000" dirty="0"/>
          </a:p>
        </p:txBody>
      </p:sp>
    </p:spTree>
    <p:extLst>
      <p:ext uri="{BB962C8B-B14F-4D97-AF65-F5344CB8AC3E}">
        <p14:creationId xmlns:p14="http://schemas.microsoft.com/office/powerpoint/2010/main" val="2602002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SPARK</a:t>
            </a:r>
            <a:endParaRPr lang="en-US" dirty="0"/>
          </a:p>
        </p:txBody>
      </p:sp>
      <p:sp>
        <p:nvSpPr>
          <p:cNvPr id="3" name="Content Placeholder 2"/>
          <p:cNvSpPr>
            <a:spLocks noGrp="1"/>
          </p:cNvSpPr>
          <p:nvPr>
            <p:ph idx="1"/>
          </p:nvPr>
        </p:nvSpPr>
        <p:spPr/>
        <p:txBody>
          <a:bodyPr/>
          <a:lstStyle/>
          <a:p>
            <a:r>
              <a:rPr lang="en-US" b="1" dirty="0"/>
              <a:t>Apache Spark</a:t>
            </a:r>
            <a:r>
              <a:rPr lang="en-US" dirty="0"/>
              <a:t> is an open-source cluster computing framework </a:t>
            </a:r>
            <a:r>
              <a:rPr lang="en-US" dirty="0" smtClean="0"/>
              <a:t>originally developed in the </a:t>
            </a:r>
            <a:r>
              <a:rPr lang="en-US" dirty="0" err="1" smtClean="0"/>
              <a:t>AMPLab</a:t>
            </a:r>
            <a:r>
              <a:rPr lang="en-US" dirty="0" smtClean="0"/>
              <a:t> at UC Berkeley. </a:t>
            </a:r>
          </a:p>
          <a:p>
            <a:r>
              <a:rPr lang="en-US" dirty="0" smtClean="0"/>
              <a:t>It provides the in-memory cluster computing that allows user to load data into a cluster's memory and query it efficiently. </a:t>
            </a:r>
          </a:p>
          <a:p>
            <a:r>
              <a:rPr lang="en-US" dirty="0" smtClean="0"/>
              <a:t>In </a:t>
            </a:r>
            <a:r>
              <a:rPr lang="en-US" dirty="0"/>
              <a:t>contrast to Hadoop's two-stage disk-based </a:t>
            </a:r>
            <a:r>
              <a:rPr lang="en-US" dirty="0" err="1"/>
              <a:t>MapReduce</a:t>
            </a:r>
            <a:r>
              <a:rPr lang="en-US" dirty="0"/>
              <a:t> paradigm, </a:t>
            </a:r>
            <a:r>
              <a:rPr lang="en-US" b="1" dirty="0"/>
              <a:t>Spark's</a:t>
            </a:r>
            <a:r>
              <a:rPr lang="en-US" dirty="0"/>
              <a:t> in-memory primitives provide performance up to 100 times faster for certain applications.</a:t>
            </a:r>
          </a:p>
        </p:txBody>
      </p:sp>
    </p:spTree>
    <p:extLst>
      <p:ext uri="{BB962C8B-B14F-4D97-AF65-F5344CB8AC3E}">
        <p14:creationId xmlns:p14="http://schemas.microsoft.com/office/powerpoint/2010/main" val="30166834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architecture</a:t>
            </a:r>
            <a:endParaRPr lang="en-US" dirty="0"/>
          </a:p>
        </p:txBody>
      </p:sp>
      <p:pic>
        <p:nvPicPr>
          <p:cNvPr id="4" name="Content Placeholder 3" descr="SoBnpa6hSoqEC4vv7tAC_spark-architecture.png"/>
          <p:cNvPicPr>
            <a:picLocks noGrp="1" noChangeAspect="1"/>
          </p:cNvPicPr>
          <p:nvPr>
            <p:ph idx="1"/>
          </p:nvPr>
        </p:nvPicPr>
        <p:blipFill>
          <a:blip r:embed="rId2" cstate="print"/>
          <a:stretch>
            <a:fillRect/>
          </a:stretch>
        </p:blipFill>
        <p:spPr>
          <a:xfrm>
            <a:off x="3399176" y="2181225"/>
            <a:ext cx="5393648" cy="3678238"/>
          </a:xfrm>
          <a:prstGeom prst="rect">
            <a:avLst/>
          </a:prstGeom>
        </p:spPr>
      </p:pic>
    </p:spTree>
    <p:extLst>
      <p:ext uri="{BB962C8B-B14F-4D97-AF65-F5344CB8AC3E}">
        <p14:creationId xmlns:p14="http://schemas.microsoft.com/office/powerpoint/2010/main" val="38384572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CONCEPTS OF SPARK </a:t>
            </a:r>
            <a:endParaRPr lang="en-US" dirty="0"/>
          </a:p>
        </p:txBody>
      </p:sp>
      <p:sp>
        <p:nvSpPr>
          <p:cNvPr id="3" name="Content Placeholder 2"/>
          <p:cNvSpPr>
            <a:spLocks noGrp="1"/>
          </p:cNvSpPr>
          <p:nvPr>
            <p:ph idx="1"/>
          </p:nvPr>
        </p:nvSpPr>
        <p:spPr/>
        <p:txBody>
          <a:bodyPr/>
          <a:lstStyle/>
          <a:p>
            <a:r>
              <a:rPr lang="en-US" dirty="0" smtClean="0"/>
              <a:t>Resilient Distributed Datasets(RDD)</a:t>
            </a:r>
          </a:p>
          <a:p>
            <a:r>
              <a:rPr lang="en-US" dirty="0" smtClean="0"/>
              <a:t>Directed Acyclic Graph(DAG) execution engine</a:t>
            </a:r>
            <a:endParaRPr lang="en-US" dirty="0"/>
          </a:p>
        </p:txBody>
      </p:sp>
    </p:spTree>
    <p:extLst>
      <p:ext uri="{BB962C8B-B14F-4D97-AF65-F5344CB8AC3E}">
        <p14:creationId xmlns:p14="http://schemas.microsoft.com/office/powerpoint/2010/main" val="2291239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a:t>
            </a:r>
            <a:endParaRPr lang="en-US" dirty="0"/>
          </a:p>
        </p:txBody>
      </p:sp>
      <p:sp>
        <p:nvSpPr>
          <p:cNvPr id="3" name="Content Placeholder 2"/>
          <p:cNvSpPr>
            <a:spLocks noGrp="1"/>
          </p:cNvSpPr>
          <p:nvPr>
            <p:ph idx="1"/>
          </p:nvPr>
        </p:nvSpPr>
        <p:spPr/>
        <p:txBody>
          <a:bodyPr>
            <a:normAutofit/>
          </a:bodyPr>
          <a:lstStyle/>
          <a:p>
            <a:r>
              <a:rPr lang="en-US" dirty="0"/>
              <a:t>It is a </a:t>
            </a:r>
            <a:r>
              <a:rPr lang="en-US" dirty="0" smtClean="0"/>
              <a:t>distributed </a:t>
            </a:r>
            <a:r>
              <a:rPr lang="en-US" dirty="0"/>
              <a:t>memory </a:t>
            </a:r>
            <a:r>
              <a:rPr lang="en-US" dirty="0" smtClean="0"/>
              <a:t>abstraction</a:t>
            </a:r>
          </a:p>
          <a:p>
            <a:endParaRPr lang="en-US" dirty="0" smtClean="0"/>
          </a:p>
          <a:p>
            <a:r>
              <a:rPr lang="en-US" dirty="0" smtClean="0"/>
              <a:t>Spark has two types of RDDS:</a:t>
            </a:r>
          </a:p>
          <a:p>
            <a:pPr marL="342900" indent="-342900">
              <a:buAutoNum type="arabicPeriod"/>
            </a:pPr>
            <a:r>
              <a:rPr lang="en-US" dirty="0" smtClean="0"/>
              <a:t>Parallelized existing programming collections (like list, map, </a:t>
            </a:r>
            <a:r>
              <a:rPr lang="en-US" dirty="0" err="1" smtClean="0"/>
              <a:t>etc</a:t>
            </a:r>
            <a:r>
              <a:rPr lang="en-US" dirty="0" smtClean="0"/>
              <a:t>)</a:t>
            </a:r>
          </a:p>
          <a:p>
            <a:pPr marL="342900" indent="-342900">
              <a:buAutoNum type="arabicPeriod"/>
            </a:pPr>
            <a:r>
              <a:rPr lang="en-US" dirty="0" smtClean="0"/>
              <a:t>Files stored on HDFS</a:t>
            </a:r>
          </a:p>
          <a:p>
            <a:pPr marL="0" indent="0">
              <a:buNone/>
            </a:pPr>
            <a:endParaRPr lang="en-US" dirty="0"/>
          </a:p>
        </p:txBody>
      </p:sp>
    </p:spTree>
    <p:extLst>
      <p:ext uri="{BB962C8B-B14F-4D97-AF65-F5344CB8AC3E}">
        <p14:creationId xmlns:p14="http://schemas.microsoft.com/office/powerpoint/2010/main" val="7585006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DAG EXECUTION ENGINE</a:t>
            </a:r>
          </a:p>
        </p:txBody>
      </p:sp>
      <p:sp>
        <p:nvSpPr>
          <p:cNvPr id="3" name="Content Placeholder 2"/>
          <p:cNvSpPr>
            <a:spLocks noGrp="1"/>
          </p:cNvSpPr>
          <p:nvPr>
            <p:ph idx="1"/>
          </p:nvPr>
        </p:nvSpPr>
        <p:spPr/>
        <p:txBody>
          <a:bodyPr/>
          <a:lstStyle/>
          <a:p>
            <a:r>
              <a:rPr lang="en-US" dirty="0" smtClean="0"/>
              <a:t>Whenever the </a:t>
            </a:r>
            <a:r>
              <a:rPr lang="en-US" dirty="0"/>
              <a:t>user runs an action on RDD, a directed acyclic graph is generated considering all the transformation </a:t>
            </a:r>
            <a:r>
              <a:rPr lang="en-US" dirty="0" smtClean="0"/>
              <a:t>dependencies</a:t>
            </a:r>
          </a:p>
          <a:p>
            <a:r>
              <a:rPr lang="en-US" dirty="0" smtClean="0"/>
              <a:t>This </a:t>
            </a:r>
            <a:r>
              <a:rPr lang="en-US" dirty="0"/>
              <a:t>eliminates the traditional </a:t>
            </a:r>
            <a:r>
              <a:rPr lang="en-US" dirty="0" err="1"/>
              <a:t>MapReduce</a:t>
            </a:r>
            <a:r>
              <a:rPr lang="en-US" dirty="0"/>
              <a:t> multi-stage execution model and also improves the performance</a:t>
            </a:r>
          </a:p>
          <a:p>
            <a:endParaRPr lang="en-US" dirty="0"/>
          </a:p>
        </p:txBody>
      </p:sp>
    </p:spTree>
    <p:extLst>
      <p:ext uri="{BB962C8B-B14F-4D97-AF65-F5344CB8AC3E}">
        <p14:creationId xmlns:p14="http://schemas.microsoft.com/office/powerpoint/2010/main" val="8919902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MLIB</a:t>
            </a:r>
            <a:endParaRPr lang="en-US" dirty="0"/>
          </a:p>
        </p:txBody>
      </p:sp>
      <p:sp>
        <p:nvSpPr>
          <p:cNvPr id="3" name="Content Placeholder 2"/>
          <p:cNvSpPr>
            <a:spLocks noGrp="1"/>
          </p:cNvSpPr>
          <p:nvPr>
            <p:ph idx="1"/>
          </p:nvPr>
        </p:nvSpPr>
        <p:spPr/>
        <p:txBody>
          <a:bodyPr/>
          <a:lstStyle/>
          <a:p>
            <a:r>
              <a:rPr lang="en-US" b="1" dirty="0" err="1" smtClean="0"/>
              <a:t>MLib</a:t>
            </a:r>
            <a:r>
              <a:rPr lang="en-US" dirty="0"/>
              <a:t> is Apache Spark's scalable machine learning library</a:t>
            </a:r>
            <a:r>
              <a:rPr lang="en-US" dirty="0" smtClean="0"/>
              <a:t>.</a:t>
            </a:r>
          </a:p>
          <a:p>
            <a:r>
              <a:rPr lang="en-US" dirty="0" smtClean="0"/>
              <a:t>It consists </a:t>
            </a:r>
            <a:r>
              <a:rPr lang="en-US" dirty="0"/>
              <a:t>of common learning algorithms like classification, clustering, </a:t>
            </a:r>
            <a:r>
              <a:rPr lang="en-US" dirty="0" smtClean="0"/>
              <a:t>regression, dimensionality reduction </a:t>
            </a:r>
            <a:r>
              <a:rPr lang="en-US" dirty="0"/>
              <a:t>etc.</a:t>
            </a:r>
          </a:p>
          <a:p>
            <a:r>
              <a:rPr lang="en-US" dirty="0" smtClean="0"/>
              <a:t>We have used the </a:t>
            </a:r>
            <a:r>
              <a:rPr lang="en-US" dirty="0" err="1" smtClean="0"/>
              <a:t>MLib</a:t>
            </a:r>
            <a:r>
              <a:rPr lang="en-US" dirty="0" smtClean="0"/>
              <a:t>-Naïve Bayes Algorithm for classification.</a:t>
            </a:r>
          </a:p>
          <a:p>
            <a:pPr marL="0" indent="0">
              <a:buNone/>
            </a:pPr>
            <a:endParaRPr lang="en-US" dirty="0"/>
          </a:p>
        </p:txBody>
      </p:sp>
    </p:spTree>
    <p:extLst>
      <p:ext uri="{BB962C8B-B14F-4D97-AF65-F5344CB8AC3E}">
        <p14:creationId xmlns:p14="http://schemas.microsoft.com/office/powerpoint/2010/main" val="1461690676"/>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288</TotalTime>
  <Words>277</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Gill Sans MT</vt:lpstr>
      <vt:lpstr>Times New Roman</vt:lpstr>
      <vt:lpstr>Wingdings 2</vt:lpstr>
      <vt:lpstr>Dividend</vt:lpstr>
      <vt:lpstr>Customer Insight and Predictive analytics Using Apache Spark</vt:lpstr>
      <vt:lpstr>Overview of the project</vt:lpstr>
      <vt:lpstr>TECHNOLOGIES USED</vt:lpstr>
      <vt:lpstr>APACHE SPARK</vt:lpstr>
      <vt:lpstr>Spark architecture</vt:lpstr>
      <vt:lpstr>KEY CONCEPTS OF SPARK </vt:lpstr>
      <vt:lpstr>RDD</vt:lpstr>
      <vt:lpstr>DAG EXECUTION ENGINE</vt:lpstr>
      <vt:lpstr>MLIB</vt:lpstr>
      <vt:lpstr>Mlib-Naïve bayes</vt:lpstr>
      <vt:lpstr>Twitter4j</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Insight and Predictive analytics Using Apache Spark</dc:title>
  <dc:creator>Samhita Muthineni</dc:creator>
  <cp:lastModifiedBy>Sathishbabu Rajasekar</cp:lastModifiedBy>
  <cp:revision>25</cp:revision>
  <dcterms:created xsi:type="dcterms:W3CDTF">2014-12-19T01:42:38Z</dcterms:created>
  <dcterms:modified xsi:type="dcterms:W3CDTF">2014-12-19T21:21:40Z</dcterms:modified>
</cp:coreProperties>
</file>