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0"/>
  </p:notesMasterIdLst>
  <p:sldIdLst>
    <p:sldId id="270" r:id="rId2"/>
    <p:sldId id="275" r:id="rId3"/>
    <p:sldId id="282" r:id="rId4"/>
    <p:sldId id="283" r:id="rId5"/>
    <p:sldId id="284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64" r:id="rId14"/>
    <p:sldId id="265" r:id="rId15"/>
    <p:sldId id="266" r:id="rId16"/>
    <p:sldId id="269" r:id="rId17"/>
    <p:sldId id="271" r:id="rId18"/>
    <p:sldId id="27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797"/>
    <a:srgbClr val="00AAE7"/>
    <a:srgbClr val="59BEEC"/>
    <a:srgbClr val="0080CB"/>
    <a:srgbClr val="64B630"/>
    <a:srgbClr val="94D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65586" autoAdjust="0"/>
  </p:normalViewPr>
  <p:slideViewPr>
    <p:cSldViewPr snapToGrid="0"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ED6F-8D10-462A-A27C-FFEA20906971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ED72E-FBF6-49D2-99B2-981646F37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2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6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moke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ED72E-FBF6-49D2-99B2-981646F37B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8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GSUP</a:t>
            </a:r>
            <a:r>
              <a:rPr lang="zh-CN" altLang="en-US" dirty="0" smtClean="0"/>
              <a:t>包加密需要测试时进行解密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直接写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接口进行测试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ED72E-FBF6-49D2-99B2-981646F37B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4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3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1642"/>
            <a:ext cx="7772400" cy="1073830"/>
          </a:xfrm>
          <a:prstGeom prst="rect">
            <a:avLst/>
          </a:prstGeom>
        </p:spPr>
        <p:txBody>
          <a:bodyPr anchor="t"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87688"/>
            <a:ext cx="77724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644" y="483629"/>
            <a:ext cx="2313708" cy="2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49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355272" y="4327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91073" y="792701"/>
            <a:ext cx="1728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38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335"/>
            <a:ext cx="7886700" cy="516616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4836"/>
            <a:ext cx="7886700" cy="52169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9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5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792" y="6356747"/>
            <a:ext cx="2056836" cy="36427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810" y="6356747"/>
            <a:ext cx="3086382" cy="364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8374" y="6356747"/>
            <a:ext cx="2056836" cy="36427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0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8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0" y="4145880"/>
            <a:ext cx="9144000" cy="1854729"/>
          </a:xfrm>
          <a:custGeom>
            <a:avLst/>
            <a:gdLst>
              <a:gd name="T0" fmla="*/ 0 w 5734"/>
              <a:gd name="T1" fmla="*/ 0 h 886"/>
              <a:gd name="T2" fmla="*/ 123 w 5734"/>
              <a:gd name="T3" fmla="*/ 88 h 886"/>
              <a:gd name="T4" fmla="*/ 249 w 5734"/>
              <a:gd name="T5" fmla="*/ 165 h 886"/>
              <a:gd name="T6" fmla="*/ 377 w 5734"/>
              <a:gd name="T7" fmla="*/ 233 h 886"/>
              <a:gd name="T8" fmla="*/ 510 w 5734"/>
              <a:gd name="T9" fmla="*/ 293 h 886"/>
              <a:gd name="T10" fmla="*/ 646 w 5734"/>
              <a:gd name="T11" fmla="*/ 343 h 886"/>
              <a:gd name="T12" fmla="*/ 785 w 5734"/>
              <a:gd name="T13" fmla="*/ 387 h 886"/>
              <a:gd name="T14" fmla="*/ 926 w 5734"/>
              <a:gd name="T15" fmla="*/ 422 h 886"/>
              <a:gd name="T16" fmla="*/ 1072 w 5734"/>
              <a:gd name="T17" fmla="*/ 452 h 886"/>
              <a:gd name="T18" fmla="*/ 1219 w 5734"/>
              <a:gd name="T19" fmla="*/ 473 h 886"/>
              <a:gd name="T20" fmla="*/ 1368 w 5734"/>
              <a:gd name="T21" fmla="*/ 490 h 886"/>
              <a:gd name="T22" fmla="*/ 1520 w 5734"/>
              <a:gd name="T23" fmla="*/ 501 h 886"/>
              <a:gd name="T24" fmla="*/ 1674 w 5734"/>
              <a:gd name="T25" fmla="*/ 506 h 886"/>
              <a:gd name="T26" fmla="*/ 1830 w 5734"/>
              <a:gd name="T27" fmla="*/ 506 h 886"/>
              <a:gd name="T28" fmla="*/ 1987 w 5734"/>
              <a:gd name="T29" fmla="*/ 503 h 886"/>
              <a:gd name="T30" fmla="*/ 2147 w 5734"/>
              <a:gd name="T31" fmla="*/ 494 h 886"/>
              <a:gd name="T32" fmla="*/ 2306 w 5734"/>
              <a:gd name="T33" fmla="*/ 483 h 886"/>
              <a:gd name="T34" fmla="*/ 2469 w 5734"/>
              <a:gd name="T35" fmla="*/ 469 h 886"/>
              <a:gd name="T36" fmla="*/ 2632 w 5734"/>
              <a:gd name="T37" fmla="*/ 454 h 886"/>
              <a:gd name="T38" fmla="*/ 2796 w 5734"/>
              <a:gd name="T39" fmla="*/ 434 h 886"/>
              <a:gd name="T40" fmla="*/ 2961 w 5734"/>
              <a:gd name="T41" fmla="*/ 415 h 886"/>
              <a:gd name="T42" fmla="*/ 3125 w 5734"/>
              <a:gd name="T43" fmla="*/ 394 h 886"/>
              <a:gd name="T44" fmla="*/ 3292 w 5734"/>
              <a:gd name="T45" fmla="*/ 371 h 886"/>
              <a:gd name="T46" fmla="*/ 3458 w 5734"/>
              <a:gd name="T47" fmla="*/ 350 h 886"/>
              <a:gd name="T48" fmla="*/ 3624 w 5734"/>
              <a:gd name="T49" fmla="*/ 328 h 886"/>
              <a:gd name="T50" fmla="*/ 3793 w 5734"/>
              <a:gd name="T51" fmla="*/ 307 h 886"/>
              <a:gd name="T52" fmla="*/ 3959 w 5734"/>
              <a:gd name="T53" fmla="*/ 287 h 886"/>
              <a:gd name="T54" fmla="*/ 4125 w 5734"/>
              <a:gd name="T55" fmla="*/ 268 h 886"/>
              <a:gd name="T56" fmla="*/ 4290 w 5734"/>
              <a:gd name="T57" fmla="*/ 252 h 886"/>
              <a:gd name="T58" fmla="*/ 4454 w 5734"/>
              <a:gd name="T59" fmla="*/ 238 h 886"/>
              <a:gd name="T60" fmla="*/ 4619 w 5734"/>
              <a:gd name="T61" fmla="*/ 228 h 886"/>
              <a:gd name="T62" fmla="*/ 4784 w 5734"/>
              <a:gd name="T63" fmla="*/ 221 h 886"/>
              <a:gd name="T64" fmla="*/ 4945 w 5734"/>
              <a:gd name="T65" fmla="*/ 217 h 886"/>
              <a:gd name="T66" fmla="*/ 5106 w 5734"/>
              <a:gd name="T67" fmla="*/ 217 h 886"/>
              <a:gd name="T68" fmla="*/ 5265 w 5734"/>
              <a:gd name="T69" fmla="*/ 223 h 886"/>
              <a:gd name="T70" fmla="*/ 5424 w 5734"/>
              <a:gd name="T71" fmla="*/ 233 h 886"/>
              <a:gd name="T72" fmla="*/ 5580 w 5734"/>
              <a:gd name="T73" fmla="*/ 249 h 886"/>
              <a:gd name="T74" fmla="*/ 5734 w 5734"/>
              <a:gd name="T75" fmla="*/ 272 h 886"/>
              <a:gd name="T76" fmla="*/ 5734 w 5734"/>
              <a:gd name="T77" fmla="*/ 886 h 886"/>
              <a:gd name="T78" fmla="*/ 0 w 5734"/>
              <a:gd name="T79" fmla="*/ 886 h 886"/>
              <a:gd name="T80" fmla="*/ 0 w 5734"/>
              <a:gd name="T81" fmla="*/ 0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34" h="886">
                <a:moveTo>
                  <a:pt x="0" y="0"/>
                </a:moveTo>
                <a:lnTo>
                  <a:pt x="123" y="88"/>
                </a:lnTo>
                <a:lnTo>
                  <a:pt x="249" y="165"/>
                </a:lnTo>
                <a:lnTo>
                  <a:pt x="377" y="233"/>
                </a:lnTo>
                <a:lnTo>
                  <a:pt x="510" y="293"/>
                </a:lnTo>
                <a:lnTo>
                  <a:pt x="646" y="343"/>
                </a:lnTo>
                <a:lnTo>
                  <a:pt x="785" y="387"/>
                </a:lnTo>
                <a:lnTo>
                  <a:pt x="926" y="422"/>
                </a:lnTo>
                <a:lnTo>
                  <a:pt x="1072" y="452"/>
                </a:lnTo>
                <a:lnTo>
                  <a:pt x="1219" y="473"/>
                </a:lnTo>
                <a:lnTo>
                  <a:pt x="1368" y="490"/>
                </a:lnTo>
                <a:lnTo>
                  <a:pt x="1520" y="501"/>
                </a:lnTo>
                <a:lnTo>
                  <a:pt x="1674" y="506"/>
                </a:lnTo>
                <a:lnTo>
                  <a:pt x="1830" y="506"/>
                </a:lnTo>
                <a:lnTo>
                  <a:pt x="1987" y="503"/>
                </a:lnTo>
                <a:lnTo>
                  <a:pt x="2147" y="494"/>
                </a:lnTo>
                <a:lnTo>
                  <a:pt x="2306" y="483"/>
                </a:lnTo>
                <a:lnTo>
                  <a:pt x="2469" y="469"/>
                </a:lnTo>
                <a:lnTo>
                  <a:pt x="2632" y="454"/>
                </a:lnTo>
                <a:lnTo>
                  <a:pt x="2796" y="434"/>
                </a:lnTo>
                <a:lnTo>
                  <a:pt x="2961" y="415"/>
                </a:lnTo>
                <a:lnTo>
                  <a:pt x="3125" y="394"/>
                </a:lnTo>
                <a:lnTo>
                  <a:pt x="3292" y="371"/>
                </a:lnTo>
                <a:lnTo>
                  <a:pt x="3458" y="350"/>
                </a:lnTo>
                <a:lnTo>
                  <a:pt x="3624" y="328"/>
                </a:lnTo>
                <a:lnTo>
                  <a:pt x="3793" y="307"/>
                </a:lnTo>
                <a:lnTo>
                  <a:pt x="3959" y="287"/>
                </a:lnTo>
                <a:lnTo>
                  <a:pt x="4125" y="268"/>
                </a:lnTo>
                <a:lnTo>
                  <a:pt x="4290" y="252"/>
                </a:lnTo>
                <a:lnTo>
                  <a:pt x="4454" y="238"/>
                </a:lnTo>
                <a:lnTo>
                  <a:pt x="4619" y="228"/>
                </a:lnTo>
                <a:lnTo>
                  <a:pt x="4784" y="221"/>
                </a:lnTo>
                <a:lnTo>
                  <a:pt x="4945" y="217"/>
                </a:lnTo>
                <a:lnTo>
                  <a:pt x="5106" y="217"/>
                </a:lnTo>
                <a:lnTo>
                  <a:pt x="5265" y="223"/>
                </a:lnTo>
                <a:lnTo>
                  <a:pt x="5424" y="233"/>
                </a:lnTo>
                <a:lnTo>
                  <a:pt x="5580" y="249"/>
                </a:lnTo>
                <a:lnTo>
                  <a:pt x="5734" y="272"/>
                </a:lnTo>
                <a:lnTo>
                  <a:pt x="5734" y="886"/>
                </a:lnTo>
                <a:lnTo>
                  <a:pt x="0" y="8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 sz="128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" y="4606731"/>
            <a:ext cx="9144000" cy="1393878"/>
          </a:xfrm>
          <a:custGeom>
            <a:avLst/>
            <a:gdLst>
              <a:gd name="T0" fmla="*/ 5044 w 5734"/>
              <a:gd name="T1" fmla="*/ 0 h 658"/>
              <a:gd name="T2" fmla="*/ 5272 w 5734"/>
              <a:gd name="T3" fmla="*/ 7 h 658"/>
              <a:gd name="T4" fmla="*/ 5503 w 5734"/>
              <a:gd name="T5" fmla="*/ 21 h 658"/>
              <a:gd name="T6" fmla="*/ 5734 w 5734"/>
              <a:gd name="T7" fmla="*/ 44 h 658"/>
              <a:gd name="T8" fmla="*/ 5734 w 5734"/>
              <a:gd name="T9" fmla="*/ 658 h 658"/>
              <a:gd name="T10" fmla="*/ 0 w 5734"/>
              <a:gd name="T11" fmla="*/ 658 h 658"/>
              <a:gd name="T12" fmla="*/ 0 w 5734"/>
              <a:gd name="T13" fmla="*/ 355 h 658"/>
              <a:gd name="T14" fmla="*/ 179 w 5734"/>
              <a:gd name="T15" fmla="*/ 399 h 658"/>
              <a:gd name="T16" fmla="*/ 359 w 5734"/>
              <a:gd name="T17" fmla="*/ 430 h 658"/>
              <a:gd name="T18" fmla="*/ 541 w 5734"/>
              <a:gd name="T19" fmla="*/ 453 h 658"/>
              <a:gd name="T20" fmla="*/ 725 w 5734"/>
              <a:gd name="T21" fmla="*/ 467 h 658"/>
              <a:gd name="T22" fmla="*/ 911 w 5734"/>
              <a:gd name="T23" fmla="*/ 472 h 658"/>
              <a:gd name="T24" fmla="*/ 1100 w 5734"/>
              <a:gd name="T25" fmla="*/ 471 h 658"/>
              <a:gd name="T26" fmla="*/ 1289 w 5734"/>
              <a:gd name="T27" fmla="*/ 462 h 658"/>
              <a:gd name="T28" fmla="*/ 1481 w 5734"/>
              <a:gd name="T29" fmla="*/ 446 h 658"/>
              <a:gd name="T30" fmla="*/ 1674 w 5734"/>
              <a:gd name="T31" fmla="*/ 427 h 658"/>
              <a:gd name="T32" fmla="*/ 1870 w 5734"/>
              <a:gd name="T33" fmla="*/ 402 h 658"/>
              <a:gd name="T34" fmla="*/ 2068 w 5734"/>
              <a:gd name="T35" fmla="*/ 373 h 658"/>
              <a:gd name="T36" fmla="*/ 2268 w 5734"/>
              <a:gd name="T37" fmla="*/ 341 h 658"/>
              <a:gd name="T38" fmla="*/ 2469 w 5734"/>
              <a:gd name="T39" fmla="*/ 308 h 658"/>
              <a:gd name="T40" fmla="*/ 2672 w 5734"/>
              <a:gd name="T41" fmla="*/ 271 h 658"/>
              <a:gd name="T42" fmla="*/ 2879 w 5734"/>
              <a:gd name="T43" fmla="*/ 236 h 658"/>
              <a:gd name="T44" fmla="*/ 3085 w 5734"/>
              <a:gd name="T45" fmla="*/ 199 h 658"/>
              <a:gd name="T46" fmla="*/ 3295 w 5734"/>
              <a:gd name="T47" fmla="*/ 164 h 658"/>
              <a:gd name="T48" fmla="*/ 3507 w 5734"/>
              <a:gd name="T49" fmla="*/ 131 h 658"/>
              <a:gd name="T50" fmla="*/ 3721 w 5734"/>
              <a:gd name="T51" fmla="*/ 100 h 658"/>
              <a:gd name="T52" fmla="*/ 3936 w 5734"/>
              <a:gd name="T53" fmla="*/ 70 h 658"/>
              <a:gd name="T54" fmla="*/ 4153 w 5734"/>
              <a:gd name="T55" fmla="*/ 45 h 658"/>
              <a:gd name="T56" fmla="*/ 4374 w 5734"/>
              <a:gd name="T57" fmla="*/ 26 h 658"/>
              <a:gd name="T58" fmla="*/ 4594 w 5734"/>
              <a:gd name="T59" fmla="*/ 10 h 658"/>
              <a:gd name="T60" fmla="*/ 4819 w 5734"/>
              <a:gd name="T61" fmla="*/ 2 h 658"/>
              <a:gd name="T62" fmla="*/ 5044 w 5734"/>
              <a:gd name="T6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734" h="658">
                <a:moveTo>
                  <a:pt x="5044" y="0"/>
                </a:moveTo>
                <a:lnTo>
                  <a:pt x="5272" y="7"/>
                </a:lnTo>
                <a:lnTo>
                  <a:pt x="5503" y="21"/>
                </a:lnTo>
                <a:lnTo>
                  <a:pt x="5734" y="44"/>
                </a:lnTo>
                <a:lnTo>
                  <a:pt x="5734" y="658"/>
                </a:lnTo>
                <a:lnTo>
                  <a:pt x="0" y="658"/>
                </a:lnTo>
                <a:lnTo>
                  <a:pt x="0" y="355"/>
                </a:lnTo>
                <a:lnTo>
                  <a:pt x="179" y="399"/>
                </a:lnTo>
                <a:lnTo>
                  <a:pt x="359" y="430"/>
                </a:lnTo>
                <a:lnTo>
                  <a:pt x="541" y="453"/>
                </a:lnTo>
                <a:lnTo>
                  <a:pt x="725" y="467"/>
                </a:lnTo>
                <a:lnTo>
                  <a:pt x="911" y="472"/>
                </a:lnTo>
                <a:lnTo>
                  <a:pt x="1100" y="471"/>
                </a:lnTo>
                <a:lnTo>
                  <a:pt x="1289" y="462"/>
                </a:lnTo>
                <a:lnTo>
                  <a:pt x="1481" y="446"/>
                </a:lnTo>
                <a:lnTo>
                  <a:pt x="1674" y="427"/>
                </a:lnTo>
                <a:lnTo>
                  <a:pt x="1870" y="402"/>
                </a:lnTo>
                <a:lnTo>
                  <a:pt x="2068" y="373"/>
                </a:lnTo>
                <a:lnTo>
                  <a:pt x="2268" y="341"/>
                </a:lnTo>
                <a:lnTo>
                  <a:pt x="2469" y="308"/>
                </a:lnTo>
                <a:lnTo>
                  <a:pt x="2672" y="271"/>
                </a:lnTo>
                <a:lnTo>
                  <a:pt x="2879" y="236"/>
                </a:lnTo>
                <a:lnTo>
                  <a:pt x="3085" y="199"/>
                </a:lnTo>
                <a:lnTo>
                  <a:pt x="3295" y="164"/>
                </a:lnTo>
                <a:lnTo>
                  <a:pt x="3507" y="131"/>
                </a:lnTo>
                <a:lnTo>
                  <a:pt x="3721" y="100"/>
                </a:lnTo>
                <a:lnTo>
                  <a:pt x="3936" y="70"/>
                </a:lnTo>
                <a:lnTo>
                  <a:pt x="4153" y="45"/>
                </a:lnTo>
                <a:lnTo>
                  <a:pt x="4374" y="26"/>
                </a:lnTo>
                <a:lnTo>
                  <a:pt x="4594" y="10"/>
                </a:lnTo>
                <a:lnTo>
                  <a:pt x="4819" y="2"/>
                </a:lnTo>
                <a:lnTo>
                  <a:pt x="5044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 sz="1280"/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029293" y="3361457"/>
            <a:ext cx="4418149" cy="35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276" b="1" cap="all" dirty="0" smtClean="0">
                <a:solidFill>
                  <a:schemeClr val="accent2"/>
                </a:solidFill>
                <a:cs typeface="Arial" panose="020B0604020202020204" pitchFamily="34" charset="0"/>
              </a:rPr>
              <a:t>自动化测试框架</a:t>
            </a:r>
            <a:r>
              <a:rPr lang="en-US" altLang="zh-CN" sz="2276" b="1" cap="all" dirty="0" smtClean="0">
                <a:solidFill>
                  <a:schemeClr val="accent2"/>
                </a:solidFill>
                <a:cs typeface="Arial" panose="020B0604020202020204" pitchFamily="34" charset="0"/>
              </a:rPr>
              <a:t>&amp;</a:t>
            </a:r>
            <a:r>
              <a:rPr lang="zh-CN" altLang="en-US" sz="2276" b="1" cap="all" dirty="0" smtClean="0">
                <a:solidFill>
                  <a:schemeClr val="accent2"/>
                </a:solidFill>
                <a:cs typeface="Arial" panose="020B0604020202020204" pitchFamily="34" charset="0"/>
              </a:rPr>
              <a:t>工具分享</a:t>
            </a:r>
            <a:endParaRPr lang="zh-CN" altLang="en-US" sz="2276" b="1" cap="all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4" y="483629"/>
            <a:ext cx="2313708" cy="2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63530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65256" y="267524"/>
            <a:ext cx="7886700" cy="516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753762" y="1263647"/>
            <a:ext cx="7261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Jmeter</a:t>
            </a:r>
            <a:r>
              <a:rPr lang="en-US" altLang="zh-CN" b="1" dirty="0"/>
              <a:t>: </a:t>
            </a:r>
            <a:r>
              <a:rPr lang="en-US" altLang="zh-CN" dirty="0"/>
              <a:t>Apache </a:t>
            </a:r>
            <a:r>
              <a:rPr lang="en-US" altLang="zh-CN" dirty="0" err="1"/>
              <a:t>JMeter</a:t>
            </a:r>
            <a:r>
              <a:rPr lang="zh-CN" altLang="en-US" dirty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组织开发的基于</a:t>
            </a:r>
            <a:r>
              <a:rPr lang="en-US" altLang="zh-CN" dirty="0"/>
              <a:t>Java</a:t>
            </a:r>
            <a:r>
              <a:rPr lang="zh-CN" altLang="en-US" dirty="0"/>
              <a:t>的压力测试工具。用于对软件做压力测试，它最初被设计用于</a:t>
            </a:r>
            <a:r>
              <a:rPr lang="en-US" altLang="zh-CN" dirty="0"/>
              <a:t>Web</a:t>
            </a:r>
            <a:r>
              <a:rPr lang="zh-CN" altLang="en-US" dirty="0"/>
              <a:t>应用测试，但后来扩展到其他测试</a:t>
            </a:r>
            <a:r>
              <a:rPr lang="zh-CN" altLang="en-US" dirty="0" smtClean="0"/>
              <a:t>领域。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6" y="2666484"/>
            <a:ext cx="3142994" cy="3097491"/>
          </a:xfrm>
          <a:prstGeom prst="rect">
            <a:avLst/>
          </a:prstGeom>
        </p:spPr>
      </p:pic>
      <p:sp>
        <p:nvSpPr>
          <p:cNvPr id="5" name="左箭头标注 4"/>
          <p:cNvSpPr/>
          <p:nvPr/>
        </p:nvSpPr>
        <p:spPr>
          <a:xfrm>
            <a:off x="3748216" y="2982098"/>
            <a:ext cx="2702011" cy="2600645"/>
          </a:xfrm>
          <a:prstGeom prst="leftArrowCallou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b="1">
                <a:solidFill>
                  <a:schemeClr val="tx1"/>
                </a:solidFill>
              </a:rPr>
              <a:t>X1~X5</a:t>
            </a:r>
            <a:r>
              <a:rPr lang="zh-CN" altLang="en-US" sz="800" b="1">
                <a:solidFill>
                  <a:schemeClr val="tx1"/>
                </a:solidFill>
              </a:rPr>
              <a:t>：</a:t>
            </a:r>
            <a:r>
              <a:rPr lang="zh-CN" altLang="en-US" sz="800">
                <a:solidFill>
                  <a:schemeClr val="tx1"/>
                </a:solidFill>
              </a:rPr>
              <a:t>是负载模拟的一个过程，使用这些组件来完成负载的模拟；</a:t>
            </a:r>
          </a:p>
          <a:p>
            <a:r>
              <a:rPr lang="en-US" altLang="zh-CN" sz="800" b="1">
                <a:solidFill>
                  <a:schemeClr val="tx1"/>
                </a:solidFill>
              </a:rPr>
              <a:t>X1</a:t>
            </a:r>
            <a:r>
              <a:rPr lang="zh-CN" altLang="en-US" sz="800">
                <a:solidFill>
                  <a:schemeClr val="tx1"/>
                </a:solidFill>
              </a:rPr>
              <a:t>：选择协议，模拟用户请求，检查服务器响应是否正确，然后收集结果信息；</a:t>
            </a:r>
          </a:p>
          <a:p>
            <a:r>
              <a:rPr lang="en-US" altLang="zh-CN" sz="800" b="1">
                <a:solidFill>
                  <a:schemeClr val="tx1"/>
                </a:solidFill>
              </a:rPr>
              <a:t>X2</a:t>
            </a:r>
            <a:r>
              <a:rPr lang="zh-CN" altLang="en-US" sz="800">
                <a:solidFill>
                  <a:schemeClr val="tx1"/>
                </a:solidFill>
              </a:rPr>
              <a:t>：完善测试脚本部分，包括参数化，关联等；</a:t>
            </a:r>
          </a:p>
          <a:p>
            <a:r>
              <a:rPr lang="en-US" altLang="zh-CN" sz="800" b="1">
                <a:solidFill>
                  <a:schemeClr val="tx1"/>
                </a:solidFill>
              </a:rPr>
              <a:t>X3</a:t>
            </a:r>
            <a:r>
              <a:rPr lang="zh-CN" altLang="en-US" sz="800">
                <a:solidFill>
                  <a:schemeClr val="tx1"/>
                </a:solidFill>
              </a:rPr>
              <a:t>：控制测试脚本业务逻辑；</a:t>
            </a:r>
          </a:p>
          <a:p>
            <a:r>
              <a:rPr lang="en-US" altLang="zh-CN" sz="800" b="1">
                <a:solidFill>
                  <a:schemeClr val="tx1"/>
                </a:solidFill>
              </a:rPr>
              <a:t>X4</a:t>
            </a:r>
            <a:r>
              <a:rPr lang="zh-CN" altLang="en-US" sz="800">
                <a:solidFill>
                  <a:schemeClr val="tx1"/>
                </a:solidFill>
              </a:rPr>
              <a:t>：集合点，模拟用户并发；</a:t>
            </a:r>
          </a:p>
          <a:p>
            <a:r>
              <a:rPr lang="en-US" altLang="zh-CN" sz="800" b="1">
                <a:solidFill>
                  <a:schemeClr val="tx1"/>
                </a:solidFill>
              </a:rPr>
              <a:t>X5</a:t>
            </a:r>
            <a:r>
              <a:rPr lang="zh-CN" altLang="en-US" sz="800">
                <a:solidFill>
                  <a:schemeClr val="tx1"/>
                </a:solidFill>
              </a:rPr>
              <a:t>：用户数，一个线程代表一个用户；</a:t>
            </a:r>
          </a:p>
          <a:p>
            <a:r>
              <a:rPr lang="en-US" altLang="zh-CN" sz="800" b="1">
                <a:solidFill>
                  <a:schemeClr val="tx1"/>
                </a:solidFill>
              </a:rPr>
              <a:t>Y1</a:t>
            </a:r>
            <a:r>
              <a:rPr lang="zh-CN" altLang="en-US" sz="800" b="1">
                <a:solidFill>
                  <a:schemeClr val="tx1"/>
                </a:solidFill>
              </a:rPr>
              <a:t>：</a:t>
            </a:r>
            <a:r>
              <a:rPr lang="zh-CN" altLang="en-US" sz="800">
                <a:solidFill>
                  <a:schemeClr val="tx1"/>
                </a:solidFill>
              </a:rPr>
              <a:t>可以理解为选择协议，包含负载模拟部分，负责模拟用户请求；</a:t>
            </a:r>
          </a:p>
          <a:p>
            <a:r>
              <a:rPr lang="en-US" altLang="zh-CN" sz="800" b="1">
                <a:solidFill>
                  <a:schemeClr val="tx1"/>
                </a:solidFill>
              </a:rPr>
              <a:t>Y2</a:t>
            </a:r>
            <a:r>
              <a:rPr lang="zh-CN" altLang="en-US" sz="800" b="1">
                <a:solidFill>
                  <a:schemeClr val="tx1"/>
                </a:solidFill>
              </a:rPr>
              <a:t>：</a:t>
            </a:r>
            <a:r>
              <a:rPr lang="zh-CN" altLang="en-US" sz="800">
                <a:solidFill>
                  <a:schemeClr val="tx1"/>
                </a:solidFill>
              </a:rPr>
              <a:t>可以理解为检查点，结果验证部分，负责验证结果正确性；</a:t>
            </a:r>
          </a:p>
          <a:p>
            <a:r>
              <a:rPr lang="en-US" altLang="zh-CN" sz="800" b="1">
                <a:solidFill>
                  <a:schemeClr val="tx1"/>
                </a:solidFill>
              </a:rPr>
              <a:t>Z</a:t>
            </a:r>
            <a:r>
              <a:rPr lang="zh-CN" altLang="en-US" sz="800" b="1">
                <a:solidFill>
                  <a:schemeClr val="tx1"/>
                </a:solidFill>
              </a:rPr>
              <a:t>：</a:t>
            </a:r>
            <a:r>
              <a:rPr lang="zh-CN" altLang="en-US" sz="800">
                <a:solidFill>
                  <a:schemeClr val="tx1"/>
                </a:solidFill>
              </a:rPr>
              <a:t>可以理解为监控器，负责结果的收集，监听器不仅可以放在线程组之内，也可以放在线程组之外；</a:t>
            </a:r>
          </a:p>
        </p:txBody>
      </p:sp>
    </p:spTree>
    <p:extLst>
      <p:ext uri="{BB962C8B-B14F-4D97-AF65-F5344CB8AC3E}">
        <p14:creationId xmlns:p14="http://schemas.microsoft.com/office/powerpoint/2010/main" val="314106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2724" y="1260389"/>
            <a:ext cx="66644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比较轻量级，并且开源，社区接受度高，比较容易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入门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提供了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BeanShell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编程能力，可以写出比较灵活的测试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脚本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的社区比较完善，提供了比较丰富的协议支持。比如除了支持常见的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协议之外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，还有</a:t>
            </a:r>
            <a:r>
              <a:rPr lang="en-US" altLang="zh-CN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Ftp,soap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等协议，还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可以直接通过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JDBC Sampler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连接数据库，把期望的测试结果存入数据库中，直接对测试结果进行验证。在编写测试脚本过程中，可以将不同的协议调用使用同一个脚本进行组合调用，写出比较复杂的测试用例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提供了比较高级的扩展能力，允许自己定义和扩展新的协议支持，比如扩展支持阿里提供的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Dubbo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协议的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插件等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JMeter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提供了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测试报告和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集成的能力，比较方便地实现一些基础的持续测试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065256" y="267524"/>
            <a:ext cx="7886700" cy="516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2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65256" y="267524"/>
            <a:ext cx="7886700" cy="516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的不足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0876" y="1927654"/>
            <a:ext cx="6524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脚本的</a:t>
            </a:r>
            <a:r>
              <a:rPr lang="zh-CN" altLang="en-US" dirty="0" smtClean="0"/>
              <a:t>灵活性不足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报告的</a:t>
            </a:r>
            <a:r>
              <a:rPr lang="zh-CN" altLang="en-US" dirty="0" smtClean="0"/>
              <a:t>能力的不足，</a:t>
            </a:r>
            <a:r>
              <a:rPr lang="en-US" altLang="zh-CN" dirty="0" err="1" smtClean="0"/>
              <a:t>JMeter</a:t>
            </a:r>
            <a:r>
              <a:rPr lang="zh-CN" altLang="en-US" dirty="0"/>
              <a:t>提供了</a:t>
            </a:r>
            <a:r>
              <a:rPr lang="en-US" altLang="zh-CN" dirty="0"/>
              <a:t>HTML</a:t>
            </a:r>
            <a:r>
              <a:rPr lang="zh-CN" altLang="en-US" dirty="0"/>
              <a:t>报告，但是</a:t>
            </a:r>
            <a:r>
              <a:rPr lang="en-US" altLang="zh-CN" dirty="0" err="1"/>
              <a:t>JMeter</a:t>
            </a:r>
            <a:r>
              <a:rPr lang="zh-CN" altLang="en-US" dirty="0"/>
              <a:t>本身的测试报告主要用于性能测试，反映的更多是性能测试层面的结果。而且配置过程比较复杂，在团队成员分享报告等方面比较</a:t>
            </a:r>
            <a:r>
              <a:rPr lang="zh-CN" altLang="en-US" dirty="0" smtClean="0"/>
              <a:t>麻烦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持续</a:t>
            </a:r>
            <a:r>
              <a:rPr lang="zh-CN" altLang="en-US" dirty="0" smtClean="0"/>
              <a:t>集成能力不足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测试用例的管理不足，在分层设计上欠缺。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11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在接口测试上的不同</a:t>
            </a:r>
            <a:endParaRPr lang="zh-CN" altLang="en-US" dirty="0"/>
          </a:p>
        </p:txBody>
      </p:sp>
      <p:grpSp>
        <p:nvGrpSpPr>
          <p:cNvPr id="89" name="组合 88"/>
          <p:cNvGrpSpPr/>
          <p:nvPr/>
        </p:nvGrpSpPr>
        <p:grpSpPr>
          <a:xfrm>
            <a:off x="671033" y="1048475"/>
            <a:ext cx="3258470" cy="857132"/>
            <a:chOff x="4304043" y="1286668"/>
            <a:chExt cx="3837944" cy="2757793"/>
          </a:xfrm>
          <a:solidFill>
            <a:srgbClr val="59BEE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0" name="圆角矩形 8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/>
                <a:ea typeface="宋体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 smtClean="0">
                  <a:latin typeface="Palatino Linotype"/>
                  <a:ea typeface="宋体"/>
                </a:rPr>
                <a:t>测试用例的管理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/>
                <a:ea typeface="宋体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149584" y="2480196"/>
            <a:ext cx="3258470" cy="857132"/>
            <a:chOff x="4304043" y="1286668"/>
            <a:chExt cx="3837944" cy="2757793"/>
          </a:xfrm>
          <a:solidFill>
            <a:srgbClr val="59BEE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圆角矩形 1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/>
                <a:ea typeface="宋体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Palatino Linotype"/>
                  <a:ea typeface="宋体"/>
                </a:rPr>
                <a:t>测试用例的编写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/>
                <a:ea typeface="宋体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80441" y="4253217"/>
            <a:ext cx="3258470" cy="857132"/>
            <a:chOff x="4304043" y="1286668"/>
            <a:chExt cx="3837944" cy="2757793"/>
          </a:xfrm>
          <a:solidFill>
            <a:srgbClr val="59BEE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圆角矩形 25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/>
                <a:ea typeface="宋体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304043" y="1448738"/>
              <a:ext cx="3742172" cy="2595723"/>
            </a:xfrm>
            <a:prstGeom prst="roundRect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Palatino Linotype"/>
                  <a:ea typeface="宋体"/>
                </a:rPr>
                <a:t>测试报告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 Linotype"/>
                <a:ea typeface="宋体"/>
              </a:endParaRPr>
            </a:p>
          </p:txBody>
        </p:sp>
      </p:grpSp>
      <p:sp>
        <p:nvSpPr>
          <p:cNvPr id="4" name="云形标注 3"/>
          <p:cNvSpPr/>
          <p:nvPr/>
        </p:nvSpPr>
        <p:spPr>
          <a:xfrm>
            <a:off x="6734431" y="1048475"/>
            <a:ext cx="1964725" cy="1431721"/>
          </a:xfrm>
          <a:prstGeom prst="cloudCallout">
            <a:avLst>
              <a:gd name="adj1" fmla="val -90188"/>
              <a:gd name="adj2" fmla="val 70027"/>
            </a:avLst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几个常见维度的简单对比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测试用例管理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49926" y="1519882"/>
            <a:ext cx="7452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/>
              <a:t>RF</a:t>
            </a:r>
            <a:r>
              <a:rPr lang="zh-CN" altLang="en-US" dirty="0" smtClean="0"/>
              <a:t>提供直观，便捷的管理页面，可以很好地分层设计我们的项目结构，比如：公共方法与业务层的分离；</a:t>
            </a:r>
            <a:endParaRPr lang="en-US" altLang="zh-CN" dirty="0" smtClean="0"/>
          </a:p>
          <a:p>
            <a:pPr>
              <a:buClr>
                <a:srgbClr val="FF0000"/>
              </a:buClr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却达不到</a:t>
            </a:r>
            <a:r>
              <a:rPr lang="en-US" altLang="zh-CN" dirty="0" smtClean="0"/>
              <a:t>RF</a:t>
            </a:r>
            <a:r>
              <a:rPr lang="zh-CN" altLang="en-US" dirty="0" smtClean="0"/>
              <a:t>的效果，管理测试用例笨重。</a:t>
            </a:r>
            <a:endParaRPr lang="en-US" altLang="zh-CN" dirty="0" smtClean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43" y="2718230"/>
            <a:ext cx="1695450" cy="216217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419" y="2718230"/>
            <a:ext cx="1771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4836"/>
            <a:ext cx="7886700" cy="580966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RF</a:t>
            </a:r>
            <a:r>
              <a:rPr lang="zh-CN" altLang="en-US" dirty="0" smtClean="0"/>
              <a:t>通过关键字（方法名）来组织业务流逻辑，用表格</a:t>
            </a:r>
            <a:r>
              <a:rPr lang="zh-CN" altLang="en-US" dirty="0"/>
              <a:t>的方式创建</a:t>
            </a:r>
            <a:r>
              <a:rPr lang="zh-CN" altLang="en-US" dirty="0" smtClean="0"/>
              <a:t>测试用例，对于初学者来说入门简单，只需填写已经封装好的关键字就可以完成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的编写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rgbClr val="FF0000"/>
                </a:solidFill>
              </a:rPr>
              <a:t>Jmeter</a:t>
            </a:r>
            <a:r>
              <a:rPr lang="zh-CN" altLang="en-US" dirty="0" smtClean="0">
                <a:solidFill>
                  <a:srgbClr val="FF0000"/>
                </a:solidFill>
              </a:rPr>
              <a:t>通过取样器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逻辑处理器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配置元件等来组织编写测试用例，涉及到复杂的场景，有时需要</a:t>
            </a:r>
            <a:r>
              <a:rPr lang="en-US" altLang="zh-CN" dirty="0" smtClean="0">
                <a:solidFill>
                  <a:srgbClr val="FF0000"/>
                </a:solidFill>
              </a:rPr>
              <a:t>bean shell</a:t>
            </a:r>
            <a:r>
              <a:rPr lang="zh-CN" altLang="en-US" dirty="0" smtClean="0">
                <a:solidFill>
                  <a:srgbClr val="FF0000"/>
                </a:solidFill>
              </a:rPr>
              <a:t>等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来完成脚本的编写，对于代码能力弱的童鞋，会有一定的学习时间成本。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RF</a:t>
            </a:r>
            <a:r>
              <a:rPr lang="zh-CN" altLang="en-US" dirty="0" smtClean="0"/>
              <a:t>提供</a:t>
            </a:r>
            <a:r>
              <a:rPr lang="zh-CN" altLang="en-US" dirty="0"/>
              <a:t>强大的标签功能，来归类测试运行，在测试运行时可以选择不同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tag</a:t>
            </a:r>
            <a:r>
              <a:rPr lang="zh-CN" altLang="en-US" dirty="0"/>
              <a:t>或</a:t>
            </a:r>
            <a:r>
              <a:rPr lang="en-US" altLang="zh-CN" dirty="0"/>
              <a:t>tag</a:t>
            </a:r>
            <a:r>
              <a:rPr lang="zh-CN" altLang="en-US" dirty="0"/>
              <a:t>组合进行测试运行；提供测试用例和测试套件级别的</a:t>
            </a:r>
            <a:r>
              <a:rPr lang="en-US" altLang="zh-CN" dirty="0"/>
              <a:t>Setup</a:t>
            </a:r>
            <a:r>
              <a:rPr lang="zh-CN" altLang="en-US" dirty="0"/>
              <a:t>和</a:t>
            </a:r>
            <a:r>
              <a:rPr lang="en-US" altLang="zh-CN" dirty="0" err="1"/>
              <a:t>tearDown</a:t>
            </a:r>
            <a:r>
              <a:rPr lang="zh-CN" altLang="en-US" dirty="0"/>
              <a:t>。而且可以全局，可以局部覆盖，非常</a:t>
            </a:r>
            <a:r>
              <a:rPr lang="zh-CN" altLang="en-US" dirty="0" smtClean="0"/>
              <a:t>方便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Jmeter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可以同时创建多个线程组，每个线程组也可以创建多个请求，但却无法有目的的选择测试用例执行，而且没有测试用例级别和</a:t>
            </a:r>
            <a:r>
              <a:rPr lang="zh-CN" altLang="en-US" dirty="0">
                <a:solidFill>
                  <a:srgbClr val="FF0000"/>
                </a:solidFill>
              </a:rPr>
              <a:t>测试套件级别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setup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teardown</a:t>
            </a:r>
            <a:r>
              <a:rPr lang="zh-CN" altLang="en-US" dirty="0" smtClean="0">
                <a:solidFill>
                  <a:srgbClr val="FF0000"/>
                </a:solidFill>
              </a:rPr>
              <a:t>，不能很好地组织测试用例的运行。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smtClean="0"/>
              <a:t>RF</a:t>
            </a:r>
            <a:r>
              <a:rPr lang="zh-CN" altLang="en-US" dirty="0" smtClean="0"/>
              <a:t>为脚本编写提供了丰富的断言，</a:t>
            </a:r>
            <a:r>
              <a:rPr lang="zh-CN" altLang="en-US" dirty="0" smtClean="0">
                <a:solidFill>
                  <a:srgbClr val="FF0000"/>
                </a:solidFill>
              </a:rPr>
              <a:t>而</a:t>
            </a:r>
            <a:r>
              <a:rPr lang="en-US" altLang="zh-CN" dirty="0" err="1" smtClean="0">
                <a:solidFill>
                  <a:srgbClr val="FF0000"/>
                </a:solidFill>
              </a:rPr>
              <a:t>jmeter</a:t>
            </a:r>
            <a:r>
              <a:rPr lang="zh-CN" altLang="en-US" dirty="0" smtClean="0">
                <a:solidFill>
                  <a:srgbClr val="FF0000"/>
                </a:solidFill>
              </a:rPr>
              <a:t>的断言却只是有限的几种</a:t>
            </a:r>
            <a:r>
              <a:rPr lang="zh-CN" altLang="en-US" dirty="0" smtClean="0"/>
              <a:t>，在编写测试脚本方面不够方便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。。。。。。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测试报告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65372" y="1309983"/>
            <a:ext cx="4275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RF</a:t>
            </a:r>
            <a:r>
              <a:rPr lang="zh-CN" altLang="en-US" dirty="0" smtClean="0"/>
              <a:t>提供易读的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等格式的报告，后者可与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CI</a:t>
            </a:r>
            <a:r>
              <a:rPr lang="zh-CN" altLang="en-US" dirty="0" smtClean="0"/>
              <a:t>工具完美集成，且精确到每个关键字步骤。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版本以后，虽然可以生成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格式的报告，但是报告更多关注的是性能指标方面的数据。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012" y="3323967"/>
            <a:ext cx="3826205" cy="29655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12" y="3460625"/>
            <a:ext cx="47244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RF</a:t>
            </a:r>
            <a:r>
              <a:rPr lang="zh-CN" altLang="en-US" dirty="0">
                <a:sym typeface="Arial" panose="020B0604020202020204" pitchFamily="34" charset="0"/>
              </a:rPr>
              <a:t>在</a:t>
            </a:r>
            <a:r>
              <a:rPr lang="en-US" altLang="zh-CN" dirty="0">
                <a:sym typeface="Arial" panose="020B0604020202020204" pitchFamily="34" charset="0"/>
              </a:rPr>
              <a:t>GUI</a:t>
            </a:r>
            <a:r>
              <a:rPr lang="zh-CN" altLang="en-US" dirty="0" smtClean="0">
                <a:sym typeface="Arial" panose="020B0604020202020204" pitchFamily="34" charset="0"/>
              </a:rPr>
              <a:t>测试以及其他方面</a:t>
            </a:r>
            <a:r>
              <a:rPr lang="zh-CN" altLang="en-US" dirty="0">
                <a:sym typeface="Arial" panose="020B0604020202020204" pitchFamily="34" charset="0"/>
              </a:rPr>
              <a:t>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41023"/>
            <a:ext cx="7886700" cy="5216977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测试方面，</a:t>
            </a:r>
            <a:r>
              <a:rPr lang="en-US" altLang="zh-CN" dirty="0" smtClean="0"/>
              <a:t>RF</a:t>
            </a:r>
            <a:r>
              <a:rPr lang="zh-CN" altLang="en-US" dirty="0" smtClean="0"/>
              <a:t>有当下流行的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eleniumLibary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sikuliLibrary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AutoItLibrary</a:t>
            </a:r>
            <a:r>
              <a:rPr lang="zh-CN" altLang="en-US" dirty="0" smtClean="0"/>
              <a:t>等类库，三者配合几乎可以完成所有的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端操作，除此之外，</a:t>
            </a:r>
            <a:r>
              <a:rPr lang="en-US" altLang="zh-CN" dirty="0"/>
              <a:t> </a:t>
            </a:r>
            <a:r>
              <a:rPr lang="en-US" altLang="zh-CN" dirty="0" err="1" smtClean="0"/>
              <a:t>AutoItLibrary</a:t>
            </a:r>
            <a:r>
              <a:rPr lang="zh-CN" altLang="en-US" dirty="0" smtClean="0"/>
              <a:t>也可用于桌面程序的测试。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、我们公司自己的测试框架</a:t>
            </a:r>
            <a:r>
              <a:rPr lang="en-US" altLang="zh-CN" dirty="0" smtClean="0"/>
              <a:t>GTF</a:t>
            </a:r>
            <a:r>
              <a:rPr lang="zh-CN" altLang="en-US" dirty="0" smtClean="0"/>
              <a:t>也为</a:t>
            </a:r>
            <a:r>
              <a:rPr lang="en-US" altLang="zh-CN" dirty="0" smtClean="0"/>
              <a:t>RF</a:t>
            </a:r>
            <a:r>
              <a:rPr lang="zh-CN" altLang="en-US" dirty="0" smtClean="0"/>
              <a:t>框架提供了易用的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，满足桌面程序的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测试。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RF</a:t>
            </a:r>
            <a:r>
              <a:rPr lang="zh-CN" altLang="en-US" dirty="0" smtClean="0"/>
              <a:t>同样也覆盖手机端测试，常用的库为：</a:t>
            </a:r>
            <a:r>
              <a:rPr lang="en-US" altLang="zh-CN" dirty="0" err="1" smtClean="0"/>
              <a:t>AppiumLibrary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AndroidLibrary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library</a:t>
            </a:r>
            <a:r>
              <a:rPr lang="zh-CN" altLang="en-US" dirty="0" smtClean="0"/>
              <a:t>以及阿里的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acacaLibary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600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0" y="4145880"/>
            <a:ext cx="9144000" cy="1854729"/>
          </a:xfrm>
          <a:custGeom>
            <a:avLst/>
            <a:gdLst>
              <a:gd name="T0" fmla="*/ 0 w 5734"/>
              <a:gd name="T1" fmla="*/ 0 h 886"/>
              <a:gd name="T2" fmla="*/ 123 w 5734"/>
              <a:gd name="T3" fmla="*/ 88 h 886"/>
              <a:gd name="T4" fmla="*/ 249 w 5734"/>
              <a:gd name="T5" fmla="*/ 165 h 886"/>
              <a:gd name="T6" fmla="*/ 377 w 5734"/>
              <a:gd name="T7" fmla="*/ 233 h 886"/>
              <a:gd name="T8" fmla="*/ 510 w 5734"/>
              <a:gd name="T9" fmla="*/ 293 h 886"/>
              <a:gd name="T10" fmla="*/ 646 w 5734"/>
              <a:gd name="T11" fmla="*/ 343 h 886"/>
              <a:gd name="T12" fmla="*/ 785 w 5734"/>
              <a:gd name="T13" fmla="*/ 387 h 886"/>
              <a:gd name="T14" fmla="*/ 926 w 5734"/>
              <a:gd name="T15" fmla="*/ 422 h 886"/>
              <a:gd name="T16" fmla="*/ 1072 w 5734"/>
              <a:gd name="T17" fmla="*/ 452 h 886"/>
              <a:gd name="T18" fmla="*/ 1219 w 5734"/>
              <a:gd name="T19" fmla="*/ 473 h 886"/>
              <a:gd name="T20" fmla="*/ 1368 w 5734"/>
              <a:gd name="T21" fmla="*/ 490 h 886"/>
              <a:gd name="T22" fmla="*/ 1520 w 5734"/>
              <a:gd name="T23" fmla="*/ 501 h 886"/>
              <a:gd name="T24" fmla="*/ 1674 w 5734"/>
              <a:gd name="T25" fmla="*/ 506 h 886"/>
              <a:gd name="T26" fmla="*/ 1830 w 5734"/>
              <a:gd name="T27" fmla="*/ 506 h 886"/>
              <a:gd name="T28" fmla="*/ 1987 w 5734"/>
              <a:gd name="T29" fmla="*/ 503 h 886"/>
              <a:gd name="T30" fmla="*/ 2147 w 5734"/>
              <a:gd name="T31" fmla="*/ 494 h 886"/>
              <a:gd name="T32" fmla="*/ 2306 w 5734"/>
              <a:gd name="T33" fmla="*/ 483 h 886"/>
              <a:gd name="T34" fmla="*/ 2469 w 5734"/>
              <a:gd name="T35" fmla="*/ 469 h 886"/>
              <a:gd name="T36" fmla="*/ 2632 w 5734"/>
              <a:gd name="T37" fmla="*/ 454 h 886"/>
              <a:gd name="T38" fmla="*/ 2796 w 5734"/>
              <a:gd name="T39" fmla="*/ 434 h 886"/>
              <a:gd name="T40" fmla="*/ 2961 w 5734"/>
              <a:gd name="T41" fmla="*/ 415 h 886"/>
              <a:gd name="T42" fmla="*/ 3125 w 5734"/>
              <a:gd name="T43" fmla="*/ 394 h 886"/>
              <a:gd name="T44" fmla="*/ 3292 w 5734"/>
              <a:gd name="T45" fmla="*/ 371 h 886"/>
              <a:gd name="T46" fmla="*/ 3458 w 5734"/>
              <a:gd name="T47" fmla="*/ 350 h 886"/>
              <a:gd name="T48" fmla="*/ 3624 w 5734"/>
              <a:gd name="T49" fmla="*/ 328 h 886"/>
              <a:gd name="T50" fmla="*/ 3793 w 5734"/>
              <a:gd name="T51" fmla="*/ 307 h 886"/>
              <a:gd name="T52" fmla="*/ 3959 w 5734"/>
              <a:gd name="T53" fmla="*/ 287 h 886"/>
              <a:gd name="T54" fmla="*/ 4125 w 5734"/>
              <a:gd name="T55" fmla="*/ 268 h 886"/>
              <a:gd name="T56" fmla="*/ 4290 w 5734"/>
              <a:gd name="T57" fmla="*/ 252 h 886"/>
              <a:gd name="T58" fmla="*/ 4454 w 5734"/>
              <a:gd name="T59" fmla="*/ 238 h 886"/>
              <a:gd name="T60" fmla="*/ 4619 w 5734"/>
              <a:gd name="T61" fmla="*/ 228 h 886"/>
              <a:gd name="T62" fmla="*/ 4784 w 5734"/>
              <a:gd name="T63" fmla="*/ 221 h 886"/>
              <a:gd name="T64" fmla="*/ 4945 w 5734"/>
              <a:gd name="T65" fmla="*/ 217 h 886"/>
              <a:gd name="T66" fmla="*/ 5106 w 5734"/>
              <a:gd name="T67" fmla="*/ 217 h 886"/>
              <a:gd name="T68" fmla="*/ 5265 w 5734"/>
              <a:gd name="T69" fmla="*/ 223 h 886"/>
              <a:gd name="T70" fmla="*/ 5424 w 5734"/>
              <a:gd name="T71" fmla="*/ 233 h 886"/>
              <a:gd name="T72" fmla="*/ 5580 w 5734"/>
              <a:gd name="T73" fmla="*/ 249 h 886"/>
              <a:gd name="T74" fmla="*/ 5734 w 5734"/>
              <a:gd name="T75" fmla="*/ 272 h 886"/>
              <a:gd name="T76" fmla="*/ 5734 w 5734"/>
              <a:gd name="T77" fmla="*/ 886 h 886"/>
              <a:gd name="T78" fmla="*/ 0 w 5734"/>
              <a:gd name="T79" fmla="*/ 886 h 886"/>
              <a:gd name="T80" fmla="*/ 0 w 5734"/>
              <a:gd name="T81" fmla="*/ 0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34" h="886">
                <a:moveTo>
                  <a:pt x="0" y="0"/>
                </a:moveTo>
                <a:lnTo>
                  <a:pt x="123" y="88"/>
                </a:lnTo>
                <a:lnTo>
                  <a:pt x="249" y="165"/>
                </a:lnTo>
                <a:lnTo>
                  <a:pt x="377" y="233"/>
                </a:lnTo>
                <a:lnTo>
                  <a:pt x="510" y="293"/>
                </a:lnTo>
                <a:lnTo>
                  <a:pt x="646" y="343"/>
                </a:lnTo>
                <a:lnTo>
                  <a:pt x="785" y="387"/>
                </a:lnTo>
                <a:lnTo>
                  <a:pt x="926" y="422"/>
                </a:lnTo>
                <a:lnTo>
                  <a:pt x="1072" y="452"/>
                </a:lnTo>
                <a:lnTo>
                  <a:pt x="1219" y="473"/>
                </a:lnTo>
                <a:lnTo>
                  <a:pt x="1368" y="490"/>
                </a:lnTo>
                <a:lnTo>
                  <a:pt x="1520" y="501"/>
                </a:lnTo>
                <a:lnTo>
                  <a:pt x="1674" y="506"/>
                </a:lnTo>
                <a:lnTo>
                  <a:pt x="1830" y="506"/>
                </a:lnTo>
                <a:lnTo>
                  <a:pt x="1987" y="503"/>
                </a:lnTo>
                <a:lnTo>
                  <a:pt x="2147" y="494"/>
                </a:lnTo>
                <a:lnTo>
                  <a:pt x="2306" y="483"/>
                </a:lnTo>
                <a:lnTo>
                  <a:pt x="2469" y="469"/>
                </a:lnTo>
                <a:lnTo>
                  <a:pt x="2632" y="454"/>
                </a:lnTo>
                <a:lnTo>
                  <a:pt x="2796" y="434"/>
                </a:lnTo>
                <a:lnTo>
                  <a:pt x="2961" y="415"/>
                </a:lnTo>
                <a:lnTo>
                  <a:pt x="3125" y="394"/>
                </a:lnTo>
                <a:lnTo>
                  <a:pt x="3292" y="371"/>
                </a:lnTo>
                <a:lnTo>
                  <a:pt x="3458" y="350"/>
                </a:lnTo>
                <a:lnTo>
                  <a:pt x="3624" y="328"/>
                </a:lnTo>
                <a:lnTo>
                  <a:pt x="3793" y="307"/>
                </a:lnTo>
                <a:lnTo>
                  <a:pt x="3959" y="287"/>
                </a:lnTo>
                <a:lnTo>
                  <a:pt x="4125" y="268"/>
                </a:lnTo>
                <a:lnTo>
                  <a:pt x="4290" y="252"/>
                </a:lnTo>
                <a:lnTo>
                  <a:pt x="4454" y="238"/>
                </a:lnTo>
                <a:lnTo>
                  <a:pt x="4619" y="228"/>
                </a:lnTo>
                <a:lnTo>
                  <a:pt x="4784" y="221"/>
                </a:lnTo>
                <a:lnTo>
                  <a:pt x="4945" y="217"/>
                </a:lnTo>
                <a:lnTo>
                  <a:pt x="5106" y="217"/>
                </a:lnTo>
                <a:lnTo>
                  <a:pt x="5265" y="223"/>
                </a:lnTo>
                <a:lnTo>
                  <a:pt x="5424" y="233"/>
                </a:lnTo>
                <a:lnTo>
                  <a:pt x="5580" y="249"/>
                </a:lnTo>
                <a:lnTo>
                  <a:pt x="5734" y="272"/>
                </a:lnTo>
                <a:lnTo>
                  <a:pt x="5734" y="886"/>
                </a:lnTo>
                <a:lnTo>
                  <a:pt x="0" y="8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 sz="128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" y="4606731"/>
            <a:ext cx="9144000" cy="1393878"/>
          </a:xfrm>
          <a:custGeom>
            <a:avLst/>
            <a:gdLst>
              <a:gd name="T0" fmla="*/ 5044 w 5734"/>
              <a:gd name="T1" fmla="*/ 0 h 658"/>
              <a:gd name="T2" fmla="*/ 5272 w 5734"/>
              <a:gd name="T3" fmla="*/ 7 h 658"/>
              <a:gd name="T4" fmla="*/ 5503 w 5734"/>
              <a:gd name="T5" fmla="*/ 21 h 658"/>
              <a:gd name="T6" fmla="*/ 5734 w 5734"/>
              <a:gd name="T7" fmla="*/ 44 h 658"/>
              <a:gd name="T8" fmla="*/ 5734 w 5734"/>
              <a:gd name="T9" fmla="*/ 658 h 658"/>
              <a:gd name="T10" fmla="*/ 0 w 5734"/>
              <a:gd name="T11" fmla="*/ 658 h 658"/>
              <a:gd name="T12" fmla="*/ 0 w 5734"/>
              <a:gd name="T13" fmla="*/ 355 h 658"/>
              <a:gd name="T14" fmla="*/ 179 w 5734"/>
              <a:gd name="T15" fmla="*/ 399 h 658"/>
              <a:gd name="T16" fmla="*/ 359 w 5734"/>
              <a:gd name="T17" fmla="*/ 430 h 658"/>
              <a:gd name="T18" fmla="*/ 541 w 5734"/>
              <a:gd name="T19" fmla="*/ 453 h 658"/>
              <a:gd name="T20" fmla="*/ 725 w 5734"/>
              <a:gd name="T21" fmla="*/ 467 h 658"/>
              <a:gd name="T22" fmla="*/ 911 w 5734"/>
              <a:gd name="T23" fmla="*/ 472 h 658"/>
              <a:gd name="T24" fmla="*/ 1100 w 5734"/>
              <a:gd name="T25" fmla="*/ 471 h 658"/>
              <a:gd name="T26" fmla="*/ 1289 w 5734"/>
              <a:gd name="T27" fmla="*/ 462 h 658"/>
              <a:gd name="T28" fmla="*/ 1481 w 5734"/>
              <a:gd name="T29" fmla="*/ 446 h 658"/>
              <a:gd name="T30" fmla="*/ 1674 w 5734"/>
              <a:gd name="T31" fmla="*/ 427 h 658"/>
              <a:gd name="T32" fmla="*/ 1870 w 5734"/>
              <a:gd name="T33" fmla="*/ 402 h 658"/>
              <a:gd name="T34" fmla="*/ 2068 w 5734"/>
              <a:gd name="T35" fmla="*/ 373 h 658"/>
              <a:gd name="T36" fmla="*/ 2268 w 5734"/>
              <a:gd name="T37" fmla="*/ 341 h 658"/>
              <a:gd name="T38" fmla="*/ 2469 w 5734"/>
              <a:gd name="T39" fmla="*/ 308 h 658"/>
              <a:gd name="T40" fmla="*/ 2672 w 5734"/>
              <a:gd name="T41" fmla="*/ 271 h 658"/>
              <a:gd name="T42" fmla="*/ 2879 w 5734"/>
              <a:gd name="T43" fmla="*/ 236 h 658"/>
              <a:gd name="T44" fmla="*/ 3085 w 5734"/>
              <a:gd name="T45" fmla="*/ 199 h 658"/>
              <a:gd name="T46" fmla="*/ 3295 w 5734"/>
              <a:gd name="T47" fmla="*/ 164 h 658"/>
              <a:gd name="T48" fmla="*/ 3507 w 5734"/>
              <a:gd name="T49" fmla="*/ 131 h 658"/>
              <a:gd name="T50" fmla="*/ 3721 w 5734"/>
              <a:gd name="T51" fmla="*/ 100 h 658"/>
              <a:gd name="T52" fmla="*/ 3936 w 5734"/>
              <a:gd name="T53" fmla="*/ 70 h 658"/>
              <a:gd name="T54" fmla="*/ 4153 w 5734"/>
              <a:gd name="T55" fmla="*/ 45 h 658"/>
              <a:gd name="T56" fmla="*/ 4374 w 5734"/>
              <a:gd name="T57" fmla="*/ 26 h 658"/>
              <a:gd name="T58" fmla="*/ 4594 w 5734"/>
              <a:gd name="T59" fmla="*/ 10 h 658"/>
              <a:gd name="T60" fmla="*/ 4819 w 5734"/>
              <a:gd name="T61" fmla="*/ 2 h 658"/>
              <a:gd name="T62" fmla="*/ 5044 w 5734"/>
              <a:gd name="T6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734" h="658">
                <a:moveTo>
                  <a:pt x="5044" y="0"/>
                </a:moveTo>
                <a:lnTo>
                  <a:pt x="5272" y="7"/>
                </a:lnTo>
                <a:lnTo>
                  <a:pt x="5503" y="21"/>
                </a:lnTo>
                <a:lnTo>
                  <a:pt x="5734" y="44"/>
                </a:lnTo>
                <a:lnTo>
                  <a:pt x="5734" y="658"/>
                </a:lnTo>
                <a:lnTo>
                  <a:pt x="0" y="658"/>
                </a:lnTo>
                <a:lnTo>
                  <a:pt x="0" y="355"/>
                </a:lnTo>
                <a:lnTo>
                  <a:pt x="179" y="399"/>
                </a:lnTo>
                <a:lnTo>
                  <a:pt x="359" y="430"/>
                </a:lnTo>
                <a:lnTo>
                  <a:pt x="541" y="453"/>
                </a:lnTo>
                <a:lnTo>
                  <a:pt x="725" y="467"/>
                </a:lnTo>
                <a:lnTo>
                  <a:pt x="911" y="472"/>
                </a:lnTo>
                <a:lnTo>
                  <a:pt x="1100" y="471"/>
                </a:lnTo>
                <a:lnTo>
                  <a:pt x="1289" y="462"/>
                </a:lnTo>
                <a:lnTo>
                  <a:pt x="1481" y="446"/>
                </a:lnTo>
                <a:lnTo>
                  <a:pt x="1674" y="427"/>
                </a:lnTo>
                <a:lnTo>
                  <a:pt x="1870" y="402"/>
                </a:lnTo>
                <a:lnTo>
                  <a:pt x="2068" y="373"/>
                </a:lnTo>
                <a:lnTo>
                  <a:pt x="2268" y="341"/>
                </a:lnTo>
                <a:lnTo>
                  <a:pt x="2469" y="308"/>
                </a:lnTo>
                <a:lnTo>
                  <a:pt x="2672" y="271"/>
                </a:lnTo>
                <a:lnTo>
                  <a:pt x="2879" y="236"/>
                </a:lnTo>
                <a:lnTo>
                  <a:pt x="3085" y="199"/>
                </a:lnTo>
                <a:lnTo>
                  <a:pt x="3295" y="164"/>
                </a:lnTo>
                <a:lnTo>
                  <a:pt x="3507" y="131"/>
                </a:lnTo>
                <a:lnTo>
                  <a:pt x="3721" y="100"/>
                </a:lnTo>
                <a:lnTo>
                  <a:pt x="3936" y="70"/>
                </a:lnTo>
                <a:lnTo>
                  <a:pt x="4153" y="45"/>
                </a:lnTo>
                <a:lnTo>
                  <a:pt x="4374" y="26"/>
                </a:lnTo>
                <a:lnTo>
                  <a:pt x="4594" y="10"/>
                </a:lnTo>
                <a:lnTo>
                  <a:pt x="4819" y="2"/>
                </a:lnTo>
                <a:lnTo>
                  <a:pt x="5044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 sz="1280"/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588831" y="2676200"/>
            <a:ext cx="5966339" cy="96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258" b="1" cap="all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zh-CN" altLang="en-US" sz="6258" b="1" cap="all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9190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857391"/>
            <a:ext cx="3650298" cy="5143219"/>
          </a:xfrm>
          <a:custGeom>
            <a:avLst/>
            <a:gdLst>
              <a:gd name="connsiteX0" fmla="*/ 0 w 5137382"/>
              <a:gd name="connsiteY0" fmla="*/ 0 h 7232652"/>
              <a:gd name="connsiteX1" fmla="*/ 3477047 w 5137382"/>
              <a:gd name="connsiteY1" fmla="*/ 0 h 7232652"/>
              <a:gd name="connsiteX2" fmla="*/ 3477047 w 5137382"/>
              <a:gd name="connsiteY2" fmla="*/ 2 h 7232652"/>
              <a:gd name="connsiteX3" fmla="*/ 5137382 w 5137382"/>
              <a:gd name="connsiteY3" fmla="*/ 2 h 7232652"/>
              <a:gd name="connsiteX4" fmla="*/ 4929314 w 5137382"/>
              <a:gd name="connsiteY4" fmla="*/ 155149 h 7232652"/>
              <a:gd name="connsiteX5" fmla="*/ 4747254 w 5137382"/>
              <a:gd name="connsiteY5" fmla="*/ 314081 h 7232652"/>
              <a:gd name="connsiteX6" fmla="*/ 4586474 w 5137382"/>
              <a:gd name="connsiteY6" fmla="*/ 475535 h 7232652"/>
              <a:gd name="connsiteX7" fmla="*/ 4444610 w 5137382"/>
              <a:gd name="connsiteY7" fmla="*/ 643296 h 7232652"/>
              <a:gd name="connsiteX8" fmla="*/ 4326389 w 5137382"/>
              <a:gd name="connsiteY8" fmla="*/ 814841 h 7232652"/>
              <a:gd name="connsiteX9" fmla="*/ 4222355 w 5137382"/>
              <a:gd name="connsiteY9" fmla="*/ 990171 h 7232652"/>
              <a:gd name="connsiteX10" fmla="*/ 4139601 w 5137382"/>
              <a:gd name="connsiteY10" fmla="*/ 1168023 h 7232652"/>
              <a:gd name="connsiteX11" fmla="*/ 4068669 w 5137382"/>
              <a:gd name="connsiteY11" fmla="*/ 1352182 h 7232652"/>
              <a:gd name="connsiteX12" fmla="*/ 4019016 w 5137382"/>
              <a:gd name="connsiteY12" fmla="*/ 1537602 h 7232652"/>
              <a:gd name="connsiteX13" fmla="*/ 3978821 w 5137382"/>
              <a:gd name="connsiteY13" fmla="*/ 1725545 h 7232652"/>
              <a:gd name="connsiteX14" fmla="*/ 3952812 w 5137382"/>
              <a:gd name="connsiteY14" fmla="*/ 1917272 h 7232652"/>
              <a:gd name="connsiteX15" fmla="*/ 3940990 w 5137382"/>
              <a:gd name="connsiteY15" fmla="*/ 2111522 h 7232652"/>
              <a:gd name="connsiteX16" fmla="*/ 3940990 w 5137382"/>
              <a:gd name="connsiteY16" fmla="*/ 2308294 h 7232652"/>
              <a:gd name="connsiteX17" fmla="*/ 3948084 w 5137382"/>
              <a:gd name="connsiteY17" fmla="*/ 2506328 h 7232652"/>
              <a:gd name="connsiteX18" fmla="*/ 3969363 w 5137382"/>
              <a:gd name="connsiteY18" fmla="*/ 2708146 h 7232652"/>
              <a:gd name="connsiteX19" fmla="*/ 3995372 w 5137382"/>
              <a:gd name="connsiteY19" fmla="*/ 2908703 h 7232652"/>
              <a:gd name="connsiteX20" fmla="*/ 4028474 w 5137382"/>
              <a:gd name="connsiteY20" fmla="*/ 3114305 h 7232652"/>
              <a:gd name="connsiteX21" fmla="*/ 4063940 w 5137382"/>
              <a:gd name="connsiteY21" fmla="*/ 3319907 h 7232652"/>
              <a:gd name="connsiteX22" fmla="*/ 4111228 w 5137382"/>
              <a:gd name="connsiteY22" fmla="*/ 3526770 h 7232652"/>
              <a:gd name="connsiteX23" fmla="*/ 4156152 w 5137382"/>
              <a:gd name="connsiteY23" fmla="*/ 3734895 h 7232652"/>
              <a:gd name="connsiteX24" fmla="*/ 4205804 w 5137382"/>
              <a:gd name="connsiteY24" fmla="*/ 3941758 h 7232652"/>
              <a:gd name="connsiteX25" fmla="*/ 4260186 w 5137382"/>
              <a:gd name="connsiteY25" fmla="*/ 4152405 h 7232652"/>
              <a:gd name="connsiteX26" fmla="*/ 4309838 w 5137382"/>
              <a:gd name="connsiteY26" fmla="*/ 4361792 h 7232652"/>
              <a:gd name="connsiteX27" fmla="*/ 4361855 w 5137382"/>
              <a:gd name="connsiteY27" fmla="*/ 4571178 h 7232652"/>
              <a:gd name="connsiteX28" fmla="*/ 4411508 w 5137382"/>
              <a:gd name="connsiteY28" fmla="*/ 4784348 h 7232652"/>
              <a:gd name="connsiteX29" fmla="*/ 4458796 w 5137382"/>
              <a:gd name="connsiteY29" fmla="*/ 4993734 h 7232652"/>
              <a:gd name="connsiteX30" fmla="*/ 4503720 w 5137382"/>
              <a:gd name="connsiteY30" fmla="*/ 5203120 h 7232652"/>
              <a:gd name="connsiteX31" fmla="*/ 4541550 w 5137382"/>
              <a:gd name="connsiteY31" fmla="*/ 5411245 h 7232652"/>
              <a:gd name="connsiteX32" fmla="*/ 4574652 w 5137382"/>
              <a:gd name="connsiteY32" fmla="*/ 5618108 h 7232652"/>
              <a:gd name="connsiteX33" fmla="*/ 4598296 w 5137382"/>
              <a:gd name="connsiteY33" fmla="*/ 5826233 h 7232652"/>
              <a:gd name="connsiteX34" fmla="*/ 4614847 w 5137382"/>
              <a:gd name="connsiteY34" fmla="*/ 6034358 h 7232652"/>
              <a:gd name="connsiteX35" fmla="*/ 4624305 w 5137382"/>
              <a:gd name="connsiteY35" fmla="*/ 6237437 h 7232652"/>
              <a:gd name="connsiteX36" fmla="*/ 4624305 w 5137382"/>
              <a:gd name="connsiteY36" fmla="*/ 6440516 h 7232652"/>
              <a:gd name="connsiteX37" fmla="*/ 4610118 w 5137382"/>
              <a:gd name="connsiteY37" fmla="*/ 6641073 h 7232652"/>
              <a:gd name="connsiteX38" fmla="*/ 4586474 w 5137382"/>
              <a:gd name="connsiteY38" fmla="*/ 6841630 h 7232652"/>
              <a:gd name="connsiteX39" fmla="*/ 4548644 w 5137382"/>
              <a:gd name="connsiteY39" fmla="*/ 7038402 h 7232652"/>
              <a:gd name="connsiteX40" fmla="*/ 4494262 w 5137382"/>
              <a:gd name="connsiteY40" fmla="*/ 7232652 h 7232652"/>
              <a:gd name="connsiteX41" fmla="*/ 3042515 w 5137382"/>
              <a:gd name="connsiteY41" fmla="*/ 7232652 h 7232652"/>
              <a:gd name="connsiteX42" fmla="*/ 3042515 w 5137382"/>
              <a:gd name="connsiteY42" fmla="*/ 7232650 h 7232652"/>
              <a:gd name="connsiteX43" fmla="*/ 0 w 5137382"/>
              <a:gd name="connsiteY43" fmla="*/ 7232650 h 723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137382" h="7232652">
                <a:moveTo>
                  <a:pt x="0" y="0"/>
                </a:moveTo>
                <a:lnTo>
                  <a:pt x="3477047" y="0"/>
                </a:lnTo>
                <a:lnTo>
                  <a:pt x="3477047" y="2"/>
                </a:lnTo>
                <a:lnTo>
                  <a:pt x="5137382" y="2"/>
                </a:lnTo>
                <a:lnTo>
                  <a:pt x="4929314" y="155149"/>
                </a:lnTo>
                <a:lnTo>
                  <a:pt x="4747254" y="314081"/>
                </a:lnTo>
                <a:lnTo>
                  <a:pt x="4586474" y="475535"/>
                </a:lnTo>
                <a:lnTo>
                  <a:pt x="4444610" y="643296"/>
                </a:lnTo>
                <a:lnTo>
                  <a:pt x="4326389" y="814841"/>
                </a:lnTo>
                <a:lnTo>
                  <a:pt x="4222355" y="990171"/>
                </a:lnTo>
                <a:lnTo>
                  <a:pt x="4139601" y="1168023"/>
                </a:lnTo>
                <a:lnTo>
                  <a:pt x="4068669" y="1352182"/>
                </a:lnTo>
                <a:lnTo>
                  <a:pt x="4019016" y="1537602"/>
                </a:lnTo>
                <a:lnTo>
                  <a:pt x="3978821" y="1725545"/>
                </a:lnTo>
                <a:lnTo>
                  <a:pt x="3952812" y="1917272"/>
                </a:lnTo>
                <a:lnTo>
                  <a:pt x="3940990" y="2111522"/>
                </a:lnTo>
                <a:lnTo>
                  <a:pt x="3940990" y="2308294"/>
                </a:lnTo>
                <a:lnTo>
                  <a:pt x="3948084" y="2506328"/>
                </a:lnTo>
                <a:lnTo>
                  <a:pt x="3969363" y="2708146"/>
                </a:lnTo>
                <a:lnTo>
                  <a:pt x="3995372" y="2908703"/>
                </a:lnTo>
                <a:lnTo>
                  <a:pt x="4028474" y="3114305"/>
                </a:lnTo>
                <a:lnTo>
                  <a:pt x="4063940" y="3319907"/>
                </a:lnTo>
                <a:lnTo>
                  <a:pt x="4111228" y="3526770"/>
                </a:lnTo>
                <a:lnTo>
                  <a:pt x="4156152" y="3734895"/>
                </a:lnTo>
                <a:lnTo>
                  <a:pt x="4205804" y="3941758"/>
                </a:lnTo>
                <a:lnTo>
                  <a:pt x="4260186" y="4152405"/>
                </a:lnTo>
                <a:lnTo>
                  <a:pt x="4309838" y="4361792"/>
                </a:lnTo>
                <a:lnTo>
                  <a:pt x="4361855" y="4571178"/>
                </a:lnTo>
                <a:lnTo>
                  <a:pt x="4411508" y="4784348"/>
                </a:lnTo>
                <a:lnTo>
                  <a:pt x="4458796" y="4993734"/>
                </a:lnTo>
                <a:lnTo>
                  <a:pt x="4503720" y="5203120"/>
                </a:lnTo>
                <a:lnTo>
                  <a:pt x="4541550" y="5411245"/>
                </a:lnTo>
                <a:lnTo>
                  <a:pt x="4574652" y="5618108"/>
                </a:lnTo>
                <a:lnTo>
                  <a:pt x="4598296" y="5826233"/>
                </a:lnTo>
                <a:lnTo>
                  <a:pt x="4614847" y="6034358"/>
                </a:lnTo>
                <a:lnTo>
                  <a:pt x="4624305" y="6237437"/>
                </a:lnTo>
                <a:lnTo>
                  <a:pt x="4624305" y="6440516"/>
                </a:lnTo>
                <a:lnTo>
                  <a:pt x="4610118" y="6641073"/>
                </a:lnTo>
                <a:lnTo>
                  <a:pt x="4586474" y="6841630"/>
                </a:lnTo>
                <a:lnTo>
                  <a:pt x="4548644" y="7038402"/>
                </a:lnTo>
                <a:lnTo>
                  <a:pt x="4494262" y="7232652"/>
                </a:lnTo>
                <a:lnTo>
                  <a:pt x="3042515" y="7232652"/>
                </a:lnTo>
                <a:lnTo>
                  <a:pt x="3042515" y="7232650"/>
                </a:lnTo>
                <a:lnTo>
                  <a:pt x="0" y="7232650"/>
                </a:lnTo>
                <a:close/>
              </a:path>
            </a:pathLst>
          </a:custGeom>
          <a:solidFill>
            <a:srgbClr val="00A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  <p:sp>
        <p:nvSpPr>
          <p:cNvPr id="42" name="MH_Other_1"/>
          <p:cNvSpPr/>
          <p:nvPr>
            <p:custDataLst>
              <p:tags r:id="rId2"/>
            </p:custDataLst>
          </p:nvPr>
        </p:nvSpPr>
        <p:spPr>
          <a:xfrm>
            <a:off x="4866187" y="2166493"/>
            <a:ext cx="571469" cy="572658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999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4866185" y="2910243"/>
            <a:ext cx="571469" cy="572658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92D050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zh-CN" sz="2999" kern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6" name="MH_Other_3"/>
          <p:cNvSpPr/>
          <p:nvPr>
            <p:custDataLst>
              <p:tags r:id="rId4"/>
            </p:custDataLst>
          </p:nvPr>
        </p:nvSpPr>
        <p:spPr>
          <a:xfrm>
            <a:off x="4866187" y="3653993"/>
            <a:ext cx="571469" cy="572658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999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0" name="MH_Other_4"/>
          <p:cNvSpPr/>
          <p:nvPr>
            <p:custDataLst>
              <p:tags r:id="rId5"/>
            </p:custDataLst>
          </p:nvPr>
        </p:nvSpPr>
        <p:spPr>
          <a:xfrm>
            <a:off x="4866186" y="4370158"/>
            <a:ext cx="571469" cy="572658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92D050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999" kern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2999" kern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Others_1"/>
          <p:cNvSpPr txBox="1"/>
          <p:nvPr>
            <p:custDataLst>
              <p:tags r:id="rId6"/>
            </p:custDataLst>
          </p:nvPr>
        </p:nvSpPr>
        <p:spPr>
          <a:xfrm>
            <a:off x="494986" y="2931808"/>
            <a:ext cx="2043664" cy="7221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693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7" name="MH_Others_2"/>
          <p:cNvSpPr txBox="1"/>
          <p:nvPr>
            <p:custDataLst>
              <p:tags r:id="rId7"/>
            </p:custDataLst>
          </p:nvPr>
        </p:nvSpPr>
        <p:spPr>
          <a:xfrm>
            <a:off x="505307" y="3654023"/>
            <a:ext cx="2023020" cy="3063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99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1991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Text_1"/>
          <p:cNvSpPr/>
          <p:nvPr>
            <p:custDataLst>
              <p:tags r:id="rId8"/>
            </p:custDataLst>
          </p:nvPr>
        </p:nvSpPr>
        <p:spPr>
          <a:xfrm>
            <a:off x="5642608" y="2350826"/>
            <a:ext cx="1924316" cy="15324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996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RF</a:t>
            </a:r>
            <a:r>
              <a:rPr lang="zh-CN" altLang="en-US" sz="996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的简单介绍以及优缺点</a:t>
            </a:r>
            <a:endParaRPr lang="zh-CN" altLang="en-US" sz="99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2"/>
          <p:cNvSpPr/>
          <p:nvPr>
            <p:custDataLst>
              <p:tags r:id="rId9"/>
            </p:custDataLst>
          </p:nvPr>
        </p:nvSpPr>
        <p:spPr>
          <a:xfrm>
            <a:off x="5642608" y="3070910"/>
            <a:ext cx="1924316" cy="15324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996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Jmeter</a:t>
            </a:r>
            <a:r>
              <a:rPr lang="zh-CN" altLang="en-US" sz="996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的介绍以及优缺点</a:t>
            </a:r>
            <a:endParaRPr lang="zh-CN" altLang="en-US" sz="99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Text_3"/>
          <p:cNvSpPr/>
          <p:nvPr>
            <p:custDataLst>
              <p:tags r:id="rId10"/>
            </p:custDataLst>
          </p:nvPr>
        </p:nvSpPr>
        <p:spPr>
          <a:xfrm>
            <a:off x="5642608" y="3790994"/>
            <a:ext cx="1924316" cy="15324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996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二者在接口测试中的不同</a:t>
            </a:r>
            <a:endParaRPr lang="zh-CN" altLang="en-US" sz="99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Text_4"/>
          <p:cNvSpPr/>
          <p:nvPr>
            <p:custDataLst>
              <p:tags r:id="rId11"/>
            </p:custDataLst>
          </p:nvPr>
        </p:nvSpPr>
        <p:spPr>
          <a:xfrm>
            <a:off x="5642608" y="4579863"/>
            <a:ext cx="1924316" cy="15324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996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RF</a:t>
            </a:r>
            <a:r>
              <a:rPr lang="zh-CN" altLang="en-US" sz="996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996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GUI</a:t>
            </a:r>
            <a:r>
              <a:rPr lang="zh-CN" altLang="en-US" sz="996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测试以及其他方面的应用</a:t>
            </a:r>
            <a:endParaRPr lang="zh-CN" altLang="en-US" sz="99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82830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2" grpId="0" animBg="1"/>
      <p:bldP spid="14" grpId="0" animBg="1"/>
      <p:bldP spid="16" grpId="0" animBg="1"/>
      <p:bldP spid="10" grpId="0" animBg="1"/>
      <p:bldP spid="11" grpId="0"/>
      <p:bldP spid="17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680110" y="1421434"/>
            <a:ext cx="1125656" cy="11256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2" name="同心圆 9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64" name="Freeform 27"/>
          <p:cNvSpPr>
            <a:spLocks noEditPoints="1"/>
          </p:cNvSpPr>
          <p:nvPr/>
        </p:nvSpPr>
        <p:spPr bwMode="auto">
          <a:xfrm>
            <a:off x="642536" y="4095220"/>
            <a:ext cx="2003083" cy="2386177"/>
          </a:xfrm>
          <a:custGeom>
            <a:avLst/>
            <a:gdLst>
              <a:gd name="T0" fmla="*/ 405 w 633"/>
              <a:gd name="T1" fmla="*/ 470 h 730"/>
              <a:gd name="T2" fmla="*/ 483 w 633"/>
              <a:gd name="T3" fmla="*/ 380 h 730"/>
              <a:gd name="T4" fmla="*/ 501 w 633"/>
              <a:gd name="T5" fmla="*/ 293 h 730"/>
              <a:gd name="T6" fmla="*/ 437 w 633"/>
              <a:gd name="T7" fmla="*/ 133 h 730"/>
              <a:gd name="T8" fmla="*/ 316 w 633"/>
              <a:gd name="T9" fmla="*/ 8 h 730"/>
              <a:gd name="T10" fmla="*/ 316 w 633"/>
              <a:gd name="T11" fmla="*/ 40 h 730"/>
              <a:gd name="T12" fmla="*/ 316 w 633"/>
              <a:gd name="T13" fmla="*/ 66 h 730"/>
              <a:gd name="T14" fmla="*/ 237 w 633"/>
              <a:gd name="T15" fmla="*/ 95 h 730"/>
              <a:gd name="T16" fmla="*/ 192 w 633"/>
              <a:gd name="T17" fmla="*/ 135 h 730"/>
              <a:gd name="T18" fmla="*/ 141 w 633"/>
              <a:gd name="T19" fmla="*/ 264 h 730"/>
              <a:gd name="T20" fmla="*/ 133 w 633"/>
              <a:gd name="T21" fmla="*/ 339 h 730"/>
              <a:gd name="T22" fmla="*/ 175 w 633"/>
              <a:gd name="T23" fmla="*/ 399 h 730"/>
              <a:gd name="T24" fmla="*/ 181 w 633"/>
              <a:gd name="T25" fmla="*/ 534 h 730"/>
              <a:gd name="T26" fmla="*/ 24 w 633"/>
              <a:gd name="T27" fmla="*/ 730 h 730"/>
              <a:gd name="T28" fmla="*/ 610 w 633"/>
              <a:gd name="T29" fmla="*/ 730 h 730"/>
              <a:gd name="T30" fmla="*/ 453 w 633"/>
              <a:gd name="T31" fmla="*/ 534 h 730"/>
              <a:gd name="T32" fmla="*/ 156 w 633"/>
              <a:gd name="T33" fmla="*/ 275 h 730"/>
              <a:gd name="T34" fmla="*/ 189 w 633"/>
              <a:gd name="T35" fmla="*/ 335 h 730"/>
              <a:gd name="T36" fmla="*/ 195 w 633"/>
              <a:gd name="T37" fmla="*/ 273 h 730"/>
              <a:gd name="T38" fmla="*/ 211 w 633"/>
              <a:gd name="T39" fmla="*/ 190 h 730"/>
              <a:gd name="T40" fmla="*/ 316 w 633"/>
              <a:gd name="T41" fmla="*/ 195 h 730"/>
              <a:gd name="T42" fmla="*/ 380 w 633"/>
              <a:gd name="T43" fmla="*/ 173 h 730"/>
              <a:gd name="T44" fmla="*/ 424 w 633"/>
              <a:gd name="T45" fmla="*/ 192 h 730"/>
              <a:gd name="T46" fmla="*/ 439 w 633"/>
              <a:gd name="T47" fmla="*/ 273 h 730"/>
              <a:gd name="T48" fmla="*/ 445 w 633"/>
              <a:gd name="T49" fmla="*/ 335 h 730"/>
              <a:gd name="T50" fmla="*/ 477 w 633"/>
              <a:gd name="T51" fmla="*/ 275 h 730"/>
              <a:gd name="T52" fmla="*/ 317 w 633"/>
              <a:gd name="T53" fmla="*/ 482 h 730"/>
              <a:gd name="T54" fmla="*/ 189 w 633"/>
              <a:gd name="T55" fmla="*/ 384 h 730"/>
              <a:gd name="T56" fmla="*/ 316 w 633"/>
              <a:gd name="T57" fmla="*/ 503 h 730"/>
              <a:gd name="T58" fmla="*/ 387 w 633"/>
              <a:gd name="T59" fmla="*/ 483 h 730"/>
              <a:gd name="T60" fmla="*/ 319 w 633"/>
              <a:gd name="T61" fmla="*/ 630 h 730"/>
              <a:gd name="T62" fmla="*/ 224 w 633"/>
              <a:gd name="T63" fmla="*/ 525 h 730"/>
              <a:gd name="T64" fmla="*/ 403 w 633"/>
              <a:gd name="T65" fmla="*/ 669 h 730"/>
              <a:gd name="T66" fmla="*/ 318 w 633"/>
              <a:gd name="T67" fmla="*/ 687 h 730"/>
              <a:gd name="T68" fmla="*/ 272 w 633"/>
              <a:gd name="T69" fmla="*/ 626 h 730"/>
              <a:gd name="T70" fmla="*/ 172 w 633"/>
              <a:gd name="T71" fmla="*/ 556 h 730"/>
              <a:gd name="T72" fmla="*/ 214 w 633"/>
              <a:gd name="T73" fmla="*/ 538 h 730"/>
              <a:gd name="T74" fmla="*/ 319 w 633"/>
              <a:gd name="T75" fmla="*/ 655 h 730"/>
              <a:gd name="T76" fmla="*/ 459 w 633"/>
              <a:gd name="T77" fmla="*/ 558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3" h="730">
                <a:moveTo>
                  <a:pt x="453" y="534"/>
                </a:moveTo>
                <a:cubicBezTo>
                  <a:pt x="420" y="520"/>
                  <a:pt x="408" y="498"/>
                  <a:pt x="405" y="470"/>
                </a:cubicBezTo>
                <a:cubicBezTo>
                  <a:pt x="427" y="452"/>
                  <a:pt x="445" y="427"/>
                  <a:pt x="458" y="399"/>
                </a:cubicBezTo>
                <a:cubicBezTo>
                  <a:pt x="468" y="395"/>
                  <a:pt x="476" y="389"/>
                  <a:pt x="483" y="380"/>
                </a:cubicBezTo>
                <a:cubicBezTo>
                  <a:pt x="491" y="369"/>
                  <a:pt x="497" y="355"/>
                  <a:pt x="500" y="339"/>
                </a:cubicBezTo>
                <a:cubicBezTo>
                  <a:pt x="503" y="324"/>
                  <a:pt x="504" y="308"/>
                  <a:pt x="501" y="293"/>
                </a:cubicBezTo>
                <a:cubicBezTo>
                  <a:pt x="500" y="282"/>
                  <a:pt x="497" y="272"/>
                  <a:pt x="492" y="263"/>
                </a:cubicBezTo>
                <a:cubicBezTo>
                  <a:pt x="486" y="212"/>
                  <a:pt x="466" y="165"/>
                  <a:pt x="437" y="133"/>
                </a:cubicBezTo>
                <a:cubicBezTo>
                  <a:pt x="431" y="125"/>
                  <a:pt x="424" y="118"/>
                  <a:pt x="417" y="112"/>
                </a:cubicBezTo>
                <a:cubicBezTo>
                  <a:pt x="439" y="56"/>
                  <a:pt x="386" y="0"/>
                  <a:pt x="316" y="8"/>
                </a:cubicBezTo>
                <a:cubicBezTo>
                  <a:pt x="307" y="9"/>
                  <a:pt x="297" y="11"/>
                  <a:pt x="288" y="14"/>
                </a:cubicBezTo>
                <a:cubicBezTo>
                  <a:pt x="300" y="20"/>
                  <a:pt x="310" y="30"/>
                  <a:pt x="316" y="40"/>
                </a:cubicBezTo>
                <a:cubicBezTo>
                  <a:pt x="320" y="49"/>
                  <a:pt x="321" y="58"/>
                  <a:pt x="316" y="68"/>
                </a:cubicBezTo>
                <a:cubicBezTo>
                  <a:pt x="316" y="67"/>
                  <a:pt x="316" y="67"/>
                  <a:pt x="316" y="66"/>
                </a:cubicBezTo>
                <a:cubicBezTo>
                  <a:pt x="291" y="0"/>
                  <a:pt x="212" y="20"/>
                  <a:pt x="211" y="42"/>
                </a:cubicBezTo>
                <a:cubicBezTo>
                  <a:pt x="231" y="57"/>
                  <a:pt x="237" y="71"/>
                  <a:pt x="237" y="95"/>
                </a:cubicBezTo>
                <a:cubicBezTo>
                  <a:pt x="214" y="95"/>
                  <a:pt x="206" y="79"/>
                  <a:pt x="197" y="56"/>
                </a:cubicBezTo>
                <a:cubicBezTo>
                  <a:pt x="185" y="82"/>
                  <a:pt x="184" y="110"/>
                  <a:pt x="192" y="135"/>
                </a:cubicBezTo>
                <a:cubicBezTo>
                  <a:pt x="164" y="167"/>
                  <a:pt x="144" y="210"/>
                  <a:pt x="141" y="254"/>
                </a:cubicBezTo>
                <a:cubicBezTo>
                  <a:pt x="141" y="258"/>
                  <a:pt x="141" y="261"/>
                  <a:pt x="141" y="264"/>
                </a:cubicBezTo>
                <a:cubicBezTo>
                  <a:pt x="137" y="273"/>
                  <a:pt x="134" y="283"/>
                  <a:pt x="132" y="293"/>
                </a:cubicBezTo>
                <a:cubicBezTo>
                  <a:pt x="130" y="308"/>
                  <a:pt x="130" y="324"/>
                  <a:pt x="133" y="339"/>
                </a:cubicBezTo>
                <a:cubicBezTo>
                  <a:pt x="136" y="355"/>
                  <a:pt x="142" y="369"/>
                  <a:pt x="151" y="380"/>
                </a:cubicBezTo>
                <a:cubicBezTo>
                  <a:pt x="157" y="389"/>
                  <a:pt x="166" y="395"/>
                  <a:pt x="175" y="399"/>
                </a:cubicBezTo>
                <a:cubicBezTo>
                  <a:pt x="188" y="427"/>
                  <a:pt x="206" y="452"/>
                  <a:pt x="228" y="470"/>
                </a:cubicBezTo>
                <a:cubicBezTo>
                  <a:pt x="225" y="498"/>
                  <a:pt x="214" y="520"/>
                  <a:pt x="181" y="534"/>
                </a:cubicBezTo>
                <a:cubicBezTo>
                  <a:pt x="106" y="565"/>
                  <a:pt x="0" y="574"/>
                  <a:pt x="3" y="668"/>
                </a:cubicBezTo>
                <a:cubicBezTo>
                  <a:pt x="3" y="688"/>
                  <a:pt x="11" y="709"/>
                  <a:pt x="24" y="730"/>
                </a:cubicBezTo>
                <a:cubicBezTo>
                  <a:pt x="316" y="730"/>
                  <a:pt x="316" y="730"/>
                  <a:pt x="316" y="730"/>
                </a:cubicBezTo>
                <a:cubicBezTo>
                  <a:pt x="610" y="730"/>
                  <a:pt x="610" y="730"/>
                  <a:pt x="610" y="730"/>
                </a:cubicBezTo>
                <a:cubicBezTo>
                  <a:pt x="622" y="709"/>
                  <a:pt x="630" y="688"/>
                  <a:pt x="631" y="668"/>
                </a:cubicBezTo>
                <a:cubicBezTo>
                  <a:pt x="633" y="574"/>
                  <a:pt x="528" y="565"/>
                  <a:pt x="453" y="534"/>
                </a:cubicBezTo>
                <a:close/>
                <a:moveTo>
                  <a:pt x="189" y="384"/>
                </a:moveTo>
                <a:cubicBezTo>
                  <a:pt x="154" y="378"/>
                  <a:pt x="140" y="313"/>
                  <a:pt x="156" y="275"/>
                </a:cubicBezTo>
                <a:cubicBezTo>
                  <a:pt x="157" y="275"/>
                  <a:pt x="158" y="274"/>
                  <a:pt x="158" y="274"/>
                </a:cubicBezTo>
                <a:cubicBezTo>
                  <a:pt x="182" y="259"/>
                  <a:pt x="189" y="329"/>
                  <a:pt x="189" y="335"/>
                </a:cubicBezTo>
                <a:cubicBezTo>
                  <a:pt x="189" y="360"/>
                  <a:pt x="216" y="369"/>
                  <a:pt x="210" y="352"/>
                </a:cubicBezTo>
                <a:cubicBezTo>
                  <a:pt x="204" y="334"/>
                  <a:pt x="196" y="307"/>
                  <a:pt x="195" y="273"/>
                </a:cubicBezTo>
                <a:cubicBezTo>
                  <a:pt x="195" y="272"/>
                  <a:pt x="195" y="272"/>
                  <a:pt x="195" y="271"/>
                </a:cubicBezTo>
                <a:cubicBezTo>
                  <a:pt x="194" y="245"/>
                  <a:pt x="200" y="216"/>
                  <a:pt x="211" y="190"/>
                </a:cubicBezTo>
                <a:cubicBezTo>
                  <a:pt x="215" y="185"/>
                  <a:pt x="218" y="180"/>
                  <a:pt x="223" y="177"/>
                </a:cubicBezTo>
                <a:cubicBezTo>
                  <a:pt x="244" y="194"/>
                  <a:pt x="275" y="202"/>
                  <a:pt x="316" y="195"/>
                </a:cubicBezTo>
                <a:cubicBezTo>
                  <a:pt x="335" y="191"/>
                  <a:pt x="356" y="185"/>
                  <a:pt x="379" y="174"/>
                </a:cubicBezTo>
                <a:cubicBezTo>
                  <a:pt x="380" y="174"/>
                  <a:pt x="380" y="173"/>
                  <a:pt x="380" y="173"/>
                </a:cubicBezTo>
                <a:cubicBezTo>
                  <a:pt x="405" y="167"/>
                  <a:pt x="412" y="175"/>
                  <a:pt x="423" y="191"/>
                </a:cubicBezTo>
                <a:cubicBezTo>
                  <a:pt x="423" y="191"/>
                  <a:pt x="423" y="191"/>
                  <a:pt x="424" y="192"/>
                </a:cubicBezTo>
                <a:cubicBezTo>
                  <a:pt x="434" y="216"/>
                  <a:pt x="440" y="243"/>
                  <a:pt x="440" y="269"/>
                </a:cubicBezTo>
                <a:cubicBezTo>
                  <a:pt x="439" y="270"/>
                  <a:pt x="439" y="272"/>
                  <a:pt x="439" y="273"/>
                </a:cubicBezTo>
                <a:cubicBezTo>
                  <a:pt x="438" y="307"/>
                  <a:pt x="430" y="334"/>
                  <a:pt x="424" y="352"/>
                </a:cubicBezTo>
                <a:cubicBezTo>
                  <a:pt x="418" y="369"/>
                  <a:pt x="445" y="360"/>
                  <a:pt x="445" y="335"/>
                </a:cubicBezTo>
                <a:cubicBezTo>
                  <a:pt x="445" y="329"/>
                  <a:pt x="452" y="259"/>
                  <a:pt x="476" y="274"/>
                </a:cubicBezTo>
                <a:cubicBezTo>
                  <a:pt x="476" y="274"/>
                  <a:pt x="477" y="274"/>
                  <a:pt x="477" y="275"/>
                </a:cubicBezTo>
                <a:cubicBezTo>
                  <a:pt x="494" y="313"/>
                  <a:pt x="480" y="378"/>
                  <a:pt x="445" y="384"/>
                </a:cubicBezTo>
                <a:cubicBezTo>
                  <a:pt x="421" y="440"/>
                  <a:pt x="377" y="482"/>
                  <a:pt x="317" y="482"/>
                </a:cubicBezTo>
                <a:cubicBezTo>
                  <a:pt x="316" y="482"/>
                  <a:pt x="316" y="482"/>
                  <a:pt x="316" y="482"/>
                </a:cubicBezTo>
                <a:cubicBezTo>
                  <a:pt x="256" y="482"/>
                  <a:pt x="213" y="440"/>
                  <a:pt x="189" y="384"/>
                </a:cubicBezTo>
                <a:close/>
                <a:moveTo>
                  <a:pt x="249" y="484"/>
                </a:moveTo>
                <a:cubicBezTo>
                  <a:pt x="268" y="496"/>
                  <a:pt x="291" y="502"/>
                  <a:pt x="316" y="503"/>
                </a:cubicBezTo>
                <a:cubicBezTo>
                  <a:pt x="317" y="503"/>
                  <a:pt x="317" y="503"/>
                  <a:pt x="317" y="503"/>
                </a:cubicBezTo>
                <a:cubicBezTo>
                  <a:pt x="343" y="503"/>
                  <a:pt x="366" y="496"/>
                  <a:pt x="387" y="483"/>
                </a:cubicBezTo>
                <a:cubicBezTo>
                  <a:pt x="391" y="500"/>
                  <a:pt x="401" y="518"/>
                  <a:pt x="414" y="532"/>
                </a:cubicBezTo>
                <a:cubicBezTo>
                  <a:pt x="374" y="581"/>
                  <a:pt x="346" y="601"/>
                  <a:pt x="319" y="630"/>
                </a:cubicBezTo>
                <a:cubicBezTo>
                  <a:pt x="318" y="629"/>
                  <a:pt x="317" y="629"/>
                  <a:pt x="316" y="628"/>
                </a:cubicBezTo>
                <a:cubicBezTo>
                  <a:pt x="292" y="612"/>
                  <a:pt x="262" y="579"/>
                  <a:pt x="224" y="525"/>
                </a:cubicBezTo>
                <a:cubicBezTo>
                  <a:pt x="235" y="513"/>
                  <a:pt x="244" y="498"/>
                  <a:pt x="249" y="484"/>
                </a:cubicBezTo>
                <a:close/>
                <a:moveTo>
                  <a:pt x="403" y="669"/>
                </a:moveTo>
                <a:cubicBezTo>
                  <a:pt x="391" y="655"/>
                  <a:pt x="383" y="631"/>
                  <a:pt x="362" y="619"/>
                </a:cubicBezTo>
                <a:cubicBezTo>
                  <a:pt x="344" y="631"/>
                  <a:pt x="321" y="669"/>
                  <a:pt x="318" y="687"/>
                </a:cubicBezTo>
                <a:cubicBezTo>
                  <a:pt x="318" y="684"/>
                  <a:pt x="317" y="680"/>
                  <a:pt x="316" y="677"/>
                </a:cubicBezTo>
                <a:cubicBezTo>
                  <a:pt x="308" y="654"/>
                  <a:pt x="281" y="635"/>
                  <a:pt x="272" y="626"/>
                </a:cubicBezTo>
                <a:cubicBezTo>
                  <a:pt x="252" y="635"/>
                  <a:pt x="246" y="653"/>
                  <a:pt x="233" y="670"/>
                </a:cubicBezTo>
                <a:cubicBezTo>
                  <a:pt x="220" y="653"/>
                  <a:pt x="183" y="602"/>
                  <a:pt x="172" y="556"/>
                </a:cubicBezTo>
                <a:cubicBezTo>
                  <a:pt x="187" y="553"/>
                  <a:pt x="201" y="545"/>
                  <a:pt x="213" y="535"/>
                </a:cubicBezTo>
                <a:cubicBezTo>
                  <a:pt x="213" y="536"/>
                  <a:pt x="214" y="537"/>
                  <a:pt x="214" y="538"/>
                </a:cubicBezTo>
                <a:cubicBezTo>
                  <a:pt x="240" y="574"/>
                  <a:pt x="285" y="626"/>
                  <a:pt x="316" y="652"/>
                </a:cubicBezTo>
                <a:cubicBezTo>
                  <a:pt x="317" y="653"/>
                  <a:pt x="318" y="654"/>
                  <a:pt x="319" y="655"/>
                </a:cubicBezTo>
                <a:cubicBezTo>
                  <a:pt x="351" y="612"/>
                  <a:pt x="388" y="581"/>
                  <a:pt x="425" y="541"/>
                </a:cubicBezTo>
                <a:cubicBezTo>
                  <a:pt x="435" y="549"/>
                  <a:pt x="446" y="555"/>
                  <a:pt x="459" y="558"/>
                </a:cubicBezTo>
                <a:cubicBezTo>
                  <a:pt x="446" y="592"/>
                  <a:pt x="425" y="648"/>
                  <a:pt x="403" y="669"/>
                </a:cubicBezTo>
                <a:close/>
              </a:path>
            </a:pathLst>
          </a:custGeom>
          <a:solidFill>
            <a:srgbClr val="7F7F7F">
              <a:lumMod val="50000"/>
            </a:srgbClr>
          </a:solidFill>
          <a:ln>
            <a:noFill/>
          </a:ln>
        </p:spPr>
        <p:txBody>
          <a:bodyPr vert="horz" wrap="square" lIns="91452" tIns="45726" rIns="91452" bIns="45726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210329" y="2022309"/>
            <a:ext cx="2368253" cy="236825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381611" y="2351678"/>
            <a:ext cx="956002" cy="956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608673" y="3936589"/>
            <a:ext cx="1125656" cy="11256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477437" y="4780769"/>
            <a:ext cx="398984" cy="39898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163462" y="4191070"/>
            <a:ext cx="398984" cy="39898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6444684" y="2541848"/>
            <a:ext cx="903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noProof="0" dirty="0" smtClean="0">
                <a:solidFill>
                  <a:srgbClr val="7F7F7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工具有哪些？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736023" y="4095220"/>
            <a:ext cx="946955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7F7F7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主流框架有哪些？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43886" y="1586488"/>
            <a:ext cx="870930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哪些可以自动化？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984630" y="3053632"/>
            <a:ext cx="781445" cy="781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" name="同心圆 8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3017332" y="3188179"/>
            <a:ext cx="750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为什么自动化？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tangle 371" descr="2"/>
          <p:cNvSpPr>
            <a:spLocks noChangeArrowheads="1"/>
          </p:cNvSpPr>
          <p:nvPr/>
        </p:nvSpPr>
        <p:spPr bwMode="gray">
          <a:xfrm>
            <a:off x="4697289" y="2325712"/>
            <a:ext cx="1264898" cy="133882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700" kern="0" noProof="0" dirty="0" smtClean="0">
                <a:solidFill>
                  <a:srgbClr val="7F7F7F">
                    <a:lumMod val="50000"/>
                  </a:srgbClr>
                </a:solidFill>
                <a:latin typeface="方正粗谭黑简体" pitchFamily="2" charset="-122"/>
                <a:ea typeface="方正粗谭黑简体" pitchFamily="2" charset="-122"/>
              </a:rPr>
              <a:t>谈一谈我们的框架</a:t>
            </a:r>
            <a:endParaRPr kumimoji="0" lang="zh-CN" altLang="en-US" sz="27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方正粗谭黑简体" pitchFamily="2" charset="-122"/>
              <a:ea typeface="方正粗谭黑简体" pitchFamily="2" charset="-122"/>
            </a:endParaRPr>
          </a:p>
        </p:txBody>
      </p:sp>
      <p:sp>
        <p:nvSpPr>
          <p:cNvPr id="90" name="Rectangle 371" descr="2"/>
          <p:cNvSpPr>
            <a:spLocks noChangeArrowheads="1"/>
          </p:cNvSpPr>
          <p:nvPr/>
        </p:nvSpPr>
        <p:spPr bwMode="gray">
          <a:xfrm>
            <a:off x="4420592" y="3625708"/>
            <a:ext cx="1911101" cy="3231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 eaLnBrk="1" fontAlgn="base" hangingPunct="1">
              <a:buClrTx/>
              <a:buSzTx/>
            </a:pPr>
            <a:r>
              <a:rPr lang="en-US" altLang="zh-CN" sz="1500" b="0" baseline="0" dirty="0" smtClean="0">
                <a:solidFill>
                  <a:srgbClr val="C00000"/>
                </a:solidFill>
                <a:latin typeface="Impact" pitchFamily="34" charset="0"/>
                <a:ea typeface="方正正大黑简体" pitchFamily="2" charset="-122"/>
              </a:rPr>
              <a:t>Frameworks and tools</a:t>
            </a:r>
            <a:endParaRPr lang="zh-CN" altLang="en-US" sz="1500" b="0" baseline="0" dirty="0">
              <a:solidFill>
                <a:srgbClr val="C00000"/>
              </a:solidFill>
              <a:latin typeface="Impact" pitchFamily="34" charset="0"/>
              <a:ea typeface="方正正大黑简体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44943" y="300213"/>
            <a:ext cx="3057247" cy="4801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About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自动化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测试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298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0" grpId="0"/>
      <p:bldP spid="81" grpId="0"/>
      <p:bldP spid="82" grpId="0"/>
      <p:bldP spid="86" grpId="0"/>
      <p:bldP spid="88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4943" y="300213"/>
            <a:ext cx="3717673" cy="4801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为什么自动化测试？试？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5375948" y="5158503"/>
            <a:ext cx="645" cy="645"/>
          </a:xfrm>
          <a:prstGeom prst="rect">
            <a:avLst/>
          </a:prstGeom>
          <a:solidFill>
            <a:srgbClr val="F0B1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332848" y="3375277"/>
            <a:ext cx="2753147" cy="19263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69843" y="3284922"/>
            <a:ext cx="3200953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201451" y="2224191"/>
            <a:ext cx="970079" cy="31153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67721" y="3284648"/>
            <a:ext cx="2403075" cy="1873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315393" y="1980992"/>
            <a:ext cx="854927" cy="31775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94"/>
          <p:cNvSpPr>
            <a:spLocks noChangeArrowheads="1"/>
          </p:cNvSpPr>
          <p:nvPr/>
        </p:nvSpPr>
        <p:spPr bwMode="auto">
          <a:xfrm>
            <a:off x="3507072" y="3126703"/>
            <a:ext cx="1388757" cy="138875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 bwMode="auto">
          <a:xfrm>
            <a:off x="1796958" y="2904256"/>
            <a:ext cx="998058" cy="971905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FE978C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rgbClr val="C00000"/>
                </a:gs>
                <a:gs pos="50000">
                  <a:srgbClr val="FF3300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528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689581" y="1430003"/>
            <a:ext cx="1101978" cy="110197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528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474610" y="5003146"/>
            <a:ext cx="1147833" cy="1145542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B0F0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rgbClr val="0070C0"/>
                </a:gs>
                <a:gs pos="50000">
                  <a:srgbClr val="00B0F0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528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777954" y="4915471"/>
            <a:ext cx="1290586" cy="1126182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33CC33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rgbClr val="0EA25F"/>
                </a:gs>
                <a:gs pos="50000">
                  <a:srgbClr val="33CC33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528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459352" y="2831694"/>
            <a:ext cx="1293989" cy="1147182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528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71"/>
          <p:cNvSpPr txBox="1"/>
          <p:nvPr/>
        </p:nvSpPr>
        <p:spPr>
          <a:xfrm>
            <a:off x="3602185" y="3543252"/>
            <a:ext cx="105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WHY?</a:t>
            </a:r>
            <a:endParaRPr lang="zh-CN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2"/>
          <p:cNvSpPr txBox="1"/>
          <p:nvPr/>
        </p:nvSpPr>
        <p:spPr>
          <a:xfrm>
            <a:off x="1821579" y="3082956"/>
            <a:ext cx="10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为了降低手工的重复劳动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73"/>
          <p:cNvSpPr txBox="1"/>
          <p:nvPr/>
        </p:nvSpPr>
        <p:spPr>
          <a:xfrm>
            <a:off x="2474610" y="4964435"/>
            <a:ext cx="1249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完成人力无法完成的测试，如性能测试</a:t>
            </a:r>
            <a:endParaRPr lang="zh-CN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4"/>
          <p:cNvSpPr txBox="1"/>
          <p:nvPr/>
        </p:nvSpPr>
        <p:spPr>
          <a:xfrm>
            <a:off x="4850441" y="5151613"/>
            <a:ext cx="1051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敏捷开发，持续集成</a:t>
            </a:r>
            <a:endParaRPr lang="zh-CN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75"/>
          <p:cNvSpPr txBox="1"/>
          <p:nvPr/>
        </p:nvSpPr>
        <p:spPr>
          <a:xfrm>
            <a:off x="5649051" y="2954082"/>
            <a:ext cx="1036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产品快速迭代，减少上线周期？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79"/>
          <p:cNvSpPr txBox="1"/>
          <p:nvPr/>
        </p:nvSpPr>
        <p:spPr>
          <a:xfrm>
            <a:off x="3715062" y="1461053"/>
            <a:ext cx="1051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提高测试效率，节约成本？</a:t>
            </a:r>
            <a:endParaRPr lang="zh-CN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云形 20"/>
          <p:cNvSpPr/>
          <p:nvPr/>
        </p:nvSpPr>
        <p:spPr>
          <a:xfrm>
            <a:off x="6409038" y="780344"/>
            <a:ext cx="2578443" cy="1530116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短期来看：高成本低收益；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长期来看：低成本高收益。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5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5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65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150"/>
                            </p:stCondLst>
                            <p:childTnLst>
                              <p:par>
                                <p:cTn id="7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45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50"/>
                            </p:stCondLst>
                            <p:childTnLst>
                              <p:par>
                                <p:cTn id="8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9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45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09" y="2094932"/>
            <a:ext cx="4519338" cy="248965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23912" y="5177537"/>
            <a:ext cx="6120888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/>
              <a:t>测试金字塔基于这样的观点：测试是分层的，从上到下对应测试对象的不同层级，分别是上层的</a:t>
            </a:r>
            <a:r>
              <a:rPr lang="en-US" altLang="zh-CN" dirty="0"/>
              <a:t>UI</a:t>
            </a:r>
            <a:r>
              <a:rPr lang="zh-CN" altLang="en-US" dirty="0"/>
              <a:t>界面测试，中层的服务测试和底层的单元测试。而实施自动化测试的效果是由上到下越来越好，即越接近底层的自动化测试收益越高。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44943" y="300213"/>
            <a:ext cx="4228419" cy="4801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哪些需要自动化测试？试？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51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65256" y="267524"/>
            <a:ext cx="7886700" cy="516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853" y="1406778"/>
            <a:ext cx="7599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Robot Framework</a:t>
            </a:r>
            <a:r>
              <a:rPr lang="en-US" altLang="zh-CN" b="1" dirty="0"/>
              <a:t>: </a:t>
            </a:r>
            <a:r>
              <a:rPr lang="zh-CN" altLang="en-US" dirty="0"/>
              <a:t>一款</a:t>
            </a:r>
            <a:r>
              <a:rPr lang="en-US" altLang="zh-CN" dirty="0"/>
              <a:t>python</a:t>
            </a:r>
            <a:r>
              <a:rPr lang="zh-CN" altLang="en-US" dirty="0"/>
              <a:t>编写的功能自动化测试框架。具备良好的可扩展性，支持关键字驱动，可以同时测试多种类型的客户端或者接口，可以进行分布式测试执行。主要用于轮次很多的验收测试和验收测试驱动开发（</a:t>
            </a:r>
            <a:r>
              <a:rPr lang="en-US" altLang="zh-CN" dirty="0"/>
              <a:t>ATDD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左箭头标注 7"/>
          <p:cNvSpPr/>
          <p:nvPr/>
        </p:nvSpPr>
        <p:spPr>
          <a:xfrm>
            <a:off x="3962400" y="3195763"/>
            <a:ext cx="3451654" cy="3410465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RF</a:t>
            </a:r>
            <a:r>
              <a:rPr lang="zh-CN" altLang="en-US" sz="1100" dirty="0" smtClean="0">
                <a:solidFill>
                  <a:schemeClr val="tx1"/>
                </a:solidFill>
              </a:rPr>
              <a:t>是</a:t>
            </a:r>
            <a:r>
              <a:rPr lang="zh-CN" altLang="en-US" sz="1100" dirty="0">
                <a:solidFill>
                  <a:schemeClr val="tx1"/>
                </a:solidFill>
              </a:rPr>
              <a:t>一个通用的测试框架，它的丰富的功能特性来自于</a:t>
            </a:r>
            <a:r>
              <a:rPr lang="en-US" altLang="zh-CN" sz="1100" dirty="0">
                <a:solidFill>
                  <a:schemeClr val="tx1"/>
                </a:solidFill>
              </a:rPr>
              <a:t>library</a:t>
            </a:r>
            <a:r>
              <a:rPr lang="zh-CN" altLang="en-US" sz="1100" dirty="0">
                <a:solidFill>
                  <a:schemeClr val="tx1"/>
                </a:solidFill>
              </a:rPr>
              <a:t>扩充，这些</a:t>
            </a:r>
            <a:r>
              <a:rPr lang="en-US" altLang="zh-CN" sz="1100" dirty="0">
                <a:solidFill>
                  <a:schemeClr val="tx1"/>
                </a:solidFill>
              </a:rPr>
              <a:t>library</a:t>
            </a:r>
            <a:r>
              <a:rPr lang="zh-CN" altLang="en-US" sz="1100" dirty="0">
                <a:solidFill>
                  <a:schemeClr val="tx1"/>
                </a:solidFill>
              </a:rPr>
              <a:t>一部分是</a:t>
            </a:r>
            <a:r>
              <a:rPr lang="en-US" altLang="zh-CN" sz="1100" dirty="0">
                <a:solidFill>
                  <a:schemeClr val="tx1"/>
                </a:solidFill>
              </a:rPr>
              <a:t>Robot Framework</a:t>
            </a:r>
            <a:r>
              <a:rPr lang="zh-CN" altLang="en-US" sz="1100" dirty="0">
                <a:solidFill>
                  <a:schemeClr val="tx1"/>
                </a:solidFill>
              </a:rPr>
              <a:t>自带的，另外还有很多是第三方开发扩充的。对于大多数程序员或软件测试工程师，只需要调用已有的</a:t>
            </a:r>
            <a:r>
              <a:rPr lang="en-US" altLang="zh-CN" sz="1100" dirty="0">
                <a:solidFill>
                  <a:schemeClr val="tx1"/>
                </a:solidFill>
              </a:rPr>
              <a:t>library</a:t>
            </a:r>
            <a:r>
              <a:rPr lang="zh-CN" altLang="en-US" sz="1100" dirty="0">
                <a:solidFill>
                  <a:schemeClr val="tx1"/>
                </a:solidFill>
              </a:rPr>
              <a:t>就可以编写自己</a:t>
            </a:r>
            <a:r>
              <a:rPr lang="zh-CN" altLang="en-US" sz="1100" dirty="0" smtClean="0">
                <a:solidFill>
                  <a:schemeClr val="tx1"/>
                </a:solidFill>
              </a:rPr>
              <a:t>的</a:t>
            </a:r>
            <a:r>
              <a:rPr lang="en-US" altLang="zh-CN" sz="1100" dirty="0" smtClean="0">
                <a:solidFill>
                  <a:schemeClr val="tx1"/>
                </a:solidFill>
              </a:rPr>
              <a:t>test </a:t>
            </a:r>
            <a:r>
              <a:rPr lang="en-US" altLang="zh-CN" sz="1100" dirty="0">
                <a:solidFill>
                  <a:schemeClr val="tx1"/>
                </a:solidFill>
              </a:rPr>
              <a:t>case</a:t>
            </a:r>
            <a:r>
              <a:rPr lang="zh-CN" altLang="en-US" sz="1100" dirty="0">
                <a:solidFill>
                  <a:schemeClr val="tx1"/>
                </a:solidFill>
              </a:rPr>
              <a:t>了，</a:t>
            </a:r>
            <a:r>
              <a:rPr lang="zh-CN" altLang="en-US" sz="1100" dirty="0" smtClean="0">
                <a:solidFill>
                  <a:schemeClr val="tx1"/>
                </a:solidFill>
              </a:rPr>
              <a:t>这些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testcases</a:t>
            </a:r>
            <a:r>
              <a:rPr lang="zh-CN" altLang="en-US" sz="1100" dirty="0" smtClean="0">
                <a:solidFill>
                  <a:schemeClr val="tx1"/>
                </a:solidFill>
              </a:rPr>
              <a:t>对</a:t>
            </a:r>
            <a:r>
              <a:rPr lang="en-US" altLang="zh-CN" sz="1100" dirty="0">
                <a:solidFill>
                  <a:schemeClr val="tx1"/>
                </a:solidFill>
              </a:rPr>
              <a:t>framework</a:t>
            </a:r>
            <a:r>
              <a:rPr lang="zh-CN" altLang="en-US" sz="1100" dirty="0">
                <a:solidFill>
                  <a:schemeClr val="tx1"/>
                </a:solidFill>
              </a:rPr>
              <a:t>而言是“</a:t>
            </a:r>
            <a:r>
              <a:rPr lang="en-US" altLang="zh-CN" sz="1100" dirty="0">
                <a:solidFill>
                  <a:schemeClr val="tx1"/>
                </a:solidFill>
              </a:rPr>
              <a:t>Test Data”</a:t>
            </a:r>
            <a:r>
              <a:rPr lang="zh-CN" altLang="en-US" sz="1100" dirty="0">
                <a:solidFill>
                  <a:schemeClr val="tx1"/>
                </a:solidFill>
              </a:rPr>
              <a:t>。测试程序的执行，是先从</a:t>
            </a:r>
            <a:r>
              <a:rPr lang="en-US" altLang="zh-CN" sz="1100" dirty="0">
                <a:solidFill>
                  <a:schemeClr val="tx1"/>
                </a:solidFill>
              </a:rPr>
              <a:t>Robot Framework</a:t>
            </a:r>
            <a:r>
              <a:rPr lang="zh-CN" altLang="en-US" sz="1100" dirty="0">
                <a:solidFill>
                  <a:schemeClr val="tx1"/>
                </a:solidFill>
              </a:rPr>
              <a:t>解析</a:t>
            </a:r>
            <a:r>
              <a:rPr lang="en-US" altLang="zh-CN" sz="1100" dirty="0">
                <a:solidFill>
                  <a:schemeClr val="tx1"/>
                </a:solidFill>
              </a:rPr>
              <a:t>Test Data</a:t>
            </a:r>
            <a:r>
              <a:rPr lang="zh-CN" altLang="en-US" sz="1100" dirty="0">
                <a:solidFill>
                  <a:schemeClr val="tx1"/>
                </a:solidFill>
              </a:rPr>
              <a:t>开始，然后根据</a:t>
            </a:r>
            <a:r>
              <a:rPr lang="en-US" altLang="zh-CN" sz="1100" dirty="0">
                <a:solidFill>
                  <a:schemeClr val="tx1"/>
                </a:solidFill>
              </a:rPr>
              <a:t>library</a:t>
            </a:r>
            <a:r>
              <a:rPr lang="zh-CN" altLang="en-US" sz="1100" dirty="0">
                <a:solidFill>
                  <a:schemeClr val="tx1"/>
                </a:solidFill>
              </a:rPr>
              <a:t>或者</a:t>
            </a:r>
            <a:r>
              <a:rPr lang="en-US" altLang="zh-CN" sz="1100" dirty="0">
                <a:solidFill>
                  <a:schemeClr val="tx1"/>
                </a:solidFill>
              </a:rPr>
              <a:t>tools</a:t>
            </a:r>
            <a:r>
              <a:rPr lang="zh-CN" altLang="en-US" sz="1100" dirty="0">
                <a:solidFill>
                  <a:schemeClr val="tx1"/>
                </a:solidFill>
              </a:rPr>
              <a:t>提供的</a:t>
            </a:r>
            <a:r>
              <a:rPr lang="en-US" altLang="zh-CN" sz="1100" dirty="0">
                <a:solidFill>
                  <a:schemeClr val="tx1"/>
                </a:solidFill>
              </a:rPr>
              <a:t>Keyword</a:t>
            </a:r>
            <a:r>
              <a:rPr lang="zh-CN" altLang="en-US" sz="1100" dirty="0">
                <a:solidFill>
                  <a:schemeClr val="tx1"/>
                </a:solidFill>
              </a:rPr>
              <a:t>与被测试系统互动。测试完成后，会产生</a:t>
            </a:r>
            <a:r>
              <a:rPr lang="en-US" altLang="zh-CN" sz="1100" dirty="0">
                <a:solidFill>
                  <a:schemeClr val="tx1"/>
                </a:solidFill>
              </a:rPr>
              <a:t>report/log</a:t>
            </a:r>
            <a:r>
              <a:rPr lang="zh-CN" altLang="en-US" sz="1100" dirty="0">
                <a:solidFill>
                  <a:schemeClr val="tx1"/>
                </a:solidFill>
              </a:rPr>
              <a:t>（</a:t>
            </a:r>
            <a:r>
              <a:rPr lang="en-US" altLang="zh-CN" sz="1100" dirty="0">
                <a:solidFill>
                  <a:schemeClr val="tx1"/>
                </a:solidFill>
              </a:rPr>
              <a:t>HTML</a:t>
            </a:r>
            <a:r>
              <a:rPr lang="zh-CN" altLang="en-US" sz="1100" dirty="0">
                <a:solidFill>
                  <a:schemeClr val="tx1"/>
                </a:solidFill>
              </a:rPr>
              <a:t>格式）和</a:t>
            </a:r>
            <a:r>
              <a:rPr lang="en-US" altLang="zh-CN" sz="1100" dirty="0">
                <a:solidFill>
                  <a:schemeClr val="tx1"/>
                </a:solidFill>
              </a:rPr>
              <a:t>output</a:t>
            </a:r>
            <a:r>
              <a:rPr lang="zh-CN" altLang="en-US" sz="1100" dirty="0">
                <a:solidFill>
                  <a:schemeClr val="tx1"/>
                </a:solidFill>
              </a:rPr>
              <a:t>（</a:t>
            </a:r>
            <a:r>
              <a:rPr lang="en-US" altLang="zh-CN" sz="1100" dirty="0">
                <a:solidFill>
                  <a:schemeClr val="tx1"/>
                </a:solidFill>
              </a:rPr>
              <a:t>xml</a:t>
            </a:r>
            <a:r>
              <a:rPr lang="zh-CN" altLang="en-US" sz="1100" dirty="0">
                <a:solidFill>
                  <a:schemeClr val="tx1"/>
                </a:solidFill>
              </a:rPr>
              <a:t>格式）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3" y="3195763"/>
            <a:ext cx="2585201" cy="34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0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65256" y="267524"/>
            <a:ext cx="7886700" cy="516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065256" y="1293340"/>
            <a:ext cx="64831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门槛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低，采用表格化用例，降低了自动化测试入门门槛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重用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性好，可以利用现有的关键字组装成新的关键字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易于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扩展，可以自定义测试库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易于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集成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，提供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界面命令行多种接口的执行方式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生态系统丰富。由各种通用测试库和工具组成，这些工具都是作为独立项目开发</a:t>
            </a:r>
            <a:r>
              <a:rPr lang="zh-CN" altLang="en-US" sz="1600" dirty="0" smtClean="0"/>
              <a:t>的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支持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测试、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telnet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接口多种测试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方式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良好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的报告和日志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展示，且附带截图功能。</a:t>
            </a:r>
            <a:r>
              <a:rPr lang="en-US" altLang="zh-CN" sz="1600" dirty="0" smtClean="0"/>
              <a:t>Output</a:t>
            </a:r>
            <a:r>
              <a:rPr lang="zh-CN" altLang="en-US" sz="1600" dirty="0"/>
              <a:t>产生的结果是</a:t>
            </a:r>
            <a:r>
              <a:rPr lang="en-US" altLang="zh-CN" sz="1600" dirty="0"/>
              <a:t>XML</a:t>
            </a:r>
            <a:r>
              <a:rPr lang="zh-CN" altLang="en-US" sz="1600" dirty="0"/>
              <a:t>格式，这样方便其他工具读取，并作</a:t>
            </a:r>
            <a:r>
              <a:rPr lang="zh-CN" altLang="en-US" sz="1600" dirty="0" smtClean="0"/>
              <a:t>整合。</a:t>
            </a:r>
            <a:endParaRPr lang="en-US" altLang="zh-C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标签特性，</a:t>
            </a:r>
            <a:r>
              <a:rPr lang="zh-CN" altLang="en-US" sz="1600" dirty="0"/>
              <a:t>比如，可以选择执行某种</a:t>
            </a:r>
            <a:r>
              <a:rPr lang="en-US" altLang="zh-CN" sz="1600" dirty="0"/>
              <a:t>Tag</a:t>
            </a:r>
            <a:r>
              <a:rPr lang="zh-CN" altLang="en-US" sz="1600" dirty="0"/>
              <a:t>的测试用例；或者只统计某种</a:t>
            </a:r>
            <a:r>
              <a:rPr lang="en-US" altLang="zh-CN" sz="1600" dirty="0"/>
              <a:t>Tag</a:t>
            </a:r>
            <a:r>
              <a:rPr lang="zh-CN" altLang="en-US" sz="1600" dirty="0"/>
              <a:t>的测试用例结果；或者是把某些</a:t>
            </a:r>
            <a:r>
              <a:rPr lang="en-US" altLang="zh-CN" sz="1600" dirty="0"/>
              <a:t>Tag</a:t>
            </a:r>
            <a:r>
              <a:rPr lang="zh-CN" altLang="en-US" sz="1600" dirty="0"/>
              <a:t>的测试用例列为</a:t>
            </a:r>
            <a:r>
              <a:rPr lang="en-US" altLang="zh-CN" sz="1600" dirty="0"/>
              <a:t>critical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等等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</a:t>
            </a:r>
            <a:r>
              <a:rPr lang="zh-CN" altLang="en-US" sz="1600" dirty="0" smtClean="0"/>
              <a:t>编辑器种类丰富，</a:t>
            </a:r>
            <a:r>
              <a:rPr lang="en-US" altLang="zh-CN" sz="1600" dirty="0"/>
              <a:t>RIDE</a:t>
            </a:r>
            <a:r>
              <a:rPr lang="zh-CN" altLang="en-US" sz="1600" dirty="0"/>
              <a:t>是主要的编辑器之一；另外还有很多</a:t>
            </a:r>
            <a:r>
              <a:rPr lang="en-US" altLang="zh-CN" sz="1600" dirty="0"/>
              <a:t>Robot Framework</a:t>
            </a:r>
            <a:r>
              <a:rPr lang="zh-CN" altLang="en-US" sz="1600" dirty="0"/>
              <a:t>编辑器的插件，如 </a:t>
            </a:r>
            <a:r>
              <a:rPr lang="en-US" altLang="zh-CN" sz="1600" dirty="0"/>
              <a:t>Eclipse, </a:t>
            </a:r>
            <a:r>
              <a:rPr lang="en-US" altLang="zh-CN" sz="1600" dirty="0" err="1"/>
              <a:t>IntelliJ</a:t>
            </a:r>
            <a:r>
              <a:rPr lang="en-US" altLang="zh-CN" sz="1600" dirty="0"/>
              <a:t>/</a:t>
            </a:r>
            <a:r>
              <a:rPr lang="en-US" altLang="zh-CN" sz="1600" dirty="0" err="1"/>
              <a:t>PyCharm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SubLime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TextMate</a:t>
            </a:r>
            <a:r>
              <a:rPr lang="en-US" altLang="zh-CN" sz="1600" dirty="0"/>
              <a:t>, Vim, </a:t>
            </a:r>
            <a:r>
              <a:rPr lang="en-US" altLang="zh-CN" sz="1600" dirty="0" err="1"/>
              <a:t>Emacs</a:t>
            </a:r>
            <a:r>
              <a:rPr lang="en-US" altLang="zh-CN" sz="1600" dirty="0"/>
              <a:t>, Brackets, Atom, </a:t>
            </a:r>
            <a:r>
              <a:rPr lang="en-US" altLang="zh-CN" sz="1600" dirty="0" smtClean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</a:t>
            </a:r>
            <a:r>
              <a:rPr lang="zh-CN" altLang="en-US" sz="1600" dirty="0"/>
              <a:t> 分层架构设计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5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3" y="1534547"/>
            <a:ext cx="3426940" cy="12425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1493" y="2745029"/>
            <a:ext cx="130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表格格式</a:t>
            </a:r>
            <a:endParaRPr lang="zh-CN" altLang="en-US"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875" y="1437245"/>
            <a:ext cx="5093231" cy="17507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3492" y="3188043"/>
            <a:ext cx="2421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丰富的自带类库，以及第三方扩展库</a:t>
            </a:r>
            <a:endParaRPr lang="zh-CN" altLang="en-US" sz="11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31" y="3066841"/>
            <a:ext cx="2917458" cy="1563317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065256" y="267524"/>
            <a:ext cx="7886700" cy="516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的部分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741" y="4690360"/>
            <a:ext cx="177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测试报告截图</a:t>
            </a:r>
            <a:endParaRPr lang="zh-CN" altLang="en-US" sz="11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146" y="3554292"/>
            <a:ext cx="4176584" cy="28136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69924" y="6252519"/>
            <a:ext cx="1713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运行页面</a:t>
            </a:r>
            <a:endParaRPr lang="zh-CN" altLang="en-US" sz="1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146099" y="5741773"/>
            <a:ext cx="353943" cy="700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00" dirty="0" smtClean="0"/>
              <a:t>分层结构</a:t>
            </a:r>
            <a:endParaRPr lang="zh-CN" altLang="en-US" sz="11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79" y="5012172"/>
            <a:ext cx="1667235" cy="18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5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65256" y="267524"/>
            <a:ext cx="7886700" cy="516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的不足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0432" y="1573427"/>
            <a:ext cx="55028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ride</a:t>
            </a:r>
            <a:r>
              <a:rPr lang="zh-CN" altLang="en-US" dirty="0"/>
              <a:t>是</a:t>
            </a:r>
            <a:r>
              <a:rPr lang="zh-CN" altLang="en-US" dirty="0" smtClean="0"/>
              <a:t>我们最常用的编辑器，目前只支持</a:t>
            </a:r>
            <a:r>
              <a:rPr lang="en-US" altLang="zh-CN" dirty="0" smtClean="0"/>
              <a:t>python2</a:t>
            </a:r>
            <a:r>
              <a:rPr lang="zh-CN" altLang="en-US" dirty="0" smtClean="0"/>
              <a:t>，且对</a:t>
            </a:r>
            <a:r>
              <a:rPr lang="en-US" altLang="zh-CN" dirty="0" err="1" smtClean="0"/>
              <a:t>wxpython</a:t>
            </a:r>
            <a:r>
              <a:rPr lang="zh-CN" altLang="en-US" dirty="0" smtClean="0"/>
              <a:t>支持也停留在</a:t>
            </a:r>
            <a:r>
              <a:rPr lang="en-US" altLang="zh-CN" dirty="0" smtClean="0"/>
              <a:t>2.8</a:t>
            </a:r>
            <a:r>
              <a:rPr lang="zh-CN" altLang="en-US" dirty="0" smtClean="0"/>
              <a:t>版本（最新版本</a:t>
            </a:r>
            <a:r>
              <a:rPr lang="en-US" altLang="zh-CN" dirty="0" smtClean="0"/>
              <a:t>4.0.3</a:t>
            </a:r>
            <a:r>
              <a:rPr lang="zh-CN" altLang="en-US" dirty="0" smtClean="0"/>
              <a:t>），目前已停止更新。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RF</a:t>
            </a:r>
            <a:r>
              <a:rPr lang="zh-CN" altLang="en-US" dirty="0" smtClean="0"/>
              <a:t>对测试人员开发的类库的管理不够友好，当项目做迁移时，容易发生遗漏的现象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如果使用</a:t>
            </a:r>
            <a:r>
              <a:rPr lang="en-US" altLang="zh-CN" dirty="0" smtClean="0"/>
              <a:t>ride</a:t>
            </a:r>
            <a:r>
              <a:rPr lang="zh-CN" altLang="en-US" dirty="0" smtClean="0"/>
              <a:t>编辑器，使用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，或者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文件保存测试数据时，容易与框架脱离，维护比较麻烦。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077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2888</TotalTime>
  <Words>1552</Words>
  <Application>Microsoft Office PowerPoint</Application>
  <PresentationFormat>全屏显示(4:3)</PresentationFormat>
  <Paragraphs>108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方正粗谭黑简体</vt:lpstr>
      <vt:lpstr>方正正大黑简体</vt:lpstr>
      <vt:lpstr>宋体</vt:lpstr>
      <vt:lpstr>微软雅黑</vt:lpstr>
      <vt:lpstr>Arial</vt:lpstr>
      <vt:lpstr>Calibri</vt:lpstr>
      <vt:lpstr>Impact</vt:lpstr>
      <vt:lpstr>Palatino Linotype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在接口测试上的不同</vt:lpstr>
      <vt:lpstr>测试用例管理</vt:lpstr>
      <vt:lpstr>测试用例编写</vt:lpstr>
      <vt:lpstr>测试报告</vt:lpstr>
      <vt:lpstr>RF在GUI测试以及其他方面的应用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1B-3-2-02  师宗浩</dc:creator>
  <cp:lastModifiedBy>于鹏飞(10026975)</cp:lastModifiedBy>
  <cp:revision>117</cp:revision>
  <dcterms:created xsi:type="dcterms:W3CDTF">2017-05-15T07:19:25Z</dcterms:created>
  <dcterms:modified xsi:type="dcterms:W3CDTF">2018-11-16T08:54:02Z</dcterms:modified>
</cp:coreProperties>
</file>