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C009-4F42-4296-974C-EBF2410B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A*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13B95-D7D7-4906-8FB3-87A63CDC1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80040"/>
          </a:xfrm>
        </p:spPr>
        <p:txBody>
          <a:bodyPr>
            <a:normAutofit/>
          </a:bodyPr>
          <a:lstStyle/>
          <a:p>
            <a:r>
              <a:rPr lang="en-US" dirty="0"/>
              <a:t>Atharva Dixit c38</a:t>
            </a:r>
          </a:p>
          <a:p>
            <a:r>
              <a:rPr lang="en-US" dirty="0"/>
              <a:t>Aditya Holkar c57</a:t>
            </a:r>
          </a:p>
          <a:p>
            <a:r>
              <a:rPr lang="en-US" dirty="0"/>
              <a:t>Upendra  kadre c69</a:t>
            </a:r>
          </a:p>
          <a:p>
            <a:r>
              <a:rPr lang="en-US" dirty="0"/>
              <a:t>Swapnil </a:t>
            </a:r>
            <a:r>
              <a:rPr lang="en-US" dirty="0" err="1"/>
              <a:t>katti</a:t>
            </a:r>
            <a:r>
              <a:rPr lang="en-US" dirty="0"/>
              <a:t>  c72</a:t>
            </a:r>
          </a:p>
        </p:txBody>
      </p:sp>
    </p:spTree>
    <p:extLst>
      <p:ext uri="{BB962C8B-B14F-4D97-AF65-F5344CB8AC3E}">
        <p14:creationId xmlns:p14="http://schemas.microsoft.com/office/powerpoint/2010/main" val="168455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64F3-57A8-40E9-92DF-815322C4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770F-E990-468A-8672-182FBA5E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time complexity depends on heuristic function</a:t>
            </a:r>
          </a:p>
          <a:p>
            <a:r>
              <a:rPr lang="en-US" dirty="0"/>
              <a:t> In worst case of an unbound search space: O(bd)</a:t>
            </a:r>
          </a:p>
          <a:p>
            <a:r>
              <a:rPr lang="en-US" dirty="0"/>
              <a:t> The time complexity is polynomial when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Search space is tree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There is a single goal state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Heuristic function meets: | h(x) – h*(x)| = O(</a:t>
            </a:r>
            <a:r>
              <a:rPr lang="en-US" dirty="0" err="1"/>
              <a:t>logh</a:t>
            </a:r>
            <a:r>
              <a:rPr lang="en-US" dirty="0"/>
              <a:t>*(x)), where h* is the optimal heuristic, the exact cost to get from x to the goal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8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945B-ED0A-4830-AC44-BEA72766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2428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F808-0134-4833-9238-EACAC308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80260"/>
            <a:ext cx="9603275" cy="35890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Advantage: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The A* algorithm is complete, optimal, and optimally efficient among all such algorithms.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Disadvantage: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A* is not practical for many large-scale problems, due to space time complexity is O(bd). That means A* </a:t>
            </a:r>
          </a:p>
          <a:p>
            <a:pPr marL="0" indent="0">
              <a:buNone/>
            </a:pPr>
            <a:r>
              <a:rPr lang="en-US" dirty="0"/>
              <a:t>         usually runs out of space long before it runs out of time.</a:t>
            </a:r>
          </a:p>
          <a:p>
            <a:r>
              <a:rPr lang="en-US" dirty="0"/>
              <a:t> Applications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Network routing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Image processing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 A.I path finding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28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CD9E-028A-4140-B0BF-9750CE13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8CE-99B9-4232-AFE6-6E6012B4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Artificial Intelligence: A Modern Approach, third edition by Stuart Russell &amp; Peter </a:t>
            </a:r>
            <a:r>
              <a:rPr lang="en-US" dirty="0" err="1"/>
              <a:t>Norvig</a:t>
            </a:r>
            <a:endParaRPr lang="en-US" dirty="0"/>
          </a:p>
          <a:p>
            <a:r>
              <a:rPr lang="en-US" dirty="0"/>
              <a:t> https://en.wikipedia.org/wiki/A*_search_algorithm</a:t>
            </a:r>
          </a:p>
          <a:p>
            <a:r>
              <a:rPr lang="en-US" dirty="0"/>
              <a:t> https://www.ics.uci.edu/~welling/teaching/ICS175winter12/A-starSearch.ppt</a:t>
            </a:r>
          </a:p>
          <a:p>
            <a:r>
              <a:rPr lang="en-US" dirty="0"/>
              <a:t> http://theory.stanford.edu/~amitp/GameProgramming/AStarComparison.html</a:t>
            </a:r>
          </a:p>
          <a:p>
            <a:r>
              <a:rPr lang="en-US" dirty="0"/>
              <a:t> http://web.mit.edu/eranki/www/tutorials/search/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B4A-8D53-4B97-85E3-91D1C2AF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E52F-302B-4FDE-A84E-910CA0D3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is one of the many search algorithm that take an input, evaluates a number of possible paths and returns a solution.</a:t>
            </a:r>
          </a:p>
          <a:p>
            <a:r>
              <a:rPr lang="en-US" dirty="0"/>
              <a:t> A* combines features of uniform-cost search and pure heuristic search to effectively compute optimal solutions</a:t>
            </a:r>
          </a:p>
          <a:p>
            <a:r>
              <a:rPr lang="pt-BR" dirty="0"/>
              <a:t> A* evaluates nodes by combining g(n) and h(n)         f(n) = g(n) + h(n)</a:t>
            </a:r>
          </a:p>
          <a:p>
            <a:r>
              <a:rPr lang="en-US" dirty="0"/>
              <a:t>f(n) is called evaluation function</a:t>
            </a:r>
          </a:p>
          <a:p>
            <a:r>
              <a:rPr lang="en-US" dirty="0"/>
              <a:t>A* is both complete and optimal.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32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27FE-F228-4559-8AAE-E5CD1357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2541-0CF4-496D-BB00-C719FD34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f(n) = g(n) + h(n)</a:t>
            </a:r>
          </a:p>
          <a:p>
            <a:r>
              <a:rPr lang="en-US" dirty="0"/>
              <a:t>f(n) is the estimated total cost of the cheapest solution through n</a:t>
            </a:r>
          </a:p>
          <a:p>
            <a:r>
              <a:rPr lang="en-US" dirty="0"/>
              <a:t> g(n) gives the path cost from the start node to node n</a:t>
            </a:r>
          </a:p>
          <a:p>
            <a:r>
              <a:rPr lang="en-US" dirty="0"/>
              <a:t> h(n) named as heuristic function is the estimated cost of the cheapest path </a:t>
            </a:r>
          </a:p>
          <a:p>
            <a:pPr marL="0" indent="0">
              <a:buNone/>
            </a:pPr>
            <a:r>
              <a:rPr lang="en-US" dirty="0"/>
              <a:t>     from n to the goal node.</a:t>
            </a:r>
          </a:p>
        </p:txBody>
      </p:sp>
    </p:spTree>
    <p:extLst>
      <p:ext uri="{BB962C8B-B14F-4D97-AF65-F5344CB8AC3E}">
        <p14:creationId xmlns:p14="http://schemas.microsoft.com/office/powerpoint/2010/main" val="390201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E5E5-2B5E-4DD1-8A9F-5A4B0FA8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7DB0-A243-4C75-A2D8-9B2D1778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Given: A graph of nodes, start, node, goal node</a:t>
            </a:r>
          </a:p>
          <a:p>
            <a:r>
              <a:rPr lang="en-US" dirty="0"/>
              <a:t> Aim: To find out the path from to with the minimum cost</a:t>
            </a:r>
          </a:p>
          <a:p>
            <a:r>
              <a:rPr lang="en-US" dirty="0"/>
              <a:t> Procedure</a:t>
            </a:r>
          </a:p>
          <a:p>
            <a:pPr marL="0" indent="0">
              <a:buNone/>
            </a:pPr>
            <a:r>
              <a:rPr lang="en-US" dirty="0"/>
              <a:t>1. Create a search graph G, consisting solely of the start node s. Put s on a list called OPEN.</a:t>
            </a:r>
          </a:p>
          <a:p>
            <a:pPr marL="0" indent="0">
              <a:buNone/>
            </a:pPr>
            <a:r>
              <a:rPr lang="en-US" dirty="0"/>
              <a:t>2. Create a list called CLOSED that is initially empty.</a:t>
            </a:r>
          </a:p>
          <a:p>
            <a:pPr marL="0" indent="0">
              <a:buNone/>
            </a:pPr>
            <a:r>
              <a:rPr lang="en-US" dirty="0"/>
              <a:t>3. LOOP: if OPEN is empty, exit with failure</a:t>
            </a:r>
          </a:p>
          <a:p>
            <a:pPr marL="0" indent="0">
              <a:buNone/>
            </a:pPr>
            <a:r>
              <a:rPr lang="en-US" dirty="0"/>
              <a:t>4. Select the first node on OPEN, remove it from OPEN and put it into CLOSED. Call this node 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3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463817-6E71-476F-B5B7-1055656D778B}"/>
              </a:ext>
            </a:extLst>
          </p:cNvPr>
          <p:cNvSpPr txBox="1">
            <a:spLocks/>
          </p:cNvSpPr>
          <p:nvPr/>
        </p:nvSpPr>
        <p:spPr>
          <a:xfrm>
            <a:off x="1451579" y="162839"/>
            <a:ext cx="9603275" cy="5303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5. If n is a goal node, exit successfully with the solution obtained by tracing a path along the pointers from n to s in G.</a:t>
            </a:r>
          </a:p>
          <a:p>
            <a:r>
              <a:rPr lang="en-US"/>
              <a:t>6. Expand node n, generating the set M of its successors and install them as successors of n in G.</a:t>
            </a:r>
          </a:p>
          <a:p>
            <a:r>
              <a:rPr lang="en-US"/>
              <a:t>7. Establish a pointer to n from those members of M that were not already in G(i.e not already on either OPEN or CLOSED). Add these members of M to </a:t>
            </a:r>
          </a:p>
          <a:p>
            <a:r>
              <a:rPr lang="en-US"/>
              <a:t>OPEN. For each member of M that was already on OPEN or CLOSED, decide whether or not to redircet its pointer to n. For each member of M already </a:t>
            </a:r>
          </a:p>
          <a:p>
            <a:r>
              <a:rPr lang="en-US"/>
              <a:t>on CLOSED, decide for each its descendents in G whether or not to redirect its pointer.</a:t>
            </a:r>
          </a:p>
          <a:p>
            <a:r>
              <a:rPr lang="en-US"/>
              <a:t>8. Recorder the list OPEN, eitheraccording to some scheme or some heuristic merit</a:t>
            </a:r>
          </a:p>
          <a:p>
            <a:r>
              <a:rPr lang="en-US"/>
              <a:t>9. Goto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89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706FB341-85CB-424B-A529-CDF34D86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0" y="413359"/>
            <a:ext cx="10471758" cy="55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E390-10DE-403C-B619-4A5F15BD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Conditions for Optimality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434D-9AD2-4069-AE89-A56E8A14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 Admissibility</a:t>
            </a:r>
          </a:p>
          <a:p>
            <a:r>
              <a:rPr lang="en-IN" sz="3200" dirty="0"/>
              <a:t> Consistency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CD0-69F0-4D6D-AA2E-4C1D618B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Admissible Heuristics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C539-BB99-4DB6-AC66-0732672E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A heuristic h(n) is admissible if for every node n, h(n) ≤ h*(n), where h*(n) is the true cost to reach the goal from n.</a:t>
            </a:r>
          </a:p>
          <a:p>
            <a:r>
              <a:rPr lang="en-US" sz="2400" dirty="0"/>
              <a:t>An admissible heuristics never overestimates the cost to reach the goal</a:t>
            </a:r>
          </a:p>
          <a:p>
            <a:r>
              <a:rPr lang="en-US" sz="2400" dirty="0"/>
              <a:t> Property: The tree-search version of A* is optimal if h(n) is admissible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7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1F03-CFDA-495D-B3B0-48B0C952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Consistent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AC5F-E7CA-4089-9398-BF6B382A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3568"/>
          </a:xfrm>
        </p:spPr>
        <p:txBody>
          <a:bodyPr>
            <a:normAutofit/>
          </a:bodyPr>
          <a:lstStyle/>
          <a:p>
            <a:r>
              <a:rPr lang="en-US" dirty="0"/>
              <a:t> A heuristic is consistent if for every node n, every successor n’ of n generated by any action a,</a:t>
            </a:r>
          </a:p>
          <a:p>
            <a:r>
              <a:rPr lang="pt-BR" dirty="0"/>
              <a:t>h(n) ≤ c(n, a, n’) + h(n’)</a:t>
            </a:r>
          </a:p>
          <a:p>
            <a:r>
              <a:rPr lang="en-US" dirty="0"/>
              <a:t> If h is consistent, we have</a:t>
            </a:r>
          </a:p>
          <a:p>
            <a:r>
              <a:rPr lang="pt-BR" dirty="0"/>
              <a:t>f(n’) = g(n’) + h(n’)</a:t>
            </a:r>
          </a:p>
          <a:p>
            <a:r>
              <a:rPr lang="pt-BR" dirty="0"/>
              <a:t>        = g(n) + c(n, a, n’) + h(n’)</a:t>
            </a:r>
          </a:p>
          <a:p>
            <a:r>
              <a:rPr lang="pt-BR" dirty="0"/>
              <a:t> f(n’) ≥ g(n) + h(n)		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 f(n’) ≥ f(n)</a:t>
            </a:r>
            <a:endParaRPr lang="en-US" dirty="0"/>
          </a:p>
          <a:p>
            <a:r>
              <a:rPr lang="en-US" dirty="0"/>
              <a:t> Property: The graph-search version of A* is optimal if h(n) is consistent.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6367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616</TotalTime>
  <Words>862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A* algorithm</vt:lpstr>
      <vt:lpstr>introduction</vt:lpstr>
      <vt:lpstr>Evaluation Function</vt:lpstr>
      <vt:lpstr>Algorithm Process</vt:lpstr>
      <vt:lpstr>PowerPoint Presentation</vt:lpstr>
      <vt:lpstr>PowerPoint Presentation</vt:lpstr>
      <vt:lpstr>Conditions for Optimality </vt:lpstr>
      <vt:lpstr>Admissible Heuristics </vt:lpstr>
      <vt:lpstr>Consistent Heuristics</vt:lpstr>
      <vt:lpstr>Time Complexity </vt:lpstr>
      <vt:lpstr>Conclusion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upendra kadre</dc:creator>
  <cp:lastModifiedBy>upendra kadre</cp:lastModifiedBy>
  <cp:revision>6</cp:revision>
  <dcterms:created xsi:type="dcterms:W3CDTF">2020-04-11T06:42:58Z</dcterms:created>
  <dcterms:modified xsi:type="dcterms:W3CDTF">2020-04-11T16:59:34Z</dcterms:modified>
</cp:coreProperties>
</file>