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02"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6.png"/></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svg"/><Relationship Id="rId1" Type="http://schemas.openxmlformats.org/officeDocument/2006/relationships/image" Target="../media/image7.png"/><Relationship Id="rId6" Type="http://schemas.openxmlformats.org/officeDocument/2006/relationships/image" Target="../media/image17.svg"/><Relationship Id="rId5" Type="http://schemas.openxmlformats.org/officeDocument/2006/relationships/image" Target="../media/image9.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0211CA-7373-491C-B534-740A7B6B9D02}" type="doc">
      <dgm:prSet loTypeId="urn:microsoft.com/office/officeart/2005/8/layout/hierarchy1" loCatId="hierarchy" qsTypeId="urn:microsoft.com/office/officeart/2005/8/quickstyle/simple1" qsCatId="simple" csTypeId="urn:microsoft.com/office/officeart/2005/8/colors/accent4_2" csCatId="accent4"/>
      <dgm:spPr/>
      <dgm:t>
        <a:bodyPr/>
        <a:lstStyle/>
        <a:p>
          <a:endParaRPr lang="en-US"/>
        </a:p>
      </dgm:t>
    </dgm:pt>
    <dgm:pt modelId="{54E6B267-7919-4179-B3D6-958405CFF423}">
      <dgm:prSet/>
      <dgm:spPr/>
      <dgm:t>
        <a:bodyPr/>
        <a:lstStyle/>
        <a:p>
          <a:r>
            <a:rPr lang="en-US"/>
            <a:t>Optimization	is often performed at the end of the  development stage</a:t>
          </a:r>
          <a:r>
            <a:rPr lang="en-US" u="heavy">
              <a:uFillTx/>
            </a:rPr>
            <a:t> </a:t>
          </a:r>
          <a:r>
            <a:rPr lang="en-US"/>
            <a:t>since it</a:t>
          </a:r>
        </a:p>
      </dgm:t>
    </dgm:pt>
    <dgm:pt modelId="{11156EBF-241B-4031-9E38-AF43391AEAA4}" type="parTrans" cxnId="{98994EF0-27DE-4BC4-807C-B94986BC2F40}">
      <dgm:prSet/>
      <dgm:spPr/>
      <dgm:t>
        <a:bodyPr/>
        <a:lstStyle/>
        <a:p>
          <a:endParaRPr lang="en-US"/>
        </a:p>
      </dgm:t>
    </dgm:pt>
    <dgm:pt modelId="{658F0BF7-3320-413A-B2A7-3D61E2D52D4A}" type="sibTrans" cxnId="{98994EF0-27DE-4BC4-807C-B94986BC2F40}">
      <dgm:prSet/>
      <dgm:spPr/>
      <dgm:t>
        <a:bodyPr/>
        <a:lstStyle/>
        <a:p>
          <a:endParaRPr lang="en-US"/>
        </a:p>
      </dgm:t>
    </dgm:pt>
    <dgm:pt modelId="{D70CA13B-A9FC-49A6-8512-9A2142945D3E}">
      <dgm:prSet/>
      <dgm:spPr/>
      <dgm:t>
        <a:bodyPr/>
        <a:lstStyle/>
        <a:p>
          <a:r>
            <a:rPr lang="en-US"/>
            <a:t>reduces readability</a:t>
          </a:r>
        </a:p>
      </dgm:t>
    </dgm:pt>
    <dgm:pt modelId="{0BFD9DB4-B163-4D7F-A8E4-30C420F8445D}" type="parTrans" cxnId="{A0E60D18-EF71-4026-BC44-3DD29E006430}">
      <dgm:prSet/>
      <dgm:spPr/>
      <dgm:t>
        <a:bodyPr/>
        <a:lstStyle/>
        <a:p>
          <a:endParaRPr lang="en-US"/>
        </a:p>
      </dgm:t>
    </dgm:pt>
    <dgm:pt modelId="{0BBEEA10-C6BA-439B-8C4D-5DD1A59850E8}" type="sibTrans" cxnId="{A0E60D18-EF71-4026-BC44-3DD29E006430}">
      <dgm:prSet/>
      <dgm:spPr/>
      <dgm:t>
        <a:bodyPr/>
        <a:lstStyle/>
        <a:p>
          <a:endParaRPr lang="en-US"/>
        </a:p>
      </dgm:t>
    </dgm:pt>
    <dgm:pt modelId="{FDEFBD0D-C653-4618-ADA2-DCF20A040BBF}">
      <dgm:prSet/>
      <dgm:spPr/>
      <dgm:t>
        <a:bodyPr/>
        <a:lstStyle/>
        <a:p>
          <a:r>
            <a:rPr lang="en-US"/>
            <a:t>adds code that is used to improve the performance.</a:t>
          </a:r>
        </a:p>
      </dgm:t>
    </dgm:pt>
    <dgm:pt modelId="{578E6359-0DA3-4955-A7F0-95ED7C1E4174}" type="parTrans" cxnId="{059C0248-E61D-4C22-9067-3EF003F15B3D}">
      <dgm:prSet/>
      <dgm:spPr/>
      <dgm:t>
        <a:bodyPr/>
        <a:lstStyle/>
        <a:p>
          <a:endParaRPr lang="en-US"/>
        </a:p>
      </dgm:t>
    </dgm:pt>
    <dgm:pt modelId="{1D9B8B56-D50C-4A56-B224-B7249780E9AD}" type="sibTrans" cxnId="{059C0248-E61D-4C22-9067-3EF003F15B3D}">
      <dgm:prSet/>
      <dgm:spPr/>
      <dgm:t>
        <a:bodyPr/>
        <a:lstStyle/>
        <a:p>
          <a:endParaRPr lang="en-US"/>
        </a:p>
      </dgm:t>
    </dgm:pt>
    <dgm:pt modelId="{4FA20EE5-C523-4239-8F86-C610722DF9B3}" type="pres">
      <dgm:prSet presAssocID="{C10211CA-7373-491C-B534-740A7B6B9D02}" presName="hierChild1" presStyleCnt="0">
        <dgm:presLayoutVars>
          <dgm:chPref val="1"/>
          <dgm:dir/>
          <dgm:animOne val="branch"/>
          <dgm:animLvl val="lvl"/>
          <dgm:resizeHandles/>
        </dgm:presLayoutVars>
      </dgm:prSet>
      <dgm:spPr/>
      <dgm:t>
        <a:bodyPr/>
        <a:lstStyle/>
        <a:p>
          <a:endParaRPr lang="en-IN"/>
        </a:p>
      </dgm:t>
    </dgm:pt>
    <dgm:pt modelId="{1108E94B-501B-4093-BECB-B96A15DBB2A8}" type="pres">
      <dgm:prSet presAssocID="{54E6B267-7919-4179-B3D6-958405CFF423}" presName="hierRoot1" presStyleCnt="0"/>
      <dgm:spPr/>
    </dgm:pt>
    <dgm:pt modelId="{58859FEC-940D-491B-B74E-1912A07A1B93}" type="pres">
      <dgm:prSet presAssocID="{54E6B267-7919-4179-B3D6-958405CFF423}" presName="composite" presStyleCnt="0"/>
      <dgm:spPr/>
    </dgm:pt>
    <dgm:pt modelId="{0C88542C-531B-4B75-BA62-26308CDA6615}" type="pres">
      <dgm:prSet presAssocID="{54E6B267-7919-4179-B3D6-958405CFF423}" presName="background" presStyleLbl="node0" presStyleIdx="0" presStyleCnt="1"/>
      <dgm:spPr/>
    </dgm:pt>
    <dgm:pt modelId="{E0DE8BEF-7B7B-498F-9520-D5C729D18150}" type="pres">
      <dgm:prSet presAssocID="{54E6B267-7919-4179-B3D6-958405CFF423}" presName="text" presStyleLbl="fgAcc0" presStyleIdx="0" presStyleCnt="1">
        <dgm:presLayoutVars>
          <dgm:chPref val="3"/>
        </dgm:presLayoutVars>
      </dgm:prSet>
      <dgm:spPr/>
      <dgm:t>
        <a:bodyPr/>
        <a:lstStyle/>
        <a:p>
          <a:endParaRPr lang="en-IN"/>
        </a:p>
      </dgm:t>
    </dgm:pt>
    <dgm:pt modelId="{A4C73904-F519-42BC-99E1-3CEFFDAE88E8}" type="pres">
      <dgm:prSet presAssocID="{54E6B267-7919-4179-B3D6-958405CFF423}" presName="hierChild2" presStyleCnt="0"/>
      <dgm:spPr/>
    </dgm:pt>
    <dgm:pt modelId="{A03C6307-BEE2-4DCF-83CD-38AC58686619}" type="pres">
      <dgm:prSet presAssocID="{0BFD9DB4-B163-4D7F-A8E4-30C420F8445D}" presName="Name10" presStyleLbl="parChTrans1D2" presStyleIdx="0" presStyleCnt="2"/>
      <dgm:spPr/>
      <dgm:t>
        <a:bodyPr/>
        <a:lstStyle/>
        <a:p>
          <a:endParaRPr lang="en-IN"/>
        </a:p>
      </dgm:t>
    </dgm:pt>
    <dgm:pt modelId="{9518B9F9-8C5A-4AB6-A72E-960A95CE6689}" type="pres">
      <dgm:prSet presAssocID="{D70CA13B-A9FC-49A6-8512-9A2142945D3E}" presName="hierRoot2" presStyleCnt="0"/>
      <dgm:spPr/>
    </dgm:pt>
    <dgm:pt modelId="{8E164EC2-F4CD-453C-BA15-951BEDEBF7E7}" type="pres">
      <dgm:prSet presAssocID="{D70CA13B-A9FC-49A6-8512-9A2142945D3E}" presName="composite2" presStyleCnt="0"/>
      <dgm:spPr/>
    </dgm:pt>
    <dgm:pt modelId="{03D0C874-F886-47B2-B2F3-30004A740090}" type="pres">
      <dgm:prSet presAssocID="{D70CA13B-A9FC-49A6-8512-9A2142945D3E}" presName="background2" presStyleLbl="node2" presStyleIdx="0" presStyleCnt="2"/>
      <dgm:spPr/>
    </dgm:pt>
    <dgm:pt modelId="{8B657163-475F-4804-9E8E-3067BFAD50AE}" type="pres">
      <dgm:prSet presAssocID="{D70CA13B-A9FC-49A6-8512-9A2142945D3E}" presName="text2" presStyleLbl="fgAcc2" presStyleIdx="0" presStyleCnt="2">
        <dgm:presLayoutVars>
          <dgm:chPref val="3"/>
        </dgm:presLayoutVars>
      </dgm:prSet>
      <dgm:spPr/>
      <dgm:t>
        <a:bodyPr/>
        <a:lstStyle/>
        <a:p>
          <a:endParaRPr lang="en-IN"/>
        </a:p>
      </dgm:t>
    </dgm:pt>
    <dgm:pt modelId="{5BB8B29E-5428-474A-AA5B-3E6D20A0BF17}" type="pres">
      <dgm:prSet presAssocID="{D70CA13B-A9FC-49A6-8512-9A2142945D3E}" presName="hierChild3" presStyleCnt="0"/>
      <dgm:spPr/>
    </dgm:pt>
    <dgm:pt modelId="{AF0741C8-0F74-4C30-A026-41AB214669B2}" type="pres">
      <dgm:prSet presAssocID="{578E6359-0DA3-4955-A7F0-95ED7C1E4174}" presName="Name10" presStyleLbl="parChTrans1D2" presStyleIdx="1" presStyleCnt="2"/>
      <dgm:spPr/>
      <dgm:t>
        <a:bodyPr/>
        <a:lstStyle/>
        <a:p>
          <a:endParaRPr lang="en-IN"/>
        </a:p>
      </dgm:t>
    </dgm:pt>
    <dgm:pt modelId="{78B85DB5-6F31-4337-967A-A1073B9F60B6}" type="pres">
      <dgm:prSet presAssocID="{FDEFBD0D-C653-4618-ADA2-DCF20A040BBF}" presName="hierRoot2" presStyleCnt="0"/>
      <dgm:spPr/>
    </dgm:pt>
    <dgm:pt modelId="{71736F5B-FF17-4C37-92A6-7CAB51D84FEE}" type="pres">
      <dgm:prSet presAssocID="{FDEFBD0D-C653-4618-ADA2-DCF20A040BBF}" presName="composite2" presStyleCnt="0"/>
      <dgm:spPr/>
    </dgm:pt>
    <dgm:pt modelId="{99B15DCB-F15D-458D-98C0-9356AB9B364E}" type="pres">
      <dgm:prSet presAssocID="{FDEFBD0D-C653-4618-ADA2-DCF20A040BBF}" presName="background2" presStyleLbl="node2" presStyleIdx="1" presStyleCnt="2"/>
      <dgm:spPr/>
    </dgm:pt>
    <dgm:pt modelId="{65A87A04-25F6-4053-840F-3F66D9AB040F}" type="pres">
      <dgm:prSet presAssocID="{FDEFBD0D-C653-4618-ADA2-DCF20A040BBF}" presName="text2" presStyleLbl="fgAcc2" presStyleIdx="1" presStyleCnt="2">
        <dgm:presLayoutVars>
          <dgm:chPref val="3"/>
        </dgm:presLayoutVars>
      </dgm:prSet>
      <dgm:spPr/>
      <dgm:t>
        <a:bodyPr/>
        <a:lstStyle/>
        <a:p>
          <a:endParaRPr lang="en-IN"/>
        </a:p>
      </dgm:t>
    </dgm:pt>
    <dgm:pt modelId="{329325AC-B0A2-4443-888B-BE54D8F5A284}" type="pres">
      <dgm:prSet presAssocID="{FDEFBD0D-C653-4618-ADA2-DCF20A040BBF}" presName="hierChild3" presStyleCnt="0"/>
      <dgm:spPr/>
    </dgm:pt>
  </dgm:ptLst>
  <dgm:cxnLst>
    <dgm:cxn modelId="{A0E60D18-EF71-4026-BC44-3DD29E006430}" srcId="{54E6B267-7919-4179-B3D6-958405CFF423}" destId="{D70CA13B-A9FC-49A6-8512-9A2142945D3E}" srcOrd="0" destOrd="0" parTransId="{0BFD9DB4-B163-4D7F-A8E4-30C420F8445D}" sibTransId="{0BBEEA10-C6BA-439B-8C4D-5DD1A59850E8}"/>
    <dgm:cxn modelId="{30608C83-F110-41D6-A76D-60AA29B0217D}" type="presOf" srcId="{C10211CA-7373-491C-B534-740A7B6B9D02}" destId="{4FA20EE5-C523-4239-8F86-C610722DF9B3}" srcOrd="0" destOrd="0" presId="urn:microsoft.com/office/officeart/2005/8/layout/hierarchy1"/>
    <dgm:cxn modelId="{459484C0-C884-42F2-BE43-6ACCA29D5FE6}" type="presOf" srcId="{54E6B267-7919-4179-B3D6-958405CFF423}" destId="{E0DE8BEF-7B7B-498F-9520-D5C729D18150}" srcOrd="0" destOrd="0" presId="urn:microsoft.com/office/officeart/2005/8/layout/hierarchy1"/>
    <dgm:cxn modelId="{98994EF0-27DE-4BC4-807C-B94986BC2F40}" srcId="{C10211CA-7373-491C-B534-740A7B6B9D02}" destId="{54E6B267-7919-4179-B3D6-958405CFF423}" srcOrd="0" destOrd="0" parTransId="{11156EBF-241B-4031-9E38-AF43391AEAA4}" sibTransId="{658F0BF7-3320-413A-B2A7-3D61E2D52D4A}"/>
    <dgm:cxn modelId="{701D2253-2ED7-4471-B8F9-6264F981CA6B}" type="presOf" srcId="{D70CA13B-A9FC-49A6-8512-9A2142945D3E}" destId="{8B657163-475F-4804-9E8E-3067BFAD50AE}" srcOrd="0" destOrd="0" presId="urn:microsoft.com/office/officeart/2005/8/layout/hierarchy1"/>
    <dgm:cxn modelId="{059C0248-E61D-4C22-9067-3EF003F15B3D}" srcId="{54E6B267-7919-4179-B3D6-958405CFF423}" destId="{FDEFBD0D-C653-4618-ADA2-DCF20A040BBF}" srcOrd="1" destOrd="0" parTransId="{578E6359-0DA3-4955-A7F0-95ED7C1E4174}" sibTransId="{1D9B8B56-D50C-4A56-B224-B7249780E9AD}"/>
    <dgm:cxn modelId="{72551C57-8FBA-4966-AFE9-CDD1D8864C16}" type="presOf" srcId="{FDEFBD0D-C653-4618-ADA2-DCF20A040BBF}" destId="{65A87A04-25F6-4053-840F-3F66D9AB040F}" srcOrd="0" destOrd="0" presId="urn:microsoft.com/office/officeart/2005/8/layout/hierarchy1"/>
    <dgm:cxn modelId="{818737DC-D7EF-4634-B3D2-45F4B86BB27E}" type="presOf" srcId="{0BFD9DB4-B163-4D7F-A8E4-30C420F8445D}" destId="{A03C6307-BEE2-4DCF-83CD-38AC58686619}" srcOrd="0" destOrd="0" presId="urn:microsoft.com/office/officeart/2005/8/layout/hierarchy1"/>
    <dgm:cxn modelId="{EAA7BAD0-4A89-4C1E-8827-7D0D5C30FD09}" type="presOf" srcId="{578E6359-0DA3-4955-A7F0-95ED7C1E4174}" destId="{AF0741C8-0F74-4C30-A026-41AB214669B2}" srcOrd="0" destOrd="0" presId="urn:microsoft.com/office/officeart/2005/8/layout/hierarchy1"/>
    <dgm:cxn modelId="{1C3BFA06-DCCB-4E61-A11F-CEDA919F5650}" type="presParOf" srcId="{4FA20EE5-C523-4239-8F86-C610722DF9B3}" destId="{1108E94B-501B-4093-BECB-B96A15DBB2A8}" srcOrd="0" destOrd="0" presId="urn:microsoft.com/office/officeart/2005/8/layout/hierarchy1"/>
    <dgm:cxn modelId="{1BD9AB22-85E1-43F9-A63C-F1419C96780C}" type="presParOf" srcId="{1108E94B-501B-4093-BECB-B96A15DBB2A8}" destId="{58859FEC-940D-491B-B74E-1912A07A1B93}" srcOrd="0" destOrd="0" presId="urn:microsoft.com/office/officeart/2005/8/layout/hierarchy1"/>
    <dgm:cxn modelId="{26D8A3C1-A8CA-4F11-B8E2-3E015C52B0B5}" type="presParOf" srcId="{58859FEC-940D-491B-B74E-1912A07A1B93}" destId="{0C88542C-531B-4B75-BA62-26308CDA6615}" srcOrd="0" destOrd="0" presId="urn:microsoft.com/office/officeart/2005/8/layout/hierarchy1"/>
    <dgm:cxn modelId="{F09689FF-9936-474B-9CEB-9059A810F335}" type="presParOf" srcId="{58859FEC-940D-491B-B74E-1912A07A1B93}" destId="{E0DE8BEF-7B7B-498F-9520-D5C729D18150}" srcOrd="1" destOrd="0" presId="urn:microsoft.com/office/officeart/2005/8/layout/hierarchy1"/>
    <dgm:cxn modelId="{98C88EDF-88DF-4C99-86AF-86009C4408F1}" type="presParOf" srcId="{1108E94B-501B-4093-BECB-B96A15DBB2A8}" destId="{A4C73904-F519-42BC-99E1-3CEFFDAE88E8}" srcOrd="1" destOrd="0" presId="urn:microsoft.com/office/officeart/2005/8/layout/hierarchy1"/>
    <dgm:cxn modelId="{5B34D235-6406-4E64-B9F4-4DA1DA3B69F0}" type="presParOf" srcId="{A4C73904-F519-42BC-99E1-3CEFFDAE88E8}" destId="{A03C6307-BEE2-4DCF-83CD-38AC58686619}" srcOrd="0" destOrd="0" presId="urn:microsoft.com/office/officeart/2005/8/layout/hierarchy1"/>
    <dgm:cxn modelId="{4D8C42AD-CC99-42F6-AD95-F5D9AC0CEF04}" type="presParOf" srcId="{A4C73904-F519-42BC-99E1-3CEFFDAE88E8}" destId="{9518B9F9-8C5A-4AB6-A72E-960A95CE6689}" srcOrd="1" destOrd="0" presId="urn:microsoft.com/office/officeart/2005/8/layout/hierarchy1"/>
    <dgm:cxn modelId="{28ECC6B0-9CF8-4050-BC76-D6E6E6A28B1C}" type="presParOf" srcId="{9518B9F9-8C5A-4AB6-A72E-960A95CE6689}" destId="{8E164EC2-F4CD-453C-BA15-951BEDEBF7E7}" srcOrd="0" destOrd="0" presId="urn:microsoft.com/office/officeart/2005/8/layout/hierarchy1"/>
    <dgm:cxn modelId="{18F376EB-83F8-4771-872E-EFD1550D0EB1}" type="presParOf" srcId="{8E164EC2-F4CD-453C-BA15-951BEDEBF7E7}" destId="{03D0C874-F886-47B2-B2F3-30004A740090}" srcOrd="0" destOrd="0" presId="urn:microsoft.com/office/officeart/2005/8/layout/hierarchy1"/>
    <dgm:cxn modelId="{89F10446-B5AA-4197-9E7E-CBC23D4C3861}" type="presParOf" srcId="{8E164EC2-F4CD-453C-BA15-951BEDEBF7E7}" destId="{8B657163-475F-4804-9E8E-3067BFAD50AE}" srcOrd="1" destOrd="0" presId="urn:microsoft.com/office/officeart/2005/8/layout/hierarchy1"/>
    <dgm:cxn modelId="{DFDDBA0C-2B0B-47CC-8D9F-0D0FA5B6ECFD}" type="presParOf" srcId="{9518B9F9-8C5A-4AB6-A72E-960A95CE6689}" destId="{5BB8B29E-5428-474A-AA5B-3E6D20A0BF17}" srcOrd="1" destOrd="0" presId="urn:microsoft.com/office/officeart/2005/8/layout/hierarchy1"/>
    <dgm:cxn modelId="{7F758F00-F837-441C-B93B-7F564FDC08E8}" type="presParOf" srcId="{A4C73904-F519-42BC-99E1-3CEFFDAE88E8}" destId="{AF0741C8-0F74-4C30-A026-41AB214669B2}" srcOrd="2" destOrd="0" presId="urn:microsoft.com/office/officeart/2005/8/layout/hierarchy1"/>
    <dgm:cxn modelId="{5ED89641-C1D5-4FC8-A3E9-F17FE77021DA}" type="presParOf" srcId="{A4C73904-F519-42BC-99E1-3CEFFDAE88E8}" destId="{78B85DB5-6F31-4337-967A-A1073B9F60B6}" srcOrd="3" destOrd="0" presId="urn:microsoft.com/office/officeart/2005/8/layout/hierarchy1"/>
    <dgm:cxn modelId="{29F89D7F-7A70-4E03-B75E-2651EA66EB8B}" type="presParOf" srcId="{78B85DB5-6F31-4337-967A-A1073B9F60B6}" destId="{71736F5B-FF17-4C37-92A6-7CAB51D84FEE}" srcOrd="0" destOrd="0" presId="urn:microsoft.com/office/officeart/2005/8/layout/hierarchy1"/>
    <dgm:cxn modelId="{CA0A27AA-F0D0-45F8-B79D-DCFA9BE438C0}" type="presParOf" srcId="{71736F5B-FF17-4C37-92A6-7CAB51D84FEE}" destId="{99B15DCB-F15D-458D-98C0-9356AB9B364E}" srcOrd="0" destOrd="0" presId="urn:microsoft.com/office/officeart/2005/8/layout/hierarchy1"/>
    <dgm:cxn modelId="{16ECD038-D203-4E2B-9463-1FF8D8937FF4}" type="presParOf" srcId="{71736F5B-FF17-4C37-92A6-7CAB51D84FEE}" destId="{65A87A04-25F6-4053-840F-3F66D9AB040F}" srcOrd="1" destOrd="0" presId="urn:microsoft.com/office/officeart/2005/8/layout/hierarchy1"/>
    <dgm:cxn modelId="{8FD36446-B36E-48A1-99DC-970566EDC709}" type="presParOf" srcId="{78B85DB5-6F31-4337-967A-A1073B9F60B6}" destId="{329325AC-B0A2-4443-888B-BE54D8F5A28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7268C1-F852-48CA-B9D7-C112002C0FC8}"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2D23F050-3A12-4A46-B7BD-69955F4BC350}">
      <dgm:prSet/>
      <dgm:spPr/>
      <dgm:t>
        <a:bodyPr/>
        <a:lstStyle/>
        <a:p>
          <a:r>
            <a:rPr lang="en-US" baseline="12000"/>
            <a:t>ü</a:t>
          </a:r>
          <a:r>
            <a:rPr lang="en-US"/>
            <a:t>An optimization must preserve the meaning of a  program	:</a:t>
          </a:r>
        </a:p>
      </dgm:t>
    </dgm:pt>
    <dgm:pt modelId="{ACBAE55C-62BC-4E09-B044-A8B58B45E109}" type="parTrans" cxnId="{711105C6-0063-4870-935E-880DF4EA9D82}">
      <dgm:prSet/>
      <dgm:spPr/>
      <dgm:t>
        <a:bodyPr/>
        <a:lstStyle/>
        <a:p>
          <a:endParaRPr lang="en-US"/>
        </a:p>
      </dgm:t>
    </dgm:pt>
    <dgm:pt modelId="{461A298F-3C6A-4CF9-96A5-55B65B190D92}" type="sibTrans" cxnId="{711105C6-0063-4870-935E-880DF4EA9D82}">
      <dgm:prSet/>
      <dgm:spPr/>
      <dgm:t>
        <a:bodyPr/>
        <a:lstStyle/>
        <a:p>
          <a:endParaRPr lang="en-US"/>
        </a:p>
      </dgm:t>
    </dgm:pt>
    <dgm:pt modelId="{C9B0DC2F-6AB3-41DA-BED8-537CAF645098}">
      <dgm:prSet/>
      <dgm:spPr/>
      <dgm:t>
        <a:bodyPr/>
        <a:lstStyle/>
        <a:p>
          <a:r>
            <a:rPr lang="en-US" baseline="9000"/>
            <a:t>-</a:t>
          </a:r>
          <a:r>
            <a:rPr lang="en-US"/>
            <a:t>Cannot change the output produced for any input</a:t>
          </a:r>
        </a:p>
      </dgm:t>
    </dgm:pt>
    <dgm:pt modelId="{9C0546DB-6F2E-4B90-BB7B-4A4F8834CB1B}" type="parTrans" cxnId="{CC434073-178E-4DA7-91C5-67BB7919323F}">
      <dgm:prSet/>
      <dgm:spPr/>
      <dgm:t>
        <a:bodyPr/>
        <a:lstStyle/>
        <a:p>
          <a:endParaRPr lang="en-US"/>
        </a:p>
      </dgm:t>
    </dgm:pt>
    <dgm:pt modelId="{C9775C25-FA1F-4465-8561-E4A82A821F12}" type="sibTrans" cxnId="{CC434073-178E-4DA7-91C5-67BB7919323F}">
      <dgm:prSet/>
      <dgm:spPr/>
      <dgm:t>
        <a:bodyPr/>
        <a:lstStyle/>
        <a:p>
          <a:endParaRPr lang="en-US"/>
        </a:p>
      </dgm:t>
    </dgm:pt>
    <dgm:pt modelId="{C6FAD80F-E067-4BF4-BB72-19C693EE3E29}">
      <dgm:prSet/>
      <dgm:spPr/>
      <dgm:t>
        <a:bodyPr/>
        <a:lstStyle/>
        <a:p>
          <a:r>
            <a:rPr lang="en-US"/>
            <a:t>-Can not introduce an error</a:t>
          </a:r>
        </a:p>
      </dgm:t>
    </dgm:pt>
    <dgm:pt modelId="{8B1517C0-A4C4-4C5C-8BA6-8C31326583E7}" type="parTrans" cxnId="{469BEA34-1A7B-47F2-B5BB-A0A9F68B711B}">
      <dgm:prSet/>
      <dgm:spPr/>
      <dgm:t>
        <a:bodyPr/>
        <a:lstStyle/>
        <a:p>
          <a:endParaRPr lang="en-US"/>
        </a:p>
      </dgm:t>
    </dgm:pt>
    <dgm:pt modelId="{D5714383-31EA-4DFA-BC58-5CF37847D7B7}" type="sibTrans" cxnId="{469BEA34-1A7B-47F2-B5BB-A0A9F68B711B}">
      <dgm:prSet/>
      <dgm:spPr/>
      <dgm:t>
        <a:bodyPr/>
        <a:lstStyle/>
        <a:p>
          <a:endParaRPr lang="en-US"/>
        </a:p>
      </dgm:t>
    </dgm:pt>
    <dgm:pt modelId="{4154317A-06A7-407B-84CB-57492ED83206}">
      <dgm:prSet/>
      <dgm:spPr/>
      <dgm:t>
        <a:bodyPr/>
        <a:lstStyle/>
        <a:p>
          <a:r>
            <a:rPr lang="en-US" baseline="10000"/>
            <a:t>ü</a:t>
          </a:r>
          <a:r>
            <a:rPr lang="en-US"/>
            <a:t>optimization should, on average, speed up  programs</a:t>
          </a:r>
        </a:p>
      </dgm:t>
    </dgm:pt>
    <dgm:pt modelId="{F115D4CF-252C-488F-A2FB-EE7F28327886}" type="parTrans" cxnId="{C62E6A90-A44E-41CF-881E-A17EF131FBA5}">
      <dgm:prSet/>
      <dgm:spPr/>
      <dgm:t>
        <a:bodyPr/>
        <a:lstStyle/>
        <a:p>
          <a:endParaRPr lang="en-US"/>
        </a:p>
      </dgm:t>
    </dgm:pt>
    <dgm:pt modelId="{5378E97C-9B67-4728-A556-A693BE4B5222}" type="sibTrans" cxnId="{C62E6A90-A44E-41CF-881E-A17EF131FBA5}">
      <dgm:prSet/>
      <dgm:spPr/>
      <dgm:t>
        <a:bodyPr/>
        <a:lstStyle/>
        <a:p>
          <a:endParaRPr lang="en-US"/>
        </a:p>
      </dgm:t>
    </dgm:pt>
    <dgm:pt modelId="{8E64FC0C-7787-4987-9320-52D6FF749D56}">
      <dgm:prSet/>
      <dgm:spPr/>
      <dgm:t>
        <a:bodyPr/>
        <a:lstStyle/>
        <a:p>
          <a:r>
            <a:rPr lang="en-US" baseline="10000"/>
            <a:t>ü</a:t>
          </a:r>
          <a:r>
            <a:rPr lang="en-US"/>
            <a:t>Transformation should be worth the effort</a:t>
          </a:r>
        </a:p>
      </dgm:t>
    </dgm:pt>
    <dgm:pt modelId="{1117AB05-0D8D-4D94-AB53-24859E863049}" type="parTrans" cxnId="{A830206B-C839-48BD-944A-812CD1C77FCF}">
      <dgm:prSet/>
      <dgm:spPr/>
      <dgm:t>
        <a:bodyPr/>
        <a:lstStyle/>
        <a:p>
          <a:endParaRPr lang="en-US"/>
        </a:p>
      </dgm:t>
    </dgm:pt>
    <dgm:pt modelId="{F0D5AB0D-A63B-4FE3-945B-86C2EA5B1526}" type="sibTrans" cxnId="{A830206B-C839-48BD-944A-812CD1C77FCF}">
      <dgm:prSet/>
      <dgm:spPr/>
      <dgm:t>
        <a:bodyPr/>
        <a:lstStyle/>
        <a:p>
          <a:endParaRPr lang="en-US"/>
        </a:p>
      </dgm:t>
    </dgm:pt>
    <dgm:pt modelId="{3047A7F0-96ED-4646-B519-26323485915C}" type="pres">
      <dgm:prSet presAssocID="{0A7268C1-F852-48CA-B9D7-C112002C0FC8}" presName="root" presStyleCnt="0">
        <dgm:presLayoutVars>
          <dgm:dir/>
          <dgm:resizeHandles val="exact"/>
        </dgm:presLayoutVars>
      </dgm:prSet>
      <dgm:spPr/>
      <dgm:t>
        <a:bodyPr/>
        <a:lstStyle/>
        <a:p>
          <a:endParaRPr lang="en-IN"/>
        </a:p>
      </dgm:t>
    </dgm:pt>
    <dgm:pt modelId="{D7191362-0ABD-459C-86E5-70E89FAC48A2}" type="pres">
      <dgm:prSet presAssocID="{2D23F050-3A12-4A46-B7BD-69955F4BC350}" presName="compNode" presStyleCnt="0"/>
      <dgm:spPr/>
    </dgm:pt>
    <dgm:pt modelId="{B5708FB3-4BA8-4785-9408-BCE77D77896A}" type="pres">
      <dgm:prSet presAssocID="{2D23F050-3A12-4A46-B7BD-69955F4BC350}" presName="bgRect" presStyleLbl="bgShp" presStyleIdx="0" presStyleCnt="5"/>
      <dgm:spPr/>
    </dgm:pt>
    <dgm:pt modelId="{46B2A61A-DA1D-49BC-ADDE-9B72406FC9C4}" type="pres">
      <dgm:prSet presAssocID="{2D23F050-3A12-4A46-B7BD-69955F4BC35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Irritant"/>
        </a:ext>
      </dgm:extLst>
    </dgm:pt>
    <dgm:pt modelId="{ED1B7FDC-CB80-45D7-9B61-A80B97704FF5}" type="pres">
      <dgm:prSet presAssocID="{2D23F050-3A12-4A46-B7BD-69955F4BC350}" presName="spaceRect" presStyleCnt="0"/>
      <dgm:spPr/>
    </dgm:pt>
    <dgm:pt modelId="{F01A73DF-242B-470A-9612-4F6C77148248}" type="pres">
      <dgm:prSet presAssocID="{2D23F050-3A12-4A46-B7BD-69955F4BC350}" presName="parTx" presStyleLbl="revTx" presStyleIdx="0" presStyleCnt="5">
        <dgm:presLayoutVars>
          <dgm:chMax val="0"/>
          <dgm:chPref val="0"/>
        </dgm:presLayoutVars>
      </dgm:prSet>
      <dgm:spPr/>
      <dgm:t>
        <a:bodyPr/>
        <a:lstStyle/>
        <a:p>
          <a:endParaRPr lang="en-IN"/>
        </a:p>
      </dgm:t>
    </dgm:pt>
    <dgm:pt modelId="{79C973B7-755B-46D4-89E6-7E5CF686A808}" type="pres">
      <dgm:prSet presAssocID="{461A298F-3C6A-4CF9-96A5-55B65B190D92}" presName="sibTrans" presStyleCnt="0"/>
      <dgm:spPr/>
    </dgm:pt>
    <dgm:pt modelId="{0750D4D8-E976-4041-9BD9-53406ED8C918}" type="pres">
      <dgm:prSet presAssocID="{C9B0DC2F-6AB3-41DA-BED8-537CAF645098}" presName="compNode" presStyleCnt="0"/>
      <dgm:spPr/>
    </dgm:pt>
    <dgm:pt modelId="{817EEBFA-60E4-4B9D-9034-37B995AD8C42}" type="pres">
      <dgm:prSet presAssocID="{C9B0DC2F-6AB3-41DA-BED8-537CAF645098}" presName="bgRect" presStyleLbl="bgShp" presStyleIdx="1" presStyleCnt="5"/>
      <dgm:spPr/>
    </dgm:pt>
    <dgm:pt modelId="{00257F1F-3FDA-4C2E-BBA7-FBAF8BCFF2A1}" type="pres">
      <dgm:prSet presAssocID="{C9B0DC2F-6AB3-41DA-BED8-537CAF64509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LightsOn"/>
        </a:ext>
      </dgm:extLst>
    </dgm:pt>
    <dgm:pt modelId="{D3A7C52A-1709-45DC-A5E8-ECAD0CD301D9}" type="pres">
      <dgm:prSet presAssocID="{C9B0DC2F-6AB3-41DA-BED8-537CAF645098}" presName="spaceRect" presStyleCnt="0"/>
      <dgm:spPr/>
    </dgm:pt>
    <dgm:pt modelId="{7E65E2D9-D1AC-4AB5-814A-4AE062BC711F}" type="pres">
      <dgm:prSet presAssocID="{C9B0DC2F-6AB3-41DA-BED8-537CAF645098}" presName="parTx" presStyleLbl="revTx" presStyleIdx="1" presStyleCnt="5">
        <dgm:presLayoutVars>
          <dgm:chMax val="0"/>
          <dgm:chPref val="0"/>
        </dgm:presLayoutVars>
      </dgm:prSet>
      <dgm:spPr/>
      <dgm:t>
        <a:bodyPr/>
        <a:lstStyle/>
        <a:p>
          <a:endParaRPr lang="en-IN"/>
        </a:p>
      </dgm:t>
    </dgm:pt>
    <dgm:pt modelId="{65176B68-E422-476E-8B36-CBB3F1C5BE9B}" type="pres">
      <dgm:prSet presAssocID="{C9775C25-FA1F-4465-8561-E4A82A821F12}" presName="sibTrans" presStyleCnt="0"/>
      <dgm:spPr/>
    </dgm:pt>
    <dgm:pt modelId="{5634160D-0FF3-4215-820D-AFC9D663152E}" type="pres">
      <dgm:prSet presAssocID="{C6FAD80F-E067-4BF4-BB72-19C693EE3E29}" presName="compNode" presStyleCnt="0"/>
      <dgm:spPr/>
    </dgm:pt>
    <dgm:pt modelId="{A3250EDA-E7B4-4F3D-B4BD-8914687F7023}" type="pres">
      <dgm:prSet presAssocID="{C6FAD80F-E067-4BF4-BB72-19C693EE3E29}" presName="bgRect" presStyleLbl="bgShp" presStyleIdx="2" presStyleCnt="5"/>
      <dgm:spPr/>
    </dgm:pt>
    <dgm:pt modelId="{0DCA320F-7A9B-4C9A-A651-2141AC7BC23C}" type="pres">
      <dgm:prSet presAssocID="{C6FAD80F-E067-4BF4-BB72-19C693EE3E2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Question mark"/>
        </a:ext>
      </dgm:extLst>
    </dgm:pt>
    <dgm:pt modelId="{F1350E12-9FFD-466B-9F0A-D230F78BB2E2}" type="pres">
      <dgm:prSet presAssocID="{C6FAD80F-E067-4BF4-BB72-19C693EE3E29}" presName="spaceRect" presStyleCnt="0"/>
      <dgm:spPr/>
    </dgm:pt>
    <dgm:pt modelId="{B2EFE8BC-B8C7-4470-9EF7-A6F0E9CEF91A}" type="pres">
      <dgm:prSet presAssocID="{C6FAD80F-E067-4BF4-BB72-19C693EE3E29}" presName="parTx" presStyleLbl="revTx" presStyleIdx="2" presStyleCnt="5">
        <dgm:presLayoutVars>
          <dgm:chMax val="0"/>
          <dgm:chPref val="0"/>
        </dgm:presLayoutVars>
      </dgm:prSet>
      <dgm:spPr/>
      <dgm:t>
        <a:bodyPr/>
        <a:lstStyle/>
        <a:p>
          <a:endParaRPr lang="en-IN"/>
        </a:p>
      </dgm:t>
    </dgm:pt>
    <dgm:pt modelId="{45EB2E94-DA71-468B-8E01-2CA95D6A6CD7}" type="pres">
      <dgm:prSet presAssocID="{D5714383-31EA-4DFA-BC58-5CF37847D7B7}" presName="sibTrans" presStyleCnt="0"/>
      <dgm:spPr/>
    </dgm:pt>
    <dgm:pt modelId="{E839D835-A8E2-4EC7-9463-A4F9F2282007}" type="pres">
      <dgm:prSet presAssocID="{4154317A-06A7-407B-84CB-57492ED83206}" presName="compNode" presStyleCnt="0"/>
      <dgm:spPr/>
    </dgm:pt>
    <dgm:pt modelId="{CD095DDA-3D95-4793-8D12-21C811930735}" type="pres">
      <dgm:prSet presAssocID="{4154317A-06A7-407B-84CB-57492ED83206}" presName="bgRect" presStyleLbl="bgShp" presStyleIdx="3" presStyleCnt="5"/>
      <dgm:spPr/>
    </dgm:pt>
    <dgm:pt modelId="{A15BDDFC-B23C-4B9C-92F8-70C19EE6C280}" type="pres">
      <dgm:prSet presAssocID="{4154317A-06A7-407B-84CB-57492ED8320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Gauge"/>
        </a:ext>
      </dgm:extLst>
    </dgm:pt>
    <dgm:pt modelId="{ED3A5118-61B0-4AA8-A9A6-B76262A9FECC}" type="pres">
      <dgm:prSet presAssocID="{4154317A-06A7-407B-84CB-57492ED83206}" presName="spaceRect" presStyleCnt="0"/>
      <dgm:spPr/>
    </dgm:pt>
    <dgm:pt modelId="{5FB88248-F2FC-459C-B33D-302D0A2F9A6A}" type="pres">
      <dgm:prSet presAssocID="{4154317A-06A7-407B-84CB-57492ED83206}" presName="parTx" presStyleLbl="revTx" presStyleIdx="3" presStyleCnt="5">
        <dgm:presLayoutVars>
          <dgm:chMax val="0"/>
          <dgm:chPref val="0"/>
        </dgm:presLayoutVars>
      </dgm:prSet>
      <dgm:spPr/>
      <dgm:t>
        <a:bodyPr/>
        <a:lstStyle/>
        <a:p>
          <a:endParaRPr lang="en-IN"/>
        </a:p>
      </dgm:t>
    </dgm:pt>
    <dgm:pt modelId="{C0FDCDC5-54C2-4A03-94C7-A4D0302BBE0F}" type="pres">
      <dgm:prSet presAssocID="{5378E97C-9B67-4728-A556-A693BE4B5222}" presName="sibTrans" presStyleCnt="0"/>
      <dgm:spPr/>
    </dgm:pt>
    <dgm:pt modelId="{2DAA4154-2C5B-4D2E-A9DA-A09236D33856}" type="pres">
      <dgm:prSet presAssocID="{8E64FC0C-7787-4987-9320-52D6FF749D56}" presName="compNode" presStyleCnt="0"/>
      <dgm:spPr/>
    </dgm:pt>
    <dgm:pt modelId="{3ADCB2CB-0D58-445C-8505-9BB3C514D650}" type="pres">
      <dgm:prSet presAssocID="{8E64FC0C-7787-4987-9320-52D6FF749D56}" presName="bgRect" presStyleLbl="bgShp" presStyleIdx="4" presStyleCnt="5"/>
      <dgm:spPr/>
    </dgm:pt>
    <dgm:pt modelId="{4753545F-896D-4EA2-9EF8-FCF49F732BDE}" type="pres">
      <dgm:prSet presAssocID="{8E64FC0C-7787-4987-9320-52D6FF749D5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id="0" name="" descr="Ecommerce"/>
        </a:ext>
      </dgm:extLst>
    </dgm:pt>
    <dgm:pt modelId="{443F939F-27FB-4F7B-A597-D1420DA581B7}" type="pres">
      <dgm:prSet presAssocID="{8E64FC0C-7787-4987-9320-52D6FF749D56}" presName="spaceRect" presStyleCnt="0"/>
      <dgm:spPr/>
    </dgm:pt>
    <dgm:pt modelId="{C5BFD2BC-4D03-4A98-86E6-7925DD6DF57B}" type="pres">
      <dgm:prSet presAssocID="{8E64FC0C-7787-4987-9320-52D6FF749D56}" presName="parTx" presStyleLbl="revTx" presStyleIdx="4" presStyleCnt="5">
        <dgm:presLayoutVars>
          <dgm:chMax val="0"/>
          <dgm:chPref val="0"/>
        </dgm:presLayoutVars>
      </dgm:prSet>
      <dgm:spPr/>
      <dgm:t>
        <a:bodyPr/>
        <a:lstStyle/>
        <a:p>
          <a:endParaRPr lang="en-IN"/>
        </a:p>
      </dgm:t>
    </dgm:pt>
  </dgm:ptLst>
  <dgm:cxnLst>
    <dgm:cxn modelId="{8931AB69-FDC4-4869-ADB5-EFE959BDB9FB}" type="presOf" srcId="{0A7268C1-F852-48CA-B9D7-C112002C0FC8}" destId="{3047A7F0-96ED-4646-B519-26323485915C}" srcOrd="0" destOrd="0" presId="urn:microsoft.com/office/officeart/2018/2/layout/IconVerticalSolidList"/>
    <dgm:cxn modelId="{F7AE76F7-C382-41FE-B316-BB0CEED4A3AF}" type="presOf" srcId="{C6FAD80F-E067-4BF4-BB72-19C693EE3E29}" destId="{B2EFE8BC-B8C7-4470-9EF7-A6F0E9CEF91A}" srcOrd="0" destOrd="0" presId="urn:microsoft.com/office/officeart/2018/2/layout/IconVerticalSolidList"/>
    <dgm:cxn modelId="{A830206B-C839-48BD-944A-812CD1C77FCF}" srcId="{0A7268C1-F852-48CA-B9D7-C112002C0FC8}" destId="{8E64FC0C-7787-4987-9320-52D6FF749D56}" srcOrd="4" destOrd="0" parTransId="{1117AB05-0D8D-4D94-AB53-24859E863049}" sibTransId="{F0D5AB0D-A63B-4FE3-945B-86C2EA5B1526}"/>
    <dgm:cxn modelId="{469BEA34-1A7B-47F2-B5BB-A0A9F68B711B}" srcId="{0A7268C1-F852-48CA-B9D7-C112002C0FC8}" destId="{C6FAD80F-E067-4BF4-BB72-19C693EE3E29}" srcOrd="2" destOrd="0" parTransId="{8B1517C0-A4C4-4C5C-8BA6-8C31326583E7}" sibTransId="{D5714383-31EA-4DFA-BC58-5CF37847D7B7}"/>
    <dgm:cxn modelId="{2538940A-AB24-4798-BAB3-5FAE30C53C20}" type="presOf" srcId="{2D23F050-3A12-4A46-B7BD-69955F4BC350}" destId="{F01A73DF-242B-470A-9612-4F6C77148248}" srcOrd="0" destOrd="0" presId="urn:microsoft.com/office/officeart/2018/2/layout/IconVerticalSolidList"/>
    <dgm:cxn modelId="{31003B86-4B84-4D58-9448-4A352707B31E}" type="presOf" srcId="{4154317A-06A7-407B-84CB-57492ED83206}" destId="{5FB88248-F2FC-459C-B33D-302D0A2F9A6A}" srcOrd="0" destOrd="0" presId="urn:microsoft.com/office/officeart/2018/2/layout/IconVerticalSolidList"/>
    <dgm:cxn modelId="{E9FC7397-AB36-4B93-B877-8E1243B39218}" type="presOf" srcId="{C9B0DC2F-6AB3-41DA-BED8-537CAF645098}" destId="{7E65E2D9-D1AC-4AB5-814A-4AE062BC711F}" srcOrd="0" destOrd="0" presId="urn:microsoft.com/office/officeart/2018/2/layout/IconVerticalSolidList"/>
    <dgm:cxn modelId="{711105C6-0063-4870-935E-880DF4EA9D82}" srcId="{0A7268C1-F852-48CA-B9D7-C112002C0FC8}" destId="{2D23F050-3A12-4A46-B7BD-69955F4BC350}" srcOrd="0" destOrd="0" parTransId="{ACBAE55C-62BC-4E09-B044-A8B58B45E109}" sibTransId="{461A298F-3C6A-4CF9-96A5-55B65B190D92}"/>
    <dgm:cxn modelId="{CC434073-178E-4DA7-91C5-67BB7919323F}" srcId="{0A7268C1-F852-48CA-B9D7-C112002C0FC8}" destId="{C9B0DC2F-6AB3-41DA-BED8-537CAF645098}" srcOrd="1" destOrd="0" parTransId="{9C0546DB-6F2E-4B90-BB7B-4A4F8834CB1B}" sibTransId="{C9775C25-FA1F-4465-8561-E4A82A821F12}"/>
    <dgm:cxn modelId="{D53D62D2-C5A5-4756-AE96-F08405838D01}" type="presOf" srcId="{8E64FC0C-7787-4987-9320-52D6FF749D56}" destId="{C5BFD2BC-4D03-4A98-86E6-7925DD6DF57B}" srcOrd="0" destOrd="0" presId="urn:microsoft.com/office/officeart/2018/2/layout/IconVerticalSolidList"/>
    <dgm:cxn modelId="{C62E6A90-A44E-41CF-881E-A17EF131FBA5}" srcId="{0A7268C1-F852-48CA-B9D7-C112002C0FC8}" destId="{4154317A-06A7-407B-84CB-57492ED83206}" srcOrd="3" destOrd="0" parTransId="{F115D4CF-252C-488F-A2FB-EE7F28327886}" sibTransId="{5378E97C-9B67-4728-A556-A693BE4B5222}"/>
    <dgm:cxn modelId="{B35B5FBE-54BA-45D9-8555-2B41E18A5908}" type="presParOf" srcId="{3047A7F0-96ED-4646-B519-26323485915C}" destId="{D7191362-0ABD-459C-86E5-70E89FAC48A2}" srcOrd="0" destOrd="0" presId="urn:microsoft.com/office/officeart/2018/2/layout/IconVerticalSolidList"/>
    <dgm:cxn modelId="{CD83E1E9-B572-4CAC-9808-5786FF39F927}" type="presParOf" srcId="{D7191362-0ABD-459C-86E5-70E89FAC48A2}" destId="{B5708FB3-4BA8-4785-9408-BCE77D77896A}" srcOrd="0" destOrd="0" presId="urn:microsoft.com/office/officeart/2018/2/layout/IconVerticalSolidList"/>
    <dgm:cxn modelId="{1793C336-72E3-47AE-AF2A-154894844D3A}" type="presParOf" srcId="{D7191362-0ABD-459C-86E5-70E89FAC48A2}" destId="{46B2A61A-DA1D-49BC-ADDE-9B72406FC9C4}" srcOrd="1" destOrd="0" presId="urn:microsoft.com/office/officeart/2018/2/layout/IconVerticalSolidList"/>
    <dgm:cxn modelId="{FA42FBE4-5BE6-4F36-BEEF-521618BA7322}" type="presParOf" srcId="{D7191362-0ABD-459C-86E5-70E89FAC48A2}" destId="{ED1B7FDC-CB80-45D7-9B61-A80B97704FF5}" srcOrd="2" destOrd="0" presId="urn:microsoft.com/office/officeart/2018/2/layout/IconVerticalSolidList"/>
    <dgm:cxn modelId="{D08138EF-0A77-48AB-93A5-73E51A4C3DE3}" type="presParOf" srcId="{D7191362-0ABD-459C-86E5-70E89FAC48A2}" destId="{F01A73DF-242B-470A-9612-4F6C77148248}" srcOrd="3" destOrd="0" presId="urn:microsoft.com/office/officeart/2018/2/layout/IconVerticalSolidList"/>
    <dgm:cxn modelId="{2D7CB522-0716-4DB3-B1EB-55B5EE1E448D}" type="presParOf" srcId="{3047A7F0-96ED-4646-B519-26323485915C}" destId="{79C973B7-755B-46D4-89E6-7E5CF686A808}" srcOrd="1" destOrd="0" presId="urn:microsoft.com/office/officeart/2018/2/layout/IconVerticalSolidList"/>
    <dgm:cxn modelId="{AD7BEFE5-2505-4730-B2C4-0E3908ED474F}" type="presParOf" srcId="{3047A7F0-96ED-4646-B519-26323485915C}" destId="{0750D4D8-E976-4041-9BD9-53406ED8C918}" srcOrd="2" destOrd="0" presId="urn:microsoft.com/office/officeart/2018/2/layout/IconVerticalSolidList"/>
    <dgm:cxn modelId="{B2F6237E-55B3-4290-AFAA-7C2C2807E9CA}" type="presParOf" srcId="{0750D4D8-E976-4041-9BD9-53406ED8C918}" destId="{817EEBFA-60E4-4B9D-9034-37B995AD8C42}" srcOrd="0" destOrd="0" presId="urn:microsoft.com/office/officeart/2018/2/layout/IconVerticalSolidList"/>
    <dgm:cxn modelId="{A5C07924-2AD2-4EC2-B635-70C43FABA1A1}" type="presParOf" srcId="{0750D4D8-E976-4041-9BD9-53406ED8C918}" destId="{00257F1F-3FDA-4C2E-BBA7-FBAF8BCFF2A1}" srcOrd="1" destOrd="0" presId="urn:microsoft.com/office/officeart/2018/2/layout/IconVerticalSolidList"/>
    <dgm:cxn modelId="{41E89381-E629-4264-943A-336B6F81FCA0}" type="presParOf" srcId="{0750D4D8-E976-4041-9BD9-53406ED8C918}" destId="{D3A7C52A-1709-45DC-A5E8-ECAD0CD301D9}" srcOrd="2" destOrd="0" presId="urn:microsoft.com/office/officeart/2018/2/layout/IconVerticalSolidList"/>
    <dgm:cxn modelId="{E9D7AB9D-8ABA-4EF3-A07A-92C69EE9492E}" type="presParOf" srcId="{0750D4D8-E976-4041-9BD9-53406ED8C918}" destId="{7E65E2D9-D1AC-4AB5-814A-4AE062BC711F}" srcOrd="3" destOrd="0" presId="urn:microsoft.com/office/officeart/2018/2/layout/IconVerticalSolidList"/>
    <dgm:cxn modelId="{86869C8B-4DD4-4E7E-94F9-7307226DEA53}" type="presParOf" srcId="{3047A7F0-96ED-4646-B519-26323485915C}" destId="{65176B68-E422-476E-8B36-CBB3F1C5BE9B}" srcOrd="3" destOrd="0" presId="urn:microsoft.com/office/officeart/2018/2/layout/IconVerticalSolidList"/>
    <dgm:cxn modelId="{B2728978-76D7-4D62-B0F0-3DD6A3D86F4D}" type="presParOf" srcId="{3047A7F0-96ED-4646-B519-26323485915C}" destId="{5634160D-0FF3-4215-820D-AFC9D663152E}" srcOrd="4" destOrd="0" presId="urn:microsoft.com/office/officeart/2018/2/layout/IconVerticalSolidList"/>
    <dgm:cxn modelId="{0FD5DEE4-B6F4-4335-8607-5A8A1990DAD0}" type="presParOf" srcId="{5634160D-0FF3-4215-820D-AFC9D663152E}" destId="{A3250EDA-E7B4-4F3D-B4BD-8914687F7023}" srcOrd="0" destOrd="0" presId="urn:microsoft.com/office/officeart/2018/2/layout/IconVerticalSolidList"/>
    <dgm:cxn modelId="{442719DD-6822-4FD7-AAB3-766EFF3937CB}" type="presParOf" srcId="{5634160D-0FF3-4215-820D-AFC9D663152E}" destId="{0DCA320F-7A9B-4C9A-A651-2141AC7BC23C}" srcOrd="1" destOrd="0" presId="urn:microsoft.com/office/officeart/2018/2/layout/IconVerticalSolidList"/>
    <dgm:cxn modelId="{60B001FD-1ECB-482F-9283-1CEA626D305B}" type="presParOf" srcId="{5634160D-0FF3-4215-820D-AFC9D663152E}" destId="{F1350E12-9FFD-466B-9F0A-D230F78BB2E2}" srcOrd="2" destOrd="0" presId="urn:microsoft.com/office/officeart/2018/2/layout/IconVerticalSolidList"/>
    <dgm:cxn modelId="{5BC13CCD-82AC-4E86-B9B7-ED1F6B530B16}" type="presParOf" srcId="{5634160D-0FF3-4215-820D-AFC9D663152E}" destId="{B2EFE8BC-B8C7-4470-9EF7-A6F0E9CEF91A}" srcOrd="3" destOrd="0" presId="urn:microsoft.com/office/officeart/2018/2/layout/IconVerticalSolidList"/>
    <dgm:cxn modelId="{F5A851B7-A895-4EEC-941E-0B9909E14EC1}" type="presParOf" srcId="{3047A7F0-96ED-4646-B519-26323485915C}" destId="{45EB2E94-DA71-468B-8E01-2CA95D6A6CD7}" srcOrd="5" destOrd="0" presId="urn:microsoft.com/office/officeart/2018/2/layout/IconVerticalSolidList"/>
    <dgm:cxn modelId="{18EF3CDB-AA90-4520-B590-3C83A1015A20}" type="presParOf" srcId="{3047A7F0-96ED-4646-B519-26323485915C}" destId="{E839D835-A8E2-4EC7-9463-A4F9F2282007}" srcOrd="6" destOrd="0" presId="urn:microsoft.com/office/officeart/2018/2/layout/IconVerticalSolidList"/>
    <dgm:cxn modelId="{69068274-3BB8-41C4-A6DB-A117D78180AB}" type="presParOf" srcId="{E839D835-A8E2-4EC7-9463-A4F9F2282007}" destId="{CD095DDA-3D95-4793-8D12-21C811930735}" srcOrd="0" destOrd="0" presId="urn:microsoft.com/office/officeart/2018/2/layout/IconVerticalSolidList"/>
    <dgm:cxn modelId="{C2CFAF55-463A-4EFD-8FD7-EBEF01BE271D}" type="presParOf" srcId="{E839D835-A8E2-4EC7-9463-A4F9F2282007}" destId="{A15BDDFC-B23C-4B9C-92F8-70C19EE6C280}" srcOrd="1" destOrd="0" presId="urn:microsoft.com/office/officeart/2018/2/layout/IconVerticalSolidList"/>
    <dgm:cxn modelId="{88CE2B2D-45F7-42C4-A745-3B69505EF735}" type="presParOf" srcId="{E839D835-A8E2-4EC7-9463-A4F9F2282007}" destId="{ED3A5118-61B0-4AA8-A9A6-B76262A9FECC}" srcOrd="2" destOrd="0" presId="urn:microsoft.com/office/officeart/2018/2/layout/IconVerticalSolidList"/>
    <dgm:cxn modelId="{55C57A9C-9921-4FD1-A7C4-271E26999CE0}" type="presParOf" srcId="{E839D835-A8E2-4EC7-9463-A4F9F2282007}" destId="{5FB88248-F2FC-459C-B33D-302D0A2F9A6A}" srcOrd="3" destOrd="0" presId="urn:microsoft.com/office/officeart/2018/2/layout/IconVerticalSolidList"/>
    <dgm:cxn modelId="{AE9E6264-0B06-4402-8BF3-5B8844EDCADB}" type="presParOf" srcId="{3047A7F0-96ED-4646-B519-26323485915C}" destId="{C0FDCDC5-54C2-4A03-94C7-A4D0302BBE0F}" srcOrd="7" destOrd="0" presId="urn:microsoft.com/office/officeart/2018/2/layout/IconVerticalSolidList"/>
    <dgm:cxn modelId="{AF16E3E0-6DC4-4042-9319-9CB28448AB15}" type="presParOf" srcId="{3047A7F0-96ED-4646-B519-26323485915C}" destId="{2DAA4154-2C5B-4D2E-A9DA-A09236D33856}" srcOrd="8" destOrd="0" presId="urn:microsoft.com/office/officeart/2018/2/layout/IconVerticalSolidList"/>
    <dgm:cxn modelId="{94A296DC-109A-4D07-B27E-A9CBED876D6D}" type="presParOf" srcId="{2DAA4154-2C5B-4D2E-A9DA-A09236D33856}" destId="{3ADCB2CB-0D58-445C-8505-9BB3C514D650}" srcOrd="0" destOrd="0" presId="urn:microsoft.com/office/officeart/2018/2/layout/IconVerticalSolidList"/>
    <dgm:cxn modelId="{D4FCF59A-8BC9-4992-8F1A-88B98085C049}" type="presParOf" srcId="{2DAA4154-2C5B-4D2E-A9DA-A09236D33856}" destId="{4753545F-896D-4EA2-9EF8-FCF49F732BDE}" srcOrd="1" destOrd="0" presId="urn:microsoft.com/office/officeart/2018/2/layout/IconVerticalSolidList"/>
    <dgm:cxn modelId="{EAB96D77-256B-46A7-9D39-5BD8F5E0688A}" type="presParOf" srcId="{2DAA4154-2C5B-4D2E-A9DA-A09236D33856}" destId="{443F939F-27FB-4F7B-A597-D1420DA581B7}" srcOrd="2" destOrd="0" presId="urn:microsoft.com/office/officeart/2018/2/layout/IconVerticalSolidList"/>
    <dgm:cxn modelId="{DBF0765A-DA66-441D-9826-962BE281E360}" type="presParOf" srcId="{2DAA4154-2C5B-4D2E-A9DA-A09236D33856}" destId="{C5BFD2BC-4D03-4A98-86E6-7925DD6DF57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E45C50-E177-4353-868B-4EECF751E967}"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128371E1-1423-4211-88C9-5BE0DB9C7553}">
      <dgm:prSet/>
      <dgm:spPr/>
      <dgm:t>
        <a:bodyPr/>
        <a:lstStyle/>
        <a:p>
          <a:r>
            <a:rPr lang="en-US" baseline="11000" dirty="0"/>
            <a:t> </a:t>
          </a:r>
          <a:r>
            <a:rPr lang="en-US" dirty="0"/>
            <a:t>Common Sub-expression Removal</a:t>
          </a:r>
        </a:p>
      </dgm:t>
    </dgm:pt>
    <dgm:pt modelId="{906BF4DF-D79F-41E8-8B3C-3D2BB4AB6432}" type="parTrans" cxnId="{60EB4FA6-13A4-4624-80A2-28A76582E7C6}">
      <dgm:prSet/>
      <dgm:spPr/>
      <dgm:t>
        <a:bodyPr/>
        <a:lstStyle/>
        <a:p>
          <a:endParaRPr lang="en-US"/>
        </a:p>
      </dgm:t>
    </dgm:pt>
    <dgm:pt modelId="{0293AA63-F931-49A1-8EB8-E63EE5EE7662}" type="sibTrans" cxnId="{60EB4FA6-13A4-4624-80A2-28A76582E7C6}">
      <dgm:prSet/>
      <dgm:spPr/>
      <dgm:t>
        <a:bodyPr/>
        <a:lstStyle/>
        <a:p>
          <a:endParaRPr lang="en-US"/>
        </a:p>
      </dgm:t>
    </dgm:pt>
    <dgm:pt modelId="{ED5E48A0-3EAB-4A8A-9E8E-66E38BF5EA52}">
      <dgm:prSet/>
      <dgm:spPr/>
      <dgm:t>
        <a:bodyPr/>
        <a:lstStyle/>
        <a:p>
          <a:r>
            <a:rPr lang="en-US" dirty="0"/>
            <a:t>Dead Code Optimization</a:t>
          </a:r>
        </a:p>
      </dgm:t>
    </dgm:pt>
    <dgm:pt modelId="{1BA3BCBE-70D4-4DFB-91D5-6786E35BCC9E}" type="parTrans" cxnId="{9296DB82-D677-4301-ABBD-B1D39586745D}">
      <dgm:prSet/>
      <dgm:spPr/>
      <dgm:t>
        <a:bodyPr/>
        <a:lstStyle/>
        <a:p>
          <a:endParaRPr lang="en-US"/>
        </a:p>
      </dgm:t>
    </dgm:pt>
    <dgm:pt modelId="{A31D0744-806F-4ED4-A2F6-12CD80C13E6A}" type="sibTrans" cxnId="{9296DB82-D677-4301-ABBD-B1D39586745D}">
      <dgm:prSet/>
      <dgm:spPr/>
      <dgm:t>
        <a:bodyPr/>
        <a:lstStyle/>
        <a:p>
          <a:endParaRPr lang="en-US"/>
        </a:p>
      </dgm:t>
    </dgm:pt>
    <dgm:pt modelId="{2B586396-1430-4E69-B572-2447800B2BDE}">
      <dgm:prSet/>
      <dgm:spPr/>
      <dgm:t>
        <a:bodyPr/>
        <a:lstStyle/>
        <a:p>
          <a:r>
            <a:rPr lang="en-US" dirty="0"/>
            <a:t>Loop Optimization</a:t>
          </a:r>
        </a:p>
      </dgm:t>
    </dgm:pt>
    <dgm:pt modelId="{1478DB67-D92D-4528-A3A1-AB142FEF2EFE}" type="parTrans" cxnId="{368A9630-C33C-4762-81E1-392A7FCD17C7}">
      <dgm:prSet/>
      <dgm:spPr/>
      <dgm:t>
        <a:bodyPr/>
        <a:lstStyle/>
        <a:p>
          <a:endParaRPr lang="en-US"/>
        </a:p>
      </dgm:t>
    </dgm:pt>
    <dgm:pt modelId="{24EB0BEF-CF15-440F-A3D1-09AB54760593}" type="sibTrans" cxnId="{368A9630-C33C-4762-81E1-392A7FCD17C7}">
      <dgm:prSet/>
      <dgm:spPr/>
      <dgm:t>
        <a:bodyPr/>
        <a:lstStyle/>
        <a:p>
          <a:endParaRPr lang="en-US"/>
        </a:p>
      </dgm:t>
    </dgm:pt>
    <dgm:pt modelId="{A658B781-FE79-4CD6-A171-71634BD83C50}" type="pres">
      <dgm:prSet presAssocID="{28E45C50-E177-4353-868B-4EECF751E967}" presName="root" presStyleCnt="0">
        <dgm:presLayoutVars>
          <dgm:dir/>
          <dgm:resizeHandles val="exact"/>
        </dgm:presLayoutVars>
      </dgm:prSet>
      <dgm:spPr/>
      <dgm:t>
        <a:bodyPr/>
        <a:lstStyle/>
        <a:p>
          <a:endParaRPr lang="en-IN"/>
        </a:p>
      </dgm:t>
    </dgm:pt>
    <dgm:pt modelId="{8852AD79-6358-47C6-A919-B11DD5541382}" type="pres">
      <dgm:prSet presAssocID="{128371E1-1423-4211-88C9-5BE0DB9C7553}" presName="compNode" presStyleCnt="0"/>
      <dgm:spPr/>
    </dgm:pt>
    <dgm:pt modelId="{19FA6A13-A84C-4FD5-B20F-994A73530FEE}" type="pres">
      <dgm:prSet presAssocID="{128371E1-1423-4211-88C9-5BE0DB9C7553}" presName="bgRect" presStyleLbl="bgShp" presStyleIdx="0" presStyleCnt="3"/>
      <dgm:spPr/>
    </dgm:pt>
    <dgm:pt modelId="{945E858E-8A2E-44B7-B59D-68693C43A302}" type="pres">
      <dgm:prSet presAssocID="{128371E1-1423-4211-88C9-5BE0DB9C755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Questions"/>
        </a:ext>
      </dgm:extLst>
    </dgm:pt>
    <dgm:pt modelId="{562B1F16-95F3-4D61-BB43-89A77983A708}" type="pres">
      <dgm:prSet presAssocID="{128371E1-1423-4211-88C9-5BE0DB9C7553}" presName="spaceRect" presStyleCnt="0"/>
      <dgm:spPr/>
    </dgm:pt>
    <dgm:pt modelId="{E22D7822-C488-4B3C-9AC7-69C31280F9E0}" type="pres">
      <dgm:prSet presAssocID="{128371E1-1423-4211-88C9-5BE0DB9C7553}" presName="parTx" presStyleLbl="revTx" presStyleIdx="0" presStyleCnt="3">
        <dgm:presLayoutVars>
          <dgm:chMax val="0"/>
          <dgm:chPref val="0"/>
        </dgm:presLayoutVars>
      </dgm:prSet>
      <dgm:spPr/>
      <dgm:t>
        <a:bodyPr/>
        <a:lstStyle/>
        <a:p>
          <a:endParaRPr lang="en-IN"/>
        </a:p>
      </dgm:t>
    </dgm:pt>
    <dgm:pt modelId="{331C24D4-8447-4786-8578-68A345DAD834}" type="pres">
      <dgm:prSet presAssocID="{0293AA63-F931-49A1-8EB8-E63EE5EE7662}" presName="sibTrans" presStyleCnt="0"/>
      <dgm:spPr/>
    </dgm:pt>
    <dgm:pt modelId="{0B410165-7352-4BD7-B8F8-D004BAEAAF49}" type="pres">
      <dgm:prSet presAssocID="{ED5E48A0-3EAB-4A8A-9E8E-66E38BF5EA52}" presName="compNode" presStyleCnt="0"/>
      <dgm:spPr/>
    </dgm:pt>
    <dgm:pt modelId="{4F0D323B-AF7A-4671-B026-F40ABE16A005}" type="pres">
      <dgm:prSet presAssocID="{ED5E48A0-3EAB-4A8A-9E8E-66E38BF5EA52}" presName="bgRect" presStyleLbl="bgShp" presStyleIdx="1" presStyleCnt="3"/>
      <dgm:spPr/>
    </dgm:pt>
    <dgm:pt modelId="{DCC83289-EAF1-423E-A921-F1A986860B16}" type="pres">
      <dgm:prSet presAssocID="{ED5E48A0-3EAB-4A8A-9E8E-66E38BF5EA5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QrCode1"/>
        </a:ext>
      </dgm:extLst>
    </dgm:pt>
    <dgm:pt modelId="{10133DF7-A191-4A8F-A483-3415EF1AD7C9}" type="pres">
      <dgm:prSet presAssocID="{ED5E48A0-3EAB-4A8A-9E8E-66E38BF5EA52}" presName="spaceRect" presStyleCnt="0"/>
      <dgm:spPr/>
    </dgm:pt>
    <dgm:pt modelId="{270B516E-976C-46C6-9D03-F05E346E7FDE}" type="pres">
      <dgm:prSet presAssocID="{ED5E48A0-3EAB-4A8A-9E8E-66E38BF5EA52}" presName="parTx" presStyleLbl="revTx" presStyleIdx="1" presStyleCnt="3">
        <dgm:presLayoutVars>
          <dgm:chMax val="0"/>
          <dgm:chPref val="0"/>
        </dgm:presLayoutVars>
      </dgm:prSet>
      <dgm:spPr/>
      <dgm:t>
        <a:bodyPr/>
        <a:lstStyle/>
        <a:p>
          <a:endParaRPr lang="en-IN"/>
        </a:p>
      </dgm:t>
    </dgm:pt>
    <dgm:pt modelId="{E3F1C314-BA46-4C16-94ED-2050A08B1CF3}" type="pres">
      <dgm:prSet presAssocID="{A31D0744-806F-4ED4-A2F6-12CD80C13E6A}" presName="sibTrans" presStyleCnt="0"/>
      <dgm:spPr/>
    </dgm:pt>
    <dgm:pt modelId="{96F0A1CE-4BE3-4B85-98AA-F7D5CA51B145}" type="pres">
      <dgm:prSet presAssocID="{2B586396-1430-4E69-B572-2447800B2BDE}" presName="compNode" presStyleCnt="0"/>
      <dgm:spPr/>
    </dgm:pt>
    <dgm:pt modelId="{935AA238-B12E-444E-A176-EE7587CDF5BC}" type="pres">
      <dgm:prSet presAssocID="{2B586396-1430-4E69-B572-2447800B2BDE}" presName="bgRect" presStyleLbl="bgShp" presStyleIdx="2" presStyleCnt="3"/>
      <dgm:spPr/>
    </dgm:pt>
    <dgm:pt modelId="{39CA1734-F933-4323-87F7-E2BD1299A232}" type="pres">
      <dgm:prSet presAssocID="{2B586396-1430-4E69-B572-2447800B2BD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Gears"/>
        </a:ext>
      </dgm:extLst>
    </dgm:pt>
    <dgm:pt modelId="{2CC75E4A-8EED-4790-8596-48D9C6A85D46}" type="pres">
      <dgm:prSet presAssocID="{2B586396-1430-4E69-B572-2447800B2BDE}" presName="spaceRect" presStyleCnt="0"/>
      <dgm:spPr/>
    </dgm:pt>
    <dgm:pt modelId="{21EAD73C-70D2-4C00-B5B2-A6261F3810FA}" type="pres">
      <dgm:prSet presAssocID="{2B586396-1430-4E69-B572-2447800B2BDE}" presName="parTx" presStyleLbl="revTx" presStyleIdx="2" presStyleCnt="3">
        <dgm:presLayoutVars>
          <dgm:chMax val="0"/>
          <dgm:chPref val="0"/>
        </dgm:presLayoutVars>
      </dgm:prSet>
      <dgm:spPr/>
      <dgm:t>
        <a:bodyPr/>
        <a:lstStyle/>
        <a:p>
          <a:endParaRPr lang="en-IN"/>
        </a:p>
      </dgm:t>
    </dgm:pt>
  </dgm:ptLst>
  <dgm:cxnLst>
    <dgm:cxn modelId="{B978604C-D0D2-419D-8583-33C62F655341}" type="presOf" srcId="{ED5E48A0-3EAB-4A8A-9E8E-66E38BF5EA52}" destId="{270B516E-976C-46C6-9D03-F05E346E7FDE}" srcOrd="0" destOrd="0" presId="urn:microsoft.com/office/officeart/2018/2/layout/IconVerticalSolidList"/>
    <dgm:cxn modelId="{60EB4FA6-13A4-4624-80A2-28A76582E7C6}" srcId="{28E45C50-E177-4353-868B-4EECF751E967}" destId="{128371E1-1423-4211-88C9-5BE0DB9C7553}" srcOrd="0" destOrd="0" parTransId="{906BF4DF-D79F-41E8-8B3C-3D2BB4AB6432}" sibTransId="{0293AA63-F931-49A1-8EB8-E63EE5EE7662}"/>
    <dgm:cxn modelId="{DB27F099-E34C-409E-A6CD-CEF449767EE7}" type="presOf" srcId="{2B586396-1430-4E69-B572-2447800B2BDE}" destId="{21EAD73C-70D2-4C00-B5B2-A6261F3810FA}" srcOrd="0" destOrd="0" presId="urn:microsoft.com/office/officeart/2018/2/layout/IconVerticalSolidList"/>
    <dgm:cxn modelId="{3FAE6F2F-C6D9-449C-8105-7D3B72DA9EF8}" type="presOf" srcId="{128371E1-1423-4211-88C9-5BE0DB9C7553}" destId="{E22D7822-C488-4B3C-9AC7-69C31280F9E0}" srcOrd="0" destOrd="0" presId="urn:microsoft.com/office/officeart/2018/2/layout/IconVerticalSolidList"/>
    <dgm:cxn modelId="{9296DB82-D677-4301-ABBD-B1D39586745D}" srcId="{28E45C50-E177-4353-868B-4EECF751E967}" destId="{ED5E48A0-3EAB-4A8A-9E8E-66E38BF5EA52}" srcOrd="1" destOrd="0" parTransId="{1BA3BCBE-70D4-4DFB-91D5-6786E35BCC9E}" sibTransId="{A31D0744-806F-4ED4-A2F6-12CD80C13E6A}"/>
    <dgm:cxn modelId="{3030E072-3C6D-477B-947D-870F51918E27}" type="presOf" srcId="{28E45C50-E177-4353-868B-4EECF751E967}" destId="{A658B781-FE79-4CD6-A171-71634BD83C50}" srcOrd="0" destOrd="0" presId="urn:microsoft.com/office/officeart/2018/2/layout/IconVerticalSolidList"/>
    <dgm:cxn modelId="{368A9630-C33C-4762-81E1-392A7FCD17C7}" srcId="{28E45C50-E177-4353-868B-4EECF751E967}" destId="{2B586396-1430-4E69-B572-2447800B2BDE}" srcOrd="2" destOrd="0" parTransId="{1478DB67-D92D-4528-A3A1-AB142FEF2EFE}" sibTransId="{24EB0BEF-CF15-440F-A3D1-09AB54760593}"/>
    <dgm:cxn modelId="{8CD0F8F3-EC98-4EC9-AAEA-4375CAFC384E}" type="presParOf" srcId="{A658B781-FE79-4CD6-A171-71634BD83C50}" destId="{8852AD79-6358-47C6-A919-B11DD5541382}" srcOrd="0" destOrd="0" presId="urn:microsoft.com/office/officeart/2018/2/layout/IconVerticalSolidList"/>
    <dgm:cxn modelId="{CA3250E3-A614-4781-88B4-0F31FAC3B026}" type="presParOf" srcId="{8852AD79-6358-47C6-A919-B11DD5541382}" destId="{19FA6A13-A84C-4FD5-B20F-994A73530FEE}" srcOrd="0" destOrd="0" presId="urn:microsoft.com/office/officeart/2018/2/layout/IconVerticalSolidList"/>
    <dgm:cxn modelId="{22E1E060-909C-4F7D-A0B7-D4725607BCCB}" type="presParOf" srcId="{8852AD79-6358-47C6-A919-B11DD5541382}" destId="{945E858E-8A2E-44B7-B59D-68693C43A302}" srcOrd="1" destOrd="0" presId="urn:microsoft.com/office/officeart/2018/2/layout/IconVerticalSolidList"/>
    <dgm:cxn modelId="{8D792D9D-A774-4C29-BB07-66B974A784E1}" type="presParOf" srcId="{8852AD79-6358-47C6-A919-B11DD5541382}" destId="{562B1F16-95F3-4D61-BB43-89A77983A708}" srcOrd="2" destOrd="0" presId="urn:microsoft.com/office/officeart/2018/2/layout/IconVerticalSolidList"/>
    <dgm:cxn modelId="{B206FD3A-8578-43D6-A24F-16FE9C4CE3DB}" type="presParOf" srcId="{8852AD79-6358-47C6-A919-B11DD5541382}" destId="{E22D7822-C488-4B3C-9AC7-69C31280F9E0}" srcOrd="3" destOrd="0" presId="urn:microsoft.com/office/officeart/2018/2/layout/IconVerticalSolidList"/>
    <dgm:cxn modelId="{D3DB081A-FE64-40DB-ABEB-B3E88C74AD92}" type="presParOf" srcId="{A658B781-FE79-4CD6-A171-71634BD83C50}" destId="{331C24D4-8447-4786-8578-68A345DAD834}" srcOrd="1" destOrd="0" presId="urn:microsoft.com/office/officeart/2018/2/layout/IconVerticalSolidList"/>
    <dgm:cxn modelId="{2D4B590A-0672-4B2D-8FB9-EA109BC513BF}" type="presParOf" srcId="{A658B781-FE79-4CD6-A171-71634BD83C50}" destId="{0B410165-7352-4BD7-B8F8-D004BAEAAF49}" srcOrd="2" destOrd="0" presId="urn:microsoft.com/office/officeart/2018/2/layout/IconVerticalSolidList"/>
    <dgm:cxn modelId="{DA0876E5-C6A6-409F-A99A-39331CD3DA61}" type="presParOf" srcId="{0B410165-7352-4BD7-B8F8-D004BAEAAF49}" destId="{4F0D323B-AF7A-4671-B026-F40ABE16A005}" srcOrd="0" destOrd="0" presId="urn:microsoft.com/office/officeart/2018/2/layout/IconVerticalSolidList"/>
    <dgm:cxn modelId="{C669459D-0948-44E3-9792-A4513224616B}" type="presParOf" srcId="{0B410165-7352-4BD7-B8F8-D004BAEAAF49}" destId="{DCC83289-EAF1-423E-A921-F1A986860B16}" srcOrd="1" destOrd="0" presId="urn:microsoft.com/office/officeart/2018/2/layout/IconVerticalSolidList"/>
    <dgm:cxn modelId="{5083BE75-DF96-4B2F-A9C9-A3CE697D74F3}" type="presParOf" srcId="{0B410165-7352-4BD7-B8F8-D004BAEAAF49}" destId="{10133DF7-A191-4A8F-A483-3415EF1AD7C9}" srcOrd="2" destOrd="0" presId="urn:microsoft.com/office/officeart/2018/2/layout/IconVerticalSolidList"/>
    <dgm:cxn modelId="{05D059B0-AF80-40D3-8DF2-50060B238544}" type="presParOf" srcId="{0B410165-7352-4BD7-B8F8-D004BAEAAF49}" destId="{270B516E-976C-46C6-9D03-F05E346E7FDE}" srcOrd="3" destOrd="0" presId="urn:microsoft.com/office/officeart/2018/2/layout/IconVerticalSolidList"/>
    <dgm:cxn modelId="{CC029046-BB3A-4305-B4A6-BE2903C5EC5C}" type="presParOf" srcId="{A658B781-FE79-4CD6-A171-71634BD83C50}" destId="{E3F1C314-BA46-4C16-94ED-2050A08B1CF3}" srcOrd="3" destOrd="0" presId="urn:microsoft.com/office/officeart/2018/2/layout/IconVerticalSolidList"/>
    <dgm:cxn modelId="{768475DD-74C7-41A5-B5D8-EA964D247115}" type="presParOf" srcId="{A658B781-FE79-4CD6-A171-71634BD83C50}" destId="{96F0A1CE-4BE3-4B85-98AA-F7D5CA51B145}" srcOrd="4" destOrd="0" presId="urn:microsoft.com/office/officeart/2018/2/layout/IconVerticalSolidList"/>
    <dgm:cxn modelId="{4DB713F3-A117-466B-ADAA-62763CAC6182}" type="presParOf" srcId="{96F0A1CE-4BE3-4B85-98AA-F7D5CA51B145}" destId="{935AA238-B12E-444E-A176-EE7587CDF5BC}" srcOrd="0" destOrd="0" presId="urn:microsoft.com/office/officeart/2018/2/layout/IconVerticalSolidList"/>
    <dgm:cxn modelId="{6ACA1A8D-4C2C-4E2E-9187-C8383345888D}" type="presParOf" srcId="{96F0A1CE-4BE3-4B85-98AA-F7D5CA51B145}" destId="{39CA1734-F933-4323-87F7-E2BD1299A232}" srcOrd="1" destOrd="0" presId="urn:microsoft.com/office/officeart/2018/2/layout/IconVerticalSolidList"/>
    <dgm:cxn modelId="{C0ED12B3-5090-4D8C-B311-695AE2678953}" type="presParOf" srcId="{96F0A1CE-4BE3-4B85-98AA-F7D5CA51B145}" destId="{2CC75E4A-8EED-4790-8596-48D9C6A85D46}" srcOrd="2" destOrd="0" presId="urn:microsoft.com/office/officeart/2018/2/layout/IconVerticalSolidList"/>
    <dgm:cxn modelId="{DDE2DE6E-8421-4E52-A3F8-61107FD5AFB6}" type="presParOf" srcId="{96F0A1CE-4BE3-4B85-98AA-F7D5CA51B145}" destId="{21EAD73C-70D2-4C00-B5B2-A6261F3810F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502D77-57B4-45DB-8C25-F85A74D50028}"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B3620EA0-5130-411E-B592-5B72A92F6F58}">
      <dgm:prSet/>
      <dgm:spPr/>
      <dgm:t>
        <a:bodyPr/>
        <a:lstStyle/>
        <a:p>
          <a:r>
            <a:rPr lang="en-US"/>
            <a:t>Dead Code elimination is a compiler optimization that removes code that  does not affect a program. Removing such code has two benefits It shrinks  program size, an important consideration in some contexts. It lets the running  program avoid executing irrelevant operations, which reduces its running  time.</a:t>
          </a:r>
        </a:p>
      </dgm:t>
    </dgm:pt>
    <dgm:pt modelId="{6509270E-FC06-4A80-91A8-C11AEE124875}" type="parTrans" cxnId="{82A838E0-0ADD-4560-86A0-B571622D9B92}">
      <dgm:prSet/>
      <dgm:spPr/>
      <dgm:t>
        <a:bodyPr/>
        <a:lstStyle/>
        <a:p>
          <a:endParaRPr lang="en-US"/>
        </a:p>
      </dgm:t>
    </dgm:pt>
    <dgm:pt modelId="{3CE46E0B-2173-441F-BEE1-8CDA2F648EFE}" type="sibTrans" cxnId="{82A838E0-0ADD-4560-86A0-B571622D9B92}">
      <dgm:prSet/>
      <dgm:spPr/>
      <dgm:t>
        <a:bodyPr/>
        <a:lstStyle/>
        <a:p>
          <a:endParaRPr lang="en-US"/>
        </a:p>
      </dgm:t>
    </dgm:pt>
    <dgm:pt modelId="{EBBFA7B2-D17A-44A4-A864-E2361849C103}">
      <dgm:prSet/>
      <dgm:spPr/>
      <dgm:t>
        <a:bodyPr/>
        <a:lstStyle/>
        <a:p>
          <a:r>
            <a:rPr lang="en-US"/>
            <a:t>Dead Code elimination is of two types  </a:t>
          </a:r>
        </a:p>
      </dgm:t>
    </dgm:pt>
    <dgm:pt modelId="{7957051F-EC9D-46D9-9E0E-F26B710D4181}" type="parTrans" cxnId="{A57E8AD8-CAE8-4A94-BF2E-6AAB5A9A7A8E}">
      <dgm:prSet/>
      <dgm:spPr/>
      <dgm:t>
        <a:bodyPr/>
        <a:lstStyle/>
        <a:p>
          <a:endParaRPr lang="en-US"/>
        </a:p>
      </dgm:t>
    </dgm:pt>
    <dgm:pt modelId="{25199D60-26DD-40D0-BE8A-73838595F42C}" type="sibTrans" cxnId="{A57E8AD8-CAE8-4A94-BF2E-6AAB5A9A7A8E}">
      <dgm:prSet/>
      <dgm:spPr/>
      <dgm:t>
        <a:bodyPr/>
        <a:lstStyle/>
        <a:p>
          <a:endParaRPr lang="en-US"/>
        </a:p>
      </dgm:t>
    </dgm:pt>
    <dgm:pt modelId="{BA0B251A-FF42-48C8-97DB-3BF9C867F7F0}">
      <dgm:prSet/>
      <dgm:spPr/>
      <dgm:t>
        <a:bodyPr/>
        <a:lstStyle/>
        <a:p>
          <a:r>
            <a:rPr lang="en-US"/>
            <a:t>Unreachable Code</a:t>
          </a:r>
        </a:p>
      </dgm:t>
    </dgm:pt>
    <dgm:pt modelId="{8D1DF579-1510-4BCE-83F2-E706C60EB96C}" type="parTrans" cxnId="{D3396D2B-C23B-458C-B537-9195C26AD0DC}">
      <dgm:prSet/>
      <dgm:spPr/>
      <dgm:t>
        <a:bodyPr/>
        <a:lstStyle/>
        <a:p>
          <a:endParaRPr lang="en-US"/>
        </a:p>
      </dgm:t>
    </dgm:pt>
    <dgm:pt modelId="{E0C902FF-8021-4F52-936D-5E81B36B4C3F}" type="sibTrans" cxnId="{D3396D2B-C23B-458C-B537-9195C26AD0DC}">
      <dgm:prSet/>
      <dgm:spPr/>
      <dgm:t>
        <a:bodyPr/>
        <a:lstStyle/>
        <a:p>
          <a:endParaRPr lang="en-US"/>
        </a:p>
      </dgm:t>
    </dgm:pt>
    <dgm:pt modelId="{31427146-F521-41A0-B6B3-E7C8573D0648}">
      <dgm:prSet/>
      <dgm:spPr/>
      <dgm:t>
        <a:bodyPr/>
        <a:lstStyle/>
        <a:p>
          <a:r>
            <a:rPr lang="en-IN"/>
            <a:t>Redundant statement</a:t>
          </a:r>
          <a:endParaRPr lang="en-US"/>
        </a:p>
      </dgm:t>
    </dgm:pt>
    <dgm:pt modelId="{0C538820-AC29-4F70-B11C-5B44BF6ECF08}" type="parTrans" cxnId="{FF5F36C9-D956-451F-8250-ACC6432765AD}">
      <dgm:prSet/>
      <dgm:spPr/>
      <dgm:t>
        <a:bodyPr/>
        <a:lstStyle/>
        <a:p>
          <a:endParaRPr lang="en-US"/>
        </a:p>
      </dgm:t>
    </dgm:pt>
    <dgm:pt modelId="{71C0474C-8BD2-4A06-B695-935682673301}" type="sibTrans" cxnId="{FF5F36C9-D956-451F-8250-ACC6432765AD}">
      <dgm:prSet/>
      <dgm:spPr/>
      <dgm:t>
        <a:bodyPr/>
        <a:lstStyle/>
        <a:p>
          <a:endParaRPr lang="en-US"/>
        </a:p>
      </dgm:t>
    </dgm:pt>
    <dgm:pt modelId="{DF47EDB3-0145-4881-90D5-5C9699228582}" type="pres">
      <dgm:prSet presAssocID="{8C502D77-57B4-45DB-8C25-F85A74D50028}" presName="Name0" presStyleCnt="0">
        <dgm:presLayoutVars>
          <dgm:dir/>
          <dgm:animLvl val="lvl"/>
          <dgm:resizeHandles val="exact"/>
        </dgm:presLayoutVars>
      </dgm:prSet>
      <dgm:spPr/>
      <dgm:t>
        <a:bodyPr/>
        <a:lstStyle/>
        <a:p>
          <a:endParaRPr lang="en-IN"/>
        </a:p>
      </dgm:t>
    </dgm:pt>
    <dgm:pt modelId="{3357E368-9BAA-426C-A3E7-9247926BF4CF}" type="pres">
      <dgm:prSet presAssocID="{EBBFA7B2-D17A-44A4-A864-E2361849C103}" presName="boxAndChildren" presStyleCnt="0"/>
      <dgm:spPr/>
    </dgm:pt>
    <dgm:pt modelId="{2F36D3EB-0B31-4373-9AA2-50BD138D11C7}" type="pres">
      <dgm:prSet presAssocID="{EBBFA7B2-D17A-44A4-A864-E2361849C103}" presName="parentTextBox" presStyleLbl="node1" presStyleIdx="0" presStyleCnt="2"/>
      <dgm:spPr/>
      <dgm:t>
        <a:bodyPr/>
        <a:lstStyle/>
        <a:p>
          <a:endParaRPr lang="en-IN"/>
        </a:p>
      </dgm:t>
    </dgm:pt>
    <dgm:pt modelId="{C0FDA5C1-065B-48CE-9F73-A3EA59FA92F5}" type="pres">
      <dgm:prSet presAssocID="{EBBFA7B2-D17A-44A4-A864-E2361849C103}" presName="entireBox" presStyleLbl="node1" presStyleIdx="0" presStyleCnt="2"/>
      <dgm:spPr/>
      <dgm:t>
        <a:bodyPr/>
        <a:lstStyle/>
        <a:p>
          <a:endParaRPr lang="en-IN"/>
        </a:p>
      </dgm:t>
    </dgm:pt>
    <dgm:pt modelId="{3AD52569-B4C6-4EA6-ACF7-50D3DD34BC1B}" type="pres">
      <dgm:prSet presAssocID="{EBBFA7B2-D17A-44A4-A864-E2361849C103}" presName="descendantBox" presStyleCnt="0"/>
      <dgm:spPr/>
    </dgm:pt>
    <dgm:pt modelId="{3E973E76-7736-474F-9D6D-C24910295CC3}" type="pres">
      <dgm:prSet presAssocID="{BA0B251A-FF42-48C8-97DB-3BF9C867F7F0}" presName="childTextBox" presStyleLbl="fgAccFollowNode1" presStyleIdx="0" presStyleCnt="2">
        <dgm:presLayoutVars>
          <dgm:bulletEnabled val="1"/>
        </dgm:presLayoutVars>
      </dgm:prSet>
      <dgm:spPr/>
      <dgm:t>
        <a:bodyPr/>
        <a:lstStyle/>
        <a:p>
          <a:endParaRPr lang="en-IN"/>
        </a:p>
      </dgm:t>
    </dgm:pt>
    <dgm:pt modelId="{B1C3349B-848A-4D73-BB6F-077989485FDF}" type="pres">
      <dgm:prSet presAssocID="{31427146-F521-41A0-B6B3-E7C8573D0648}" presName="childTextBox" presStyleLbl="fgAccFollowNode1" presStyleIdx="1" presStyleCnt="2">
        <dgm:presLayoutVars>
          <dgm:bulletEnabled val="1"/>
        </dgm:presLayoutVars>
      </dgm:prSet>
      <dgm:spPr/>
      <dgm:t>
        <a:bodyPr/>
        <a:lstStyle/>
        <a:p>
          <a:endParaRPr lang="en-IN"/>
        </a:p>
      </dgm:t>
    </dgm:pt>
    <dgm:pt modelId="{5DAA20B9-9A1C-4E64-A4EE-2819F0DFA2EB}" type="pres">
      <dgm:prSet presAssocID="{3CE46E0B-2173-441F-BEE1-8CDA2F648EFE}" presName="sp" presStyleCnt="0"/>
      <dgm:spPr/>
    </dgm:pt>
    <dgm:pt modelId="{8FBBCEE5-B0EA-41BC-9656-69C373959739}" type="pres">
      <dgm:prSet presAssocID="{B3620EA0-5130-411E-B592-5B72A92F6F58}" presName="arrowAndChildren" presStyleCnt="0"/>
      <dgm:spPr/>
    </dgm:pt>
    <dgm:pt modelId="{97B8A119-466F-402D-9734-27774372924D}" type="pres">
      <dgm:prSet presAssocID="{B3620EA0-5130-411E-B592-5B72A92F6F58}" presName="parentTextArrow" presStyleLbl="node1" presStyleIdx="1" presStyleCnt="2"/>
      <dgm:spPr/>
      <dgm:t>
        <a:bodyPr/>
        <a:lstStyle/>
        <a:p>
          <a:endParaRPr lang="en-IN"/>
        </a:p>
      </dgm:t>
    </dgm:pt>
  </dgm:ptLst>
  <dgm:cxnLst>
    <dgm:cxn modelId="{82A838E0-0ADD-4560-86A0-B571622D9B92}" srcId="{8C502D77-57B4-45DB-8C25-F85A74D50028}" destId="{B3620EA0-5130-411E-B592-5B72A92F6F58}" srcOrd="0" destOrd="0" parTransId="{6509270E-FC06-4A80-91A8-C11AEE124875}" sibTransId="{3CE46E0B-2173-441F-BEE1-8CDA2F648EFE}"/>
    <dgm:cxn modelId="{46D51812-6EAD-4860-988B-3D5525A45F1E}" type="presOf" srcId="{8C502D77-57B4-45DB-8C25-F85A74D50028}" destId="{DF47EDB3-0145-4881-90D5-5C9699228582}" srcOrd="0" destOrd="0" presId="urn:microsoft.com/office/officeart/2005/8/layout/process4"/>
    <dgm:cxn modelId="{74E4B4B8-7929-4C56-ACF9-69AB71358B06}" type="presOf" srcId="{B3620EA0-5130-411E-B592-5B72A92F6F58}" destId="{97B8A119-466F-402D-9734-27774372924D}" srcOrd="0" destOrd="0" presId="urn:microsoft.com/office/officeart/2005/8/layout/process4"/>
    <dgm:cxn modelId="{FF5F36C9-D956-451F-8250-ACC6432765AD}" srcId="{EBBFA7B2-D17A-44A4-A864-E2361849C103}" destId="{31427146-F521-41A0-B6B3-E7C8573D0648}" srcOrd="1" destOrd="0" parTransId="{0C538820-AC29-4F70-B11C-5B44BF6ECF08}" sibTransId="{71C0474C-8BD2-4A06-B695-935682673301}"/>
    <dgm:cxn modelId="{A57E8AD8-CAE8-4A94-BF2E-6AAB5A9A7A8E}" srcId="{8C502D77-57B4-45DB-8C25-F85A74D50028}" destId="{EBBFA7B2-D17A-44A4-A864-E2361849C103}" srcOrd="1" destOrd="0" parTransId="{7957051F-EC9D-46D9-9E0E-F26B710D4181}" sibTransId="{25199D60-26DD-40D0-BE8A-73838595F42C}"/>
    <dgm:cxn modelId="{187E2660-B48A-4D46-8DDA-34C978154A73}" type="presOf" srcId="{BA0B251A-FF42-48C8-97DB-3BF9C867F7F0}" destId="{3E973E76-7736-474F-9D6D-C24910295CC3}" srcOrd="0" destOrd="0" presId="urn:microsoft.com/office/officeart/2005/8/layout/process4"/>
    <dgm:cxn modelId="{CAA889DD-EA8C-4767-8015-3D0BB8EA13CC}" type="presOf" srcId="{EBBFA7B2-D17A-44A4-A864-E2361849C103}" destId="{C0FDA5C1-065B-48CE-9F73-A3EA59FA92F5}" srcOrd="1" destOrd="0" presId="urn:microsoft.com/office/officeart/2005/8/layout/process4"/>
    <dgm:cxn modelId="{D3396D2B-C23B-458C-B537-9195C26AD0DC}" srcId="{EBBFA7B2-D17A-44A4-A864-E2361849C103}" destId="{BA0B251A-FF42-48C8-97DB-3BF9C867F7F0}" srcOrd="0" destOrd="0" parTransId="{8D1DF579-1510-4BCE-83F2-E706C60EB96C}" sibTransId="{E0C902FF-8021-4F52-936D-5E81B36B4C3F}"/>
    <dgm:cxn modelId="{CAFCFC4F-B47C-452C-BA6F-C77211CE670F}" type="presOf" srcId="{EBBFA7B2-D17A-44A4-A864-E2361849C103}" destId="{2F36D3EB-0B31-4373-9AA2-50BD138D11C7}" srcOrd="0" destOrd="0" presId="urn:microsoft.com/office/officeart/2005/8/layout/process4"/>
    <dgm:cxn modelId="{4876120A-C3DD-4F22-B0E8-85403300FDAA}" type="presOf" srcId="{31427146-F521-41A0-B6B3-E7C8573D0648}" destId="{B1C3349B-848A-4D73-BB6F-077989485FDF}" srcOrd="0" destOrd="0" presId="urn:microsoft.com/office/officeart/2005/8/layout/process4"/>
    <dgm:cxn modelId="{03340006-E7F7-4837-B7F9-3D6BCBE17F20}" type="presParOf" srcId="{DF47EDB3-0145-4881-90D5-5C9699228582}" destId="{3357E368-9BAA-426C-A3E7-9247926BF4CF}" srcOrd="0" destOrd="0" presId="urn:microsoft.com/office/officeart/2005/8/layout/process4"/>
    <dgm:cxn modelId="{A4BB1D34-E339-4574-8DBA-22349259F71C}" type="presParOf" srcId="{3357E368-9BAA-426C-A3E7-9247926BF4CF}" destId="{2F36D3EB-0B31-4373-9AA2-50BD138D11C7}" srcOrd="0" destOrd="0" presId="urn:microsoft.com/office/officeart/2005/8/layout/process4"/>
    <dgm:cxn modelId="{CABDE647-4E3E-47C2-A9D1-8E32C8CF18A2}" type="presParOf" srcId="{3357E368-9BAA-426C-A3E7-9247926BF4CF}" destId="{C0FDA5C1-065B-48CE-9F73-A3EA59FA92F5}" srcOrd="1" destOrd="0" presId="urn:microsoft.com/office/officeart/2005/8/layout/process4"/>
    <dgm:cxn modelId="{5E339CD4-D4D6-4314-AF0C-FAFAB7E97010}" type="presParOf" srcId="{3357E368-9BAA-426C-A3E7-9247926BF4CF}" destId="{3AD52569-B4C6-4EA6-ACF7-50D3DD34BC1B}" srcOrd="2" destOrd="0" presId="urn:microsoft.com/office/officeart/2005/8/layout/process4"/>
    <dgm:cxn modelId="{C41BE7DC-27F0-48F3-A72F-F46C978F8BAA}" type="presParOf" srcId="{3AD52569-B4C6-4EA6-ACF7-50D3DD34BC1B}" destId="{3E973E76-7736-474F-9D6D-C24910295CC3}" srcOrd="0" destOrd="0" presId="urn:microsoft.com/office/officeart/2005/8/layout/process4"/>
    <dgm:cxn modelId="{B5931B88-9501-411B-8525-6F0D25EC5F7D}" type="presParOf" srcId="{3AD52569-B4C6-4EA6-ACF7-50D3DD34BC1B}" destId="{B1C3349B-848A-4D73-BB6F-077989485FDF}" srcOrd="1" destOrd="0" presId="urn:microsoft.com/office/officeart/2005/8/layout/process4"/>
    <dgm:cxn modelId="{9A05EA67-1BFC-47F8-B0ED-1C3D8DE04149}" type="presParOf" srcId="{DF47EDB3-0145-4881-90D5-5C9699228582}" destId="{5DAA20B9-9A1C-4E64-A4EE-2819F0DFA2EB}" srcOrd="1" destOrd="0" presId="urn:microsoft.com/office/officeart/2005/8/layout/process4"/>
    <dgm:cxn modelId="{F0EDFA39-E65A-481C-B91A-0CEA30310773}" type="presParOf" srcId="{DF47EDB3-0145-4881-90D5-5C9699228582}" destId="{8FBBCEE5-B0EA-41BC-9656-69C373959739}" srcOrd="2" destOrd="0" presId="urn:microsoft.com/office/officeart/2005/8/layout/process4"/>
    <dgm:cxn modelId="{B425C181-D415-4C09-97C8-D00B5F80F5E8}" type="presParOf" srcId="{8FBBCEE5-B0EA-41BC-9656-69C373959739}" destId="{97B8A119-466F-402D-9734-27774372924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54A52E2-2365-4314-B86A-D81E4B246FD7}"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39D24A33-8165-4301-BCB4-825E23578DD3}">
      <dgm:prSet/>
      <dgm:spPr/>
      <dgm:t>
        <a:bodyPr/>
        <a:lstStyle/>
        <a:p>
          <a:r>
            <a:rPr lang="en-US"/>
            <a:t>Loop optimization plays an important role in improving  the performance of the source code by reducing overheads  associated with executing loops.</a:t>
          </a:r>
        </a:p>
      </dgm:t>
    </dgm:pt>
    <dgm:pt modelId="{64B6FC25-75AB-4A9A-8720-2CE1B4E8A4D7}" type="parTrans" cxnId="{90B439DC-CA13-4EA3-967D-63A706E2C258}">
      <dgm:prSet/>
      <dgm:spPr/>
      <dgm:t>
        <a:bodyPr/>
        <a:lstStyle/>
        <a:p>
          <a:endParaRPr lang="en-US"/>
        </a:p>
      </dgm:t>
    </dgm:pt>
    <dgm:pt modelId="{49065DA0-E44F-40C9-9E28-A9DCA50F0698}" type="sibTrans" cxnId="{90B439DC-CA13-4EA3-967D-63A706E2C258}">
      <dgm:prSet/>
      <dgm:spPr/>
      <dgm:t>
        <a:bodyPr/>
        <a:lstStyle/>
        <a:p>
          <a:endParaRPr lang="en-US"/>
        </a:p>
      </dgm:t>
    </dgm:pt>
    <dgm:pt modelId="{B7F3A08C-07C4-41A7-8534-EC2401FA0C55}">
      <dgm:prSet/>
      <dgm:spPr/>
      <dgm:t>
        <a:bodyPr/>
        <a:lstStyle/>
        <a:p>
          <a:r>
            <a:rPr lang="en-US"/>
            <a:t>Loop Optimization can be done by removing:</a:t>
          </a:r>
        </a:p>
      </dgm:t>
    </dgm:pt>
    <dgm:pt modelId="{E7948F61-78E1-4C9A-92A6-FCCD00C182D7}" type="parTrans" cxnId="{2C053B47-07A5-49AA-A45F-A5A3466D6EEC}">
      <dgm:prSet/>
      <dgm:spPr/>
      <dgm:t>
        <a:bodyPr/>
        <a:lstStyle/>
        <a:p>
          <a:endParaRPr lang="en-US"/>
        </a:p>
      </dgm:t>
    </dgm:pt>
    <dgm:pt modelId="{DE9FC223-4B8B-443D-A243-EB423B407822}" type="sibTrans" cxnId="{2C053B47-07A5-49AA-A45F-A5A3466D6EEC}">
      <dgm:prSet/>
      <dgm:spPr/>
      <dgm:t>
        <a:bodyPr/>
        <a:lstStyle/>
        <a:p>
          <a:endParaRPr lang="en-US"/>
        </a:p>
      </dgm:t>
    </dgm:pt>
    <dgm:pt modelId="{582FA709-A167-41AE-9DB7-A2BDB8E60D87}">
      <dgm:prSet/>
      <dgm:spPr/>
      <dgm:t>
        <a:bodyPr/>
        <a:lstStyle/>
        <a:p>
          <a:r>
            <a:rPr lang="en-US"/>
            <a:t>Loop invariant</a:t>
          </a:r>
        </a:p>
      </dgm:t>
    </dgm:pt>
    <dgm:pt modelId="{BB507A7C-F01D-4014-92A0-C3535EE690DA}" type="parTrans" cxnId="{FB85EFE0-1609-4870-AAD0-8F018ADA9327}">
      <dgm:prSet/>
      <dgm:spPr/>
      <dgm:t>
        <a:bodyPr/>
        <a:lstStyle/>
        <a:p>
          <a:endParaRPr lang="en-US"/>
        </a:p>
      </dgm:t>
    </dgm:pt>
    <dgm:pt modelId="{AA465118-A976-4244-9C84-845E178DB9BA}" type="sibTrans" cxnId="{FB85EFE0-1609-4870-AAD0-8F018ADA9327}">
      <dgm:prSet/>
      <dgm:spPr/>
      <dgm:t>
        <a:bodyPr/>
        <a:lstStyle/>
        <a:p>
          <a:endParaRPr lang="en-US"/>
        </a:p>
      </dgm:t>
    </dgm:pt>
    <dgm:pt modelId="{10A96256-7FF2-4329-BCBB-6214624125E4}">
      <dgm:prSet/>
      <dgm:spPr/>
      <dgm:t>
        <a:bodyPr/>
        <a:lstStyle/>
        <a:p>
          <a:r>
            <a:rPr lang="en-US"/>
            <a:t>Induction variables</a:t>
          </a:r>
        </a:p>
      </dgm:t>
    </dgm:pt>
    <dgm:pt modelId="{8E4EFA29-52F6-4CDB-8675-D675059FF5BF}" type="parTrans" cxnId="{00385796-31C0-4553-8489-469EF2C64D88}">
      <dgm:prSet/>
      <dgm:spPr/>
      <dgm:t>
        <a:bodyPr/>
        <a:lstStyle/>
        <a:p>
          <a:endParaRPr lang="en-US"/>
        </a:p>
      </dgm:t>
    </dgm:pt>
    <dgm:pt modelId="{A326EED1-050D-4C94-A845-7F2672EEAD15}" type="sibTrans" cxnId="{00385796-31C0-4553-8489-469EF2C64D88}">
      <dgm:prSet/>
      <dgm:spPr/>
      <dgm:t>
        <a:bodyPr/>
        <a:lstStyle/>
        <a:p>
          <a:endParaRPr lang="en-US"/>
        </a:p>
      </dgm:t>
    </dgm:pt>
    <dgm:pt modelId="{CE95F120-58D5-4F52-B0C5-5C7D2A90E281}" type="pres">
      <dgm:prSet presAssocID="{554A52E2-2365-4314-B86A-D81E4B246FD7}" presName="outerComposite" presStyleCnt="0">
        <dgm:presLayoutVars>
          <dgm:chMax val="5"/>
          <dgm:dir/>
          <dgm:resizeHandles val="exact"/>
        </dgm:presLayoutVars>
      </dgm:prSet>
      <dgm:spPr/>
      <dgm:t>
        <a:bodyPr/>
        <a:lstStyle/>
        <a:p>
          <a:endParaRPr lang="en-IN"/>
        </a:p>
      </dgm:t>
    </dgm:pt>
    <dgm:pt modelId="{ACCBB6D1-2CFD-40FD-8C68-7CF4BB48D60A}" type="pres">
      <dgm:prSet presAssocID="{554A52E2-2365-4314-B86A-D81E4B246FD7}" presName="dummyMaxCanvas" presStyleCnt="0">
        <dgm:presLayoutVars/>
      </dgm:prSet>
      <dgm:spPr/>
    </dgm:pt>
    <dgm:pt modelId="{A0F95342-9458-408E-AAFE-D242991ACEBD}" type="pres">
      <dgm:prSet presAssocID="{554A52E2-2365-4314-B86A-D81E4B246FD7}" presName="TwoNodes_1" presStyleLbl="node1" presStyleIdx="0" presStyleCnt="2">
        <dgm:presLayoutVars>
          <dgm:bulletEnabled val="1"/>
        </dgm:presLayoutVars>
      </dgm:prSet>
      <dgm:spPr/>
      <dgm:t>
        <a:bodyPr/>
        <a:lstStyle/>
        <a:p>
          <a:endParaRPr lang="en-IN"/>
        </a:p>
      </dgm:t>
    </dgm:pt>
    <dgm:pt modelId="{88CD0C70-4A1B-429D-B8BD-72E959613F5E}" type="pres">
      <dgm:prSet presAssocID="{554A52E2-2365-4314-B86A-D81E4B246FD7}" presName="TwoNodes_2" presStyleLbl="node1" presStyleIdx="1" presStyleCnt="2">
        <dgm:presLayoutVars>
          <dgm:bulletEnabled val="1"/>
        </dgm:presLayoutVars>
      </dgm:prSet>
      <dgm:spPr/>
      <dgm:t>
        <a:bodyPr/>
        <a:lstStyle/>
        <a:p>
          <a:endParaRPr lang="en-IN"/>
        </a:p>
      </dgm:t>
    </dgm:pt>
    <dgm:pt modelId="{C2028BB9-A6FF-4691-9CF4-6B51EC26C86E}" type="pres">
      <dgm:prSet presAssocID="{554A52E2-2365-4314-B86A-D81E4B246FD7}" presName="TwoConn_1-2" presStyleLbl="fgAccFollowNode1" presStyleIdx="0" presStyleCnt="1">
        <dgm:presLayoutVars>
          <dgm:bulletEnabled val="1"/>
        </dgm:presLayoutVars>
      </dgm:prSet>
      <dgm:spPr/>
      <dgm:t>
        <a:bodyPr/>
        <a:lstStyle/>
        <a:p>
          <a:endParaRPr lang="en-IN"/>
        </a:p>
      </dgm:t>
    </dgm:pt>
    <dgm:pt modelId="{80A22B50-18B1-4F61-A444-C1F4216332E6}" type="pres">
      <dgm:prSet presAssocID="{554A52E2-2365-4314-B86A-D81E4B246FD7}" presName="TwoNodes_1_text" presStyleLbl="node1" presStyleIdx="1" presStyleCnt="2">
        <dgm:presLayoutVars>
          <dgm:bulletEnabled val="1"/>
        </dgm:presLayoutVars>
      </dgm:prSet>
      <dgm:spPr/>
      <dgm:t>
        <a:bodyPr/>
        <a:lstStyle/>
        <a:p>
          <a:endParaRPr lang="en-IN"/>
        </a:p>
      </dgm:t>
    </dgm:pt>
    <dgm:pt modelId="{D571037B-EAC3-4B36-8B9C-E5CEDC82CE07}" type="pres">
      <dgm:prSet presAssocID="{554A52E2-2365-4314-B86A-D81E4B246FD7}" presName="TwoNodes_2_text" presStyleLbl="node1" presStyleIdx="1" presStyleCnt="2">
        <dgm:presLayoutVars>
          <dgm:bulletEnabled val="1"/>
        </dgm:presLayoutVars>
      </dgm:prSet>
      <dgm:spPr/>
      <dgm:t>
        <a:bodyPr/>
        <a:lstStyle/>
        <a:p>
          <a:endParaRPr lang="en-IN"/>
        </a:p>
      </dgm:t>
    </dgm:pt>
  </dgm:ptLst>
  <dgm:cxnLst>
    <dgm:cxn modelId="{2C053B47-07A5-49AA-A45F-A5A3466D6EEC}" srcId="{554A52E2-2365-4314-B86A-D81E4B246FD7}" destId="{B7F3A08C-07C4-41A7-8534-EC2401FA0C55}" srcOrd="1" destOrd="0" parTransId="{E7948F61-78E1-4C9A-92A6-FCCD00C182D7}" sibTransId="{DE9FC223-4B8B-443D-A243-EB423B407822}"/>
    <dgm:cxn modelId="{761AE43C-401E-41C3-B2B8-6ECC38156997}" type="presOf" srcId="{10A96256-7FF2-4329-BCBB-6214624125E4}" destId="{D571037B-EAC3-4B36-8B9C-E5CEDC82CE07}" srcOrd="1" destOrd="2" presId="urn:microsoft.com/office/officeart/2005/8/layout/vProcess5"/>
    <dgm:cxn modelId="{FF2EC720-9EA6-4E24-8141-13B7F3DE4FD8}" type="presOf" srcId="{49065DA0-E44F-40C9-9E28-A9DCA50F0698}" destId="{C2028BB9-A6FF-4691-9CF4-6B51EC26C86E}" srcOrd="0" destOrd="0" presId="urn:microsoft.com/office/officeart/2005/8/layout/vProcess5"/>
    <dgm:cxn modelId="{B873623E-1039-4896-A476-4A920D7B9EE9}" type="presOf" srcId="{554A52E2-2365-4314-B86A-D81E4B246FD7}" destId="{CE95F120-58D5-4F52-B0C5-5C7D2A90E281}" srcOrd="0" destOrd="0" presId="urn:microsoft.com/office/officeart/2005/8/layout/vProcess5"/>
    <dgm:cxn modelId="{90B439DC-CA13-4EA3-967D-63A706E2C258}" srcId="{554A52E2-2365-4314-B86A-D81E4B246FD7}" destId="{39D24A33-8165-4301-BCB4-825E23578DD3}" srcOrd="0" destOrd="0" parTransId="{64B6FC25-75AB-4A9A-8720-2CE1B4E8A4D7}" sibTransId="{49065DA0-E44F-40C9-9E28-A9DCA50F0698}"/>
    <dgm:cxn modelId="{85828462-2C29-4D3A-9BB1-90C2D058488C}" type="presOf" srcId="{B7F3A08C-07C4-41A7-8534-EC2401FA0C55}" destId="{D571037B-EAC3-4B36-8B9C-E5CEDC82CE07}" srcOrd="1" destOrd="0" presId="urn:microsoft.com/office/officeart/2005/8/layout/vProcess5"/>
    <dgm:cxn modelId="{AD214F0D-EAD9-4337-96CF-27030C54B848}" type="presOf" srcId="{B7F3A08C-07C4-41A7-8534-EC2401FA0C55}" destId="{88CD0C70-4A1B-429D-B8BD-72E959613F5E}" srcOrd="0" destOrd="0" presId="urn:microsoft.com/office/officeart/2005/8/layout/vProcess5"/>
    <dgm:cxn modelId="{740A5634-6963-49E0-958F-335841B5EBDD}" type="presOf" srcId="{39D24A33-8165-4301-BCB4-825E23578DD3}" destId="{A0F95342-9458-408E-AAFE-D242991ACEBD}" srcOrd="0" destOrd="0" presId="urn:microsoft.com/office/officeart/2005/8/layout/vProcess5"/>
    <dgm:cxn modelId="{00385796-31C0-4553-8489-469EF2C64D88}" srcId="{B7F3A08C-07C4-41A7-8534-EC2401FA0C55}" destId="{10A96256-7FF2-4329-BCBB-6214624125E4}" srcOrd="1" destOrd="0" parTransId="{8E4EFA29-52F6-4CDB-8675-D675059FF5BF}" sibTransId="{A326EED1-050D-4C94-A845-7F2672EEAD15}"/>
    <dgm:cxn modelId="{FB85EFE0-1609-4870-AAD0-8F018ADA9327}" srcId="{B7F3A08C-07C4-41A7-8534-EC2401FA0C55}" destId="{582FA709-A167-41AE-9DB7-A2BDB8E60D87}" srcOrd="0" destOrd="0" parTransId="{BB507A7C-F01D-4014-92A0-C3535EE690DA}" sibTransId="{AA465118-A976-4244-9C84-845E178DB9BA}"/>
    <dgm:cxn modelId="{21FEB06D-B77A-4707-94AD-BAF2C8D78FAE}" type="presOf" srcId="{10A96256-7FF2-4329-BCBB-6214624125E4}" destId="{88CD0C70-4A1B-429D-B8BD-72E959613F5E}" srcOrd="0" destOrd="2" presId="urn:microsoft.com/office/officeart/2005/8/layout/vProcess5"/>
    <dgm:cxn modelId="{741D16F8-E5C3-4A98-88D8-4463CFC2A1CF}" type="presOf" srcId="{582FA709-A167-41AE-9DB7-A2BDB8E60D87}" destId="{88CD0C70-4A1B-429D-B8BD-72E959613F5E}" srcOrd="0" destOrd="1" presId="urn:microsoft.com/office/officeart/2005/8/layout/vProcess5"/>
    <dgm:cxn modelId="{E7750055-0B32-402F-AE7B-2A75384373B8}" type="presOf" srcId="{39D24A33-8165-4301-BCB4-825E23578DD3}" destId="{80A22B50-18B1-4F61-A444-C1F4216332E6}" srcOrd="1" destOrd="0" presId="urn:microsoft.com/office/officeart/2005/8/layout/vProcess5"/>
    <dgm:cxn modelId="{A758FCEE-E752-4D35-A1D9-5B9876A22A04}" type="presOf" srcId="{582FA709-A167-41AE-9DB7-A2BDB8E60D87}" destId="{D571037B-EAC3-4B36-8B9C-E5CEDC82CE07}" srcOrd="1" destOrd="1" presId="urn:microsoft.com/office/officeart/2005/8/layout/vProcess5"/>
    <dgm:cxn modelId="{E5C94711-FFF6-4164-862C-2941E12B4C0D}" type="presParOf" srcId="{CE95F120-58D5-4F52-B0C5-5C7D2A90E281}" destId="{ACCBB6D1-2CFD-40FD-8C68-7CF4BB48D60A}" srcOrd="0" destOrd="0" presId="urn:microsoft.com/office/officeart/2005/8/layout/vProcess5"/>
    <dgm:cxn modelId="{67850C7E-521E-4423-9B85-2D0378BE908C}" type="presParOf" srcId="{CE95F120-58D5-4F52-B0C5-5C7D2A90E281}" destId="{A0F95342-9458-408E-AAFE-D242991ACEBD}" srcOrd="1" destOrd="0" presId="urn:microsoft.com/office/officeart/2005/8/layout/vProcess5"/>
    <dgm:cxn modelId="{F84551FD-2D99-4A29-AAF2-BC6727684A2E}" type="presParOf" srcId="{CE95F120-58D5-4F52-B0C5-5C7D2A90E281}" destId="{88CD0C70-4A1B-429D-B8BD-72E959613F5E}" srcOrd="2" destOrd="0" presId="urn:microsoft.com/office/officeart/2005/8/layout/vProcess5"/>
    <dgm:cxn modelId="{56E68779-EB78-4E1D-93E3-F4C0629EA618}" type="presParOf" srcId="{CE95F120-58D5-4F52-B0C5-5C7D2A90E281}" destId="{C2028BB9-A6FF-4691-9CF4-6B51EC26C86E}" srcOrd="3" destOrd="0" presId="urn:microsoft.com/office/officeart/2005/8/layout/vProcess5"/>
    <dgm:cxn modelId="{66171C4F-01DF-49AC-A972-03A403D9C0D2}" type="presParOf" srcId="{CE95F120-58D5-4F52-B0C5-5C7D2A90E281}" destId="{80A22B50-18B1-4F61-A444-C1F4216332E6}" srcOrd="4" destOrd="0" presId="urn:microsoft.com/office/officeart/2005/8/layout/vProcess5"/>
    <dgm:cxn modelId="{8258A3C1-83AD-494B-BFAF-A7EF1132AF00}" type="presParOf" srcId="{CE95F120-58D5-4F52-B0C5-5C7D2A90E281}" destId="{D571037B-EAC3-4B36-8B9C-E5CEDC82CE07}"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813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91053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50372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3019" y="307340"/>
            <a:ext cx="9077960" cy="43688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16306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93490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79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4/12/2020</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88444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4/12/2020</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98098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4/12/2020</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50850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t>4/12/2020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84979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D8BD707-D9CF-40AE-B4C6-C98DA3205C09}" type="datetimeFigureOut">
              <a:rPr lang="en-US" smtClean="0"/>
              <a:t>4/12/2020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4071122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4/12/2020</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11365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t>4/12/2020</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IN" smtClean="0"/>
              <a:t>‹#›</a:t>
            </a:fld>
            <a:endParaRPr lang="en-I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94895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23900" y="643467"/>
            <a:ext cx="4691270" cy="5054008"/>
          </a:xfrm>
          <a:prstGeom prst="rect">
            <a:avLst/>
          </a:prstGeom>
        </p:spPr>
        <p:txBody>
          <a:bodyPr vert="horz" lIns="91440" tIns="45720" rIns="91440" bIns="45720" rtlCol="0" anchor="ctr">
            <a:normAutofit/>
          </a:bodyPr>
          <a:lstStyle/>
          <a:p>
            <a:pPr marL="12700" algn="r"/>
            <a:r>
              <a:rPr lang="en-US" sz="5600">
                <a:solidFill>
                  <a:schemeClr val="tx1">
                    <a:lumMod val="85000"/>
                    <a:lumOff val="15000"/>
                  </a:schemeClr>
                </a:solidFill>
              </a:rPr>
              <a:t>CODE OPTIMIZATION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991311"/>
            <a:ext cx="6477000" cy="474489"/>
          </a:xfrm>
          <a:prstGeom prst="rect">
            <a:avLst/>
          </a:prstGeom>
        </p:spPr>
        <p:txBody>
          <a:bodyPr vert="horz" wrap="square" lIns="0" tIns="12700" rIns="0" bIns="0" rtlCol="0">
            <a:spAutoFit/>
          </a:bodyPr>
          <a:lstStyle/>
          <a:p>
            <a:pPr marL="12700">
              <a:lnSpc>
                <a:spcPct val="100000"/>
              </a:lnSpc>
              <a:spcBef>
                <a:spcPts val="100"/>
              </a:spcBef>
            </a:pPr>
            <a:r>
              <a:rPr lang="en-IN" sz="3000" spc="-5" dirty="0">
                <a:latin typeface="Constantia"/>
                <a:cs typeface="Constantia"/>
              </a:rPr>
              <a:t>   </a:t>
            </a:r>
            <a:r>
              <a:rPr sz="3000" spc="-5" dirty="0">
                <a:latin typeface="Constantia"/>
                <a:cs typeface="Constantia"/>
              </a:rPr>
              <a:t>Common </a:t>
            </a:r>
            <a:r>
              <a:rPr sz="3000" dirty="0">
                <a:latin typeface="Constantia"/>
                <a:cs typeface="Constantia"/>
              </a:rPr>
              <a:t>Sub </a:t>
            </a:r>
            <a:r>
              <a:rPr sz="3000" spc="-5" dirty="0">
                <a:latin typeface="Constantia"/>
                <a:cs typeface="Constantia"/>
              </a:rPr>
              <a:t>expression</a:t>
            </a:r>
            <a:r>
              <a:rPr sz="3000" spc="-85" dirty="0">
                <a:latin typeface="Constantia"/>
                <a:cs typeface="Constantia"/>
              </a:rPr>
              <a:t> </a:t>
            </a:r>
            <a:r>
              <a:rPr sz="3000" spc="-5" dirty="0">
                <a:latin typeface="Constantia"/>
                <a:cs typeface="Constantia"/>
              </a:rPr>
              <a:t>elimination</a:t>
            </a:r>
            <a:endParaRPr sz="3000" dirty="0">
              <a:latin typeface="Constantia"/>
              <a:cs typeface="Constantia"/>
            </a:endParaRPr>
          </a:p>
        </p:txBody>
      </p:sp>
      <p:sp>
        <p:nvSpPr>
          <p:cNvPr id="3" name="object 3"/>
          <p:cNvSpPr txBox="1"/>
          <p:nvPr/>
        </p:nvSpPr>
        <p:spPr>
          <a:xfrm>
            <a:off x="374015" y="1903877"/>
            <a:ext cx="6523990" cy="1549400"/>
          </a:xfrm>
          <a:prstGeom prst="rect">
            <a:avLst/>
          </a:prstGeom>
        </p:spPr>
        <p:txBody>
          <a:bodyPr vert="horz" wrap="square" lIns="0" tIns="12700" rIns="0" bIns="0" rtlCol="0">
            <a:spAutoFit/>
          </a:bodyPr>
          <a:lstStyle/>
          <a:p>
            <a:pPr marL="12700" marR="5080">
              <a:lnSpc>
                <a:spcPct val="100000"/>
              </a:lnSpc>
              <a:spcBef>
                <a:spcPts val="100"/>
              </a:spcBef>
            </a:pPr>
            <a:r>
              <a:rPr sz="2000" spc="-5" dirty="0">
                <a:latin typeface="Constantia"/>
                <a:cs typeface="Constantia"/>
              </a:rPr>
              <a:t>Common Sub expression elimination is </a:t>
            </a:r>
            <a:r>
              <a:rPr sz="2000" dirty="0">
                <a:latin typeface="Constantia"/>
                <a:cs typeface="Constantia"/>
              </a:rPr>
              <a:t>a </a:t>
            </a:r>
            <a:r>
              <a:rPr sz="2000" spc="-5" dirty="0">
                <a:latin typeface="Constantia"/>
                <a:cs typeface="Constantia"/>
              </a:rPr>
              <a:t>optimization that  searches for instances of identical expressions (i.e they </a:t>
            </a:r>
            <a:r>
              <a:rPr sz="2000" dirty="0">
                <a:latin typeface="Constantia"/>
                <a:cs typeface="Constantia"/>
              </a:rPr>
              <a:t>all  </a:t>
            </a:r>
            <a:r>
              <a:rPr sz="2000" spc="-5" dirty="0">
                <a:latin typeface="Constantia"/>
                <a:cs typeface="Constantia"/>
              </a:rPr>
              <a:t>evaluate </a:t>
            </a:r>
            <a:r>
              <a:rPr sz="2000" dirty="0">
                <a:latin typeface="Constantia"/>
                <a:cs typeface="Constantia"/>
              </a:rPr>
              <a:t>the same </a:t>
            </a:r>
            <a:r>
              <a:rPr sz="2000" spc="-5" dirty="0">
                <a:latin typeface="Constantia"/>
                <a:cs typeface="Constantia"/>
              </a:rPr>
              <a:t>value), and analyses whether </a:t>
            </a:r>
            <a:r>
              <a:rPr sz="2000" dirty="0">
                <a:latin typeface="Constantia"/>
                <a:cs typeface="Constantia"/>
              </a:rPr>
              <a:t>it </a:t>
            </a:r>
            <a:r>
              <a:rPr sz="2000" spc="-5" dirty="0">
                <a:latin typeface="Constantia"/>
                <a:cs typeface="Constantia"/>
              </a:rPr>
              <a:t>is  worthwhile replacing with </a:t>
            </a:r>
            <a:r>
              <a:rPr sz="2000" dirty="0">
                <a:latin typeface="Constantia"/>
                <a:cs typeface="Constantia"/>
              </a:rPr>
              <a:t>a </a:t>
            </a:r>
            <a:r>
              <a:rPr sz="2000" spc="-5" dirty="0">
                <a:latin typeface="Constantia"/>
                <a:cs typeface="Constantia"/>
              </a:rPr>
              <a:t>single variable holding the  computed</a:t>
            </a:r>
            <a:r>
              <a:rPr sz="2000" spc="5" dirty="0">
                <a:latin typeface="Constantia"/>
                <a:cs typeface="Constantia"/>
              </a:rPr>
              <a:t> </a:t>
            </a:r>
            <a:r>
              <a:rPr sz="2000" spc="-5" dirty="0">
                <a:latin typeface="Constantia"/>
                <a:cs typeface="Constantia"/>
              </a:rPr>
              <a:t>value.</a:t>
            </a:r>
            <a:endParaRPr sz="2000" dirty="0">
              <a:latin typeface="Constantia"/>
              <a:cs typeface="Constantia"/>
            </a:endParaRPr>
          </a:p>
        </p:txBody>
      </p:sp>
      <p:sp>
        <p:nvSpPr>
          <p:cNvPr id="4" name="object 4"/>
          <p:cNvSpPr txBox="1"/>
          <p:nvPr/>
        </p:nvSpPr>
        <p:spPr>
          <a:xfrm>
            <a:off x="531559" y="3914805"/>
            <a:ext cx="11303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a=b </a:t>
            </a:r>
            <a:r>
              <a:rPr sz="1800" dirty="0">
                <a:latin typeface="Arial"/>
                <a:cs typeface="Arial"/>
              </a:rPr>
              <a:t>* c +</a:t>
            </a:r>
            <a:r>
              <a:rPr sz="1800" spc="-95" dirty="0">
                <a:latin typeface="Arial"/>
                <a:cs typeface="Arial"/>
              </a:rPr>
              <a:t> </a:t>
            </a:r>
            <a:r>
              <a:rPr sz="1800" dirty="0">
                <a:latin typeface="Arial"/>
                <a:cs typeface="Arial"/>
              </a:rPr>
              <a:t>g</a:t>
            </a:r>
          </a:p>
        </p:txBody>
      </p:sp>
      <p:sp>
        <p:nvSpPr>
          <p:cNvPr id="5" name="object 5"/>
          <p:cNvSpPr txBox="1"/>
          <p:nvPr/>
        </p:nvSpPr>
        <p:spPr>
          <a:xfrm>
            <a:off x="534669" y="4418848"/>
            <a:ext cx="108521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d=b </a:t>
            </a:r>
            <a:r>
              <a:rPr sz="1800" dirty="0">
                <a:latin typeface="Arial"/>
                <a:cs typeface="Arial"/>
              </a:rPr>
              <a:t>* c *</a:t>
            </a:r>
            <a:r>
              <a:rPr sz="1800" spc="-105" dirty="0">
                <a:latin typeface="Arial"/>
                <a:cs typeface="Arial"/>
              </a:rPr>
              <a:t> </a:t>
            </a:r>
            <a:r>
              <a:rPr sz="1800" dirty="0">
                <a:latin typeface="Arial"/>
                <a:cs typeface="Arial"/>
              </a:rPr>
              <a:t>d</a:t>
            </a:r>
          </a:p>
        </p:txBody>
      </p:sp>
      <p:sp>
        <p:nvSpPr>
          <p:cNvPr id="6" name="object 6"/>
          <p:cNvSpPr/>
          <p:nvPr/>
        </p:nvSpPr>
        <p:spPr>
          <a:xfrm>
            <a:off x="2590800" y="4078661"/>
            <a:ext cx="1045210" cy="457200"/>
          </a:xfrm>
          <a:custGeom>
            <a:avLst/>
            <a:gdLst/>
            <a:ahLst/>
            <a:cxnLst/>
            <a:rect l="l" t="t" r="r" b="b"/>
            <a:pathLst>
              <a:path w="1045210" h="457200">
                <a:moveTo>
                  <a:pt x="0" y="457200"/>
                </a:moveTo>
                <a:lnTo>
                  <a:pt x="0" y="433069"/>
                </a:lnTo>
                <a:lnTo>
                  <a:pt x="2539" y="410210"/>
                </a:lnTo>
                <a:lnTo>
                  <a:pt x="3810" y="386080"/>
                </a:lnTo>
                <a:lnTo>
                  <a:pt x="12700" y="339089"/>
                </a:lnTo>
                <a:lnTo>
                  <a:pt x="24130" y="293369"/>
                </a:lnTo>
                <a:lnTo>
                  <a:pt x="40639" y="250189"/>
                </a:lnTo>
                <a:lnTo>
                  <a:pt x="59689" y="208280"/>
                </a:lnTo>
                <a:lnTo>
                  <a:pt x="71119" y="189230"/>
                </a:lnTo>
                <a:lnTo>
                  <a:pt x="82550" y="170179"/>
                </a:lnTo>
                <a:lnTo>
                  <a:pt x="109219" y="133350"/>
                </a:lnTo>
                <a:lnTo>
                  <a:pt x="138430" y="101600"/>
                </a:lnTo>
                <a:lnTo>
                  <a:pt x="170180" y="73660"/>
                </a:lnTo>
                <a:lnTo>
                  <a:pt x="203200" y="49529"/>
                </a:lnTo>
                <a:lnTo>
                  <a:pt x="238760" y="30479"/>
                </a:lnTo>
                <a:lnTo>
                  <a:pt x="257810" y="22860"/>
                </a:lnTo>
                <a:lnTo>
                  <a:pt x="276860" y="15239"/>
                </a:lnTo>
                <a:lnTo>
                  <a:pt x="295910" y="10160"/>
                </a:lnTo>
                <a:lnTo>
                  <a:pt x="314960" y="6350"/>
                </a:lnTo>
                <a:lnTo>
                  <a:pt x="334010" y="2539"/>
                </a:lnTo>
                <a:lnTo>
                  <a:pt x="353060" y="1270"/>
                </a:lnTo>
                <a:lnTo>
                  <a:pt x="373380" y="0"/>
                </a:lnTo>
                <a:lnTo>
                  <a:pt x="586739" y="0"/>
                </a:lnTo>
                <a:lnTo>
                  <a:pt x="605789" y="1270"/>
                </a:lnTo>
                <a:lnTo>
                  <a:pt x="624839" y="2539"/>
                </a:lnTo>
                <a:lnTo>
                  <a:pt x="643889" y="5079"/>
                </a:lnTo>
                <a:lnTo>
                  <a:pt x="662939" y="10160"/>
                </a:lnTo>
                <a:lnTo>
                  <a:pt x="681989" y="15239"/>
                </a:lnTo>
                <a:lnTo>
                  <a:pt x="718820" y="29210"/>
                </a:lnTo>
                <a:lnTo>
                  <a:pt x="753110" y="48260"/>
                </a:lnTo>
                <a:lnTo>
                  <a:pt x="787400" y="72389"/>
                </a:lnTo>
                <a:lnTo>
                  <a:pt x="817879" y="99060"/>
                </a:lnTo>
                <a:lnTo>
                  <a:pt x="847089" y="130810"/>
                </a:lnTo>
                <a:lnTo>
                  <a:pt x="861060" y="147320"/>
                </a:lnTo>
                <a:lnTo>
                  <a:pt x="873760" y="165100"/>
                </a:lnTo>
                <a:lnTo>
                  <a:pt x="885189" y="184150"/>
                </a:lnTo>
                <a:lnTo>
                  <a:pt x="896620" y="203200"/>
                </a:lnTo>
                <a:lnTo>
                  <a:pt x="906779" y="222250"/>
                </a:lnTo>
                <a:lnTo>
                  <a:pt x="915670" y="243839"/>
                </a:lnTo>
                <a:lnTo>
                  <a:pt x="924560" y="264160"/>
                </a:lnTo>
                <a:lnTo>
                  <a:pt x="932179" y="285750"/>
                </a:lnTo>
                <a:lnTo>
                  <a:pt x="938529" y="308610"/>
                </a:lnTo>
                <a:lnTo>
                  <a:pt x="944879" y="331469"/>
                </a:lnTo>
                <a:lnTo>
                  <a:pt x="1045210" y="304800"/>
                </a:lnTo>
                <a:lnTo>
                  <a:pt x="853439" y="457200"/>
                </a:lnTo>
                <a:lnTo>
                  <a:pt x="618489" y="304800"/>
                </a:lnTo>
                <a:lnTo>
                  <a:pt x="731520" y="330200"/>
                </a:lnTo>
                <a:lnTo>
                  <a:pt x="726439" y="307339"/>
                </a:lnTo>
                <a:lnTo>
                  <a:pt x="718820" y="285750"/>
                </a:lnTo>
                <a:lnTo>
                  <a:pt x="711200" y="262889"/>
                </a:lnTo>
                <a:lnTo>
                  <a:pt x="702310" y="242569"/>
                </a:lnTo>
                <a:lnTo>
                  <a:pt x="681989" y="200660"/>
                </a:lnTo>
                <a:lnTo>
                  <a:pt x="659130" y="162560"/>
                </a:lnTo>
                <a:lnTo>
                  <a:pt x="632460" y="128270"/>
                </a:lnTo>
                <a:lnTo>
                  <a:pt x="618489" y="111760"/>
                </a:lnTo>
                <a:lnTo>
                  <a:pt x="586739" y="82550"/>
                </a:lnTo>
                <a:lnTo>
                  <a:pt x="553719" y="57150"/>
                </a:lnTo>
                <a:lnTo>
                  <a:pt x="535939" y="46989"/>
                </a:lnTo>
                <a:lnTo>
                  <a:pt x="519430" y="36829"/>
                </a:lnTo>
                <a:lnTo>
                  <a:pt x="500380" y="27939"/>
                </a:lnTo>
                <a:lnTo>
                  <a:pt x="458469" y="27939"/>
                </a:lnTo>
                <a:lnTo>
                  <a:pt x="421639" y="46989"/>
                </a:lnTo>
                <a:lnTo>
                  <a:pt x="387350" y="69850"/>
                </a:lnTo>
                <a:lnTo>
                  <a:pt x="355600" y="97789"/>
                </a:lnTo>
                <a:lnTo>
                  <a:pt x="340360" y="114300"/>
                </a:lnTo>
                <a:lnTo>
                  <a:pt x="325119" y="130810"/>
                </a:lnTo>
                <a:lnTo>
                  <a:pt x="298450" y="166370"/>
                </a:lnTo>
                <a:lnTo>
                  <a:pt x="274319" y="205739"/>
                </a:lnTo>
                <a:lnTo>
                  <a:pt x="255269" y="246380"/>
                </a:lnTo>
                <a:lnTo>
                  <a:pt x="238760" y="290830"/>
                </a:lnTo>
                <a:lnTo>
                  <a:pt x="226060" y="337819"/>
                </a:lnTo>
                <a:lnTo>
                  <a:pt x="220980" y="360680"/>
                </a:lnTo>
                <a:lnTo>
                  <a:pt x="217169" y="384810"/>
                </a:lnTo>
                <a:lnTo>
                  <a:pt x="214630" y="408939"/>
                </a:lnTo>
                <a:lnTo>
                  <a:pt x="213360" y="433069"/>
                </a:lnTo>
                <a:lnTo>
                  <a:pt x="213360" y="457200"/>
                </a:lnTo>
                <a:lnTo>
                  <a:pt x="0" y="457200"/>
                </a:lnTo>
                <a:close/>
              </a:path>
            </a:pathLst>
          </a:custGeom>
          <a:ln w="9344">
            <a:solidFill>
              <a:srgbClr val="000000"/>
            </a:solidFill>
          </a:ln>
        </p:spPr>
        <p:txBody>
          <a:bodyPr wrap="square" lIns="0" tIns="0" rIns="0" bIns="0" rtlCol="0"/>
          <a:lstStyle/>
          <a:p>
            <a:endParaRPr/>
          </a:p>
        </p:txBody>
      </p:sp>
      <p:sp>
        <p:nvSpPr>
          <p:cNvPr id="7" name="object 7"/>
          <p:cNvSpPr/>
          <p:nvPr/>
        </p:nvSpPr>
        <p:spPr>
          <a:xfrm>
            <a:off x="2613025" y="4064665"/>
            <a:ext cx="500380" cy="457200"/>
          </a:xfrm>
          <a:custGeom>
            <a:avLst/>
            <a:gdLst/>
            <a:ahLst/>
            <a:cxnLst/>
            <a:rect l="l" t="t" r="r" b="b"/>
            <a:pathLst>
              <a:path w="500380" h="457200">
                <a:moveTo>
                  <a:pt x="389889" y="0"/>
                </a:moveTo>
                <a:lnTo>
                  <a:pt x="373380" y="0"/>
                </a:lnTo>
                <a:lnTo>
                  <a:pt x="334010" y="2539"/>
                </a:lnTo>
                <a:lnTo>
                  <a:pt x="295910" y="10160"/>
                </a:lnTo>
                <a:lnTo>
                  <a:pt x="238760" y="30479"/>
                </a:lnTo>
                <a:lnTo>
                  <a:pt x="203200" y="49529"/>
                </a:lnTo>
                <a:lnTo>
                  <a:pt x="170180" y="73660"/>
                </a:lnTo>
                <a:lnTo>
                  <a:pt x="138430" y="101600"/>
                </a:lnTo>
                <a:lnTo>
                  <a:pt x="109219" y="133350"/>
                </a:lnTo>
                <a:lnTo>
                  <a:pt x="82550" y="170179"/>
                </a:lnTo>
                <a:lnTo>
                  <a:pt x="59689" y="208280"/>
                </a:lnTo>
                <a:lnTo>
                  <a:pt x="31750" y="271780"/>
                </a:lnTo>
                <a:lnTo>
                  <a:pt x="17780" y="316230"/>
                </a:lnTo>
                <a:lnTo>
                  <a:pt x="7619" y="361950"/>
                </a:lnTo>
                <a:lnTo>
                  <a:pt x="2539" y="410210"/>
                </a:lnTo>
                <a:lnTo>
                  <a:pt x="0" y="433069"/>
                </a:lnTo>
                <a:lnTo>
                  <a:pt x="0" y="457200"/>
                </a:lnTo>
                <a:lnTo>
                  <a:pt x="213360" y="457200"/>
                </a:lnTo>
                <a:lnTo>
                  <a:pt x="213360" y="433069"/>
                </a:lnTo>
                <a:lnTo>
                  <a:pt x="214630" y="408939"/>
                </a:lnTo>
                <a:lnTo>
                  <a:pt x="217169" y="384810"/>
                </a:lnTo>
                <a:lnTo>
                  <a:pt x="220980" y="360680"/>
                </a:lnTo>
                <a:lnTo>
                  <a:pt x="226060" y="337819"/>
                </a:lnTo>
                <a:lnTo>
                  <a:pt x="231139" y="313689"/>
                </a:lnTo>
                <a:lnTo>
                  <a:pt x="246380" y="269239"/>
                </a:lnTo>
                <a:lnTo>
                  <a:pt x="264160" y="226060"/>
                </a:lnTo>
                <a:lnTo>
                  <a:pt x="285750" y="185419"/>
                </a:lnTo>
                <a:lnTo>
                  <a:pt x="311150" y="148589"/>
                </a:lnTo>
                <a:lnTo>
                  <a:pt x="355600" y="97789"/>
                </a:lnTo>
                <a:lnTo>
                  <a:pt x="387350" y="69850"/>
                </a:lnTo>
                <a:lnTo>
                  <a:pt x="421639" y="46989"/>
                </a:lnTo>
                <a:lnTo>
                  <a:pt x="458469" y="27939"/>
                </a:lnTo>
                <a:lnTo>
                  <a:pt x="500380" y="27939"/>
                </a:lnTo>
                <a:lnTo>
                  <a:pt x="492760" y="24129"/>
                </a:lnTo>
                <a:lnTo>
                  <a:pt x="483869" y="20320"/>
                </a:lnTo>
                <a:lnTo>
                  <a:pt x="476250" y="17779"/>
                </a:lnTo>
                <a:lnTo>
                  <a:pt x="467360" y="15239"/>
                </a:lnTo>
                <a:lnTo>
                  <a:pt x="459739" y="12700"/>
                </a:lnTo>
                <a:lnTo>
                  <a:pt x="441960" y="7620"/>
                </a:lnTo>
                <a:lnTo>
                  <a:pt x="433069" y="6350"/>
                </a:lnTo>
                <a:lnTo>
                  <a:pt x="425450" y="3810"/>
                </a:lnTo>
                <a:lnTo>
                  <a:pt x="416560" y="3810"/>
                </a:lnTo>
                <a:lnTo>
                  <a:pt x="389889" y="0"/>
                </a:lnTo>
                <a:close/>
              </a:path>
            </a:pathLst>
          </a:custGeom>
          <a:solidFill>
            <a:srgbClr val="B2B2B2"/>
          </a:solidFill>
        </p:spPr>
        <p:txBody>
          <a:bodyPr wrap="square" lIns="0" tIns="0" rIns="0" bIns="0" rtlCol="0"/>
          <a:lstStyle/>
          <a:p>
            <a:endParaRPr/>
          </a:p>
        </p:txBody>
      </p:sp>
      <p:sp>
        <p:nvSpPr>
          <p:cNvPr id="8" name="object 8"/>
          <p:cNvSpPr/>
          <p:nvPr/>
        </p:nvSpPr>
        <p:spPr>
          <a:xfrm>
            <a:off x="2600584" y="4064665"/>
            <a:ext cx="500380" cy="457200"/>
          </a:xfrm>
          <a:custGeom>
            <a:avLst/>
            <a:gdLst/>
            <a:ahLst/>
            <a:cxnLst/>
            <a:rect l="l" t="t" r="r" b="b"/>
            <a:pathLst>
              <a:path w="500380" h="457200">
                <a:moveTo>
                  <a:pt x="0" y="457200"/>
                </a:moveTo>
                <a:lnTo>
                  <a:pt x="0" y="433069"/>
                </a:lnTo>
                <a:lnTo>
                  <a:pt x="2539" y="410210"/>
                </a:lnTo>
                <a:lnTo>
                  <a:pt x="3810" y="386080"/>
                </a:lnTo>
                <a:lnTo>
                  <a:pt x="12700" y="339089"/>
                </a:lnTo>
                <a:lnTo>
                  <a:pt x="24130" y="293369"/>
                </a:lnTo>
                <a:lnTo>
                  <a:pt x="40639" y="250189"/>
                </a:lnTo>
                <a:lnTo>
                  <a:pt x="59689" y="208280"/>
                </a:lnTo>
                <a:lnTo>
                  <a:pt x="71119" y="189230"/>
                </a:lnTo>
                <a:lnTo>
                  <a:pt x="82550" y="170179"/>
                </a:lnTo>
                <a:lnTo>
                  <a:pt x="109219" y="133350"/>
                </a:lnTo>
                <a:lnTo>
                  <a:pt x="138430" y="101600"/>
                </a:lnTo>
                <a:lnTo>
                  <a:pt x="170180" y="73660"/>
                </a:lnTo>
                <a:lnTo>
                  <a:pt x="203200" y="49529"/>
                </a:lnTo>
                <a:lnTo>
                  <a:pt x="238760" y="30479"/>
                </a:lnTo>
                <a:lnTo>
                  <a:pt x="257810" y="22860"/>
                </a:lnTo>
                <a:lnTo>
                  <a:pt x="276860" y="15239"/>
                </a:lnTo>
                <a:lnTo>
                  <a:pt x="295910" y="10160"/>
                </a:lnTo>
                <a:lnTo>
                  <a:pt x="314960" y="6350"/>
                </a:lnTo>
                <a:lnTo>
                  <a:pt x="334010" y="2539"/>
                </a:lnTo>
                <a:lnTo>
                  <a:pt x="353060" y="1270"/>
                </a:lnTo>
                <a:lnTo>
                  <a:pt x="373380" y="0"/>
                </a:lnTo>
                <a:lnTo>
                  <a:pt x="382269" y="0"/>
                </a:lnTo>
                <a:lnTo>
                  <a:pt x="389889" y="0"/>
                </a:lnTo>
                <a:lnTo>
                  <a:pt x="398780" y="1270"/>
                </a:lnTo>
                <a:lnTo>
                  <a:pt x="407669" y="2539"/>
                </a:lnTo>
                <a:lnTo>
                  <a:pt x="416560" y="3810"/>
                </a:lnTo>
                <a:lnTo>
                  <a:pt x="425450" y="3810"/>
                </a:lnTo>
                <a:lnTo>
                  <a:pt x="433069" y="6350"/>
                </a:lnTo>
                <a:lnTo>
                  <a:pt x="441960" y="7620"/>
                </a:lnTo>
                <a:lnTo>
                  <a:pt x="450850" y="10160"/>
                </a:lnTo>
                <a:lnTo>
                  <a:pt x="459739" y="12700"/>
                </a:lnTo>
                <a:lnTo>
                  <a:pt x="467360" y="15239"/>
                </a:lnTo>
                <a:lnTo>
                  <a:pt x="476250" y="17779"/>
                </a:lnTo>
                <a:lnTo>
                  <a:pt x="483869" y="20320"/>
                </a:lnTo>
                <a:lnTo>
                  <a:pt x="492760" y="24129"/>
                </a:lnTo>
                <a:lnTo>
                  <a:pt x="500380" y="27939"/>
                </a:lnTo>
                <a:lnTo>
                  <a:pt x="458469" y="27939"/>
                </a:lnTo>
                <a:lnTo>
                  <a:pt x="439419" y="36829"/>
                </a:lnTo>
                <a:lnTo>
                  <a:pt x="403860" y="58420"/>
                </a:lnTo>
                <a:lnTo>
                  <a:pt x="370839" y="83820"/>
                </a:lnTo>
                <a:lnTo>
                  <a:pt x="340360" y="114300"/>
                </a:lnTo>
                <a:lnTo>
                  <a:pt x="325119" y="130810"/>
                </a:lnTo>
                <a:lnTo>
                  <a:pt x="298450" y="166370"/>
                </a:lnTo>
                <a:lnTo>
                  <a:pt x="274319" y="205739"/>
                </a:lnTo>
                <a:lnTo>
                  <a:pt x="255269" y="246380"/>
                </a:lnTo>
                <a:lnTo>
                  <a:pt x="238760" y="290830"/>
                </a:lnTo>
                <a:lnTo>
                  <a:pt x="226060" y="337819"/>
                </a:lnTo>
                <a:lnTo>
                  <a:pt x="220980" y="360680"/>
                </a:lnTo>
                <a:lnTo>
                  <a:pt x="217169" y="384810"/>
                </a:lnTo>
                <a:lnTo>
                  <a:pt x="214630" y="408939"/>
                </a:lnTo>
                <a:lnTo>
                  <a:pt x="213360" y="433069"/>
                </a:lnTo>
                <a:lnTo>
                  <a:pt x="213360" y="457200"/>
                </a:lnTo>
                <a:lnTo>
                  <a:pt x="0" y="457200"/>
                </a:lnTo>
                <a:close/>
              </a:path>
            </a:pathLst>
          </a:custGeom>
          <a:ln w="9344">
            <a:solidFill>
              <a:srgbClr val="000000"/>
            </a:solidFill>
          </a:ln>
        </p:spPr>
        <p:txBody>
          <a:bodyPr wrap="square" lIns="0" tIns="0" rIns="0" bIns="0" rtlCol="0"/>
          <a:lstStyle/>
          <a:p>
            <a:endParaRPr/>
          </a:p>
        </p:txBody>
      </p:sp>
      <p:sp>
        <p:nvSpPr>
          <p:cNvPr id="9" name="object 9"/>
          <p:cNvSpPr txBox="1"/>
          <p:nvPr/>
        </p:nvSpPr>
        <p:spPr>
          <a:xfrm>
            <a:off x="4419600" y="3657600"/>
            <a:ext cx="1182370" cy="1275080"/>
          </a:xfrm>
          <a:prstGeom prst="rect">
            <a:avLst/>
          </a:prstGeom>
        </p:spPr>
        <p:txBody>
          <a:bodyPr vert="horz" wrap="square" lIns="0" tIns="12065" rIns="0" bIns="0" rtlCol="0">
            <a:spAutoFit/>
          </a:bodyPr>
          <a:lstStyle/>
          <a:p>
            <a:pPr marL="12700" marR="5080" algn="just">
              <a:lnSpc>
                <a:spcPct val="151900"/>
              </a:lnSpc>
              <a:spcBef>
                <a:spcPts val="95"/>
              </a:spcBef>
            </a:pPr>
            <a:r>
              <a:rPr sz="1800" spc="-5" dirty="0">
                <a:latin typeface="Arial"/>
                <a:cs typeface="Arial"/>
              </a:rPr>
              <a:t>temp=b </a:t>
            </a:r>
            <a:r>
              <a:rPr sz="1800" dirty="0">
                <a:latin typeface="Arial"/>
                <a:cs typeface="Arial"/>
              </a:rPr>
              <a:t>* c  </a:t>
            </a:r>
            <a:r>
              <a:rPr sz="1800" spc="-5" dirty="0">
                <a:latin typeface="Arial"/>
                <a:cs typeface="Arial"/>
              </a:rPr>
              <a:t>a=temp </a:t>
            </a:r>
            <a:r>
              <a:rPr sz="1800" dirty="0">
                <a:latin typeface="Arial"/>
                <a:cs typeface="Arial"/>
              </a:rPr>
              <a:t>+</a:t>
            </a:r>
            <a:r>
              <a:rPr sz="1800" spc="-85" dirty="0">
                <a:latin typeface="Arial"/>
                <a:cs typeface="Arial"/>
              </a:rPr>
              <a:t> </a:t>
            </a:r>
            <a:r>
              <a:rPr sz="1800" dirty="0">
                <a:latin typeface="Arial"/>
                <a:cs typeface="Arial"/>
              </a:rPr>
              <a:t>g  </a:t>
            </a:r>
            <a:r>
              <a:rPr sz="1800" spc="-5" dirty="0">
                <a:latin typeface="Arial"/>
                <a:cs typeface="Arial"/>
              </a:rPr>
              <a:t>d=temp </a:t>
            </a:r>
            <a:r>
              <a:rPr sz="1800" dirty="0">
                <a:latin typeface="Arial"/>
                <a:cs typeface="Arial"/>
              </a:rPr>
              <a:t>*</a:t>
            </a:r>
            <a:r>
              <a:rPr sz="1800" spc="-70" dirty="0">
                <a:latin typeface="Arial"/>
                <a:cs typeface="Arial"/>
              </a:rPr>
              <a:t> </a:t>
            </a:r>
            <a:r>
              <a:rPr sz="1800" dirty="0">
                <a:latin typeface="Arial"/>
                <a:cs typeface="Arial"/>
              </a:rPr>
              <a:t>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63E00694-E403-4987-8634-15F6D8E4C3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dirty="0"/>
              <a:t>/</a:t>
            </a:r>
          </a:p>
        </p:txBody>
      </p:sp>
      <p:sp>
        <p:nvSpPr>
          <p:cNvPr id="3" name="object 3"/>
          <p:cNvSpPr txBox="1">
            <a:spLocks noGrp="1"/>
          </p:cNvSpPr>
          <p:nvPr>
            <p:ph type="title"/>
          </p:nvPr>
        </p:nvSpPr>
        <p:spPr>
          <a:xfrm>
            <a:off x="822960" y="4844374"/>
            <a:ext cx="7543800" cy="1188995"/>
          </a:xfrm>
          <a:prstGeom prst="rect">
            <a:avLst/>
          </a:prstGeom>
        </p:spPr>
        <p:txBody>
          <a:bodyPr vert="horz" lIns="91440" tIns="45720" rIns="91440" bIns="45720" rtlCol="0" anchor="ctr">
            <a:normAutofit/>
          </a:bodyPr>
          <a:lstStyle/>
          <a:p>
            <a:pPr algn="ctr"/>
            <a:r>
              <a:rPr lang="en-US"/>
              <a:t>Dead code Optimization:</a:t>
            </a:r>
          </a:p>
        </p:txBody>
      </p:sp>
      <p:graphicFrame>
        <p:nvGraphicFramePr>
          <p:cNvPr id="5" name="object 2">
            <a:extLst>
              <a:ext uri="{FF2B5EF4-FFF2-40B4-BE49-F238E27FC236}">
                <a16:creationId xmlns:a16="http://schemas.microsoft.com/office/drawing/2014/main" xmlns="" id="{218BC8FF-5940-4509-AC07-74FC71314A81}"/>
              </a:ext>
            </a:extLst>
          </p:cNvPr>
          <p:cNvGraphicFramePr/>
          <p:nvPr>
            <p:extLst>
              <p:ext uri="{D42A27DB-BD31-4B8C-83A1-F6EECF244321}">
                <p14:modId xmlns:p14="http://schemas.microsoft.com/office/powerpoint/2010/main" val="3449583932"/>
              </p:ext>
            </p:extLst>
          </p:nvPr>
        </p:nvGraphicFramePr>
        <p:xfrm>
          <a:off x="777239" y="680936"/>
          <a:ext cx="7589521" cy="3765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270" y="643890"/>
            <a:ext cx="2865120" cy="452120"/>
          </a:xfrm>
          <a:prstGeom prst="rect">
            <a:avLst/>
          </a:prstGeom>
        </p:spPr>
        <p:txBody>
          <a:bodyPr vert="horz" wrap="square" lIns="0" tIns="12700" rIns="0" bIns="0" rtlCol="0">
            <a:spAutoFit/>
          </a:bodyPr>
          <a:lstStyle/>
          <a:p>
            <a:pPr marL="12700">
              <a:lnSpc>
                <a:spcPct val="100000"/>
              </a:lnSpc>
              <a:spcBef>
                <a:spcPts val="100"/>
              </a:spcBef>
            </a:pPr>
            <a:r>
              <a:rPr sz="2800" spc="-5" dirty="0">
                <a:solidFill>
                  <a:srgbClr val="000000"/>
                </a:solidFill>
                <a:latin typeface="Constantia"/>
                <a:cs typeface="Constantia"/>
              </a:rPr>
              <a:t>Unreachable</a:t>
            </a:r>
            <a:r>
              <a:rPr sz="2800" spc="-70" dirty="0">
                <a:solidFill>
                  <a:srgbClr val="000000"/>
                </a:solidFill>
                <a:latin typeface="Constantia"/>
                <a:cs typeface="Constantia"/>
              </a:rPr>
              <a:t> </a:t>
            </a:r>
            <a:r>
              <a:rPr sz="2800" spc="-5" dirty="0">
                <a:solidFill>
                  <a:srgbClr val="000000"/>
                </a:solidFill>
                <a:latin typeface="Constantia"/>
                <a:cs typeface="Constantia"/>
              </a:rPr>
              <a:t>Code</a:t>
            </a:r>
            <a:endParaRPr sz="2800">
              <a:latin typeface="Constantia"/>
              <a:cs typeface="Constantia"/>
            </a:endParaRPr>
          </a:p>
        </p:txBody>
      </p:sp>
      <p:sp>
        <p:nvSpPr>
          <p:cNvPr id="3" name="object 3"/>
          <p:cNvSpPr txBox="1"/>
          <p:nvPr/>
        </p:nvSpPr>
        <p:spPr>
          <a:xfrm>
            <a:off x="570865" y="2037922"/>
            <a:ext cx="8002270" cy="635000"/>
          </a:xfrm>
          <a:prstGeom prst="rect">
            <a:avLst/>
          </a:prstGeom>
        </p:spPr>
        <p:txBody>
          <a:bodyPr vert="horz" wrap="square" lIns="0" tIns="12700" rIns="0" bIns="0" rtlCol="0">
            <a:spAutoFit/>
          </a:bodyPr>
          <a:lstStyle/>
          <a:p>
            <a:pPr marL="12700" marR="5080">
              <a:lnSpc>
                <a:spcPct val="100000"/>
              </a:lnSpc>
              <a:spcBef>
                <a:spcPts val="100"/>
              </a:spcBef>
            </a:pPr>
            <a:r>
              <a:rPr sz="2000" spc="-5" dirty="0">
                <a:latin typeface="Constantia"/>
                <a:cs typeface="Constantia"/>
              </a:rPr>
              <a:t>In Computer Programming, Unreachable </a:t>
            </a:r>
            <a:r>
              <a:rPr sz="2000" dirty="0">
                <a:latin typeface="Constantia"/>
                <a:cs typeface="Constantia"/>
              </a:rPr>
              <a:t>Code </a:t>
            </a:r>
            <a:r>
              <a:rPr sz="2000" spc="-5" dirty="0">
                <a:latin typeface="Constantia"/>
                <a:cs typeface="Constantia"/>
              </a:rPr>
              <a:t>or </a:t>
            </a:r>
            <a:r>
              <a:rPr sz="2000" dirty="0">
                <a:latin typeface="Constantia"/>
                <a:cs typeface="Constantia"/>
              </a:rPr>
              <a:t>dead </a:t>
            </a:r>
            <a:r>
              <a:rPr sz="2000" spc="-5" dirty="0">
                <a:latin typeface="Constantia"/>
                <a:cs typeface="Constantia"/>
              </a:rPr>
              <a:t>code is </a:t>
            </a:r>
            <a:r>
              <a:rPr sz="2000" dirty="0">
                <a:latin typeface="Constantia"/>
                <a:cs typeface="Constantia"/>
              </a:rPr>
              <a:t>code </a:t>
            </a:r>
            <a:r>
              <a:rPr sz="2000" spc="-5" dirty="0">
                <a:latin typeface="Constantia"/>
                <a:cs typeface="Constantia"/>
              </a:rPr>
              <a:t>that  exists </a:t>
            </a:r>
            <a:r>
              <a:rPr sz="2000" dirty="0">
                <a:latin typeface="Constantia"/>
                <a:cs typeface="Constantia"/>
              </a:rPr>
              <a:t>in </a:t>
            </a:r>
            <a:r>
              <a:rPr sz="2000" spc="-5" dirty="0">
                <a:latin typeface="Constantia"/>
                <a:cs typeface="Constantia"/>
              </a:rPr>
              <a:t>the source </a:t>
            </a:r>
            <a:r>
              <a:rPr sz="2000" dirty="0">
                <a:latin typeface="Constantia"/>
                <a:cs typeface="Constantia"/>
              </a:rPr>
              <a:t>code </a:t>
            </a:r>
            <a:r>
              <a:rPr sz="2000" spc="-5" dirty="0">
                <a:latin typeface="Constantia"/>
                <a:cs typeface="Constantia"/>
              </a:rPr>
              <a:t>of </a:t>
            </a:r>
            <a:r>
              <a:rPr sz="2000" dirty="0">
                <a:latin typeface="Constantia"/>
                <a:cs typeface="Constantia"/>
              </a:rPr>
              <a:t>a </a:t>
            </a:r>
            <a:r>
              <a:rPr sz="2000" spc="-5" dirty="0">
                <a:latin typeface="Constantia"/>
                <a:cs typeface="Constantia"/>
              </a:rPr>
              <a:t>program but can never be</a:t>
            </a:r>
            <a:r>
              <a:rPr sz="2000" spc="55" dirty="0">
                <a:latin typeface="Constantia"/>
                <a:cs typeface="Constantia"/>
              </a:rPr>
              <a:t> </a:t>
            </a:r>
            <a:r>
              <a:rPr sz="2000" spc="-5" dirty="0">
                <a:latin typeface="Constantia"/>
                <a:cs typeface="Constantia"/>
              </a:rPr>
              <a:t>executed.</a:t>
            </a:r>
            <a:endParaRPr sz="2000" dirty="0">
              <a:latin typeface="Constantia"/>
              <a:cs typeface="Constantia"/>
            </a:endParaRPr>
          </a:p>
        </p:txBody>
      </p:sp>
      <p:sp>
        <p:nvSpPr>
          <p:cNvPr id="4" name="object 4"/>
          <p:cNvSpPr txBox="1"/>
          <p:nvPr/>
        </p:nvSpPr>
        <p:spPr>
          <a:xfrm>
            <a:off x="991869" y="2971800"/>
            <a:ext cx="1132205" cy="2941320"/>
          </a:xfrm>
          <a:prstGeom prst="rect">
            <a:avLst/>
          </a:prstGeom>
        </p:spPr>
        <p:txBody>
          <a:bodyPr vert="horz" wrap="square" lIns="0" tIns="12700" rIns="0" bIns="0" rtlCol="0">
            <a:spAutoFit/>
          </a:bodyPr>
          <a:lstStyle/>
          <a:p>
            <a:pPr marL="12700" marR="5080">
              <a:lnSpc>
                <a:spcPct val="151800"/>
              </a:lnSpc>
              <a:spcBef>
                <a:spcPts val="100"/>
              </a:spcBef>
            </a:pPr>
            <a:r>
              <a:rPr sz="1400" u="sng" spc="-5" dirty="0">
                <a:uFill>
                  <a:solidFill>
                    <a:srgbClr val="000000"/>
                  </a:solidFill>
                </a:uFill>
                <a:latin typeface="Constantia"/>
                <a:cs typeface="Constantia"/>
              </a:rPr>
              <a:t>Program</a:t>
            </a:r>
            <a:r>
              <a:rPr sz="1400" u="sng" spc="-80" dirty="0">
                <a:uFill>
                  <a:solidFill>
                    <a:srgbClr val="000000"/>
                  </a:solidFill>
                </a:uFill>
                <a:latin typeface="Constantia"/>
                <a:cs typeface="Constantia"/>
              </a:rPr>
              <a:t> </a:t>
            </a:r>
            <a:r>
              <a:rPr sz="1400" u="sng" spc="-5" dirty="0">
                <a:uFill>
                  <a:solidFill>
                    <a:srgbClr val="000000"/>
                  </a:solidFill>
                </a:uFill>
                <a:latin typeface="Constantia"/>
                <a:cs typeface="Constantia"/>
              </a:rPr>
              <a:t>Code </a:t>
            </a:r>
            <a:r>
              <a:rPr sz="1400" spc="-5" dirty="0">
                <a:latin typeface="Constantia"/>
                <a:cs typeface="Constantia"/>
              </a:rPr>
              <a:t> </a:t>
            </a:r>
            <a:r>
              <a:rPr sz="1400" dirty="0">
                <a:latin typeface="Constantia"/>
                <a:cs typeface="Constantia"/>
              </a:rPr>
              <a:t>If</a:t>
            </a:r>
            <a:r>
              <a:rPr sz="1400" spc="-15" dirty="0">
                <a:latin typeface="Constantia"/>
                <a:cs typeface="Constantia"/>
              </a:rPr>
              <a:t> </a:t>
            </a:r>
            <a:r>
              <a:rPr sz="1400" spc="-5" dirty="0">
                <a:latin typeface="Constantia"/>
                <a:cs typeface="Constantia"/>
              </a:rPr>
              <a:t>(a&gt;b)</a:t>
            </a:r>
            <a:endParaRPr sz="1400" dirty="0">
              <a:latin typeface="Constantia"/>
              <a:cs typeface="Constantia"/>
            </a:endParaRPr>
          </a:p>
          <a:p>
            <a:pPr marL="12700">
              <a:lnSpc>
                <a:spcPct val="100000"/>
              </a:lnSpc>
              <a:spcBef>
                <a:spcPts val="870"/>
              </a:spcBef>
            </a:pPr>
            <a:r>
              <a:rPr sz="1400" dirty="0">
                <a:latin typeface="Constantia"/>
                <a:cs typeface="Constantia"/>
              </a:rPr>
              <a:t>m=a</a:t>
            </a:r>
          </a:p>
          <a:p>
            <a:pPr marL="12700" marR="255270">
              <a:lnSpc>
                <a:spcPct val="151800"/>
              </a:lnSpc>
            </a:pPr>
            <a:r>
              <a:rPr sz="1400" spc="-5" dirty="0">
                <a:latin typeface="Constantia"/>
                <a:cs typeface="Constantia"/>
              </a:rPr>
              <a:t>elseif</a:t>
            </a:r>
            <a:r>
              <a:rPr sz="1400" spc="-60" dirty="0">
                <a:latin typeface="Constantia"/>
                <a:cs typeface="Constantia"/>
              </a:rPr>
              <a:t> </a:t>
            </a:r>
            <a:r>
              <a:rPr sz="1400" spc="-5" dirty="0">
                <a:latin typeface="Constantia"/>
                <a:cs typeface="Constantia"/>
              </a:rPr>
              <a:t>(a&lt;b)  </a:t>
            </a:r>
            <a:r>
              <a:rPr sz="1400" dirty="0">
                <a:latin typeface="Constantia"/>
                <a:cs typeface="Constantia"/>
              </a:rPr>
              <a:t>m=b</a:t>
            </a:r>
          </a:p>
          <a:p>
            <a:pPr marL="12700" marR="156210">
              <a:lnSpc>
                <a:spcPct val="151800"/>
              </a:lnSpc>
            </a:pPr>
            <a:r>
              <a:rPr sz="1400" spc="-5" dirty="0">
                <a:latin typeface="Constantia"/>
                <a:cs typeface="Constantia"/>
              </a:rPr>
              <a:t>elseif</a:t>
            </a:r>
            <a:r>
              <a:rPr sz="1400" spc="-50" dirty="0">
                <a:latin typeface="Constantia"/>
                <a:cs typeface="Constantia"/>
              </a:rPr>
              <a:t> </a:t>
            </a:r>
            <a:r>
              <a:rPr sz="1400" spc="-5" dirty="0">
                <a:latin typeface="Constantia"/>
                <a:cs typeface="Constantia"/>
              </a:rPr>
              <a:t>(a==b)  </a:t>
            </a:r>
            <a:r>
              <a:rPr sz="1400" dirty="0">
                <a:latin typeface="Constantia"/>
                <a:cs typeface="Constantia"/>
              </a:rPr>
              <a:t>m=0</a:t>
            </a:r>
          </a:p>
          <a:p>
            <a:pPr marL="12700" marR="739140">
              <a:lnSpc>
                <a:spcPct val="151800"/>
              </a:lnSpc>
              <a:spcBef>
                <a:spcPts val="10"/>
              </a:spcBef>
            </a:pPr>
            <a:r>
              <a:rPr sz="1400" spc="-5" dirty="0">
                <a:latin typeface="Constantia"/>
                <a:cs typeface="Constantia"/>
              </a:rPr>
              <a:t>else  m</a:t>
            </a:r>
            <a:r>
              <a:rPr sz="1400" spc="5" dirty="0">
                <a:latin typeface="Constantia"/>
                <a:cs typeface="Constantia"/>
              </a:rPr>
              <a:t>=-</a:t>
            </a:r>
            <a:r>
              <a:rPr sz="1400" dirty="0">
                <a:latin typeface="Constantia"/>
                <a:cs typeface="Constantia"/>
              </a:rPr>
              <a:t>1</a:t>
            </a:r>
          </a:p>
        </p:txBody>
      </p:sp>
      <p:sp>
        <p:nvSpPr>
          <p:cNvPr id="5" name="object 5"/>
          <p:cNvSpPr txBox="1"/>
          <p:nvPr/>
        </p:nvSpPr>
        <p:spPr>
          <a:xfrm>
            <a:off x="5868670" y="3006090"/>
            <a:ext cx="1297940" cy="238760"/>
          </a:xfrm>
          <a:prstGeom prst="rect">
            <a:avLst/>
          </a:prstGeom>
        </p:spPr>
        <p:txBody>
          <a:bodyPr vert="horz" wrap="square" lIns="0" tIns="12700" rIns="0" bIns="0" rtlCol="0">
            <a:spAutoFit/>
          </a:bodyPr>
          <a:lstStyle/>
          <a:p>
            <a:pPr marL="12700">
              <a:lnSpc>
                <a:spcPct val="100000"/>
              </a:lnSpc>
              <a:spcBef>
                <a:spcPts val="100"/>
              </a:spcBef>
            </a:pPr>
            <a:r>
              <a:rPr sz="1400" u="sng" spc="-5" dirty="0">
                <a:uFill>
                  <a:solidFill>
                    <a:srgbClr val="000000"/>
                  </a:solidFill>
                </a:uFill>
                <a:latin typeface="Constantia"/>
                <a:cs typeface="Constantia"/>
              </a:rPr>
              <a:t>Optimized</a:t>
            </a:r>
            <a:r>
              <a:rPr sz="1400" u="sng" spc="-65" dirty="0">
                <a:uFill>
                  <a:solidFill>
                    <a:srgbClr val="000000"/>
                  </a:solidFill>
                </a:uFill>
                <a:latin typeface="Constantia"/>
                <a:cs typeface="Constantia"/>
              </a:rPr>
              <a:t> </a:t>
            </a:r>
            <a:r>
              <a:rPr sz="1400" u="sng" spc="-5" dirty="0">
                <a:uFill>
                  <a:solidFill>
                    <a:srgbClr val="000000"/>
                  </a:solidFill>
                </a:uFill>
                <a:latin typeface="Constantia"/>
                <a:cs typeface="Constantia"/>
              </a:rPr>
              <a:t>Code</a:t>
            </a:r>
            <a:endParaRPr sz="1400">
              <a:latin typeface="Constantia"/>
              <a:cs typeface="Constantia"/>
            </a:endParaRPr>
          </a:p>
        </p:txBody>
      </p:sp>
      <p:sp>
        <p:nvSpPr>
          <p:cNvPr id="6" name="object 6"/>
          <p:cNvSpPr txBox="1"/>
          <p:nvPr/>
        </p:nvSpPr>
        <p:spPr>
          <a:xfrm>
            <a:off x="5868670" y="3543300"/>
            <a:ext cx="882015" cy="1968500"/>
          </a:xfrm>
          <a:prstGeom prst="rect">
            <a:avLst/>
          </a:prstGeom>
        </p:spPr>
        <p:txBody>
          <a:bodyPr vert="horz" wrap="square" lIns="0" tIns="12700" rIns="0" bIns="0" rtlCol="0">
            <a:spAutoFit/>
          </a:bodyPr>
          <a:lstStyle/>
          <a:p>
            <a:pPr marL="12700" marR="287020">
              <a:lnSpc>
                <a:spcPct val="151800"/>
              </a:lnSpc>
              <a:spcBef>
                <a:spcPts val="100"/>
              </a:spcBef>
            </a:pPr>
            <a:r>
              <a:rPr sz="1400" dirty="0">
                <a:latin typeface="Constantia"/>
                <a:cs typeface="Constantia"/>
              </a:rPr>
              <a:t>If</a:t>
            </a:r>
            <a:r>
              <a:rPr sz="1400" spc="-85" dirty="0">
                <a:latin typeface="Constantia"/>
                <a:cs typeface="Constantia"/>
              </a:rPr>
              <a:t> </a:t>
            </a:r>
            <a:r>
              <a:rPr sz="1400" spc="-5" dirty="0">
                <a:latin typeface="Constantia"/>
                <a:cs typeface="Constantia"/>
              </a:rPr>
              <a:t>(a&gt;b)  </a:t>
            </a:r>
            <a:r>
              <a:rPr sz="1400" dirty="0">
                <a:latin typeface="Constantia"/>
                <a:cs typeface="Constantia"/>
              </a:rPr>
              <a:t>m=a</a:t>
            </a:r>
          </a:p>
          <a:p>
            <a:pPr marL="12700" marR="5080">
              <a:lnSpc>
                <a:spcPct val="151800"/>
              </a:lnSpc>
            </a:pPr>
            <a:r>
              <a:rPr sz="1400" spc="-5" dirty="0">
                <a:latin typeface="Constantia"/>
                <a:cs typeface="Constantia"/>
              </a:rPr>
              <a:t>elseif</a:t>
            </a:r>
            <a:r>
              <a:rPr sz="1400" spc="-60" dirty="0">
                <a:latin typeface="Constantia"/>
                <a:cs typeface="Constantia"/>
              </a:rPr>
              <a:t> </a:t>
            </a:r>
            <a:r>
              <a:rPr sz="1400" spc="-5" dirty="0">
                <a:latin typeface="Constantia"/>
                <a:cs typeface="Constantia"/>
              </a:rPr>
              <a:t>(a&lt;b)  </a:t>
            </a:r>
            <a:r>
              <a:rPr sz="1400" dirty="0">
                <a:latin typeface="Constantia"/>
                <a:cs typeface="Constantia"/>
              </a:rPr>
              <a:t>m=b</a:t>
            </a:r>
          </a:p>
          <a:p>
            <a:pPr marL="12700" marR="513080">
              <a:lnSpc>
                <a:spcPct val="151800"/>
              </a:lnSpc>
            </a:pPr>
            <a:r>
              <a:rPr sz="1400" spc="-5" dirty="0">
                <a:latin typeface="Constantia"/>
                <a:cs typeface="Constantia"/>
              </a:rPr>
              <a:t>else  m</a:t>
            </a:r>
            <a:r>
              <a:rPr sz="1400" spc="5" dirty="0">
                <a:latin typeface="Constantia"/>
                <a:cs typeface="Constantia"/>
              </a:rPr>
              <a:t>=</a:t>
            </a:r>
            <a:r>
              <a:rPr sz="1400" dirty="0">
                <a:latin typeface="Constantia"/>
                <a:cs typeface="Constantia"/>
              </a:rPr>
              <a:t>0</a:t>
            </a:r>
          </a:p>
        </p:txBody>
      </p:sp>
      <p:sp>
        <p:nvSpPr>
          <p:cNvPr id="7" name="object 7"/>
          <p:cNvSpPr/>
          <p:nvPr/>
        </p:nvSpPr>
        <p:spPr>
          <a:xfrm>
            <a:off x="3657600" y="3733800"/>
            <a:ext cx="1045210" cy="457200"/>
          </a:xfrm>
          <a:custGeom>
            <a:avLst/>
            <a:gdLst/>
            <a:ahLst/>
            <a:cxnLst/>
            <a:rect l="l" t="t" r="r" b="b"/>
            <a:pathLst>
              <a:path w="1045210" h="457200">
                <a:moveTo>
                  <a:pt x="0" y="457200"/>
                </a:moveTo>
                <a:lnTo>
                  <a:pt x="0" y="433070"/>
                </a:lnTo>
                <a:lnTo>
                  <a:pt x="1270" y="408939"/>
                </a:lnTo>
                <a:lnTo>
                  <a:pt x="3810" y="386079"/>
                </a:lnTo>
                <a:lnTo>
                  <a:pt x="7620" y="361950"/>
                </a:lnTo>
                <a:lnTo>
                  <a:pt x="12700" y="339089"/>
                </a:lnTo>
                <a:lnTo>
                  <a:pt x="17779" y="316229"/>
                </a:lnTo>
                <a:lnTo>
                  <a:pt x="24129" y="293370"/>
                </a:lnTo>
                <a:lnTo>
                  <a:pt x="31750" y="271779"/>
                </a:lnTo>
                <a:lnTo>
                  <a:pt x="40639" y="250189"/>
                </a:lnTo>
                <a:lnTo>
                  <a:pt x="49529" y="228600"/>
                </a:lnTo>
                <a:lnTo>
                  <a:pt x="71120" y="187960"/>
                </a:lnTo>
                <a:lnTo>
                  <a:pt x="95250" y="151129"/>
                </a:lnTo>
                <a:lnTo>
                  <a:pt x="123189" y="116839"/>
                </a:lnTo>
                <a:lnTo>
                  <a:pt x="153670" y="87629"/>
                </a:lnTo>
                <a:lnTo>
                  <a:pt x="186689" y="60960"/>
                </a:lnTo>
                <a:lnTo>
                  <a:pt x="220979" y="39370"/>
                </a:lnTo>
                <a:lnTo>
                  <a:pt x="257810" y="21589"/>
                </a:lnTo>
                <a:lnTo>
                  <a:pt x="294639" y="10160"/>
                </a:lnTo>
                <a:lnTo>
                  <a:pt x="334010" y="2539"/>
                </a:lnTo>
                <a:lnTo>
                  <a:pt x="353060" y="0"/>
                </a:lnTo>
                <a:lnTo>
                  <a:pt x="373379" y="0"/>
                </a:lnTo>
                <a:lnTo>
                  <a:pt x="586739" y="0"/>
                </a:lnTo>
                <a:lnTo>
                  <a:pt x="605789" y="0"/>
                </a:lnTo>
                <a:lnTo>
                  <a:pt x="624839" y="2539"/>
                </a:lnTo>
                <a:lnTo>
                  <a:pt x="643889" y="5079"/>
                </a:lnTo>
                <a:lnTo>
                  <a:pt x="662939" y="10160"/>
                </a:lnTo>
                <a:lnTo>
                  <a:pt x="681989" y="15239"/>
                </a:lnTo>
                <a:lnTo>
                  <a:pt x="718820" y="29210"/>
                </a:lnTo>
                <a:lnTo>
                  <a:pt x="753110" y="48260"/>
                </a:lnTo>
                <a:lnTo>
                  <a:pt x="787400" y="72389"/>
                </a:lnTo>
                <a:lnTo>
                  <a:pt x="817879" y="99060"/>
                </a:lnTo>
                <a:lnTo>
                  <a:pt x="847089" y="130810"/>
                </a:lnTo>
                <a:lnTo>
                  <a:pt x="859789" y="147320"/>
                </a:lnTo>
                <a:lnTo>
                  <a:pt x="873760" y="165100"/>
                </a:lnTo>
                <a:lnTo>
                  <a:pt x="885189" y="182879"/>
                </a:lnTo>
                <a:lnTo>
                  <a:pt x="896620" y="203200"/>
                </a:lnTo>
                <a:lnTo>
                  <a:pt x="906779" y="222250"/>
                </a:lnTo>
                <a:lnTo>
                  <a:pt x="915670" y="243839"/>
                </a:lnTo>
                <a:lnTo>
                  <a:pt x="924560" y="264160"/>
                </a:lnTo>
                <a:lnTo>
                  <a:pt x="932179" y="285750"/>
                </a:lnTo>
                <a:lnTo>
                  <a:pt x="938529" y="308610"/>
                </a:lnTo>
                <a:lnTo>
                  <a:pt x="944879" y="330200"/>
                </a:lnTo>
                <a:lnTo>
                  <a:pt x="1045210" y="304800"/>
                </a:lnTo>
                <a:lnTo>
                  <a:pt x="853439" y="457200"/>
                </a:lnTo>
                <a:lnTo>
                  <a:pt x="618489" y="304800"/>
                </a:lnTo>
                <a:lnTo>
                  <a:pt x="731520" y="330200"/>
                </a:lnTo>
                <a:lnTo>
                  <a:pt x="725170" y="307339"/>
                </a:lnTo>
                <a:lnTo>
                  <a:pt x="711200" y="262889"/>
                </a:lnTo>
                <a:lnTo>
                  <a:pt x="692150" y="220979"/>
                </a:lnTo>
                <a:lnTo>
                  <a:pt x="670560" y="181610"/>
                </a:lnTo>
                <a:lnTo>
                  <a:pt x="646429" y="144779"/>
                </a:lnTo>
                <a:lnTo>
                  <a:pt x="617220" y="111760"/>
                </a:lnTo>
                <a:lnTo>
                  <a:pt x="603250" y="96520"/>
                </a:lnTo>
                <a:lnTo>
                  <a:pt x="586739" y="82550"/>
                </a:lnTo>
                <a:lnTo>
                  <a:pt x="570229" y="69850"/>
                </a:lnTo>
                <a:lnTo>
                  <a:pt x="553720" y="57150"/>
                </a:lnTo>
                <a:lnTo>
                  <a:pt x="535939" y="45720"/>
                </a:lnTo>
                <a:lnTo>
                  <a:pt x="518160" y="36829"/>
                </a:lnTo>
                <a:lnTo>
                  <a:pt x="500379" y="27939"/>
                </a:lnTo>
                <a:lnTo>
                  <a:pt x="458470" y="27939"/>
                </a:lnTo>
                <a:lnTo>
                  <a:pt x="439420" y="36829"/>
                </a:lnTo>
                <a:lnTo>
                  <a:pt x="421639" y="45720"/>
                </a:lnTo>
                <a:lnTo>
                  <a:pt x="403860" y="58420"/>
                </a:lnTo>
                <a:lnTo>
                  <a:pt x="387350" y="69850"/>
                </a:lnTo>
                <a:lnTo>
                  <a:pt x="370839" y="83820"/>
                </a:lnTo>
                <a:lnTo>
                  <a:pt x="354329" y="97789"/>
                </a:lnTo>
                <a:lnTo>
                  <a:pt x="340360" y="113029"/>
                </a:lnTo>
                <a:lnTo>
                  <a:pt x="325120" y="130810"/>
                </a:lnTo>
                <a:lnTo>
                  <a:pt x="311150" y="147320"/>
                </a:lnTo>
                <a:lnTo>
                  <a:pt x="298450" y="166370"/>
                </a:lnTo>
                <a:lnTo>
                  <a:pt x="285750" y="185420"/>
                </a:lnTo>
                <a:lnTo>
                  <a:pt x="274320" y="204470"/>
                </a:lnTo>
                <a:lnTo>
                  <a:pt x="264160" y="226060"/>
                </a:lnTo>
                <a:lnTo>
                  <a:pt x="254000" y="246379"/>
                </a:lnTo>
                <a:lnTo>
                  <a:pt x="246379" y="269239"/>
                </a:lnTo>
                <a:lnTo>
                  <a:pt x="238760" y="290829"/>
                </a:lnTo>
                <a:lnTo>
                  <a:pt x="231139" y="313689"/>
                </a:lnTo>
                <a:lnTo>
                  <a:pt x="226060" y="337820"/>
                </a:lnTo>
                <a:lnTo>
                  <a:pt x="220979" y="360679"/>
                </a:lnTo>
                <a:lnTo>
                  <a:pt x="217170" y="384810"/>
                </a:lnTo>
                <a:lnTo>
                  <a:pt x="214629" y="408939"/>
                </a:lnTo>
                <a:lnTo>
                  <a:pt x="213360" y="433070"/>
                </a:lnTo>
                <a:lnTo>
                  <a:pt x="213360" y="457200"/>
                </a:lnTo>
                <a:lnTo>
                  <a:pt x="0" y="457200"/>
                </a:lnTo>
                <a:close/>
              </a:path>
            </a:pathLst>
          </a:custGeom>
          <a:ln w="9344">
            <a:solidFill>
              <a:srgbClr val="000000"/>
            </a:solidFill>
          </a:ln>
        </p:spPr>
        <p:txBody>
          <a:bodyPr wrap="square" lIns="0" tIns="0" rIns="0" bIns="0" rtlCol="0"/>
          <a:lstStyle/>
          <a:p>
            <a:endParaRPr/>
          </a:p>
        </p:txBody>
      </p:sp>
      <p:sp>
        <p:nvSpPr>
          <p:cNvPr id="8" name="object 8"/>
          <p:cNvSpPr/>
          <p:nvPr/>
        </p:nvSpPr>
        <p:spPr>
          <a:xfrm>
            <a:off x="3679825" y="3733800"/>
            <a:ext cx="500380" cy="457200"/>
          </a:xfrm>
          <a:custGeom>
            <a:avLst/>
            <a:gdLst/>
            <a:ahLst/>
            <a:cxnLst/>
            <a:rect l="l" t="t" r="r" b="b"/>
            <a:pathLst>
              <a:path w="500379" h="457200">
                <a:moveTo>
                  <a:pt x="389889" y="0"/>
                </a:moveTo>
                <a:lnTo>
                  <a:pt x="353060" y="0"/>
                </a:lnTo>
                <a:lnTo>
                  <a:pt x="314960" y="5079"/>
                </a:lnTo>
                <a:lnTo>
                  <a:pt x="276860" y="15239"/>
                </a:lnTo>
                <a:lnTo>
                  <a:pt x="238760" y="30479"/>
                </a:lnTo>
                <a:lnTo>
                  <a:pt x="203200" y="49529"/>
                </a:lnTo>
                <a:lnTo>
                  <a:pt x="170179" y="73660"/>
                </a:lnTo>
                <a:lnTo>
                  <a:pt x="138429" y="101600"/>
                </a:lnTo>
                <a:lnTo>
                  <a:pt x="109220" y="133350"/>
                </a:lnTo>
                <a:lnTo>
                  <a:pt x="82550" y="168910"/>
                </a:lnTo>
                <a:lnTo>
                  <a:pt x="59689" y="208279"/>
                </a:lnTo>
                <a:lnTo>
                  <a:pt x="31750" y="271779"/>
                </a:lnTo>
                <a:lnTo>
                  <a:pt x="17779" y="316229"/>
                </a:lnTo>
                <a:lnTo>
                  <a:pt x="7620" y="361950"/>
                </a:lnTo>
                <a:lnTo>
                  <a:pt x="1270" y="408939"/>
                </a:lnTo>
                <a:lnTo>
                  <a:pt x="0" y="433070"/>
                </a:lnTo>
                <a:lnTo>
                  <a:pt x="0" y="457200"/>
                </a:lnTo>
                <a:lnTo>
                  <a:pt x="213360" y="457200"/>
                </a:lnTo>
                <a:lnTo>
                  <a:pt x="213360" y="433070"/>
                </a:lnTo>
                <a:lnTo>
                  <a:pt x="214629" y="408939"/>
                </a:lnTo>
                <a:lnTo>
                  <a:pt x="217170" y="384810"/>
                </a:lnTo>
                <a:lnTo>
                  <a:pt x="220979" y="360679"/>
                </a:lnTo>
                <a:lnTo>
                  <a:pt x="226060" y="337820"/>
                </a:lnTo>
                <a:lnTo>
                  <a:pt x="231139" y="313689"/>
                </a:lnTo>
                <a:lnTo>
                  <a:pt x="238760" y="290829"/>
                </a:lnTo>
                <a:lnTo>
                  <a:pt x="246379" y="269239"/>
                </a:lnTo>
                <a:lnTo>
                  <a:pt x="254000" y="246379"/>
                </a:lnTo>
                <a:lnTo>
                  <a:pt x="264160" y="226060"/>
                </a:lnTo>
                <a:lnTo>
                  <a:pt x="274320" y="204470"/>
                </a:lnTo>
                <a:lnTo>
                  <a:pt x="285750" y="185420"/>
                </a:lnTo>
                <a:lnTo>
                  <a:pt x="311150" y="147320"/>
                </a:lnTo>
                <a:lnTo>
                  <a:pt x="340360" y="113029"/>
                </a:lnTo>
                <a:lnTo>
                  <a:pt x="387350" y="69850"/>
                </a:lnTo>
                <a:lnTo>
                  <a:pt x="403860" y="58420"/>
                </a:lnTo>
                <a:lnTo>
                  <a:pt x="421639" y="45720"/>
                </a:lnTo>
                <a:lnTo>
                  <a:pt x="439420" y="36829"/>
                </a:lnTo>
                <a:lnTo>
                  <a:pt x="458470" y="27939"/>
                </a:lnTo>
                <a:lnTo>
                  <a:pt x="500379" y="27939"/>
                </a:lnTo>
                <a:lnTo>
                  <a:pt x="492760" y="24129"/>
                </a:lnTo>
                <a:lnTo>
                  <a:pt x="483870" y="20320"/>
                </a:lnTo>
                <a:lnTo>
                  <a:pt x="476250" y="17779"/>
                </a:lnTo>
                <a:lnTo>
                  <a:pt x="458470" y="12700"/>
                </a:lnTo>
                <a:lnTo>
                  <a:pt x="450850" y="10160"/>
                </a:lnTo>
                <a:lnTo>
                  <a:pt x="441960" y="7620"/>
                </a:lnTo>
                <a:lnTo>
                  <a:pt x="433070" y="6350"/>
                </a:lnTo>
                <a:lnTo>
                  <a:pt x="424179" y="3810"/>
                </a:lnTo>
                <a:lnTo>
                  <a:pt x="416560" y="2539"/>
                </a:lnTo>
                <a:lnTo>
                  <a:pt x="407670" y="2539"/>
                </a:lnTo>
                <a:lnTo>
                  <a:pt x="389889" y="0"/>
                </a:lnTo>
                <a:close/>
              </a:path>
            </a:pathLst>
          </a:custGeom>
          <a:solidFill>
            <a:srgbClr val="B2B2B2"/>
          </a:solidFill>
        </p:spPr>
        <p:txBody>
          <a:bodyPr wrap="square" lIns="0" tIns="0" rIns="0" bIns="0" rtlCol="0"/>
          <a:lstStyle/>
          <a:p>
            <a:endParaRPr/>
          </a:p>
        </p:txBody>
      </p:sp>
      <p:sp>
        <p:nvSpPr>
          <p:cNvPr id="9" name="object 9"/>
          <p:cNvSpPr/>
          <p:nvPr/>
        </p:nvSpPr>
        <p:spPr>
          <a:xfrm>
            <a:off x="3656440" y="3733800"/>
            <a:ext cx="500380" cy="457200"/>
          </a:xfrm>
          <a:custGeom>
            <a:avLst/>
            <a:gdLst/>
            <a:ahLst/>
            <a:cxnLst/>
            <a:rect l="l" t="t" r="r" b="b"/>
            <a:pathLst>
              <a:path w="500379" h="457200">
                <a:moveTo>
                  <a:pt x="0" y="457200"/>
                </a:moveTo>
                <a:lnTo>
                  <a:pt x="0" y="433070"/>
                </a:lnTo>
                <a:lnTo>
                  <a:pt x="1270" y="408939"/>
                </a:lnTo>
                <a:lnTo>
                  <a:pt x="3810" y="386079"/>
                </a:lnTo>
                <a:lnTo>
                  <a:pt x="7620" y="361950"/>
                </a:lnTo>
                <a:lnTo>
                  <a:pt x="12700" y="339089"/>
                </a:lnTo>
                <a:lnTo>
                  <a:pt x="17779" y="316229"/>
                </a:lnTo>
                <a:lnTo>
                  <a:pt x="24129" y="293370"/>
                </a:lnTo>
                <a:lnTo>
                  <a:pt x="31750" y="271779"/>
                </a:lnTo>
                <a:lnTo>
                  <a:pt x="40639" y="250189"/>
                </a:lnTo>
                <a:lnTo>
                  <a:pt x="49529" y="228600"/>
                </a:lnTo>
                <a:lnTo>
                  <a:pt x="71120" y="187960"/>
                </a:lnTo>
                <a:lnTo>
                  <a:pt x="95250" y="151129"/>
                </a:lnTo>
                <a:lnTo>
                  <a:pt x="123189" y="116839"/>
                </a:lnTo>
                <a:lnTo>
                  <a:pt x="153670" y="87629"/>
                </a:lnTo>
                <a:lnTo>
                  <a:pt x="186689" y="60960"/>
                </a:lnTo>
                <a:lnTo>
                  <a:pt x="220979" y="39370"/>
                </a:lnTo>
                <a:lnTo>
                  <a:pt x="257810" y="21589"/>
                </a:lnTo>
                <a:lnTo>
                  <a:pt x="294639" y="10160"/>
                </a:lnTo>
                <a:lnTo>
                  <a:pt x="334010" y="2539"/>
                </a:lnTo>
                <a:lnTo>
                  <a:pt x="353060" y="0"/>
                </a:lnTo>
                <a:lnTo>
                  <a:pt x="373379" y="0"/>
                </a:lnTo>
                <a:lnTo>
                  <a:pt x="381000" y="0"/>
                </a:lnTo>
                <a:lnTo>
                  <a:pt x="389889" y="0"/>
                </a:lnTo>
                <a:lnTo>
                  <a:pt x="398779" y="1270"/>
                </a:lnTo>
                <a:lnTo>
                  <a:pt x="407670" y="2539"/>
                </a:lnTo>
                <a:lnTo>
                  <a:pt x="416560" y="2539"/>
                </a:lnTo>
                <a:lnTo>
                  <a:pt x="424179" y="3810"/>
                </a:lnTo>
                <a:lnTo>
                  <a:pt x="433070" y="6350"/>
                </a:lnTo>
                <a:lnTo>
                  <a:pt x="441960" y="7620"/>
                </a:lnTo>
                <a:lnTo>
                  <a:pt x="450850" y="10160"/>
                </a:lnTo>
                <a:lnTo>
                  <a:pt x="458470" y="12700"/>
                </a:lnTo>
                <a:lnTo>
                  <a:pt x="467360" y="15239"/>
                </a:lnTo>
                <a:lnTo>
                  <a:pt x="476250" y="17779"/>
                </a:lnTo>
                <a:lnTo>
                  <a:pt x="483870" y="20320"/>
                </a:lnTo>
                <a:lnTo>
                  <a:pt x="492760" y="24129"/>
                </a:lnTo>
                <a:lnTo>
                  <a:pt x="500379" y="27939"/>
                </a:lnTo>
                <a:lnTo>
                  <a:pt x="458470" y="27939"/>
                </a:lnTo>
                <a:lnTo>
                  <a:pt x="439420" y="36829"/>
                </a:lnTo>
                <a:lnTo>
                  <a:pt x="421639" y="45720"/>
                </a:lnTo>
                <a:lnTo>
                  <a:pt x="403860" y="58420"/>
                </a:lnTo>
                <a:lnTo>
                  <a:pt x="387350" y="69850"/>
                </a:lnTo>
                <a:lnTo>
                  <a:pt x="370839" y="83820"/>
                </a:lnTo>
                <a:lnTo>
                  <a:pt x="354329" y="97789"/>
                </a:lnTo>
                <a:lnTo>
                  <a:pt x="340360" y="113029"/>
                </a:lnTo>
                <a:lnTo>
                  <a:pt x="325120" y="130810"/>
                </a:lnTo>
                <a:lnTo>
                  <a:pt x="311150" y="147320"/>
                </a:lnTo>
                <a:lnTo>
                  <a:pt x="298450" y="166370"/>
                </a:lnTo>
                <a:lnTo>
                  <a:pt x="285750" y="185420"/>
                </a:lnTo>
                <a:lnTo>
                  <a:pt x="274320" y="204470"/>
                </a:lnTo>
                <a:lnTo>
                  <a:pt x="264160" y="226060"/>
                </a:lnTo>
                <a:lnTo>
                  <a:pt x="254000" y="246379"/>
                </a:lnTo>
                <a:lnTo>
                  <a:pt x="246379" y="269239"/>
                </a:lnTo>
                <a:lnTo>
                  <a:pt x="238760" y="290829"/>
                </a:lnTo>
                <a:lnTo>
                  <a:pt x="231139" y="313689"/>
                </a:lnTo>
                <a:lnTo>
                  <a:pt x="226060" y="337820"/>
                </a:lnTo>
                <a:lnTo>
                  <a:pt x="220979" y="360679"/>
                </a:lnTo>
                <a:lnTo>
                  <a:pt x="217170" y="384810"/>
                </a:lnTo>
                <a:lnTo>
                  <a:pt x="214629" y="408939"/>
                </a:lnTo>
                <a:lnTo>
                  <a:pt x="213360" y="433070"/>
                </a:lnTo>
                <a:lnTo>
                  <a:pt x="213360" y="457200"/>
                </a:lnTo>
                <a:lnTo>
                  <a:pt x="0" y="457200"/>
                </a:lnTo>
                <a:close/>
              </a:path>
            </a:pathLst>
          </a:custGeom>
          <a:ln w="9344">
            <a:solidFill>
              <a:srgbClr val="000000"/>
            </a:solidFill>
          </a:ln>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1092959"/>
            <a:ext cx="3151505" cy="474489"/>
          </a:xfrm>
          <a:prstGeom prst="rect">
            <a:avLst/>
          </a:prstGeom>
        </p:spPr>
        <p:txBody>
          <a:bodyPr vert="horz" wrap="square" lIns="0" tIns="12700" rIns="0" bIns="0" rtlCol="0">
            <a:spAutoFit/>
          </a:bodyPr>
          <a:lstStyle/>
          <a:p>
            <a:pPr marL="12700">
              <a:lnSpc>
                <a:spcPct val="100000"/>
              </a:lnSpc>
              <a:spcBef>
                <a:spcPts val="100"/>
              </a:spcBef>
            </a:pPr>
            <a:r>
              <a:rPr sz="3000" spc="-5" dirty="0">
                <a:solidFill>
                  <a:srgbClr val="000000"/>
                </a:solidFill>
                <a:latin typeface="Constantia"/>
                <a:cs typeface="Constantia"/>
              </a:rPr>
              <a:t>Redundant</a:t>
            </a:r>
            <a:r>
              <a:rPr sz="3000" spc="-85" dirty="0">
                <a:solidFill>
                  <a:srgbClr val="000000"/>
                </a:solidFill>
                <a:latin typeface="Constantia"/>
                <a:cs typeface="Constantia"/>
              </a:rPr>
              <a:t> </a:t>
            </a:r>
            <a:r>
              <a:rPr sz="3000" spc="-5" dirty="0">
                <a:solidFill>
                  <a:srgbClr val="000000"/>
                </a:solidFill>
                <a:latin typeface="Constantia"/>
                <a:cs typeface="Constantia"/>
              </a:rPr>
              <a:t>Code</a:t>
            </a:r>
            <a:endParaRPr sz="3000" dirty="0">
              <a:latin typeface="Constantia"/>
              <a:cs typeface="Constantia"/>
            </a:endParaRPr>
          </a:p>
        </p:txBody>
      </p:sp>
      <p:sp>
        <p:nvSpPr>
          <p:cNvPr id="3" name="object 3"/>
          <p:cNvSpPr txBox="1"/>
          <p:nvPr/>
        </p:nvSpPr>
        <p:spPr>
          <a:xfrm>
            <a:off x="573404" y="1888222"/>
            <a:ext cx="5006340" cy="2108269"/>
          </a:xfrm>
          <a:prstGeom prst="rect">
            <a:avLst/>
          </a:prstGeom>
        </p:spPr>
        <p:txBody>
          <a:bodyPr vert="horz" wrap="square" lIns="0" tIns="12700" rIns="0" bIns="0" rtlCol="0">
            <a:spAutoFit/>
          </a:bodyPr>
          <a:lstStyle/>
          <a:p>
            <a:pPr marL="12700" marR="5080">
              <a:lnSpc>
                <a:spcPct val="100000"/>
              </a:lnSpc>
              <a:spcBef>
                <a:spcPts val="100"/>
              </a:spcBef>
            </a:pPr>
            <a:r>
              <a:rPr sz="1800" spc="-10" dirty="0">
                <a:latin typeface="Arial"/>
                <a:cs typeface="Arial"/>
              </a:rPr>
              <a:t>Redundant Code </a:t>
            </a:r>
            <a:r>
              <a:rPr sz="1800" spc="-5" dirty="0">
                <a:latin typeface="Arial"/>
                <a:cs typeface="Arial"/>
              </a:rPr>
              <a:t>is </a:t>
            </a:r>
            <a:r>
              <a:rPr sz="1800" dirty="0">
                <a:latin typeface="Arial"/>
                <a:cs typeface="Arial"/>
              </a:rPr>
              <a:t>code </a:t>
            </a:r>
            <a:r>
              <a:rPr sz="1800" spc="-10" dirty="0">
                <a:latin typeface="Arial"/>
                <a:cs typeface="Arial"/>
              </a:rPr>
              <a:t>that </a:t>
            </a:r>
            <a:r>
              <a:rPr sz="1800" spc="-5" dirty="0">
                <a:latin typeface="Arial"/>
                <a:cs typeface="Arial"/>
              </a:rPr>
              <a:t>is </a:t>
            </a:r>
            <a:r>
              <a:rPr sz="1800" spc="-10" dirty="0">
                <a:latin typeface="Arial"/>
                <a:cs typeface="Arial"/>
              </a:rPr>
              <a:t>executed </a:t>
            </a:r>
            <a:r>
              <a:rPr sz="1800" spc="-5" dirty="0">
                <a:latin typeface="Arial"/>
                <a:cs typeface="Arial"/>
              </a:rPr>
              <a:t>but </a:t>
            </a:r>
            <a:r>
              <a:rPr sz="1800" spc="-10" dirty="0">
                <a:latin typeface="Arial"/>
                <a:cs typeface="Arial"/>
              </a:rPr>
              <a:t>has  no effect </a:t>
            </a:r>
            <a:r>
              <a:rPr sz="1800" spc="-5" dirty="0">
                <a:latin typeface="Arial"/>
                <a:cs typeface="Arial"/>
              </a:rPr>
              <a:t>on the </a:t>
            </a:r>
            <a:r>
              <a:rPr sz="1800" spc="-10" dirty="0">
                <a:latin typeface="Arial"/>
                <a:cs typeface="Arial"/>
              </a:rPr>
              <a:t>output </a:t>
            </a:r>
            <a:r>
              <a:rPr sz="1800" spc="-5" dirty="0">
                <a:latin typeface="Arial"/>
                <a:cs typeface="Arial"/>
              </a:rPr>
              <a:t>from </a:t>
            </a:r>
            <a:r>
              <a:rPr sz="1800" dirty="0">
                <a:latin typeface="Arial"/>
                <a:cs typeface="Arial"/>
              </a:rPr>
              <a:t>a</a:t>
            </a:r>
            <a:r>
              <a:rPr sz="1800" spc="35" dirty="0">
                <a:latin typeface="Arial"/>
                <a:cs typeface="Arial"/>
              </a:rPr>
              <a:t> </a:t>
            </a:r>
            <a:r>
              <a:rPr sz="1800" spc="-10" dirty="0">
                <a:latin typeface="Arial"/>
                <a:cs typeface="Arial"/>
              </a:rPr>
              <a:t>program</a:t>
            </a:r>
            <a:endParaRPr sz="2050" dirty="0">
              <a:latin typeface="Times New Roman"/>
              <a:cs typeface="Times New Roman"/>
            </a:endParaRPr>
          </a:p>
          <a:p>
            <a:pPr marL="165100">
              <a:lnSpc>
                <a:spcPct val="100000"/>
              </a:lnSpc>
            </a:pPr>
            <a:r>
              <a:rPr sz="1800" spc="-5" dirty="0">
                <a:latin typeface="Constantia"/>
                <a:cs typeface="Constantia"/>
              </a:rPr>
              <a:t>main(){</a:t>
            </a:r>
            <a:endParaRPr sz="1800" dirty="0">
              <a:latin typeface="Constantia"/>
              <a:cs typeface="Constantia"/>
            </a:endParaRPr>
          </a:p>
          <a:p>
            <a:pPr marL="165100" marR="3836035">
              <a:lnSpc>
                <a:spcPts val="3279"/>
              </a:lnSpc>
              <a:spcBef>
                <a:spcPts val="295"/>
              </a:spcBef>
            </a:pPr>
            <a:r>
              <a:rPr sz="1800" spc="-5" dirty="0">
                <a:latin typeface="Constantia"/>
                <a:cs typeface="Constantia"/>
              </a:rPr>
              <a:t>int</a:t>
            </a:r>
            <a:r>
              <a:rPr sz="1800" spc="-90" dirty="0">
                <a:latin typeface="Constantia"/>
                <a:cs typeface="Constantia"/>
              </a:rPr>
              <a:t> </a:t>
            </a:r>
            <a:r>
              <a:rPr sz="1800" spc="-5" dirty="0">
                <a:latin typeface="Constantia"/>
                <a:cs typeface="Constantia"/>
              </a:rPr>
              <a:t>a,b,c,r;  a=5;</a:t>
            </a:r>
            <a:endParaRPr sz="1800" dirty="0">
              <a:latin typeface="Constantia"/>
              <a:cs typeface="Constantia"/>
            </a:endParaRPr>
          </a:p>
          <a:p>
            <a:pPr marL="165100">
              <a:lnSpc>
                <a:spcPct val="100000"/>
              </a:lnSpc>
              <a:spcBef>
                <a:spcPts val="825"/>
              </a:spcBef>
            </a:pPr>
            <a:r>
              <a:rPr sz="1800" spc="-5" dirty="0">
                <a:latin typeface="Constantia"/>
                <a:cs typeface="Constantia"/>
              </a:rPr>
              <a:t>b=6;</a:t>
            </a:r>
            <a:endParaRPr sz="1800" dirty="0">
              <a:latin typeface="Constantia"/>
              <a:cs typeface="Constantia"/>
            </a:endParaRPr>
          </a:p>
        </p:txBody>
      </p:sp>
      <p:sp>
        <p:nvSpPr>
          <p:cNvPr id="4" name="object 4"/>
          <p:cNvSpPr txBox="1"/>
          <p:nvPr/>
        </p:nvSpPr>
        <p:spPr>
          <a:xfrm>
            <a:off x="747395" y="4010832"/>
            <a:ext cx="1462405" cy="2109470"/>
          </a:xfrm>
          <a:prstGeom prst="rect">
            <a:avLst/>
          </a:prstGeom>
        </p:spPr>
        <p:txBody>
          <a:bodyPr vert="horz" wrap="square" lIns="0" tIns="12065" rIns="0" bIns="0" rtlCol="0">
            <a:spAutoFit/>
          </a:bodyPr>
          <a:lstStyle/>
          <a:p>
            <a:pPr marL="12700" marR="672465">
              <a:lnSpc>
                <a:spcPct val="151900"/>
              </a:lnSpc>
              <a:spcBef>
                <a:spcPts val="95"/>
              </a:spcBef>
            </a:pPr>
            <a:r>
              <a:rPr sz="1800" spc="-5" dirty="0">
                <a:latin typeface="Constantia"/>
                <a:cs typeface="Constantia"/>
              </a:rPr>
              <a:t>c=a </a:t>
            </a:r>
            <a:r>
              <a:rPr sz="1800" dirty="0">
                <a:latin typeface="Constantia"/>
                <a:cs typeface="Constantia"/>
              </a:rPr>
              <a:t>+</a:t>
            </a:r>
            <a:r>
              <a:rPr sz="1800" spc="-85" dirty="0">
                <a:latin typeface="Constantia"/>
                <a:cs typeface="Constantia"/>
              </a:rPr>
              <a:t> </a:t>
            </a:r>
            <a:r>
              <a:rPr sz="1800" dirty="0">
                <a:latin typeface="Constantia"/>
                <a:cs typeface="Constantia"/>
              </a:rPr>
              <a:t>b;  r=2;  </a:t>
            </a:r>
            <a:r>
              <a:rPr sz="1800" spc="-5" dirty="0">
                <a:latin typeface="Constantia"/>
                <a:cs typeface="Constantia"/>
              </a:rPr>
              <a:t>r++;</a:t>
            </a:r>
            <a:endParaRPr sz="1800" dirty="0">
              <a:latin typeface="Constantia"/>
              <a:cs typeface="Constantia"/>
            </a:endParaRPr>
          </a:p>
          <a:p>
            <a:pPr marL="12700">
              <a:lnSpc>
                <a:spcPct val="100000"/>
              </a:lnSpc>
              <a:spcBef>
                <a:spcPts val="1120"/>
              </a:spcBef>
            </a:pPr>
            <a:r>
              <a:rPr sz="1800" spc="-5" dirty="0">
                <a:latin typeface="Constantia"/>
                <a:cs typeface="Constantia"/>
              </a:rPr>
              <a:t>printf(“%d”,c);</a:t>
            </a:r>
            <a:endParaRPr sz="1800" dirty="0">
              <a:latin typeface="Constantia"/>
              <a:cs typeface="Constantia"/>
            </a:endParaRPr>
          </a:p>
          <a:p>
            <a:pPr marL="12700">
              <a:lnSpc>
                <a:spcPct val="100000"/>
              </a:lnSpc>
              <a:spcBef>
                <a:spcPts val="1130"/>
              </a:spcBef>
            </a:pPr>
            <a:r>
              <a:rPr sz="1800" dirty="0">
                <a:latin typeface="Constantia"/>
                <a:cs typeface="Constantia"/>
              </a:rPr>
              <a:t>}</a:t>
            </a:r>
          </a:p>
        </p:txBody>
      </p:sp>
      <p:sp>
        <p:nvSpPr>
          <p:cNvPr id="5" name="object 5"/>
          <p:cNvSpPr/>
          <p:nvPr/>
        </p:nvSpPr>
        <p:spPr>
          <a:xfrm>
            <a:off x="2171700" y="4209600"/>
            <a:ext cx="304800" cy="228600"/>
          </a:xfrm>
          <a:custGeom>
            <a:avLst/>
            <a:gdLst/>
            <a:ahLst/>
            <a:cxnLst/>
            <a:rect l="l" t="t" r="r" b="b"/>
            <a:pathLst>
              <a:path w="381000" h="228600">
                <a:moveTo>
                  <a:pt x="381000" y="57150"/>
                </a:moveTo>
                <a:lnTo>
                  <a:pt x="95250" y="57150"/>
                </a:lnTo>
                <a:lnTo>
                  <a:pt x="95250" y="0"/>
                </a:lnTo>
                <a:lnTo>
                  <a:pt x="0" y="114300"/>
                </a:lnTo>
                <a:lnTo>
                  <a:pt x="95250" y="228600"/>
                </a:lnTo>
                <a:lnTo>
                  <a:pt x="95250" y="171450"/>
                </a:lnTo>
                <a:lnTo>
                  <a:pt x="381000" y="171450"/>
                </a:lnTo>
                <a:lnTo>
                  <a:pt x="381000" y="57150"/>
                </a:lnTo>
                <a:close/>
              </a:path>
            </a:pathLst>
          </a:custGeom>
          <a:ln w="9344">
            <a:solidFill>
              <a:srgbClr val="000000"/>
            </a:solidFill>
          </a:ln>
        </p:spPr>
        <p:txBody>
          <a:bodyPr wrap="square" lIns="0" tIns="0" rIns="0" bIns="0" rtlCol="0"/>
          <a:lstStyle/>
          <a:p>
            <a:endParaRPr/>
          </a:p>
        </p:txBody>
      </p:sp>
      <p:sp>
        <p:nvSpPr>
          <p:cNvPr id="6" name="object 6"/>
          <p:cNvSpPr txBox="1"/>
          <p:nvPr/>
        </p:nvSpPr>
        <p:spPr>
          <a:xfrm>
            <a:off x="2743200" y="4204520"/>
            <a:ext cx="255333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Adding </a:t>
            </a:r>
            <a:r>
              <a:rPr sz="1400" dirty="0">
                <a:latin typeface="Arial"/>
                <a:cs typeface="Arial"/>
              </a:rPr>
              <a:t>time &amp; </a:t>
            </a:r>
            <a:r>
              <a:rPr sz="1400" spc="-5" dirty="0">
                <a:latin typeface="Arial"/>
                <a:cs typeface="Arial"/>
              </a:rPr>
              <a:t>space</a:t>
            </a:r>
            <a:r>
              <a:rPr sz="1400" spc="-15" dirty="0">
                <a:latin typeface="Arial"/>
                <a:cs typeface="Arial"/>
              </a:rPr>
              <a:t> </a:t>
            </a:r>
            <a:r>
              <a:rPr sz="1400" spc="-5" dirty="0">
                <a:latin typeface="Arial"/>
                <a:cs typeface="Arial"/>
              </a:rPr>
              <a:t>complexity</a:t>
            </a:r>
            <a:endParaRPr sz="1400" dirty="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22960" y="286603"/>
            <a:ext cx="7543800" cy="1450757"/>
          </a:xfrm>
          <a:prstGeom prst="rect">
            <a:avLst/>
          </a:prstGeom>
        </p:spPr>
        <p:txBody>
          <a:bodyPr vert="horz" lIns="91440" tIns="45720" rIns="91440" bIns="45720" rtlCol="0" anchor="b">
            <a:normAutofit/>
          </a:bodyPr>
          <a:lstStyle/>
          <a:p>
            <a:pPr>
              <a:tabLst>
                <a:tab pos="967105" algn="l"/>
              </a:tabLst>
            </a:pPr>
            <a:r>
              <a:rPr lang="en-US" dirty="0"/>
              <a:t>Loop optimization</a:t>
            </a:r>
          </a:p>
        </p:txBody>
      </p:sp>
      <p:graphicFrame>
        <p:nvGraphicFramePr>
          <p:cNvPr id="5" name="object 3">
            <a:extLst>
              <a:ext uri="{FF2B5EF4-FFF2-40B4-BE49-F238E27FC236}">
                <a16:creationId xmlns:a16="http://schemas.microsoft.com/office/drawing/2014/main" xmlns="" id="{196D7E6B-6722-4042-901B-4910EDD6FC7E}"/>
              </a:ext>
            </a:extLst>
          </p:cNvPr>
          <p:cNvGraphicFramePr/>
          <p:nvPr>
            <p:extLst>
              <p:ext uri="{D42A27DB-BD31-4B8C-83A1-F6EECF244321}">
                <p14:modId xmlns:p14="http://schemas.microsoft.com/office/powerpoint/2010/main" val="3947158910"/>
              </p:ext>
            </p:extLst>
          </p:nvPr>
        </p:nvGraphicFramePr>
        <p:xfrm>
          <a:off x="822722" y="2098515"/>
          <a:ext cx="75438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19" y="307340"/>
            <a:ext cx="2301240" cy="452120"/>
          </a:xfrm>
          <a:prstGeom prst="rect">
            <a:avLst/>
          </a:prstGeom>
        </p:spPr>
        <p:txBody>
          <a:bodyPr vert="horz" wrap="square" lIns="0" tIns="12700" rIns="0" bIns="0" rtlCol="0">
            <a:spAutoFit/>
          </a:bodyPr>
          <a:lstStyle/>
          <a:p>
            <a:pPr marL="12700">
              <a:lnSpc>
                <a:spcPct val="100000"/>
              </a:lnSpc>
              <a:spcBef>
                <a:spcPts val="100"/>
              </a:spcBef>
            </a:pPr>
            <a:r>
              <a:rPr sz="2800" spc="-5" dirty="0"/>
              <a:t>Loop</a:t>
            </a:r>
            <a:r>
              <a:rPr sz="2800" spc="-75" dirty="0"/>
              <a:t> </a:t>
            </a:r>
            <a:r>
              <a:rPr sz="2800" spc="-10" dirty="0"/>
              <a:t>Invariant</a:t>
            </a:r>
            <a:endParaRPr sz="2800"/>
          </a:p>
        </p:txBody>
      </p:sp>
      <p:sp>
        <p:nvSpPr>
          <p:cNvPr id="3" name="object 3"/>
          <p:cNvSpPr txBox="1"/>
          <p:nvPr/>
        </p:nvSpPr>
        <p:spPr>
          <a:xfrm>
            <a:off x="1227958" y="1926281"/>
            <a:ext cx="775970" cy="1878330"/>
          </a:xfrm>
          <a:prstGeom prst="rect">
            <a:avLst/>
          </a:prstGeom>
        </p:spPr>
        <p:txBody>
          <a:bodyPr vert="horz" wrap="square" lIns="0" tIns="171450" rIns="0" bIns="0" rtlCol="0">
            <a:spAutoFit/>
          </a:bodyPr>
          <a:lstStyle/>
          <a:p>
            <a:pPr marL="12700">
              <a:lnSpc>
                <a:spcPct val="100000"/>
              </a:lnSpc>
              <a:spcBef>
                <a:spcPts val="1350"/>
              </a:spcBef>
            </a:pPr>
            <a:r>
              <a:rPr sz="2000" dirty="0">
                <a:latin typeface="Constantia"/>
                <a:cs typeface="Constantia"/>
              </a:rPr>
              <a:t>i =</a:t>
            </a:r>
            <a:r>
              <a:rPr sz="2000" spc="-40" dirty="0">
                <a:latin typeface="Constantia"/>
                <a:cs typeface="Constantia"/>
              </a:rPr>
              <a:t> </a:t>
            </a:r>
            <a:r>
              <a:rPr sz="2000" dirty="0">
                <a:latin typeface="Constantia"/>
                <a:cs typeface="Constantia"/>
              </a:rPr>
              <a:t>1</a:t>
            </a:r>
          </a:p>
          <a:p>
            <a:pPr marL="12700" marR="311785">
              <a:lnSpc>
                <a:spcPct val="151700"/>
              </a:lnSpc>
              <a:spcBef>
                <a:spcPts val="10"/>
              </a:spcBef>
            </a:pPr>
            <a:r>
              <a:rPr sz="2000" spc="-5" dirty="0">
                <a:latin typeface="Constantia"/>
                <a:cs typeface="Constantia"/>
              </a:rPr>
              <a:t>s=</a:t>
            </a:r>
            <a:r>
              <a:rPr sz="2000" spc="-95" dirty="0">
                <a:latin typeface="Constantia"/>
                <a:cs typeface="Constantia"/>
              </a:rPr>
              <a:t> </a:t>
            </a:r>
            <a:r>
              <a:rPr sz="2000" dirty="0">
                <a:latin typeface="Constantia"/>
                <a:cs typeface="Constantia"/>
              </a:rPr>
              <a:t>0  </a:t>
            </a:r>
            <a:r>
              <a:rPr sz="2000" spc="-5" dirty="0">
                <a:latin typeface="Constantia"/>
                <a:cs typeface="Constantia"/>
              </a:rPr>
              <a:t>do{</a:t>
            </a:r>
            <a:endParaRPr sz="2000" dirty="0">
              <a:latin typeface="Constantia"/>
              <a:cs typeface="Constantia"/>
            </a:endParaRPr>
          </a:p>
          <a:p>
            <a:pPr marL="12700">
              <a:lnSpc>
                <a:spcPct val="100000"/>
              </a:lnSpc>
              <a:spcBef>
                <a:spcPts val="1250"/>
              </a:spcBef>
            </a:pPr>
            <a:r>
              <a:rPr sz="2000" spc="-5" dirty="0">
                <a:latin typeface="Constantia"/>
                <a:cs typeface="Constantia"/>
              </a:rPr>
              <a:t>s= </a:t>
            </a:r>
            <a:r>
              <a:rPr sz="2000" dirty="0">
                <a:latin typeface="Constantia"/>
                <a:cs typeface="Constantia"/>
              </a:rPr>
              <a:t>s +</a:t>
            </a:r>
            <a:r>
              <a:rPr sz="2000" spc="-80" dirty="0">
                <a:latin typeface="Constantia"/>
                <a:cs typeface="Constantia"/>
              </a:rPr>
              <a:t> </a:t>
            </a:r>
            <a:r>
              <a:rPr sz="2000" dirty="0">
                <a:latin typeface="Constantia"/>
                <a:cs typeface="Constantia"/>
              </a:rPr>
              <a:t>i</a:t>
            </a:r>
          </a:p>
        </p:txBody>
      </p:sp>
      <p:sp>
        <p:nvSpPr>
          <p:cNvPr id="4" name="object 4"/>
          <p:cNvSpPr txBox="1"/>
          <p:nvPr/>
        </p:nvSpPr>
        <p:spPr>
          <a:xfrm>
            <a:off x="1227958" y="3638240"/>
            <a:ext cx="783590" cy="952500"/>
          </a:xfrm>
          <a:prstGeom prst="rect">
            <a:avLst/>
          </a:prstGeom>
        </p:spPr>
        <p:txBody>
          <a:bodyPr vert="horz" wrap="square" lIns="0" tIns="171450" rIns="0" bIns="0" rtlCol="0">
            <a:spAutoFit/>
          </a:bodyPr>
          <a:lstStyle/>
          <a:p>
            <a:pPr marL="12700">
              <a:lnSpc>
                <a:spcPct val="100000"/>
              </a:lnSpc>
              <a:spcBef>
                <a:spcPts val="1350"/>
              </a:spcBef>
            </a:pPr>
            <a:r>
              <a:rPr sz="2000" dirty="0">
                <a:latin typeface="Constantia"/>
                <a:cs typeface="Constantia"/>
              </a:rPr>
              <a:t>a</a:t>
            </a:r>
            <a:r>
              <a:rPr sz="2000" spc="-30" dirty="0">
                <a:latin typeface="Constantia"/>
                <a:cs typeface="Constantia"/>
              </a:rPr>
              <a:t> </a:t>
            </a:r>
            <a:r>
              <a:rPr sz="2000" spc="-5" dirty="0">
                <a:latin typeface="Constantia"/>
                <a:cs typeface="Constantia"/>
              </a:rPr>
              <a:t>=5</a:t>
            </a:r>
            <a:endParaRPr sz="2000" dirty="0">
              <a:latin typeface="Constantia"/>
              <a:cs typeface="Constantia"/>
            </a:endParaRPr>
          </a:p>
          <a:p>
            <a:pPr marL="12700">
              <a:lnSpc>
                <a:spcPct val="100000"/>
              </a:lnSpc>
              <a:spcBef>
                <a:spcPts val="1250"/>
              </a:spcBef>
            </a:pPr>
            <a:r>
              <a:rPr sz="2000" dirty="0">
                <a:latin typeface="Constantia"/>
                <a:cs typeface="Constantia"/>
              </a:rPr>
              <a:t>i = i +</a:t>
            </a:r>
            <a:r>
              <a:rPr sz="2000" spc="-110" dirty="0">
                <a:latin typeface="Constantia"/>
                <a:cs typeface="Constantia"/>
              </a:rPr>
              <a:t> </a:t>
            </a:r>
            <a:r>
              <a:rPr sz="2000" dirty="0">
                <a:latin typeface="Constantia"/>
                <a:cs typeface="Constantia"/>
              </a:rPr>
              <a:t>1</a:t>
            </a:r>
          </a:p>
        </p:txBody>
      </p:sp>
      <p:sp>
        <p:nvSpPr>
          <p:cNvPr id="5" name="object 5"/>
          <p:cNvSpPr txBox="1"/>
          <p:nvPr/>
        </p:nvSpPr>
        <p:spPr>
          <a:xfrm>
            <a:off x="1220469" y="4478512"/>
            <a:ext cx="1501140" cy="952500"/>
          </a:xfrm>
          <a:prstGeom prst="rect">
            <a:avLst/>
          </a:prstGeom>
        </p:spPr>
        <p:txBody>
          <a:bodyPr vert="horz" wrap="square" lIns="0" tIns="171450" rIns="0" bIns="0" rtlCol="0">
            <a:spAutoFit/>
          </a:bodyPr>
          <a:lstStyle/>
          <a:p>
            <a:pPr marL="12700">
              <a:lnSpc>
                <a:spcPct val="100000"/>
              </a:lnSpc>
              <a:spcBef>
                <a:spcPts val="1350"/>
              </a:spcBef>
            </a:pPr>
            <a:r>
              <a:rPr sz="2000" dirty="0">
                <a:latin typeface="Constantia"/>
                <a:cs typeface="Constantia"/>
              </a:rPr>
              <a:t>{</a:t>
            </a:r>
          </a:p>
          <a:p>
            <a:pPr marL="12700">
              <a:lnSpc>
                <a:spcPct val="100000"/>
              </a:lnSpc>
              <a:spcBef>
                <a:spcPts val="1250"/>
              </a:spcBef>
            </a:pPr>
            <a:r>
              <a:rPr sz="2000" spc="-5" dirty="0">
                <a:latin typeface="Constantia"/>
                <a:cs typeface="Constantia"/>
              </a:rPr>
              <a:t>while </a:t>
            </a:r>
            <a:r>
              <a:rPr sz="2000" dirty="0">
                <a:latin typeface="Constantia"/>
                <a:cs typeface="Constantia"/>
              </a:rPr>
              <a:t>(i &lt;</a:t>
            </a:r>
            <a:r>
              <a:rPr sz="2000" spc="-80" dirty="0">
                <a:latin typeface="Constantia"/>
                <a:cs typeface="Constantia"/>
              </a:rPr>
              <a:t> </a:t>
            </a:r>
            <a:r>
              <a:rPr sz="2000" spc="-5" dirty="0">
                <a:latin typeface="Constantia"/>
                <a:cs typeface="Constantia"/>
              </a:rPr>
              <a:t>=n)</a:t>
            </a:r>
            <a:endParaRPr sz="2000" dirty="0">
              <a:latin typeface="Constantia"/>
              <a:cs typeface="Constantia"/>
            </a:endParaRPr>
          </a:p>
        </p:txBody>
      </p:sp>
      <p:sp>
        <p:nvSpPr>
          <p:cNvPr id="6" name="object 6"/>
          <p:cNvSpPr txBox="1"/>
          <p:nvPr/>
        </p:nvSpPr>
        <p:spPr>
          <a:xfrm>
            <a:off x="5797291" y="1886845"/>
            <a:ext cx="471170" cy="1878330"/>
          </a:xfrm>
          <a:prstGeom prst="rect">
            <a:avLst/>
          </a:prstGeom>
        </p:spPr>
        <p:txBody>
          <a:bodyPr vert="horz" wrap="square" lIns="0" tIns="171450" rIns="0" bIns="0" rtlCol="0">
            <a:spAutoFit/>
          </a:bodyPr>
          <a:lstStyle/>
          <a:p>
            <a:pPr marL="12700">
              <a:lnSpc>
                <a:spcPct val="100000"/>
              </a:lnSpc>
              <a:spcBef>
                <a:spcPts val="1350"/>
              </a:spcBef>
            </a:pPr>
            <a:r>
              <a:rPr sz="2000" dirty="0">
                <a:latin typeface="Constantia"/>
                <a:cs typeface="Constantia"/>
              </a:rPr>
              <a:t>i =</a:t>
            </a:r>
            <a:r>
              <a:rPr sz="2000" spc="-110" dirty="0">
                <a:latin typeface="Constantia"/>
                <a:cs typeface="Constantia"/>
              </a:rPr>
              <a:t> </a:t>
            </a:r>
            <a:r>
              <a:rPr sz="2000" dirty="0">
                <a:latin typeface="Constantia"/>
                <a:cs typeface="Constantia"/>
              </a:rPr>
              <a:t>1</a:t>
            </a:r>
          </a:p>
          <a:p>
            <a:pPr marL="12700">
              <a:lnSpc>
                <a:spcPct val="100000"/>
              </a:lnSpc>
              <a:spcBef>
                <a:spcPts val="1250"/>
              </a:spcBef>
            </a:pPr>
            <a:r>
              <a:rPr sz="2000" spc="-5" dirty="0">
                <a:latin typeface="Constantia"/>
                <a:cs typeface="Constantia"/>
              </a:rPr>
              <a:t>s=</a:t>
            </a:r>
            <a:r>
              <a:rPr sz="2000" spc="-95" dirty="0">
                <a:latin typeface="Constantia"/>
                <a:cs typeface="Constantia"/>
              </a:rPr>
              <a:t> </a:t>
            </a:r>
            <a:r>
              <a:rPr sz="2000" dirty="0">
                <a:latin typeface="Constantia"/>
                <a:cs typeface="Constantia"/>
              </a:rPr>
              <a:t>0</a:t>
            </a:r>
          </a:p>
          <a:p>
            <a:pPr marL="12700" marR="5080">
              <a:lnSpc>
                <a:spcPts val="3650"/>
              </a:lnSpc>
              <a:spcBef>
                <a:spcPts val="320"/>
              </a:spcBef>
            </a:pPr>
            <a:r>
              <a:rPr sz="2000" dirty="0">
                <a:latin typeface="Constantia"/>
                <a:cs typeface="Constantia"/>
              </a:rPr>
              <a:t>a</a:t>
            </a:r>
            <a:r>
              <a:rPr sz="2000" spc="-105" dirty="0">
                <a:latin typeface="Constantia"/>
                <a:cs typeface="Constantia"/>
              </a:rPr>
              <a:t> </a:t>
            </a:r>
            <a:r>
              <a:rPr sz="2000" spc="-5" dirty="0">
                <a:latin typeface="Constantia"/>
                <a:cs typeface="Constantia"/>
              </a:rPr>
              <a:t>=5  do{</a:t>
            </a:r>
            <a:endParaRPr sz="2000" dirty="0">
              <a:latin typeface="Constantia"/>
              <a:cs typeface="Constantia"/>
            </a:endParaRPr>
          </a:p>
        </p:txBody>
      </p:sp>
      <p:sp>
        <p:nvSpPr>
          <p:cNvPr id="7" name="object 7"/>
          <p:cNvSpPr txBox="1"/>
          <p:nvPr/>
        </p:nvSpPr>
        <p:spPr>
          <a:xfrm>
            <a:off x="5804911" y="3693939"/>
            <a:ext cx="783590" cy="952500"/>
          </a:xfrm>
          <a:prstGeom prst="rect">
            <a:avLst/>
          </a:prstGeom>
        </p:spPr>
        <p:txBody>
          <a:bodyPr vert="horz" wrap="square" lIns="0" tIns="12700" rIns="0" bIns="0" rtlCol="0">
            <a:spAutoFit/>
          </a:bodyPr>
          <a:lstStyle/>
          <a:p>
            <a:pPr marL="12700" marR="5080">
              <a:lnSpc>
                <a:spcPct val="152100"/>
              </a:lnSpc>
              <a:spcBef>
                <a:spcPts val="100"/>
              </a:spcBef>
            </a:pPr>
            <a:r>
              <a:rPr sz="2000" spc="-5" dirty="0">
                <a:latin typeface="Constantia"/>
                <a:cs typeface="Constantia"/>
              </a:rPr>
              <a:t>s= </a:t>
            </a:r>
            <a:r>
              <a:rPr sz="2000" dirty="0">
                <a:latin typeface="Constantia"/>
                <a:cs typeface="Constantia"/>
              </a:rPr>
              <a:t>s +</a:t>
            </a:r>
            <a:r>
              <a:rPr sz="2000" spc="-85" dirty="0">
                <a:latin typeface="Constantia"/>
                <a:cs typeface="Constantia"/>
              </a:rPr>
              <a:t> </a:t>
            </a:r>
            <a:r>
              <a:rPr sz="2000" dirty="0">
                <a:latin typeface="Constantia"/>
                <a:cs typeface="Constantia"/>
              </a:rPr>
              <a:t>i  i = i +</a:t>
            </a:r>
            <a:r>
              <a:rPr sz="2000" spc="-114" dirty="0">
                <a:latin typeface="Constantia"/>
                <a:cs typeface="Constantia"/>
              </a:rPr>
              <a:t> </a:t>
            </a:r>
            <a:r>
              <a:rPr sz="2000" dirty="0">
                <a:latin typeface="Constantia"/>
                <a:cs typeface="Constantia"/>
              </a:rPr>
              <a:t>1</a:t>
            </a:r>
          </a:p>
        </p:txBody>
      </p:sp>
      <p:sp>
        <p:nvSpPr>
          <p:cNvPr id="8" name="object 8"/>
          <p:cNvSpPr txBox="1"/>
          <p:nvPr/>
        </p:nvSpPr>
        <p:spPr>
          <a:xfrm>
            <a:off x="5786250" y="4504119"/>
            <a:ext cx="1501140" cy="949960"/>
          </a:xfrm>
          <a:prstGeom prst="rect">
            <a:avLst/>
          </a:prstGeom>
        </p:spPr>
        <p:txBody>
          <a:bodyPr vert="horz" wrap="square" lIns="0" tIns="170180" rIns="0" bIns="0" rtlCol="0">
            <a:spAutoFit/>
          </a:bodyPr>
          <a:lstStyle/>
          <a:p>
            <a:pPr marL="12700">
              <a:lnSpc>
                <a:spcPct val="100000"/>
              </a:lnSpc>
              <a:spcBef>
                <a:spcPts val="1340"/>
              </a:spcBef>
            </a:pPr>
            <a:r>
              <a:rPr sz="2000" dirty="0">
                <a:latin typeface="Constantia"/>
                <a:cs typeface="Constantia"/>
              </a:rPr>
              <a:t>{</a:t>
            </a:r>
          </a:p>
          <a:p>
            <a:pPr marL="12700">
              <a:lnSpc>
                <a:spcPct val="100000"/>
              </a:lnSpc>
              <a:spcBef>
                <a:spcPts val="1240"/>
              </a:spcBef>
            </a:pPr>
            <a:r>
              <a:rPr sz="2000" spc="-5" dirty="0">
                <a:latin typeface="Constantia"/>
                <a:cs typeface="Constantia"/>
              </a:rPr>
              <a:t>while </a:t>
            </a:r>
            <a:r>
              <a:rPr sz="2000" dirty="0">
                <a:latin typeface="Constantia"/>
                <a:cs typeface="Constantia"/>
              </a:rPr>
              <a:t>(i &lt;</a:t>
            </a:r>
            <a:r>
              <a:rPr sz="2000" spc="-80" dirty="0">
                <a:latin typeface="Constantia"/>
                <a:cs typeface="Constantia"/>
              </a:rPr>
              <a:t> </a:t>
            </a:r>
            <a:r>
              <a:rPr sz="2000" spc="-5" dirty="0">
                <a:latin typeface="Constantia"/>
                <a:cs typeface="Constantia"/>
              </a:rPr>
              <a:t>=n)</a:t>
            </a:r>
            <a:endParaRPr sz="2000" dirty="0">
              <a:latin typeface="Constantia"/>
              <a:cs typeface="Constantia"/>
            </a:endParaRPr>
          </a:p>
        </p:txBody>
      </p:sp>
      <p:sp>
        <p:nvSpPr>
          <p:cNvPr id="9" name="object 9"/>
          <p:cNvSpPr/>
          <p:nvPr/>
        </p:nvSpPr>
        <p:spPr>
          <a:xfrm>
            <a:off x="3474588" y="2928257"/>
            <a:ext cx="1045210" cy="457200"/>
          </a:xfrm>
          <a:custGeom>
            <a:avLst/>
            <a:gdLst/>
            <a:ahLst/>
            <a:cxnLst/>
            <a:rect l="l" t="t" r="r" b="b"/>
            <a:pathLst>
              <a:path w="1045210" h="457200">
                <a:moveTo>
                  <a:pt x="0" y="457200"/>
                </a:moveTo>
                <a:lnTo>
                  <a:pt x="0" y="433070"/>
                </a:lnTo>
                <a:lnTo>
                  <a:pt x="2539" y="408939"/>
                </a:lnTo>
                <a:lnTo>
                  <a:pt x="3810" y="386079"/>
                </a:lnTo>
                <a:lnTo>
                  <a:pt x="7620" y="361950"/>
                </a:lnTo>
                <a:lnTo>
                  <a:pt x="12700" y="339089"/>
                </a:lnTo>
                <a:lnTo>
                  <a:pt x="17779" y="316229"/>
                </a:lnTo>
                <a:lnTo>
                  <a:pt x="24129" y="293370"/>
                </a:lnTo>
                <a:lnTo>
                  <a:pt x="31750" y="271779"/>
                </a:lnTo>
                <a:lnTo>
                  <a:pt x="40639" y="250189"/>
                </a:lnTo>
                <a:lnTo>
                  <a:pt x="49529" y="228600"/>
                </a:lnTo>
                <a:lnTo>
                  <a:pt x="71120" y="187960"/>
                </a:lnTo>
                <a:lnTo>
                  <a:pt x="95250" y="151129"/>
                </a:lnTo>
                <a:lnTo>
                  <a:pt x="123189" y="116839"/>
                </a:lnTo>
                <a:lnTo>
                  <a:pt x="153670" y="87629"/>
                </a:lnTo>
                <a:lnTo>
                  <a:pt x="186689" y="60960"/>
                </a:lnTo>
                <a:lnTo>
                  <a:pt x="220979" y="39370"/>
                </a:lnTo>
                <a:lnTo>
                  <a:pt x="257810" y="21589"/>
                </a:lnTo>
                <a:lnTo>
                  <a:pt x="295910" y="10160"/>
                </a:lnTo>
                <a:lnTo>
                  <a:pt x="314960" y="5079"/>
                </a:lnTo>
                <a:lnTo>
                  <a:pt x="334010" y="2539"/>
                </a:lnTo>
                <a:lnTo>
                  <a:pt x="353060" y="0"/>
                </a:lnTo>
                <a:lnTo>
                  <a:pt x="373379" y="0"/>
                </a:lnTo>
                <a:lnTo>
                  <a:pt x="586739" y="0"/>
                </a:lnTo>
                <a:lnTo>
                  <a:pt x="605789" y="0"/>
                </a:lnTo>
                <a:lnTo>
                  <a:pt x="624839" y="2539"/>
                </a:lnTo>
                <a:lnTo>
                  <a:pt x="643889" y="5079"/>
                </a:lnTo>
                <a:lnTo>
                  <a:pt x="662939" y="10160"/>
                </a:lnTo>
                <a:lnTo>
                  <a:pt x="681989" y="15239"/>
                </a:lnTo>
                <a:lnTo>
                  <a:pt x="718820" y="29210"/>
                </a:lnTo>
                <a:lnTo>
                  <a:pt x="753110" y="48260"/>
                </a:lnTo>
                <a:lnTo>
                  <a:pt x="787400" y="72389"/>
                </a:lnTo>
                <a:lnTo>
                  <a:pt x="817879" y="99060"/>
                </a:lnTo>
                <a:lnTo>
                  <a:pt x="847089" y="130810"/>
                </a:lnTo>
                <a:lnTo>
                  <a:pt x="861060" y="147320"/>
                </a:lnTo>
                <a:lnTo>
                  <a:pt x="885189" y="182879"/>
                </a:lnTo>
                <a:lnTo>
                  <a:pt x="906779" y="222250"/>
                </a:lnTo>
                <a:lnTo>
                  <a:pt x="915670" y="243839"/>
                </a:lnTo>
                <a:lnTo>
                  <a:pt x="924560" y="264160"/>
                </a:lnTo>
                <a:lnTo>
                  <a:pt x="932179" y="285750"/>
                </a:lnTo>
                <a:lnTo>
                  <a:pt x="938529" y="308610"/>
                </a:lnTo>
                <a:lnTo>
                  <a:pt x="944879" y="330200"/>
                </a:lnTo>
                <a:lnTo>
                  <a:pt x="1045210" y="304800"/>
                </a:lnTo>
                <a:lnTo>
                  <a:pt x="853439" y="457200"/>
                </a:lnTo>
                <a:lnTo>
                  <a:pt x="618489" y="304800"/>
                </a:lnTo>
                <a:lnTo>
                  <a:pt x="731520" y="330200"/>
                </a:lnTo>
                <a:lnTo>
                  <a:pt x="726439" y="307339"/>
                </a:lnTo>
                <a:lnTo>
                  <a:pt x="718820" y="285750"/>
                </a:lnTo>
                <a:lnTo>
                  <a:pt x="711200" y="262889"/>
                </a:lnTo>
                <a:lnTo>
                  <a:pt x="702310" y="242570"/>
                </a:lnTo>
                <a:lnTo>
                  <a:pt x="681989" y="200660"/>
                </a:lnTo>
                <a:lnTo>
                  <a:pt x="659129" y="162560"/>
                </a:lnTo>
                <a:lnTo>
                  <a:pt x="632460" y="128270"/>
                </a:lnTo>
                <a:lnTo>
                  <a:pt x="603250" y="96520"/>
                </a:lnTo>
                <a:lnTo>
                  <a:pt x="570229" y="69850"/>
                </a:lnTo>
                <a:lnTo>
                  <a:pt x="553720" y="57150"/>
                </a:lnTo>
                <a:lnTo>
                  <a:pt x="535939" y="45720"/>
                </a:lnTo>
                <a:lnTo>
                  <a:pt x="519429" y="36829"/>
                </a:lnTo>
                <a:lnTo>
                  <a:pt x="500379" y="27939"/>
                </a:lnTo>
                <a:lnTo>
                  <a:pt x="458470" y="27939"/>
                </a:lnTo>
                <a:lnTo>
                  <a:pt x="439420" y="36829"/>
                </a:lnTo>
                <a:lnTo>
                  <a:pt x="421639" y="45720"/>
                </a:lnTo>
                <a:lnTo>
                  <a:pt x="403860" y="58420"/>
                </a:lnTo>
                <a:lnTo>
                  <a:pt x="387350" y="69850"/>
                </a:lnTo>
                <a:lnTo>
                  <a:pt x="355600" y="97789"/>
                </a:lnTo>
                <a:lnTo>
                  <a:pt x="325120" y="130810"/>
                </a:lnTo>
                <a:lnTo>
                  <a:pt x="298450" y="166370"/>
                </a:lnTo>
                <a:lnTo>
                  <a:pt x="285750" y="185420"/>
                </a:lnTo>
                <a:lnTo>
                  <a:pt x="264160" y="226060"/>
                </a:lnTo>
                <a:lnTo>
                  <a:pt x="246379" y="269239"/>
                </a:lnTo>
                <a:lnTo>
                  <a:pt x="231139" y="313689"/>
                </a:lnTo>
                <a:lnTo>
                  <a:pt x="226060" y="337820"/>
                </a:lnTo>
                <a:lnTo>
                  <a:pt x="220979" y="360679"/>
                </a:lnTo>
                <a:lnTo>
                  <a:pt x="217170" y="384810"/>
                </a:lnTo>
                <a:lnTo>
                  <a:pt x="214629" y="408939"/>
                </a:lnTo>
                <a:lnTo>
                  <a:pt x="213360" y="433070"/>
                </a:lnTo>
                <a:lnTo>
                  <a:pt x="213360" y="457200"/>
                </a:lnTo>
                <a:lnTo>
                  <a:pt x="0" y="457200"/>
                </a:lnTo>
                <a:close/>
              </a:path>
            </a:pathLst>
          </a:custGeom>
          <a:ln w="9344">
            <a:solidFill>
              <a:srgbClr val="000000"/>
            </a:solidFill>
          </a:ln>
        </p:spPr>
        <p:txBody>
          <a:bodyPr wrap="square" lIns="0" tIns="0" rIns="0" bIns="0" rtlCol="0"/>
          <a:lstStyle/>
          <a:p>
            <a:endParaRPr/>
          </a:p>
        </p:txBody>
      </p:sp>
      <p:sp>
        <p:nvSpPr>
          <p:cNvPr id="10" name="object 10"/>
          <p:cNvSpPr/>
          <p:nvPr/>
        </p:nvSpPr>
        <p:spPr>
          <a:xfrm>
            <a:off x="3474588" y="2922270"/>
            <a:ext cx="500380" cy="457200"/>
          </a:xfrm>
          <a:custGeom>
            <a:avLst/>
            <a:gdLst/>
            <a:ahLst/>
            <a:cxnLst/>
            <a:rect l="l" t="t" r="r" b="b"/>
            <a:pathLst>
              <a:path w="500379" h="457200">
                <a:moveTo>
                  <a:pt x="389889" y="0"/>
                </a:moveTo>
                <a:lnTo>
                  <a:pt x="353060" y="0"/>
                </a:lnTo>
                <a:lnTo>
                  <a:pt x="314960" y="5079"/>
                </a:lnTo>
                <a:lnTo>
                  <a:pt x="276860" y="15239"/>
                </a:lnTo>
                <a:lnTo>
                  <a:pt x="238760" y="30479"/>
                </a:lnTo>
                <a:lnTo>
                  <a:pt x="203200" y="49529"/>
                </a:lnTo>
                <a:lnTo>
                  <a:pt x="170179" y="73660"/>
                </a:lnTo>
                <a:lnTo>
                  <a:pt x="138429" y="101600"/>
                </a:lnTo>
                <a:lnTo>
                  <a:pt x="109220" y="133350"/>
                </a:lnTo>
                <a:lnTo>
                  <a:pt x="82550" y="168910"/>
                </a:lnTo>
                <a:lnTo>
                  <a:pt x="59689" y="208279"/>
                </a:lnTo>
                <a:lnTo>
                  <a:pt x="31750" y="271779"/>
                </a:lnTo>
                <a:lnTo>
                  <a:pt x="17779" y="316229"/>
                </a:lnTo>
                <a:lnTo>
                  <a:pt x="7620" y="361950"/>
                </a:lnTo>
                <a:lnTo>
                  <a:pt x="2539" y="408939"/>
                </a:lnTo>
                <a:lnTo>
                  <a:pt x="0" y="433070"/>
                </a:lnTo>
                <a:lnTo>
                  <a:pt x="0" y="457200"/>
                </a:lnTo>
                <a:lnTo>
                  <a:pt x="213360" y="457200"/>
                </a:lnTo>
                <a:lnTo>
                  <a:pt x="213360" y="433070"/>
                </a:lnTo>
                <a:lnTo>
                  <a:pt x="214629" y="408939"/>
                </a:lnTo>
                <a:lnTo>
                  <a:pt x="217170" y="384810"/>
                </a:lnTo>
                <a:lnTo>
                  <a:pt x="220979" y="360679"/>
                </a:lnTo>
                <a:lnTo>
                  <a:pt x="226060" y="337820"/>
                </a:lnTo>
                <a:lnTo>
                  <a:pt x="231139" y="313689"/>
                </a:lnTo>
                <a:lnTo>
                  <a:pt x="246379" y="269239"/>
                </a:lnTo>
                <a:lnTo>
                  <a:pt x="264160" y="226060"/>
                </a:lnTo>
                <a:lnTo>
                  <a:pt x="285750" y="185420"/>
                </a:lnTo>
                <a:lnTo>
                  <a:pt x="311150" y="147320"/>
                </a:lnTo>
                <a:lnTo>
                  <a:pt x="340360" y="113029"/>
                </a:lnTo>
                <a:lnTo>
                  <a:pt x="370839" y="83820"/>
                </a:lnTo>
                <a:lnTo>
                  <a:pt x="403860" y="58420"/>
                </a:lnTo>
                <a:lnTo>
                  <a:pt x="421639" y="45720"/>
                </a:lnTo>
                <a:lnTo>
                  <a:pt x="439420" y="36829"/>
                </a:lnTo>
                <a:lnTo>
                  <a:pt x="458470" y="27939"/>
                </a:lnTo>
                <a:lnTo>
                  <a:pt x="500379" y="27939"/>
                </a:lnTo>
                <a:lnTo>
                  <a:pt x="492760" y="24129"/>
                </a:lnTo>
                <a:lnTo>
                  <a:pt x="483870" y="20320"/>
                </a:lnTo>
                <a:lnTo>
                  <a:pt x="476250" y="17779"/>
                </a:lnTo>
                <a:lnTo>
                  <a:pt x="467360" y="15239"/>
                </a:lnTo>
                <a:lnTo>
                  <a:pt x="459739" y="12700"/>
                </a:lnTo>
                <a:lnTo>
                  <a:pt x="441960" y="7620"/>
                </a:lnTo>
                <a:lnTo>
                  <a:pt x="433070" y="6350"/>
                </a:lnTo>
                <a:lnTo>
                  <a:pt x="425450" y="3810"/>
                </a:lnTo>
                <a:lnTo>
                  <a:pt x="416560" y="2539"/>
                </a:lnTo>
                <a:lnTo>
                  <a:pt x="407670" y="2539"/>
                </a:lnTo>
                <a:lnTo>
                  <a:pt x="389889" y="0"/>
                </a:lnTo>
                <a:close/>
              </a:path>
            </a:pathLst>
          </a:custGeom>
          <a:solidFill>
            <a:srgbClr val="B2B2B2"/>
          </a:solidFill>
        </p:spPr>
        <p:txBody>
          <a:bodyPr wrap="square" lIns="0" tIns="0" rIns="0" bIns="0" rtlCol="0"/>
          <a:lstStyle/>
          <a:p>
            <a:endParaRPr/>
          </a:p>
        </p:txBody>
      </p:sp>
      <p:sp>
        <p:nvSpPr>
          <p:cNvPr id="11" name="object 11"/>
          <p:cNvSpPr/>
          <p:nvPr/>
        </p:nvSpPr>
        <p:spPr>
          <a:xfrm>
            <a:off x="3474588" y="2922270"/>
            <a:ext cx="500380" cy="457200"/>
          </a:xfrm>
          <a:custGeom>
            <a:avLst/>
            <a:gdLst/>
            <a:ahLst/>
            <a:cxnLst/>
            <a:rect l="l" t="t" r="r" b="b"/>
            <a:pathLst>
              <a:path w="500379" h="457200">
                <a:moveTo>
                  <a:pt x="0" y="457200"/>
                </a:moveTo>
                <a:lnTo>
                  <a:pt x="0" y="433070"/>
                </a:lnTo>
                <a:lnTo>
                  <a:pt x="2539" y="408939"/>
                </a:lnTo>
                <a:lnTo>
                  <a:pt x="3810" y="386079"/>
                </a:lnTo>
                <a:lnTo>
                  <a:pt x="7620" y="361950"/>
                </a:lnTo>
                <a:lnTo>
                  <a:pt x="12700" y="339089"/>
                </a:lnTo>
                <a:lnTo>
                  <a:pt x="17779" y="316229"/>
                </a:lnTo>
                <a:lnTo>
                  <a:pt x="24129" y="293370"/>
                </a:lnTo>
                <a:lnTo>
                  <a:pt x="31750" y="271779"/>
                </a:lnTo>
                <a:lnTo>
                  <a:pt x="40639" y="250189"/>
                </a:lnTo>
                <a:lnTo>
                  <a:pt x="49529" y="228600"/>
                </a:lnTo>
                <a:lnTo>
                  <a:pt x="71120" y="187960"/>
                </a:lnTo>
                <a:lnTo>
                  <a:pt x="95250" y="151129"/>
                </a:lnTo>
                <a:lnTo>
                  <a:pt x="123189" y="116839"/>
                </a:lnTo>
                <a:lnTo>
                  <a:pt x="153670" y="87629"/>
                </a:lnTo>
                <a:lnTo>
                  <a:pt x="186689" y="60960"/>
                </a:lnTo>
                <a:lnTo>
                  <a:pt x="220979" y="39370"/>
                </a:lnTo>
                <a:lnTo>
                  <a:pt x="257810" y="21589"/>
                </a:lnTo>
                <a:lnTo>
                  <a:pt x="295910" y="10160"/>
                </a:lnTo>
                <a:lnTo>
                  <a:pt x="314960" y="5079"/>
                </a:lnTo>
                <a:lnTo>
                  <a:pt x="334010" y="2539"/>
                </a:lnTo>
                <a:lnTo>
                  <a:pt x="353060" y="0"/>
                </a:lnTo>
                <a:lnTo>
                  <a:pt x="373379" y="0"/>
                </a:lnTo>
                <a:lnTo>
                  <a:pt x="382270" y="0"/>
                </a:lnTo>
                <a:lnTo>
                  <a:pt x="389889" y="0"/>
                </a:lnTo>
                <a:lnTo>
                  <a:pt x="398779" y="1270"/>
                </a:lnTo>
                <a:lnTo>
                  <a:pt x="407670" y="2539"/>
                </a:lnTo>
                <a:lnTo>
                  <a:pt x="416560" y="2539"/>
                </a:lnTo>
                <a:lnTo>
                  <a:pt x="425450" y="3810"/>
                </a:lnTo>
                <a:lnTo>
                  <a:pt x="433070" y="6350"/>
                </a:lnTo>
                <a:lnTo>
                  <a:pt x="441960" y="7620"/>
                </a:lnTo>
                <a:lnTo>
                  <a:pt x="450850" y="10160"/>
                </a:lnTo>
                <a:lnTo>
                  <a:pt x="459739" y="12700"/>
                </a:lnTo>
                <a:lnTo>
                  <a:pt x="467360" y="15239"/>
                </a:lnTo>
                <a:lnTo>
                  <a:pt x="476250" y="17779"/>
                </a:lnTo>
                <a:lnTo>
                  <a:pt x="483870" y="20320"/>
                </a:lnTo>
                <a:lnTo>
                  <a:pt x="492760" y="24129"/>
                </a:lnTo>
                <a:lnTo>
                  <a:pt x="500379" y="27939"/>
                </a:lnTo>
                <a:lnTo>
                  <a:pt x="458470" y="27939"/>
                </a:lnTo>
                <a:lnTo>
                  <a:pt x="439420" y="36829"/>
                </a:lnTo>
                <a:lnTo>
                  <a:pt x="421639" y="45720"/>
                </a:lnTo>
                <a:lnTo>
                  <a:pt x="403860" y="58420"/>
                </a:lnTo>
                <a:lnTo>
                  <a:pt x="387350" y="69850"/>
                </a:lnTo>
                <a:lnTo>
                  <a:pt x="355600" y="97789"/>
                </a:lnTo>
                <a:lnTo>
                  <a:pt x="325120" y="130810"/>
                </a:lnTo>
                <a:lnTo>
                  <a:pt x="298450" y="166370"/>
                </a:lnTo>
                <a:lnTo>
                  <a:pt x="285750" y="185420"/>
                </a:lnTo>
                <a:lnTo>
                  <a:pt x="264160" y="226060"/>
                </a:lnTo>
                <a:lnTo>
                  <a:pt x="246379" y="269239"/>
                </a:lnTo>
                <a:lnTo>
                  <a:pt x="231139" y="313689"/>
                </a:lnTo>
                <a:lnTo>
                  <a:pt x="226060" y="337820"/>
                </a:lnTo>
                <a:lnTo>
                  <a:pt x="220979" y="360679"/>
                </a:lnTo>
                <a:lnTo>
                  <a:pt x="217170" y="384810"/>
                </a:lnTo>
                <a:lnTo>
                  <a:pt x="214629" y="408939"/>
                </a:lnTo>
                <a:lnTo>
                  <a:pt x="213360" y="433070"/>
                </a:lnTo>
                <a:lnTo>
                  <a:pt x="213360" y="457200"/>
                </a:lnTo>
                <a:lnTo>
                  <a:pt x="0" y="457200"/>
                </a:lnTo>
                <a:close/>
              </a:path>
            </a:pathLst>
          </a:custGeom>
          <a:ln w="9344">
            <a:solidFill>
              <a:srgbClr val="000000"/>
            </a:solidFill>
          </a:ln>
        </p:spPr>
        <p:txBody>
          <a:bodyPr wrap="square" lIns="0" tIns="0" rIns="0" bIns="0" rtlCol="0"/>
          <a:lstStyle/>
          <a:p>
            <a:endParaRPr/>
          </a:p>
        </p:txBody>
      </p:sp>
      <p:sp>
        <p:nvSpPr>
          <p:cNvPr id="12" name="object 12"/>
          <p:cNvSpPr txBox="1"/>
          <p:nvPr/>
        </p:nvSpPr>
        <p:spPr>
          <a:xfrm>
            <a:off x="798195" y="5542280"/>
            <a:ext cx="5386070" cy="574040"/>
          </a:xfrm>
          <a:prstGeom prst="rect">
            <a:avLst/>
          </a:prstGeom>
        </p:spPr>
        <p:txBody>
          <a:bodyPr vert="horz" wrap="square" lIns="0" tIns="12700" rIns="0" bIns="0" rtlCol="0">
            <a:spAutoFit/>
          </a:bodyPr>
          <a:lstStyle/>
          <a:p>
            <a:pPr marL="12700" marR="5080">
              <a:lnSpc>
                <a:spcPct val="100000"/>
              </a:lnSpc>
              <a:spcBef>
                <a:spcPts val="100"/>
              </a:spcBef>
            </a:pPr>
            <a:r>
              <a:rPr sz="1800" spc="-10" dirty="0">
                <a:latin typeface="Arial"/>
                <a:cs typeface="Arial"/>
              </a:rPr>
              <a:t>Bringing </a:t>
            </a:r>
            <a:r>
              <a:rPr sz="1800" spc="-5" dirty="0">
                <a:latin typeface="Arial"/>
                <a:cs typeface="Arial"/>
              </a:rPr>
              <a:t>a=5 outside the do </a:t>
            </a:r>
            <a:r>
              <a:rPr sz="1800" spc="-15" dirty="0">
                <a:latin typeface="Arial"/>
                <a:cs typeface="Arial"/>
              </a:rPr>
              <a:t>while </a:t>
            </a:r>
            <a:r>
              <a:rPr sz="1800" spc="-10" dirty="0">
                <a:latin typeface="Arial"/>
                <a:cs typeface="Arial"/>
              </a:rPr>
              <a:t>loop, </a:t>
            </a:r>
            <a:r>
              <a:rPr sz="1800" spc="-5" dirty="0">
                <a:latin typeface="Arial"/>
                <a:cs typeface="Arial"/>
              </a:rPr>
              <a:t>is </a:t>
            </a:r>
            <a:r>
              <a:rPr sz="1800" spc="-10" dirty="0">
                <a:latin typeface="Arial"/>
                <a:cs typeface="Arial"/>
              </a:rPr>
              <a:t>called code  </a:t>
            </a:r>
            <a:r>
              <a:rPr sz="1800" spc="-5" dirty="0">
                <a:latin typeface="Arial"/>
                <a:cs typeface="Arial"/>
              </a:rPr>
              <a:t>motion.</a:t>
            </a:r>
            <a:endParaRPr sz="1800"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19" y="307340"/>
            <a:ext cx="2994025" cy="452120"/>
          </a:xfrm>
          <a:prstGeom prst="rect">
            <a:avLst/>
          </a:prstGeom>
        </p:spPr>
        <p:txBody>
          <a:bodyPr vert="horz" wrap="square" lIns="0" tIns="12700" rIns="0" bIns="0" rtlCol="0">
            <a:spAutoFit/>
          </a:bodyPr>
          <a:lstStyle/>
          <a:p>
            <a:pPr marL="12700">
              <a:lnSpc>
                <a:spcPct val="100000"/>
              </a:lnSpc>
              <a:spcBef>
                <a:spcPts val="100"/>
              </a:spcBef>
            </a:pPr>
            <a:r>
              <a:rPr sz="2800" spc="-5" dirty="0">
                <a:latin typeface="Constantia"/>
                <a:cs typeface="Constantia"/>
              </a:rPr>
              <a:t>Induction</a:t>
            </a:r>
            <a:r>
              <a:rPr sz="2800" spc="-80" dirty="0">
                <a:latin typeface="Constantia"/>
                <a:cs typeface="Constantia"/>
              </a:rPr>
              <a:t> </a:t>
            </a:r>
            <a:r>
              <a:rPr sz="2800" spc="-5" dirty="0">
                <a:latin typeface="Constantia"/>
                <a:cs typeface="Constantia"/>
              </a:rPr>
              <a:t>variables</a:t>
            </a:r>
            <a:endParaRPr sz="2800">
              <a:latin typeface="Constantia"/>
              <a:cs typeface="Constantia"/>
            </a:endParaRPr>
          </a:p>
        </p:txBody>
      </p:sp>
      <p:sp>
        <p:nvSpPr>
          <p:cNvPr id="3" name="object 3"/>
          <p:cNvSpPr/>
          <p:nvPr/>
        </p:nvSpPr>
        <p:spPr>
          <a:xfrm>
            <a:off x="1828800" y="1905000"/>
            <a:ext cx="1268730" cy="609600"/>
          </a:xfrm>
          <a:custGeom>
            <a:avLst/>
            <a:gdLst/>
            <a:ahLst/>
            <a:cxnLst/>
            <a:rect l="l" t="t" r="r" b="b"/>
            <a:pathLst>
              <a:path w="1268730" h="609600">
                <a:moveTo>
                  <a:pt x="736600" y="0"/>
                </a:moveTo>
                <a:lnTo>
                  <a:pt x="429260" y="0"/>
                </a:lnTo>
                <a:lnTo>
                  <a:pt x="405130" y="2539"/>
                </a:lnTo>
                <a:lnTo>
                  <a:pt x="359410" y="12700"/>
                </a:lnTo>
                <a:lnTo>
                  <a:pt x="313689" y="29210"/>
                </a:lnTo>
                <a:lnTo>
                  <a:pt x="269239" y="52070"/>
                </a:lnTo>
                <a:lnTo>
                  <a:pt x="227330" y="81279"/>
                </a:lnTo>
                <a:lnTo>
                  <a:pt x="167639" y="135889"/>
                </a:lnTo>
                <a:lnTo>
                  <a:pt x="133350" y="177800"/>
                </a:lnTo>
                <a:lnTo>
                  <a:pt x="101600" y="226060"/>
                </a:lnTo>
                <a:lnTo>
                  <a:pt x="73660" y="276860"/>
                </a:lnTo>
                <a:lnTo>
                  <a:pt x="49530" y="332739"/>
                </a:lnTo>
                <a:lnTo>
                  <a:pt x="30480" y="391160"/>
                </a:lnTo>
                <a:lnTo>
                  <a:pt x="15239" y="452120"/>
                </a:lnTo>
                <a:lnTo>
                  <a:pt x="2539" y="546100"/>
                </a:lnTo>
                <a:lnTo>
                  <a:pt x="0" y="609600"/>
                </a:lnTo>
                <a:lnTo>
                  <a:pt x="259080" y="609600"/>
                </a:lnTo>
                <a:lnTo>
                  <a:pt x="259080" y="577850"/>
                </a:lnTo>
                <a:lnTo>
                  <a:pt x="261619" y="546100"/>
                </a:lnTo>
                <a:lnTo>
                  <a:pt x="267969" y="483870"/>
                </a:lnTo>
                <a:lnTo>
                  <a:pt x="280669" y="422910"/>
                </a:lnTo>
                <a:lnTo>
                  <a:pt x="297180" y="364489"/>
                </a:lnTo>
                <a:lnTo>
                  <a:pt x="318769" y="307339"/>
                </a:lnTo>
                <a:lnTo>
                  <a:pt x="342900" y="255270"/>
                </a:lnTo>
                <a:lnTo>
                  <a:pt x="373380" y="205739"/>
                </a:lnTo>
                <a:lnTo>
                  <a:pt x="405130" y="160020"/>
                </a:lnTo>
                <a:lnTo>
                  <a:pt x="441960" y="119379"/>
                </a:lnTo>
                <a:lnTo>
                  <a:pt x="481330" y="85089"/>
                </a:lnTo>
                <a:lnTo>
                  <a:pt x="521969" y="55879"/>
                </a:lnTo>
                <a:lnTo>
                  <a:pt x="543560" y="43179"/>
                </a:lnTo>
                <a:lnTo>
                  <a:pt x="880109" y="43179"/>
                </a:lnTo>
                <a:lnTo>
                  <a:pt x="875030" y="40639"/>
                </a:lnTo>
                <a:lnTo>
                  <a:pt x="853439" y="29210"/>
                </a:lnTo>
                <a:lnTo>
                  <a:pt x="830580" y="20320"/>
                </a:lnTo>
                <a:lnTo>
                  <a:pt x="807719" y="12700"/>
                </a:lnTo>
                <a:lnTo>
                  <a:pt x="759460" y="2539"/>
                </a:lnTo>
                <a:lnTo>
                  <a:pt x="736600" y="0"/>
                </a:lnTo>
                <a:close/>
              </a:path>
              <a:path w="1268730" h="609600">
                <a:moveTo>
                  <a:pt x="751839" y="406400"/>
                </a:moveTo>
                <a:lnTo>
                  <a:pt x="1036319" y="609600"/>
                </a:lnTo>
                <a:lnTo>
                  <a:pt x="1213532" y="454660"/>
                </a:lnTo>
                <a:lnTo>
                  <a:pt x="891539" y="454660"/>
                </a:lnTo>
                <a:lnTo>
                  <a:pt x="751839" y="406400"/>
                </a:lnTo>
                <a:close/>
              </a:path>
              <a:path w="1268730" h="609600">
                <a:moveTo>
                  <a:pt x="880109" y="43179"/>
                </a:moveTo>
                <a:lnTo>
                  <a:pt x="622300" y="43179"/>
                </a:lnTo>
                <a:lnTo>
                  <a:pt x="645160" y="57150"/>
                </a:lnTo>
                <a:lnTo>
                  <a:pt x="666750" y="72389"/>
                </a:lnTo>
                <a:lnTo>
                  <a:pt x="709930" y="106679"/>
                </a:lnTo>
                <a:lnTo>
                  <a:pt x="749300" y="147320"/>
                </a:lnTo>
                <a:lnTo>
                  <a:pt x="784860" y="193039"/>
                </a:lnTo>
                <a:lnTo>
                  <a:pt x="816610" y="245110"/>
                </a:lnTo>
                <a:lnTo>
                  <a:pt x="855980" y="330200"/>
                </a:lnTo>
                <a:lnTo>
                  <a:pt x="876300" y="391160"/>
                </a:lnTo>
                <a:lnTo>
                  <a:pt x="891539" y="454660"/>
                </a:lnTo>
                <a:lnTo>
                  <a:pt x="1151889" y="454660"/>
                </a:lnTo>
                <a:lnTo>
                  <a:pt x="1136650" y="393700"/>
                </a:lnTo>
                <a:lnTo>
                  <a:pt x="1117600" y="335279"/>
                </a:lnTo>
                <a:lnTo>
                  <a:pt x="1080770" y="252729"/>
                </a:lnTo>
                <a:lnTo>
                  <a:pt x="1050289" y="203200"/>
                </a:lnTo>
                <a:lnTo>
                  <a:pt x="1017269" y="157479"/>
                </a:lnTo>
                <a:lnTo>
                  <a:pt x="998219" y="137160"/>
                </a:lnTo>
                <a:lnTo>
                  <a:pt x="980439" y="116839"/>
                </a:lnTo>
                <a:lnTo>
                  <a:pt x="939800" y="81279"/>
                </a:lnTo>
                <a:lnTo>
                  <a:pt x="919480" y="67310"/>
                </a:lnTo>
                <a:lnTo>
                  <a:pt x="897889" y="52070"/>
                </a:lnTo>
                <a:lnTo>
                  <a:pt x="880109" y="43179"/>
                </a:lnTo>
                <a:close/>
              </a:path>
              <a:path w="1268730" h="609600">
                <a:moveTo>
                  <a:pt x="1268730" y="406400"/>
                </a:moveTo>
                <a:lnTo>
                  <a:pt x="1151889" y="454660"/>
                </a:lnTo>
                <a:lnTo>
                  <a:pt x="1213532" y="454660"/>
                </a:lnTo>
                <a:lnTo>
                  <a:pt x="1268730" y="406400"/>
                </a:lnTo>
                <a:close/>
              </a:path>
            </a:pathLst>
          </a:custGeom>
          <a:solidFill>
            <a:srgbClr val="8FC125"/>
          </a:solidFill>
        </p:spPr>
        <p:txBody>
          <a:bodyPr wrap="square" lIns="0" tIns="0" rIns="0" bIns="0" rtlCol="0"/>
          <a:lstStyle/>
          <a:p>
            <a:endParaRPr/>
          </a:p>
        </p:txBody>
      </p:sp>
      <p:sp>
        <p:nvSpPr>
          <p:cNvPr id="4" name="object 4"/>
          <p:cNvSpPr/>
          <p:nvPr/>
        </p:nvSpPr>
        <p:spPr>
          <a:xfrm>
            <a:off x="1828800" y="1905000"/>
            <a:ext cx="1268730" cy="609600"/>
          </a:xfrm>
          <a:custGeom>
            <a:avLst/>
            <a:gdLst/>
            <a:ahLst/>
            <a:cxnLst/>
            <a:rect l="l" t="t" r="r" b="b"/>
            <a:pathLst>
              <a:path w="1268730" h="609600">
                <a:moveTo>
                  <a:pt x="0" y="609600"/>
                </a:moveTo>
                <a:lnTo>
                  <a:pt x="1269" y="577850"/>
                </a:lnTo>
                <a:lnTo>
                  <a:pt x="2539" y="546100"/>
                </a:lnTo>
                <a:lnTo>
                  <a:pt x="6350" y="514350"/>
                </a:lnTo>
                <a:lnTo>
                  <a:pt x="10160" y="482600"/>
                </a:lnTo>
                <a:lnTo>
                  <a:pt x="15239" y="452120"/>
                </a:lnTo>
                <a:lnTo>
                  <a:pt x="22860" y="421639"/>
                </a:lnTo>
                <a:lnTo>
                  <a:pt x="30480" y="391160"/>
                </a:lnTo>
                <a:lnTo>
                  <a:pt x="49530" y="332739"/>
                </a:lnTo>
                <a:lnTo>
                  <a:pt x="73660" y="276860"/>
                </a:lnTo>
                <a:lnTo>
                  <a:pt x="101600" y="226060"/>
                </a:lnTo>
                <a:lnTo>
                  <a:pt x="133350" y="177800"/>
                </a:lnTo>
                <a:lnTo>
                  <a:pt x="167639" y="135889"/>
                </a:lnTo>
                <a:lnTo>
                  <a:pt x="186689" y="116839"/>
                </a:lnTo>
                <a:lnTo>
                  <a:pt x="205739" y="97789"/>
                </a:lnTo>
                <a:lnTo>
                  <a:pt x="247650" y="66039"/>
                </a:lnTo>
                <a:lnTo>
                  <a:pt x="290830" y="40639"/>
                </a:lnTo>
                <a:lnTo>
                  <a:pt x="335280" y="20320"/>
                </a:lnTo>
                <a:lnTo>
                  <a:pt x="382269" y="7620"/>
                </a:lnTo>
                <a:lnTo>
                  <a:pt x="405130" y="2539"/>
                </a:lnTo>
                <a:lnTo>
                  <a:pt x="429260" y="0"/>
                </a:lnTo>
                <a:lnTo>
                  <a:pt x="453389" y="0"/>
                </a:lnTo>
                <a:lnTo>
                  <a:pt x="712469" y="0"/>
                </a:lnTo>
                <a:lnTo>
                  <a:pt x="736600" y="0"/>
                </a:lnTo>
                <a:lnTo>
                  <a:pt x="759460" y="2539"/>
                </a:lnTo>
                <a:lnTo>
                  <a:pt x="783589" y="7620"/>
                </a:lnTo>
                <a:lnTo>
                  <a:pt x="807719" y="12700"/>
                </a:lnTo>
                <a:lnTo>
                  <a:pt x="830580" y="20320"/>
                </a:lnTo>
                <a:lnTo>
                  <a:pt x="853439" y="29210"/>
                </a:lnTo>
                <a:lnTo>
                  <a:pt x="875030" y="40639"/>
                </a:lnTo>
                <a:lnTo>
                  <a:pt x="897889" y="52070"/>
                </a:lnTo>
                <a:lnTo>
                  <a:pt x="919480" y="67310"/>
                </a:lnTo>
                <a:lnTo>
                  <a:pt x="939800" y="81279"/>
                </a:lnTo>
                <a:lnTo>
                  <a:pt x="960119" y="99060"/>
                </a:lnTo>
                <a:lnTo>
                  <a:pt x="980439" y="116839"/>
                </a:lnTo>
                <a:lnTo>
                  <a:pt x="998219" y="137160"/>
                </a:lnTo>
                <a:lnTo>
                  <a:pt x="1017269" y="157479"/>
                </a:lnTo>
                <a:lnTo>
                  <a:pt x="1050289" y="203200"/>
                </a:lnTo>
                <a:lnTo>
                  <a:pt x="1080770" y="252729"/>
                </a:lnTo>
                <a:lnTo>
                  <a:pt x="1093470" y="279400"/>
                </a:lnTo>
                <a:lnTo>
                  <a:pt x="1106170" y="306070"/>
                </a:lnTo>
                <a:lnTo>
                  <a:pt x="1127760" y="363220"/>
                </a:lnTo>
                <a:lnTo>
                  <a:pt x="1144270" y="422910"/>
                </a:lnTo>
                <a:lnTo>
                  <a:pt x="1151889" y="454660"/>
                </a:lnTo>
                <a:lnTo>
                  <a:pt x="1268730" y="406400"/>
                </a:lnTo>
                <a:lnTo>
                  <a:pt x="1036319" y="609600"/>
                </a:lnTo>
                <a:lnTo>
                  <a:pt x="751839" y="406400"/>
                </a:lnTo>
                <a:lnTo>
                  <a:pt x="891539" y="454660"/>
                </a:lnTo>
                <a:lnTo>
                  <a:pt x="883919" y="422910"/>
                </a:lnTo>
                <a:lnTo>
                  <a:pt x="876300" y="391160"/>
                </a:lnTo>
                <a:lnTo>
                  <a:pt x="867410" y="360679"/>
                </a:lnTo>
                <a:lnTo>
                  <a:pt x="855980" y="330200"/>
                </a:lnTo>
                <a:lnTo>
                  <a:pt x="843280" y="300989"/>
                </a:lnTo>
                <a:lnTo>
                  <a:pt x="830580" y="271779"/>
                </a:lnTo>
                <a:lnTo>
                  <a:pt x="801369" y="218439"/>
                </a:lnTo>
                <a:lnTo>
                  <a:pt x="767080" y="170179"/>
                </a:lnTo>
                <a:lnTo>
                  <a:pt x="730250" y="125729"/>
                </a:lnTo>
                <a:lnTo>
                  <a:pt x="688339" y="88900"/>
                </a:lnTo>
                <a:lnTo>
                  <a:pt x="645160" y="57150"/>
                </a:lnTo>
                <a:lnTo>
                  <a:pt x="622300" y="43179"/>
                </a:lnTo>
                <a:lnTo>
                  <a:pt x="543560" y="43179"/>
                </a:lnTo>
                <a:lnTo>
                  <a:pt x="501650" y="69850"/>
                </a:lnTo>
                <a:lnTo>
                  <a:pt x="461010" y="101600"/>
                </a:lnTo>
                <a:lnTo>
                  <a:pt x="422910" y="139700"/>
                </a:lnTo>
                <a:lnTo>
                  <a:pt x="388619" y="182879"/>
                </a:lnTo>
                <a:lnTo>
                  <a:pt x="358139" y="229870"/>
                </a:lnTo>
                <a:lnTo>
                  <a:pt x="330200" y="280670"/>
                </a:lnTo>
                <a:lnTo>
                  <a:pt x="307339" y="335279"/>
                </a:lnTo>
                <a:lnTo>
                  <a:pt x="288289" y="393700"/>
                </a:lnTo>
                <a:lnTo>
                  <a:pt x="274319" y="453389"/>
                </a:lnTo>
                <a:lnTo>
                  <a:pt x="264160" y="515620"/>
                </a:lnTo>
                <a:lnTo>
                  <a:pt x="259080" y="577850"/>
                </a:lnTo>
                <a:lnTo>
                  <a:pt x="259080" y="609600"/>
                </a:lnTo>
                <a:lnTo>
                  <a:pt x="0" y="609600"/>
                </a:lnTo>
                <a:close/>
              </a:path>
            </a:pathLst>
          </a:custGeom>
          <a:ln w="9344">
            <a:solidFill>
              <a:srgbClr val="000000"/>
            </a:solidFill>
          </a:ln>
        </p:spPr>
        <p:txBody>
          <a:bodyPr wrap="square" lIns="0" tIns="0" rIns="0" bIns="0" rtlCol="0"/>
          <a:lstStyle/>
          <a:p>
            <a:endParaRPr/>
          </a:p>
        </p:txBody>
      </p:sp>
      <p:sp>
        <p:nvSpPr>
          <p:cNvPr id="5" name="object 5"/>
          <p:cNvSpPr/>
          <p:nvPr/>
        </p:nvSpPr>
        <p:spPr>
          <a:xfrm>
            <a:off x="1828800" y="19050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6" name="object 6"/>
          <p:cNvSpPr/>
          <p:nvPr/>
        </p:nvSpPr>
        <p:spPr>
          <a:xfrm>
            <a:off x="3124200" y="25146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7" name="object 7"/>
          <p:cNvSpPr/>
          <p:nvPr/>
        </p:nvSpPr>
        <p:spPr>
          <a:xfrm>
            <a:off x="1828800" y="1905000"/>
            <a:ext cx="622300" cy="609600"/>
          </a:xfrm>
          <a:custGeom>
            <a:avLst/>
            <a:gdLst/>
            <a:ahLst/>
            <a:cxnLst/>
            <a:rect l="l" t="t" r="r" b="b"/>
            <a:pathLst>
              <a:path w="622300" h="609600">
                <a:moveTo>
                  <a:pt x="476250" y="0"/>
                </a:moveTo>
                <a:lnTo>
                  <a:pt x="429260" y="0"/>
                </a:lnTo>
                <a:lnTo>
                  <a:pt x="405130" y="2539"/>
                </a:lnTo>
                <a:lnTo>
                  <a:pt x="359410" y="12700"/>
                </a:lnTo>
                <a:lnTo>
                  <a:pt x="313689" y="29210"/>
                </a:lnTo>
                <a:lnTo>
                  <a:pt x="269239" y="52070"/>
                </a:lnTo>
                <a:lnTo>
                  <a:pt x="227330" y="81279"/>
                </a:lnTo>
                <a:lnTo>
                  <a:pt x="167639" y="135889"/>
                </a:lnTo>
                <a:lnTo>
                  <a:pt x="133350" y="177800"/>
                </a:lnTo>
                <a:lnTo>
                  <a:pt x="101600" y="226060"/>
                </a:lnTo>
                <a:lnTo>
                  <a:pt x="73660" y="276860"/>
                </a:lnTo>
                <a:lnTo>
                  <a:pt x="49530" y="332739"/>
                </a:lnTo>
                <a:lnTo>
                  <a:pt x="30480" y="391160"/>
                </a:lnTo>
                <a:lnTo>
                  <a:pt x="15239" y="452120"/>
                </a:lnTo>
                <a:lnTo>
                  <a:pt x="2539" y="546100"/>
                </a:lnTo>
                <a:lnTo>
                  <a:pt x="0" y="609600"/>
                </a:lnTo>
                <a:lnTo>
                  <a:pt x="259080" y="609600"/>
                </a:lnTo>
                <a:lnTo>
                  <a:pt x="259080" y="577850"/>
                </a:lnTo>
                <a:lnTo>
                  <a:pt x="261619" y="546100"/>
                </a:lnTo>
                <a:lnTo>
                  <a:pt x="267969" y="483870"/>
                </a:lnTo>
                <a:lnTo>
                  <a:pt x="280669" y="422910"/>
                </a:lnTo>
                <a:lnTo>
                  <a:pt x="297180" y="364489"/>
                </a:lnTo>
                <a:lnTo>
                  <a:pt x="318769" y="307339"/>
                </a:lnTo>
                <a:lnTo>
                  <a:pt x="342900" y="255270"/>
                </a:lnTo>
                <a:lnTo>
                  <a:pt x="373380" y="205739"/>
                </a:lnTo>
                <a:lnTo>
                  <a:pt x="405130" y="160020"/>
                </a:lnTo>
                <a:lnTo>
                  <a:pt x="441960" y="119379"/>
                </a:lnTo>
                <a:lnTo>
                  <a:pt x="481330" y="85089"/>
                </a:lnTo>
                <a:lnTo>
                  <a:pt x="521969" y="55879"/>
                </a:lnTo>
                <a:lnTo>
                  <a:pt x="543560" y="43179"/>
                </a:lnTo>
                <a:lnTo>
                  <a:pt x="622300" y="43179"/>
                </a:lnTo>
                <a:lnTo>
                  <a:pt x="610869" y="38100"/>
                </a:lnTo>
                <a:lnTo>
                  <a:pt x="600710" y="33020"/>
                </a:lnTo>
                <a:lnTo>
                  <a:pt x="589280" y="27939"/>
                </a:lnTo>
                <a:lnTo>
                  <a:pt x="579119" y="24129"/>
                </a:lnTo>
                <a:lnTo>
                  <a:pt x="567689" y="19050"/>
                </a:lnTo>
                <a:lnTo>
                  <a:pt x="556260" y="15239"/>
                </a:lnTo>
                <a:lnTo>
                  <a:pt x="544830" y="12700"/>
                </a:lnTo>
                <a:lnTo>
                  <a:pt x="533400" y="8889"/>
                </a:lnTo>
                <a:lnTo>
                  <a:pt x="521969" y="6350"/>
                </a:lnTo>
                <a:lnTo>
                  <a:pt x="510539" y="5079"/>
                </a:lnTo>
                <a:lnTo>
                  <a:pt x="499110" y="2539"/>
                </a:lnTo>
                <a:lnTo>
                  <a:pt x="476250" y="0"/>
                </a:lnTo>
                <a:close/>
              </a:path>
            </a:pathLst>
          </a:custGeom>
          <a:solidFill>
            <a:srgbClr val="64871A"/>
          </a:solidFill>
        </p:spPr>
        <p:txBody>
          <a:bodyPr wrap="square" lIns="0" tIns="0" rIns="0" bIns="0" rtlCol="0"/>
          <a:lstStyle/>
          <a:p>
            <a:endParaRPr/>
          </a:p>
        </p:txBody>
      </p:sp>
      <p:sp>
        <p:nvSpPr>
          <p:cNvPr id="8" name="object 8"/>
          <p:cNvSpPr/>
          <p:nvPr/>
        </p:nvSpPr>
        <p:spPr>
          <a:xfrm>
            <a:off x="1828800" y="1905000"/>
            <a:ext cx="622300" cy="609600"/>
          </a:xfrm>
          <a:custGeom>
            <a:avLst/>
            <a:gdLst/>
            <a:ahLst/>
            <a:cxnLst/>
            <a:rect l="l" t="t" r="r" b="b"/>
            <a:pathLst>
              <a:path w="622300" h="609600">
                <a:moveTo>
                  <a:pt x="0" y="609600"/>
                </a:moveTo>
                <a:lnTo>
                  <a:pt x="1269" y="577850"/>
                </a:lnTo>
                <a:lnTo>
                  <a:pt x="2539" y="546100"/>
                </a:lnTo>
                <a:lnTo>
                  <a:pt x="6350" y="514350"/>
                </a:lnTo>
                <a:lnTo>
                  <a:pt x="10160" y="482600"/>
                </a:lnTo>
                <a:lnTo>
                  <a:pt x="15239" y="452120"/>
                </a:lnTo>
                <a:lnTo>
                  <a:pt x="22860" y="421639"/>
                </a:lnTo>
                <a:lnTo>
                  <a:pt x="30480" y="391160"/>
                </a:lnTo>
                <a:lnTo>
                  <a:pt x="49530" y="332739"/>
                </a:lnTo>
                <a:lnTo>
                  <a:pt x="73660" y="276860"/>
                </a:lnTo>
                <a:lnTo>
                  <a:pt x="101600" y="226060"/>
                </a:lnTo>
                <a:lnTo>
                  <a:pt x="133350" y="177800"/>
                </a:lnTo>
                <a:lnTo>
                  <a:pt x="167639" y="135889"/>
                </a:lnTo>
                <a:lnTo>
                  <a:pt x="186689" y="116839"/>
                </a:lnTo>
                <a:lnTo>
                  <a:pt x="205739" y="97789"/>
                </a:lnTo>
                <a:lnTo>
                  <a:pt x="247650" y="66039"/>
                </a:lnTo>
                <a:lnTo>
                  <a:pt x="290830" y="40639"/>
                </a:lnTo>
                <a:lnTo>
                  <a:pt x="335280" y="20320"/>
                </a:lnTo>
                <a:lnTo>
                  <a:pt x="382269" y="7620"/>
                </a:lnTo>
                <a:lnTo>
                  <a:pt x="405130" y="2539"/>
                </a:lnTo>
                <a:lnTo>
                  <a:pt x="429260" y="0"/>
                </a:lnTo>
                <a:lnTo>
                  <a:pt x="453389" y="0"/>
                </a:lnTo>
                <a:lnTo>
                  <a:pt x="464819" y="0"/>
                </a:lnTo>
                <a:lnTo>
                  <a:pt x="476250" y="0"/>
                </a:lnTo>
                <a:lnTo>
                  <a:pt x="487680" y="1270"/>
                </a:lnTo>
                <a:lnTo>
                  <a:pt x="499110" y="2539"/>
                </a:lnTo>
                <a:lnTo>
                  <a:pt x="510539" y="5079"/>
                </a:lnTo>
                <a:lnTo>
                  <a:pt x="521969" y="6350"/>
                </a:lnTo>
                <a:lnTo>
                  <a:pt x="533400" y="8889"/>
                </a:lnTo>
                <a:lnTo>
                  <a:pt x="544830" y="12700"/>
                </a:lnTo>
                <a:lnTo>
                  <a:pt x="556260" y="15239"/>
                </a:lnTo>
                <a:lnTo>
                  <a:pt x="567689" y="19050"/>
                </a:lnTo>
                <a:lnTo>
                  <a:pt x="579119" y="24129"/>
                </a:lnTo>
                <a:lnTo>
                  <a:pt x="589280" y="27939"/>
                </a:lnTo>
                <a:lnTo>
                  <a:pt x="600710" y="33020"/>
                </a:lnTo>
                <a:lnTo>
                  <a:pt x="610869" y="38100"/>
                </a:lnTo>
                <a:lnTo>
                  <a:pt x="622300" y="43179"/>
                </a:lnTo>
                <a:lnTo>
                  <a:pt x="543560" y="43179"/>
                </a:lnTo>
                <a:lnTo>
                  <a:pt x="521969" y="55879"/>
                </a:lnTo>
                <a:lnTo>
                  <a:pt x="481330" y="85089"/>
                </a:lnTo>
                <a:lnTo>
                  <a:pt x="441960" y="119379"/>
                </a:lnTo>
                <a:lnTo>
                  <a:pt x="405130" y="160020"/>
                </a:lnTo>
                <a:lnTo>
                  <a:pt x="373380" y="205739"/>
                </a:lnTo>
                <a:lnTo>
                  <a:pt x="342900" y="255270"/>
                </a:lnTo>
                <a:lnTo>
                  <a:pt x="318769" y="307339"/>
                </a:lnTo>
                <a:lnTo>
                  <a:pt x="297180" y="364489"/>
                </a:lnTo>
                <a:lnTo>
                  <a:pt x="280669" y="422910"/>
                </a:lnTo>
                <a:lnTo>
                  <a:pt x="267969" y="483870"/>
                </a:lnTo>
                <a:lnTo>
                  <a:pt x="261619" y="546100"/>
                </a:lnTo>
                <a:lnTo>
                  <a:pt x="259080" y="577850"/>
                </a:lnTo>
                <a:lnTo>
                  <a:pt x="259080" y="609600"/>
                </a:lnTo>
                <a:lnTo>
                  <a:pt x="0" y="609600"/>
                </a:lnTo>
                <a:close/>
              </a:path>
            </a:pathLst>
          </a:custGeom>
          <a:ln w="9344">
            <a:solidFill>
              <a:srgbClr val="000000"/>
            </a:solidFill>
          </a:ln>
        </p:spPr>
        <p:txBody>
          <a:bodyPr wrap="square" lIns="0" tIns="0" rIns="0" bIns="0" rtlCol="0"/>
          <a:lstStyle/>
          <a:p>
            <a:endParaRPr/>
          </a:p>
        </p:txBody>
      </p:sp>
      <p:sp>
        <p:nvSpPr>
          <p:cNvPr id="9" name="object 9"/>
          <p:cNvSpPr/>
          <p:nvPr/>
        </p:nvSpPr>
        <p:spPr>
          <a:xfrm>
            <a:off x="1828800" y="19050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10" name="object 10"/>
          <p:cNvSpPr/>
          <p:nvPr/>
        </p:nvSpPr>
        <p:spPr>
          <a:xfrm>
            <a:off x="3124200" y="25146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11" name="object 11"/>
          <p:cNvSpPr txBox="1"/>
          <p:nvPr/>
        </p:nvSpPr>
        <p:spPr>
          <a:xfrm>
            <a:off x="700312" y="5738232"/>
            <a:ext cx="64744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t1,t2 are </a:t>
            </a:r>
            <a:r>
              <a:rPr sz="1800" spc="-10" dirty="0">
                <a:latin typeface="Arial"/>
                <a:cs typeface="Arial"/>
              </a:rPr>
              <a:t>induction variables. </a:t>
            </a:r>
            <a:r>
              <a:rPr sz="1800" dirty="0">
                <a:latin typeface="Arial"/>
                <a:cs typeface="Arial"/>
              </a:rPr>
              <a:t>i </a:t>
            </a:r>
            <a:r>
              <a:rPr sz="1800" spc="-5" dirty="0">
                <a:latin typeface="Arial"/>
                <a:cs typeface="Arial"/>
              </a:rPr>
              <a:t>is </a:t>
            </a:r>
            <a:r>
              <a:rPr sz="1800" spc="-10" dirty="0">
                <a:latin typeface="Arial"/>
                <a:cs typeface="Arial"/>
              </a:rPr>
              <a:t>inducing </a:t>
            </a:r>
            <a:r>
              <a:rPr sz="1800" spc="-5" dirty="0">
                <a:latin typeface="Arial"/>
                <a:cs typeface="Arial"/>
              </a:rPr>
              <a:t>t1 </a:t>
            </a:r>
            <a:r>
              <a:rPr sz="1800" spc="-10" dirty="0">
                <a:latin typeface="Arial"/>
                <a:cs typeface="Arial"/>
              </a:rPr>
              <a:t>and </a:t>
            </a:r>
            <a:r>
              <a:rPr sz="1800" spc="-5" dirty="0">
                <a:latin typeface="Arial"/>
                <a:cs typeface="Arial"/>
              </a:rPr>
              <a:t>t1 is inducing</a:t>
            </a:r>
            <a:r>
              <a:rPr sz="1800" spc="70" dirty="0">
                <a:latin typeface="Arial"/>
                <a:cs typeface="Arial"/>
              </a:rPr>
              <a:t> </a:t>
            </a:r>
            <a:r>
              <a:rPr sz="1800" spc="-5" dirty="0">
                <a:latin typeface="Arial"/>
                <a:cs typeface="Arial"/>
              </a:rPr>
              <a:t>t2</a:t>
            </a:r>
            <a:endParaRPr sz="1800" dirty="0">
              <a:latin typeface="Arial"/>
              <a:cs typeface="Arial"/>
            </a:endParaRPr>
          </a:p>
        </p:txBody>
      </p:sp>
      <p:sp>
        <p:nvSpPr>
          <p:cNvPr id="12" name="object 12"/>
          <p:cNvSpPr/>
          <p:nvPr/>
        </p:nvSpPr>
        <p:spPr>
          <a:xfrm>
            <a:off x="4495800" y="3733800"/>
            <a:ext cx="609600" cy="152400"/>
          </a:xfrm>
          <a:custGeom>
            <a:avLst/>
            <a:gdLst/>
            <a:ahLst/>
            <a:cxnLst/>
            <a:rect l="l" t="t" r="r" b="b"/>
            <a:pathLst>
              <a:path w="609600" h="152400">
                <a:moveTo>
                  <a:pt x="152400" y="0"/>
                </a:moveTo>
                <a:lnTo>
                  <a:pt x="0" y="76200"/>
                </a:lnTo>
                <a:lnTo>
                  <a:pt x="152400" y="152400"/>
                </a:lnTo>
                <a:lnTo>
                  <a:pt x="152400" y="114300"/>
                </a:lnTo>
                <a:lnTo>
                  <a:pt x="609600" y="114300"/>
                </a:lnTo>
                <a:lnTo>
                  <a:pt x="609600" y="38100"/>
                </a:lnTo>
                <a:lnTo>
                  <a:pt x="152400" y="38100"/>
                </a:lnTo>
                <a:lnTo>
                  <a:pt x="152400" y="0"/>
                </a:lnTo>
                <a:close/>
              </a:path>
            </a:pathLst>
          </a:custGeom>
          <a:solidFill>
            <a:srgbClr val="8FC125"/>
          </a:solidFill>
        </p:spPr>
        <p:txBody>
          <a:bodyPr wrap="square" lIns="0" tIns="0" rIns="0" bIns="0" rtlCol="0"/>
          <a:lstStyle/>
          <a:p>
            <a:endParaRPr/>
          </a:p>
        </p:txBody>
      </p:sp>
      <p:sp>
        <p:nvSpPr>
          <p:cNvPr id="13" name="object 13"/>
          <p:cNvSpPr/>
          <p:nvPr/>
        </p:nvSpPr>
        <p:spPr>
          <a:xfrm>
            <a:off x="4495800" y="3733800"/>
            <a:ext cx="609600" cy="152400"/>
          </a:xfrm>
          <a:custGeom>
            <a:avLst/>
            <a:gdLst/>
            <a:ahLst/>
            <a:cxnLst/>
            <a:rect l="l" t="t" r="r" b="b"/>
            <a:pathLst>
              <a:path w="609600" h="152400">
                <a:moveTo>
                  <a:pt x="609600" y="38100"/>
                </a:moveTo>
                <a:lnTo>
                  <a:pt x="152400" y="38100"/>
                </a:lnTo>
                <a:lnTo>
                  <a:pt x="152400" y="0"/>
                </a:lnTo>
                <a:lnTo>
                  <a:pt x="0" y="76200"/>
                </a:lnTo>
                <a:lnTo>
                  <a:pt x="152400" y="152400"/>
                </a:lnTo>
                <a:lnTo>
                  <a:pt x="152400" y="114300"/>
                </a:lnTo>
                <a:lnTo>
                  <a:pt x="609600" y="114300"/>
                </a:lnTo>
                <a:lnTo>
                  <a:pt x="609600" y="38100"/>
                </a:lnTo>
                <a:close/>
              </a:path>
            </a:pathLst>
          </a:custGeom>
          <a:ln w="9344">
            <a:solidFill>
              <a:srgbClr val="000000"/>
            </a:solidFill>
          </a:ln>
        </p:spPr>
        <p:txBody>
          <a:bodyPr wrap="square" lIns="0" tIns="0" rIns="0" bIns="0" rtlCol="0"/>
          <a:lstStyle/>
          <a:p>
            <a:endParaRPr/>
          </a:p>
        </p:txBody>
      </p:sp>
      <p:sp>
        <p:nvSpPr>
          <p:cNvPr id="14" name="object 14"/>
          <p:cNvSpPr/>
          <p:nvPr/>
        </p:nvSpPr>
        <p:spPr>
          <a:xfrm>
            <a:off x="4495800" y="37338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15" name="object 15"/>
          <p:cNvSpPr/>
          <p:nvPr/>
        </p:nvSpPr>
        <p:spPr>
          <a:xfrm>
            <a:off x="5105400" y="38862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graphicFrame>
        <p:nvGraphicFramePr>
          <p:cNvPr id="16" name="object 16"/>
          <p:cNvGraphicFramePr>
            <a:graphicFrameLocks noGrp="1"/>
          </p:cNvGraphicFramePr>
          <p:nvPr>
            <p:extLst>
              <p:ext uri="{D42A27DB-BD31-4B8C-83A1-F6EECF244321}">
                <p14:modId xmlns:p14="http://schemas.microsoft.com/office/powerpoint/2010/main" val="3876262875"/>
              </p:ext>
            </p:extLst>
          </p:nvPr>
        </p:nvGraphicFramePr>
        <p:xfrm>
          <a:off x="1066800" y="2070380"/>
          <a:ext cx="6593839" cy="3502567"/>
        </p:xfrm>
        <a:graphic>
          <a:graphicData uri="http://schemas.openxmlformats.org/drawingml/2006/table">
            <a:tbl>
              <a:tblPr firstRow="1" bandRow="1">
                <a:tableStyleId>{2D5ABB26-0587-4C30-8999-92F81FD0307C}</a:tableStyleId>
              </a:tblPr>
              <a:tblGrid>
                <a:gridCol w="2532380">
                  <a:extLst>
                    <a:ext uri="{9D8B030D-6E8A-4147-A177-3AD203B41FA5}">
                      <a16:colId xmlns:a16="http://schemas.microsoft.com/office/drawing/2014/main" xmlns="" val="20000"/>
                    </a:ext>
                  </a:extLst>
                </a:gridCol>
                <a:gridCol w="1981199">
                  <a:extLst>
                    <a:ext uri="{9D8B030D-6E8A-4147-A177-3AD203B41FA5}">
                      <a16:colId xmlns:a16="http://schemas.microsoft.com/office/drawing/2014/main" xmlns="" val="20001"/>
                    </a:ext>
                  </a:extLst>
                </a:gridCol>
                <a:gridCol w="2080260">
                  <a:extLst>
                    <a:ext uri="{9D8B030D-6E8A-4147-A177-3AD203B41FA5}">
                      <a16:colId xmlns:a16="http://schemas.microsoft.com/office/drawing/2014/main" xmlns="" val="20002"/>
                    </a:ext>
                  </a:extLst>
                </a:gridCol>
              </a:tblGrid>
              <a:tr h="1005373">
                <a:tc>
                  <a:txBody>
                    <a:bodyPr/>
                    <a:lstStyle/>
                    <a:p>
                      <a:pPr marL="31750">
                        <a:lnSpc>
                          <a:spcPts val="1325"/>
                        </a:lnSpc>
                      </a:pPr>
                      <a:r>
                        <a:rPr sz="1200" dirty="0">
                          <a:latin typeface="Arial"/>
                          <a:cs typeface="Arial"/>
                        </a:rPr>
                        <a:t>i =</a:t>
                      </a:r>
                      <a:r>
                        <a:rPr sz="1200" spc="-20" dirty="0">
                          <a:latin typeface="Arial"/>
                          <a:cs typeface="Arial"/>
                        </a:rPr>
                        <a:t> </a:t>
                      </a:r>
                      <a:r>
                        <a:rPr sz="1200" dirty="0">
                          <a:latin typeface="Arial"/>
                          <a:cs typeface="Arial"/>
                        </a:rPr>
                        <a:t>1</a:t>
                      </a:r>
                    </a:p>
                    <a:p>
                      <a:pPr marL="31750" marR="2132965">
                        <a:lnSpc>
                          <a:spcPts val="2190"/>
                        </a:lnSpc>
                        <a:spcBef>
                          <a:spcPts val="185"/>
                        </a:spcBef>
                      </a:pPr>
                      <a:r>
                        <a:rPr sz="1200" dirty="0">
                          <a:latin typeface="Arial"/>
                          <a:cs typeface="Arial"/>
                        </a:rPr>
                        <a:t>s= 0  </a:t>
                      </a:r>
                      <a:r>
                        <a:rPr sz="1200" spc="-5" dirty="0">
                          <a:latin typeface="Arial"/>
                          <a:cs typeface="Arial"/>
                        </a:rPr>
                        <a:t>S</a:t>
                      </a:r>
                      <a:r>
                        <a:rPr sz="1200" spc="10" dirty="0">
                          <a:latin typeface="Arial"/>
                          <a:cs typeface="Arial"/>
                        </a:rPr>
                        <a:t>1</a:t>
                      </a:r>
                      <a:r>
                        <a:rPr sz="1200" spc="-15" dirty="0">
                          <a:latin typeface="Arial"/>
                          <a:cs typeface="Arial"/>
                        </a:rPr>
                        <a:t>=</a:t>
                      </a:r>
                      <a:r>
                        <a:rPr sz="1200" dirty="0">
                          <a:latin typeface="Arial"/>
                          <a:cs typeface="Arial"/>
                        </a:rPr>
                        <a:t>0  </a:t>
                      </a:r>
                      <a:r>
                        <a:rPr sz="1200" spc="-5" dirty="0">
                          <a:latin typeface="Arial"/>
                          <a:cs typeface="Arial"/>
                        </a:rPr>
                        <a:t>S</a:t>
                      </a:r>
                      <a:r>
                        <a:rPr sz="1200" spc="10" dirty="0">
                          <a:latin typeface="Arial"/>
                          <a:cs typeface="Arial"/>
                        </a:rPr>
                        <a:t>2</a:t>
                      </a:r>
                      <a:r>
                        <a:rPr sz="1200" spc="-15" dirty="0">
                          <a:latin typeface="Arial"/>
                          <a:cs typeface="Arial"/>
                        </a:rPr>
                        <a:t>=</a:t>
                      </a:r>
                      <a:r>
                        <a:rPr sz="1200" dirty="0">
                          <a:latin typeface="Arial"/>
                          <a:cs typeface="Arial"/>
                        </a:rPr>
                        <a:t>0</a:t>
                      </a:r>
                    </a:p>
                  </a:txBody>
                  <a:tcPr marL="0" marR="0" marT="0" marB="0"/>
                </a:tc>
                <a:tc>
                  <a:txBody>
                    <a:bodyPr/>
                    <a:lstStyle/>
                    <a:p>
                      <a:pPr marL="471170">
                        <a:lnSpc>
                          <a:spcPts val="1325"/>
                        </a:lnSpc>
                      </a:pPr>
                      <a:r>
                        <a:rPr sz="1200" dirty="0">
                          <a:latin typeface="Arial"/>
                          <a:cs typeface="Arial"/>
                        </a:rPr>
                        <a:t>i =</a:t>
                      </a:r>
                      <a:r>
                        <a:rPr sz="1200" spc="-25" dirty="0">
                          <a:latin typeface="Arial"/>
                          <a:cs typeface="Arial"/>
                        </a:rPr>
                        <a:t> </a:t>
                      </a:r>
                      <a:r>
                        <a:rPr sz="1200" dirty="0">
                          <a:latin typeface="Arial"/>
                          <a:cs typeface="Arial"/>
                        </a:rPr>
                        <a:t>1</a:t>
                      </a:r>
                      <a:endParaRPr sz="1200">
                        <a:latin typeface="Arial"/>
                        <a:cs typeface="Arial"/>
                      </a:endParaRPr>
                    </a:p>
                    <a:p>
                      <a:pPr marL="471170" marR="1142365">
                        <a:lnSpc>
                          <a:spcPts val="2190"/>
                        </a:lnSpc>
                        <a:spcBef>
                          <a:spcPts val="185"/>
                        </a:spcBef>
                      </a:pPr>
                      <a:r>
                        <a:rPr sz="1200" dirty="0">
                          <a:latin typeface="Arial"/>
                          <a:cs typeface="Arial"/>
                        </a:rPr>
                        <a:t>s= 0  </a:t>
                      </a:r>
                      <a:r>
                        <a:rPr sz="1200" spc="-5" dirty="0">
                          <a:latin typeface="Arial"/>
                          <a:cs typeface="Arial"/>
                        </a:rPr>
                        <a:t>S</a:t>
                      </a:r>
                      <a:r>
                        <a:rPr sz="1200" spc="10" dirty="0">
                          <a:latin typeface="Arial"/>
                          <a:cs typeface="Arial"/>
                        </a:rPr>
                        <a:t>1</a:t>
                      </a:r>
                      <a:r>
                        <a:rPr sz="1200" spc="-15" dirty="0">
                          <a:latin typeface="Arial"/>
                          <a:cs typeface="Arial"/>
                        </a:rPr>
                        <a:t>=</a:t>
                      </a:r>
                      <a:r>
                        <a:rPr sz="1200" dirty="0">
                          <a:latin typeface="Arial"/>
                          <a:cs typeface="Arial"/>
                        </a:rPr>
                        <a:t>0  </a:t>
                      </a:r>
                      <a:r>
                        <a:rPr sz="1200" spc="-5" dirty="0">
                          <a:latin typeface="Arial"/>
                          <a:cs typeface="Arial"/>
                        </a:rPr>
                        <a:t>S</a:t>
                      </a:r>
                      <a:r>
                        <a:rPr sz="1200" spc="10" dirty="0">
                          <a:latin typeface="Arial"/>
                          <a:cs typeface="Arial"/>
                        </a:rPr>
                        <a:t>2</a:t>
                      </a:r>
                      <a:r>
                        <a:rPr sz="1200" spc="-15" dirty="0">
                          <a:latin typeface="Arial"/>
                          <a:cs typeface="Arial"/>
                        </a:rPr>
                        <a:t>=</a:t>
                      </a:r>
                      <a:r>
                        <a:rPr sz="1200" dirty="0">
                          <a:latin typeface="Arial"/>
                          <a:cs typeface="Arial"/>
                        </a:rPr>
                        <a:t>0</a:t>
                      </a:r>
                      <a:endParaRPr sz="1200">
                        <a:latin typeface="Arial"/>
                        <a:cs typeface="Arial"/>
                      </a:endParaRPr>
                    </a:p>
                  </a:txBody>
                  <a:tcPr marL="0" marR="0" marT="0" marB="0"/>
                </a:tc>
                <a:tc rowSpan="3">
                  <a:txBody>
                    <a:bodyPr/>
                    <a:lstStyle/>
                    <a:p>
                      <a:pPr>
                        <a:lnSpc>
                          <a:spcPct val="100000"/>
                        </a:lnSpc>
                      </a:pPr>
                      <a:endParaRPr sz="1500">
                        <a:latin typeface="Times New Roman"/>
                        <a:cs typeface="Times New Roman"/>
                      </a:endParaRPr>
                    </a:p>
                  </a:txBody>
                  <a:tcPr marL="0" marR="0" marT="0" marB="0"/>
                </a:tc>
                <a:extLst>
                  <a:ext uri="{0D108BD9-81ED-4DB2-BD59-A6C34878D82A}">
                    <a16:rowId xmlns:a16="http://schemas.microsoft.com/office/drawing/2014/main" xmlns="" val="10000"/>
                  </a:ext>
                </a:extLst>
              </a:tr>
              <a:tr h="307845">
                <a:tc>
                  <a:txBody>
                    <a:bodyPr/>
                    <a:lstStyle/>
                    <a:p>
                      <a:pPr marL="31750">
                        <a:lnSpc>
                          <a:spcPct val="100000"/>
                        </a:lnSpc>
                        <a:spcBef>
                          <a:spcPts val="710"/>
                        </a:spcBef>
                      </a:pPr>
                      <a:r>
                        <a:rPr sz="1200" spc="-10" dirty="0">
                          <a:latin typeface="Arial"/>
                          <a:cs typeface="Arial"/>
                        </a:rPr>
                        <a:t>while </a:t>
                      </a:r>
                      <a:r>
                        <a:rPr sz="1200" dirty="0">
                          <a:latin typeface="Arial"/>
                          <a:cs typeface="Arial"/>
                        </a:rPr>
                        <a:t>(i &lt;</a:t>
                      </a:r>
                      <a:r>
                        <a:rPr sz="1200" spc="-5" dirty="0">
                          <a:latin typeface="Arial"/>
                          <a:cs typeface="Arial"/>
                        </a:rPr>
                        <a:t> =n)</a:t>
                      </a:r>
                      <a:endParaRPr sz="1200" dirty="0">
                        <a:latin typeface="Arial"/>
                        <a:cs typeface="Arial"/>
                      </a:endParaRPr>
                    </a:p>
                  </a:txBody>
                  <a:tcPr marL="0" marR="0" marT="90170" marB="0"/>
                </a:tc>
                <a:tc>
                  <a:txBody>
                    <a:bodyPr/>
                    <a:lstStyle/>
                    <a:p>
                      <a:pPr marL="471170">
                        <a:lnSpc>
                          <a:spcPct val="100000"/>
                        </a:lnSpc>
                        <a:spcBef>
                          <a:spcPts val="710"/>
                        </a:spcBef>
                      </a:pPr>
                      <a:r>
                        <a:rPr sz="1200" spc="-5" dirty="0">
                          <a:latin typeface="Arial"/>
                          <a:cs typeface="Arial"/>
                        </a:rPr>
                        <a:t>t2=0</a:t>
                      </a:r>
                      <a:endParaRPr sz="1200">
                        <a:latin typeface="Arial"/>
                        <a:cs typeface="Arial"/>
                      </a:endParaRPr>
                    </a:p>
                  </a:txBody>
                  <a:tcPr marL="0" marR="0" marT="90170" marB="0"/>
                </a:tc>
                <a:tc vMerge="1">
                  <a:txBody>
                    <a:bodyPr/>
                    <a:lstStyle/>
                    <a:p>
                      <a:endParaRPr/>
                    </a:p>
                  </a:txBody>
                  <a:tcPr marL="0" marR="0" marT="0" marB="0"/>
                </a:tc>
                <a:extLst>
                  <a:ext uri="{0D108BD9-81ED-4DB2-BD59-A6C34878D82A}">
                    <a16:rowId xmlns:a16="http://schemas.microsoft.com/office/drawing/2014/main" xmlns="" val="10001"/>
                  </a:ext>
                </a:extLst>
              </a:tr>
              <a:tr h="277494">
                <a:tc>
                  <a:txBody>
                    <a:bodyPr/>
                    <a:lstStyle/>
                    <a:p>
                      <a:pPr marL="31750">
                        <a:lnSpc>
                          <a:spcPct val="100000"/>
                        </a:lnSpc>
                        <a:spcBef>
                          <a:spcPts val="310"/>
                        </a:spcBef>
                      </a:pPr>
                      <a:r>
                        <a:rPr sz="1200" dirty="0">
                          <a:latin typeface="Arial"/>
                          <a:cs typeface="Arial"/>
                        </a:rPr>
                        <a:t>{</a:t>
                      </a:r>
                      <a:endParaRPr sz="1200">
                        <a:latin typeface="Arial"/>
                        <a:cs typeface="Arial"/>
                      </a:endParaRPr>
                    </a:p>
                  </a:txBody>
                  <a:tcPr marL="0" marR="0" marT="39370" marB="0"/>
                </a:tc>
                <a:tc>
                  <a:txBody>
                    <a:bodyPr/>
                    <a:lstStyle/>
                    <a:p>
                      <a:pPr marL="471170">
                        <a:lnSpc>
                          <a:spcPct val="100000"/>
                        </a:lnSpc>
                        <a:spcBef>
                          <a:spcPts val="310"/>
                        </a:spcBef>
                      </a:pPr>
                      <a:r>
                        <a:rPr sz="1200" spc="-10" dirty="0">
                          <a:latin typeface="Arial"/>
                          <a:cs typeface="Arial"/>
                        </a:rPr>
                        <a:t>while </a:t>
                      </a:r>
                      <a:r>
                        <a:rPr sz="1200" dirty="0">
                          <a:latin typeface="Arial"/>
                          <a:cs typeface="Arial"/>
                        </a:rPr>
                        <a:t>(i &lt;</a:t>
                      </a:r>
                      <a:r>
                        <a:rPr sz="1200" spc="-15" dirty="0">
                          <a:latin typeface="Arial"/>
                          <a:cs typeface="Arial"/>
                        </a:rPr>
                        <a:t> </a:t>
                      </a:r>
                      <a:r>
                        <a:rPr sz="1200" spc="-5" dirty="0">
                          <a:latin typeface="Arial"/>
                          <a:cs typeface="Arial"/>
                        </a:rPr>
                        <a:t>=n)</a:t>
                      </a:r>
                      <a:endParaRPr sz="1200">
                        <a:latin typeface="Arial"/>
                        <a:cs typeface="Arial"/>
                      </a:endParaRPr>
                    </a:p>
                  </a:txBody>
                  <a:tcPr marL="0" marR="0" marT="39370" marB="0"/>
                </a:tc>
                <a:tc vMerge="1">
                  <a:txBody>
                    <a:bodyPr/>
                    <a:lstStyle/>
                    <a:p>
                      <a:endParaRPr/>
                    </a:p>
                  </a:txBody>
                  <a:tcPr marL="0" marR="0" marT="0" marB="0"/>
                </a:tc>
                <a:extLst>
                  <a:ext uri="{0D108BD9-81ED-4DB2-BD59-A6C34878D82A}">
                    <a16:rowId xmlns:a16="http://schemas.microsoft.com/office/drawing/2014/main" xmlns="" val="10002"/>
                  </a:ext>
                </a:extLst>
              </a:tr>
              <a:tr h="519834">
                <a:tc>
                  <a:txBody>
                    <a:bodyPr/>
                    <a:lstStyle/>
                    <a:p>
                      <a:pPr marL="31750">
                        <a:lnSpc>
                          <a:spcPct val="100000"/>
                        </a:lnSpc>
                        <a:spcBef>
                          <a:spcPts val="305"/>
                        </a:spcBef>
                      </a:pPr>
                      <a:r>
                        <a:rPr sz="1200" dirty="0">
                          <a:latin typeface="Arial"/>
                          <a:cs typeface="Arial"/>
                        </a:rPr>
                        <a:t>s= s + a[ i</a:t>
                      </a:r>
                      <a:r>
                        <a:rPr sz="1200" spc="-30" dirty="0">
                          <a:latin typeface="Arial"/>
                          <a:cs typeface="Arial"/>
                        </a:rPr>
                        <a:t> </a:t>
                      </a:r>
                      <a:r>
                        <a:rPr sz="1200" dirty="0">
                          <a:latin typeface="Arial"/>
                          <a:cs typeface="Arial"/>
                        </a:rPr>
                        <a:t>]</a:t>
                      </a:r>
                      <a:endParaRPr sz="1200">
                        <a:latin typeface="Arial"/>
                        <a:cs typeface="Arial"/>
                      </a:endParaRPr>
                    </a:p>
                    <a:p>
                      <a:pPr marL="31750">
                        <a:lnSpc>
                          <a:spcPct val="100000"/>
                        </a:lnSpc>
                        <a:spcBef>
                          <a:spcPts val="750"/>
                        </a:spcBef>
                      </a:pPr>
                      <a:r>
                        <a:rPr sz="1200" dirty="0">
                          <a:latin typeface="Arial"/>
                          <a:cs typeface="Arial"/>
                        </a:rPr>
                        <a:t>t1 = i *</a:t>
                      </a:r>
                      <a:r>
                        <a:rPr sz="1200" spc="-25" dirty="0">
                          <a:latin typeface="Arial"/>
                          <a:cs typeface="Arial"/>
                        </a:rPr>
                        <a:t> </a:t>
                      </a:r>
                      <a:r>
                        <a:rPr sz="1200" dirty="0">
                          <a:latin typeface="Arial"/>
                          <a:cs typeface="Arial"/>
                        </a:rPr>
                        <a:t>4</a:t>
                      </a:r>
                      <a:endParaRPr sz="1200">
                        <a:latin typeface="Arial"/>
                        <a:cs typeface="Arial"/>
                      </a:endParaRPr>
                    </a:p>
                  </a:txBody>
                  <a:tcPr marL="0" marR="0" marT="38735" marB="0"/>
                </a:tc>
                <a:tc>
                  <a:txBody>
                    <a:bodyPr/>
                    <a:lstStyle/>
                    <a:p>
                      <a:pPr marL="471170">
                        <a:lnSpc>
                          <a:spcPct val="100000"/>
                        </a:lnSpc>
                        <a:spcBef>
                          <a:spcPts val="305"/>
                        </a:spcBef>
                      </a:pPr>
                      <a:r>
                        <a:rPr sz="1200" dirty="0">
                          <a:latin typeface="Arial"/>
                          <a:cs typeface="Arial"/>
                        </a:rPr>
                        <a:t>{</a:t>
                      </a:r>
                      <a:endParaRPr sz="1200">
                        <a:latin typeface="Arial"/>
                        <a:cs typeface="Arial"/>
                      </a:endParaRPr>
                    </a:p>
                    <a:p>
                      <a:pPr marL="471170">
                        <a:lnSpc>
                          <a:spcPct val="100000"/>
                        </a:lnSpc>
                        <a:spcBef>
                          <a:spcPts val="750"/>
                        </a:spcBef>
                      </a:pPr>
                      <a:r>
                        <a:rPr sz="1200" dirty="0">
                          <a:latin typeface="Arial"/>
                          <a:cs typeface="Arial"/>
                        </a:rPr>
                        <a:t>s= s + a[ i</a:t>
                      </a:r>
                      <a:r>
                        <a:rPr sz="1200" spc="-40" dirty="0">
                          <a:latin typeface="Arial"/>
                          <a:cs typeface="Arial"/>
                        </a:rPr>
                        <a:t> </a:t>
                      </a:r>
                      <a:r>
                        <a:rPr sz="1200" dirty="0">
                          <a:latin typeface="Arial"/>
                          <a:cs typeface="Arial"/>
                        </a:rPr>
                        <a:t>]</a:t>
                      </a:r>
                      <a:endParaRPr sz="1200">
                        <a:latin typeface="Arial"/>
                        <a:cs typeface="Arial"/>
                      </a:endParaRPr>
                    </a:p>
                  </a:txBody>
                  <a:tcPr marL="0" marR="0" marT="38735" marB="0"/>
                </a:tc>
                <a:tc>
                  <a:txBody>
                    <a:bodyPr/>
                    <a:lstStyle/>
                    <a:p>
                      <a:pPr marL="318770">
                        <a:lnSpc>
                          <a:spcPts val="2395"/>
                        </a:lnSpc>
                        <a:spcBef>
                          <a:spcPts val="1595"/>
                        </a:spcBef>
                      </a:pPr>
                      <a:r>
                        <a:rPr sz="1800" dirty="0">
                          <a:latin typeface="Arial"/>
                          <a:cs typeface="Arial"/>
                        </a:rPr>
                        <a:t>“+” </a:t>
                      </a:r>
                      <a:r>
                        <a:rPr sz="1800" spc="-5" dirty="0">
                          <a:latin typeface="Arial"/>
                          <a:cs typeface="Arial"/>
                        </a:rPr>
                        <a:t>replaced </a:t>
                      </a:r>
                      <a:r>
                        <a:rPr sz="1800" dirty="0">
                          <a:latin typeface="Arial"/>
                          <a:cs typeface="Arial"/>
                        </a:rPr>
                        <a:t>“ </a:t>
                      </a:r>
                      <a:r>
                        <a:rPr sz="2000" dirty="0">
                          <a:latin typeface="Arial"/>
                          <a:cs typeface="Arial"/>
                        </a:rPr>
                        <a:t>*</a:t>
                      </a:r>
                      <a:r>
                        <a:rPr sz="2000" spc="-135" dirty="0">
                          <a:latin typeface="Arial"/>
                          <a:cs typeface="Arial"/>
                        </a:rPr>
                        <a:t> </a:t>
                      </a:r>
                      <a:r>
                        <a:rPr sz="1800" spc="-5" dirty="0">
                          <a:latin typeface="Arial"/>
                          <a:cs typeface="Arial"/>
                        </a:rPr>
                        <a:t>”,</a:t>
                      </a:r>
                      <a:endParaRPr sz="1800">
                        <a:latin typeface="Arial"/>
                        <a:cs typeface="Arial"/>
                      </a:endParaRPr>
                    </a:p>
                  </a:txBody>
                  <a:tcPr marL="0" marR="0" marT="202565" marB="0"/>
                </a:tc>
                <a:extLst>
                  <a:ext uri="{0D108BD9-81ED-4DB2-BD59-A6C34878D82A}">
                    <a16:rowId xmlns:a16="http://schemas.microsoft.com/office/drawing/2014/main" xmlns="" val="10003"/>
                  </a:ext>
                </a:extLst>
              </a:tr>
              <a:tr h="264703">
                <a:tc>
                  <a:txBody>
                    <a:bodyPr/>
                    <a:lstStyle/>
                    <a:p>
                      <a:pPr marL="31750">
                        <a:lnSpc>
                          <a:spcPts val="1400"/>
                        </a:lnSpc>
                        <a:spcBef>
                          <a:spcPts val="580"/>
                        </a:spcBef>
                      </a:pPr>
                      <a:r>
                        <a:rPr sz="1200" dirty="0">
                          <a:latin typeface="Arial"/>
                          <a:cs typeface="Arial"/>
                        </a:rPr>
                        <a:t>s= s + b[ t1</a:t>
                      </a:r>
                      <a:r>
                        <a:rPr sz="1200" spc="-20" dirty="0">
                          <a:latin typeface="Arial"/>
                          <a:cs typeface="Arial"/>
                        </a:rPr>
                        <a:t> </a:t>
                      </a:r>
                      <a:r>
                        <a:rPr sz="1200" dirty="0">
                          <a:latin typeface="Arial"/>
                          <a:cs typeface="Arial"/>
                        </a:rPr>
                        <a:t>]</a:t>
                      </a:r>
                      <a:endParaRPr sz="1200">
                        <a:latin typeface="Arial"/>
                        <a:cs typeface="Arial"/>
                      </a:endParaRPr>
                    </a:p>
                  </a:txBody>
                  <a:tcPr marL="0" marR="0" marT="73660" marB="0"/>
                </a:tc>
                <a:tc>
                  <a:txBody>
                    <a:bodyPr/>
                    <a:lstStyle/>
                    <a:p>
                      <a:pPr marL="471170">
                        <a:lnSpc>
                          <a:spcPts val="1400"/>
                        </a:lnSpc>
                        <a:spcBef>
                          <a:spcPts val="580"/>
                        </a:spcBef>
                      </a:pPr>
                      <a:r>
                        <a:rPr sz="1200" dirty="0">
                          <a:latin typeface="Arial"/>
                          <a:cs typeface="Arial"/>
                        </a:rPr>
                        <a:t>t1 = </a:t>
                      </a:r>
                      <a:r>
                        <a:rPr sz="1200" spc="-5" dirty="0">
                          <a:latin typeface="Arial"/>
                          <a:cs typeface="Arial"/>
                        </a:rPr>
                        <a:t>t1+</a:t>
                      </a:r>
                      <a:r>
                        <a:rPr sz="1200" spc="-20" dirty="0">
                          <a:latin typeface="Arial"/>
                          <a:cs typeface="Arial"/>
                        </a:rPr>
                        <a:t> </a:t>
                      </a:r>
                      <a:r>
                        <a:rPr sz="1200" dirty="0">
                          <a:latin typeface="Arial"/>
                          <a:cs typeface="Arial"/>
                        </a:rPr>
                        <a:t>4</a:t>
                      </a:r>
                      <a:endParaRPr sz="1200">
                        <a:latin typeface="Arial"/>
                        <a:cs typeface="Arial"/>
                      </a:endParaRPr>
                    </a:p>
                  </a:txBody>
                  <a:tcPr marL="0" marR="0" marT="73660" marB="0"/>
                </a:tc>
                <a:tc>
                  <a:txBody>
                    <a:bodyPr/>
                    <a:lstStyle/>
                    <a:p>
                      <a:pPr marL="318770">
                        <a:lnSpc>
                          <a:spcPts val="1985"/>
                        </a:lnSpc>
                      </a:pPr>
                      <a:r>
                        <a:rPr sz="1800" spc="-5" dirty="0">
                          <a:latin typeface="Arial"/>
                          <a:cs typeface="Arial"/>
                        </a:rPr>
                        <a:t>t1 </a:t>
                      </a:r>
                      <a:r>
                        <a:rPr sz="1800" spc="-15" dirty="0">
                          <a:latin typeface="Arial"/>
                          <a:cs typeface="Arial"/>
                        </a:rPr>
                        <a:t>was</a:t>
                      </a:r>
                      <a:r>
                        <a:rPr sz="1800" spc="-25" dirty="0">
                          <a:latin typeface="Arial"/>
                          <a:cs typeface="Arial"/>
                        </a:rPr>
                        <a:t> </a:t>
                      </a:r>
                      <a:r>
                        <a:rPr sz="1800" spc="-5" dirty="0">
                          <a:latin typeface="Arial"/>
                          <a:cs typeface="Arial"/>
                        </a:rPr>
                        <a:t>made</a:t>
                      </a:r>
                      <a:endParaRPr sz="1800">
                        <a:latin typeface="Arial"/>
                        <a:cs typeface="Arial"/>
                      </a:endParaRPr>
                    </a:p>
                  </a:txBody>
                  <a:tcPr marL="0" marR="0" marT="0" marB="0"/>
                </a:tc>
                <a:extLst>
                  <a:ext uri="{0D108BD9-81ED-4DB2-BD59-A6C34878D82A}">
                    <a16:rowId xmlns:a16="http://schemas.microsoft.com/office/drawing/2014/main" xmlns="" val="10004"/>
                  </a:ext>
                </a:extLst>
              </a:tr>
              <a:tr h="326531">
                <a:tc>
                  <a:txBody>
                    <a:bodyPr/>
                    <a:lstStyle/>
                    <a:p>
                      <a:pPr marL="31750">
                        <a:lnSpc>
                          <a:spcPct val="100000"/>
                        </a:lnSpc>
                        <a:spcBef>
                          <a:spcPts val="685"/>
                        </a:spcBef>
                      </a:pPr>
                      <a:r>
                        <a:rPr sz="1200" dirty="0">
                          <a:latin typeface="Arial"/>
                          <a:cs typeface="Arial"/>
                        </a:rPr>
                        <a:t>t2 = </a:t>
                      </a:r>
                      <a:r>
                        <a:rPr sz="1200" spc="-5" dirty="0">
                          <a:latin typeface="Arial"/>
                          <a:cs typeface="Arial"/>
                        </a:rPr>
                        <a:t>t1</a:t>
                      </a:r>
                      <a:r>
                        <a:rPr sz="1200" spc="-10" dirty="0">
                          <a:latin typeface="Arial"/>
                          <a:cs typeface="Arial"/>
                        </a:rPr>
                        <a:t> </a:t>
                      </a:r>
                      <a:r>
                        <a:rPr sz="1200" spc="-5" dirty="0">
                          <a:latin typeface="Arial"/>
                          <a:cs typeface="Arial"/>
                        </a:rPr>
                        <a:t>+2</a:t>
                      </a:r>
                      <a:endParaRPr sz="1200">
                        <a:latin typeface="Arial"/>
                        <a:cs typeface="Arial"/>
                      </a:endParaRPr>
                    </a:p>
                  </a:txBody>
                  <a:tcPr marL="0" marR="0" marT="86995" marB="0"/>
                </a:tc>
                <a:tc>
                  <a:txBody>
                    <a:bodyPr/>
                    <a:lstStyle/>
                    <a:p>
                      <a:pPr marL="471170">
                        <a:lnSpc>
                          <a:spcPct val="100000"/>
                        </a:lnSpc>
                        <a:spcBef>
                          <a:spcPts val="685"/>
                        </a:spcBef>
                      </a:pPr>
                      <a:r>
                        <a:rPr sz="1200" dirty="0">
                          <a:latin typeface="Arial"/>
                          <a:cs typeface="Arial"/>
                        </a:rPr>
                        <a:t>s= s + b[ t1</a:t>
                      </a:r>
                      <a:r>
                        <a:rPr sz="1200" spc="-30" dirty="0">
                          <a:latin typeface="Arial"/>
                          <a:cs typeface="Arial"/>
                        </a:rPr>
                        <a:t> </a:t>
                      </a:r>
                      <a:r>
                        <a:rPr sz="1200" dirty="0">
                          <a:latin typeface="Arial"/>
                          <a:cs typeface="Arial"/>
                        </a:rPr>
                        <a:t>]</a:t>
                      </a:r>
                      <a:endParaRPr sz="1200">
                        <a:latin typeface="Arial"/>
                        <a:cs typeface="Arial"/>
                      </a:endParaRPr>
                    </a:p>
                  </a:txBody>
                  <a:tcPr marL="0" marR="0" marT="86995" marB="0"/>
                </a:tc>
                <a:tc>
                  <a:txBody>
                    <a:bodyPr/>
                    <a:lstStyle/>
                    <a:p>
                      <a:pPr marL="318770">
                        <a:lnSpc>
                          <a:spcPts val="2140"/>
                        </a:lnSpc>
                      </a:pPr>
                      <a:r>
                        <a:rPr sz="1800" spc="-10" dirty="0">
                          <a:latin typeface="Arial"/>
                          <a:cs typeface="Arial"/>
                        </a:rPr>
                        <a:t>independent of</a:t>
                      </a:r>
                      <a:r>
                        <a:rPr sz="1800" spc="-15" dirty="0">
                          <a:latin typeface="Arial"/>
                          <a:cs typeface="Arial"/>
                        </a:rPr>
                        <a:t> </a:t>
                      </a:r>
                      <a:r>
                        <a:rPr sz="1800" dirty="0">
                          <a:latin typeface="Arial"/>
                          <a:cs typeface="Arial"/>
                        </a:rPr>
                        <a:t>i</a:t>
                      </a:r>
                      <a:endParaRPr sz="1800">
                        <a:latin typeface="Arial"/>
                        <a:cs typeface="Arial"/>
                      </a:endParaRPr>
                    </a:p>
                  </a:txBody>
                  <a:tcPr marL="0" marR="0" marT="0" marB="0"/>
                </a:tc>
                <a:extLst>
                  <a:ext uri="{0D108BD9-81ED-4DB2-BD59-A6C34878D82A}">
                    <a16:rowId xmlns:a16="http://schemas.microsoft.com/office/drawing/2014/main" xmlns="" val="10005"/>
                  </a:ext>
                </a:extLst>
              </a:tr>
              <a:tr h="276406">
                <a:tc>
                  <a:txBody>
                    <a:bodyPr/>
                    <a:lstStyle/>
                    <a:p>
                      <a:pPr marL="31750">
                        <a:lnSpc>
                          <a:spcPct val="100000"/>
                        </a:lnSpc>
                        <a:spcBef>
                          <a:spcPts val="295"/>
                        </a:spcBef>
                      </a:pPr>
                      <a:r>
                        <a:rPr sz="1200" dirty="0">
                          <a:latin typeface="Arial"/>
                          <a:cs typeface="Arial"/>
                        </a:rPr>
                        <a:t>s2= s2 + c[ </a:t>
                      </a:r>
                      <a:r>
                        <a:rPr sz="1200" spc="-5" dirty="0">
                          <a:latin typeface="Arial"/>
                          <a:cs typeface="Arial"/>
                        </a:rPr>
                        <a:t>t2</a:t>
                      </a:r>
                      <a:r>
                        <a:rPr sz="1200" spc="-15" dirty="0">
                          <a:latin typeface="Arial"/>
                          <a:cs typeface="Arial"/>
                        </a:rPr>
                        <a:t> </a:t>
                      </a:r>
                      <a:r>
                        <a:rPr sz="1200" dirty="0">
                          <a:latin typeface="Arial"/>
                          <a:cs typeface="Arial"/>
                        </a:rPr>
                        <a:t>]</a:t>
                      </a:r>
                      <a:endParaRPr sz="1200">
                        <a:latin typeface="Arial"/>
                        <a:cs typeface="Arial"/>
                      </a:endParaRPr>
                    </a:p>
                  </a:txBody>
                  <a:tcPr marL="0" marR="0" marT="37465" marB="0"/>
                </a:tc>
                <a:tc>
                  <a:txBody>
                    <a:bodyPr/>
                    <a:lstStyle/>
                    <a:p>
                      <a:pPr marL="471170">
                        <a:lnSpc>
                          <a:spcPct val="100000"/>
                        </a:lnSpc>
                        <a:spcBef>
                          <a:spcPts val="295"/>
                        </a:spcBef>
                      </a:pPr>
                      <a:r>
                        <a:rPr sz="1200" dirty="0">
                          <a:latin typeface="Arial"/>
                          <a:cs typeface="Arial"/>
                        </a:rPr>
                        <a:t>s2= s2 + c[t1 </a:t>
                      </a:r>
                      <a:r>
                        <a:rPr sz="1200" spc="-5" dirty="0">
                          <a:latin typeface="Arial"/>
                          <a:cs typeface="Arial"/>
                        </a:rPr>
                        <a:t>+2</a:t>
                      </a:r>
                      <a:r>
                        <a:rPr sz="1200" spc="-50" dirty="0">
                          <a:latin typeface="Arial"/>
                          <a:cs typeface="Arial"/>
                        </a:rPr>
                        <a:t> </a:t>
                      </a:r>
                      <a:r>
                        <a:rPr sz="1200" dirty="0">
                          <a:latin typeface="Arial"/>
                          <a:cs typeface="Arial"/>
                        </a:rPr>
                        <a:t>]</a:t>
                      </a:r>
                      <a:endParaRPr sz="1200">
                        <a:latin typeface="Arial"/>
                        <a:cs typeface="Arial"/>
                      </a:endParaRPr>
                    </a:p>
                  </a:txBody>
                  <a:tcPr marL="0" marR="0" marT="37465" marB="0"/>
                </a:tc>
                <a:tc>
                  <a:txBody>
                    <a:bodyPr/>
                    <a:lstStyle/>
                    <a:p>
                      <a:pPr>
                        <a:lnSpc>
                          <a:spcPct val="100000"/>
                        </a:lnSpc>
                      </a:pPr>
                      <a:endParaRPr sz="1500">
                        <a:latin typeface="Times New Roman"/>
                        <a:cs typeface="Times New Roman"/>
                      </a:endParaRPr>
                    </a:p>
                  </a:txBody>
                  <a:tcPr marL="0" marR="0" marT="0" marB="0"/>
                </a:tc>
                <a:extLst>
                  <a:ext uri="{0D108BD9-81ED-4DB2-BD59-A6C34878D82A}">
                    <a16:rowId xmlns:a16="http://schemas.microsoft.com/office/drawing/2014/main" xmlns="" val="10006"/>
                  </a:ext>
                </a:extLst>
              </a:tr>
              <a:tr h="277495">
                <a:tc>
                  <a:txBody>
                    <a:bodyPr/>
                    <a:lstStyle/>
                    <a:p>
                      <a:pPr marL="31750">
                        <a:lnSpc>
                          <a:spcPct val="100000"/>
                        </a:lnSpc>
                        <a:spcBef>
                          <a:spcPts val="310"/>
                        </a:spcBef>
                      </a:pPr>
                      <a:r>
                        <a:rPr sz="1200" dirty="0">
                          <a:latin typeface="Arial"/>
                          <a:cs typeface="Arial"/>
                        </a:rPr>
                        <a:t>i = i +</a:t>
                      </a:r>
                      <a:r>
                        <a:rPr sz="1200" spc="-40" dirty="0">
                          <a:latin typeface="Arial"/>
                          <a:cs typeface="Arial"/>
                        </a:rPr>
                        <a:t> </a:t>
                      </a:r>
                      <a:r>
                        <a:rPr sz="1200" dirty="0">
                          <a:latin typeface="Arial"/>
                          <a:cs typeface="Arial"/>
                        </a:rPr>
                        <a:t>1</a:t>
                      </a:r>
                      <a:endParaRPr sz="1200">
                        <a:latin typeface="Arial"/>
                        <a:cs typeface="Arial"/>
                      </a:endParaRPr>
                    </a:p>
                  </a:txBody>
                  <a:tcPr marL="0" marR="0" marT="39370" marB="0"/>
                </a:tc>
                <a:tc>
                  <a:txBody>
                    <a:bodyPr/>
                    <a:lstStyle/>
                    <a:p>
                      <a:pPr marL="471170">
                        <a:lnSpc>
                          <a:spcPct val="100000"/>
                        </a:lnSpc>
                        <a:spcBef>
                          <a:spcPts val="310"/>
                        </a:spcBef>
                      </a:pPr>
                      <a:r>
                        <a:rPr sz="1200" dirty="0">
                          <a:latin typeface="Arial"/>
                          <a:cs typeface="Arial"/>
                        </a:rPr>
                        <a:t>i = i +</a:t>
                      </a:r>
                      <a:r>
                        <a:rPr sz="1200" spc="-45" dirty="0">
                          <a:latin typeface="Arial"/>
                          <a:cs typeface="Arial"/>
                        </a:rPr>
                        <a:t> </a:t>
                      </a:r>
                      <a:r>
                        <a:rPr sz="1200" dirty="0">
                          <a:latin typeface="Arial"/>
                          <a:cs typeface="Arial"/>
                        </a:rPr>
                        <a:t>1</a:t>
                      </a:r>
                      <a:endParaRPr sz="1200">
                        <a:latin typeface="Arial"/>
                        <a:cs typeface="Arial"/>
                      </a:endParaRPr>
                    </a:p>
                  </a:txBody>
                  <a:tcPr marL="0" marR="0" marT="39370" marB="0"/>
                </a:tc>
                <a:tc>
                  <a:txBody>
                    <a:bodyPr/>
                    <a:lstStyle/>
                    <a:p>
                      <a:pPr>
                        <a:lnSpc>
                          <a:spcPct val="100000"/>
                        </a:lnSpc>
                      </a:pPr>
                      <a:endParaRPr sz="1500">
                        <a:latin typeface="Times New Roman"/>
                        <a:cs typeface="Times New Roman"/>
                      </a:endParaRPr>
                    </a:p>
                  </a:txBody>
                  <a:tcPr marL="0" marR="0" marT="0" marB="0"/>
                </a:tc>
                <a:extLst>
                  <a:ext uri="{0D108BD9-81ED-4DB2-BD59-A6C34878D82A}">
                    <a16:rowId xmlns:a16="http://schemas.microsoft.com/office/drawing/2014/main" xmlns="" val="10007"/>
                  </a:ext>
                </a:extLst>
              </a:tr>
              <a:tr h="223559">
                <a:tc>
                  <a:txBody>
                    <a:bodyPr/>
                    <a:lstStyle/>
                    <a:p>
                      <a:pPr marL="31750">
                        <a:lnSpc>
                          <a:spcPts val="1355"/>
                        </a:lnSpc>
                        <a:spcBef>
                          <a:spcPts val="305"/>
                        </a:spcBef>
                      </a:pPr>
                      <a:r>
                        <a:rPr sz="1200" dirty="0">
                          <a:latin typeface="Arial"/>
                          <a:cs typeface="Arial"/>
                        </a:rPr>
                        <a:t>}</a:t>
                      </a:r>
                    </a:p>
                  </a:txBody>
                  <a:tcPr marL="0" marR="0" marT="38735" marB="0"/>
                </a:tc>
                <a:tc>
                  <a:txBody>
                    <a:bodyPr/>
                    <a:lstStyle/>
                    <a:p>
                      <a:pPr marL="471170">
                        <a:lnSpc>
                          <a:spcPts val="1355"/>
                        </a:lnSpc>
                        <a:spcBef>
                          <a:spcPts val="305"/>
                        </a:spcBef>
                      </a:pPr>
                      <a:r>
                        <a:rPr sz="1200" dirty="0">
                          <a:latin typeface="Arial"/>
                          <a:cs typeface="Arial"/>
                        </a:rPr>
                        <a:t>}</a:t>
                      </a:r>
                      <a:endParaRPr sz="1200">
                        <a:latin typeface="Arial"/>
                        <a:cs typeface="Arial"/>
                      </a:endParaRPr>
                    </a:p>
                  </a:txBody>
                  <a:tcPr marL="0" marR="0" marT="38735" marB="0"/>
                </a:tc>
                <a:tc>
                  <a:txBody>
                    <a:bodyPr/>
                    <a:lstStyle/>
                    <a:p>
                      <a:pPr>
                        <a:lnSpc>
                          <a:spcPct val="100000"/>
                        </a:lnSpc>
                      </a:pPr>
                      <a:endParaRPr sz="1300" dirty="0">
                        <a:latin typeface="Times New Roman"/>
                        <a:cs typeface="Times New Roman"/>
                      </a:endParaRPr>
                    </a:p>
                  </a:txBody>
                  <a:tcPr marL="0" marR="0" marT="0" marB="0"/>
                </a:tc>
                <a:extLst>
                  <a:ext uri="{0D108BD9-81ED-4DB2-BD59-A6C34878D82A}">
                    <a16:rowId xmlns:a16="http://schemas.microsoft.com/office/drawing/2014/main" xmlns="" val="10008"/>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xmlns="" id="{5A1B47C8-47A0-4A88-8830-6DEA3B5DE39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3" name="Picture 2" descr="A screenshot of text&#10;&#10;Description automatically generated"/>
          <p:cNvPicPr>
            <a:picLocks noChangeAspect="1"/>
          </p:cNvPicPr>
          <p:nvPr/>
        </p:nvPicPr>
        <p:blipFill>
          <a:blip r:embed="rId2"/>
          <a:stretch>
            <a:fillRect/>
          </a:stretch>
        </p:blipFill>
        <p:spPr>
          <a:xfrm>
            <a:off x="475499" y="748767"/>
            <a:ext cx="4706750" cy="5360465"/>
          </a:xfrm>
          <a:prstGeom prst="rect">
            <a:avLst/>
          </a:prstGeom>
        </p:spPr>
      </p:pic>
      <p:sp>
        <p:nvSpPr>
          <p:cNvPr id="17" name="Rectangle 16">
            <a:extLst>
              <a:ext uri="{FF2B5EF4-FFF2-40B4-BE49-F238E27FC236}">
                <a16:creationId xmlns:a16="http://schemas.microsoft.com/office/drawing/2014/main" xmlns="" id="{984BBFDD-E720-4805-A9C8-129FBBF6DD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5710114" y="0"/>
            <a:ext cx="343855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p:cNvSpPr txBox="1"/>
          <p:nvPr/>
        </p:nvSpPr>
        <p:spPr>
          <a:xfrm>
            <a:off x="6072663" y="640080"/>
            <a:ext cx="2744435" cy="292608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800" spc="-50">
                <a:solidFill>
                  <a:srgbClr val="FFFFFF"/>
                </a:solidFill>
                <a:latin typeface="+mj-lt"/>
                <a:ea typeface="+mj-ea"/>
                <a:cs typeface="+mj-cs"/>
              </a:rPr>
              <a:t>Quick Sort in C</a:t>
            </a:r>
          </a:p>
        </p:txBody>
      </p:sp>
      <p:sp>
        <p:nvSpPr>
          <p:cNvPr id="19" name="Rectangle 18">
            <a:extLst>
              <a:ext uri="{FF2B5EF4-FFF2-40B4-BE49-F238E27FC236}">
                <a16:creationId xmlns:a16="http://schemas.microsoft.com/office/drawing/2014/main" xmlns="" id="{5AC4BE46-4A77-42FE-9D15-065CDB2F84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7679"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533400"/>
            <a:ext cx="5703934" cy="523220"/>
          </a:xfrm>
          <a:prstGeom prst="rect">
            <a:avLst/>
          </a:prstGeom>
          <a:noFill/>
        </p:spPr>
        <p:txBody>
          <a:bodyPr wrap="none" rtlCol="0">
            <a:spAutoFit/>
          </a:bodyPr>
          <a:lstStyle/>
          <a:p>
            <a:r>
              <a:rPr lang="en-IN" sz="2800" dirty="0"/>
              <a:t>Three-Address Code of Quick sort in C</a:t>
            </a:r>
          </a:p>
        </p:txBody>
      </p:sp>
      <p:pic>
        <p:nvPicPr>
          <p:cNvPr id="4" name="Picture 3"/>
          <p:cNvPicPr>
            <a:picLocks noChangeAspect="1"/>
          </p:cNvPicPr>
          <p:nvPr/>
        </p:nvPicPr>
        <p:blipFill>
          <a:blip r:embed="rId2"/>
          <a:stretch>
            <a:fillRect/>
          </a:stretch>
        </p:blipFill>
        <p:spPr>
          <a:xfrm>
            <a:off x="609600" y="1371600"/>
            <a:ext cx="5677647" cy="4267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13FE9996-7EAC-4679-B37D-C1045F42F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xmlns="" id="{761DF1FE-5CC8-43D2-A76C-93C76EEDE1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xmlns="" id="{E161BEBD-A23C-409E-ABC7-73F9EDC02F2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xmlns="" id="{CECF0FC6-D57B-48B6-9036-F4FFD91A4B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 name="TextBox 2"/>
          <p:cNvSpPr txBox="1"/>
          <p:nvPr/>
        </p:nvSpPr>
        <p:spPr>
          <a:xfrm>
            <a:off x="743199" y="286603"/>
            <a:ext cx="5063240"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800" spc="-50">
                <a:solidFill>
                  <a:schemeClr val="accent2"/>
                </a:solidFill>
                <a:latin typeface="+mj-lt"/>
                <a:ea typeface="+mj-ea"/>
                <a:cs typeface="+mj-cs"/>
              </a:rPr>
              <a:t>Control Flow Graph</a:t>
            </a:r>
          </a:p>
        </p:txBody>
      </p:sp>
      <p:sp>
        <p:nvSpPr>
          <p:cNvPr id="4" name="TextBox 3"/>
          <p:cNvSpPr txBox="1"/>
          <p:nvPr/>
        </p:nvSpPr>
        <p:spPr>
          <a:xfrm>
            <a:off x="783153" y="2023962"/>
            <a:ext cx="5023286" cy="3845131"/>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Calibri" panose="020F0502020204030204" pitchFamily="34" charset="0"/>
              <a:buChar char="•"/>
            </a:pPr>
            <a:r>
              <a:rPr lang="en-US">
                <a:solidFill>
                  <a:schemeClr val="tx1">
                    <a:lumMod val="75000"/>
                    <a:lumOff val="25000"/>
                  </a:schemeClr>
                </a:solidFill>
              </a:rPr>
              <a:t>Nodes represent basic blocks</a:t>
            </a:r>
          </a:p>
          <a:p>
            <a:pPr marL="285750" indent="-285750" defTabSz="914400">
              <a:lnSpc>
                <a:spcPct val="90000"/>
              </a:lnSpc>
              <a:spcAft>
                <a:spcPts val="600"/>
              </a:spcAft>
              <a:buClr>
                <a:schemeClr val="accent1"/>
              </a:buClr>
              <a:buFont typeface="Calibri" panose="020F0502020204030204" pitchFamily="34" charset="0"/>
              <a:buChar char="•"/>
            </a:pPr>
            <a:r>
              <a:rPr lang="en-US">
                <a:solidFill>
                  <a:schemeClr val="tx1">
                    <a:lumMod val="75000"/>
                    <a:lumOff val="25000"/>
                  </a:schemeClr>
                </a:solidFill>
              </a:rPr>
              <a:t>The initial node is the block whose leader is the first statement</a:t>
            </a:r>
          </a:p>
          <a:p>
            <a:pPr marL="285750" indent="-285750" defTabSz="914400">
              <a:lnSpc>
                <a:spcPct val="90000"/>
              </a:lnSpc>
              <a:spcAft>
                <a:spcPts val="600"/>
              </a:spcAft>
              <a:buClr>
                <a:schemeClr val="accent1"/>
              </a:buClr>
              <a:buFont typeface="Calibri" panose="020F0502020204030204" pitchFamily="34" charset="0"/>
              <a:buChar char="•"/>
            </a:pPr>
            <a:r>
              <a:rPr lang="en-US">
                <a:solidFill>
                  <a:schemeClr val="tx1">
                    <a:lumMod val="75000"/>
                    <a:lumOff val="25000"/>
                  </a:schemeClr>
                </a:solidFill>
              </a:rPr>
              <a:t>There exits an edge from B</a:t>
            </a:r>
            <a:r>
              <a:rPr lang="en-US" baseline="-28000">
                <a:solidFill>
                  <a:schemeClr val="tx1">
                    <a:lumMod val="75000"/>
                    <a:lumOff val="25000"/>
                  </a:schemeClr>
                </a:solidFill>
              </a:rPr>
              <a:t>i</a:t>
            </a:r>
            <a:r>
              <a:rPr lang="en-US">
                <a:solidFill>
                  <a:schemeClr val="tx1">
                    <a:lumMod val="75000"/>
                    <a:lumOff val="25000"/>
                  </a:schemeClr>
                </a:solidFill>
              </a:rPr>
              <a:t> to B</a:t>
            </a:r>
            <a:r>
              <a:rPr lang="en-US" baseline="-25000">
                <a:solidFill>
                  <a:schemeClr val="tx1">
                    <a:lumMod val="75000"/>
                    <a:lumOff val="25000"/>
                  </a:schemeClr>
                </a:solidFill>
              </a:rPr>
              <a:t>j</a:t>
            </a:r>
            <a:r>
              <a:rPr lang="en-US">
                <a:solidFill>
                  <a:schemeClr val="tx1">
                    <a:lumMod val="75000"/>
                    <a:lumOff val="25000"/>
                  </a:schemeClr>
                </a:solidFill>
              </a:rPr>
              <a:t> if:</a:t>
            </a:r>
          </a:p>
          <a:p>
            <a:pPr marL="742950" lvl="1" indent="-285750" defTabSz="914400">
              <a:lnSpc>
                <a:spcPct val="90000"/>
              </a:lnSpc>
              <a:spcAft>
                <a:spcPts val="600"/>
              </a:spcAft>
              <a:buClr>
                <a:schemeClr val="accent1"/>
              </a:buClr>
              <a:buFont typeface="Calibri" panose="020F0502020204030204" pitchFamily="34" charset="0"/>
              <a:buChar char="•"/>
            </a:pPr>
            <a:r>
              <a:rPr lang="en-US">
                <a:solidFill>
                  <a:schemeClr val="tx1">
                    <a:lumMod val="75000"/>
                    <a:lumOff val="25000"/>
                  </a:schemeClr>
                </a:solidFill>
              </a:rPr>
              <a:t>There is a conditional or unconditional jump from the last statement in B</a:t>
            </a:r>
            <a:r>
              <a:rPr lang="en-US" baseline="-28000">
                <a:solidFill>
                  <a:schemeClr val="tx1">
                    <a:lumMod val="75000"/>
                    <a:lumOff val="25000"/>
                  </a:schemeClr>
                </a:solidFill>
              </a:rPr>
              <a:t>i</a:t>
            </a:r>
            <a:r>
              <a:rPr lang="en-US">
                <a:solidFill>
                  <a:schemeClr val="tx1">
                    <a:lumMod val="75000"/>
                    <a:lumOff val="25000"/>
                  </a:schemeClr>
                </a:solidFill>
              </a:rPr>
              <a:t> to the statement in B</a:t>
            </a:r>
            <a:r>
              <a:rPr lang="en-US" baseline="-25000">
                <a:solidFill>
                  <a:schemeClr val="tx1">
                    <a:lumMod val="75000"/>
                    <a:lumOff val="25000"/>
                  </a:schemeClr>
                </a:solidFill>
              </a:rPr>
              <a:t>j</a:t>
            </a:r>
          </a:p>
          <a:p>
            <a:pPr marL="742950" lvl="1" indent="-285750" defTabSz="914400">
              <a:lnSpc>
                <a:spcPct val="90000"/>
              </a:lnSpc>
              <a:spcAft>
                <a:spcPts val="600"/>
              </a:spcAft>
              <a:buClr>
                <a:schemeClr val="accent1"/>
              </a:buClr>
              <a:buFont typeface="Calibri" panose="020F0502020204030204" pitchFamily="34" charset="0"/>
              <a:buChar char="•"/>
            </a:pPr>
            <a:r>
              <a:rPr lang="en-US">
                <a:solidFill>
                  <a:schemeClr val="tx1">
                    <a:lumMod val="75000"/>
                    <a:lumOff val="25000"/>
                  </a:schemeClr>
                </a:solidFill>
              </a:rPr>
              <a:t>B</a:t>
            </a:r>
            <a:r>
              <a:rPr lang="en-US" baseline="-25000">
                <a:solidFill>
                  <a:schemeClr val="tx1">
                    <a:lumMod val="75000"/>
                    <a:lumOff val="25000"/>
                  </a:schemeClr>
                </a:solidFill>
              </a:rPr>
              <a:t>j </a:t>
            </a:r>
            <a:r>
              <a:rPr lang="en-US">
                <a:solidFill>
                  <a:schemeClr val="tx1">
                    <a:lumMod val="75000"/>
                    <a:lumOff val="25000"/>
                  </a:schemeClr>
                </a:solidFill>
              </a:rPr>
              <a:t> immediately follows B</a:t>
            </a:r>
            <a:r>
              <a:rPr lang="en-US" baseline="-28000">
                <a:solidFill>
                  <a:schemeClr val="tx1">
                    <a:lumMod val="75000"/>
                    <a:lumOff val="25000"/>
                  </a:schemeClr>
                </a:solidFill>
              </a:rPr>
              <a:t>i</a:t>
            </a:r>
            <a:r>
              <a:rPr lang="en-US">
                <a:solidFill>
                  <a:schemeClr val="tx1">
                    <a:lumMod val="75000"/>
                    <a:lumOff val="25000"/>
                  </a:schemeClr>
                </a:solidFill>
              </a:rPr>
              <a:t> in the order of the program, and B</a:t>
            </a:r>
            <a:r>
              <a:rPr lang="en-US" baseline="-28000">
                <a:solidFill>
                  <a:schemeClr val="tx1">
                    <a:lumMod val="75000"/>
                    <a:lumOff val="25000"/>
                  </a:schemeClr>
                </a:solidFill>
              </a:rPr>
              <a:t>i</a:t>
            </a:r>
            <a:r>
              <a:rPr lang="en-US">
                <a:solidFill>
                  <a:schemeClr val="tx1">
                    <a:lumMod val="75000"/>
                    <a:lumOff val="25000"/>
                  </a:schemeClr>
                </a:solidFill>
              </a:rPr>
              <a:t> does not end in an unconditional jump</a:t>
            </a:r>
          </a:p>
        </p:txBody>
      </p:sp>
      <p:sp>
        <p:nvSpPr>
          <p:cNvPr id="17" name="Rectangle 16">
            <a:extLst>
              <a:ext uri="{FF2B5EF4-FFF2-40B4-BE49-F238E27FC236}">
                <a16:creationId xmlns:a16="http://schemas.microsoft.com/office/drawing/2014/main" xmlns="" id="{717A211C-5863-4303-AC3D-AEBFDF6D6A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081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xmlns="" id="{087519CD-2FFF-42E3-BB0C-FEAA828BA5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9617"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5669" y="186690"/>
            <a:ext cx="3634740" cy="452120"/>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000000"/>
                </a:solidFill>
                <a:latin typeface="Constantia"/>
                <a:cs typeface="Constantia"/>
              </a:rPr>
              <a:t>Design </a:t>
            </a:r>
            <a:r>
              <a:rPr sz="2800" b="1" spc="-5" dirty="0">
                <a:solidFill>
                  <a:srgbClr val="000000"/>
                </a:solidFill>
                <a:latin typeface="Constantia"/>
                <a:cs typeface="Constantia"/>
              </a:rPr>
              <a:t>Of </a:t>
            </a:r>
            <a:r>
              <a:rPr sz="2800" b="1" dirty="0">
                <a:solidFill>
                  <a:srgbClr val="000000"/>
                </a:solidFill>
                <a:latin typeface="Constantia"/>
                <a:cs typeface="Constantia"/>
              </a:rPr>
              <a:t>a</a:t>
            </a:r>
            <a:r>
              <a:rPr sz="2800" b="1" spc="-50" dirty="0">
                <a:solidFill>
                  <a:srgbClr val="000000"/>
                </a:solidFill>
                <a:latin typeface="Constantia"/>
                <a:cs typeface="Constantia"/>
              </a:rPr>
              <a:t> </a:t>
            </a:r>
            <a:r>
              <a:rPr sz="2800" b="1" spc="-10" dirty="0">
                <a:solidFill>
                  <a:srgbClr val="000000"/>
                </a:solidFill>
                <a:latin typeface="Constantia"/>
                <a:cs typeface="Constantia"/>
              </a:rPr>
              <a:t>Compiler</a:t>
            </a:r>
            <a:endParaRPr sz="2800">
              <a:latin typeface="Constantia"/>
              <a:cs typeface="Constantia"/>
            </a:endParaRPr>
          </a:p>
        </p:txBody>
      </p:sp>
      <p:sp>
        <p:nvSpPr>
          <p:cNvPr id="3" name="object 3"/>
          <p:cNvSpPr txBox="1"/>
          <p:nvPr/>
        </p:nvSpPr>
        <p:spPr>
          <a:xfrm>
            <a:off x="2895600" y="2057400"/>
            <a:ext cx="3429000" cy="381000"/>
          </a:xfrm>
          <a:prstGeom prst="rect">
            <a:avLst/>
          </a:prstGeom>
          <a:solidFill>
            <a:srgbClr val="8FC125"/>
          </a:solidFill>
          <a:ln w="9344">
            <a:solidFill>
              <a:srgbClr val="000000"/>
            </a:solidFill>
          </a:ln>
        </p:spPr>
        <p:txBody>
          <a:bodyPr vert="horz" wrap="square" lIns="0" tIns="53340" rIns="0" bIns="0" rtlCol="0">
            <a:spAutoFit/>
          </a:bodyPr>
          <a:lstStyle/>
          <a:p>
            <a:pPr marL="930910">
              <a:lnSpc>
                <a:spcPct val="100000"/>
              </a:lnSpc>
              <a:spcBef>
                <a:spcPts val="420"/>
              </a:spcBef>
            </a:pPr>
            <a:r>
              <a:rPr sz="1800" spc="-5" dirty="0">
                <a:latin typeface="Constantia"/>
                <a:cs typeface="Constantia"/>
              </a:rPr>
              <a:t>Lexical Analysis</a:t>
            </a:r>
            <a:endParaRPr sz="1800">
              <a:latin typeface="Constantia"/>
              <a:cs typeface="Constantia"/>
            </a:endParaRPr>
          </a:p>
        </p:txBody>
      </p:sp>
      <p:sp>
        <p:nvSpPr>
          <p:cNvPr id="4" name="object 4"/>
          <p:cNvSpPr txBox="1"/>
          <p:nvPr/>
        </p:nvSpPr>
        <p:spPr>
          <a:xfrm>
            <a:off x="2895600" y="2590800"/>
            <a:ext cx="3429000" cy="381000"/>
          </a:xfrm>
          <a:prstGeom prst="rect">
            <a:avLst/>
          </a:prstGeom>
          <a:solidFill>
            <a:srgbClr val="8FC125"/>
          </a:solidFill>
          <a:ln w="9344">
            <a:solidFill>
              <a:srgbClr val="000000"/>
            </a:solidFill>
          </a:ln>
        </p:spPr>
        <p:txBody>
          <a:bodyPr vert="horz" wrap="square" lIns="0" tIns="53340" rIns="0" bIns="0" rtlCol="0">
            <a:spAutoFit/>
          </a:bodyPr>
          <a:lstStyle/>
          <a:p>
            <a:pPr marL="946150">
              <a:lnSpc>
                <a:spcPct val="100000"/>
              </a:lnSpc>
              <a:spcBef>
                <a:spcPts val="420"/>
              </a:spcBef>
            </a:pPr>
            <a:r>
              <a:rPr sz="1800" spc="-5" dirty="0">
                <a:latin typeface="Constantia"/>
                <a:cs typeface="Constantia"/>
              </a:rPr>
              <a:t>Syntax</a:t>
            </a:r>
            <a:r>
              <a:rPr sz="1800" spc="-10" dirty="0">
                <a:latin typeface="Constantia"/>
                <a:cs typeface="Constantia"/>
              </a:rPr>
              <a:t> </a:t>
            </a:r>
            <a:r>
              <a:rPr sz="1800" spc="-5" dirty="0">
                <a:latin typeface="Constantia"/>
                <a:cs typeface="Constantia"/>
              </a:rPr>
              <a:t>Analysis</a:t>
            </a:r>
            <a:endParaRPr sz="1800">
              <a:latin typeface="Constantia"/>
              <a:cs typeface="Constantia"/>
            </a:endParaRPr>
          </a:p>
        </p:txBody>
      </p:sp>
      <p:sp>
        <p:nvSpPr>
          <p:cNvPr id="5" name="object 5"/>
          <p:cNvSpPr/>
          <p:nvPr/>
        </p:nvSpPr>
        <p:spPr>
          <a:xfrm>
            <a:off x="2895600" y="3200400"/>
            <a:ext cx="3429000" cy="457200"/>
          </a:xfrm>
          <a:custGeom>
            <a:avLst/>
            <a:gdLst/>
            <a:ahLst/>
            <a:cxnLst/>
            <a:rect l="l" t="t" r="r" b="b"/>
            <a:pathLst>
              <a:path w="3429000" h="457200">
                <a:moveTo>
                  <a:pt x="3429000" y="0"/>
                </a:moveTo>
                <a:lnTo>
                  <a:pt x="0" y="0"/>
                </a:lnTo>
                <a:lnTo>
                  <a:pt x="0" y="457200"/>
                </a:lnTo>
                <a:lnTo>
                  <a:pt x="3429000" y="457200"/>
                </a:lnTo>
                <a:lnTo>
                  <a:pt x="3429000" y="0"/>
                </a:lnTo>
                <a:close/>
              </a:path>
            </a:pathLst>
          </a:custGeom>
          <a:solidFill>
            <a:srgbClr val="8FC125"/>
          </a:solidFill>
        </p:spPr>
        <p:txBody>
          <a:bodyPr wrap="square" lIns="0" tIns="0" rIns="0" bIns="0" rtlCol="0"/>
          <a:lstStyle/>
          <a:p>
            <a:endParaRPr/>
          </a:p>
        </p:txBody>
      </p:sp>
      <p:sp>
        <p:nvSpPr>
          <p:cNvPr id="6" name="object 6"/>
          <p:cNvSpPr/>
          <p:nvPr/>
        </p:nvSpPr>
        <p:spPr>
          <a:xfrm>
            <a:off x="2895600" y="3200400"/>
            <a:ext cx="3429000" cy="457200"/>
          </a:xfrm>
          <a:custGeom>
            <a:avLst/>
            <a:gdLst/>
            <a:ahLst/>
            <a:cxnLst/>
            <a:rect l="l" t="t" r="r" b="b"/>
            <a:pathLst>
              <a:path w="3429000" h="457200">
                <a:moveTo>
                  <a:pt x="1714500" y="457200"/>
                </a:moveTo>
                <a:lnTo>
                  <a:pt x="0" y="457200"/>
                </a:lnTo>
                <a:lnTo>
                  <a:pt x="0" y="0"/>
                </a:lnTo>
                <a:lnTo>
                  <a:pt x="3429000" y="0"/>
                </a:lnTo>
                <a:lnTo>
                  <a:pt x="3429000" y="457200"/>
                </a:lnTo>
                <a:lnTo>
                  <a:pt x="1714500" y="457200"/>
                </a:lnTo>
                <a:close/>
              </a:path>
            </a:pathLst>
          </a:custGeom>
          <a:ln w="9344">
            <a:solidFill>
              <a:srgbClr val="000000"/>
            </a:solidFill>
          </a:ln>
        </p:spPr>
        <p:txBody>
          <a:bodyPr wrap="square" lIns="0" tIns="0" rIns="0" bIns="0" rtlCol="0"/>
          <a:lstStyle/>
          <a:p>
            <a:endParaRPr/>
          </a:p>
        </p:txBody>
      </p:sp>
      <p:sp>
        <p:nvSpPr>
          <p:cNvPr id="7" name="object 7"/>
          <p:cNvSpPr txBox="1"/>
          <p:nvPr/>
        </p:nvSpPr>
        <p:spPr>
          <a:xfrm>
            <a:off x="3082289" y="3279140"/>
            <a:ext cx="305371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onstantia"/>
                <a:cs typeface="Constantia"/>
              </a:rPr>
              <a:t>Intermediate Code</a:t>
            </a:r>
            <a:r>
              <a:rPr sz="1800" spc="-30" dirty="0">
                <a:latin typeface="Constantia"/>
                <a:cs typeface="Constantia"/>
              </a:rPr>
              <a:t> </a:t>
            </a:r>
            <a:r>
              <a:rPr sz="1800" spc="-5" dirty="0">
                <a:latin typeface="Constantia"/>
                <a:cs typeface="Constantia"/>
              </a:rPr>
              <a:t>Generation</a:t>
            </a:r>
            <a:endParaRPr sz="1800">
              <a:latin typeface="Constantia"/>
              <a:cs typeface="Constantia"/>
            </a:endParaRPr>
          </a:p>
        </p:txBody>
      </p:sp>
      <p:sp>
        <p:nvSpPr>
          <p:cNvPr id="8" name="object 8"/>
          <p:cNvSpPr txBox="1"/>
          <p:nvPr/>
        </p:nvSpPr>
        <p:spPr>
          <a:xfrm>
            <a:off x="2895600" y="4419600"/>
            <a:ext cx="3429000" cy="457200"/>
          </a:xfrm>
          <a:prstGeom prst="rect">
            <a:avLst/>
          </a:prstGeom>
          <a:solidFill>
            <a:srgbClr val="8FC125"/>
          </a:solidFill>
          <a:ln w="9344">
            <a:solidFill>
              <a:srgbClr val="000000"/>
            </a:solidFill>
          </a:ln>
        </p:spPr>
        <p:txBody>
          <a:bodyPr vert="horz" wrap="square" lIns="0" tIns="91440" rIns="0" bIns="0" rtlCol="0">
            <a:spAutoFit/>
          </a:bodyPr>
          <a:lstStyle/>
          <a:p>
            <a:pPr marL="873760">
              <a:lnSpc>
                <a:spcPct val="100000"/>
              </a:lnSpc>
              <a:spcBef>
                <a:spcPts val="720"/>
              </a:spcBef>
            </a:pPr>
            <a:r>
              <a:rPr sz="1800" spc="-5" dirty="0">
                <a:latin typeface="Constantia"/>
                <a:cs typeface="Constantia"/>
              </a:rPr>
              <a:t>Code Generation</a:t>
            </a:r>
            <a:endParaRPr sz="1800">
              <a:latin typeface="Constantia"/>
              <a:cs typeface="Constantia"/>
            </a:endParaRPr>
          </a:p>
        </p:txBody>
      </p:sp>
      <p:sp>
        <p:nvSpPr>
          <p:cNvPr id="9" name="object 9"/>
          <p:cNvSpPr txBox="1"/>
          <p:nvPr/>
        </p:nvSpPr>
        <p:spPr>
          <a:xfrm>
            <a:off x="2895600" y="3810000"/>
            <a:ext cx="3429000" cy="457200"/>
          </a:xfrm>
          <a:prstGeom prst="rect">
            <a:avLst/>
          </a:prstGeom>
          <a:solidFill>
            <a:srgbClr val="8FC125"/>
          </a:solidFill>
          <a:ln w="9344">
            <a:solidFill>
              <a:srgbClr val="000000"/>
            </a:solidFill>
          </a:ln>
        </p:spPr>
        <p:txBody>
          <a:bodyPr vert="horz" wrap="square" lIns="0" tIns="91440" rIns="0" bIns="0" rtlCol="0">
            <a:spAutoFit/>
          </a:bodyPr>
          <a:lstStyle/>
          <a:p>
            <a:pPr marL="759460">
              <a:lnSpc>
                <a:spcPct val="100000"/>
              </a:lnSpc>
              <a:spcBef>
                <a:spcPts val="720"/>
              </a:spcBef>
            </a:pPr>
            <a:r>
              <a:rPr sz="1800" spc="-5" dirty="0">
                <a:latin typeface="Constantia"/>
                <a:cs typeface="Constantia"/>
              </a:rPr>
              <a:t>Code</a:t>
            </a:r>
            <a:r>
              <a:rPr sz="1800" spc="-10" dirty="0">
                <a:latin typeface="Constantia"/>
                <a:cs typeface="Constantia"/>
              </a:rPr>
              <a:t> </a:t>
            </a:r>
            <a:r>
              <a:rPr sz="1800" spc="-5" dirty="0">
                <a:latin typeface="Constantia"/>
                <a:cs typeface="Constantia"/>
              </a:rPr>
              <a:t>Optimization</a:t>
            </a:r>
            <a:endParaRPr sz="1800">
              <a:latin typeface="Constantia"/>
              <a:cs typeface="Constantia"/>
            </a:endParaRPr>
          </a:p>
        </p:txBody>
      </p:sp>
      <p:sp>
        <p:nvSpPr>
          <p:cNvPr id="10" name="object 10"/>
          <p:cNvSpPr/>
          <p:nvPr/>
        </p:nvSpPr>
        <p:spPr>
          <a:xfrm>
            <a:off x="1295400" y="2895600"/>
            <a:ext cx="990600" cy="914400"/>
          </a:xfrm>
          <a:custGeom>
            <a:avLst/>
            <a:gdLst/>
            <a:ahLst/>
            <a:cxnLst/>
            <a:rect l="l" t="t" r="r" b="b"/>
            <a:pathLst>
              <a:path w="990600" h="914400">
                <a:moveTo>
                  <a:pt x="990600" y="0"/>
                </a:moveTo>
                <a:lnTo>
                  <a:pt x="0" y="0"/>
                </a:lnTo>
                <a:lnTo>
                  <a:pt x="0" y="914400"/>
                </a:lnTo>
                <a:lnTo>
                  <a:pt x="990600" y="914400"/>
                </a:lnTo>
                <a:lnTo>
                  <a:pt x="990600" y="0"/>
                </a:lnTo>
                <a:close/>
              </a:path>
            </a:pathLst>
          </a:custGeom>
          <a:solidFill>
            <a:srgbClr val="8FC125"/>
          </a:solidFill>
        </p:spPr>
        <p:txBody>
          <a:bodyPr wrap="square" lIns="0" tIns="0" rIns="0" bIns="0" rtlCol="0"/>
          <a:lstStyle/>
          <a:p>
            <a:endParaRPr/>
          </a:p>
        </p:txBody>
      </p:sp>
      <p:sp>
        <p:nvSpPr>
          <p:cNvPr id="11" name="object 11"/>
          <p:cNvSpPr/>
          <p:nvPr/>
        </p:nvSpPr>
        <p:spPr>
          <a:xfrm>
            <a:off x="1295400" y="2895600"/>
            <a:ext cx="990600" cy="914400"/>
          </a:xfrm>
          <a:custGeom>
            <a:avLst/>
            <a:gdLst/>
            <a:ahLst/>
            <a:cxnLst/>
            <a:rect l="l" t="t" r="r" b="b"/>
            <a:pathLst>
              <a:path w="990600" h="914400">
                <a:moveTo>
                  <a:pt x="495300" y="914400"/>
                </a:moveTo>
                <a:lnTo>
                  <a:pt x="0" y="914400"/>
                </a:lnTo>
                <a:lnTo>
                  <a:pt x="0" y="0"/>
                </a:lnTo>
                <a:lnTo>
                  <a:pt x="990600" y="0"/>
                </a:lnTo>
                <a:lnTo>
                  <a:pt x="990600" y="914400"/>
                </a:lnTo>
                <a:lnTo>
                  <a:pt x="495300" y="914400"/>
                </a:lnTo>
                <a:close/>
              </a:path>
            </a:pathLst>
          </a:custGeom>
          <a:ln w="9344">
            <a:solidFill>
              <a:srgbClr val="000000"/>
            </a:solidFill>
          </a:ln>
        </p:spPr>
        <p:txBody>
          <a:bodyPr wrap="square" lIns="0" tIns="0" rIns="0" bIns="0" rtlCol="0"/>
          <a:lstStyle/>
          <a:p>
            <a:endParaRPr/>
          </a:p>
        </p:txBody>
      </p:sp>
      <p:sp>
        <p:nvSpPr>
          <p:cNvPr id="12" name="object 12"/>
          <p:cNvSpPr txBox="1"/>
          <p:nvPr/>
        </p:nvSpPr>
        <p:spPr>
          <a:xfrm>
            <a:off x="1471930" y="3020059"/>
            <a:ext cx="637540" cy="665480"/>
          </a:xfrm>
          <a:prstGeom prst="rect">
            <a:avLst/>
          </a:prstGeom>
        </p:spPr>
        <p:txBody>
          <a:bodyPr vert="horz" wrap="square" lIns="0" tIns="12700" rIns="0" bIns="0" rtlCol="0">
            <a:spAutoFit/>
          </a:bodyPr>
          <a:lstStyle/>
          <a:p>
            <a:pPr marL="12700" marR="5080" indent="68580" algn="just">
              <a:lnSpc>
                <a:spcPct val="100000"/>
              </a:lnSpc>
              <a:spcBef>
                <a:spcPts val="100"/>
              </a:spcBef>
            </a:pPr>
            <a:r>
              <a:rPr sz="1400" dirty="0">
                <a:latin typeface="Constantia"/>
                <a:cs typeface="Constantia"/>
              </a:rPr>
              <a:t>Table  Mgmt  </a:t>
            </a:r>
            <a:r>
              <a:rPr sz="1400" spc="-5" dirty="0">
                <a:latin typeface="Constantia"/>
                <a:cs typeface="Constantia"/>
              </a:rPr>
              <a:t>R</a:t>
            </a:r>
            <a:r>
              <a:rPr sz="1400" dirty="0">
                <a:latin typeface="Constantia"/>
                <a:cs typeface="Constantia"/>
              </a:rPr>
              <a:t>o</a:t>
            </a:r>
            <a:r>
              <a:rPr sz="1400" spc="10" dirty="0">
                <a:latin typeface="Constantia"/>
                <a:cs typeface="Constantia"/>
              </a:rPr>
              <a:t>u</a:t>
            </a:r>
            <a:r>
              <a:rPr sz="1400" spc="-5" dirty="0">
                <a:latin typeface="Constantia"/>
                <a:cs typeface="Constantia"/>
              </a:rPr>
              <a:t>t</a:t>
            </a:r>
            <a:r>
              <a:rPr sz="1400" spc="-10" dirty="0">
                <a:latin typeface="Constantia"/>
                <a:cs typeface="Constantia"/>
              </a:rPr>
              <a:t>i</a:t>
            </a:r>
            <a:r>
              <a:rPr sz="1400" dirty="0">
                <a:latin typeface="Constantia"/>
                <a:cs typeface="Constantia"/>
              </a:rPr>
              <a:t>ne</a:t>
            </a:r>
            <a:endParaRPr sz="1400">
              <a:latin typeface="Constantia"/>
              <a:cs typeface="Constantia"/>
            </a:endParaRPr>
          </a:p>
        </p:txBody>
      </p:sp>
      <p:sp>
        <p:nvSpPr>
          <p:cNvPr id="13" name="object 13"/>
          <p:cNvSpPr/>
          <p:nvPr/>
        </p:nvSpPr>
        <p:spPr>
          <a:xfrm>
            <a:off x="7162800" y="297180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8FC125"/>
          </a:solidFill>
        </p:spPr>
        <p:txBody>
          <a:bodyPr wrap="square" lIns="0" tIns="0" rIns="0" bIns="0" rtlCol="0"/>
          <a:lstStyle/>
          <a:p>
            <a:endParaRPr/>
          </a:p>
        </p:txBody>
      </p:sp>
      <p:sp>
        <p:nvSpPr>
          <p:cNvPr id="14" name="object 14"/>
          <p:cNvSpPr/>
          <p:nvPr/>
        </p:nvSpPr>
        <p:spPr>
          <a:xfrm>
            <a:off x="7162800" y="2971800"/>
            <a:ext cx="914400" cy="914400"/>
          </a:xfrm>
          <a:custGeom>
            <a:avLst/>
            <a:gdLst/>
            <a:ahLst/>
            <a:cxnLst/>
            <a:rect l="l" t="t" r="r" b="b"/>
            <a:pathLst>
              <a:path w="914400" h="914400">
                <a:moveTo>
                  <a:pt x="457200" y="914400"/>
                </a:moveTo>
                <a:lnTo>
                  <a:pt x="0" y="914400"/>
                </a:lnTo>
                <a:lnTo>
                  <a:pt x="0" y="0"/>
                </a:lnTo>
                <a:lnTo>
                  <a:pt x="914400" y="0"/>
                </a:lnTo>
                <a:lnTo>
                  <a:pt x="914400" y="914400"/>
                </a:lnTo>
                <a:lnTo>
                  <a:pt x="457200" y="914400"/>
                </a:lnTo>
                <a:close/>
              </a:path>
            </a:pathLst>
          </a:custGeom>
          <a:ln w="9344">
            <a:solidFill>
              <a:srgbClr val="000000"/>
            </a:solidFill>
          </a:ln>
        </p:spPr>
        <p:txBody>
          <a:bodyPr wrap="square" lIns="0" tIns="0" rIns="0" bIns="0" rtlCol="0"/>
          <a:lstStyle/>
          <a:p>
            <a:endParaRPr/>
          </a:p>
        </p:txBody>
      </p:sp>
      <p:sp>
        <p:nvSpPr>
          <p:cNvPr id="15" name="object 15"/>
          <p:cNvSpPr txBox="1"/>
          <p:nvPr/>
        </p:nvSpPr>
        <p:spPr>
          <a:xfrm>
            <a:off x="7245350" y="3096259"/>
            <a:ext cx="750570" cy="665480"/>
          </a:xfrm>
          <a:prstGeom prst="rect">
            <a:avLst/>
          </a:prstGeom>
        </p:spPr>
        <p:txBody>
          <a:bodyPr vert="horz" wrap="square" lIns="0" tIns="12700" rIns="0" bIns="0" rtlCol="0">
            <a:spAutoFit/>
          </a:bodyPr>
          <a:lstStyle/>
          <a:p>
            <a:pPr marL="12700" marR="5080" indent="-635" algn="ctr">
              <a:lnSpc>
                <a:spcPct val="100000"/>
              </a:lnSpc>
              <a:spcBef>
                <a:spcPts val="100"/>
              </a:spcBef>
            </a:pPr>
            <a:r>
              <a:rPr sz="1400" spc="-5" dirty="0">
                <a:latin typeface="Constantia"/>
                <a:cs typeface="Constantia"/>
              </a:rPr>
              <a:t>Error  </a:t>
            </a:r>
            <a:r>
              <a:rPr sz="1400" dirty="0">
                <a:latin typeface="Constantia"/>
                <a:cs typeface="Constantia"/>
              </a:rPr>
              <a:t>H</a:t>
            </a:r>
            <a:r>
              <a:rPr sz="1400" spc="5" dirty="0">
                <a:latin typeface="Constantia"/>
                <a:cs typeface="Constantia"/>
              </a:rPr>
              <a:t>a</a:t>
            </a:r>
            <a:r>
              <a:rPr sz="1400" spc="-5" dirty="0">
                <a:latin typeface="Constantia"/>
                <a:cs typeface="Constantia"/>
              </a:rPr>
              <a:t>nd</a:t>
            </a:r>
            <a:r>
              <a:rPr sz="1400" spc="5" dirty="0">
                <a:latin typeface="Constantia"/>
                <a:cs typeface="Constantia"/>
              </a:rPr>
              <a:t>l</a:t>
            </a:r>
            <a:r>
              <a:rPr sz="1400" spc="-10" dirty="0">
                <a:latin typeface="Constantia"/>
                <a:cs typeface="Constantia"/>
              </a:rPr>
              <a:t>i</a:t>
            </a:r>
            <a:r>
              <a:rPr sz="1400" dirty="0">
                <a:latin typeface="Constantia"/>
                <a:cs typeface="Constantia"/>
              </a:rPr>
              <a:t>ng  </a:t>
            </a:r>
            <a:r>
              <a:rPr sz="1400" spc="-5" dirty="0">
                <a:latin typeface="Constantia"/>
                <a:cs typeface="Constantia"/>
              </a:rPr>
              <a:t>Routine</a:t>
            </a:r>
            <a:endParaRPr sz="1400">
              <a:latin typeface="Constantia"/>
              <a:cs typeface="Constantia"/>
            </a:endParaRPr>
          </a:p>
        </p:txBody>
      </p:sp>
      <p:sp>
        <p:nvSpPr>
          <p:cNvPr id="16" name="object 16"/>
          <p:cNvSpPr/>
          <p:nvPr/>
        </p:nvSpPr>
        <p:spPr>
          <a:xfrm>
            <a:off x="3657600" y="1524000"/>
            <a:ext cx="1600200" cy="381000"/>
          </a:xfrm>
          <a:custGeom>
            <a:avLst/>
            <a:gdLst/>
            <a:ahLst/>
            <a:cxnLst/>
            <a:rect l="l" t="t" r="r" b="b"/>
            <a:pathLst>
              <a:path w="1600200" h="381000">
                <a:moveTo>
                  <a:pt x="800100" y="0"/>
                </a:moveTo>
                <a:lnTo>
                  <a:pt x="725375" y="754"/>
                </a:lnTo>
                <a:lnTo>
                  <a:pt x="652915" y="2979"/>
                </a:lnTo>
                <a:lnTo>
                  <a:pt x="582965" y="6614"/>
                </a:lnTo>
                <a:lnTo>
                  <a:pt x="515766" y="11602"/>
                </a:lnTo>
                <a:lnTo>
                  <a:pt x="451562" y="17883"/>
                </a:lnTo>
                <a:lnTo>
                  <a:pt x="390595" y="25400"/>
                </a:lnTo>
                <a:lnTo>
                  <a:pt x="333109" y="34092"/>
                </a:lnTo>
                <a:lnTo>
                  <a:pt x="279347" y="43901"/>
                </a:lnTo>
                <a:lnTo>
                  <a:pt x="229552" y="54768"/>
                </a:lnTo>
                <a:lnTo>
                  <a:pt x="183967" y="66635"/>
                </a:lnTo>
                <a:lnTo>
                  <a:pt x="142834" y="79443"/>
                </a:lnTo>
                <a:lnTo>
                  <a:pt x="106397" y="93133"/>
                </a:lnTo>
                <a:lnTo>
                  <a:pt x="48584" y="122923"/>
                </a:lnTo>
                <a:lnTo>
                  <a:pt x="12470" y="155535"/>
                </a:lnTo>
                <a:lnTo>
                  <a:pt x="0" y="190500"/>
                </a:lnTo>
                <a:lnTo>
                  <a:pt x="3158" y="208246"/>
                </a:lnTo>
                <a:lnTo>
                  <a:pt x="27693" y="242093"/>
                </a:lnTo>
                <a:lnTo>
                  <a:pt x="74899" y="273353"/>
                </a:lnTo>
                <a:lnTo>
                  <a:pt x="142834" y="301556"/>
                </a:lnTo>
                <a:lnTo>
                  <a:pt x="183967" y="314364"/>
                </a:lnTo>
                <a:lnTo>
                  <a:pt x="229552" y="326231"/>
                </a:lnTo>
                <a:lnTo>
                  <a:pt x="279347" y="337098"/>
                </a:lnTo>
                <a:lnTo>
                  <a:pt x="333109" y="346907"/>
                </a:lnTo>
                <a:lnTo>
                  <a:pt x="390595" y="355600"/>
                </a:lnTo>
                <a:lnTo>
                  <a:pt x="451562" y="363116"/>
                </a:lnTo>
                <a:lnTo>
                  <a:pt x="515766" y="369397"/>
                </a:lnTo>
                <a:lnTo>
                  <a:pt x="582965" y="374385"/>
                </a:lnTo>
                <a:lnTo>
                  <a:pt x="652915" y="378020"/>
                </a:lnTo>
                <a:lnTo>
                  <a:pt x="725375" y="380245"/>
                </a:lnTo>
                <a:lnTo>
                  <a:pt x="800100" y="381000"/>
                </a:lnTo>
                <a:lnTo>
                  <a:pt x="874636" y="380245"/>
                </a:lnTo>
                <a:lnTo>
                  <a:pt x="946949" y="378020"/>
                </a:lnTo>
                <a:lnTo>
                  <a:pt x="1016793" y="374385"/>
                </a:lnTo>
                <a:lnTo>
                  <a:pt x="1083921" y="369397"/>
                </a:lnTo>
                <a:lnTo>
                  <a:pt x="1148085" y="363116"/>
                </a:lnTo>
                <a:lnTo>
                  <a:pt x="1209040" y="355600"/>
                </a:lnTo>
                <a:lnTo>
                  <a:pt x="1266536" y="346907"/>
                </a:lnTo>
                <a:lnTo>
                  <a:pt x="1320329" y="337098"/>
                </a:lnTo>
                <a:lnTo>
                  <a:pt x="1370171" y="326231"/>
                </a:lnTo>
                <a:lnTo>
                  <a:pt x="1415814" y="314364"/>
                </a:lnTo>
                <a:lnTo>
                  <a:pt x="1457013" y="301556"/>
                </a:lnTo>
                <a:lnTo>
                  <a:pt x="1493520" y="287866"/>
                </a:lnTo>
                <a:lnTo>
                  <a:pt x="1551469" y="258076"/>
                </a:lnTo>
                <a:lnTo>
                  <a:pt x="1587688" y="225464"/>
                </a:lnTo>
                <a:lnTo>
                  <a:pt x="1600200" y="190500"/>
                </a:lnTo>
                <a:lnTo>
                  <a:pt x="1597030" y="172753"/>
                </a:lnTo>
                <a:lnTo>
                  <a:pt x="1572418" y="138906"/>
                </a:lnTo>
                <a:lnTo>
                  <a:pt x="1525087" y="107646"/>
                </a:lnTo>
                <a:lnTo>
                  <a:pt x="1457013" y="79443"/>
                </a:lnTo>
                <a:lnTo>
                  <a:pt x="1415814" y="66635"/>
                </a:lnTo>
                <a:lnTo>
                  <a:pt x="1370171" y="54768"/>
                </a:lnTo>
                <a:lnTo>
                  <a:pt x="1320329" y="43901"/>
                </a:lnTo>
                <a:lnTo>
                  <a:pt x="1266536" y="34092"/>
                </a:lnTo>
                <a:lnTo>
                  <a:pt x="1209039" y="25400"/>
                </a:lnTo>
                <a:lnTo>
                  <a:pt x="1148085" y="17883"/>
                </a:lnTo>
                <a:lnTo>
                  <a:pt x="1083921" y="11602"/>
                </a:lnTo>
                <a:lnTo>
                  <a:pt x="1016793" y="6614"/>
                </a:lnTo>
                <a:lnTo>
                  <a:pt x="946949" y="2979"/>
                </a:lnTo>
                <a:lnTo>
                  <a:pt x="874636" y="754"/>
                </a:lnTo>
                <a:lnTo>
                  <a:pt x="800100" y="0"/>
                </a:lnTo>
                <a:close/>
              </a:path>
            </a:pathLst>
          </a:custGeom>
          <a:solidFill>
            <a:srgbClr val="8FC125"/>
          </a:solidFill>
        </p:spPr>
        <p:txBody>
          <a:bodyPr wrap="square" lIns="0" tIns="0" rIns="0" bIns="0" rtlCol="0"/>
          <a:lstStyle/>
          <a:p>
            <a:endParaRPr/>
          </a:p>
        </p:txBody>
      </p:sp>
      <p:sp>
        <p:nvSpPr>
          <p:cNvPr id="17" name="object 17"/>
          <p:cNvSpPr/>
          <p:nvPr/>
        </p:nvSpPr>
        <p:spPr>
          <a:xfrm>
            <a:off x="3657600" y="1524000"/>
            <a:ext cx="1600200" cy="381000"/>
          </a:xfrm>
          <a:custGeom>
            <a:avLst/>
            <a:gdLst/>
            <a:ahLst/>
            <a:cxnLst/>
            <a:rect l="l" t="t" r="r" b="b"/>
            <a:pathLst>
              <a:path w="1600200" h="381000">
                <a:moveTo>
                  <a:pt x="800100" y="0"/>
                </a:moveTo>
                <a:lnTo>
                  <a:pt x="874636" y="754"/>
                </a:lnTo>
                <a:lnTo>
                  <a:pt x="946949" y="2979"/>
                </a:lnTo>
                <a:lnTo>
                  <a:pt x="1016793" y="6614"/>
                </a:lnTo>
                <a:lnTo>
                  <a:pt x="1083921" y="11602"/>
                </a:lnTo>
                <a:lnTo>
                  <a:pt x="1148085" y="17883"/>
                </a:lnTo>
                <a:lnTo>
                  <a:pt x="1209039" y="25400"/>
                </a:lnTo>
                <a:lnTo>
                  <a:pt x="1266536" y="34092"/>
                </a:lnTo>
                <a:lnTo>
                  <a:pt x="1320329" y="43901"/>
                </a:lnTo>
                <a:lnTo>
                  <a:pt x="1370171" y="54768"/>
                </a:lnTo>
                <a:lnTo>
                  <a:pt x="1415814" y="66635"/>
                </a:lnTo>
                <a:lnTo>
                  <a:pt x="1457013" y="79443"/>
                </a:lnTo>
                <a:lnTo>
                  <a:pt x="1493519" y="93133"/>
                </a:lnTo>
                <a:lnTo>
                  <a:pt x="1551469" y="122923"/>
                </a:lnTo>
                <a:lnTo>
                  <a:pt x="1587688" y="155535"/>
                </a:lnTo>
                <a:lnTo>
                  <a:pt x="1600200" y="190500"/>
                </a:lnTo>
                <a:lnTo>
                  <a:pt x="1597030" y="208246"/>
                </a:lnTo>
                <a:lnTo>
                  <a:pt x="1572418" y="242093"/>
                </a:lnTo>
                <a:lnTo>
                  <a:pt x="1525087" y="273353"/>
                </a:lnTo>
                <a:lnTo>
                  <a:pt x="1457013" y="301556"/>
                </a:lnTo>
                <a:lnTo>
                  <a:pt x="1415814" y="314364"/>
                </a:lnTo>
                <a:lnTo>
                  <a:pt x="1370171" y="326231"/>
                </a:lnTo>
                <a:lnTo>
                  <a:pt x="1320329" y="337098"/>
                </a:lnTo>
                <a:lnTo>
                  <a:pt x="1266536" y="346907"/>
                </a:lnTo>
                <a:lnTo>
                  <a:pt x="1209040" y="355600"/>
                </a:lnTo>
                <a:lnTo>
                  <a:pt x="1148085" y="363116"/>
                </a:lnTo>
                <a:lnTo>
                  <a:pt x="1083921" y="369397"/>
                </a:lnTo>
                <a:lnTo>
                  <a:pt x="1016793" y="374385"/>
                </a:lnTo>
                <a:lnTo>
                  <a:pt x="946949" y="378020"/>
                </a:lnTo>
                <a:lnTo>
                  <a:pt x="874636" y="380245"/>
                </a:lnTo>
                <a:lnTo>
                  <a:pt x="800100" y="381000"/>
                </a:lnTo>
                <a:lnTo>
                  <a:pt x="725375" y="380245"/>
                </a:lnTo>
                <a:lnTo>
                  <a:pt x="652915" y="378020"/>
                </a:lnTo>
                <a:lnTo>
                  <a:pt x="582965" y="374385"/>
                </a:lnTo>
                <a:lnTo>
                  <a:pt x="515766" y="369397"/>
                </a:lnTo>
                <a:lnTo>
                  <a:pt x="451562" y="363116"/>
                </a:lnTo>
                <a:lnTo>
                  <a:pt x="390595" y="355599"/>
                </a:lnTo>
                <a:lnTo>
                  <a:pt x="333109" y="346907"/>
                </a:lnTo>
                <a:lnTo>
                  <a:pt x="279347" y="337098"/>
                </a:lnTo>
                <a:lnTo>
                  <a:pt x="229552" y="326231"/>
                </a:lnTo>
                <a:lnTo>
                  <a:pt x="183967" y="314364"/>
                </a:lnTo>
                <a:lnTo>
                  <a:pt x="142834" y="301556"/>
                </a:lnTo>
                <a:lnTo>
                  <a:pt x="106397" y="287866"/>
                </a:lnTo>
                <a:lnTo>
                  <a:pt x="48584" y="258076"/>
                </a:lnTo>
                <a:lnTo>
                  <a:pt x="12470" y="225464"/>
                </a:lnTo>
                <a:lnTo>
                  <a:pt x="0" y="190500"/>
                </a:lnTo>
                <a:lnTo>
                  <a:pt x="3158" y="172753"/>
                </a:lnTo>
                <a:lnTo>
                  <a:pt x="27693" y="138906"/>
                </a:lnTo>
                <a:lnTo>
                  <a:pt x="74899" y="107646"/>
                </a:lnTo>
                <a:lnTo>
                  <a:pt x="142834" y="79443"/>
                </a:lnTo>
                <a:lnTo>
                  <a:pt x="183967" y="66635"/>
                </a:lnTo>
                <a:lnTo>
                  <a:pt x="229552" y="54768"/>
                </a:lnTo>
                <a:lnTo>
                  <a:pt x="279347" y="43901"/>
                </a:lnTo>
                <a:lnTo>
                  <a:pt x="333109" y="34092"/>
                </a:lnTo>
                <a:lnTo>
                  <a:pt x="390595" y="25399"/>
                </a:lnTo>
                <a:lnTo>
                  <a:pt x="451562" y="17883"/>
                </a:lnTo>
                <a:lnTo>
                  <a:pt x="515766" y="11602"/>
                </a:lnTo>
                <a:lnTo>
                  <a:pt x="582965" y="6614"/>
                </a:lnTo>
                <a:lnTo>
                  <a:pt x="652915" y="2979"/>
                </a:lnTo>
                <a:lnTo>
                  <a:pt x="725375" y="754"/>
                </a:lnTo>
                <a:lnTo>
                  <a:pt x="800100" y="0"/>
                </a:lnTo>
                <a:close/>
              </a:path>
            </a:pathLst>
          </a:custGeom>
          <a:ln w="9344">
            <a:solidFill>
              <a:srgbClr val="000000"/>
            </a:solidFill>
          </a:ln>
        </p:spPr>
        <p:txBody>
          <a:bodyPr wrap="square" lIns="0" tIns="0" rIns="0" bIns="0" rtlCol="0"/>
          <a:lstStyle/>
          <a:p>
            <a:endParaRPr/>
          </a:p>
        </p:txBody>
      </p:sp>
      <p:sp>
        <p:nvSpPr>
          <p:cNvPr id="18" name="object 18"/>
          <p:cNvSpPr txBox="1"/>
          <p:nvPr/>
        </p:nvSpPr>
        <p:spPr>
          <a:xfrm>
            <a:off x="4044950" y="1610359"/>
            <a:ext cx="82486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onstantia"/>
                <a:cs typeface="Constantia"/>
              </a:rPr>
              <a:t>Source</a:t>
            </a:r>
            <a:r>
              <a:rPr sz="1200" spc="-70" dirty="0">
                <a:latin typeface="Constantia"/>
                <a:cs typeface="Constantia"/>
              </a:rPr>
              <a:t> </a:t>
            </a:r>
            <a:r>
              <a:rPr sz="1200" dirty="0">
                <a:latin typeface="Constantia"/>
                <a:cs typeface="Constantia"/>
              </a:rPr>
              <a:t>code</a:t>
            </a:r>
            <a:endParaRPr sz="1200">
              <a:latin typeface="Constantia"/>
              <a:cs typeface="Constantia"/>
            </a:endParaRPr>
          </a:p>
        </p:txBody>
      </p:sp>
      <p:sp>
        <p:nvSpPr>
          <p:cNvPr id="19" name="object 19"/>
          <p:cNvSpPr/>
          <p:nvPr/>
        </p:nvSpPr>
        <p:spPr>
          <a:xfrm>
            <a:off x="3581400" y="5105400"/>
            <a:ext cx="1600200" cy="381000"/>
          </a:xfrm>
          <a:custGeom>
            <a:avLst/>
            <a:gdLst/>
            <a:ahLst/>
            <a:cxnLst/>
            <a:rect l="l" t="t" r="r" b="b"/>
            <a:pathLst>
              <a:path w="1600200" h="381000">
                <a:moveTo>
                  <a:pt x="798829" y="0"/>
                </a:moveTo>
                <a:lnTo>
                  <a:pt x="724305" y="754"/>
                </a:lnTo>
                <a:lnTo>
                  <a:pt x="652023" y="2979"/>
                </a:lnTo>
                <a:lnTo>
                  <a:pt x="582230" y="6614"/>
                </a:lnTo>
                <a:lnTo>
                  <a:pt x="515168" y="11602"/>
                </a:lnTo>
                <a:lnTo>
                  <a:pt x="451083" y="17883"/>
                </a:lnTo>
                <a:lnTo>
                  <a:pt x="390219" y="25400"/>
                </a:lnTo>
                <a:lnTo>
                  <a:pt x="332819" y="34092"/>
                </a:lnTo>
                <a:lnTo>
                  <a:pt x="279129" y="43901"/>
                </a:lnTo>
                <a:lnTo>
                  <a:pt x="229393" y="54768"/>
                </a:lnTo>
                <a:lnTo>
                  <a:pt x="183855" y="66635"/>
                </a:lnTo>
                <a:lnTo>
                  <a:pt x="142759" y="79443"/>
                </a:lnTo>
                <a:lnTo>
                  <a:pt x="106350" y="93133"/>
                </a:lnTo>
                <a:lnTo>
                  <a:pt x="48570" y="122923"/>
                </a:lnTo>
                <a:lnTo>
                  <a:pt x="12468" y="155535"/>
                </a:lnTo>
                <a:lnTo>
                  <a:pt x="0" y="190500"/>
                </a:lnTo>
                <a:lnTo>
                  <a:pt x="3157" y="208246"/>
                </a:lnTo>
                <a:lnTo>
                  <a:pt x="27687" y="242093"/>
                </a:lnTo>
                <a:lnTo>
                  <a:pt x="74872" y="273353"/>
                </a:lnTo>
                <a:lnTo>
                  <a:pt x="142759" y="301556"/>
                </a:lnTo>
                <a:lnTo>
                  <a:pt x="183855" y="314364"/>
                </a:lnTo>
                <a:lnTo>
                  <a:pt x="229393" y="326231"/>
                </a:lnTo>
                <a:lnTo>
                  <a:pt x="279129" y="337098"/>
                </a:lnTo>
                <a:lnTo>
                  <a:pt x="332819" y="346907"/>
                </a:lnTo>
                <a:lnTo>
                  <a:pt x="390219" y="355600"/>
                </a:lnTo>
                <a:lnTo>
                  <a:pt x="451083" y="363116"/>
                </a:lnTo>
                <a:lnTo>
                  <a:pt x="515168" y="369397"/>
                </a:lnTo>
                <a:lnTo>
                  <a:pt x="582230" y="374385"/>
                </a:lnTo>
                <a:lnTo>
                  <a:pt x="652023" y="378020"/>
                </a:lnTo>
                <a:lnTo>
                  <a:pt x="724305" y="380245"/>
                </a:lnTo>
                <a:lnTo>
                  <a:pt x="798829" y="381000"/>
                </a:lnTo>
                <a:lnTo>
                  <a:pt x="873566" y="380245"/>
                </a:lnTo>
                <a:lnTo>
                  <a:pt x="946057" y="378020"/>
                </a:lnTo>
                <a:lnTo>
                  <a:pt x="1016058" y="374385"/>
                </a:lnTo>
                <a:lnTo>
                  <a:pt x="1083323" y="369397"/>
                </a:lnTo>
                <a:lnTo>
                  <a:pt x="1147607" y="363116"/>
                </a:lnTo>
                <a:lnTo>
                  <a:pt x="1208663" y="355600"/>
                </a:lnTo>
                <a:lnTo>
                  <a:pt x="1266247" y="346907"/>
                </a:lnTo>
                <a:lnTo>
                  <a:pt x="1320111" y="337098"/>
                </a:lnTo>
                <a:lnTo>
                  <a:pt x="1370012" y="326231"/>
                </a:lnTo>
                <a:lnTo>
                  <a:pt x="1415703" y="314364"/>
                </a:lnTo>
                <a:lnTo>
                  <a:pt x="1456938" y="301556"/>
                </a:lnTo>
                <a:lnTo>
                  <a:pt x="1493472" y="287866"/>
                </a:lnTo>
                <a:lnTo>
                  <a:pt x="1551455" y="258076"/>
                </a:lnTo>
                <a:lnTo>
                  <a:pt x="1587686" y="225464"/>
                </a:lnTo>
                <a:lnTo>
                  <a:pt x="1600200" y="190500"/>
                </a:lnTo>
                <a:lnTo>
                  <a:pt x="1597030" y="172753"/>
                </a:lnTo>
                <a:lnTo>
                  <a:pt x="1572412" y="138906"/>
                </a:lnTo>
                <a:lnTo>
                  <a:pt x="1525060" y="107646"/>
                </a:lnTo>
                <a:lnTo>
                  <a:pt x="1456938" y="79443"/>
                </a:lnTo>
                <a:lnTo>
                  <a:pt x="1415703" y="66635"/>
                </a:lnTo>
                <a:lnTo>
                  <a:pt x="1370012" y="54768"/>
                </a:lnTo>
                <a:lnTo>
                  <a:pt x="1320111" y="43901"/>
                </a:lnTo>
                <a:lnTo>
                  <a:pt x="1266247" y="34092"/>
                </a:lnTo>
                <a:lnTo>
                  <a:pt x="1208663" y="25400"/>
                </a:lnTo>
                <a:lnTo>
                  <a:pt x="1147607" y="17883"/>
                </a:lnTo>
                <a:lnTo>
                  <a:pt x="1083323" y="11602"/>
                </a:lnTo>
                <a:lnTo>
                  <a:pt x="1016058" y="6614"/>
                </a:lnTo>
                <a:lnTo>
                  <a:pt x="946057" y="2979"/>
                </a:lnTo>
                <a:lnTo>
                  <a:pt x="873566" y="754"/>
                </a:lnTo>
                <a:lnTo>
                  <a:pt x="798829" y="0"/>
                </a:lnTo>
                <a:close/>
              </a:path>
            </a:pathLst>
          </a:custGeom>
          <a:solidFill>
            <a:srgbClr val="8FC125"/>
          </a:solidFill>
        </p:spPr>
        <p:txBody>
          <a:bodyPr wrap="square" lIns="0" tIns="0" rIns="0" bIns="0" rtlCol="0"/>
          <a:lstStyle/>
          <a:p>
            <a:endParaRPr/>
          </a:p>
        </p:txBody>
      </p:sp>
      <p:sp>
        <p:nvSpPr>
          <p:cNvPr id="20" name="object 20"/>
          <p:cNvSpPr/>
          <p:nvPr/>
        </p:nvSpPr>
        <p:spPr>
          <a:xfrm>
            <a:off x="3581400" y="5105400"/>
            <a:ext cx="1600200" cy="381000"/>
          </a:xfrm>
          <a:custGeom>
            <a:avLst/>
            <a:gdLst/>
            <a:ahLst/>
            <a:cxnLst/>
            <a:rect l="l" t="t" r="r" b="b"/>
            <a:pathLst>
              <a:path w="1600200" h="381000">
                <a:moveTo>
                  <a:pt x="798829" y="0"/>
                </a:moveTo>
                <a:lnTo>
                  <a:pt x="873566" y="754"/>
                </a:lnTo>
                <a:lnTo>
                  <a:pt x="946057" y="2979"/>
                </a:lnTo>
                <a:lnTo>
                  <a:pt x="1016058" y="6614"/>
                </a:lnTo>
                <a:lnTo>
                  <a:pt x="1083323" y="11602"/>
                </a:lnTo>
                <a:lnTo>
                  <a:pt x="1147607" y="17883"/>
                </a:lnTo>
                <a:lnTo>
                  <a:pt x="1208663" y="25400"/>
                </a:lnTo>
                <a:lnTo>
                  <a:pt x="1266247" y="34092"/>
                </a:lnTo>
                <a:lnTo>
                  <a:pt x="1320111" y="43901"/>
                </a:lnTo>
                <a:lnTo>
                  <a:pt x="1370012" y="54768"/>
                </a:lnTo>
                <a:lnTo>
                  <a:pt x="1415703" y="66635"/>
                </a:lnTo>
                <a:lnTo>
                  <a:pt x="1456938" y="79443"/>
                </a:lnTo>
                <a:lnTo>
                  <a:pt x="1493472" y="93133"/>
                </a:lnTo>
                <a:lnTo>
                  <a:pt x="1551455" y="122923"/>
                </a:lnTo>
                <a:lnTo>
                  <a:pt x="1587686" y="155535"/>
                </a:lnTo>
                <a:lnTo>
                  <a:pt x="1600200" y="190500"/>
                </a:lnTo>
                <a:lnTo>
                  <a:pt x="1597030" y="208246"/>
                </a:lnTo>
                <a:lnTo>
                  <a:pt x="1572412" y="242093"/>
                </a:lnTo>
                <a:lnTo>
                  <a:pt x="1525060" y="273353"/>
                </a:lnTo>
                <a:lnTo>
                  <a:pt x="1456938" y="301556"/>
                </a:lnTo>
                <a:lnTo>
                  <a:pt x="1415703" y="314364"/>
                </a:lnTo>
                <a:lnTo>
                  <a:pt x="1370012" y="326231"/>
                </a:lnTo>
                <a:lnTo>
                  <a:pt x="1320111" y="337098"/>
                </a:lnTo>
                <a:lnTo>
                  <a:pt x="1266247" y="346907"/>
                </a:lnTo>
                <a:lnTo>
                  <a:pt x="1208663" y="355599"/>
                </a:lnTo>
                <a:lnTo>
                  <a:pt x="1147607" y="363116"/>
                </a:lnTo>
                <a:lnTo>
                  <a:pt x="1083323" y="369397"/>
                </a:lnTo>
                <a:lnTo>
                  <a:pt x="1016058" y="374385"/>
                </a:lnTo>
                <a:lnTo>
                  <a:pt x="946057" y="378020"/>
                </a:lnTo>
                <a:lnTo>
                  <a:pt x="873566" y="380245"/>
                </a:lnTo>
                <a:lnTo>
                  <a:pt x="798829" y="381000"/>
                </a:lnTo>
                <a:lnTo>
                  <a:pt x="724305" y="380245"/>
                </a:lnTo>
                <a:lnTo>
                  <a:pt x="652023" y="378020"/>
                </a:lnTo>
                <a:lnTo>
                  <a:pt x="582230" y="374385"/>
                </a:lnTo>
                <a:lnTo>
                  <a:pt x="515168" y="369397"/>
                </a:lnTo>
                <a:lnTo>
                  <a:pt x="451083" y="363116"/>
                </a:lnTo>
                <a:lnTo>
                  <a:pt x="390219" y="355600"/>
                </a:lnTo>
                <a:lnTo>
                  <a:pt x="332819" y="346907"/>
                </a:lnTo>
                <a:lnTo>
                  <a:pt x="279129" y="337098"/>
                </a:lnTo>
                <a:lnTo>
                  <a:pt x="229393" y="326231"/>
                </a:lnTo>
                <a:lnTo>
                  <a:pt x="183855" y="314364"/>
                </a:lnTo>
                <a:lnTo>
                  <a:pt x="142759" y="301556"/>
                </a:lnTo>
                <a:lnTo>
                  <a:pt x="106350" y="287866"/>
                </a:lnTo>
                <a:lnTo>
                  <a:pt x="48570" y="258076"/>
                </a:lnTo>
                <a:lnTo>
                  <a:pt x="12468" y="225464"/>
                </a:lnTo>
                <a:lnTo>
                  <a:pt x="0" y="190500"/>
                </a:lnTo>
                <a:lnTo>
                  <a:pt x="3157" y="172753"/>
                </a:lnTo>
                <a:lnTo>
                  <a:pt x="27687" y="138906"/>
                </a:lnTo>
                <a:lnTo>
                  <a:pt x="74872" y="107646"/>
                </a:lnTo>
                <a:lnTo>
                  <a:pt x="142759" y="79443"/>
                </a:lnTo>
                <a:lnTo>
                  <a:pt x="183855" y="66635"/>
                </a:lnTo>
                <a:lnTo>
                  <a:pt x="229393" y="54768"/>
                </a:lnTo>
                <a:lnTo>
                  <a:pt x="279129" y="43901"/>
                </a:lnTo>
                <a:lnTo>
                  <a:pt x="332819" y="34092"/>
                </a:lnTo>
                <a:lnTo>
                  <a:pt x="390219" y="25399"/>
                </a:lnTo>
                <a:lnTo>
                  <a:pt x="451083" y="17883"/>
                </a:lnTo>
                <a:lnTo>
                  <a:pt x="515168" y="11602"/>
                </a:lnTo>
                <a:lnTo>
                  <a:pt x="582230" y="6614"/>
                </a:lnTo>
                <a:lnTo>
                  <a:pt x="652023" y="2979"/>
                </a:lnTo>
                <a:lnTo>
                  <a:pt x="724305" y="754"/>
                </a:lnTo>
                <a:lnTo>
                  <a:pt x="798829" y="0"/>
                </a:lnTo>
                <a:close/>
              </a:path>
            </a:pathLst>
          </a:custGeom>
          <a:ln w="9344">
            <a:solidFill>
              <a:srgbClr val="000000"/>
            </a:solidFill>
          </a:ln>
        </p:spPr>
        <p:txBody>
          <a:bodyPr wrap="square" lIns="0" tIns="0" rIns="0" bIns="0" rtlCol="0"/>
          <a:lstStyle/>
          <a:p>
            <a:endParaRPr/>
          </a:p>
        </p:txBody>
      </p:sp>
      <p:sp>
        <p:nvSpPr>
          <p:cNvPr id="21" name="object 21"/>
          <p:cNvSpPr txBox="1"/>
          <p:nvPr/>
        </p:nvSpPr>
        <p:spPr>
          <a:xfrm>
            <a:off x="3971290" y="5191759"/>
            <a:ext cx="81915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onstantia"/>
                <a:cs typeface="Constantia"/>
              </a:rPr>
              <a:t>Object</a:t>
            </a:r>
            <a:r>
              <a:rPr sz="1200" spc="-65" dirty="0">
                <a:latin typeface="Constantia"/>
                <a:cs typeface="Constantia"/>
              </a:rPr>
              <a:t> </a:t>
            </a:r>
            <a:r>
              <a:rPr sz="1200" spc="-5" dirty="0">
                <a:latin typeface="Constantia"/>
                <a:cs typeface="Constantia"/>
              </a:rPr>
              <a:t>code</a:t>
            </a:r>
            <a:endParaRPr sz="1200">
              <a:latin typeface="Constantia"/>
              <a:cs typeface="Constantia"/>
            </a:endParaRPr>
          </a:p>
        </p:txBody>
      </p:sp>
      <p:sp>
        <p:nvSpPr>
          <p:cNvPr id="22" name="object 22"/>
          <p:cNvSpPr/>
          <p:nvPr/>
        </p:nvSpPr>
        <p:spPr>
          <a:xfrm>
            <a:off x="4419600" y="1905000"/>
            <a:ext cx="0" cy="81280"/>
          </a:xfrm>
          <a:custGeom>
            <a:avLst/>
            <a:gdLst/>
            <a:ahLst/>
            <a:cxnLst/>
            <a:rect l="l" t="t" r="r" b="b"/>
            <a:pathLst>
              <a:path h="81280">
                <a:moveTo>
                  <a:pt x="0" y="0"/>
                </a:moveTo>
                <a:lnTo>
                  <a:pt x="0" y="81279"/>
                </a:lnTo>
              </a:path>
            </a:pathLst>
          </a:custGeom>
          <a:ln w="8890">
            <a:solidFill>
              <a:srgbClr val="000000"/>
            </a:solidFill>
          </a:ln>
        </p:spPr>
        <p:txBody>
          <a:bodyPr wrap="square" lIns="0" tIns="0" rIns="0" bIns="0" rtlCol="0"/>
          <a:lstStyle/>
          <a:p>
            <a:endParaRPr/>
          </a:p>
        </p:txBody>
      </p:sp>
      <p:sp>
        <p:nvSpPr>
          <p:cNvPr id="23" name="object 23"/>
          <p:cNvSpPr/>
          <p:nvPr/>
        </p:nvSpPr>
        <p:spPr>
          <a:xfrm>
            <a:off x="4381500" y="1981200"/>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sp>
        <p:nvSpPr>
          <p:cNvPr id="24" name="object 24"/>
          <p:cNvSpPr/>
          <p:nvPr/>
        </p:nvSpPr>
        <p:spPr>
          <a:xfrm>
            <a:off x="4419600" y="2438400"/>
            <a:ext cx="0" cy="82550"/>
          </a:xfrm>
          <a:custGeom>
            <a:avLst/>
            <a:gdLst/>
            <a:ahLst/>
            <a:cxnLst/>
            <a:rect l="l" t="t" r="r" b="b"/>
            <a:pathLst>
              <a:path h="82550">
                <a:moveTo>
                  <a:pt x="0" y="0"/>
                </a:moveTo>
                <a:lnTo>
                  <a:pt x="0" y="82550"/>
                </a:lnTo>
              </a:path>
            </a:pathLst>
          </a:custGeom>
          <a:ln w="8890">
            <a:solidFill>
              <a:srgbClr val="000000"/>
            </a:solidFill>
          </a:ln>
        </p:spPr>
        <p:txBody>
          <a:bodyPr wrap="square" lIns="0" tIns="0" rIns="0" bIns="0" rtlCol="0"/>
          <a:lstStyle/>
          <a:p>
            <a:endParaRPr/>
          </a:p>
        </p:txBody>
      </p:sp>
      <p:sp>
        <p:nvSpPr>
          <p:cNvPr id="25" name="object 25"/>
          <p:cNvSpPr/>
          <p:nvPr/>
        </p:nvSpPr>
        <p:spPr>
          <a:xfrm>
            <a:off x="4381500" y="2515870"/>
            <a:ext cx="76200" cy="74930"/>
          </a:xfrm>
          <a:custGeom>
            <a:avLst/>
            <a:gdLst/>
            <a:ahLst/>
            <a:cxnLst/>
            <a:rect l="l" t="t" r="r" b="b"/>
            <a:pathLst>
              <a:path w="76200" h="74930">
                <a:moveTo>
                  <a:pt x="76200" y="0"/>
                </a:moveTo>
                <a:lnTo>
                  <a:pt x="0" y="0"/>
                </a:lnTo>
                <a:lnTo>
                  <a:pt x="38100" y="74929"/>
                </a:lnTo>
                <a:lnTo>
                  <a:pt x="76200" y="0"/>
                </a:lnTo>
                <a:close/>
              </a:path>
            </a:pathLst>
          </a:custGeom>
          <a:solidFill>
            <a:srgbClr val="000000"/>
          </a:solidFill>
        </p:spPr>
        <p:txBody>
          <a:bodyPr wrap="square" lIns="0" tIns="0" rIns="0" bIns="0" rtlCol="0"/>
          <a:lstStyle/>
          <a:p>
            <a:endParaRPr/>
          </a:p>
        </p:txBody>
      </p:sp>
      <p:sp>
        <p:nvSpPr>
          <p:cNvPr id="26" name="object 26"/>
          <p:cNvSpPr/>
          <p:nvPr/>
        </p:nvSpPr>
        <p:spPr>
          <a:xfrm>
            <a:off x="4419600" y="2971800"/>
            <a:ext cx="0" cy="157480"/>
          </a:xfrm>
          <a:custGeom>
            <a:avLst/>
            <a:gdLst/>
            <a:ahLst/>
            <a:cxnLst/>
            <a:rect l="l" t="t" r="r" b="b"/>
            <a:pathLst>
              <a:path h="157480">
                <a:moveTo>
                  <a:pt x="0" y="0"/>
                </a:moveTo>
                <a:lnTo>
                  <a:pt x="0" y="157479"/>
                </a:lnTo>
              </a:path>
            </a:pathLst>
          </a:custGeom>
          <a:ln w="8890">
            <a:solidFill>
              <a:srgbClr val="000000"/>
            </a:solidFill>
          </a:ln>
        </p:spPr>
        <p:txBody>
          <a:bodyPr wrap="square" lIns="0" tIns="0" rIns="0" bIns="0" rtlCol="0"/>
          <a:lstStyle/>
          <a:p>
            <a:endParaRPr/>
          </a:p>
        </p:txBody>
      </p:sp>
      <p:sp>
        <p:nvSpPr>
          <p:cNvPr id="27" name="object 27"/>
          <p:cNvSpPr/>
          <p:nvPr/>
        </p:nvSpPr>
        <p:spPr>
          <a:xfrm>
            <a:off x="4381500" y="3124200"/>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sp>
        <p:nvSpPr>
          <p:cNvPr id="28" name="object 28"/>
          <p:cNvSpPr/>
          <p:nvPr/>
        </p:nvSpPr>
        <p:spPr>
          <a:xfrm>
            <a:off x="4419600" y="3657600"/>
            <a:ext cx="0" cy="81280"/>
          </a:xfrm>
          <a:custGeom>
            <a:avLst/>
            <a:gdLst/>
            <a:ahLst/>
            <a:cxnLst/>
            <a:rect l="l" t="t" r="r" b="b"/>
            <a:pathLst>
              <a:path h="81279">
                <a:moveTo>
                  <a:pt x="0" y="0"/>
                </a:moveTo>
                <a:lnTo>
                  <a:pt x="0" y="81280"/>
                </a:lnTo>
              </a:path>
            </a:pathLst>
          </a:custGeom>
          <a:ln w="8890">
            <a:solidFill>
              <a:srgbClr val="000000"/>
            </a:solidFill>
          </a:ln>
        </p:spPr>
        <p:txBody>
          <a:bodyPr wrap="square" lIns="0" tIns="0" rIns="0" bIns="0" rtlCol="0"/>
          <a:lstStyle/>
          <a:p>
            <a:endParaRPr/>
          </a:p>
        </p:txBody>
      </p:sp>
      <p:sp>
        <p:nvSpPr>
          <p:cNvPr id="29" name="object 29"/>
          <p:cNvSpPr/>
          <p:nvPr/>
        </p:nvSpPr>
        <p:spPr>
          <a:xfrm>
            <a:off x="4381500" y="3733800"/>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sp>
        <p:nvSpPr>
          <p:cNvPr id="30" name="object 30"/>
          <p:cNvSpPr/>
          <p:nvPr/>
        </p:nvSpPr>
        <p:spPr>
          <a:xfrm>
            <a:off x="4419600" y="4267200"/>
            <a:ext cx="0" cy="82550"/>
          </a:xfrm>
          <a:custGeom>
            <a:avLst/>
            <a:gdLst/>
            <a:ahLst/>
            <a:cxnLst/>
            <a:rect l="l" t="t" r="r" b="b"/>
            <a:pathLst>
              <a:path h="82550">
                <a:moveTo>
                  <a:pt x="0" y="0"/>
                </a:moveTo>
                <a:lnTo>
                  <a:pt x="0" y="82550"/>
                </a:lnTo>
              </a:path>
            </a:pathLst>
          </a:custGeom>
          <a:ln w="8890">
            <a:solidFill>
              <a:srgbClr val="000000"/>
            </a:solidFill>
          </a:ln>
        </p:spPr>
        <p:txBody>
          <a:bodyPr wrap="square" lIns="0" tIns="0" rIns="0" bIns="0" rtlCol="0"/>
          <a:lstStyle/>
          <a:p>
            <a:endParaRPr/>
          </a:p>
        </p:txBody>
      </p:sp>
      <p:sp>
        <p:nvSpPr>
          <p:cNvPr id="31" name="object 31"/>
          <p:cNvSpPr/>
          <p:nvPr/>
        </p:nvSpPr>
        <p:spPr>
          <a:xfrm>
            <a:off x="4381500" y="4344670"/>
            <a:ext cx="76200" cy="74930"/>
          </a:xfrm>
          <a:custGeom>
            <a:avLst/>
            <a:gdLst/>
            <a:ahLst/>
            <a:cxnLst/>
            <a:rect l="l" t="t" r="r" b="b"/>
            <a:pathLst>
              <a:path w="76200" h="74929">
                <a:moveTo>
                  <a:pt x="76200" y="0"/>
                </a:moveTo>
                <a:lnTo>
                  <a:pt x="0" y="0"/>
                </a:lnTo>
                <a:lnTo>
                  <a:pt x="38100" y="74929"/>
                </a:lnTo>
                <a:lnTo>
                  <a:pt x="76200" y="0"/>
                </a:lnTo>
                <a:close/>
              </a:path>
            </a:pathLst>
          </a:custGeom>
          <a:solidFill>
            <a:srgbClr val="000000"/>
          </a:solidFill>
        </p:spPr>
        <p:txBody>
          <a:bodyPr wrap="square" lIns="0" tIns="0" rIns="0" bIns="0" rtlCol="0"/>
          <a:lstStyle/>
          <a:p>
            <a:endParaRPr/>
          </a:p>
        </p:txBody>
      </p:sp>
      <p:sp>
        <p:nvSpPr>
          <p:cNvPr id="32" name="object 32"/>
          <p:cNvSpPr/>
          <p:nvPr/>
        </p:nvSpPr>
        <p:spPr>
          <a:xfrm>
            <a:off x="4419600" y="4876800"/>
            <a:ext cx="0" cy="158750"/>
          </a:xfrm>
          <a:custGeom>
            <a:avLst/>
            <a:gdLst/>
            <a:ahLst/>
            <a:cxnLst/>
            <a:rect l="l" t="t" r="r" b="b"/>
            <a:pathLst>
              <a:path h="158750">
                <a:moveTo>
                  <a:pt x="0" y="0"/>
                </a:moveTo>
                <a:lnTo>
                  <a:pt x="0" y="158750"/>
                </a:lnTo>
              </a:path>
            </a:pathLst>
          </a:custGeom>
          <a:ln w="8890">
            <a:solidFill>
              <a:srgbClr val="000000"/>
            </a:solidFill>
          </a:ln>
        </p:spPr>
        <p:txBody>
          <a:bodyPr wrap="square" lIns="0" tIns="0" rIns="0" bIns="0" rtlCol="0"/>
          <a:lstStyle/>
          <a:p>
            <a:endParaRPr/>
          </a:p>
        </p:txBody>
      </p:sp>
      <p:sp>
        <p:nvSpPr>
          <p:cNvPr id="33" name="object 33"/>
          <p:cNvSpPr/>
          <p:nvPr/>
        </p:nvSpPr>
        <p:spPr>
          <a:xfrm>
            <a:off x="4381500" y="5030470"/>
            <a:ext cx="76200" cy="74930"/>
          </a:xfrm>
          <a:custGeom>
            <a:avLst/>
            <a:gdLst/>
            <a:ahLst/>
            <a:cxnLst/>
            <a:rect l="l" t="t" r="r" b="b"/>
            <a:pathLst>
              <a:path w="76200" h="74929">
                <a:moveTo>
                  <a:pt x="76200" y="0"/>
                </a:moveTo>
                <a:lnTo>
                  <a:pt x="0" y="0"/>
                </a:lnTo>
                <a:lnTo>
                  <a:pt x="38100" y="74929"/>
                </a:lnTo>
                <a:lnTo>
                  <a:pt x="76200" y="0"/>
                </a:lnTo>
                <a:close/>
              </a:path>
            </a:pathLst>
          </a:custGeom>
          <a:solidFill>
            <a:srgbClr val="000000"/>
          </a:solidFill>
        </p:spPr>
        <p:txBody>
          <a:bodyPr wrap="square" lIns="0" tIns="0" rIns="0" bIns="0" rtlCol="0"/>
          <a:lstStyle/>
          <a:p>
            <a:endParaRPr/>
          </a:p>
        </p:txBody>
      </p:sp>
      <p:sp>
        <p:nvSpPr>
          <p:cNvPr id="34" name="object 34"/>
          <p:cNvSpPr/>
          <p:nvPr/>
        </p:nvSpPr>
        <p:spPr>
          <a:xfrm>
            <a:off x="2286000" y="2209800"/>
            <a:ext cx="609600" cy="1066800"/>
          </a:xfrm>
          <a:custGeom>
            <a:avLst/>
            <a:gdLst/>
            <a:ahLst/>
            <a:cxnLst/>
            <a:rect l="l" t="t" r="r" b="b"/>
            <a:pathLst>
              <a:path w="609600" h="1066800">
                <a:moveTo>
                  <a:pt x="0" y="1066800"/>
                </a:moveTo>
                <a:lnTo>
                  <a:pt x="609600" y="0"/>
                </a:lnTo>
              </a:path>
            </a:pathLst>
          </a:custGeom>
          <a:ln w="9344">
            <a:solidFill>
              <a:srgbClr val="000000"/>
            </a:solidFill>
          </a:ln>
        </p:spPr>
        <p:txBody>
          <a:bodyPr wrap="square" lIns="0" tIns="0" rIns="0" bIns="0" rtlCol="0"/>
          <a:lstStyle/>
          <a:p>
            <a:endParaRPr/>
          </a:p>
        </p:txBody>
      </p:sp>
      <p:sp>
        <p:nvSpPr>
          <p:cNvPr id="35" name="object 35"/>
          <p:cNvSpPr/>
          <p:nvPr/>
        </p:nvSpPr>
        <p:spPr>
          <a:xfrm>
            <a:off x="2286000" y="2819400"/>
            <a:ext cx="609600" cy="533400"/>
          </a:xfrm>
          <a:custGeom>
            <a:avLst/>
            <a:gdLst/>
            <a:ahLst/>
            <a:cxnLst/>
            <a:rect l="l" t="t" r="r" b="b"/>
            <a:pathLst>
              <a:path w="609600" h="533400">
                <a:moveTo>
                  <a:pt x="0" y="533400"/>
                </a:moveTo>
                <a:lnTo>
                  <a:pt x="609600" y="0"/>
                </a:lnTo>
              </a:path>
            </a:pathLst>
          </a:custGeom>
          <a:ln w="9344">
            <a:solidFill>
              <a:srgbClr val="000000"/>
            </a:solidFill>
          </a:ln>
        </p:spPr>
        <p:txBody>
          <a:bodyPr wrap="square" lIns="0" tIns="0" rIns="0" bIns="0" rtlCol="0"/>
          <a:lstStyle/>
          <a:p>
            <a:endParaRPr/>
          </a:p>
        </p:txBody>
      </p:sp>
      <p:sp>
        <p:nvSpPr>
          <p:cNvPr id="36" name="object 36"/>
          <p:cNvSpPr/>
          <p:nvPr/>
        </p:nvSpPr>
        <p:spPr>
          <a:xfrm>
            <a:off x="2286000" y="3429000"/>
            <a:ext cx="609600" cy="0"/>
          </a:xfrm>
          <a:custGeom>
            <a:avLst/>
            <a:gdLst/>
            <a:ahLst/>
            <a:cxnLst/>
            <a:rect l="l" t="t" r="r" b="b"/>
            <a:pathLst>
              <a:path w="609600">
                <a:moveTo>
                  <a:pt x="0" y="0"/>
                </a:moveTo>
                <a:lnTo>
                  <a:pt x="609600" y="0"/>
                </a:lnTo>
              </a:path>
            </a:pathLst>
          </a:custGeom>
          <a:ln w="9344">
            <a:solidFill>
              <a:srgbClr val="000000"/>
            </a:solidFill>
          </a:ln>
        </p:spPr>
        <p:txBody>
          <a:bodyPr wrap="square" lIns="0" tIns="0" rIns="0" bIns="0" rtlCol="0"/>
          <a:lstStyle/>
          <a:p>
            <a:endParaRPr/>
          </a:p>
        </p:txBody>
      </p:sp>
      <p:sp>
        <p:nvSpPr>
          <p:cNvPr id="37" name="object 37"/>
          <p:cNvSpPr/>
          <p:nvPr/>
        </p:nvSpPr>
        <p:spPr>
          <a:xfrm>
            <a:off x="2286000" y="3581400"/>
            <a:ext cx="609600" cy="457200"/>
          </a:xfrm>
          <a:custGeom>
            <a:avLst/>
            <a:gdLst/>
            <a:ahLst/>
            <a:cxnLst/>
            <a:rect l="l" t="t" r="r" b="b"/>
            <a:pathLst>
              <a:path w="609600" h="457200">
                <a:moveTo>
                  <a:pt x="0" y="0"/>
                </a:moveTo>
                <a:lnTo>
                  <a:pt x="609600" y="457200"/>
                </a:lnTo>
              </a:path>
            </a:pathLst>
          </a:custGeom>
          <a:ln w="9344">
            <a:solidFill>
              <a:srgbClr val="000000"/>
            </a:solidFill>
          </a:ln>
        </p:spPr>
        <p:txBody>
          <a:bodyPr wrap="square" lIns="0" tIns="0" rIns="0" bIns="0" rtlCol="0"/>
          <a:lstStyle/>
          <a:p>
            <a:endParaRPr/>
          </a:p>
        </p:txBody>
      </p:sp>
      <p:sp>
        <p:nvSpPr>
          <p:cNvPr id="38" name="object 38"/>
          <p:cNvSpPr/>
          <p:nvPr/>
        </p:nvSpPr>
        <p:spPr>
          <a:xfrm>
            <a:off x="2286000" y="3733800"/>
            <a:ext cx="609600" cy="838200"/>
          </a:xfrm>
          <a:custGeom>
            <a:avLst/>
            <a:gdLst/>
            <a:ahLst/>
            <a:cxnLst/>
            <a:rect l="l" t="t" r="r" b="b"/>
            <a:pathLst>
              <a:path w="609600" h="838200">
                <a:moveTo>
                  <a:pt x="0" y="0"/>
                </a:moveTo>
                <a:lnTo>
                  <a:pt x="609600" y="838200"/>
                </a:lnTo>
              </a:path>
            </a:pathLst>
          </a:custGeom>
          <a:ln w="9344">
            <a:solidFill>
              <a:srgbClr val="000000"/>
            </a:solidFill>
          </a:ln>
        </p:spPr>
        <p:txBody>
          <a:bodyPr wrap="square" lIns="0" tIns="0" rIns="0" bIns="0" rtlCol="0"/>
          <a:lstStyle/>
          <a:p>
            <a:endParaRPr/>
          </a:p>
        </p:txBody>
      </p:sp>
      <p:sp>
        <p:nvSpPr>
          <p:cNvPr id="39" name="object 39"/>
          <p:cNvSpPr/>
          <p:nvPr/>
        </p:nvSpPr>
        <p:spPr>
          <a:xfrm>
            <a:off x="6324600" y="3429000"/>
            <a:ext cx="838200" cy="0"/>
          </a:xfrm>
          <a:custGeom>
            <a:avLst/>
            <a:gdLst/>
            <a:ahLst/>
            <a:cxnLst/>
            <a:rect l="l" t="t" r="r" b="b"/>
            <a:pathLst>
              <a:path w="838200">
                <a:moveTo>
                  <a:pt x="0" y="0"/>
                </a:moveTo>
                <a:lnTo>
                  <a:pt x="838200" y="0"/>
                </a:lnTo>
              </a:path>
            </a:pathLst>
          </a:custGeom>
          <a:ln w="9344">
            <a:solidFill>
              <a:srgbClr val="000000"/>
            </a:solidFill>
          </a:ln>
        </p:spPr>
        <p:txBody>
          <a:bodyPr wrap="square" lIns="0" tIns="0" rIns="0" bIns="0" rtlCol="0"/>
          <a:lstStyle/>
          <a:p>
            <a:endParaRPr/>
          </a:p>
        </p:txBody>
      </p:sp>
      <p:sp>
        <p:nvSpPr>
          <p:cNvPr id="40" name="object 40"/>
          <p:cNvSpPr/>
          <p:nvPr/>
        </p:nvSpPr>
        <p:spPr>
          <a:xfrm>
            <a:off x="6324600" y="2286000"/>
            <a:ext cx="838200" cy="762000"/>
          </a:xfrm>
          <a:custGeom>
            <a:avLst/>
            <a:gdLst/>
            <a:ahLst/>
            <a:cxnLst/>
            <a:rect l="l" t="t" r="r" b="b"/>
            <a:pathLst>
              <a:path w="838200" h="762000">
                <a:moveTo>
                  <a:pt x="0" y="0"/>
                </a:moveTo>
                <a:lnTo>
                  <a:pt x="838200" y="762000"/>
                </a:lnTo>
              </a:path>
            </a:pathLst>
          </a:custGeom>
          <a:ln w="9344">
            <a:solidFill>
              <a:srgbClr val="000000"/>
            </a:solidFill>
          </a:ln>
        </p:spPr>
        <p:txBody>
          <a:bodyPr wrap="square" lIns="0" tIns="0" rIns="0" bIns="0" rtlCol="0"/>
          <a:lstStyle/>
          <a:p>
            <a:endParaRPr/>
          </a:p>
        </p:txBody>
      </p:sp>
      <p:sp>
        <p:nvSpPr>
          <p:cNvPr id="41" name="object 41"/>
          <p:cNvSpPr/>
          <p:nvPr/>
        </p:nvSpPr>
        <p:spPr>
          <a:xfrm>
            <a:off x="6324600" y="2743200"/>
            <a:ext cx="838200" cy="457200"/>
          </a:xfrm>
          <a:custGeom>
            <a:avLst/>
            <a:gdLst/>
            <a:ahLst/>
            <a:cxnLst/>
            <a:rect l="l" t="t" r="r" b="b"/>
            <a:pathLst>
              <a:path w="838200" h="457200">
                <a:moveTo>
                  <a:pt x="0" y="0"/>
                </a:moveTo>
                <a:lnTo>
                  <a:pt x="838200" y="457200"/>
                </a:lnTo>
              </a:path>
            </a:pathLst>
          </a:custGeom>
          <a:ln w="9344">
            <a:solidFill>
              <a:srgbClr val="000000"/>
            </a:solidFill>
          </a:ln>
        </p:spPr>
        <p:txBody>
          <a:bodyPr wrap="square" lIns="0" tIns="0" rIns="0" bIns="0" rtlCol="0"/>
          <a:lstStyle/>
          <a:p>
            <a:endParaRPr/>
          </a:p>
        </p:txBody>
      </p:sp>
      <p:sp>
        <p:nvSpPr>
          <p:cNvPr id="42" name="object 42"/>
          <p:cNvSpPr/>
          <p:nvPr/>
        </p:nvSpPr>
        <p:spPr>
          <a:xfrm>
            <a:off x="6324600" y="3581400"/>
            <a:ext cx="838200" cy="533400"/>
          </a:xfrm>
          <a:custGeom>
            <a:avLst/>
            <a:gdLst/>
            <a:ahLst/>
            <a:cxnLst/>
            <a:rect l="l" t="t" r="r" b="b"/>
            <a:pathLst>
              <a:path w="838200" h="533400">
                <a:moveTo>
                  <a:pt x="838200" y="0"/>
                </a:moveTo>
                <a:lnTo>
                  <a:pt x="0" y="533400"/>
                </a:lnTo>
              </a:path>
            </a:pathLst>
          </a:custGeom>
          <a:ln w="9344">
            <a:solidFill>
              <a:srgbClr val="000000"/>
            </a:solidFill>
          </a:ln>
        </p:spPr>
        <p:txBody>
          <a:bodyPr wrap="square" lIns="0" tIns="0" rIns="0" bIns="0" rtlCol="0"/>
          <a:lstStyle/>
          <a:p>
            <a:endParaRPr/>
          </a:p>
        </p:txBody>
      </p:sp>
      <p:sp>
        <p:nvSpPr>
          <p:cNvPr id="43" name="object 43"/>
          <p:cNvSpPr/>
          <p:nvPr/>
        </p:nvSpPr>
        <p:spPr>
          <a:xfrm>
            <a:off x="6324600" y="3733800"/>
            <a:ext cx="838200" cy="990600"/>
          </a:xfrm>
          <a:custGeom>
            <a:avLst/>
            <a:gdLst/>
            <a:ahLst/>
            <a:cxnLst/>
            <a:rect l="l" t="t" r="r" b="b"/>
            <a:pathLst>
              <a:path w="838200" h="990600">
                <a:moveTo>
                  <a:pt x="838200" y="0"/>
                </a:moveTo>
                <a:lnTo>
                  <a:pt x="0" y="990600"/>
                </a:lnTo>
              </a:path>
            </a:pathLst>
          </a:custGeom>
          <a:ln w="9344">
            <a:solidFill>
              <a:srgbClr val="000000"/>
            </a:solidFill>
          </a:ln>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47169" y="1676400"/>
            <a:ext cx="4733925" cy="4524375"/>
          </a:xfrm>
          <a:prstGeom prst="rect">
            <a:avLst/>
          </a:prstGeom>
        </p:spPr>
      </p:pic>
      <p:sp>
        <p:nvSpPr>
          <p:cNvPr id="4" name="TextBox 3"/>
          <p:cNvSpPr txBox="1"/>
          <p:nvPr/>
        </p:nvSpPr>
        <p:spPr>
          <a:xfrm>
            <a:off x="1043209" y="762000"/>
            <a:ext cx="5341847" cy="707886"/>
          </a:xfrm>
          <a:prstGeom prst="rect">
            <a:avLst/>
          </a:prstGeom>
          <a:noFill/>
        </p:spPr>
        <p:txBody>
          <a:bodyPr wrap="none" rtlCol="0">
            <a:spAutoFit/>
          </a:bodyPr>
          <a:lstStyle/>
          <a:p>
            <a:r>
              <a:rPr lang="en-IN" sz="4000" dirty="0"/>
              <a:t>Flow Graph of Quick Sort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019" y="307340"/>
            <a:ext cx="8148956" cy="428322"/>
          </a:xfrm>
          <a:prstGeom prst="rect">
            <a:avLst/>
          </a:prstGeom>
        </p:spPr>
        <p:txBody>
          <a:bodyPr vert="horz" wrap="square" lIns="0" tIns="12700" rIns="0" bIns="0" rtlCol="0">
            <a:spAutoFit/>
          </a:bodyPr>
          <a:lstStyle/>
          <a:p>
            <a:pPr marL="12700">
              <a:lnSpc>
                <a:spcPct val="100000"/>
              </a:lnSpc>
              <a:spcBef>
                <a:spcPts val="100"/>
              </a:spcBef>
            </a:pPr>
            <a:r>
              <a:rPr lang="en-IN" sz="2700" spc="-5" dirty="0" smtClean="0">
                <a:solidFill>
                  <a:srgbClr val="8FC125"/>
                </a:solidFill>
                <a:latin typeface="Forte"/>
                <a:cs typeface="Forte"/>
              </a:rPr>
              <a:t>     </a:t>
            </a:r>
            <a:r>
              <a:rPr sz="2700" spc="-5" dirty="0" smtClean="0">
                <a:solidFill>
                  <a:srgbClr val="8FC125"/>
                </a:solidFill>
                <a:latin typeface="Forte"/>
                <a:cs typeface="Forte"/>
              </a:rPr>
              <a:t>Common </a:t>
            </a:r>
            <a:r>
              <a:rPr sz="2700" spc="-5" dirty="0">
                <a:solidFill>
                  <a:srgbClr val="8FC125"/>
                </a:solidFill>
                <a:latin typeface="Forte"/>
                <a:cs typeface="Forte"/>
              </a:rPr>
              <a:t>Sub-expression</a:t>
            </a:r>
            <a:r>
              <a:rPr sz="2700" spc="-55" dirty="0">
                <a:solidFill>
                  <a:srgbClr val="8FC125"/>
                </a:solidFill>
                <a:latin typeface="Forte"/>
                <a:cs typeface="Forte"/>
              </a:rPr>
              <a:t> </a:t>
            </a:r>
            <a:r>
              <a:rPr sz="2700" spc="-5" dirty="0">
                <a:solidFill>
                  <a:srgbClr val="8FC125"/>
                </a:solidFill>
                <a:latin typeface="Forte"/>
                <a:cs typeface="Forte"/>
              </a:rPr>
              <a:t>Removal</a:t>
            </a:r>
            <a:endParaRPr sz="2700" dirty="0">
              <a:latin typeface="Forte"/>
              <a:cs typeface="Forte"/>
            </a:endParaRPr>
          </a:p>
        </p:txBody>
      </p:sp>
      <p:sp>
        <p:nvSpPr>
          <p:cNvPr id="3" name="object 3"/>
          <p:cNvSpPr txBox="1"/>
          <p:nvPr/>
        </p:nvSpPr>
        <p:spPr>
          <a:xfrm>
            <a:off x="381000" y="1828800"/>
            <a:ext cx="7800975" cy="2082621"/>
          </a:xfrm>
          <a:prstGeom prst="rect">
            <a:avLst/>
          </a:prstGeom>
        </p:spPr>
        <p:txBody>
          <a:bodyPr vert="horz" wrap="square" lIns="0" tIns="12700" rIns="0" bIns="0" rtlCol="0">
            <a:spAutoFit/>
          </a:bodyPr>
          <a:lstStyle/>
          <a:p>
            <a:pPr marL="495300" marR="30480" indent="-457200">
              <a:lnSpc>
                <a:spcPct val="100000"/>
              </a:lnSpc>
              <a:spcBef>
                <a:spcPts val="100"/>
              </a:spcBef>
              <a:buFont typeface="Arial" panose="020B0604020202020204" pitchFamily="34" charset="0"/>
              <a:buChar char="•"/>
              <a:tabLst>
                <a:tab pos="380365" algn="l"/>
              </a:tabLst>
            </a:pPr>
            <a:r>
              <a:rPr sz="2200" spc="-5" dirty="0" smtClean="0">
                <a:solidFill>
                  <a:srgbClr val="3F3F3F"/>
                </a:solidFill>
                <a:latin typeface="Trebuchet MS"/>
                <a:cs typeface="Trebuchet MS"/>
              </a:rPr>
              <a:t>It </a:t>
            </a:r>
            <a:r>
              <a:rPr sz="2200" spc="-5" dirty="0">
                <a:solidFill>
                  <a:srgbClr val="3F3F3F"/>
                </a:solidFill>
                <a:latin typeface="Trebuchet MS"/>
                <a:cs typeface="Trebuchet MS"/>
              </a:rPr>
              <a:t>is used </a:t>
            </a:r>
            <a:r>
              <a:rPr sz="2200" dirty="0">
                <a:solidFill>
                  <a:srgbClr val="3F3F3F"/>
                </a:solidFill>
                <a:latin typeface="Trebuchet MS"/>
                <a:cs typeface="Trebuchet MS"/>
              </a:rPr>
              <a:t>to </a:t>
            </a:r>
            <a:r>
              <a:rPr sz="2200" spc="-5" dirty="0">
                <a:solidFill>
                  <a:srgbClr val="3F3F3F"/>
                </a:solidFill>
                <a:latin typeface="Trebuchet MS"/>
                <a:cs typeface="Trebuchet MS"/>
              </a:rPr>
              <a:t>remove redundant computations which </a:t>
            </a:r>
            <a:r>
              <a:rPr sz="2200" spc="-10" dirty="0">
                <a:solidFill>
                  <a:srgbClr val="3F3F3F"/>
                </a:solidFill>
                <a:latin typeface="Trebuchet MS"/>
                <a:cs typeface="Trebuchet MS"/>
              </a:rPr>
              <a:t>usually  </a:t>
            </a:r>
            <a:r>
              <a:rPr sz="2200" spc="-5" dirty="0">
                <a:solidFill>
                  <a:srgbClr val="3F3F3F"/>
                </a:solidFill>
                <a:latin typeface="Trebuchet MS"/>
                <a:cs typeface="Trebuchet MS"/>
              </a:rPr>
              <a:t>improves the execution time </a:t>
            </a:r>
            <a:r>
              <a:rPr sz="2200" spc="-10" dirty="0">
                <a:solidFill>
                  <a:srgbClr val="3F3F3F"/>
                </a:solidFill>
                <a:latin typeface="Trebuchet MS"/>
                <a:cs typeface="Trebuchet MS"/>
              </a:rPr>
              <a:t>of </a:t>
            </a:r>
            <a:r>
              <a:rPr sz="2200" dirty="0">
                <a:solidFill>
                  <a:srgbClr val="3F3F3F"/>
                </a:solidFill>
                <a:latin typeface="Trebuchet MS"/>
                <a:cs typeface="Trebuchet MS"/>
              </a:rPr>
              <a:t>a</a:t>
            </a:r>
            <a:r>
              <a:rPr sz="2200" spc="-20" dirty="0">
                <a:solidFill>
                  <a:srgbClr val="3F3F3F"/>
                </a:solidFill>
                <a:latin typeface="Trebuchet MS"/>
                <a:cs typeface="Trebuchet MS"/>
              </a:rPr>
              <a:t> </a:t>
            </a:r>
            <a:r>
              <a:rPr sz="2200" spc="-5" dirty="0">
                <a:solidFill>
                  <a:srgbClr val="3F3F3F"/>
                </a:solidFill>
                <a:latin typeface="Trebuchet MS"/>
                <a:cs typeface="Trebuchet MS"/>
              </a:rPr>
              <a:t>program</a:t>
            </a:r>
            <a:r>
              <a:rPr sz="2200" spc="-5" dirty="0" smtClean="0">
                <a:solidFill>
                  <a:srgbClr val="3F3F3F"/>
                </a:solidFill>
                <a:latin typeface="Trebuchet MS"/>
                <a:cs typeface="Trebuchet MS"/>
              </a:rPr>
              <a:t>.</a:t>
            </a:r>
            <a:endParaRPr lang="en-IN" sz="2200" spc="-5" dirty="0" smtClean="0">
              <a:solidFill>
                <a:srgbClr val="3F3F3F"/>
              </a:solidFill>
              <a:latin typeface="Trebuchet MS"/>
              <a:cs typeface="Trebuchet MS"/>
            </a:endParaRPr>
          </a:p>
          <a:p>
            <a:pPr marL="495300" marR="30480" indent="-457200">
              <a:lnSpc>
                <a:spcPct val="100000"/>
              </a:lnSpc>
              <a:spcBef>
                <a:spcPts val="100"/>
              </a:spcBef>
              <a:buFont typeface="Arial" panose="020B0604020202020204" pitchFamily="34" charset="0"/>
              <a:buChar char="•"/>
              <a:tabLst>
                <a:tab pos="380365" algn="l"/>
              </a:tabLst>
            </a:pPr>
            <a:r>
              <a:rPr lang="en-IN" sz="2200" spc="-5" dirty="0" smtClean="0">
                <a:solidFill>
                  <a:srgbClr val="3F3F3F"/>
                </a:solidFill>
                <a:latin typeface="Trebuchet MS"/>
                <a:cs typeface="Trebuchet MS"/>
              </a:rPr>
              <a:t>E is a common subexpression if:</a:t>
            </a:r>
          </a:p>
          <a:p>
            <a:pPr marL="952500" marR="30480" lvl="1" indent="-457200">
              <a:spcBef>
                <a:spcPts val="100"/>
              </a:spcBef>
              <a:buFont typeface="Arial" panose="020B0604020202020204" pitchFamily="34" charset="0"/>
              <a:buChar char="•"/>
              <a:tabLst>
                <a:tab pos="380365" algn="l"/>
              </a:tabLst>
            </a:pPr>
            <a:r>
              <a:rPr lang="en-IN" sz="2200" spc="-5" dirty="0" smtClean="0">
                <a:solidFill>
                  <a:srgbClr val="3F3F3F"/>
                </a:solidFill>
                <a:latin typeface="Trebuchet MS"/>
                <a:cs typeface="Trebuchet MS"/>
              </a:rPr>
              <a:t>E was previously computed</a:t>
            </a:r>
          </a:p>
          <a:p>
            <a:pPr marL="952500" marR="30480" lvl="1" indent="-457200">
              <a:spcBef>
                <a:spcPts val="100"/>
              </a:spcBef>
              <a:buFont typeface="Arial" panose="020B0604020202020204" pitchFamily="34" charset="0"/>
              <a:buChar char="•"/>
              <a:tabLst>
                <a:tab pos="380365" algn="l"/>
              </a:tabLst>
            </a:pPr>
            <a:r>
              <a:rPr lang="en-IN" sz="2200" spc="-5" dirty="0" smtClean="0">
                <a:solidFill>
                  <a:srgbClr val="3F3F3F"/>
                </a:solidFill>
                <a:latin typeface="Trebuchet MS"/>
                <a:cs typeface="Trebuchet MS"/>
              </a:rPr>
              <a:t>Variables in E have not changed since previous computation</a:t>
            </a:r>
            <a:endParaRPr lang="en-IN" sz="2200" spc="-5" dirty="0">
              <a:solidFill>
                <a:srgbClr val="3F3F3F"/>
              </a:solidFill>
              <a:latin typeface="Trebuchet MS"/>
              <a:cs typeface="Trebuchet MS"/>
            </a:endParaRPr>
          </a:p>
        </p:txBody>
      </p:sp>
      <p:sp>
        <p:nvSpPr>
          <p:cNvPr id="5" name="TextBox 4"/>
          <p:cNvSpPr txBox="1"/>
          <p:nvPr/>
        </p:nvSpPr>
        <p:spPr>
          <a:xfrm>
            <a:off x="381000" y="3962400"/>
            <a:ext cx="7800975" cy="1107996"/>
          </a:xfrm>
          <a:prstGeom prst="rect">
            <a:avLst/>
          </a:prstGeom>
          <a:noFill/>
        </p:spPr>
        <p:txBody>
          <a:bodyPr wrap="square" rtlCol="0">
            <a:spAutoFit/>
          </a:bodyPr>
          <a:lstStyle/>
          <a:p>
            <a:pPr marL="285750" indent="-285750">
              <a:buFont typeface="Arial" panose="020B0604020202020204" pitchFamily="34" charset="0"/>
              <a:buChar char="•"/>
            </a:pPr>
            <a:r>
              <a:rPr lang="en-IN" sz="2200" dirty="0" smtClean="0"/>
              <a:t>Can </a:t>
            </a:r>
            <a:r>
              <a:rPr lang="en-IN" sz="2200" dirty="0" smtClean="0">
                <a:latin typeface="Trebuchet MS" panose="020B0603020202020204" pitchFamily="34" charset="0"/>
              </a:rPr>
              <a:t>avoid</a:t>
            </a:r>
            <a:r>
              <a:rPr lang="en-IN" sz="2200" dirty="0" smtClean="0"/>
              <a:t> </a:t>
            </a:r>
            <a:r>
              <a:rPr lang="en-IN" sz="2200" dirty="0" err="1" smtClean="0"/>
              <a:t>recomputing</a:t>
            </a:r>
            <a:r>
              <a:rPr lang="en-IN" sz="2200" dirty="0" smtClean="0"/>
              <a:t> E if previously computed value is still available</a:t>
            </a:r>
          </a:p>
          <a:p>
            <a:pPr marL="285750" indent="-285750">
              <a:buFont typeface="Arial" panose="020B0604020202020204" pitchFamily="34" charset="0"/>
              <a:buChar char="•"/>
            </a:pPr>
            <a:r>
              <a:rPr lang="en-IN" sz="2200" dirty="0" err="1" smtClean="0"/>
              <a:t>Dags</a:t>
            </a:r>
            <a:r>
              <a:rPr lang="en-IN" sz="2200" dirty="0" smtClean="0"/>
              <a:t> are useful to detect common subexpression</a:t>
            </a:r>
            <a:endParaRPr lang="en-IN" sz="2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95400" y="2057400"/>
            <a:ext cx="4629150" cy="2733675"/>
          </a:xfrm>
          <a:prstGeom prst="rect">
            <a:avLst/>
          </a:prstGeom>
        </p:spPr>
      </p:pic>
      <p:sp>
        <p:nvSpPr>
          <p:cNvPr id="4" name="TextBox 3"/>
          <p:cNvSpPr txBox="1"/>
          <p:nvPr/>
        </p:nvSpPr>
        <p:spPr>
          <a:xfrm>
            <a:off x="521083" y="838200"/>
            <a:ext cx="5403467" cy="584775"/>
          </a:xfrm>
          <a:prstGeom prst="rect">
            <a:avLst/>
          </a:prstGeom>
          <a:noFill/>
        </p:spPr>
        <p:txBody>
          <a:bodyPr wrap="none" rtlCol="0">
            <a:spAutoFit/>
          </a:bodyPr>
          <a:lstStyle/>
          <a:p>
            <a:r>
              <a:rPr lang="en-IN" sz="3200" dirty="0"/>
              <a:t>Local Common Sub expressions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5800" y="1447800"/>
            <a:ext cx="5905500" cy="4391025"/>
          </a:xfrm>
          <a:prstGeom prst="rect">
            <a:avLst/>
          </a:prstGeom>
        </p:spPr>
      </p:pic>
      <p:sp>
        <p:nvSpPr>
          <p:cNvPr id="5" name="TextBox 4"/>
          <p:cNvSpPr txBox="1"/>
          <p:nvPr/>
        </p:nvSpPr>
        <p:spPr>
          <a:xfrm>
            <a:off x="936816" y="457200"/>
            <a:ext cx="5631285" cy="584775"/>
          </a:xfrm>
          <a:prstGeom prst="rect">
            <a:avLst/>
          </a:prstGeom>
          <a:noFill/>
        </p:spPr>
        <p:txBody>
          <a:bodyPr wrap="none" rtlCol="0">
            <a:spAutoFit/>
          </a:bodyPr>
          <a:lstStyle/>
          <a:p>
            <a:r>
              <a:rPr lang="en-IN" sz="3200" dirty="0"/>
              <a:t>Global Common Sub expressions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0" y="609600"/>
            <a:ext cx="5791200" cy="523220"/>
          </a:xfrm>
          <a:prstGeom prst="rect">
            <a:avLst/>
          </a:prstGeom>
          <a:noFill/>
        </p:spPr>
        <p:txBody>
          <a:bodyPr wrap="square" rtlCol="0">
            <a:spAutoFit/>
          </a:bodyPr>
          <a:lstStyle/>
          <a:p>
            <a:r>
              <a:rPr lang="en-IN" sz="2800" dirty="0" smtClean="0">
                <a:latin typeface="Trebuchet MS" panose="020B0603020202020204" pitchFamily="34" charset="0"/>
              </a:rPr>
              <a:t>Copy Propagation</a:t>
            </a:r>
            <a:endParaRPr lang="en-IN" sz="2800" dirty="0">
              <a:latin typeface="Trebuchet MS" panose="020B0603020202020204" pitchFamily="34" charset="0"/>
            </a:endParaRPr>
          </a:p>
        </p:txBody>
      </p:sp>
      <p:sp>
        <p:nvSpPr>
          <p:cNvPr id="4" name="TextBox 3"/>
          <p:cNvSpPr txBox="1"/>
          <p:nvPr/>
        </p:nvSpPr>
        <p:spPr>
          <a:xfrm>
            <a:off x="609600" y="1447800"/>
            <a:ext cx="7620000" cy="3816429"/>
          </a:xfrm>
          <a:prstGeom prst="rect">
            <a:avLst/>
          </a:prstGeom>
          <a:noFill/>
        </p:spPr>
        <p:txBody>
          <a:bodyPr wrap="square" rtlCol="0">
            <a:spAutoFit/>
          </a:bodyPr>
          <a:lstStyle/>
          <a:p>
            <a:pPr marL="285750" indent="-285750">
              <a:buFont typeface="Arial" panose="020B0604020202020204" pitchFamily="34" charset="0"/>
              <a:buChar char="•"/>
            </a:pPr>
            <a:r>
              <a:rPr lang="en-IN" sz="2200" dirty="0" smtClean="0">
                <a:latin typeface="Trebuchet MS" panose="020B0603020202020204" pitchFamily="34" charset="0"/>
              </a:rPr>
              <a:t>Assignment of the form F:=g are called copy statements</a:t>
            </a:r>
          </a:p>
          <a:p>
            <a:pPr marL="285750" indent="-285750">
              <a:buFont typeface="Arial" panose="020B0604020202020204" pitchFamily="34" charset="0"/>
              <a:buChar char="•"/>
            </a:pPr>
            <a:r>
              <a:rPr lang="en-IN" sz="2200" dirty="0" smtClean="0">
                <a:latin typeface="Trebuchet MS" panose="020B0603020202020204" pitchFamily="34" charset="0"/>
              </a:rPr>
              <a:t>The idea behind copy propagation is to use g for f whenever possible after such a statement</a:t>
            </a:r>
          </a:p>
          <a:p>
            <a:pPr marL="285750" indent="-285750">
              <a:buFont typeface="Arial" panose="020B0604020202020204" pitchFamily="34" charset="0"/>
              <a:buChar char="•"/>
            </a:pPr>
            <a:r>
              <a:rPr lang="en-IN" sz="2200" dirty="0" smtClean="0">
                <a:latin typeface="Trebuchet MS" panose="020B0603020202020204" pitchFamily="34" charset="0"/>
              </a:rPr>
              <a:t>For example, applied to block B5 of the previous flow graph, we obtain:</a:t>
            </a:r>
          </a:p>
          <a:p>
            <a:r>
              <a:rPr lang="en-IN" sz="2200" dirty="0">
                <a:latin typeface="Trebuchet MS" panose="020B0603020202020204" pitchFamily="34" charset="0"/>
              </a:rPr>
              <a:t>	</a:t>
            </a:r>
            <a:r>
              <a:rPr lang="en-IN" sz="2200" dirty="0" smtClean="0">
                <a:latin typeface="Trebuchet MS" panose="020B0603020202020204" pitchFamily="34" charset="0"/>
              </a:rPr>
              <a:t>X:= t3</a:t>
            </a:r>
          </a:p>
          <a:p>
            <a:r>
              <a:rPr lang="en-IN" sz="2200" dirty="0">
                <a:latin typeface="Trebuchet MS" panose="020B0603020202020204" pitchFamily="34" charset="0"/>
              </a:rPr>
              <a:t>	</a:t>
            </a:r>
            <a:r>
              <a:rPr lang="en-IN" sz="2200" dirty="0" smtClean="0">
                <a:latin typeface="Trebuchet MS" panose="020B0603020202020204" pitchFamily="34" charset="0"/>
              </a:rPr>
              <a:t>a[t2] := t5</a:t>
            </a:r>
          </a:p>
          <a:p>
            <a:r>
              <a:rPr lang="en-IN" sz="2200" dirty="0">
                <a:latin typeface="Trebuchet MS" panose="020B0603020202020204" pitchFamily="34" charset="0"/>
              </a:rPr>
              <a:t>	</a:t>
            </a:r>
            <a:r>
              <a:rPr lang="en-IN" sz="2200" dirty="0" smtClean="0">
                <a:latin typeface="Trebuchet MS" panose="020B0603020202020204" pitchFamily="34" charset="0"/>
              </a:rPr>
              <a:t>a[t4] :=t3</a:t>
            </a:r>
          </a:p>
          <a:p>
            <a:r>
              <a:rPr lang="en-IN" sz="2200" dirty="0">
                <a:latin typeface="Trebuchet MS" panose="020B0603020202020204" pitchFamily="34" charset="0"/>
              </a:rPr>
              <a:t>	</a:t>
            </a:r>
            <a:r>
              <a:rPr lang="en-IN" sz="2200" dirty="0" err="1" smtClean="0">
                <a:latin typeface="Trebuchet MS" panose="020B0603020202020204" pitchFamily="34" charset="0"/>
              </a:rPr>
              <a:t>goto</a:t>
            </a:r>
            <a:r>
              <a:rPr lang="en-IN" sz="2200" dirty="0" smtClean="0">
                <a:latin typeface="Trebuchet MS" panose="020B0603020202020204" pitchFamily="34" charset="0"/>
              </a:rPr>
              <a:t> B2</a:t>
            </a:r>
          </a:p>
          <a:p>
            <a:pPr marL="285750" indent="-285750">
              <a:buFont typeface="Arial" panose="020B0604020202020204" pitchFamily="34" charset="0"/>
              <a:buChar char="•"/>
            </a:pPr>
            <a:r>
              <a:rPr lang="en-IN" sz="2200" dirty="0" smtClean="0">
                <a:latin typeface="Trebuchet MS" panose="020B0603020202020204" pitchFamily="34" charset="0"/>
              </a:rPr>
              <a:t>Copy propagation often turns the copy statement into “dead code”</a:t>
            </a:r>
            <a:endParaRPr lang="en-IN" sz="2200" dirty="0">
              <a:latin typeface="Trebuchet MS" panose="020B0603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71600" y="533400"/>
            <a:ext cx="6553200" cy="523220"/>
          </a:xfrm>
          <a:prstGeom prst="rect">
            <a:avLst/>
          </a:prstGeom>
          <a:noFill/>
        </p:spPr>
        <p:txBody>
          <a:bodyPr wrap="square" rtlCol="0">
            <a:spAutoFit/>
          </a:bodyPr>
          <a:lstStyle/>
          <a:p>
            <a:r>
              <a:rPr lang="en-IN" sz="2800" dirty="0" smtClean="0">
                <a:latin typeface="Trebuchet MS" panose="020B0603020202020204" pitchFamily="34" charset="0"/>
              </a:rPr>
              <a:t>Loop Optimizations</a:t>
            </a:r>
            <a:endParaRPr lang="en-IN" sz="2800" dirty="0">
              <a:latin typeface="Trebuchet MS" panose="020B0603020202020204" pitchFamily="34" charset="0"/>
            </a:endParaRPr>
          </a:p>
        </p:txBody>
      </p:sp>
      <p:sp>
        <p:nvSpPr>
          <p:cNvPr id="4" name="TextBox 3"/>
          <p:cNvSpPr txBox="1"/>
          <p:nvPr/>
        </p:nvSpPr>
        <p:spPr>
          <a:xfrm>
            <a:off x="533400" y="1828800"/>
            <a:ext cx="7315200" cy="3477875"/>
          </a:xfrm>
          <a:prstGeom prst="rect">
            <a:avLst/>
          </a:prstGeom>
          <a:noFill/>
        </p:spPr>
        <p:txBody>
          <a:bodyPr wrap="square" rtlCol="0">
            <a:spAutoFit/>
          </a:bodyPr>
          <a:lstStyle/>
          <a:p>
            <a:pPr marL="285750" indent="-285750">
              <a:buFont typeface="Arial" panose="020B0604020202020204" pitchFamily="34" charset="0"/>
              <a:buChar char="•"/>
            </a:pPr>
            <a:r>
              <a:rPr lang="en-IN" sz="2200" dirty="0" smtClean="0">
                <a:latin typeface="Trebuchet MS" panose="020B0603020202020204" pitchFamily="34" charset="0"/>
              </a:rPr>
              <a:t>The running time of a program may be improved if we do both of the following:</a:t>
            </a:r>
          </a:p>
          <a:p>
            <a:r>
              <a:rPr lang="en-IN" sz="2200" dirty="0">
                <a:latin typeface="Trebuchet MS" panose="020B0603020202020204" pitchFamily="34" charset="0"/>
              </a:rPr>
              <a:t>	</a:t>
            </a:r>
            <a:r>
              <a:rPr lang="en-IN" sz="2200" dirty="0" smtClean="0">
                <a:latin typeface="Trebuchet MS" panose="020B0603020202020204" pitchFamily="34" charset="0"/>
              </a:rPr>
              <a:t>Decrease the number of statements in a inner loop</a:t>
            </a:r>
          </a:p>
          <a:p>
            <a:r>
              <a:rPr lang="en-IN" sz="2200" dirty="0" smtClean="0">
                <a:latin typeface="Trebuchet MS" panose="020B0603020202020204" pitchFamily="34" charset="0"/>
              </a:rPr>
              <a:t>	Increase </a:t>
            </a:r>
            <a:r>
              <a:rPr lang="en-IN" sz="2200" dirty="0">
                <a:latin typeface="Trebuchet MS" panose="020B0603020202020204" pitchFamily="34" charset="0"/>
              </a:rPr>
              <a:t>the number of statements in a </a:t>
            </a:r>
            <a:r>
              <a:rPr lang="en-IN" sz="2200" dirty="0" smtClean="0">
                <a:latin typeface="Trebuchet MS" panose="020B0603020202020204" pitchFamily="34" charset="0"/>
              </a:rPr>
              <a:t>outer </a:t>
            </a:r>
            <a:r>
              <a:rPr lang="en-IN" sz="2200" dirty="0">
                <a:latin typeface="Trebuchet MS" panose="020B0603020202020204" pitchFamily="34" charset="0"/>
              </a:rPr>
              <a:t>loop 	</a:t>
            </a:r>
            <a:endParaRPr lang="en-IN" sz="2200" dirty="0" smtClean="0">
              <a:latin typeface="Trebuchet MS" panose="020B0603020202020204" pitchFamily="34" charset="0"/>
            </a:endParaRPr>
          </a:p>
          <a:p>
            <a:pPr marL="285750" indent="-285750">
              <a:buFont typeface="Arial" panose="020B0604020202020204" pitchFamily="34" charset="0"/>
              <a:buChar char="•"/>
            </a:pPr>
            <a:r>
              <a:rPr lang="en-IN" sz="2200" dirty="0" smtClean="0">
                <a:latin typeface="Trebuchet MS" panose="020B0603020202020204" pitchFamily="34" charset="0"/>
              </a:rPr>
              <a:t>Code motion moves code outside of a loop</a:t>
            </a:r>
          </a:p>
          <a:p>
            <a:r>
              <a:rPr lang="en-IN" sz="2200" dirty="0">
                <a:latin typeface="Trebuchet MS" panose="020B0603020202020204" pitchFamily="34" charset="0"/>
              </a:rPr>
              <a:t>	</a:t>
            </a:r>
            <a:r>
              <a:rPr lang="en-IN" sz="2200" dirty="0" smtClean="0">
                <a:latin typeface="Trebuchet MS" panose="020B0603020202020204" pitchFamily="34" charset="0"/>
              </a:rPr>
              <a:t>for example, consider:</a:t>
            </a:r>
          </a:p>
          <a:p>
            <a:r>
              <a:rPr lang="en-IN" sz="2200" dirty="0">
                <a:latin typeface="Trebuchet MS" panose="020B0603020202020204" pitchFamily="34" charset="0"/>
              </a:rPr>
              <a:t>	</a:t>
            </a:r>
            <a:r>
              <a:rPr lang="en-IN" sz="2200" dirty="0" smtClean="0">
                <a:latin typeface="Trebuchet MS" panose="020B0603020202020204" pitchFamily="34" charset="0"/>
              </a:rPr>
              <a:t>while(</a:t>
            </a:r>
            <a:r>
              <a:rPr lang="en-IN" sz="2200" dirty="0" err="1" smtClean="0">
                <a:latin typeface="Trebuchet MS" panose="020B0603020202020204" pitchFamily="34" charset="0"/>
              </a:rPr>
              <a:t>i</a:t>
            </a:r>
            <a:r>
              <a:rPr lang="en-IN" sz="2200" dirty="0" smtClean="0">
                <a:latin typeface="Trebuchet MS" panose="020B0603020202020204" pitchFamily="34" charset="0"/>
              </a:rPr>
              <a:t>&lt;=limit-2)</a:t>
            </a:r>
          </a:p>
          <a:p>
            <a:r>
              <a:rPr lang="en-IN" sz="2200" dirty="0">
                <a:latin typeface="Trebuchet MS" panose="020B0603020202020204" pitchFamily="34" charset="0"/>
              </a:rPr>
              <a:t>	</a:t>
            </a:r>
            <a:r>
              <a:rPr lang="en-IN" sz="2200" dirty="0" smtClean="0">
                <a:latin typeface="Trebuchet MS" panose="020B0603020202020204" pitchFamily="34" charset="0"/>
              </a:rPr>
              <a:t>The result of code motion would be:</a:t>
            </a:r>
          </a:p>
          <a:p>
            <a:r>
              <a:rPr lang="en-IN" sz="2200" dirty="0">
                <a:latin typeface="Trebuchet MS" panose="020B0603020202020204" pitchFamily="34" charset="0"/>
              </a:rPr>
              <a:t>	</a:t>
            </a:r>
            <a:r>
              <a:rPr lang="en-IN" sz="2200" dirty="0" smtClean="0">
                <a:latin typeface="Trebuchet MS" panose="020B0603020202020204" pitchFamily="34" charset="0"/>
              </a:rPr>
              <a:t>t = limit -2</a:t>
            </a:r>
          </a:p>
          <a:p>
            <a:r>
              <a:rPr lang="en-IN" sz="2200" dirty="0">
                <a:latin typeface="Trebuchet MS" panose="020B0603020202020204" pitchFamily="34" charset="0"/>
              </a:rPr>
              <a:t>	</a:t>
            </a:r>
            <a:r>
              <a:rPr lang="en-IN" sz="2200" dirty="0" smtClean="0">
                <a:latin typeface="Trebuchet MS" panose="020B0603020202020204" pitchFamily="34" charset="0"/>
              </a:rPr>
              <a:t>while(</a:t>
            </a:r>
            <a:r>
              <a:rPr lang="en-IN" sz="2200" dirty="0" err="1" smtClean="0">
                <a:latin typeface="Trebuchet MS" panose="020B0603020202020204" pitchFamily="34" charset="0"/>
              </a:rPr>
              <a:t>i</a:t>
            </a:r>
            <a:r>
              <a:rPr lang="en-IN" sz="2200" dirty="0" smtClean="0">
                <a:latin typeface="Trebuchet MS" panose="020B0603020202020204" pitchFamily="34" charset="0"/>
              </a:rPr>
              <a:t>&lt;=t)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500390"/>
            <a:ext cx="6553200" cy="523220"/>
          </a:xfrm>
          <a:prstGeom prst="rect">
            <a:avLst/>
          </a:prstGeom>
          <a:noFill/>
        </p:spPr>
        <p:txBody>
          <a:bodyPr wrap="square" rtlCol="0">
            <a:spAutoFit/>
          </a:bodyPr>
          <a:lstStyle/>
          <a:p>
            <a:r>
              <a:rPr lang="en-IN" sz="2800" dirty="0" smtClean="0">
                <a:latin typeface="Trebuchet MS" panose="020B0603020202020204" pitchFamily="34" charset="0"/>
              </a:rPr>
              <a:t>	CONTINUE</a:t>
            </a:r>
          </a:p>
        </p:txBody>
      </p:sp>
      <p:pic>
        <p:nvPicPr>
          <p:cNvPr id="4" name="Picture 3"/>
          <p:cNvPicPr>
            <a:picLocks noChangeAspect="1"/>
          </p:cNvPicPr>
          <p:nvPr/>
        </p:nvPicPr>
        <p:blipFill>
          <a:blip r:embed="rId2"/>
          <a:stretch>
            <a:fillRect/>
          </a:stretch>
        </p:blipFill>
        <p:spPr>
          <a:xfrm>
            <a:off x="360631" y="1447800"/>
            <a:ext cx="7825784" cy="37338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533400"/>
            <a:ext cx="5888984" cy="707886"/>
          </a:xfrm>
          <a:prstGeom prst="rect">
            <a:avLst/>
          </a:prstGeom>
          <a:noFill/>
        </p:spPr>
        <p:txBody>
          <a:bodyPr wrap="none" rtlCol="0">
            <a:spAutoFit/>
          </a:bodyPr>
          <a:lstStyle/>
          <a:p>
            <a:r>
              <a:rPr lang="en-IN" sz="4000" dirty="0"/>
              <a:t>Loop Optimization Example</a:t>
            </a:r>
          </a:p>
        </p:txBody>
      </p:sp>
      <p:pic>
        <p:nvPicPr>
          <p:cNvPr id="4" name="Picture 3"/>
          <p:cNvPicPr>
            <a:picLocks noChangeAspect="1"/>
          </p:cNvPicPr>
          <p:nvPr/>
        </p:nvPicPr>
        <p:blipFill>
          <a:blip r:embed="rId2"/>
          <a:stretch>
            <a:fillRect/>
          </a:stretch>
        </p:blipFill>
        <p:spPr>
          <a:xfrm>
            <a:off x="1371600" y="2057400"/>
            <a:ext cx="4295775" cy="33718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object 2"/>
          <p:cNvSpPr txBox="1">
            <a:spLocks noGrp="1"/>
          </p:cNvSpPr>
          <p:nvPr>
            <p:ph type="title"/>
          </p:nvPr>
        </p:nvSpPr>
        <p:spPr>
          <a:xfrm>
            <a:off x="369277" y="605896"/>
            <a:ext cx="2313633" cy="5646208"/>
          </a:xfrm>
          <a:prstGeom prst="rect">
            <a:avLst/>
          </a:prstGeom>
        </p:spPr>
        <p:txBody>
          <a:bodyPr vert="horz" lIns="91440" tIns="45720" rIns="91440" bIns="45720" rtlCol="0" anchor="ctr">
            <a:normAutofit/>
          </a:bodyPr>
          <a:lstStyle/>
          <a:p>
            <a:r>
              <a:rPr lang="en-US" sz="3100">
                <a:solidFill>
                  <a:srgbClr val="FFFFFF"/>
                </a:solidFill>
              </a:rPr>
              <a:t>What is optimization?</a:t>
            </a: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object 4"/>
          <p:cNvSpPr txBox="1"/>
          <p:nvPr/>
        </p:nvSpPr>
        <p:spPr>
          <a:xfrm>
            <a:off x="3556512" y="605896"/>
            <a:ext cx="4810247" cy="5646208"/>
          </a:xfrm>
          <a:prstGeom prst="rect">
            <a:avLst/>
          </a:prstGeom>
        </p:spPr>
        <p:txBody>
          <a:bodyPr vert="horz" lIns="0" tIns="45720" rIns="0" bIns="45720" rtlCol="0" anchor="ctr">
            <a:normAutofit/>
          </a:bodyPr>
          <a:lstStyle/>
          <a:p>
            <a:pPr marL="12700" marR="5080" defTabSz="914400">
              <a:lnSpc>
                <a:spcPct val="90000"/>
              </a:lnSpc>
              <a:spcBef>
                <a:spcPts val="100"/>
              </a:spcBef>
              <a:buClr>
                <a:schemeClr val="accent1"/>
              </a:buClr>
              <a:buFont typeface="Calibri" panose="020F0502020204030204" pitchFamily="34" charset="0"/>
              <a:tabLst>
                <a:tab pos="6482715" algn="l"/>
              </a:tabLst>
            </a:pPr>
            <a:r>
              <a:rPr lang="en-US" spc="-5">
                <a:solidFill>
                  <a:schemeClr val="tx1">
                    <a:lumMod val="75000"/>
                    <a:lumOff val="25000"/>
                  </a:schemeClr>
                </a:solidFill>
              </a:rPr>
              <a:t>In computing, </a:t>
            </a:r>
            <a:r>
              <a:rPr lang="en-US" b="1" spc="-5">
                <a:solidFill>
                  <a:schemeClr val="tx1">
                    <a:lumMod val="75000"/>
                    <a:lumOff val="25000"/>
                  </a:schemeClr>
                </a:solidFill>
              </a:rPr>
              <a:t>optimization </a:t>
            </a:r>
            <a:r>
              <a:rPr lang="en-US" spc="-5">
                <a:solidFill>
                  <a:schemeClr val="tx1">
                    <a:lumMod val="75000"/>
                    <a:lumOff val="25000"/>
                  </a:schemeClr>
                </a:solidFill>
              </a:rPr>
              <a:t>is the process of modifying </a:t>
            </a:r>
            <a:r>
              <a:rPr lang="en-US">
                <a:solidFill>
                  <a:schemeClr val="tx1">
                    <a:lumMod val="75000"/>
                    <a:lumOff val="25000"/>
                  </a:schemeClr>
                </a:solidFill>
              </a:rPr>
              <a:t>a </a:t>
            </a:r>
            <a:r>
              <a:rPr lang="en-US" spc="-5">
                <a:solidFill>
                  <a:schemeClr val="tx1">
                    <a:lumMod val="75000"/>
                    <a:lumOff val="25000"/>
                  </a:schemeClr>
                </a:solidFill>
              </a:rPr>
              <a:t>system </a:t>
            </a:r>
            <a:r>
              <a:rPr lang="en-US">
                <a:solidFill>
                  <a:schemeClr val="tx1">
                    <a:lumMod val="75000"/>
                    <a:lumOff val="25000"/>
                  </a:schemeClr>
                </a:solidFill>
              </a:rPr>
              <a:t>to  </a:t>
            </a:r>
            <a:r>
              <a:rPr lang="en-US" spc="-5">
                <a:solidFill>
                  <a:schemeClr val="tx1">
                    <a:lumMod val="75000"/>
                    <a:lumOff val="25000"/>
                  </a:schemeClr>
                </a:solidFill>
              </a:rPr>
              <a:t>make </a:t>
            </a:r>
            <a:r>
              <a:rPr lang="en-US">
                <a:solidFill>
                  <a:schemeClr val="tx1">
                    <a:lumMod val="75000"/>
                    <a:lumOff val="25000"/>
                  </a:schemeClr>
                </a:solidFill>
              </a:rPr>
              <a:t>some </a:t>
            </a:r>
            <a:r>
              <a:rPr lang="en-US" spc="-5">
                <a:solidFill>
                  <a:schemeClr val="tx1">
                    <a:lumMod val="75000"/>
                    <a:lumOff val="25000"/>
                  </a:schemeClr>
                </a:solidFill>
              </a:rPr>
              <a:t>aspect of it work </a:t>
            </a:r>
            <a:r>
              <a:rPr lang="en-US">
                <a:solidFill>
                  <a:schemeClr val="tx1">
                    <a:lumMod val="75000"/>
                    <a:lumOff val="25000"/>
                  </a:schemeClr>
                </a:solidFill>
              </a:rPr>
              <a:t>more </a:t>
            </a:r>
            <a:r>
              <a:rPr lang="en-US" spc="-5">
                <a:solidFill>
                  <a:schemeClr val="tx1">
                    <a:lumMod val="75000"/>
                    <a:lumOff val="25000"/>
                  </a:schemeClr>
                </a:solidFill>
              </a:rPr>
              <a:t>efficiently or </a:t>
            </a:r>
            <a:r>
              <a:rPr lang="en-US">
                <a:solidFill>
                  <a:schemeClr val="tx1">
                    <a:lumMod val="75000"/>
                    <a:lumOff val="25000"/>
                  </a:schemeClr>
                </a:solidFill>
              </a:rPr>
              <a:t>use </a:t>
            </a:r>
            <a:r>
              <a:rPr lang="en-US" spc="-5">
                <a:solidFill>
                  <a:schemeClr val="tx1">
                    <a:lumMod val="75000"/>
                    <a:lumOff val="25000"/>
                  </a:schemeClr>
                </a:solidFill>
              </a:rPr>
              <a:t>fewer </a:t>
            </a:r>
            <a:r>
              <a:rPr lang="en-US">
                <a:solidFill>
                  <a:schemeClr val="tx1">
                    <a:lumMod val="75000"/>
                    <a:lumOff val="25000"/>
                  </a:schemeClr>
                </a:solidFill>
              </a:rPr>
              <a:t>resources.  </a:t>
            </a:r>
            <a:r>
              <a:rPr lang="en-US" spc="-5">
                <a:solidFill>
                  <a:schemeClr val="tx1">
                    <a:lumMod val="75000"/>
                    <a:lumOff val="25000"/>
                  </a:schemeClr>
                </a:solidFill>
              </a:rPr>
              <a:t>For instance, </a:t>
            </a:r>
            <a:r>
              <a:rPr lang="en-US">
                <a:solidFill>
                  <a:schemeClr val="tx1">
                    <a:lumMod val="75000"/>
                    <a:lumOff val="25000"/>
                  </a:schemeClr>
                </a:solidFill>
              </a:rPr>
              <a:t>a </a:t>
            </a:r>
            <a:r>
              <a:rPr lang="en-US" spc="-5">
                <a:solidFill>
                  <a:schemeClr val="tx1">
                    <a:lumMod val="75000"/>
                    <a:lumOff val="25000"/>
                  </a:schemeClr>
                </a:solidFill>
              </a:rPr>
              <a:t>computer program </a:t>
            </a:r>
            <a:r>
              <a:rPr lang="en-US">
                <a:solidFill>
                  <a:schemeClr val="tx1">
                    <a:lumMod val="75000"/>
                    <a:lumOff val="25000"/>
                  </a:schemeClr>
                </a:solidFill>
              </a:rPr>
              <a:t>may </a:t>
            </a:r>
            <a:r>
              <a:rPr lang="en-US" spc="-5">
                <a:solidFill>
                  <a:schemeClr val="tx1">
                    <a:lumMod val="75000"/>
                    <a:lumOff val="25000"/>
                  </a:schemeClr>
                </a:solidFill>
              </a:rPr>
              <a:t>be optimized </a:t>
            </a:r>
            <a:r>
              <a:rPr lang="en-US">
                <a:solidFill>
                  <a:schemeClr val="tx1">
                    <a:lumMod val="75000"/>
                    <a:lumOff val="25000"/>
                  </a:schemeClr>
                </a:solidFill>
              </a:rPr>
              <a:t>so </a:t>
            </a:r>
            <a:r>
              <a:rPr lang="en-US" spc="-5">
                <a:solidFill>
                  <a:schemeClr val="tx1">
                    <a:lumMod val="75000"/>
                    <a:lumOff val="25000"/>
                  </a:schemeClr>
                </a:solidFill>
              </a:rPr>
              <a:t>that it  executes </a:t>
            </a:r>
            <a:r>
              <a:rPr lang="en-US">
                <a:solidFill>
                  <a:schemeClr val="tx1">
                    <a:lumMod val="75000"/>
                    <a:lumOff val="25000"/>
                  </a:schemeClr>
                </a:solidFill>
              </a:rPr>
              <a:t>more </a:t>
            </a:r>
            <a:r>
              <a:rPr lang="en-US" spc="-5">
                <a:solidFill>
                  <a:schemeClr val="tx1">
                    <a:lumMod val="75000"/>
                    <a:lumOff val="25000"/>
                  </a:schemeClr>
                </a:solidFill>
              </a:rPr>
              <a:t>rapidly, or is capable of operating</a:t>
            </a:r>
            <a:r>
              <a:rPr lang="en-US" spc="105">
                <a:solidFill>
                  <a:schemeClr val="tx1">
                    <a:lumMod val="75000"/>
                    <a:lumOff val="25000"/>
                  </a:schemeClr>
                </a:solidFill>
              </a:rPr>
              <a:t> </a:t>
            </a:r>
            <a:r>
              <a:rPr lang="en-US" spc="-5">
                <a:solidFill>
                  <a:schemeClr val="tx1">
                    <a:lumMod val="75000"/>
                    <a:lumOff val="25000"/>
                  </a:schemeClr>
                </a:solidFill>
              </a:rPr>
              <a:t>with</a:t>
            </a:r>
            <a:r>
              <a:rPr lang="en-US" spc="15">
                <a:solidFill>
                  <a:schemeClr val="tx1">
                    <a:lumMod val="75000"/>
                    <a:lumOff val="25000"/>
                  </a:schemeClr>
                </a:solidFill>
              </a:rPr>
              <a:t> </a:t>
            </a:r>
            <a:r>
              <a:rPr lang="en-US" spc="-5">
                <a:solidFill>
                  <a:schemeClr val="tx1">
                    <a:lumMod val="75000"/>
                    <a:lumOff val="25000"/>
                  </a:schemeClr>
                </a:solidFill>
              </a:rPr>
              <a:t>less	</a:t>
            </a:r>
            <a:r>
              <a:rPr lang="en-US">
                <a:solidFill>
                  <a:schemeClr val="tx1">
                    <a:lumMod val="75000"/>
                    <a:lumOff val="25000"/>
                  </a:schemeClr>
                </a:solidFill>
              </a:rPr>
              <a:t>memory  </a:t>
            </a:r>
            <a:r>
              <a:rPr lang="en-US" spc="-5">
                <a:solidFill>
                  <a:schemeClr val="tx1">
                    <a:lumMod val="75000"/>
                    <a:lumOff val="25000"/>
                  </a:schemeClr>
                </a:solidFill>
              </a:rPr>
              <a:t>storage or other resources, or draw </a:t>
            </a:r>
            <a:r>
              <a:rPr lang="en-US">
                <a:solidFill>
                  <a:schemeClr val="tx1">
                    <a:lumMod val="75000"/>
                    <a:lumOff val="25000"/>
                  </a:schemeClr>
                </a:solidFill>
              </a:rPr>
              <a:t>less </a:t>
            </a:r>
            <a:r>
              <a:rPr lang="en-US" spc="-5">
                <a:solidFill>
                  <a:schemeClr val="tx1">
                    <a:lumMod val="75000"/>
                    <a:lumOff val="25000"/>
                  </a:schemeClr>
                </a:solidFill>
              </a:rPr>
              <a:t>power. The system </a:t>
            </a:r>
            <a:r>
              <a:rPr lang="en-US">
                <a:solidFill>
                  <a:schemeClr val="tx1">
                    <a:lumMod val="75000"/>
                    <a:lumOff val="25000"/>
                  </a:schemeClr>
                </a:solidFill>
              </a:rPr>
              <a:t>may be a  </a:t>
            </a:r>
            <a:r>
              <a:rPr lang="en-US" spc="-5">
                <a:solidFill>
                  <a:schemeClr val="tx1">
                    <a:lumMod val="75000"/>
                    <a:lumOff val="25000"/>
                  </a:schemeClr>
                </a:solidFill>
              </a:rPr>
              <a:t>single computer program, </a:t>
            </a:r>
            <a:r>
              <a:rPr lang="en-US">
                <a:solidFill>
                  <a:schemeClr val="tx1">
                    <a:lumMod val="75000"/>
                    <a:lumOff val="25000"/>
                  </a:schemeClr>
                </a:solidFill>
              </a:rPr>
              <a:t>a </a:t>
            </a:r>
            <a:r>
              <a:rPr lang="en-US" spc="-5">
                <a:solidFill>
                  <a:schemeClr val="tx1">
                    <a:lumMod val="75000"/>
                    <a:lumOff val="25000"/>
                  </a:schemeClr>
                </a:solidFill>
              </a:rPr>
              <a:t>collection of computers or </a:t>
            </a:r>
            <a:r>
              <a:rPr lang="en-US">
                <a:solidFill>
                  <a:schemeClr val="tx1">
                    <a:lumMod val="75000"/>
                    <a:lumOff val="25000"/>
                  </a:schemeClr>
                </a:solidFill>
              </a:rPr>
              <a:t>even </a:t>
            </a:r>
            <a:r>
              <a:rPr lang="en-US" spc="-5">
                <a:solidFill>
                  <a:schemeClr val="tx1">
                    <a:lumMod val="75000"/>
                    <a:lumOff val="25000"/>
                  </a:schemeClr>
                </a:solidFill>
              </a:rPr>
              <a:t>an entire  network such as the</a:t>
            </a:r>
            <a:r>
              <a:rPr lang="en-US" spc="15">
                <a:solidFill>
                  <a:schemeClr val="tx1">
                    <a:lumMod val="75000"/>
                    <a:lumOff val="25000"/>
                  </a:schemeClr>
                </a:solidFill>
              </a:rPr>
              <a:t> </a:t>
            </a:r>
            <a:r>
              <a:rPr lang="en-US" spc="-5">
                <a:solidFill>
                  <a:schemeClr val="tx1">
                    <a:lumMod val="75000"/>
                    <a:lumOff val="25000"/>
                  </a:schemeClr>
                </a:solidFill>
              </a:rPr>
              <a:t>internet.</a:t>
            </a:r>
            <a:endParaRPr lang="en-US">
              <a:solidFill>
                <a:schemeClr val="tx1">
                  <a:lumMod val="75000"/>
                  <a:lumOff val="25000"/>
                </a:schemeClr>
              </a:solidFill>
            </a:endParaRPr>
          </a:p>
        </p:txBody>
      </p:sp>
      <p:sp>
        <p:nvSpPr>
          <p:cNvPr id="3" name="object 3"/>
          <p:cNvSpPr txBox="1"/>
          <p:nvPr/>
        </p:nvSpPr>
        <p:spPr>
          <a:xfrm>
            <a:off x="78739" y="1337309"/>
            <a:ext cx="214629" cy="269240"/>
          </a:xfrm>
          <a:prstGeom prst="rect">
            <a:avLst/>
          </a:prstGeom>
        </p:spPr>
        <p:txBody>
          <a:bodyPr vert="horz" wrap="square" lIns="0" tIns="12700" rIns="0" bIns="0" rtlCol="0">
            <a:spAutoFit/>
          </a:bodyPr>
          <a:lstStyle/>
          <a:p>
            <a:pPr marL="12700">
              <a:spcBef>
                <a:spcPts val="100"/>
              </a:spcBef>
            </a:pPr>
            <a:r>
              <a:rPr lang="en-IN" sz="1600" spc="560">
                <a:solidFill>
                  <a:srgbClr val="8FC125"/>
                </a:solidFill>
                <a:latin typeface="Symbol"/>
                <a:cs typeface="Symbol"/>
              </a:rPr>
              <a:t></a:t>
            </a:r>
            <a:endParaRPr lang="en-IN" sz="1600">
              <a:latin typeface="Symbol"/>
              <a:cs typeface="Symbo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19" y="307340"/>
            <a:ext cx="3515995" cy="452120"/>
          </a:xfrm>
          <a:prstGeom prst="rect">
            <a:avLst/>
          </a:prstGeom>
        </p:spPr>
        <p:txBody>
          <a:bodyPr vert="horz" wrap="square" lIns="0" tIns="12700" rIns="0" bIns="0" rtlCol="0">
            <a:spAutoFit/>
          </a:bodyPr>
          <a:lstStyle/>
          <a:p>
            <a:pPr marL="12700">
              <a:lnSpc>
                <a:spcPct val="100000"/>
              </a:lnSpc>
              <a:spcBef>
                <a:spcPts val="100"/>
              </a:spcBef>
            </a:pPr>
            <a:r>
              <a:rPr sz="2800" spc="0" dirty="0">
                <a:latin typeface="+mn-lt"/>
                <a:cs typeface="Constantia"/>
              </a:rPr>
              <a:t>Levels' of optimization</a:t>
            </a:r>
          </a:p>
        </p:txBody>
      </p:sp>
      <p:sp>
        <p:nvSpPr>
          <p:cNvPr id="3" name="object 3"/>
          <p:cNvSpPr txBox="1"/>
          <p:nvPr/>
        </p:nvSpPr>
        <p:spPr>
          <a:xfrm>
            <a:off x="26799" y="2049439"/>
            <a:ext cx="5161280"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3F3F3F"/>
                </a:solidFill>
                <a:cs typeface="Constantia"/>
              </a:rPr>
              <a:t>Optimization can occur at a number of 'levels':</a:t>
            </a:r>
            <a:endParaRPr sz="2000" dirty="0">
              <a:cs typeface="Constantia"/>
            </a:endParaRPr>
          </a:p>
        </p:txBody>
      </p:sp>
      <p:sp>
        <p:nvSpPr>
          <p:cNvPr id="4" name="object 4"/>
          <p:cNvSpPr txBox="1"/>
          <p:nvPr/>
        </p:nvSpPr>
        <p:spPr>
          <a:xfrm>
            <a:off x="96841" y="2747937"/>
            <a:ext cx="214629"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8FC125"/>
                </a:solidFill>
                <a:cs typeface="Symbol"/>
              </a:rPr>
              <a:t></a:t>
            </a:r>
            <a:endParaRPr sz="1600" dirty="0">
              <a:cs typeface="Symbol"/>
            </a:endParaRPr>
          </a:p>
        </p:txBody>
      </p:sp>
      <p:sp>
        <p:nvSpPr>
          <p:cNvPr id="5" name="object 5"/>
          <p:cNvSpPr txBox="1"/>
          <p:nvPr/>
        </p:nvSpPr>
        <p:spPr>
          <a:xfrm>
            <a:off x="463231" y="2644678"/>
            <a:ext cx="1497965" cy="330200"/>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3F3F3F"/>
                </a:solidFill>
                <a:cs typeface="Constantia"/>
              </a:rPr>
              <a:t>Design level</a:t>
            </a:r>
            <a:endParaRPr sz="2000" dirty="0">
              <a:cs typeface="Constantia"/>
            </a:endParaRPr>
          </a:p>
        </p:txBody>
      </p:sp>
      <p:sp>
        <p:nvSpPr>
          <p:cNvPr id="6" name="object 6"/>
          <p:cNvSpPr txBox="1"/>
          <p:nvPr/>
        </p:nvSpPr>
        <p:spPr>
          <a:xfrm>
            <a:off x="186053" y="4771975"/>
            <a:ext cx="214629"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8FC125"/>
                </a:solidFill>
                <a:cs typeface="Symbol"/>
              </a:rPr>
              <a:t></a:t>
            </a:r>
            <a:endParaRPr sz="1600" dirty="0">
              <a:cs typeface="Symbol"/>
            </a:endParaRPr>
          </a:p>
        </p:txBody>
      </p:sp>
      <p:sp>
        <p:nvSpPr>
          <p:cNvPr id="7" name="object 7"/>
          <p:cNvSpPr txBox="1"/>
          <p:nvPr/>
        </p:nvSpPr>
        <p:spPr>
          <a:xfrm>
            <a:off x="474117" y="3081705"/>
            <a:ext cx="6941184" cy="1959510"/>
          </a:xfrm>
          <a:prstGeom prst="rect">
            <a:avLst/>
          </a:prstGeom>
        </p:spPr>
        <p:txBody>
          <a:bodyPr vert="horz" wrap="square" lIns="0" tIns="104139" rIns="0" bIns="0" rtlCol="0">
            <a:spAutoFit/>
          </a:bodyPr>
          <a:lstStyle/>
          <a:p>
            <a:pPr marL="12700" marR="5080">
              <a:lnSpc>
                <a:spcPct val="69900"/>
              </a:lnSpc>
              <a:spcBef>
                <a:spcPts val="819"/>
              </a:spcBef>
            </a:pPr>
            <a:r>
              <a:rPr sz="2000" dirty="0">
                <a:solidFill>
                  <a:srgbClr val="3F3F3F"/>
                </a:solidFill>
                <a:cs typeface="Constantia"/>
              </a:rPr>
              <a:t>At the highest level, the design may be optimized to make best  use of the available resources. The implementation of this  design will benefit from the use of suitable efficient algorithms  and the implementation of these algorithms will benefit from  writing good quality code. The architectural design of a system  overwhelmingly affects its performance. The choice of  algorithm affects efficiency more than any other item of the  design.</a:t>
            </a:r>
            <a:endParaRPr sz="2000" dirty="0">
              <a:cs typeface="Constantia"/>
            </a:endParaRPr>
          </a:p>
          <a:p>
            <a:pPr marL="12700">
              <a:lnSpc>
                <a:spcPct val="100000"/>
              </a:lnSpc>
              <a:spcBef>
                <a:spcPts val="280"/>
              </a:spcBef>
            </a:pPr>
            <a:r>
              <a:rPr sz="2000" b="1" dirty="0">
                <a:solidFill>
                  <a:srgbClr val="3F3F3F"/>
                </a:solidFill>
                <a:cs typeface="Constantia"/>
              </a:rPr>
              <a:t>Compile level</a:t>
            </a:r>
            <a:endParaRPr sz="2000" dirty="0">
              <a:cs typeface="Constantia"/>
            </a:endParaRPr>
          </a:p>
        </p:txBody>
      </p:sp>
      <p:sp>
        <p:nvSpPr>
          <p:cNvPr id="8" name="object 8"/>
          <p:cNvSpPr txBox="1"/>
          <p:nvPr/>
        </p:nvSpPr>
        <p:spPr>
          <a:xfrm>
            <a:off x="463231" y="5148042"/>
            <a:ext cx="6171565" cy="765338"/>
          </a:xfrm>
          <a:prstGeom prst="rect">
            <a:avLst/>
          </a:prstGeom>
        </p:spPr>
        <p:txBody>
          <a:bodyPr vert="horz" wrap="square" lIns="0" tIns="104140" rIns="0" bIns="0" rtlCol="0">
            <a:spAutoFit/>
          </a:bodyPr>
          <a:lstStyle/>
          <a:p>
            <a:pPr marL="12700" marR="5080">
              <a:lnSpc>
                <a:spcPct val="70000"/>
              </a:lnSpc>
              <a:spcBef>
                <a:spcPts val="820"/>
              </a:spcBef>
            </a:pPr>
            <a:r>
              <a:rPr sz="2000" dirty="0">
                <a:solidFill>
                  <a:srgbClr val="3F3F3F"/>
                </a:solidFill>
                <a:cs typeface="Constantia"/>
              </a:rPr>
              <a:t>Use of an optimizing compiler tends to ensure that the  executable program is optimized at least as much as the  compiler can predict.</a:t>
            </a:r>
            <a:endParaRPr sz="2000" dirty="0">
              <a:cs typeface="Constant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5159" y="1846580"/>
            <a:ext cx="214629" cy="269240"/>
          </a:xfrm>
          <a:prstGeom prst="rect">
            <a:avLst/>
          </a:prstGeom>
        </p:spPr>
        <p:txBody>
          <a:bodyPr vert="horz" wrap="square" lIns="0" tIns="12700" rIns="0" bIns="0" rtlCol="0">
            <a:spAutoFit/>
          </a:bodyPr>
          <a:lstStyle/>
          <a:p>
            <a:pPr marL="12700">
              <a:lnSpc>
                <a:spcPct val="100000"/>
              </a:lnSpc>
              <a:spcBef>
                <a:spcPts val="100"/>
              </a:spcBef>
            </a:pPr>
            <a:r>
              <a:rPr sz="1600" spc="560" dirty="0">
                <a:solidFill>
                  <a:srgbClr val="8FC125"/>
                </a:solidFill>
                <a:latin typeface="Symbol"/>
                <a:cs typeface="Symbol"/>
              </a:rPr>
              <a:t></a:t>
            </a:r>
            <a:endParaRPr sz="1600" dirty="0">
              <a:latin typeface="Symbol"/>
              <a:cs typeface="Symbol"/>
            </a:endParaRPr>
          </a:p>
        </p:txBody>
      </p:sp>
      <p:sp>
        <p:nvSpPr>
          <p:cNvPr id="3" name="object 3"/>
          <p:cNvSpPr txBox="1">
            <a:spLocks noGrp="1"/>
          </p:cNvSpPr>
          <p:nvPr>
            <p:ph type="title"/>
          </p:nvPr>
        </p:nvSpPr>
        <p:spPr>
          <a:xfrm>
            <a:off x="347796" y="1786073"/>
            <a:ext cx="1805939" cy="330200"/>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3F3F3F"/>
                </a:solidFill>
                <a:latin typeface="Constantia"/>
                <a:cs typeface="Constantia"/>
              </a:rPr>
              <a:t>Assembly</a:t>
            </a:r>
            <a:r>
              <a:rPr sz="2000" b="1" spc="-55" dirty="0">
                <a:solidFill>
                  <a:srgbClr val="3F3F3F"/>
                </a:solidFill>
                <a:latin typeface="Constantia"/>
                <a:cs typeface="Constantia"/>
              </a:rPr>
              <a:t> </a:t>
            </a:r>
            <a:r>
              <a:rPr sz="2000" b="1" dirty="0">
                <a:solidFill>
                  <a:srgbClr val="3F3F3F"/>
                </a:solidFill>
                <a:latin typeface="Constantia"/>
                <a:cs typeface="Constantia"/>
              </a:rPr>
              <a:t>level</a:t>
            </a:r>
            <a:endParaRPr sz="2000" dirty="0">
              <a:latin typeface="Constantia"/>
              <a:cs typeface="Constantia"/>
            </a:endParaRPr>
          </a:p>
        </p:txBody>
      </p:sp>
      <p:sp>
        <p:nvSpPr>
          <p:cNvPr id="4" name="object 4"/>
          <p:cNvSpPr txBox="1"/>
          <p:nvPr/>
        </p:nvSpPr>
        <p:spPr>
          <a:xfrm>
            <a:off x="382008" y="2233929"/>
            <a:ext cx="7534909" cy="1549400"/>
          </a:xfrm>
          <a:prstGeom prst="rect">
            <a:avLst/>
          </a:prstGeom>
        </p:spPr>
        <p:txBody>
          <a:bodyPr vert="horz" wrap="square" lIns="0" tIns="71120" rIns="0" bIns="0" rtlCol="0">
            <a:spAutoFit/>
          </a:bodyPr>
          <a:lstStyle/>
          <a:p>
            <a:pPr marL="12700" marR="5080">
              <a:lnSpc>
                <a:spcPts val="1920"/>
              </a:lnSpc>
              <a:spcBef>
                <a:spcPts val="560"/>
              </a:spcBef>
            </a:pPr>
            <a:r>
              <a:rPr sz="2000" spc="-5" dirty="0">
                <a:solidFill>
                  <a:srgbClr val="3F3F3F"/>
                </a:solidFill>
                <a:latin typeface="Constantia"/>
                <a:cs typeface="Constantia"/>
              </a:rPr>
              <a:t>At the </a:t>
            </a:r>
            <a:r>
              <a:rPr sz="2000" dirty="0">
                <a:solidFill>
                  <a:srgbClr val="3F3F3F"/>
                </a:solidFill>
                <a:latin typeface="Constantia"/>
                <a:cs typeface="Constantia"/>
              </a:rPr>
              <a:t>lowest </a:t>
            </a:r>
            <a:r>
              <a:rPr sz="2000" spc="-5" dirty="0">
                <a:solidFill>
                  <a:srgbClr val="3F3F3F"/>
                </a:solidFill>
                <a:latin typeface="Constantia"/>
                <a:cs typeface="Constantia"/>
              </a:rPr>
              <a:t>level, writing code using an </a:t>
            </a:r>
            <a:r>
              <a:rPr sz="2000" dirty="0">
                <a:solidFill>
                  <a:srgbClr val="3F3F3F"/>
                </a:solidFill>
                <a:latin typeface="Constantia"/>
                <a:cs typeface="Constantia"/>
              </a:rPr>
              <a:t>Assembly </a:t>
            </a:r>
            <a:r>
              <a:rPr sz="2000" spc="-5" dirty="0">
                <a:solidFill>
                  <a:srgbClr val="3F3F3F"/>
                </a:solidFill>
                <a:latin typeface="Constantia"/>
                <a:cs typeface="Constantia"/>
              </a:rPr>
              <a:t>language  designed for </a:t>
            </a:r>
            <a:r>
              <a:rPr sz="2000" dirty="0">
                <a:solidFill>
                  <a:srgbClr val="3F3F3F"/>
                </a:solidFill>
                <a:latin typeface="Constantia"/>
                <a:cs typeface="Constantia"/>
              </a:rPr>
              <a:t>a </a:t>
            </a:r>
            <a:r>
              <a:rPr sz="2000" spc="-5" dirty="0">
                <a:solidFill>
                  <a:srgbClr val="3F3F3F"/>
                </a:solidFill>
                <a:latin typeface="Constantia"/>
                <a:cs typeface="Constantia"/>
              </a:rPr>
              <a:t>particular hardware platform will normally produce  the </a:t>
            </a:r>
            <a:r>
              <a:rPr sz="2000" dirty="0">
                <a:solidFill>
                  <a:srgbClr val="3F3F3F"/>
                </a:solidFill>
                <a:latin typeface="Constantia"/>
                <a:cs typeface="Constantia"/>
              </a:rPr>
              <a:t>most </a:t>
            </a:r>
            <a:r>
              <a:rPr sz="2000" spc="-5" dirty="0">
                <a:solidFill>
                  <a:srgbClr val="3F3F3F"/>
                </a:solidFill>
                <a:latin typeface="Constantia"/>
                <a:cs typeface="Constantia"/>
              </a:rPr>
              <a:t>efficient code since the programmer can take advantage of  the full repertoire of </a:t>
            </a:r>
            <a:r>
              <a:rPr sz="2000" dirty="0">
                <a:solidFill>
                  <a:srgbClr val="3F3F3F"/>
                </a:solidFill>
                <a:latin typeface="Constantia"/>
                <a:cs typeface="Constantia"/>
              </a:rPr>
              <a:t>machine </a:t>
            </a:r>
            <a:r>
              <a:rPr sz="2000" spc="-5" dirty="0">
                <a:solidFill>
                  <a:srgbClr val="3F3F3F"/>
                </a:solidFill>
                <a:latin typeface="Constantia"/>
                <a:cs typeface="Constantia"/>
              </a:rPr>
              <a:t>instructions. The operating </a:t>
            </a:r>
            <a:r>
              <a:rPr sz="2000" dirty="0">
                <a:solidFill>
                  <a:srgbClr val="3F3F3F"/>
                </a:solidFill>
                <a:latin typeface="Constantia"/>
                <a:cs typeface="Constantia"/>
              </a:rPr>
              <a:t>systems </a:t>
            </a:r>
            <a:r>
              <a:rPr sz="2000" spc="-5" dirty="0">
                <a:solidFill>
                  <a:srgbClr val="3F3F3F"/>
                </a:solidFill>
                <a:latin typeface="Constantia"/>
                <a:cs typeface="Constantia"/>
              </a:rPr>
              <a:t>of  </a:t>
            </a:r>
            <a:r>
              <a:rPr sz="2000" dirty="0">
                <a:solidFill>
                  <a:srgbClr val="3F3F3F"/>
                </a:solidFill>
                <a:latin typeface="Constantia"/>
                <a:cs typeface="Constantia"/>
              </a:rPr>
              <a:t>most </a:t>
            </a:r>
            <a:r>
              <a:rPr sz="2000" spc="-5" dirty="0">
                <a:solidFill>
                  <a:srgbClr val="3F3F3F"/>
                </a:solidFill>
                <a:latin typeface="Constantia"/>
                <a:cs typeface="Constantia"/>
              </a:rPr>
              <a:t>machines </a:t>
            </a:r>
            <a:r>
              <a:rPr sz="2000" dirty="0">
                <a:solidFill>
                  <a:srgbClr val="3F3F3F"/>
                </a:solidFill>
                <a:latin typeface="Constantia"/>
                <a:cs typeface="Constantia"/>
              </a:rPr>
              <a:t>has </a:t>
            </a:r>
            <a:r>
              <a:rPr sz="2000" spc="-5" dirty="0">
                <a:solidFill>
                  <a:srgbClr val="3F3F3F"/>
                </a:solidFill>
                <a:latin typeface="Constantia"/>
                <a:cs typeface="Constantia"/>
              </a:rPr>
              <a:t>been traditionally written in </a:t>
            </a:r>
            <a:r>
              <a:rPr sz="2000" dirty="0">
                <a:solidFill>
                  <a:srgbClr val="3F3F3F"/>
                </a:solidFill>
                <a:latin typeface="Constantia"/>
                <a:cs typeface="Constantia"/>
              </a:rPr>
              <a:t>Assembler </a:t>
            </a:r>
            <a:r>
              <a:rPr sz="2000" spc="-5" dirty="0">
                <a:solidFill>
                  <a:srgbClr val="3F3F3F"/>
                </a:solidFill>
                <a:latin typeface="Constantia"/>
                <a:cs typeface="Constantia"/>
              </a:rPr>
              <a:t>code for  this</a:t>
            </a:r>
            <a:r>
              <a:rPr sz="2000" dirty="0">
                <a:solidFill>
                  <a:srgbClr val="3F3F3F"/>
                </a:solidFill>
                <a:latin typeface="Constantia"/>
                <a:cs typeface="Constantia"/>
              </a:rPr>
              <a:t> </a:t>
            </a:r>
            <a:r>
              <a:rPr sz="2000" spc="-5" dirty="0">
                <a:solidFill>
                  <a:srgbClr val="3F3F3F"/>
                </a:solidFill>
                <a:latin typeface="Constantia"/>
                <a:cs typeface="Constantia"/>
              </a:rPr>
              <a:t>reason.</a:t>
            </a:r>
            <a:endParaRPr sz="2000" dirty="0">
              <a:latin typeface="Constantia"/>
              <a:cs typeface="Constantia"/>
            </a:endParaRPr>
          </a:p>
        </p:txBody>
      </p:sp>
      <p:sp>
        <p:nvSpPr>
          <p:cNvPr id="5" name="object 5"/>
          <p:cNvSpPr txBox="1"/>
          <p:nvPr/>
        </p:nvSpPr>
        <p:spPr>
          <a:xfrm>
            <a:off x="68849" y="4480560"/>
            <a:ext cx="214629" cy="269240"/>
          </a:xfrm>
          <a:prstGeom prst="rect">
            <a:avLst/>
          </a:prstGeom>
        </p:spPr>
        <p:txBody>
          <a:bodyPr vert="horz" wrap="square" lIns="0" tIns="12700" rIns="0" bIns="0" rtlCol="0">
            <a:spAutoFit/>
          </a:bodyPr>
          <a:lstStyle/>
          <a:p>
            <a:pPr marL="12700">
              <a:lnSpc>
                <a:spcPct val="100000"/>
              </a:lnSpc>
              <a:spcBef>
                <a:spcPts val="100"/>
              </a:spcBef>
            </a:pPr>
            <a:r>
              <a:rPr sz="1600" spc="560" dirty="0">
                <a:solidFill>
                  <a:srgbClr val="8FC125"/>
                </a:solidFill>
                <a:latin typeface="Symbol"/>
                <a:cs typeface="Symbol"/>
              </a:rPr>
              <a:t></a:t>
            </a:r>
            <a:endParaRPr sz="1600" dirty="0">
              <a:latin typeface="Symbol"/>
              <a:cs typeface="Symbol"/>
            </a:endParaRPr>
          </a:p>
        </p:txBody>
      </p:sp>
      <p:sp>
        <p:nvSpPr>
          <p:cNvPr id="6" name="object 6"/>
          <p:cNvSpPr txBox="1"/>
          <p:nvPr/>
        </p:nvSpPr>
        <p:spPr>
          <a:xfrm>
            <a:off x="360237" y="4419600"/>
            <a:ext cx="981075" cy="3302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3F3F3F"/>
                </a:solidFill>
                <a:latin typeface="Constantia"/>
                <a:cs typeface="Constantia"/>
              </a:rPr>
              <a:t>Run</a:t>
            </a:r>
            <a:r>
              <a:rPr sz="2000" dirty="0">
                <a:solidFill>
                  <a:srgbClr val="3F3F3F"/>
                </a:solidFill>
                <a:latin typeface="Constantia"/>
                <a:cs typeface="Constantia"/>
              </a:rPr>
              <a:t>t</a:t>
            </a:r>
            <a:r>
              <a:rPr sz="2000" spc="-10" dirty="0">
                <a:solidFill>
                  <a:srgbClr val="3F3F3F"/>
                </a:solidFill>
                <a:latin typeface="Constantia"/>
                <a:cs typeface="Constantia"/>
              </a:rPr>
              <a:t>i</a:t>
            </a:r>
            <a:r>
              <a:rPr sz="2000" spc="5" dirty="0">
                <a:solidFill>
                  <a:srgbClr val="3F3F3F"/>
                </a:solidFill>
                <a:latin typeface="Constantia"/>
                <a:cs typeface="Constantia"/>
              </a:rPr>
              <a:t>m</a:t>
            </a:r>
            <a:r>
              <a:rPr sz="2000" dirty="0">
                <a:solidFill>
                  <a:srgbClr val="3F3F3F"/>
                </a:solidFill>
                <a:latin typeface="Constantia"/>
                <a:cs typeface="Constantia"/>
              </a:rPr>
              <a:t>e</a:t>
            </a:r>
            <a:endParaRPr sz="2000" dirty="0">
              <a:latin typeface="Constantia"/>
              <a:cs typeface="Constantia"/>
            </a:endParaRPr>
          </a:p>
        </p:txBody>
      </p:sp>
      <p:sp>
        <p:nvSpPr>
          <p:cNvPr id="7" name="object 7"/>
          <p:cNvSpPr txBox="1"/>
          <p:nvPr/>
        </p:nvSpPr>
        <p:spPr>
          <a:xfrm>
            <a:off x="327580" y="4876800"/>
            <a:ext cx="6916420" cy="635000"/>
          </a:xfrm>
          <a:prstGeom prst="rect">
            <a:avLst/>
          </a:prstGeom>
        </p:spPr>
        <p:txBody>
          <a:bodyPr vert="horz" wrap="square" lIns="0" tIns="12700" rIns="0" bIns="0" rtlCol="0">
            <a:spAutoFit/>
          </a:bodyPr>
          <a:lstStyle/>
          <a:p>
            <a:pPr marL="12700" marR="5080" indent="40640">
              <a:lnSpc>
                <a:spcPct val="100000"/>
              </a:lnSpc>
              <a:spcBef>
                <a:spcPts val="100"/>
              </a:spcBef>
            </a:pPr>
            <a:r>
              <a:rPr sz="2000" spc="-5" dirty="0">
                <a:solidFill>
                  <a:srgbClr val="3F3F3F"/>
                </a:solidFill>
                <a:latin typeface="Constantia"/>
                <a:cs typeface="Constantia"/>
              </a:rPr>
              <a:t>Just In Time Compiler and assembler programmers are able </a:t>
            </a:r>
            <a:r>
              <a:rPr sz="2000" dirty="0">
                <a:solidFill>
                  <a:srgbClr val="3F3F3F"/>
                </a:solidFill>
                <a:latin typeface="Constantia"/>
                <a:cs typeface="Constantia"/>
              </a:rPr>
              <a:t>to  </a:t>
            </a:r>
            <a:r>
              <a:rPr sz="2000" spc="-5" dirty="0">
                <a:solidFill>
                  <a:srgbClr val="3F3F3F"/>
                </a:solidFill>
                <a:latin typeface="Constantia"/>
                <a:cs typeface="Constantia"/>
              </a:rPr>
              <a:t>perform runtime</a:t>
            </a:r>
            <a:r>
              <a:rPr sz="2000" spc="15" dirty="0">
                <a:solidFill>
                  <a:srgbClr val="3F3F3F"/>
                </a:solidFill>
                <a:latin typeface="Constantia"/>
                <a:cs typeface="Constantia"/>
              </a:rPr>
              <a:t> </a:t>
            </a:r>
            <a:r>
              <a:rPr sz="2000" spc="-5" dirty="0">
                <a:solidFill>
                  <a:srgbClr val="3F3F3F"/>
                </a:solidFill>
                <a:latin typeface="Constantia"/>
                <a:cs typeface="Constantia"/>
              </a:rPr>
              <a:t>optimization.</a:t>
            </a:r>
            <a:endParaRPr sz="2000" dirty="0">
              <a:latin typeface="Constantia"/>
              <a:cs typeface="Constant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22960" y="286603"/>
            <a:ext cx="7543800" cy="1450757"/>
          </a:xfrm>
          <a:prstGeom prst="rect">
            <a:avLst/>
          </a:prstGeom>
        </p:spPr>
        <p:txBody>
          <a:bodyPr vert="horz" lIns="91440" tIns="45720" rIns="91440" bIns="45720" rtlCol="0" anchor="b">
            <a:normAutofit/>
          </a:bodyPr>
          <a:lstStyle/>
          <a:p>
            <a:r>
              <a:rPr lang="en-US"/>
              <a:t>When to optimize ?</a:t>
            </a:r>
          </a:p>
        </p:txBody>
      </p:sp>
      <p:graphicFrame>
        <p:nvGraphicFramePr>
          <p:cNvPr id="7" name="object 5">
            <a:extLst>
              <a:ext uri="{FF2B5EF4-FFF2-40B4-BE49-F238E27FC236}">
                <a16:creationId xmlns:a16="http://schemas.microsoft.com/office/drawing/2014/main" xmlns="" id="{E0FE1F8A-4CC5-4273-B413-A75BCCEDF81B}"/>
              </a:ext>
            </a:extLst>
          </p:cNvPr>
          <p:cNvGraphicFramePr/>
          <p:nvPr>
            <p:extLst>
              <p:ext uri="{D42A27DB-BD31-4B8C-83A1-F6EECF244321}">
                <p14:modId xmlns:p14="http://schemas.microsoft.com/office/powerpoint/2010/main" val="2686468464"/>
              </p:ext>
            </p:extLst>
          </p:nvPr>
        </p:nvGraphicFramePr>
        <p:xfrm>
          <a:off x="822722" y="2098515"/>
          <a:ext cx="75438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FB5993E2-C02B-4335-ABA5-D8EC465551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0B801A2-5622-4BE8-9AD2-C337A2CD00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object 2"/>
          <p:cNvSpPr txBox="1">
            <a:spLocks noGrp="1"/>
          </p:cNvSpPr>
          <p:nvPr>
            <p:ph type="title"/>
          </p:nvPr>
        </p:nvSpPr>
        <p:spPr>
          <a:xfrm>
            <a:off x="369277" y="516835"/>
            <a:ext cx="2313633" cy="5772840"/>
          </a:xfrm>
          <a:prstGeom prst="rect">
            <a:avLst/>
          </a:prstGeom>
        </p:spPr>
        <p:txBody>
          <a:bodyPr vert="horz" lIns="91440" tIns="45720" rIns="91440" bIns="45720" rtlCol="0" anchor="ctr">
            <a:normAutofit/>
          </a:bodyPr>
          <a:lstStyle/>
          <a:p>
            <a:r>
              <a:rPr lang="en-US" sz="3100">
                <a:solidFill>
                  <a:srgbClr val="FFFFFF"/>
                </a:solidFill>
              </a:rPr>
              <a:t>Criteria For optimization</a:t>
            </a:r>
          </a:p>
        </p:txBody>
      </p:sp>
      <p:sp>
        <p:nvSpPr>
          <p:cNvPr id="14" name="Rectangle 13">
            <a:extLst>
              <a:ext uri="{FF2B5EF4-FFF2-40B4-BE49-F238E27FC236}">
                <a16:creationId xmlns:a16="http://schemas.microsoft.com/office/drawing/2014/main" xmlns="" id="{B7AF614F-5BC3-4086-99F5-B87C5847A0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object 3">
            <a:extLst>
              <a:ext uri="{FF2B5EF4-FFF2-40B4-BE49-F238E27FC236}">
                <a16:creationId xmlns:a16="http://schemas.microsoft.com/office/drawing/2014/main" xmlns="" id="{AF373270-77D4-4AA5-9299-7EA0D966E25A}"/>
              </a:ext>
            </a:extLst>
          </p:cNvPr>
          <p:cNvGraphicFramePr/>
          <p:nvPr>
            <p:extLst>
              <p:ext uri="{D42A27DB-BD31-4B8C-83A1-F6EECF244321}">
                <p14:modId xmlns:p14="http://schemas.microsoft.com/office/powerpoint/2010/main" val="1929770577"/>
              </p:ext>
            </p:extLst>
          </p:nvPr>
        </p:nvGraphicFramePr>
        <p:xfrm>
          <a:off x="3556397" y="639763"/>
          <a:ext cx="5098256"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6914" y="838200"/>
            <a:ext cx="7761605" cy="452120"/>
          </a:xfrm>
          <a:prstGeom prst="rect">
            <a:avLst/>
          </a:prstGeom>
        </p:spPr>
        <p:txBody>
          <a:bodyPr vert="horz" wrap="square" lIns="0" tIns="12700" rIns="0" bIns="0" rtlCol="0">
            <a:spAutoFit/>
          </a:bodyPr>
          <a:lstStyle/>
          <a:p>
            <a:pPr marL="12700">
              <a:lnSpc>
                <a:spcPct val="100000"/>
              </a:lnSpc>
              <a:spcBef>
                <a:spcPts val="100"/>
              </a:spcBef>
            </a:pPr>
            <a:r>
              <a:rPr lang="en-US" sz="2800" b="1" spc="-10" dirty="0">
                <a:solidFill>
                  <a:srgbClr val="000000"/>
                </a:solidFill>
                <a:latin typeface="Constantia"/>
                <a:cs typeface="Constantia"/>
              </a:rPr>
              <a:t>Improvements </a:t>
            </a:r>
            <a:r>
              <a:rPr lang="en-US" sz="2800" b="1" spc="-5" dirty="0">
                <a:solidFill>
                  <a:srgbClr val="000000"/>
                </a:solidFill>
                <a:latin typeface="Constantia"/>
                <a:cs typeface="Constantia"/>
              </a:rPr>
              <a:t>can be made at </a:t>
            </a:r>
            <a:r>
              <a:rPr lang="en-US" sz="2800" b="1" spc="-10" dirty="0">
                <a:solidFill>
                  <a:srgbClr val="000000"/>
                </a:solidFill>
                <a:latin typeface="Constantia"/>
                <a:cs typeface="Constantia"/>
              </a:rPr>
              <a:t>various</a:t>
            </a:r>
            <a:r>
              <a:rPr lang="en-US" sz="2800" b="1" spc="-5" dirty="0">
                <a:solidFill>
                  <a:srgbClr val="000000"/>
                </a:solidFill>
                <a:latin typeface="Constantia"/>
                <a:cs typeface="Constantia"/>
              </a:rPr>
              <a:t> </a:t>
            </a:r>
            <a:r>
              <a:rPr lang="en-US" sz="2800" b="1" spc="-10" dirty="0">
                <a:solidFill>
                  <a:srgbClr val="000000"/>
                </a:solidFill>
                <a:latin typeface="Constantia"/>
                <a:cs typeface="Constantia"/>
              </a:rPr>
              <a:t>phases:</a:t>
            </a:r>
            <a:endParaRPr lang="en-US" sz="2800" dirty="0">
              <a:latin typeface="Constantia"/>
              <a:cs typeface="Constantia"/>
            </a:endParaRPr>
          </a:p>
        </p:txBody>
      </p:sp>
      <p:sp>
        <p:nvSpPr>
          <p:cNvPr id="3" name="object 3"/>
          <p:cNvSpPr txBox="1"/>
          <p:nvPr/>
        </p:nvSpPr>
        <p:spPr>
          <a:xfrm>
            <a:off x="559752" y="1828800"/>
            <a:ext cx="8024495" cy="3835665"/>
          </a:xfrm>
          <a:prstGeom prst="rect">
            <a:avLst/>
          </a:prstGeom>
        </p:spPr>
        <p:txBody>
          <a:bodyPr vert="horz" wrap="square" lIns="0" tIns="171450" rIns="0" bIns="0" rtlCol="0">
            <a:spAutoFit/>
          </a:bodyPr>
          <a:lstStyle/>
          <a:p>
            <a:pPr marL="12700">
              <a:lnSpc>
                <a:spcPct val="100000"/>
              </a:lnSpc>
              <a:spcBef>
                <a:spcPts val="1350"/>
              </a:spcBef>
              <a:tabLst>
                <a:tab pos="1218565" algn="l"/>
              </a:tabLst>
            </a:pPr>
            <a:r>
              <a:rPr sz="1700" spc="135" dirty="0">
                <a:latin typeface="Arial Black"/>
                <a:cs typeface="Arial Black"/>
              </a:rPr>
              <a:t>Source	</a:t>
            </a:r>
            <a:r>
              <a:rPr sz="1700" spc="120" dirty="0">
                <a:latin typeface="Arial Black"/>
                <a:cs typeface="Arial Black"/>
              </a:rPr>
              <a:t>Code</a:t>
            </a:r>
            <a:endParaRPr sz="1700" dirty="0">
              <a:latin typeface="Arial Black"/>
              <a:cs typeface="Arial Black"/>
            </a:endParaRPr>
          </a:p>
          <a:p>
            <a:pPr marL="12700">
              <a:lnSpc>
                <a:spcPct val="100000"/>
              </a:lnSpc>
              <a:spcBef>
                <a:spcPts val="1250"/>
              </a:spcBef>
            </a:pPr>
            <a:r>
              <a:rPr sz="1700" spc="-5" dirty="0">
                <a:latin typeface="Constantia"/>
                <a:cs typeface="Constantia"/>
              </a:rPr>
              <a:t>-Algorithms transformations </a:t>
            </a:r>
            <a:r>
              <a:rPr sz="1700" dirty="0">
                <a:latin typeface="Constantia"/>
                <a:cs typeface="Constantia"/>
              </a:rPr>
              <a:t>can </a:t>
            </a:r>
            <a:r>
              <a:rPr sz="1700" spc="-5" dirty="0">
                <a:latin typeface="Constantia"/>
                <a:cs typeface="Constantia"/>
              </a:rPr>
              <a:t>produce spectacular</a:t>
            </a:r>
            <a:r>
              <a:rPr sz="1700" spc="25" dirty="0">
                <a:latin typeface="Constantia"/>
                <a:cs typeface="Constantia"/>
              </a:rPr>
              <a:t> </a:t>
            </a:r>
            <a:r>
              <a:rPr sz="1700" spc="-5" dirty="0">
                <a:latin typeface="Constantia"/>
                <a:cs typeface="Constantia"/>
              </a:rPr>
              <a:t>improvements</a:t>
            </a:r>
            <a:endParaRPr sz="1700" dirty="0">
              <a:latin typeface="Constantia"/>
              <a:cs typeface="Constantia"/>
            </a:endParaRPr>
          </a:p>
          <a:p>
            <a:pPr marL="12700" marR="5080">
              <a:lnSpc>
                <a:spcPct val="100000"/>
              </a:lnSpc>
              <a:spcBef>
                <a:spcPts val="1240"/>
              </a:spcBef>
            </a:pPr>
            <a:r>
              <a:rPr sz="1700" spc="-5" dirty="0">
                <a:latin typeface="Constantia"/>
                <a:cs typeface="Constantia"/>
              </a:rPr>
              <a:t>-Profiling </a:t>
            </a:r>
            <a:r>
              <a:rPr sz="1700" dirty="0">
                <a:latin typeface="Constantia"/>
                <a:cs typeface="Constantia"/>
              </a:rPr>
              <a:t>can be helpful to </a:t>
            </a:r>
            <a:r>
              <a:rPr sz="1700" spc="-5" dirty="0">
                <a:latin typeface="Constantia"/>
                <a:cs typeface="Constantia"/>
              </a:rPr>
              <a:t>focus </a:t>
            </a:r>
            <a:r>
              <a:rPr sz="1700" dirty="0">
                <a:latin typeface="Constantia"/>
                <a:cs typeface="Constantia"/>
              </a:rPr>
              <a:t>a </a:t>
            </a:r>
            <a:r>
              <a:rPr sz="1700" spc="-5" dirty="0">
                <a:latin typeface="Constantia"/>
                <a:cs typeface="Constantia"/>
              </a:rPr>
              <a:t>programmer’s attention on important  code.</a:t>
            </a:r>
            <a:endParaRPr sz="1700" dirty="0">
              <a:latin typeface="Constantia"/>
              <a:cs typeface="Constantia"/>
            </a:endParaRPr>
          </a:p>
          <a:p>
            <a:pPr marL="12700">
              <a:lnSpc>
                <a:spcPct val="100000"/>
              </a:lnSpc>
              <a:spcBef>
                <a:spcPts val="1250"/>
              </a:spcBef>
              <a:tabLst>
                <a:tab pos="2162810" algn="l"/>
              </a:tabLst>
            </a:pPr>
            <a:r>
              <a:rPr sz="1700" spc="145" dirty="0">
                <a:latin typeface="Arial Black"/>
                <a:cs typeface="Arial Black"/>
              </a:rPr>
              <a:t>Intermediate	</a:t>
            </a:r>
            <a:r>
              <a:rPr sz="1700" spc="130" dirty="0">
                <a:latin typeface="Arial Black"/>
                <a:cs typeface="Arial Black"/>
              </a:rPr>
              <a:t>Code:</a:t>
            </a:r>
            <a:endParaRPr sz="1700" dirty="0">
              <a:latin typeface="Arial Black"/>
              <a:cs typeface="Arial Black"/>
            </a:endParaRPr>
          </a:p>
          <a:p>
            <a:pPr marL="12700">
              <a:lnSpc>
                <a:spcPct val="100000"/>
              </a:lnSpc>
              <a:spcBef>
                <a:spcPts val="1250"/>
              </a:spcBef>
            </a:pPr>
            <a:r>
              <a:rPr sz="1700" spc="-5" dirty="0">
                <a:latin typeface="Constantia"/>
                <a:cs typeface="Constantia"/>
              </a:rPr>
              <a:t>-Compiler can improve loops, procedure calls and </a:t>
            </a:r>
            <a:r>
              <a:rPr sz="1700" dirty="0">
                <a:latin typeface="Constantia"/>
                <a:cs typeface="Constantia"/>
              </a:rPr>
              <a:t>address</a:t>
            </a:r>
            <a:r>
              <a:rPr sz="1700" spc="60" dirty="0">
                <a:latin typeface="Constantia"/>
                <a:cs typeface="Constantia"/>
              </a:rPr>
              <a:t> </a:t>
            </a:r>
            <a:r>
              <a:rPr sz="1700" spc="-5" dirty="0">
                <a:latin typeface="Constantia"/>
                <a:cs typeface="Constantia"/>
              </a:rPr>
              <a:t>calculations</a:t>
            </a:r>
            <a:endParaRPr sz="1700" dirty="0">
              <a:latin typeface="Constantia"/>
              <a:cs typeface="Constantia"/>
            </a:endParaRPr>
          </a:p>
          <a:p>
            <a:pPr marL="12700">
              <a:lnSpc>
                <a:spcPct val="100000"/>
              </a:lnSpc>
              <a:spcBef>
                <a:spcPts val="1250"/>
              </a:spcBef>
            </a:pPr>
            <a:r>
              <a:rPr sz="1700" spc="-5" dirty="0">
                <a:latin typeface="Constantia"/>
                <a:cs typeface="Constantia"/>
              </a:rPr>
              <a:t>-Typically only optimizing compilers include this</a:t>
            </a:r>
            <a:r>
              <a:rPr sz="1700" spc="10" dirty="0">
                <a:latin typeface="Constantia"/>
                <a:cs typeface="Constantia"/>
              </a:rPr>
              <a:t> </a:t>
            </a:r>
            <a:r>
              <a:rPr sz="1700" spc="-5" dirty="0">
                <a:latin typeface="Constantia"/>
                <a:cs typeface="Constantia"/>
              </a:rPr>
              <a:t>phase</a:t>
            </a:r>
            <a:endParaRPr sz="1700" dirty="0">
              <a:latin typeface="Constantia"/>
              <a:cs typeface="Constantia"/>
            </a:endParaRPr>
          </a:p>
          <a:p>
            <a:pPr marL="12700">
              <a:lnSpc>
                <a:spcPct val="100000"/>
              </a:lnSpc>
              <a:spcBef>
                <a:spcPts val="1250"/>
              </a:spcBef>
              <a:tabLst>
                <a:tab pos="1162685" algn="l"/>
              </a:tabLst>
            </a:pPr>
            <a:r>
              <a:rPr sz="1700" spc="135" dirty="0">
                <a:latin typeface="Arial Black"/>
                <a:cs typeface="Arial Black"/>
              </a:rPr>
              <a:t>Target	</a:t>
            </a:r>
            <a:r>
              <a:rPr sz="1700" spc="130" dirty="0">
                <a:latin typeface="Arial Black"/>
                <a:cs typeface="Arial Black"/>
              </a:rPr>
              <a:t>Code:</a:t>
            </a:r>
            <a:endParaRPr sz="1700" dirty="0">
              <a:latin typeface="Arial Black"/>
              <a:cs typeface="Arial Black"/>
            </a:endParaRPr>
          </a:p>
          <a:p>
            <a:pPr marL="12700">
              <a:lnSpc>
                <a:spcPct val="100000"/>
              </a:lnSpc>
              <a:spcBef>
                <a:spcPts val="1250"/>
              </a:spcBef>
            </a:pPr>
            <a:r>
              <a:rPr sz="1700" spc="-7" baseline="2777" dirty="0">
                <a:latin typeface="Constantia"/>
                <a:cs typeface="Constantia"/>
              </a:rPr>
              <a:t>-</a:t>
            </a:r>
            <a:r>
              <a:rPr sz="1700" spc="-5" dirty="0">
                <a:latin typeface="Constantia"/>
                <a:cs typeface="Constantia"/>
              </a:rPr>
              <a:t>Compilers </a:t>
            </a:r>
            <a:r>
              <a:rPr sz="1700" dirty="0">
                <a:latin typeface="Constantia"/>
                <a:cs typeface="Constantia"/>
              </a:rPr>
              <a:t>can </a:t>
            </a:r>
            <a:r>
              <a:rPr sz="1700" spc="-5" dirty="0">
                <a:latin typeface="Constantia"/>
                <a:cs typeface="Constantia"/>
              </a:rPr>
              <a:t>use registers</a:t>
            </a:r>
            <a:r>
              <a:rPr sz="1700" spc="10" dirty="0">
                <a:latin typeface="Constantia"/>
                <a:cs typeface="Constantia"/>
              </a:rPr>
              <a:t> </a:t>
            </a:r>
            <a:r>
              <a:rPr sz="1700" spc="-5" dirty="0">
                <a:latin typeface="Constantia"/>
                <a:cs typeface="Constantia"/>
              </a:rPr>
              <a:t>efficiently</a:t>
            </a:r>
            <a:endParaRPr sz="1700" dirty="0">
              <a:latin typeface="Constantia"/>
              <a:cs typeface="Constantia"/>
            </a:endParaRPr>
          </a:p>
          <a:p>
            <a:pPr marL="12700">
              <a:lnSpc>
                <a:spcPct val="100000"/>
              </a:lnSpc>
              <a:spcBef>
                <a:spcPts val="1240"/>
              </a:spcBef>
            </a:pPr>
            <a:r>
              <a:rPr sz="1700" spc="-7" baseline="2777" dirty="0">
                <a:latin typeface="Constantia"/>
                <a:cs typeface="Constantia"/>
              </a:rPr>
              <a:t>-</a:t>
            </a:r>
            <a:r>
              <a:rPr sz="1700" spc="-5" dirty="0">
                <a:latin typeface="Constantia"/>
                <a:cs typeface="Constantia"/>
              </a:rPr>
              <a:t>Peephole transformation </a:t>
            </a:r>
            <a:r>
              <a:rPr sz="1700" dirty="0">
                <a:latin typeface="Constantia"/>
                <a:cs typeface="Constantia"/>
              </a:rPr>
              <a:t>can be</a:t>
            </a:r>
            <a:r>
              <a:rPr sz="1700" spc="-10" dirty="0">
                <a:latin typeface="Constantia"/>
                <a:cs typeface="Constantia"/>
              </a:rPr>
              <a:t> </a:t>
            </a:r>
            <a:r>
              <a:rPr sz="1700" spc="-5" dirty="0">
                <a:latin typeface="Constantia"/>
                <a:cs typeface="Constantia"/>
              </a:rPr>
              <a:t>applied</a:t>
            </a:r>
            <a:endParaRPr sz="1700" dirty="0">
              <a:latin typeface="Constantia"/>
              <a:cs typeface="Constant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FB5993E2-C02B-4335-ABA5-D8EC465551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0B801A2-5622-4BE8-9AD2-C337A2CD00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object 2"/>
          <p:cNvSpPr txBox="1">
            <a:spLocks noGrp="1"/>
          </p:cNvSpPr>
          <p:nvPr>
            <p:ph type="title"/>
          </p:nvPr>
        </p:nvSpPr>
        <p:spPr>
          <a:xfrm>
            <a:off x="369277" y="516835"/>
            <a:ext cx="2313633" cy="5772840"/>
          </a:xfrm>
          <a:prstGeom prst="rect">
            <a:avLst/>
          </a:prstGeom>
        </p:spPr>
        <p:txBody>
          <a:bodyPr vert="horz" lIns="91440" tIns="45720" rIns="91440" bIns="45720" rtlCol="0" anchor="ctr">
            <a:normAutofit/>
          </a:bodyPr>
          <a:lstStyle/>
          <a:p>
            <a:r>
              <a:rPr lang="en-US" sz="3100">
                <a:solidFill>
                  <a:srgbClr val="FFFFFF"/>
                </a:solidFill>
              </a:rPr>
              <a:t>Types of Code optimization</a:t>
            </a:r>
          </a:p>
        </p:txBody>
      </p:sp>
      <p:sp>
        <p:nvSpPr>
          <p:cNvPr id="14" name="Rectangle 13">
            <a:extLst>
              <a:ext uri="{FF2B5EF4-FFF2-40B4-BE49-F238E27FC236}">
                <a16:creationId xmlns:a16="http://schemas.microsoft.com/office/drawing/2014/main" xmlns="" id="{B7AF614F-5BC3-4086-99F5-B87C5847A0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object 3">
            <a:extLst>
              <a:ext uri="{FF2B5EF4-FFF2-40B4-BE49-F238E27FC236}">
                <a16:creationId xmlns:a16="http://schemas.microsoft.com/office/drawing/2014/main" xmlns="" id="{422D68A9-DAE3-44EA-B808-34F06C3BFCA8}"/>
              </a:ext>
            </a:extLst>
          </p:cNvPr>
          <p:cNvGraphicFramePr/>
          <p:nvPr>
            <p:extLst>
              <p:ext uri="{D42A27DB-BD31-4B8C-83A1-F6EECF244321}">
                <p14:modId xmlns:p14="http://schemas.microsoft.com/office/powerpoint/2010/main" val="1360476879"/>
              </p:ext>
            </p:extLst>
          </p:nvPr>
        </p:nvGraphicFramePr>
        <p:xfrm>
          <a:off x="3556397" y="639763"/>
          <a:ext cx="5098256"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28</TotalTime>
  <Words>1056</Words>
  <Application>Microsoft Office PowerPoint</Application>
  <PresentationFormat>On-screen Show (4:3)</PresentationFormat>
  <Paragraphs>169</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Arial Black</vt:lpstr>
      <vt:lpstr>Calibri</vt:lpstr>
      <vt:lpstr>Calibri Light</vt:lpstr>
      <vt:lpstr>Constantia</vt:lpstr>
      <vt:lpstr>Forte</vt:lpstr>
      <vt:lpstr>Symbol</vt:lpstr>
      <vt:lpstr>Times New Roman</vt:lpstr>
      <vt:lpstr>Trebuchet MS</vt:lpstr>
      <vt:lpstr>Retrospect</vt:lpstr>
      <vt:lpstr>CODE OPTIMIZATION</vt:lpstr>
      <vt:lpstr>Design Of a Compiler</vt:lpstr>
      <vt:lpstr>What is optimization?</vt:lpstr>
      <vt:lpstr>Levels' of optimization</vt:lpstr>
      <vt:lpstr>Assembly level</vt:lpstr>
      <vt:lpstr>When to optimize ?</vt:lpstr>
      <vt:lpstr>Criteria For optimization</vt:lpstr>
      <vt:lpstr>Improvements can be made at various phases:</vt:lpstr>
      <vt:lpstr>Types of Code optimization</vt:lpstr>
      <vt:lpstr>   Common Sub expression elimination</vt:lpstr>
      <vt:lpstr>Dead code Optimization:</vt:lpstr>
      <vt:lpstr>Unreachable Code</vt:lpstr>
      <vt:lpstr>Redundant Code</vt:lpstr>
      <vt:lpstr>Loop optimization</vt:lpstr>
      <vt:lpstr>Loop Invariant</vt:lpstr>
      <vt:lpstr>Induction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OPTIMIZATION</dc:title>
  <dc:creator>Swapnil katti</dc:creator>
  <cp:lastModifiedBy>Aditya Holkar</cp:lastModifiedBy>
  <cp:revision>6</cp:revision>
  <dcterms:created xsi:type="dcterms:W3CDTF">2020-04-12T14:44:11Z</dcterms:created>
  <dcterms:modified xsi:type="dcterms:W3CDTF">2020-04-12T15:43:40Z</dcterms:modified>
</cp:coreProperties>
</file>