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B89F8-869D-4E1E-980E-FB18CFF5A94A}" v="1777" dt="2020-04-12T09:24:26.545"/>
    <p1510:client id="{E6595150-85E3-4F21-A5BB-384E947DFA75}" v="676" dt="2020-04-12T14:50:47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146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64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5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2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4E4F-6E32-4E87-93C3-3542DB2E6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Regression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219FD-B1EF-4FC0-A623-8DDF9E500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Atharva Dixit 38</a:t>
            </a:r>
          </a:p>
          <a:p>
            <a:r>
              <a:rPr lang="en-US" dirty="0"/>
              <a:t>Aditya Holkar 57</a:t>
            </a:r>
          </a:p>
          <a:p>
            <a:r>
              <a:rPr lang="en-US" dirty="0"/>
              <a:t>Upendra </a:t>
            </a:r>
            <a:r>
              <a:rPr lang="en-US" dirty="0" err="1"/>
              <a:t>Kadre</a:t>
            </a:r>
            <a:r>
              <a:rPr lang="en-US" dirty="0"/>
              <a:t> 69</a:t>
            </a:r>
          </a:p>
          <a:p>
            <a:r>
              <a:rPr lang="en-US" dirty="0"/>
              <a:t>Swapnil </a:t>
            </a:r>
            <a:r>
              <a:rPr lang="en-US" dirty="0" err="1"/>
              <a:t>Katti</a:t>
            </a:r>
            <a:r>
              <a:rPr lang="en-US" dirty="0"/>
              <a:t> 72</a:t>
            </a:r>
          </a:p>
        </p:txBody>
      </p:sp>
    </p:spTree>
    <p:extLst>
      <p:ext uri="{BB962C8B-B14F-4D97-AF65-F5344CB8AC3E}">
        <p14:creationId xmlns:p14="http://schemas.microsoft.com/office/powerpoint/2010/main" val="78849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54EE-65F6-424C-A754-FEE842E3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9329-EEB0-4434-B38B-4236B343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It is used for curvillinear data</a:t>
            </a:r>
          </a:p>
          <a:p>
            <a:r>
              <a:rPr lang="en-US" sz="2000">
                <a:ea typeface="+mn-lt"/>
                <a:cs typeface="+mn-lt"/>
              </a:rPr>
              <a:t>The relationship between the independent variable x and dependent variable y is modeled as an </a:t>
            </a:r>
            <a:r>
              <a:rPr lang="en-US" sz="2000" i="1">
                <a:ea typeface="+mn-lt"/>
                <a:cs typeface="+mn-lt"/>
              </a:rPr>
              <a:t>nth </a:t>
            </a:r>
            <a:r>
              <a:rPr lang="en-US" sz="2000">
                <a:ea typeface="+mn-lt"/>
                <a:cs typeface="+mn-lt"/>
              </a:rPr>
              <a:t>degree polynomial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It is a nonlinear relationship between the value of x and the corresponding conditional mean of y</a:t>
            </a:r>
          </a:p>
          <a:p>
            <a:r>
              <a:rPr lang="en-US" sz="2000">
                <a:ea typeface="+mn-lt"/>
                <a:cs typeface="+mn-lt"/>
              </a:rPr>
              <a:t>They are used to describe non-linear phenomenon like progression of disease epidemics, distribution of carbon isotopes in lake sediments</a:t>
            </a:r>
            <a:endParaRPr lang="en-US" sz="2000"/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AEF4-9F2C-4B1E-8A51-89A715FC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32" y="1338740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/>
              <a:t>Hypothesis function</a:t>
            </a:r>
            <a:r>
              <a:rPr lang="en-US" sz="2800" b="1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D070-A616-4E0F-8501-DCA60EFD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The hypothesis function of polynomial regression is generally stated as 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500" dirty="0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ea typeface="+mn-lt"/>
                <a:cs typeface="+mn-lt"/>
              </a:rPr>
              <a:t>y=a + b1x + </a:t>
            </a:r>
            <a:r>
              <a:rPr lang="en-US" sz="1500" b="1">
                <a:latin typeface="Consolas"/>
                <a:ea typeface="+mn-lt"/>
                <a:cs typeface="+mn-lt"/>
              </a:rPr>
              <a:t>b2x^2 +..+ bnx^n +e</a:t>
            </a:r>
            <a:endParaRPr lang="en-US" sz="1500" b="1">
              <a:ea typeface="+mn-lt"/>
              <a:cs typeface="+mn-lt"/>
            </a:endParaRPr>
          </a:p>
          <a:p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b="1">
                <a:ea typeface="+mn-lt"/>
                <a:cs typeface="+mn-lt"/>
              </a:rPr>
              <a:t>y</a:t>
            </a:r>
            <a:r>
              <a:rPr lang="en-US" sz="1700">
                <a:ea typeface="+mn-lt"/>
                <a:cs typeface="+mn-lt"/>
              </a:rPr>
              <a:t> is dependent variable</a:t>
            </a:r>
            <a:endParaRPr lang="en-US" dirty="0">
              <a:ea typeface="+mn-lt"/>
              <a:cs typeface="+mn-lt"/>
            </a:endParaRPr>
          </a:p>
          <a:p>
            <a:r>
              <a:rPr lang="en-US" sz="1700" b="1">
                <a:ea typeface="+mn-lt"/>
                <a:cs typeface="+mn-lt"/>
              </a:rPr>
              <a:t>a</a:t>
            </a:r>
            <a:r>
              <a:rPr lang="en-US" sz="1700">
                <a:ea typeface="+mn-lt"/>
                <a:cs typeface="+mn-lt"/>
              </a:rPr>
              <a:t> is y intercept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b</a:t>
            </a:r>
            <a:r>
              <a:rPr lang="en-US" sz="1700">
                <a:ea typeface="+mn-lt"/>
                <a:cs typeface="+mn-lt"/>
              </a:rPr>
              <a:t> is the slope</a:t>
            </a:r>
            <a:endParaRPr lang="en-US" sz="1700" dirty="0">
              <a:ea typeface="+mn-lt"/>
              <a:cs typeface="+mn-lt"/>
            </a:endParaRPr>
          </a:p>
          <a:p>
            <a:r>
              <a:rPr lang="en-US" sz="1700" b="1">
                <a:ea typeface="+mn-lt"/>
                <a:cs typeface="+mn-lt"/>
              </a:rPr>
              <a:t>e </a:t>
            </a:r>
            <a:r>
              <a:rPr lang="en-US" sz="1700">
                <a:ea typeface="+mn-lt"/>
                <a:cs typeface="+mn-lt"/>
              </a:rPr>
              <a:t>is the error rate</a:t>
            </a:r>
            <a:endParaRPr lang="en-US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EA469BF-0A60-45B3-B241-CF17DFCB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753135"/>
            <a:ext cx="6921940" cy="34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9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B58C-F7BF-42E6-9345-AF48B26A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4AC9-D93B-4DE4-9D69-3EA9AEFD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A supervised classification algorithm</a:t>
            </a:r>
          </a:p>
          <a:p>
            <a:r>
              <a:rPr lang="en-US" sz="1700">
                <a:ea typeface="+mn-lt"/>
                <a:cs typeface="+mn-lt"/>
              </a:rPr>
              <a:t>Predict the probability that a given data entry belongs to the category numbered as “1”</a:t>
            </a:r>
          </a:p>
          <a:p>
            <a:r>
              <a:rPr lang="en-US" sz="1700">
                <a:ea typeface="+mn-lt"/>
                <a:cs typeface="+mn-lt"/>
              </a:rPr>
              <a:t>Logistic regression models the data using the sigmoid function 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01A53F-4DD6-4FD5-A5AA-0C3E55E3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28" y="2081842"/>
            <a:ext cx="5720178" cy="37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1FFD-D06E-4154-9669-49F4609B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Types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AB72-34D2-4D9F-B70F-99F7DFF5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Based on the number of categories, Logistic regression can be classified as: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ea typeface="+mn-lt"/>
                <a:cs typeface="+mn-lt"/>
              </a:rPr>
              <a:t>Binomial</a:t>
            </a:r>
            <a:r>
              <a:rPr lang="en-US" sz="2000" dirty="0">
                <a:ea typeface="+mn-lt"/>
                <a:cs typeface="+mn-lt"/>
              </a:rPr>
              <a:t>: only 2 possible types “0” or “1”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ea typeface="+mn-lt"/>
                <a:cs typeface="+mn-lt"/>
              </a:rPr>
              <a:t>Multinomial</a:t>
            </a:r>
            <a:r>
              <a:rPr lang="en-US" sz="2000" dirty="0">
                <a:ea typeface="+mn-lt"/>
                <a:cs typeface="+mn-lt"/>
              </a:rPr>
              <a:t>: 3 or more possible types without ordering 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ea typeface="+mn-lt"/>
                <a:cs typeface="+mn-lt"/>
              </a:rPr>
              <a:t>Ordinal</a:t>
            </a:r>
            <a:r>
              <a:rPr lang="en-US" sz="2000" dirty="0">
                <a:ea typeface="+mn-lt"/>
                <a:cs typeface="+mn-lt"/>
              </a:rPr>
              <a:t>: Target variables with ordered categories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6699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9DCF-9B94-4536-95BF-6B4814A2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b="1"/>
              <a:t>Stepwise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D686-E318-4DB7-856F-783D6465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It </a:t>
            </a:r>
            <a:r>
              <a:rPr lang="en-US" sz="2000">
                <a:ea typeface="+mn-lt"/>
                <a:cs typeface="+mn-lt"/>
              </a:rPr>
              <a:t>is used for fitting regression models with predictive models</a:t>
            </a:r>
          </a:p>
          <a:p>
            <a:r>
              <a:rPr lang="en-US" sz="2000">
                <a:ea typeface="+mn-lt"/>
                <a:cs typeface="+mn-lt"/>
              </a:rPr>
              <a:t>With each step, the variable is added or subtracted from the set of explanatory variables</a:t>
            </a:r>
          </a:p>
          <a:p>
            <a:r>
              <a:rPr lang="en-US" sz="2000">
                <a:ea typeface="+mn-lt"/>
                <a:cs typeface="+mn-lt"/>
              </a:rPr>
              <a:t>It is achieved by observing statistical values like R-square, t-stats and AIC metric to discern significant variables</a:t>
            </a:r>
          </a:p>
        </p:txBody>
      </p:sp>
    </p:spTree>
    <p:extLst>
      <p:ext uri="{BB962C8B-B14F-4D97-AF65-F5344CB8AC3E}">
        <p14:creationId xmlns:p14="http://schemas.microsoft.com/office/powerpoint/2010/main" val="49563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F46D-7CE1-4EDA-9612-419DE098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Stepwise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381D-3836-4548-9FE8-1A98C65A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It fits the regression model by adding/dropping co-variates one at a time based on a specified criterion</a:t>
            </a:r>
          </a:p>
          <a:p>
            <a:r>
              <a:rPr lang="en-US" sz="2000"/>
              <a:t>The most common methods are:</a:t>
            </a:r>
          </a:p>
          <a:p>
            <a:r>
              <a:rPr lang="en-US" sz="2000" b="1">
                <a:ea typeface="+mn-lt"/>
                <a:cs typeface="+mn-lt"/>
              </a:rPr>
              <a:t>Standard stepwise regression</a:t>
            </a:r>
            <a:r>
              <a:rPr lang="en-US" sz="2000">
                <a:ea typeface="+mn-lt"/>
                <a:cs typeface="+mn-lt"/>
              </a:rPr>
              <a:t> - It adds and removes predictors as needed for each step.</a:t>
            </a:r>
          </a:p>
          <a:p>
            <a:r>
              <a:rPr lang="en-US" sz="2000" b="1">
                <a:ea typeface="+mn-lt"/>
                <a:cs typeface="+mn-lt"/>
              </a:rPr>
              <a:t>Forward selection</a:t>
            </a:r>
            <a:r>
              <a:rPr lang="en-US" sz="2000">
                <a:ea typeface="+mn-lt"/>
                <a:cs typeface="+mn-lt"/>
              </a:rPr>
              <a:t> - starts with most significant predictor in the model and adds variable for each step</a:t>
            </a:r>
          </a:p>
          <a:p>
            <a:r>
              <a:rPr lang="en-US" sz="2000" b="1">
                <a:ea typeface="+mn-lt"/>
                <a:cs typeface="+mn-lt"/>
              </a:rPr>
              <a:t>Backward elimination</a:t>
            </a:r>
            <a:r>
              <a:rPr lang="en-US" sz="2000">
                <a:ea typeface="+mn-lt"/>
                <a:cs typeface="+mn-lt"/>
              </a:rPr>
              <a:t> - starts with all predictors in the model and removes the least significant variable for each step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883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10E2-87BD-4B6F-8B14-929DCE26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10317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C332-F193-4616-8177-8C07203B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24D4-E810-41CA-BD7C-41BC434D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63" y="922250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Regression?</a:t>
            </a:r>
          </a:p>
          <a:p>
            <a:r>
              <a:rPr lang="en-US"/>
              <a:t>Linear Regression</a:t>
            </a:r>
          </a:p>
          <a:p>
            <a:r>
              <a:rPr lang="en-US"/>
              <a:t>Multiple Linear Regression</a:t>
            </a:r>
          </a:p>
          <a:p>
            <a:r>
              <a:rPr lang="en-US"/>
              <a:t>Polynomial Regression</a:t>
            </a:r>
          </a:p>
          <a:p>
            <a:r>
              <a:rPr lang="en-US"/>
              <a:t>Logistic Regression</a:t>
            </a:r>
          </a:p>
          <a:p>
            <a:r>
              <a:rPr lang="en-US"/>
              <a:t>Stepwise Regression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505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5B6F-2B84-4BBE-8D2E-F204A599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/>
              <a:t>What is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4C78-3C0D-4387-9A03-AE24D878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 regression problem is when the output variable is a real or continuous value, such as “salary” or “weight” or "age"</a:t>
            </a:r>
          </a:p>
          <a:p>
            <a:r>
              <a:rPr lang="en-US" sz="2400">
                <a:ea typeface="+mn-lt"/>
                <a:cs typeface="+mn-lt"/>
              </a:rPr>
              <a:t>It targets the prediction value based on independent variables</a:t>
            </a:r>
          </a:p>
          <a:p>
            <a:r>
              <a:rPr lang="en-US" sz="2400"/>
              <a:t>Different Regression model are differ upon number of independent variables used and the kind of relationship between dependent &amp;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79866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A4C-7E02-42EB-B101-456E60E9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 b="1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C6E3-A926-43C8-A0FB-8CC3854C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Based on Supervised Learning</a:t>
            </a:r>
            <a:endParaRPr lang="en-US" sz="2400" dirty="0"/>
          </a:p>
          <a:p>
            <a:r>
              <a:rPr lang="en-US" sz="2400">
                <a:ea typeface="+mn-lt"/>
                <a:cs typeface="+mn-lt"/>
              </a:rPr>
              <a:t>It predicts a dependent variable value (y) based on a given independent variable (x).  Thus, it finds a linear relationship between x (input) and y(output).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731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9235-466B-4837-9202-B0A992D8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>
                <a:ea typeface="+mj-lt"/>
                <a:cs typeface="+mj-lt"/>
              </a:rPr>
              <a:t>Hypothesis function</a:t>
            </a:r>
            <a:endParaRPr lang="en-US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278F-3BAC-4A22-B681-CEFB8E2F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y=θ</a:t>
            </a:r>
            <a:r>
              <a:rPr lang="en-US" sz="2000" baseline="-25000">
                <a:ea typeface="+mn-lt"/>
                <a:cs typeface="+mn-lt"/>
              </a:rPr>
              <a:t>1</a:t>
            </a:r>
            <a:r>
              <a:rPr lang="en-US" sz="2000">
                <a:ea typeface="+mn-lt"/>
                <a:cs typeface="+mn-lt"/>
              </a:rPr>
              <a:t> + θ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•x</a:t>
            </a:r>
          </a:p>
          <a:p>
            <a:r>
              <a:rPr lang="en-US" sz="2000" b="1">
                <a:ea typeface="+mn-lt"/>
                <a:cs typeface="+mn-lt"/>
              </a:rPr>
              <a:t>x:</a:t>
            </a:r>
            <a:r>
              <a:rPr lang="en-US" sz="2000">
                <a:ea typeface="+mn-lt"/>
                <a:cs typeface="+mn-lt"/>
              </a:rPr>
              <a:t> input training data (independent variable)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y</a:t>
            </a:r>
            <a:r>
              <a:rPr lang="en-US" sz="2000">
                <a:ea typeface="+mn-lt"/>
                <a:cs typeface="+mn-lt"/>
              </a:rPr>
              <a:t>: dependent variable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θ</a:t>
            </a:r>
            <a:r>
              <a:rPr lang="en-US" sz="2000" b="1" baseline="-25000">
                <a:ea typeface="+mn-lt"/>
                <a:cs typeface="+mn-lt"/>
              </a:rPr>
              <a:t>1</a:t>
            </a:r>
            <a:r>
              <a:rPr lang="en-US" sz="2000" b="1">
                <a:ea typeface="+mn-lt"/>
                <a:cs typeface="+mn-lt"/>
              </a:rPr>
              <a:t>:</a:t>
            </a:r>
            <a:r>
              <a:rPr lang="en-US" sz="2000">
                <a:ea typeface="+mn-lt"/>
                <a:cs typeface="+mn-lt"/>
              </a:rPr>
              <a:t> intercept</a:t>
            </a:r>
          </a:p>
          <a:p>
            <a:r>
              <a:rPr lang="en-US" sz="2000" b="1">
                <a:ea typeface="+mn-lt"/>
                <a:cs typeface="+mn-lt"/>
              </a:rPr>
              <a:t>θ</a:t>
            </a:r>
            <a:r>
              <a:rPr lang="en-US" sz="2000" b="1" baseline="-25000">
                <a:ea typeface="+mn-lt"/>
                <a:cs typeface="+mn-lt"/>
              </a:rPr>
              <a:t>2</a:t>
            </a:r>
            <a:r>
              <a:rPr lang="en-US" sz="2000" b="1">
                <a:ea typeface="+mn-lt"/>
                <a:cs typeface="+mn-lt"/>
              </a:rPr>
              <a:t>:</a:t>
            </a:r>
            <a:r>
              <a:rPr lang="en-US" sz="2000">
                <a:ea typeface="+mn-lt"/>
                <a:cs typeface="+mn-lt"/>
              </a:rPr>
              <a:t> coefficient of x</a:t>
            </a:r>
          </a:p>
          <a:p>
            <a:r>
              <a:rPr lang="en-US" sz="2000">
                <a:ea typeface="+mn-lt"/>
                <a:cs typeface="+mn-lt"/>
              </a:rPr>
              <a:t>Once we find the best θ</a:t>
            </a:r>
            <a:r>
              <a:rPr lang="en-US" sz="2000" baseline="-25000">
                <a:ea typeface="+mn-lt"/>
                <a:cs typeface="+mn-lt"/>
              </a:rPr>
              <a:t>1</a:t>
            </a:r>
            <a:r>
              <a:rPr lang="en-US" sz="2000">
                <a:ea typeface="+mn-lt"/>
                <a:cs typeface="+mn-lt"/>
              </a:rPr>
              <a:t> and θ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 values, we get the best fit line</a:t>
            </a:r>
            <a:endParaRPr lang="en-US" sz="2000"/>
          </a:p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2F26A08B-6C04-410A-BC31-6CE44FCC4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" t="-667" r="157" b="1667"/>
          <a:stretch/>
        </p:blipFill>
        <p:spPr>
          <a:xfrm>
            <a:off x="5162394" y="1793476"/>
            <a:ext cx="6562932" cy="30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7E2B-20E0-4EA2-8C60-D1D5B8DB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Cost Function(J)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AE5B-FBBC-416F-B607-278B9921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Predict y value such that the error difference between predicted value and true value is minimum.</a:t>
            </a:r>
          </a:p>
          <a:p>
            <a:r>
              <a:rPr lang="en-US">
                <a:ea typeface="+mn-lt"/>
                <a:cs typeface="+mn-lt"/>
              </a:rPr>
              <a:t>Reach the best value that minimize the error between predicted y value (pred) and true y value (y) by updating the θ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 and θ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 values.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04CD091B-E640-4732-B693-34C743EB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743" y="5207632"/>
            <a:ext cx="2743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5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E9CE-EC5F-42B5-B4D6-EB1A0A17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b="1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C5DA-E3D0-4005-8F39-F3B782EC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It attempts to model the relationship between two or more features and a response by fitting a linear equation to observed data</a:t>
            </a:r>
          </a:p>
          <a:p>
            <a:r>
              <a:rPr lang="en-US" sz="2400"/>
              <a:t>Almost similar to linear regresssion</a:t>
            </a:r>
            <a:endParaRPr lang="en-US" sz="2400" dirty="0"/>
          </a:p>
          <a:p>
            <a:r>
              <a:rPr lang="en-US" sz="2400">
                <a:ea typeface="+mn-lt"/>
                <a:cs typeface="+mn-lt"/>
              </a:rPr>
              <a:t>Find out which factor has the highest impact on the predicted output</a:t>
            </a:r>
            <a:endParaRPr lang="en-US" sz="2400" dirty="0"/>
          </a:p>
          <a:p>
            <a:endParaRPr lang="en-US" sz="24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7035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D5E2-60D4-40CA-983C-93152614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 b="1"/>
              <a:t>Hypothesis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41A5-98E6-4694-A46D-A6CA6F8C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i="1">
                <a:ea typeface="+mn-lt"/>
                <a:cs typeface="+mn-lt"/>
              </a:rPr>
              <a:t>Y= b0 + b1 * x1 + b2 * x2 + b3 * x3 + …… bn * xn</a:t>
            </a:r>
          </a:p>
          <a:p>
            <a:r>
              <a:rPr lang="en-US" sz="2400" i="1">
                <a:ea typeface="+mn-lt"/>
                <a:cs typeface="+mn-lt"/>
              </a:rPr>
              <a:t>Y = </a:t>
            </a:r>
            <a:r>
              <a:rPr lang="en-US" sz="2400">
                <a:ea typeface="+mn-lt"/>
                <a:cs typeface="+mn-lt"/>
              </a:rPr>
              <a:t>Dependent variable</a:t>
            </a:r>
          </a:p>
          <a:p>
            <a:r>
              <a:rPr lang="en-US" sz="2400" i="1">
                <a:ea typeface="+mn-lt"/>
                <a:cs typeface="+mn-lt"/>
              </a:rPr>
              <a:t>x1, x2, x3, …… xn = </a:t>
            </a:r>
            <a:r>
              <a:rPr lang="en-US" sz="2400">
                <a:ea typeface="+mn-lt"/>
                <a:cs typeface="+mn-lt"/>
              </a:rPr>
              <a:t>multiple independent variables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330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3340-1A33-4ECE-81A3-4D8B9125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Assumptions of Regression Model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8EDE-365F-4EC6-902F-8953206E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Linearity:</a:t>
            </a:r>
            <a:r>
              <a:rPr lang="en-US" sz="2200">
                <a:ea typeface="+mn-lt"/>
                <a:cs typeface="+mn-lt"/>
              </a:rPr>
              <a:t> The relationship between dependent and independent variables should be linear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Homoscedasticity:</a:t>
            </a:r>
            <a:r>
              <a:rPr lang="en-US" sz="2200">
                <a:ea typeface="+mn-lt"/>
                <a:cs typeface="+mn-lt"/>
              </a:rPr>
              <a:t> Constant variance of the errors should be maintained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Multivariate normality:</a:t>
            </a:r>
            <a:r>
              <a:rPr lang="en-US" sz="2200">
                <a:ea typeface="+mn-lt"/>
                <a:cs typeface="+mn-lt"/>
              </a:rPr>
              <a:t> Multiple Regression assumes that the residuals are normally distributed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Lack of Multicollinearity:</a:t>
            </a:r>
            <a:r>
              <a:rPr lang="en-US" sz="2200">
                <a:ea typeface="+mn-lt"/>
                <a:cs typeface="+mn-lt"/>
              </a:rPr>
              <a:t> It is assumed that there is little or no multicollinearity in the data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79136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</TotalTime>
  <Words>323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Century Gothic</vt:lpstr>
      <vt:lpstr>Consolas</vt:lpstr>
      <vt:lpstr>Wingdings 3</vt:lpstr>
      <vt:lpstr>Wisp</vt:lpstr>
      <vt:lpstr>Types of Regression Algorithms</vt:lpstr>
      <vt:lpstr>Content</vt:lpstr>
      <vt:lpstr>What is Regression?</vt:lpstr>
      <vt:lpstr>Linear Regression</vt:lpstr>
      <vt:lpstr>Hypothesis function</vt:lpstr>
      <vt:lpstr>Cost Function(J)</vt:lpstr>
      <vt:lpstr>Multiple Linear Regression</vt:lpstr>
      <vt:lpstr>Hypothesis function</vt:lpstr>
      <vt:lpstr>Assumptions of Regression Model :</vt:lpstr>
      <vt:lpstr>Polynomial Regression</vt:lpstr>
      <vt:lpstr>Hypothesis function </vt:lpstr>
      <vt:lpstr>Logistic Regression</vt:lpstr>
      <vt:lpstr>Types of Logistic Regression</vt:lpstr>
      <vt:lpstr>Stepwise Regression</vt:lpstr>
      <vt:lpstr>Stepwise Regression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Regression Algorithms</dc:title>
  <dc:creator/>
  <cp:lastModifiedBy>upendra kadre</cp:lastModifiedBy>
  <cp:revision>188</cp:revision>
  <dcterms:created xsi:type="dcterms:W3CDTF">2020-04-12T09:26:19Z</dcterms:created>
  <dcterms:modified xsi:type="dcterms:W3CDTF">2020-04-12T15:07:50Z</dcterms:modified>
</cp:coreProperties>
</file>