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67" r:id="rId6"/>
    <p:sldId id="264" r:id="rId7"/>
    <p:sldId id="259" r:id="rId8"/>
    <p:sldId id="260" r:id="rId9"/>
    <p:sldId id="261" r:id="rId10"/>
    <p:sldId id="263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D0AB-19B1-5B45-88D2-95067202B6D3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A2B7-F35D-F540-8D4C-1DCEE81B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4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D0AB-19B1-5B45-88D2-95067202B6D3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A2B7-F35D-F540-8D4C-1DCEE81B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06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D0AB-19B1-5B45-88D2-95067202B6D3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A2B7-F35D-F540-8D4C-1DCEE81B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85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D0AB-19B1-5B45-88D2-95067202B6D3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A2B7-F35D-F540-8D4C-1DCEE81B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4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D0AB-19B1-5B45-88D2-95067202B6D3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A2B7-F35D-F540-8D4C-1DCEE81B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63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D0AB-19B1-5B45-88D2-95067202B6D3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A2B7-F35D-F540-8D4C-1DCEE81B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5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D0AB-19B1-5B45-88D2-95067202B6D3}" type="datetimeFigureOut">
              <a:rPr lang="en-US" smtClean="0"/>
              <a:t>6/17/15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A2B7-F35D-F540-8D4C-1DCEE81B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D0AB-19B1-5B45-88D2-95067202B6D3}" type="datetimeFigureOut">
              <a:rPr lang="en-US" smtClean="0"/>
              <a:t>6/17/15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A2B7-F35D-F540-8D4C-1DCEE81B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D0AB-19B1-5B45-88D2-95067202B6D3}" type="datetimeFigureOut">
              <a:rPr lang="en-US" smtClean="0"/>
              <a:t>6/17/15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A2B7-F35D-F540-8D4C-1DCEE81B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3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D0AB-19B1-5B45-88D2-95067202B6D3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A2B7-F35D-F540-8D4C-1DCEE81B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4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D0AB-19B1-5B45-88D2-95067202B6D3}" type="datetimeFigureOut">
              <a:rPr lang="en-US" smtClean="0"/>
              <a:t>6/17/15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9A2B7-F35D-F540-8D4C-1DCEE81B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1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6D0AB-19B1-5B45-88D2-95067202B6D3}" type="datetimeFigureOut">
              <a:rPr lang="en-US" smtClean="0"/>
              <a:t>6/17/15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9A2B7-F35D-F540-8D4C-1DCEE81B8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8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sdbm@upenn.ed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New SDBM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SDBM captures manuscript descriptions as described in various sources, and connects descriptions about the same manuscript together to create a history of that manuscript’s transmission across time</a:t>
            </a:r>
          </a:p>
        </p:txBody>
      </p:sp>
    </p:spTree>
    <p:extLst>
      <p:ext uri="{BB962C8B-B14F-4D97-AF65-F5344CB8AC3E}">
        <p14:creationId xmlns:p14="http://schemas.microsoft.com/office/powerpoint/2010/main" val="431295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Manuscript Record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Represents a physical manuscript</a:t>
            </a:r>
          </a:p>
          <a:p>
            <a:r>
              <a:rPr lang="en-US" b="1" dirty="0" smtClean="0"/>
              <a:t>Entries</a:t>
            </a:r>
            <a:r>
              <a:rPr lang="en-US" dirty="0" smtClean="0"/>
              <a:t> that describe the same manuscript are linked together via the </a:t>
            </a:r>
            <a:r>
              <a:rPr lang="en-US" b="1" dirty="0" smtClean="0"/>
              <a:t>Manuscript Record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b="1" dirty="0" smtClean="0"/>
              <a:t>Manuscript Record</a:t>
            </a:r>
            <a:r>
              <a:rPr lang="en-US" dirty="0" smtClean="0"/>
              <a:t> has its own About that includes its description, a composite provenance list, and links to every entry it includes</a:t>
            </a:r>
          </a:p>
          <a:p>
            <a:r>
              <a:rPr lang="en-US" dirty="0" smtClean="0"/>
              <a:t>Click on an SDBM_MS_ID number in the database to go to that </a:t>
            </a:r>
            <a:r>
              <a:rPr lang="en-US" b="1" dirty="0" smtClean="0"/>
              <a:t>Manuscript Record’s </a:t>
            </a:r>
            <a:r>
              <a:rPr lang="en-US" dirty="0" smtClean="0"/>
              <a:t>About page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0805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US" dirty="0"/>
          </a:p>
        </p:txBody>
      </p:sp>
      <p:pic>
        <p:nvPicPr>
          <p:cNvPr id="4" name="Content Placeholder 3" descr="SDBM_data_example2 - New Page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1" b="287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56582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</a:t>
            </a:r>
            <a:r>
              <a:rPr lang="en-US" b="1" dirty="0" smtClean="0"/>
              <a:t>Help</a:t>
            </a:r>
            <a:r>
              <a:rPr lang="en-US" dirty="0" smtClean="0"/>
              <a:t> menu in your Dashboard:</a:t>
            </a:r>
          </a:p>
          <a:p>
            <a:pPr lvl="1"/>
            <a:r>
              <a:rPr lang="en-US" dirty="0" smtClean="0"/>
              <a:t>User Manual PDF</a:t>
            </a:r>
          </a:p>
          <a:p>
            <a:pPr lvl="1"/>
            <a:r>
              <a:rPr lang="en-US" dirty="0" smtClean="0"/>
              <a:t>Data Definitions PDF</a:t>
            </a:r>
          </a:p>
          <a:p>
            <a:pPr lvl="1"/>
            <a:r>
              <a:rPr lang="en-US" dirty="0" smtClean="0"/>
              <a:t>Video Tutorials</a:t>
            </a:r>
          </a:p>
          <a:p>
            <a:pPr lvl="1"/>
            <a:r>
              <a:rPr lang="en-US" dirty="0" smtClean="0"/>
              <a:t>Questions or comments, email us at </a:t>
            </a:r>
            <a:r>
              <a:rPr lang="en-US" dirty="0" smtClean="0">
                <a:hlinkClick r:id="rId2"/>
              </a:rPr>
              <a:t>sdbm@upenn.edu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8660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75237"/>
            <a:ext cx="6400800" cy="3963563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 SDBM isn’t really a database of manuscripts, it’s a database of </a:t>
            </a:r>
            <a:r>
              <a:rPr lang="en-US" b="1" dirty="0" smtClean="0">
                <a:solidFill>
                  <a:schemeClr val="tx1"/>
                </a:solidFill>
              </a:rPr>
              <a:t>sources</a:t>
            </a:r>
            <a:r>
              <a:rPr lang="en-US" dirty="0" smtClean="0">
                <a:solidFill>
                  <a:schemeClr val="tx1"/>
                </a:solidFill>
              </a:rPr>
              <a:t> about manuscripts, e.g.: catalogs from auctions, booksellers, and private collections; census and inventory data; personal observations from users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40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SDBM gathers data from various sources that describe manuscripts</a:t>
            </a:r>
            <a:endParaRPr lang="en-US" dirty="0"/>
          </a:p>
        </p:txBody>
      </p:sp>
      <p:pic>
        <p:nvPicPr>
          <p:cNvPr id="5" name="Picture 4" descr="sothebys2002-dec13-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86" y="1719165"/>
            <a:ext cx="1386399" cy="1782513"/>
          </a:xfrm>
          <a:prstGeom prst="rect">
            <a:avLst/>
          </a:prstGeom>
        </p:spPr>
      </p:pic>
      <p:pic>
        <p:nvPicPr>
          <p:cNvPr id="6" name="Picture 5" descr="SDB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277" y="2610422"/>
            <a:ext cx="1952354" cy="19523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57019" y="4581206"/>
            <a:ext cx="2087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SDBM</a:t>
            </a:r>
            <a:endParaRPr lang="en-US" sz="2800" b="1" dirty="0"/>
          </a:p>
        </p:txBody>
      </p:sp>
      <p:pic>
        <p:nvPicPr>
          <p:cNvPr id="8" name="Picture 7" descr="les_enluminu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986" y="3782792"/>
            <a:ext cx="1419225" cy="2190750"/>
          </a:xfrm>
          <a:prstGeom prst="rect">
            <a:avLst/>
          </a:prstGeom>
        </p:spPr>
      </p:pic>
      <p:pic>
        <p:nvPicPr>
          <p:cNvPr id="9" name="Picture 8" descr="ljs_catalog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45" y="2400134"/>
            <a:ext cx="2167624" cy="2581377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4877701" y="3269413"/>
            <a:ext cx="1479318" cy="102675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0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47488"/>
            <a:ext cx="8229600" cy="60074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SDBM </a:t>
            </a:r>
            <a:r>
              <a:rPr lang="en-US" b="1" u="sng" dirty="0" smtClean="0">
                <a:solidFill>
                  <a:srgbClr val="FF0000"/>
                </a:solidFill>
              </a:rPr>
              <a:t>DOES NOT</a:t>
            </a:r>
            <a:r>
              <a:rPr lang="en-US" u="sng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own any manuscripts.</a:t>
            </a:r>
            <a:r>
              <a:rPr lang="en-US" b="1" u="sng" dirty="0" smtClean="0">
                <a:solidFill>
                  <a:srgbClr val="FF0000"/>
                </a:solidFill>
              </a:rPr>
              <a:t/>
            </a:r>
            <a:br>
              <a:rPr lang="en-US" b="1" u="sng" dirty="0" smtClean="0">
                <a:solidFill>
                  <a:srgbClr val="FF0000"/>
                </a:solidFill>
              </a:rPr>
            </a:br>
            <a:r>
              <a:rPr lang="en-US" b="1" u="sng" dirty="0" smtClean="0">
                <a:solidFill>
                  <a:srgbClr val="FF0000"/>
                </a:solidFill>
              </a:rPr>
              <a:t/>
            </a:r>
            <a:br>
              <a:rPr lang="en-US" b="1" u="sng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The SDBM </a:t>
            </a:r>
            <a:r>
              <a:rPr lang="en-US" b="1" u="sng" dirty="0" smtClean="0">
                <a:solidFill>
                  <a:srgbClr val="FF0000"/>
                </a:solidFill>
              </a:rPr>
              <a:t>DOES NOT</a:t>
            </a:r>
            <a:r>
              <a:rPr lang="en-US" dirty="0" smtClean="0"/>
              <a:t> make any objective claims about the reality of a manuscript’s descriptive characteristics or provenance history. The SDBM reflects what its </a:t>
            </a:r>
            <a:r>
              <a:rPr lang="en-US" b="1" dirty="0" smtClean="0"/>
              <a:t>Sources</a:t>
            </a:r>
            <a:r>
              <a:rPr lang="en-US" dirty="0" smtClean="0"/>
              <a:t> record about the manuscripts.</a:t>
            </a:r>
            <a:br>
              <a:rPr lang="en-US" dirty="0" smtClean="0"/>
            </a:b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65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SDBM Data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SDBM is composed of three main entities: </a:t>
            </a:r>
            <a:r>
              <a:rPr lang="en-US" b="1" dirty="0" smtClean="0"/>
              <a:t>Sources</a:t>
            </a:r>
            <a:r>
              <a:rPr lang="en-US" dirty="0" smtClean="0"/>
              <a:t>, </a:t>
            </a:r>
            <a:r>
              <a:rPr lang="en-US" b="1" dirty="0" smtClean="0"/>
              <a:t>Entries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/>
              <a:t>and</a:t>
            </a:r>
            <a:r>
              <a:rPr lang="en-US" b="1" dirty="0" smtClean="0"/>
              <a:t> Manuscript Records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Entries</a:t>
            </a:r>
            <a:r>
              <a:rPr lang="en-US" dirty="0" smtClean="0"/>
              <a:t> are descriptions of manuscripts derived from </a:t>
            </a:r>
            <a:r>
              <a:rPr lang="en-US" b="1" dirty="0" smtClean="0"/>
              <a:t>Sources</a:t>
            </a:r>
          </a:p>
          <a:p>
            <a:r>
              <a:rPr lang="en-US" b="1" dirty="0" smtClean="0"/>
              <a:t>Entries</a:t>
            </a:r>
            <a:r>
              <a:rPr lang="en-US" dirty="0" smtClean="0"/>
              <a:t> that describe the same manuscript are linked together via a </a:t>
            </a:r>
            <a:r>
              <a:rPr lang="en-US" b="1" dirty="0" smtClean="0"/>
              <a:t>Manuscript Record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0669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SDBM Data Model</a:t>
            </a:r>
            <a:endParaRPr lang="en-US" dirty="0"/>
          </a:p>
        </p:txBody>
      </p:sp>
      <p:pic>
        <p:nvPicPr>
          <p:cNvPr id="4" name="Content Placeholder 3" descr="SDBM_data_model - New Page (1)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1" b="287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5960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Source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Information resource about manuscripts:</a:t>
            </a:r>
          </a:p>
          <a:p>
            <a:pPr lvl="1"/>
            <a:r>
              <a:rPr lang="en-US" dirty="0" smtClean="0"/>
              <a:t>Auction/Sale Catalogs</a:t>
            </a:r>
          </a:p>
          <a:p>
            <a:pPr lvl="1"/>
            <a:r>
              <a:rPr lang="en-US" dirty="0" smtClean="0"/>
              <a:t>Private Collection Catalogs</a:t>
            </a:r>
          </a:p>
          <a:p>
            <a:pPr lvl="1"/>
            <a:r>
              <a:rPr lang="en-US" dirty="0" smtClean="0"/>
              <a:t>Online-only Auction and Bookseller Websites</a:t>
            </a:r>
          </a:p>
          <a:p>
            <a:pPr lvl="1"/>
            <a:r>
              <a:rPr lang="en-US" dirty="0" smtClean="0"/>
              <a:t>Other Published Sources</a:t>
            </a:r>
          </a:p>
          <a:p>
            <a:pPr lvl="1"/>
            <a:r>
              <a:rPr lang="en-US" dirty="0" smtClean="0"/>
              <a:t>Unpublished Sources</a:t>
            </a:r>
          </a:p>
          <a:p>
            <a:pPr lvl="1"/>
            <a:r>
              <a:rPr lang="en-US" dirty="0" smtClean="0"/>
              <a:t>Personal Observations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69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Sources</a:t>
            </a:r>
            <a:r>
              <a:rPr lang="en-US" dirty="0" smtClean="0"/>
              <a:t>,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Source in the SDBM has its own ID number.</a:t>
            </a:r>
          </a:p>
          <a:p>
            <a:r>
              <a:rPr lang="en-US" dirty="0" smtClean="0"/>
              <a:t>Each Source has an About page that includes its description and links to every entry derived from it in the database.</a:t>
            </a:r>
          </a:p>
          <a:p>
            <a:r>
              <a:rPr lang="en-US" dirty="0" smtClean="0"/>
              <a:t>Click on any SDBM_SOURCE_ID number while in the database to go to that source’s About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5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Entry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entry is a description about a single manuscript as described in a </a:t>
            </a:r>
            <a:r>
              <a:rPr lang="en-US" b="1" dirty="0" smtClean="0"/>
              <a:t>Source</a:t>
            </a:r>
          </a:p>
          <a:p>
            <a:r>
              <a:rPr lang="en-US" dirty="0" smtClean="0"/>
              <a:t>An entry repeats verbatim the information recorded in its Source</a:t>
            </a:r>
          </a:p>
          <a:p>
            <a:r>
              <a:rPr lang="en-US" dirty="0" smtClean="0"/>
              <a:t>Each entry has its own SDBM_ID number</a:t>
            </a:r>
          </a:p>
          <a:p>
            <a:r>
              <a:rPr lang="en-US" dirty="0" smtClean="0"/>
              <a:t>Entries about the same manuscript can be linked together. These links are what make up a </a:t>
            </a:r>
            <a:r>
              <a:rPr lang="en-US" b="1" dirty="0" smtClean="0"/>
              <a:t>Manuscript Record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7823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358</Words>
  <Application>Microsoft Macintosh PowerPoint</Application>
  <PresentationFormat>On-screen Show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The New SDBM Data Model</vt:lpstr>
      <vt:lpstr>PowerPoint Presentation</vt:lpstr>
      <vt:lpstr>The SDBM gathers data from various sources that describe manuscripts</vt:lpstr>
      <vt:lpstr>The SDBM DOES NOT own any manuscripts.  The SDBM DOES NOT make any objective claims about the reality of a manuscript’s descriptive characteristics or provenance history. The SDBM reflects what its Sources record about the manuscripts. </vt:lpstr>
      <vt:lpstr>SDBM Data Model</vt:lpstr>
      <vt:lpstr>Basic SDBM Data Model</vt:lpstr>
      <vt:lpstr>Source</vt:lpstr>
      <vt:lpstr>Sources, cont.</vt:lpstr>
      <vt:lpstr>Entry</vt:lpstr>
      <vt:lpstr>Manuscript Record</vt:lpstr>
      <vt:lpstr>Example:</vt:lpstr>
      <vt:lpstr>Additional Resources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Cawlfield</dc:creator>
  <cp:lastModifiedBy>Emma Cawlfield</cp:lastModifiedBy>
  <cp:revision>43</cp:revision>
  <dcterms:created xsi:type="dcterms:W3CDTF">2015-06-10T17:07:26Z</dcterms:created>
  <dcterms:modified xsi:type="dcterms:W3CDTF">2015-06-17T16:42:45Z</dcterms:modified>
</cp:coreProperties>
</file>