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261544-5C45-4665-9387-FFCE9A28F7CE}">
  <a:tblStyle styleId="{0B261544-5C45-4665-9387-FFCE9A28F7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5353496" y="826478"/>
            <a:ext cx="3383280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Trebuchet MS"/>
              <a:buNone/>
              <a:defRPr b="1" i="0" sz="135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5353496" y="1508045"/>
            <a:ext cx="3383280" cy="3463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None/>
              <a:defRPr b="0" i="0" sz="105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eorgia"/>
              <a:buNone/>
              <a:defRPr b="0" i="0" sz="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b="0" i="0" sz="75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675"/>
              <a:buFont typeface="Georgia"/>
              <a:buNone/>
              <a:defRPr b="0" i="0" sz="67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4325" lvl="5" marL="2743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00037" lvl="7" marL="36576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Georgia"/>
              <a:buChar char="◦"/>
              <a:defRPr b="0" i="0" sz="112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5275" lvl="8" marL="41148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Char char="◦"/>
              <a:defRPr b="0" i="0" sz="10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2" type="body"/>
          </p:nvPr>
        </p:nvSpPr>
        <p:spPr>
          <a:xfrm>
            <a:off x="152400" y="582215"/>
            <a:ext cx="5102352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61950" lvl="1" marL="914400" marR="0" rtl="0" algn="l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Georgia"/>
              <a:buChar char="▫"/>
              <a:defRPr b="0" i="0" sz="21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▫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4325" lvl="5" marL="2743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00037" lvl="7" marL="36576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Georgia"/>
              <a:buChar char="◦"/>
              <a:defRPr b="0" i="0" sz="112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5275" lvl="8" marL="41148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Char char="◦"/>
              <a:defRPr b="0" i="0" sz="10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-5400000">
            <a:off x="3978223" y="2294083"/>
            <a:ext cx="3511228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rebuchet MS"/>
              <a:buNone/>
              <a:defRPr b="1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2"/>
          <p:cNvSpPr/>
          <p:nvPr>
            <p:ph idx="2" type="pic"/>
          </p:nvPr>
        </p:nvSpPr>
        <p:spPr>
          <a:xfrm>
            <a:off x="403671" y="857250"/>
            <a:ext cx="4572000" cy="3429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Georgia"/>
              <a:buChar char="▫"/>
              <a:defRPr b="0" i="0" sz="195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⚫"/>
              <a:defRPr b="0" i="0" sz="165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▫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Georgia"/>
              <a:buChar char="◦"/>
              <a:defRPr b="0" i="0" sz="112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Char char="◦"/>
              <a:defRPr b="0" i="0" sz="10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6088443" y="2455731"/>
            <a:ext cx="2590800" cy="1887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Georgia"/>
              <a:buNone/>
              <a:defRPr b="0" i="0" sz="9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eorgia"/>
              <a:buNone/>
              <a:defRPr b="0" i="0" sz="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b="0" i="0" sz="75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675"/>
              <a:buFont typeface="Georgia"/>
              <a:buNone/>
              <a:defRPr b="0" i="0" sz="67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4325" lvl="5" marL="2743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00037" lvl="7" marL="36576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Georgia"/>
              <a:buChar char="◦"/>
              <a:defRPr b="0" i="0" sz="112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5275" lvl="8" marL="41148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Char char="◦"/>
              <a:defRPr b="0" i="0" sz="10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 rot="5400000">
            <a:off x="2950083" y="-805815"/>
            <a:ext cx="324383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  <a:defRPr b="0" i="0" sz="2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2425" lvl="1" marL="914400" marR="0" rtl="0" algn="l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Georgia"/>
              <a:buChar char="▫"/>
              <a:defRPr b="0" i="0" sz="195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3375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⚫"/>
              <a:defRPr b="0" i="0" sz="165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▫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4325" lvl="5" marL="2743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00037" lvl="7" marL="36576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Georgia"/>
              <a:buChar char="◦"/>
              <a:defRPr b="0" i="0" sz="112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5275" lvl="8" marL="41148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Char char="◦"/>
              <a:defRPr b="0" i="0" sz="10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 rot="5400000">
            <a:off x="5676900" y="1962150"/>
            <a:ext cx="4114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 rot="5400000">
            <a:off x="1524000" y="-209550"/>
            <a:ext cx="41148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  <a:defRPr b="0" i="0" sz="2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2425" lvl="1" marL="914400" marR="0" rtl="0" algn="l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Georgia"/>
              <a:buChar char="▫"/>
              <a:defRPr b="0" i="0" sz="195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3375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⚫"/>
              <a:defRPr b="0" i="0" sz="165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▫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4325" lvl="5" marL="2743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00037" lvl="7" marL="36576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Georgia"/>
              <a:buChar char="◦"/>
              <a:defRPr b="0" i="0" sz="112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5275" lvl="8" marL="41148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Char char="◦"/>
              <a:defRPr b="0" i="0" sz="10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 rot="10800000">
            <a:off x="5410183" y="2857501"/>
            <a:ext cx="3733819" cy="683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4"/>
          <p:cNvSpPr/>
          <p:nvPr/>
        </p:nvSpPr>
        <p:spPr>
          <a:xfrm flipH="1" rot="10800000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4"/>
          <p:cNvSpPr/>
          <p:nvPr/>
        </p:nvSpPr>
        <p:spPr>
          <a:xfrm flipH="1" rot="10800000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38;p4"/>
          <p:cNvSpPr/>
          <p:nvPr/>
        </p:nvSpPr>
        <p:spPr>
          <a:xfrm flipH="1" rot="10800000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4"/>
          <p:cNvSpPr/>
          <p:nvPr/>
        </p:nvSpPr>
        <p:spPr>
          <a:xfrm flipH="1" rot="10800000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5410200" y="2971800"/>
            <a:ext cx="3063240" cy="2057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7376507" y="3045737"/>
            <a:ext cx="160020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10800000">
            <a:off x="6414051" y="2732318"/>
            <a:ext cx="2729950" cy="186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4"/>
          <p:cNvSpPr txBox="1"/>
          <p:nvPr>
            <p:ph type="ctrTitle"/>
          </p:nvPr>
        </p:nvSpPr>
        <p:spPr>
          <a:xfrm>
            <a:off x="457200" y="1801416"/>
            <a:ext cx="84582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4"/>
          <p:cNvSpPr txBox="1"/>
          <p:nvPr>
            <p:ph idx="1" type="subTitle"/>
          </p:nvPr>
        </p:nvSpPr>
        <p:spPr>
          <a:xfrm>
            <a:off x="457200" y="2924953"/>
            <a:ext cx="49530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Georgia"/>
              <a:buNone/>
              <a:defRPr b="0" i="0" sz="195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None/>
              <a:defRPr b="0" i="0" sz="165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None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None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None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Georgia"/>
              <a:buNone/>
              <a:defRPr b="0" i="0" sz="112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None/>
              <a:defRPr b="0" i="0" sz="10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6705600" y="3154680"/>
            <a:ext cx="960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5410200" y="3153966"/>
            <a:ext cx="1295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320088" y="852"/>
            <a:ext cx="747712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Georgia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Georgia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Georgia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Georgia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Georgia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Georgia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Georgia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Georgia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Georgia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  <a:defRPr b="0" i="0" sz="2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2425" lvl="1" marL="914400" marR="0" rtl="0" algn="l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Georgia"/>
              <a:buChar char="▫"/>
              <a:defRPr b="0" i="0" sz="195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3375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⚫"/>
              <a:defRPr b="0" i="0" sz="165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▫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4325" lvl="5" marL="2743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00037" lvl="7" marL="36576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Georgia"/>
              <a:buChar char="◦"/>
              <a:defRPr b="0" i="0" sz="112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5275" lvl="8" marL="41148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Char char="◦"/>
              <a:defRPr b="0" i="0" sz="10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722313" y="1485901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25"/>
              <a:buFont typeface="Trebuchet MS"/>
              <a:buNone/>
              <a:defRPr b="1" i="0" sz="3225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722313" y="2525316"/>
            <a:ext cx="7772400" cy="1132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575"/>
              <a:buFont typeface="Georgia"/>
              <a:buNone/>
              <a:defRPr b="0" i="0" sz="1575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Georgia"/>
              <a:buNone/>
              <a:defRPr b="0" i="0" sz="135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None/>
              <a:defRPr b="0" i="0" sz="105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4325" lvl="5" marL="2743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00037" lvl="7" marL="36576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Georgia"/>
              <a:buChar char="◦"/>
              <a:defRPr b="0" i="0" sz="112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5275" lvl="8" marL="41148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Char char="◦"/>
              <a:defRPr b="0" i="0" sz="10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457200" y="1687069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3850" lvl="0" marL="457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9087" lvl="1" marL="914400" marR="0" rtl="0" algn="l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Georgia"/>
              <a:buChar char="▫"/>
              <a:defRPr b="0" i="0" sz="1425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4325" lvl="2" marL="13716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⚫"/>
              <a:defRPr b="0" i="0" sz="135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4325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⚫"/>
              <a:defRPr b="0" i="0" sz="135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4325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4325" lvl="5" marL="2743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00037" lvl="7" marL="36576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Georgia"/>
              <a:buChar char="◦"/>
              <a:defRPr b="0" i="0" sz="112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5275" lvl="8" marL="41148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Char char="◦"/>
              <a:defRPr b="0" i="0" sz="10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2" type="body"/>
          </p:nvPr>
        </p:nvSpPr>
        <p:spPr>
          <a:xfrm>
            <a:off x="4648200" y="1687069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3850" lvl="0" marL="457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9087" lvl="1" marL="914400" marR="0" rtl="0" algn="l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Georgia"/>
              <a:buChar char="▫"/>
              <a:defRPr b="0" i="0" sz="1425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4325" lvl="2" marL="13716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⚫"/>
              <a:defRPr b="0" i="0" sz="135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4325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⚫"/>
              <a:defRPr b="0" i="0" sz="135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4325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4325" lvl="5" marL="2743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00037" lvl="7" marL="36576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Georgia"/>
              <a:buChar char="◦"/>
              <a:defRPr b="0" i="0" sz="112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5275" lvl="8" marL="41148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Char char="◦"/>
              <a:defRPr b="0" i="0" sz="10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381000" y="857250"/>
            <a:ext cx="8382000" cy="802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381000" y="1683728"/>
            <a:ext cx="4041648" cy="342900"/>
          </a:xfrm>
          <a:prstGeom prst="rect">
            <a:avLst/>
          </a:prstGeom>
          <a:solidFill>
            <a:srgbClr val="007FFF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425"/>
              <a:buFont typeface="Georgia"/>
              <a:buNone/>
              <a:defRPr b="1" i="0" sz="1425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Georgia"/>
              <a:buNone/>
              <a:defRPr b="1" i="0" sz="15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1" i="0" sz="135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None/>
              <a:defRPr b="1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4325" lvl="5" marL="2743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00037" lvl="7" marL="36576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Georgia"/>
              <a:buChar char="◦"/>
              <a:defRPr b="0" i="0" sz="112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5275" lvl="8" marL="41148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Char char="◦"/>
              <a:defRPr b="0" i="0" sz="10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2" type="body"/>
          </p:nvPr>
        </p:nvSpPr>
        <p:spPr>
          <a:xfrm>
            <a:off x="4721226" y="1683728"/>
            <a:ext cx="4041775" cy="342900"/>
          </a:xfrm>
          <a:prstGeom prst="rect">
            <a:avLst/>
          </a:prstGeom>
          <a:solidFill>
            <a:srgbClr val="007FFF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425"/>
              <a:buFont typeface="Georgia"/>
              <a:buNone/>
              <a:defRPr b="1" i="0" sz="1425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Georgia"/>
              <a:buNone/>
              <a:defRPr b="1" i="0" sz="15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1" i="0" sz="135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None/>
              <a:defRPr b="1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4325" lvl="5" marL="2743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00037" lvl="7" marL="36576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Georgia"/>
              <a:buChar char="◦"/>
              <a:defRPr b="0" i="0" sz="112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5275" lvl="8" marL="41148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Char char="◦"/>
              <a:defRPr b="0" i="0" sz="10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3" type="body"/>
          </p:nvPr>
        </p:nvSpPr>
        <p:spPr>
          <a:xfrm>
            <a:off x="381000" y="2031389"/>
            <a:ext cx="4041648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3850" lvl="0" marL="457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Georgia"/>
              <a:buChar char="▫"/>
              <a:defRPr b="0" i="0" sz="15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4325" lvl="2" marL="13716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⚫"/>
              <a:defRPr b="0" i="0" sz="135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04800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04800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4325" lvl="5" marL="2743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00037" lvl="7" marL="36576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Georgia"/>
              <a:buChar char="◦"/>
              <a:defRPr b="0" i="0" sz="112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5275" lvl="8" marL="41148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Char char="◦"/>
              <a:defRPr b="0" i="0" sz="10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4" type="body"/>
          </p:nvPr>
        </p:nvSpPr>
        <p:spPr>
          <a:xfrm>
            <a:off x="4718305" y="2031389"/>
            <a:ext cx="4041775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3850" lvl="0" marL="457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Georgia"/>
              <a:buChar char="▫"/>
              <a:defRPr b="0" i="0" sz="15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4325" lvl="2" marL="13716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⚫"/>
              <a:defRPr b="0" i="0" sz="135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04800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04800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4325" lvl="5" marL="2743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00037" lvl="7" marL="36576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Georgia"/>
              <a:buChar char="◦"/>
              <a:defRPr b="0" i="0" sz="112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5275" lvl="8" marL="41148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Char char="◦"/>
              <a:defRPr b="0" i="0" sz="10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457200" y="857250"/>
            <a:ext cx="8229600" cy="802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9"/>
          <p:cNvSpPr txBox="1"/>
          <p:nvPr>
            <p:ph idx="10" type="dt"/>
          </p:nvPr>
        </p:nvSpPr>
        <p:spPr>
          <a:xfrm>
            <a:off x="6583680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sz="13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"/>
          <p:cNvSpPr/>
          <p:nvPr/>
        </p:nvSpPr>
        <p:spPr>
          <a:xfrm flipH="1" rot="10800000">
            <a:off x="5410183" y="270185"/>
            <a:ext cx="3733819" cy="683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"/>
          <p:cNvSpPr/>
          <p:nvPr/>
        </p:nvSpPr>
        <p:spPr>
          <a:xfrm flipH="1" rot="10800000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407339" y="373128"/>
            <a:ext cx="3063240" cy="2057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373646" y="441707"/>
            <a:ext cx="160020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  <a:defRPr b="0" i="0" sz="2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2425" lvl="1" marL="914400" marR="0" rtl="0" algn="l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Georgia"/>
              <a:buChar char="▫"/>
              <a:defRPr b="0" i="0" sz="195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3375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⚫"/>
              <a:defRPr b="0" i="0" sz="165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▫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4325" lvl="5" marL="27432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Georgia"/>
              <a:buChar char="▫"/>
              <a:defRPr b="0" i="0" sz="13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Georgia"/>
              <a:buChar char="▫"/>
              <a:defRPr b="0" i="0" sz="12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00037" lvl="7" marL="36576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Georgia"/>
              <a:buChar char="◦"/>
              <a:defRPr b="0" i="0" sz="1125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5275" lvl="8" marL="4114800" marR="0" rtl="0" algn="l">
              <a:spcBef>
                <a:spcPts val="225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Georgia"/>
              <a:buChar char="◦"/>
              <a:defRPr b="0" i="0" sz="105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6586536" y="459486"/>
            <a:ext cx="9572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8174736" y="1704"/>
            <a:ext cx="762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b="0" i="0" sz="135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b="0" i="0" sz="135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b="0" i="0" sz="135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b="0" i="0" sz="135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b="0" i="0" sz="135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b="0" i="0" sz="135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b="0" i="0" sz="135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b="0" i="0" sz="135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Georgia"/>
              <a:buNone/>
              <a:defRPr b="0" i="0" sz="135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hyperlink" Target="https://goo.gl/643Qh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9" Type="http://schemas.openxmlformats.org/officeDocument/2006/relationships/image" Target="../media/image1.jp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2" y="0"/>
            <a:ext cx="9143998" cy="20627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0" y="320167"/>
            <a:ext cx="91440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</a:pPr>
            <a:r>
              <a:rPr b="0" i="0" lang="es-E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Classification of </a:t>
            </a:r>
            <a:r>
              <a:rPr lang="es-ES" sz="3600"/>
              <a:t>G</a:t>
            </a:r>
            <a:r>
              <a:rPr b="0" i="0" lang="es-E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enetic </a:t>
            </a:r>
            <a:r>
              <a:rPr lang="es-ES" sz="3600"/>
              <a:t>R</a:t>
            </a:r>
            <a:r>
              <a:rPr b="0" i="0" lang="es-E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isk for </a:t>
            </a:r>
            <a:endParaRPr b="0" i="0" sz="3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</a:pPr>
            <a:r>
              <a:rPr lang="es-ES" sz="3600"/>
              <a:t>Pediatric </a:t>
            </a:r>
            <a:r>
              <a:rPr b="0" i="0" lang="es-E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Acute Myeloid </a:t>
            </a:r>
            <a:r>
              <a:rPr lang="es-ES" sz="3600"/>
              <a:t>L</a:t>
            </a:r>
            <a:r>
              <a:rPr b="0" i="0" lang="es-E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eukemia</a:t>
            </a:r>
            <a:endParaRPr b="0" i="0" sz="3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2" y="1803117"/>
            <a:ext cx="9143998" cy="33403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3397925" y="2211450"/>
            <a:ext cx="26847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</a:pPr>
            <a:r>
              <a:rPr lang="es-ES" u="sng">
                <a:solidFill>
                  <a:schemeClr val="dk1"/>
                </a:solidFill>
              </a:rPr>
              <a:t>Health Hackers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</a:pPr>
            <a:r>
              <a:rPr lang="es-ES" sz="1800">
                <a:solidFill>
                  <a:schemeClr val="dk1"/>
                </a:solidFill>
              </a:rPr>
              <a:t>   </a:t>
            </a:r>
            <a:r>
              <a:rPr b="0" i="0" lang="es-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Mahmoud Hamza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</a:pPr>
            <a:r>
              <a:rPr lang="es-ES" sz="1800">
                <a:solidFill>
                  <a:schemeClr val="dk1"/>
                </a:solidFill>
              </a:rPr>
              <a:t>      </a:t>
            </a:r>
            <a:r>
              <a:rPr lang="es-ES" sz="1800">
                <a:solidFill>
                  <a:schemeClr val="dk1"/>
                </a:solidFill>
              </a:rPr>
              <a:t>Minerva Panda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</a:pPr>
            <a:r>
              <a:rPr lang="es-ES" sz="1800">
                <a:solidFill>
                  <a:schemeClr val="dk1"/>
                </a:solidFill>
              </a:rPr>
              <a:t>        </a:t>
            </a:r>
            <a:r>
              <a:rPr lang="es-ES" sz="1800">
                <a:solidFill>
                  <a:schemeClr val="dk1"/>
                </a:solidFill>
              </a:rPr>
              <a:t>Úrsula Pérez</a:t>
            </a:r>
            <a:endParaRPr sz="1800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</a:pPr>
            <a:r>
              <a:rPr lang="es-ES" sz="1800">
                <a:solidFill>
                  <a:schemeClr val="dk1"/>
                </a:solidFill>
              </a:rPr>
              <a:t>       </a:t>
            </a:r>
            <a:r>
              <a:rPr lang="es-ES" sz="1800">
                <a:solidFill>
                  <a:schemeClr val="dk1"/>
                </a:solidFill>
              </a:rPr>
              <a:t>Hirza Pimentel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</a:pPr>
            <a:r>
              <a:rPr lang="es-ES" sz="1800">
                <a:solidFill>
                  <a:schemeClr val="dk1"/>
                </a:solidFill>
              </a:rPr>
              <a:t>       </a:t>
            </a:r>
            <a:r>
              <a:rPr b="0" i="0" lang="es-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Marwa Qabeel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FAFB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</a:pPr>
            <a:r>
              <a:t/>
            </a:r>
            <a:endParaRPr b="0" i="0" sz="500" u="none" cap="none" strike="noStrike">
              <a:solidFill>
                <a:srgbClr val="FAFBF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https://lh4.googleusercontent.com/OREH5FrJ0LgElD4e0ZdX2B3nG57hqx62O6o4W2V9AT2L0CCaRxXBjWmGo--tUKJr2PE5wIP7Y_z4tlEloN3LyvioNtl8iaXbZyK65miXsuCRWqw3V-ZC0G9YsLpRriwcD4zJCfmEBII"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1775" y="2453450"/>
            <a:ext cx="2029326" cy="202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/>
          <p:nvPr/>
        </p:nvSpPr>
        <p:spPr>
          <a:xfrm>
            <a:off x="25" y="1735650"/>
            <a:ext cx="9144000" cy="1245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0" y="0"/>
            <a:ext cx="9144000" cy="1245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OREH5FrJ0LgElD4e0ZdX2B3nG57hqx62O6o4W2V9AT2L0CCaRxXBjWmGo--tUKJr2PE5wIP7Y_z4tlEloN3LyvioNtl8iaXbZyK65miXsuCRWqw3V-ZC0G9YsLpRriwcD4zJCfmEBII"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50" y="2458650"/>
            <a:ext cx="2029326" cy="202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6"/>
          <p:cNvCxnSpPr/>
          <p:nvPr/>
        </p:nvCxnSpPr>
        <p:spPr>
          <a:xfrm>
            <a:off x="7643312" y="4559713"/>
            <a:ext cx="46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6924125" y="432725"/>
            <a:ext cx="45900" cy="446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</a:pPr>
            <a:r>
              <a:rPr b="0" i="0" lang="es-ES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2017 Udacity.  All rights reserved.</a:t>
            </a:r>
            <a:endParaRPr b="0" i="0" sz="500" u="none" cap="none" strike="noStrike">
              <a:solidFill>
                <a:srgbClr val="7D97A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762000" y="304800"/>
            <a:ext cx="82296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</a:pPr>
            <a:r>
              <a:rPr b="0" i="0" lang="es-ES" sz="22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0" i="0" sz="2200" u="none" cap="none" strike="noStrike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6"/>
          <p:cNvSpPr txBox="1"/>
          <p:nvPr>
            <p:ph idx="3" type="body"/>
          </p:nvPr>
        </p:nvSpPr>
        <p:spPr>
          <a:xfrm>
            <a:off x="276000" y="1405050"/>
            <a:ext cx="45672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-ES" sz="1200" u="sng"/>
              <a:t>MOTIVATION</a:t>
            </a:r>
            <a:endParaRPr b="1" i="0" sz="1200" u="sng" cap="none" strike="noStrike">
              <a:solidFill>
                <a:srgbClr val="2D3D4A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None/>
            </a:pPr>
            <a:r>
              <a:rPr b="0" i="0" lang="es-ES" sz="12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Knowing the </a:t>
            </a:r>
            <a:r>
              <a:rPr b="1" i="0" lang="es-ES" sz="1200" u="none" cap="none" strike="noStrike">
                <a:solidFill>
                  <a:srgbClr val="2D3D4A"/>
                </a:solidFill>
              </a:rPr>
              <a:t>genetic risk level</a:t>
            </a:r>
            <a:r>
              <a:rPr b="0" i="0" lang="es-ES" sz="12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for </a:t>
            </a:r>
            <a:r>
              <a:rPr b="1" lang="es-ES" sz="1200">
                <a:solidFill>
                  <a:srgbClr val="222222"/>
                </a:solidFill>
                <a:highlight>
                  <a:srgbClr val="FFFFFF"/>
                </a:highlight>
              </a:rPr>
              <a:t>pediatric acute myeloid leukemia</a:t>
            </a:r>
            <a:r>
              <a:rPr lang="es-ES" sz="1200"/>
              <a:t> (AML) </a:t>
            </a:r>
            <a:r>
              <a:rPr b="0" i="0" lang="es-ES" sz="12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will allow patients to receive the </a:t>
            </a:r>
            <a:r>
              <a:rPr b="1" i="0" lang="es-ES" sz="1200" u="none" cap="none" strike="noStrike">
                <a:solidFill>
                  <a:srgbClr val="2D3D4A"/>
                </a:solidFill>
              </a:rPr>
              <a:t>most effective treatment</a:t>
            </a:r>
            <a:r>
              <a:rPr b="0" i="0" lang="es-ES" sz="12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200" u="none" cap="none" strike="noStrike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None/>
            </a:pPr>
            <a:r>
              <a:t/>
            </a:r>
            <a:endParaRPr sz="600"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600"/>
              <a:t> </a:t>
            </a:r>
            <a:r>
              <a:rPr b="1" lang="es-ES" sz="1200" u="sng"/>
              <a:t>AIM</a:t>
            </a:r>
            <a:endParaRPr b="1" i="0" sz="1200" u="sng" cap="none" strike="noStrike">
              <a:solidFill>
                <a:srgbClr val="2D3D4A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None/>
            </a:pPr>
            <a:r>
              <a:rPr b="0" i="0" lang="es-ES" sz="12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To </a:t>
            </a:r>
            <a:r>
              <a:rPr b="1" i="0" lang="es-ES" sz="12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classify the level of genetic risk for pediatric </a:t>
            </a:r>
            <a:r>
              <a:rPr b="1" lang="es-ES" sz="1200"/>
              <a:t>AML </a:t>
            </a:r>
            <a:r>
              <a:rPr lang="es-ES" sz="1200"/>
              <a:t>according to</a:t>
            </a:r>
            <a:r>
              <a:rPr b="0" i="0" lang="es-ES" sz="12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medical </a:t>
            </a:r>
            <a:r>
              <a:rPr b="1" i="0" lang="es-ES" sz="12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established criteria </a:t>
            </a:r>
            <a:r>
              <a:rPr b="0" i="0" lang="es-ES" sz="12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and explore the </a:t>
            </a:r>
            <a:r>
              <a:rPr b="1" i="0" lang="es-ES" sz="1200" u="none" cap="none" strike="noStrike">
                <a:solidFill>
                  <a:srgbClr val="2D3D4A"/>
                </a:solidFill>
              </a:rPr>
              <a:t>attributes </a:t>
            </a:r>
            <a:r>
              <a:rPr b="0" i="0" lang="es-ES" sz="12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more </a:t>
            </a:r>
            <a:r>
              <a:rPr b="1" i="0" lang="es-ES" sz="1200" u="none" cap="none" strike="noStrike">
                <a:solidFill>
                  <a:srgbClr val="2D3D4A"/>
                </a:solidFill>
              </a:rPr>
              <a:t>responsible for each risk level</a:t>
            </a:r>
            <a:r>
              <a:rPr b="0" i="0" lang="es-ES" sz="12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200" u="none" cap="none" strike="noStrike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None/>
            </a:pPr>
            <a:r>
              <a:t/>
            </a:r>
            <a:endParaRPr sz="600"/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-ES" sz="1200" u="sng"/>
              <a:t>HYPOTHESES </a:t>
            </a:r>
            <a:r>
              <a:rPr lang="es-ES" sz="1200" u="sng"/>
              <a:t>for risk level of pediatric AML</a:t>
            </a:r>
            <a:endParaRPr i="0" sz="1200" u="sng" cap="none" strike="noStrike">
              <a:solidFill>
                <a:srgbClr val="2D3D4A"/>
              </a:solidFill>
            </a:endParaRPr>
          </a:p>
          <a:p>
            <a:pPr indent="-2730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Char char="❖"/>
            </a:pPr>
            <a:r>
              <a:rPr lang="es-ES" sz="1200">
                <a:solidFill>
                  <a:srgbClr val="000000"/>
                </a:solidFill>
              </a:rPr>
              <a:t>B</a:t>
            </a:r>
            <a:r>
              <a:rPr b="0" i="0" lang="es-E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eing older is not associated with a higher risk level, </a:t>
            </a:r>
            <a:r>
              <a:rPr lang="es-ES" sz="1200">
                <a:solidFill>
                  <a:srgbClr val="000000"/>
                </a:solidFill>
              </a:rPr>
              <a:t>it is genetics-related</a:t>
            </a:r>
            <a:r>
              <a:rPr b="0" i="0" lang="es-E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30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Char char="❖"/>
            </a:pPr>
            <a:r>
              <a:rPr lang="es-ES" sz="1200">
                <a:solidFill>
                  <a:srgbClr val="000000"/>
                </a:solidFill>
                <a:highlight>
                  <a:schemeClr val="lt1"/>
                </a:highlight>
              </a:rPr>
              <a:t>Translocation t(8;21)</a:t>
            </a:r>
            <a:r>
              <a:rPr b="0" i="0" lang="es-E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s-ES" sz="1200">
                <a:solidFill>
                  <a:srgbClr val="000000"/>
                </a:solidFill>
              </a:rPr>
              <a:t>the most frequent cause</a:t>
            </a:r>
            <a:r>
              <a:rPr b="0" i="0" lang="es-E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200">
                <a:solidFill>
                  <a:srgbClr val="000000"/>
                </a:solidFill>
              </a:rPr>
              <a:t>of</a:t>
            </a:r>
            <a:r>
              <a:rPr b="0" i="0" lang="es-E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low risk</a:t>
            </a:r>
            <a:r>
              <a:rPr b="0" i="0" lang="es-E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30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Char char="❖"/>
            </a:pPr>
            <a:r>
              <a:rPr lang="es-ES" sz="1200">
                <a:solidFill>
                  <a:srgbClr val="000000"/>
                </a:solidFill>
              </a:rPr>
              <a:t>FLT3 mutation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</a:t>
            </a:r>
            <a:r>
              <a:rPr lang="es-ES" sz="1200">
                <a:solidFill>
                  <a:srgbClr val="000000"/>
                </a:solidFill>
              </a:rPr>
              <a:t>the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most respons</a:t>
            </a:r>
            <a:r>
              <a:rPr lang="es-ES" sz="1200">
                <a:solidFill>
                  <a:srgbClr val="000000"/>
                </a:solidFill>
              </a:rPr>
              <a:t>i</a:t>
            </a:r>
            <a:r>
              <a:rPr b="0" i="0" lang="es-E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ble cause for high risk (age &gt; 10 years old in the references).</a:t>
            </a:r>
            <a:endParaRPr sz="1200">
              <a:solidFill>
                <a:srgbClr val="000000"/>
              </a:solidFill>
            </a:endParaRPr>
          </a:p>
          <a:p>
            <a:pPr indent="-1968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</a:pPr>
            <a:fld id="{00000000-1234-1234-1234-123412341234}" type="slidenum">
              <a:rPr b="0" i="0" lang="es-ES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700" u="none" cap="none" strike="noStrike">
              <a:solidFill>
                <a:srgbClr val="9292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6483750" y="1290825"/>
            <a:ext cx="912900" cy="515125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6523176" y="1285300"/>
            <a:ext cx="805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Open Sans"/>
                <a:ea typeface="Open Sans"/>
                <a:cs typeface="Open Sans"/>
                <a:sym typeface="Open Sans"/>
              </a:rPr>
              <a:t>NPM mutation</a:t>
            </a:r>
            <a:r>
              <a:rPr lang="es-ES" sz="90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6059737" y="1891813"/>
            <a:ext cx="1774675" cy="589400"/>
            <a:chOff x="5754937" y="1968013"/>
            <a:chExt cx="1774675" cy="589400"/>
          </a:xfrm>
        </p:grpSpPr>
        <p:sp>
          <p:nvSpPr>
            <p:cNvPr id="139" name="Google Shape;139;p16"/>
            <p:cNvSpPr/>
            <p:nvPr/>
          </p:nvSpPr>
          <p:spPr>
            <a:xfrm>
              <a:off x="5754937" y="1968013"/>
              <a:ext cx="1774675" cy="589400"/>
            </a:xfrm>
            <a:prstGeom prst="flowChartDecision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6069337" y="2011188"/>
              <a:ext cx="1241700" cy="2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Down syndrome and 4 years old or over</a:t>
              </a: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1" name="Google Shape;141;p16"/>
          <p:cNvSpPr/>
          <p:nvPr/>
        </p:nvSpPr>
        <p:spPr>
          <a:xfrm>
            <a:off x="6360112" y="2566825"/>
            <a:ext cx="1173950" cy="530338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6408102" y="2549575"/>
            <a:ext cx="1077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Open Sans"/>
                <a:ea typeface="Open Sans"/>
                <a:cs typeface="Open Sans"/>
                <a:sym typeface="Open Sans"/>
              </a:rPr>
              <a:t>lack of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Open Sans"/>
                <a:ea typeface="Open Sans"/>
                <a:cs typeface="Open Sans"/>
                <a:sym typeface="Open Sans"/>
              </a:rPr>
              <a:t>abnormalities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3" name="Google Shape;143;p16"/>
          <p:cNvGrpSpPr/>
          <p:nvPr/>
        </p:nvGrpSpPr>
        <p:grpSpPr>
          <a:xfrm>
            <a:off x="6383112" y="3749400"/>
            <a:ext cx="1173950" cy="519900"/>
            <a:chOff x="6078312" y="3772500"/>
            <a:chExt cx="1173950" cy="519900"/>
          </a:xfrm>
        </p:grpSpPr>
        <p:sp>
          <p:nvSpPr>
            <p:cNvPr id="144" name="Google Shape;144;p16"/>
            <p:cNvSpPr/>
            <p:nvPr/>
          </p:nvSpPr>
          <p:spPr>
            <a:xfrm>
              <a:off x="6078312" y="3802500"/>
              <a:ext cx="1173950" cy="489900"/>
            </a:xfrm>
            <a:prstGeom prst="flowChartDecision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6111990" y="3772500"/>
              <a:ext cx="1077900" cy="2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any of: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-5, -5q, -7, -7q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6" name="Google Shape;146;p16"/>
          <p:cNvSpPr/>
          <p:nvPr/>
        </p:nvSpPr>
        <p:spPr>
          <a:xfrm>
            <a:off x="6483750" y="684288"/>
            <a:ext cx="884100" cy="515125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6572325" y="774325"/>
            <a:ext cx="805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Open Sans"/>
                <a:ea typeface="Open Sans"/>
                <a:cs typeface="Open Sans"/>
                <a:sym typeface="Open Sans"/>
              </a:rPr>
              <a:t>FLT3 &gt; 0.4?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8" name="Google Shape;148;p16"/>
          <p:cNvGrpSpPr/>
          <p:nvPr/>
        </p:nvGrpSpPr>
        <p:grpSpPr>
          <a:xfrm>
            <a:off x="6408112" y="3173600"/>
            <a:ext cx="1077900" cy="515125"/>
            <a:chOff x="6126337" y="3249800"/>
            <a:chExt cx="1077900" cy="515125"/>
          </a:xfrm>
        </p:grpSpPr>
        <p:sp>
          <p:nvSpPr>
            <p:cNvPr id="149" name="Google Shape;149;p16"/>
            <p:cNvSpPr/>
            <p:nvPr/>
          </p:nvSpPr>
          <p:spPr>
            <a:xfrm>
              <a:off x="6223237" y="3249800"/>
              <a:ext cx="884100" cy="515125"/>
            </a:xfrm>
            <a:prstGeom prst="flowChartDecision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 txBox="1"/>
            <p:nvPr/>
          </p:nvSpPr>
          <p:spPr>
            <a:xfrm>
              <a:off x="6126337" y="3287163"/>
              <a:ext cx="1077900" cy="2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inv(16)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or t(8;21)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1" name="Google Shape;151;p16"/>
          <p:cNvSpPr/>
          <p:nvPr/>
        </p:nvSpPr>
        <p:spPr>
          <a:xfrm>
            <a:off x="5405050" y="288025"/>
            <a:ext cx="3738900" cy="2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16"/>
          <p:cNvGrpSpPr/>
          <p:nvPr/>
        </p:nvGrpSpPr>
        <p:grpSpPr>
          <a:xfrm>
            <a:off x="6155537" y="4318425"/>
            <a:ext cx="1629075" cy="489900"/>
            <a:chOff x="5850750" y="4329975"/>
            <a:chExt cx="1629075" cy="489900"/>
          </a:xfrm>
        </p:grpSpPr>
        <p:sp>
          <p:nvSpPr>
            <p:cNvPr id="153" name="Google Shape;153;p16"/>
            <p:cNvSpPr/>
            <p:nvPr/>
          </p:nvSpPr>
          <p:spPr>
            <a:xfrm>
              <a:off x="5850750" y="4329975"/>
              <a:ext cx="1629075" cy="489900"/>
            </a:xfrm>
            <a:prstGeom prst="flowChartDecision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5850780" y="4364375"/>
              <a:ext cx="1629000" cy="2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4 or more unique abnormalities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6513650" y="4811150"/>
            <a:ext cx="912900" cy="336300"/>
            <a:chOff x="8050075" y="4484325"/>
            <a:chExt cx="912900" cy="336300"/>
          </a:xfrm>
        </p:grpSpPr>
        <p:sp>
          <p:nvSpPr>
            <p:cNvPr id="156" name="Google Shape;156;p16"/>
            <p:cNvSpPr/>
            <p:nvPr/>
          </p:nvSpPr>
          <p:spPr>
            <a:xfrm>
              <a:off x="8050075" y="4530975"/>
              <a:ext cx="884088" cy="243000"/>
            </a:xfrm>
            <a:prstGeom prst="flowChartTerminator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8050075" y="4484325"/>
              <a:ext cx="9129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standard  </a:t>
              </a: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risk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6468875" y="350300"/>
            <a:ext cx="1002400" cy="250875"/>
          </a:xfrm>
          <a:prstGeom prst="flowChartInputOutpu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9" name="Google Shape;159;p16"/>
          <p:cNvSpPr txBox="1"/>
          <p:nvPr/>
        </p:nvSpPr>
        <p:spPr>
          <a:xfrm>
            <a:off x="6604238" y="304800"/>
            <a:ext cx="8841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Open Sans"/>
                <a:ea typeface="Open Sans"/>
                <a:cs typeface="Open Sans"/>
                <a:sym typeface="Open Sans"/>
              </a:rPr>
              <a:t>karyotype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0" name="Google Shape;160;p16"/>
          <p:cNvGrpSpPr/>
          <p:nvPr/>
        </p:nvGrpSpPr>
        <p:grpSpPr>
          <a:xfrm>
            <a:off x="8053375" y="3242100"/>
            <a:ext cx="912900" cy="336300"/>
            <a:chOff x="8155825" y="3976100"/>
            <a:chExt cx="912900" cy="336300"/>
          </a:xfrm>
        </p:grpSpPr>
        <p:sp>
          <p:nvSpPr>
            <p:cNvPr id="161" name="Google Shape;161;p16"/>
            <p:cNvSpPr/>
            <p:nvPr/>
          </p:nvSpPr>
          <p:spPr>
            <a:xfrm>
              <a:off x="8155825" y="4022750"/>
              <a:ext cx="884088" cy="243000"/>
            </a:xfrm>
            <a:prstGeom prst="flowChartTerminator">
              <a:avLst/>
            </a:prstGeom>
            <a:solidFill>
              <a:srgbClr val="2AC44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8155825" y="3976100"/>
              <a:ext cx="9129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   </a:t>
              </a: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 low</a:t>
              </a: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 risk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3" name="Google Shape;163;p16"/>
          <p:cNvGrpSpPr/>
          <p:nvPr/>
        </p:nvGrpSpPr>
        <p:grpSpPr>
          <a:xfrm>
            <a:off x="8051475" y="773713"/>
            <a:ext cx="912900" cy="336300"/>
            <a:chOff x="7441875" y="773713"/>
            <a:chExt cx="912900" cy="336300"/>
          </a:xfrm>
        </p:grpSpPr>
        <p:sp>
          <p:nvSpPr>
            <p:cNvPr id="164" name="Google Shape;164;p16"/>
            <p:cNvSpPr/>
            <p:nvPr/>
          </p:nvSpPr>
          <p:spPr>
            <a:xfrm>
              <a:off x="7441875" y="820363"/>
              <a:ext cx="884088" cy="243000"/>
            </a:xfrm>
            <a:prstGeom prst="flowChartTerminator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7441875" y="773713"/>
              <a:ext cx="9129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  </a:t>
              </a: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 high risk 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6" name="Google Shape;166;p16"/>
          <p:cNvGrpSpPr/>
          <p:nvPr/>
        </p:nvGrpSpPr>
        <p:grpSpPr>
          <a:xfrm>
            <a:off x="8051475" y="1408975"/>
            <a:ext cx="912900" cy="336300"/>
            <a:chOff x="8155825" y="3976100"/>
            <a:chExt cx="912900" cy="336300"/>
          </a:xfrm>
        </p:grpSpPr>
        <p:sp>
          <p:nvSpPr>
            <p:cNvPr id="167" name="Google Shape;167;p16"/>
            <p:cNvSpPr/>
            <p:nvPr/>
          </p:nvSpPr>
          <p:spPr>
            <a:xfrm>
              <a:off x="8155825" y="4022750"/>
              <a:ext cx="884088" cy="243000"/>
            </a:xfrm>
            <a:prstGeom prst="flowChartTerminator">
              <a:avLst/>
            </a:prstGeom>
            <a:solidFill>
              <a:srgbClr val="2AC44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 txBox="1"/>
            <p:nvPr/>
          </p:nvSpPr>
          <p:spPr>
            <a:xfrm>
              <a:off x="8155825" y="3976100"/>
              <a:ext cx="9129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   </a:t>
              </a: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 low risk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>
            <a:off x="8063000" y="2657813"/>
            <a:ext cx="912900" cy="336300"/>
            <a:chOff x="8050075" y="4484325"/>
            <a:chExt cx="912900" cy="336300"/>
          </a:xfrm>
        </p:grpSpPr>
        <p:sp>
          <p:nvSpPr>
            <p:cNvPr id="170" name="Google Shape;170;p16"/>
            <p:cNvSpPr/>
            <p:nvPr/>
          </p:nvSpPr>
          <p:spPr>
            <a:xfrm>
              <a:off x="8050075" y="4530975"/>
              <a:ext cx="884088" cy="243000"/>
            </a:xfrm>
            <a:prstGeom prst="flowChartTerminator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 txBox="1"/>
            <p:nvPr/>
          </p:nvSpPr>
          <p:spPr>
            <a:xfrm>
              <a:off x="8050075" y="4484325"/>
              <a:ext cx="9129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standard  risk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2" name="Google Shape;172;p16"/>
          <p:cNvGrpSpPr/>
          <p:nvPr/>
        </p:nvGrpSpPr>
        <p:grpSpPr>
          <a:xfrm>
            <a:off x="8053375" y="3868225"/>
            <a:ext cx="912900" cy="336300"/>
            <a:chOff x="7441875" y="773713"/>
            <a:chExt cx="912900" cy="336300"/>
          </a:xfrm>
        </p:grpSpPr>
        <p:sp>
          <p:nvSpPr>
            <p:cNvPr id="173" name="Google Shape;173;p16"/>
            <p:cNvSpPr/>
            <p:nvPr/>
          </p:nvSpPr>
          <p:spPr>
            <a:xfrm>
              <a:off x="7441875" y="820363"/>
              <a:ext cx="884088" cy="243000"/>
            </a:xfrm>
            <a:prstGeom prst="flowChartTerminator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7441875" y="773713"/>
              <a:ext cx="9129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  </a:t>
              </a: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 high risk 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8079950" y="4391563"/>
            <a:ext cx="912900" cy="336300"/>
            <a:chOff x="7441875" y="773713"/>
            <a:chExt cx="912900" cy="336300"/>
          </a:xfrm>
        </p:grpSpPr>
        <p:sp>
          <p:nvSpPr>
            <p:cNvPr id="176" name="Google Shape;176;p16"/>
            <p:cNvSpPr/>
            <p:nvPr/>
          </p:nvSpPr>
          <p:spPr>
            <a:xfrm>
              <a:off x="7441875" y="820363"/>
              <a:ext cx="884088" cy="243000"/>
            </a:xfrm>
            <a:prstGeom prst="flowChartTerminator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7441875" y="773713"/>
              <a:ext cx="9129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  </a:t>
              </a: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 high risk 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78" name="Google Shape;178;p16"/>
          <p:cNvCxnSpPr>
            <a:stCxn id="146" idx="3"/>
            <a:endCxn id="165" idx="1"/>
          </p:cNvCxnSpPr>
          <p:nvPr/>
        </p:nvCxnSpPr>
        <p:spPr>
          <a:xfrm>
            <a:off x="7367850" y="941850"/>
            <a:ext cx="68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6"/>
          <p:cNvCxnSpPr/>
          <p:nvPr/>
        </p:nvCxnSpPr>
        <p:spPr>
          <a:xfrm>
            <a:off x="7367850" y="1551450"/>
            <a:ext cx="68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6"/>
          <p:cNvCxnSpPr/>
          <p:nvPr/>
        </p:nvCxnSpPr>
        <p:spPr>
          <a:xfrm>
            <a:off x="7387100" y="3427850"/>
            <a:ext cx="672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1" name="Google Shape;181;p16"/>
          <p:cNvGrpSpPr/>
          <p:nvPr/>
        </p:nvGrpSpPr>
        <p:grpSpPr>
          <a:xfrm>
            <a:off x="8051475" y="2018575"/>
            <a:ext cx="912900" cy="336300"/>
            <a:chOff x="8155825" y="3976100"/>
            <a:chExt cx="912900" cy="336300"/>
          </a:xfrm>
        </p:grpSpPr>
        <p:sp>
          <p:nvSpPr>
            <p:cNvPr id="182" name="Google Shape;182;p16"/>
            <p:cNvSpPr/>
            <p:nvPr/>
          </p:nvSpPr>
          <p:spPr>
            <a:xfrm>
              <a:off x="8155825" y="4022750"/>
              <a:ext cx="884088" cy="243000"/>
            </a:xfrm>
            <a:prstGeom prst="flowChartTerminator">
              <a:avLst/>
            </a:prstGeom>
            <a:solidFill>
              <a:srgbClr val="2AC44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 txBox="1"/>
            <p:nvPr/>
          </p:nvSpPr>
          <p:spPr>
            <a:xfrm>
              <a:off x="8155825" y="3976100"/>
              <a:ext cx="9129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   </a:t>
              </a:r>
              <a:r>
                <a:rPr lang="es-ES" sz="900">
                  <a:latin typeface="Open Sans"/>
                  <a:ea typeface="Open Sans"/>
                  <a:cs typeface="Open Sans"/>
                  <a:sym typeface="Open Sans"/>
                </a:rPr>
                <a:t> low risk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84" name="Google Shape;184;p16"/>
          <p:cNvCxnSpPr>
            <a:stCxn id="139" idx="3"/>
            <a:endCxn id="183" idx="1"/>
          </p:cNvCxnSpPr>
          <p:nvPr/>
        </p:nvCxnSpPr>
        <p:spPr>
          <a:xfrm>
            <a:off x="7834412" y="2186513"/>
            <a:ext cx="217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6"/>
          <p:cNvCxnSpPr>
            <a:stCxn id="141" idx="3"/>
          </p:cNvCxnSpPr>
          <p:nvPr/>
        </p:nvCxnSpPr>
        <p:spPr>
          <a:xfrm>
            <a:off x="7534062" y="2831994"/>
            <a:ext cx="5193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6"/>
          <p:cNvCxnSpPr>
            <a:endCxn id="174" idx="1"/>
          </p:cNvCxnSpPr>
          <p:nvPr/>
        </p:nvCxnSpPr>
        <p:spPr>
          <a:xfrm>
            <a:off x="7546975" y="4027375"/>
            <a:ext cx="506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6"/>
          <p:cNvSpPr txBox="1"/>
          <p:nvPr/>
        </p:nvSpPr>
        <p:spPr>
          <a:xfrm>
            <a:off x="7342175" y="716925"/>
            <a:ext cx="70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sz="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7342175" y="1304363"/>
            <a:ext cx="70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sz="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7342175" y="1951463"/>
            <a:ext cx="70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sz="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7342175" y="2598550"/>
            <a:ext cx="70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sz="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7342175" y="3201200"/>
            <a:ext cx="70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sz="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7342175" y="3813350"/>
            <a:ext cx="70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sz="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7342175" y="4351638"/>
            <a:ext cx="70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sz="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6543613" y="1671300"/>
            <a:ext cx="70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541675" y="1057988"/>
            <a:ext cx="70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6543613" y="2357100"/>
            <a:ext cx="70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6543613" y="2966700"/>
            <a:ext cx="70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6543613" y="3576300"/>
            <a:ext cx="70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6619813" y="4109700"/>
            <a:ext cx="70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6696013" y="4643100"/>
            <a:ext cx="70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4933250" y="3070325"/>
            <a:ext cx="14214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u="sng">
                <a:latin typeface="Open Sans"/>
                <a:ea typeface="Open Sans"/>
                <a:cs typeface="Open Sans"/>
                <a:sym typeface="Open Sans"/>
              </a:rPr>
              <a:t>DNA fragments</a:t>
            </a:r>
            <a:endParaRPr sz="11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Open Sans"/>
                <a:ea typeface="Open Sans"/>
                <a:cs typeface="Open Sans"/>
                <a:sym typeface="Open Sans"/>
              </a:rPr>
              <a:t>inv: </a:t>
            </a:r>
            <a:r>
              <a:rPr lang="es-ES" sz="1100">
                <a:latin typeface="Open Sans"/>
                <a:ea typeface="Open Sans"/>
                <a:cs typeface="Open Sans"/>
                <a:sym typeface="Open Sans"/>
              </a:rPr>
              <a:t>inversion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Open Sans"/>
                <a:ea typeface="Open Sans"/>
                <a:cs typeface="Open Sans"/>
                <a:sym typeface="Open Sans"/>
              </a:rPr>
              <a:t>t: translocation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u="sng">
                <a:latin typeface="Open Sans"/>
                <a:ea typeface="Open Sans"/>
                <a:cs typeface="Open Sans"/>
                <a:sym typeface="Open Sans"/>
              </a:rPr>
              <a:t>chromosomes</a:t>
            </a:r>
            <a:endParaRPr sz="11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Open Sans"/>
                <a:ea typeface="Open Sans"/>
                <a:cs typeface="Open Sans"/>
                <a:sym typeface="Open Sans"/>
              </a:rPr>
              <a:t>monosomy (-5, -7)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Open Sans"/>
                <a:ea typeface="Open Sans"/>
                <a:cs typeface="Open Sans"/>
                <a:sym typeface="Open Sans"/>
              </a:rPr>
              <a:t>deletion (-5q, -7q)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4952500" y="689825"/>
            <a:ext cx="1665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u="sng">
                <a:latin typeface="Open Sans"/>
                <a:ea typeface="Open Sans"/>
                <a:cs typeface="Open Sans"/>
                <a:sym typeface="Open Sans"/>
              </a:rPr>
              <a:t>Genes</a:t>
            </a:r>
            <a:endParaRPr sz="11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Open Sans"/>
                <a:ea typeface="Open Sans"/>
                <a:cs typeface="Open Sans"/>
                <a:sym typeface="Open Sans"/>
              </a:rPr>
              <a:t>FLT3 (</a:t>
            </a:r>
            <a:r>
              <a:rPr lang="es-ES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Fms-like tyrosine kinase 3</a:t>
            </a:r>
            <a:r>
              <a:rPr lang="es-ES" sz="11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Open Sans"/>
                <a:ea typeface="Open Sans"/>
                <a:cs typeface="Open Sans"/>
                <a:sym typeface="Open Sans"/>
              </a:rPr>
              <a:t>NPM (nucleophosmin)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706225" y="343075"/>
            <a:ext cx="1774800" cy="25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 txBox="1"/>
          <p:nvPr>
            <p:ph type="title"/>
          </p:nvPr>
        </p:nvSpPr>
        <p:spPr>
          <a:xfrm>
            <a:off x="457200" y="2286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</a:pPr>
            <a:r>
              <a:rPr lang="es-ES" sz="3000"/>
              <a:t>Introduction</a:t>
            </a:r>
            <a:endParaRPr b="0" i="0" sz="3000" u="none" cap="none" strike="noStrike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7605000" y="281250"/>
            <a:ext cx="16290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level of genetic risk </a:t>
            </a:r>
            <a:endParaRPr b="1" sz="11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for pediatric AML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400" y="1811324"/>
            <a:ext cx="3735101" cy="2900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</a:pPr>
            <a:r>
              <a:rPr b="0" i="0" lang="es-ES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2017 Udacity.  All rights reserved.</a:t>
            </a:r>
            <a:endParaRPr b="0" i="0" sz="500" u="none" cap="none" strike="noStrike">
              <a:solidFill>
                <a:srgbClr val="7D97A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1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</a:pPr>
            <a:r>
              <a:rPr b="0" i="0" lang="es-ES" sz="30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Material &amp; </a:t>
            </a:r>
            <a:r>
              <a:rPr lang="es-ES" sz="3000"/>
              <a:t>M</a:t>
            </a:r>
            <a:r>
              <a:rPr b="0" i="0" lang="es-ES" sz="30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ethods</a:t>
            </a:r>
            <a:endParaRPr b="0" i="0" sz="3000" u="none" cap="none" strike="noStrike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1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</a:pPr>
            <a:fld id="{00000000-1234-1234-1234-123412341234}" type="slidenum">
              <a:rPr b="0" i="0" lang="es-ES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700" u="none" cap="none" strike="noStrike">
              <a:solidFill>
                <a:srgbClr val="9292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304798" y="621500"/>
            <a:ext cx="809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Sample characteristics</a:t>
            </a:r>
            <a:r>
              <a:rPr lang="es-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    </a:t>
            </a:r>
            <a:r>
              <a:rPr lang="es-ES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Methods                </a:t>
            </a:r>
            <a:r>
              <a:rPr lang="es-ES" sz="18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</a:t>
            </a:r>
            <a:endParaRPr sz="18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4120350" y="967850"/>
            <a:ext cx="51006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lphaUcParenR"/>
            </a:pPr>
            <a:r>
              <a:rPr lang="es-ES" sz="1200">
                <a:latin typeface="Open Sans"/>
                <a:ea typeface="Open Sans"/>
                <a:cs typeface="Open Sans"/>
                <a:sym typeface="Open Sans"/>
              </a:rPr>
              <a:t>Data cleaning and extracting useful features from data for analyses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lphaUcParenR"/>
            </a:pPr>
            <a:r>
              <a:rPr lang="es-ES" sz="1200">
                <a:latin typeface="Open Sans"/>
                <a:ea typeface="Open Sans"/>
                <a:cs typeface="Open Sans"/>
                <a:sym typeface="Open Sans"/>
              </a:rPr>
              <a:t>Classification algorithm for assigning risk scores for pediatric AML to </a:t>
            </a:r>
            <a:r>
              <a:rPr lang="es-ES" sz="1200">
                <a:latin typeface="Open Sans"/>
                <a:ea typeface="Open Sans"/>
                <a:cs typeface="Open Sans"/>
                <a:sym typeface="Open Sans"/>
              </a:rPr>
              <a:t>patients, </a:t>
            </a:r>
            <a:r>
              <a:rPr lang="es-ES" sz="1200">
                <a:latin typeface="Open Sans"/>
                <a:ea typeface="Open Sans"/>
                <a:cs typeface="Open Sans"/>
                <a:sym typeface="Open Sans"/>
              </a:rPr>
              <a:t>based on the standard medical regulations.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6" name="Google Shape;216;p17"/>
          <p:cNvGrpSpPr/>
          <p:nvPr/>
        </p:nvGrpSpPr>
        <p:grpSpPr>
          <a:xfrm>
            <a:off x="210170" y="1415584"/>
            <a:ext cx="2128841" cy="1589078"/>
            <a:chOff x="381050" y="2761625"/>
            <a:chExt cx="2159725" cy="1092225"/>
          </a:xfrm>
        </p:grpSpPr>
        <p:pic>
          <p:nvPicPr>
            <p:cNvPr id="217" name="Google Shape;217;p17"/>
            <p:cNvPicPr preferRelativeResize="0"/>
            <p:nvPr/>
          </p:nvPicPr>
          <p:blipFill rotWithShape="1">
            <a:blip r:embed="rId4">
              <a:alphaModFix/>
            </a:blip>
            <a:srcRect b="14108" l="0" r="0" t="9502"/>
            <a:stretch/>
          </p:blipFill>
          <p:spPr>
            <a:xfrm>
              <a:off x="381050" y="2761625"/>
              <a:ext cx="1496275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17"/>
            <p:cNvSpPr txBox="1"/>
            <p:nvPr/>
          </p:nvSpPr>
          <p:spPr>
            <a:xfrm>
              <a:off x="505575" y="3739550"/>
              <a:ext cx="2035200" cy="1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/>
                <a:t>age (years old)</a:t>
              </a:r>
              <a:endParaRPr sz="1100"/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478850" y="3615737"/>
              <a:ext cx="1915200" cy="1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/>
                <a:t>0     5     10     15</a:t>
              </a:r>
              <a:endParaRPr sz="1100"/>
            </a:p>
          </p:txBody>
        </p:sp>
      </p:grpSp>
      <p:pic>
        <p:nvPicPr>
          <p:cNvPr id="220" name="Google Shape;2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3175" y="1379515"/>
            <a:ext cx="2221200" cy="1776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 txBox="1"/>
          <p:nvPr>
            <p:ph idx="3" type="body"/>
          </p:nvPr>
        </p:nvSpPr>
        <p:spPr>
          <a:xfrm>
            <a:off x="409525" y="964850"/>
            <a:ext cx="377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</a:rPr>
              <a:t>504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patie</a:t>
            </a:r>
            <a:r>
              <a:rPr lang="es-ES" sz="1200">
                <a:solidFill>
                  <a:srgbClr val="000000"/>
                </a:solidFill>
              </a:rPr>
              <a:t>n</a:t>
            </a:r>
            <a:r>
              <a:rPr b="0" i="0" lang="es-E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ts</a:t>
            </a:r>
            <a:r>
              <a:rPr lang="es-ES" sz="1200">
                <a:solidFill>
                  <a:srgbClr val="000000"/>
                </a:solidFill>
              </a:rPr>
              <a:t> from</a:t>
            </a:r>
            <a:r>
              <a:rPr b="0" i="0" lang="es-E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hospital </a:t>
            </a:r>
            <a:r>
              <a:rPr lang="es-ES" sz="1200">
                <a:solidFill>
                  <a:srgbClr val="000000"/>
                </a:solidFill>
              </a:rPr>
              <a:t>in Egypt.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23" y="3305700"/>
            <a:ext cx="1868236" cy="14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7"/>
          <p:cNvSpPr/>
          <p:nvPr/>
        </p:nvSpPr>
        <p:spPr>
          <a:xfrm>
            <a:off x="485725" y="3327975"/>
            <a:ext cx="1394700" cy="131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17"/>
          <p:cNvGrpSpPr/>
          <p:nvPr/>
        </p:nvGrpSpPr>
        <p:grpSpPr>
          <a:xfrm>
            <a:off x="2086029" y="3176284"/>
            <a:ext cx="1939852" cy="1901056"/>
            <a:chOff x="1981200" y="3028950"/>
            <a:chExt cx="1833162" cy="1466525"/>
          </a:xfrm>
        </p:grpSpPr>
        <p:pic>
          <p:nvPicPr>
            <p:cNvPr id="225" name="Google Shape;225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981200" y="3028950"/>
              <a:ext cx="1833162" cy="1466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7"/>
            <p:cNvSpPr/>
            <p:nvPr/>
          </p:nvSpPr>
          <p:spPr>
            <a:xfrm>
              <a:off x="2370159" y="3063484"/>
              <a:ext cx="1405800" cy="1273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7"/>
          <p:cNvSpPr txBox="1"/>
          <p:nvPr/>
        </p:nvSpPr>
        <p:spPr>
          <a:xfrm>
            <a:off x="3903475" y="4712200"/>
            <a:ext cx="401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Open Sans"/>
                <a:ea typeface="Open Sans"/>
                <a:cs typeface="Open Sans"/>
                <a:sym typeface="Open Sans"/>
              </a:rPr>
              <a:t>C)      Statistical analyses (descriptive statistics and        Kendall’s Tau correlation)</a:t>
            </a:r>
            <a:r>
              <a:rPr lang="es-ES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8" name="Google Shape;22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21302" y="2322350"/>
            <a:ext cx="689300" cy="6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08252" y="4510204"/>
            <a:ext cx="595200" cy="5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7"/>
          <p:cNvSpPr/>
          <p:nvPr/>
        </p:nvSpPr>
        <p:spPr>
          <a:xfrm>
            <a:off x="6906575" y="3011650"/>
            <a:ext cx="22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Georgia"/>
                <a:ea typeface="Georgia"/>
                <a:cs typeface="Georgia"/>
                <a:sym typeface="Georgia"/>
              </a:rPr>
              <a:t>Code link:</a:t>
            </a:r>
            <a:r>
              <a:rPr lang="es-ES" sz="12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https://goo.gl/643Qhg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</a:pPr>
            <a:r>
              <a:rPr b="0" i="0" lang="es-ES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2017 Udacity.  All rights reserved.</a:t>
            </a:r>
            <a:endParaRPr b="0" i="0" sz="500" u="none" cap="none" strike="noStrike">
              <a:solidFill>
                <a:srgbClr val="7D97A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1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</a:pPr>
            <a:r>
              <a:rPr b="0" i="0" lang="es-ES" sz="30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Results &amp; </a:t>
            </a:r>
            <a:r>
              <a:rPr lang="es-ES" sz="3000"/>
              <a:t>C</a:t>
            </a:r>
            <a:r>
              <a:rPr b="0" i="0" lang="es-ES" sz="30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onclusions</a:t>
            </a:r>
            <a:endParaRPr b="0" i="0" sz="3000" u="none" cap="none" strike="noStrike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1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</a:pPr>
            <a:fld id="{00000000-1234-1234-1234-123412341234}" type="slidenum">
              <a:rPr b="0" i="0" lang="es-ES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700" u="none" cap="none" strike="noStrike">
              <a:solidFill>
                <a:srgbClr val="9292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b="0" l="-1110" r="1110" t="0"/>
          <a:stretch/>
        </p:blipFill>
        <p:spPr>
          <a:xfrm>
            <a:off x="457200" y="1364575"/>
            <a:ext cx="3456052" cy="27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8"/>
          <p:cNvSpPr txBox="1"/>
          <p:nvPr/>
        </p:nvSpPr>
        <p:spPr>
          <a:xfrm>
            <a:off x="394925" y="1071775"/>
            <a:ext cx="3957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Open Sans"/>
                <a:ea typeface="Open Sans"/>
                <a:cs typeface="Open Sans"/>
                <a:sym typeface="Open Sans"/>
              </a:rPr>
              <a:t>Kendall’s Tau</a:t>
            </a:r>
            <a:r>
              <a:rPr lang="es-ES" sz="1200">
                <a:latin typeface="Open Sans"/>
                <a:ea typeface="Open Sans"/>
                <a:cs typeface="Open Sans"/>
                <a:sym typeface="Open Sans"/>
              </a:rPr>
              <a:t> correlation = -0.032 (</a:t>
            </a:r>
            <a:r>
              <a:rPr i="1" lang="es-ES" sz="12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s-ES" sz="1200">
                <a:latin typeface="Open Sans"/>
                <a:ea typeface="Open Sans"/>
                <a:cs typeface="Open Sans"/>
                <a:sym typeface="Open Sans"/>
              </a:rPr>
              <a:t>-value = 0.36)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4414800" y="1545350"/>
            <a:ext cx="37704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s-ES" sz="1200">
                <a:latin typeface="Open Sans"/>
                <a:ea typeface="Open Sans"/>
                <a:cs typeface="Open Sans"/>
                <a:sym typeface="Open Sans"/>
              </a:rPr>
              <a:t>Age is not statistically associated with risk level </a:t>
            </a:r>
            <a:r>
              <a:rPr lang="es-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s-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s-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-value = 0.36), with a Kendall’s Tau correlation value close to zero (-0.032).</a:t>
            </a:r>
            <a:r>
              <a:rPr lang="es-ES" sz="1200">
                <a:latin typeface="Open Sans"/>
                <a:ea typeface="Open Sans"/>
                <a:cs typeface="Open Sans"/>
                <a:sym typeface="Open Sans"/>
              </a:rPr>
              <a:t> Therefore, </a:t>
            </a:r>
            <a:r>
              <a:rPr lang="es-ES" sz="1200">
                <a:solidFill>
                  <a:srgbClr val="21212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older and younger infants are almost equally predisposed to a low/standard/high risk level of pediatric AML.</a:t>
            </a:r>
            <a:r>
              <a:rPr lang="es-ES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s-ES" sz="1200">
                <a:latin typeface="Open Sans"/>
                <a:ea typeface="Open Sans"/>
                <a:cs typeface="Open Sans"/>
                <a:sym typeface="Open Sans"/>
              </a:rPr>
              <a:t>This is in accordance with our hypothesis: the risk level is genetics-related but not age-related.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504125" y="4460550"/>
            <a:ext cx="8070600" cy="359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All the patients were correctly classified as expected, following the medical criteria.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318725" y="847475"/>
            <a:ext cx="27123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arenR"/>
            </a:pPr>
            <a:r>
              <a:rPr lang="es-ES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s-ES">
                <a:latin typeface="Open Sans"/>
                <a:ea typeface="Open Sans"/>
                <a:cs typeface="Open Sans"/>
                <a:sym typeface="Open Sans"/>
              </a:rPr>
              <a:t>ge vs. risk level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</a:pPr>
            <a:r>
              <a:rPr b="0" i="0" lang="es-ES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2017 Udacity.  All rights reserved.</a:t>
            </a:r>
            <a:endParaRPr b="0" i="0" sz="500" u="none" cap="none" strike="noStrike">
              <a:solidFill>
                <a:srgbClr val="7D97A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1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</a:pPr>
            <a:r>
              <a:rPr b="0" i="0" lang="es-ES" sz="30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Results &amp; </a:t>
            </a:r>
            <a:r>
              <a:rPr lang="es-ES" sz="3000"/>
              <a:t>C</a:t>
            </a:r>
            <a:r>
              <a:rPr b="0" i="0" lang="es-ES" sz="30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onclusions</a:t>
            </a:r>
            <a:endParaRPr b="0" i="0" sz="3000" u="none" cap="none" strike="noStrike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1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</a:pPr>
            <a:fld id="{00000000-1234-1234-1234-123412341234}" type="slidenum">
              <a:rPr b="0" i="0" lang="es-ES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700" u="none" cap="none" strike="noStrike">
              <a:solidFill>
                <a:srgbClr val="9292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339450" y="4208300"/>
            <a:ext cx="8465100" cy="595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rgbClr val="4772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Future work: to predict FLT3 value (lower or greater than 0.4) from the other variables with machine learning techniques. FLT3 </a:t>
            </a:r>
            <a:r>
              <a:rPr lang="es-E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 crucial to know the risk level but requires a long</a:t>
            </a:r>
            <a:r>
              <a:rPr lang="es-E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analysis in the laboratory.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00" y="1268424"/>
            <a:ext cx="3147600" cy="23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9"/>
          <p:cNvSpPr txBox="1"/>
          <p:nvPr/>
        </p:nvSpPr>
        <p:spPr>
          <a:xfrm>
            <a:off x="5689825" y="797300"/>
            <a:ext cx="3324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s-ES" sz="12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Four or more unique abnormalities (complex karyotyping) was the most frequent risk cause for the high risk of pediatric AML considering all age ranges</a:t>
            </a:r>
            <a:r>
              <a:rPr lang="es-ES" sz="12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We </a:t>
            </a:r>
            <a:r>
              <a:rPr lang="es-ES" sz="12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hypothesized</a:t>
            </a:r>
            <a:r>
              <a:rPr lang="es-ES" sz="12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that FLT3 would be the most frequent cause, but this is only true for patients greater than 10 years old.</a:t>
            </a:r>
            <a:endParaRPr sz="12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s-ES" sz="12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For low risk </a:t>
            </a:r>
            <a:r>
              <a:rPr lang="es-ES" sz="12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of pediatric AML</a:t>
            </a:r>
            <a:r>
              <a:rPr lang="es-ES" sz="12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the translocation t(8;21) was the most frequent cause. </a:t>
            </a:r>
            <a:r>
              <a:rPr lang="es-ES" sz="12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This is in accordance with our hypothesis.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318725" y="847475"/>
            <a:ext cx="38472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Open Sans"/>
                <a:ea typeface="Open Sans"/>
                <a:cs typeface="Open Sans"/>
                <a:sym typeface="Open Sans"/>
              </a:rPr>
              <a:t>b) risk causes for high and low risk levels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54" name="Google Shape;254;p19"/>
          <p:cNvGraphicFramePr/>
          <p:nvPr/>
        </p:nvGraphicFramePr>
        <p:xfrm>
          <a:off x="3791500" y="31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{0B261544-5C45-4665-9387-FFCE9A28F7CE}</a:tableStyleId>
              </a:tblPr>
              <a:tblGrid>
                <a:gridCol w="954200"/>
                <a:gridCol w="954200"/>
              </a:tblGrid>
              <a:tr h="25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age rank</a:t>
                      </a:r>
                      <a:endParaRPr sz="1200"/>
                    </a:p>
                  </a:txBody>
                  <a:tcPr marT="0" marB="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high: </a:t>
                      </a:r>
                      <a:r>
                        <a:rPr lang="es-ES" sz="1200"/>
                        <a:t>FLT3</a:t>
                      </a:r>
                      <a:endParaRPr sz="1200"/>
                    </a:p>
                  </a:txBody>
                  <a:tcPr marT="0" marB="0" marR="91425" marL="91425"/>
                </a:tc>
              </a:tr>
              <a:tr h="25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(0,10]</a:t>
                      </a:r>
                      <a:endParaRPr sz="1200"/>
                    </a:p>
                  </a:txBody>
                  <a:tcPr marT="0" marB="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15</a:t>
                      </a:r>
                      <a:r>
                        <a:rPr lang="es-ES" sz="1200"/>
                        <a:t>/</a:t>
                      </a:r>
                      <a:r>
                        <a:rPr lang="es-ES" sz="1200"/>
                        <a:t>91</a:t>
                      </a:r>
                      <a:endParaRPr sz="1200"/>
                    </a:p>
                  </a:txBody>
                  <a:tcPr marT="0" marB="0" marR="91425" marL="91425"/>
                </a:tc>
              </a:tr>
              <a:tr h="25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(10,18.5]</a:t>
                      </a:r>
                      <a:endParaRPr sz="1200"/>
                    </a:p>
                  </a:txBody>
                  <a:tcPr marT="0" marB="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29/48</a:t>
                      </a:r>
                      <a:endParaRPr sz="1200"/>
                    </a:p>
                  </a:txBody>
                  <a:tcPr marT="0" marB="0" marR="91425" marL="91425"/>
                </a:tc>
              </a:tr>
            </a:tbl>
          </a:graphicData>
        </a:graphic>
      </p:graphicFrame>
      <p:pic>
        <p:nvPicPr>
          <p:cNvPr id="255" name="Google Shape;255;p19"/>
          <p:cNvPicPr preferRelativeResize="0"/>
          <p:nvPr/>
        </p:nvPicPr>
        <p:blipFill rotWithShape="1">
          <a:blip r:embed="rId4">
            <a:alphaModFix/>
          </a:blip>
          <a:srcRect b="0" l="0" r="32890" t="0"/>
          <a:stretch/>
        </p:blipFill>
        <p:spPr>
          <a:xfrm>
            <a:off x="3364975" y="1140276"/>
            <a:ext cx="2517250" cy="19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9"/>
          <p:cNvSpPr/>
          <p:nvPr/>
        </p:nvSpPr>
        <p:spPr>
          <a:xfrm>
            <a:off x="3620450" y="1298000"/>
            <a:ext cx="2262000" cy="167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5352950" y="975625"/>
            <a:ext cx="7932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</a:pPr>
            <a:r>
              <a:rPr b="0" i="0" lang="es-ES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2017 Udacity.  All rights reserved.</a:t>
            </a:r>
            <a:endParaRPr b="0" i="0" sz="500" u="none" cap="none" strike="noStrike">
              <a:solidFill>
                <a:srgbClr val="7D97A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2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</a:pPr>
            <a:r>
              <a:rPr lang="es-ES" sz="2400"/>
              <a:t>References</a:t>
            </a:r>
            <a:endParaRPr b="0" i="0" sz="2400" u="none" cap="none" strike="noStrike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20"/>
          <p:cNvSpPr txBox="1"/>
          <p:nvPr>
            <p:ph idx="3" type="body"/>
          </p:nvPr>
        </p:nvSpPr>
        <p:spPr>
          <a:xfrm>
            <a:off x="457200" y="1133700"/>
            <a:ext cx="8281200" cy="37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•"/>
            </a:pPr>
            <a:r>
              <a:rPr lang="es-ES" sz="1400" u="none" cap="none" strike="noStrike">
                <a:solidFill>
                  <a:srgbClr val="000000"/>
                </a:solidFill>
              </a:rPr>
              <a:t> </a:t>
            </a:r>
            <a:r>
              <a:rPr lang="es-ES" sz="1400">
                <a:solidFill>
                  <a:srgbClr val="000000"/>
                </a:solidFill>
              </a:rPr>
              <a:t>Stack Overflow</a:t>
            </a:r>
            <a:r>
              <a:rPr lang="es-ES" sz="1400">
                <a:solidFill>
                  <a:srgbClr val="000000"/>
                </a:solidFill>
              </a:rPr>
              <a:t> contributors</a:t>
            </a:r>
            <a:r>
              <a:rPr lang="es-ES" sz="1400" u="none" cap="none" strike="noStrike">
                <a:solidFill>
                  <a:srgbClr val="000000"/>
                </a:solidFill>
              </a:rPr>
              <a:t>, </a:t>
            </a:r>
            <a:r>
              <a:rPr lang="es-ES" sz="1400">
                <a:solidFill>
                  <a:srgbClr val="000000"/>
                </a:solidFill>
              </a:rPr>
              <a:t>Correlation between continuous and </a:t>
            </a:r>
            <a:r>
              <a:rPr lang="es-ES" sz="1400">
                <a:solidFill>
                  <a:srgbClr val="000000"/>
                </a:solidFill>
              </a:rPr>
              <a:t>categorical</a:t>
            </a:r>
            <a:r>
              <a:rPr lang="es-ES" sz="1400">
                <a:solidFill>
                  <a:srgbClr val="000000"/>
                </a:solidFill>
              </a:rPr>
              <a:t> variables in </a:t>
            </a:r>
            <a:r>
              <a:rPr lang="es-ES" sz="1400">
                <a:solidFill>
                  <a:srgbClr val="000000"/>
                </a:solidFill>
              </a:rPr>
              <a:t>Python; 07</a:t>
            </a:r>
            <a:r>
              <a:rPr lang="es-ES" sz="1400" u="none" cap="none" strike="noStrike">
                <a:solidFill>
                  <a:srgbClr val="000000"/>
                </a:solidFill>
              </a:rPr>
              <a:t>/</a:t>
            </a:r>
            <a:r>
              <a:rPr lang="es-ES" sz="1400">
                <a:solidFill>
                  <a:srgbClr val="000000"/>
                </a:solidFill>
              </a:rPr>
              <a:t>20</a:t>
            </a:r>
            <a:r>
              <a:rPr lang="es-ES" sz="1400" u="none" cap="none" strike="noStrike">
                <a:solidFill>
                  <a:srgbClr val="000000"/>
                </a:solidFill>
              </a:rPr>
              <a:t>/</a:t>
            </a:r>
            <a:r>
              <a:rPr lang="es-ES" sz="1400">
                <a:solidFill>
                  <a:srgbClr val="000000"/>
                </a:solidFill>
              </a:rPr>
              <a:t>2018</a:t>
            </a:r>
            <a:r>
              <a:rPr lang="es-ES" sz="1400" u="none" cap="none" strike="noStrike">
                <a:solidFill>
                  <a:srgbClr val="000000"/>
                </a:solidFill>
              </a:rPr>
              <a:t>;</a:t>
            </a:r>
            <a:r>
              <a:rPr lang="es-ES" sz="1400">
                <a:solidFill>
                  <a:srgbClr val="000000"/>
                </a:solidFill>
              </a:rPr>
              <a:t> </a:t>
            </a:r>
            <a:r>
              <a:rPr lang="es-ES" sz="1400" u="none" cap="none" strike="noStrike">
                <a:solidFill>
                  <a:srgbClr val="000000"/>
                </a:solidFill>
              </a:rPr>
              <a:t>(</a:t>
            </a:r>
            <a:r>
              <a:rPr lang="es-ES" sz="1400">
                <a:solidFill>
                  <a:srgbClr val="000000"/>
                </a:solidFill>
              </a:rPr>
              <a:t>https://stackoverflow.com/questions/44694228/how-to-check-for-correlation-among-continuous-and-categorical-variables-in-python</a:t>
            </a:r>
            <a:r>
              <a:rPr lang="es-ES" sz="1400" u="none" cap="none" strike="noStrike">
                <a:solidFill>
                  <a:srgbClr val="000000"/>
                </a:solidFill>
              </a:rPr>
              <a:t>)</a:t>
            </a:r>
            <a:endParaRPr sz="1400" u="none" cap="none" strike="noStrike">
              <a:solidFill>
                <a:srgbClr val="000000"/>
              </a:solidFill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11430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•"/>
            </a:pPr>
            <a:r>
              <a:rPr lang="es-ES" sz="1400" u="none" cap="none" strike="noStrike">
                <a:solidFill>
                  <a:srgbClr val="000000"/>
                </a:solidFill>
              </a:rPr>
              <a:t> </a:t>
            </a:r>
            <a:r>
              <a:rPr lang="es-ES" sz="1400">
                <a:solidFill>
                  <a:srgbClr val="000000"/>
                </a:solidFill>
              </a:rPr>
              <a:t>Panagiotis D. Kottaridis and others</a:t>
            </a:r>
            <a:r>
              <a:rPr lang="es-ES" sz="1400" u="none" cap="none" strike="noStrike">
                <a:solidFill>
                  <a:srgbClr val="000000"/>
                </a:solidFill>
              </a:rPr>
              <a:t>, </a:t>
            </a:r>
            <a:r>
              <a:rPr lang="es-ES" sz="1400">
                <a:solidFill>
                  <a:srgbClr val="000000"/>
                </a:solidFill>
              </a:rPr>
              <a:t>The presence of FLT3 in patients with (AML)</a:t>
            </a:r>
            <a:r>
              <a:rPr lang="es-ES" sz="1400" u="none" cap="none" strike="noStrike">
                <a:solidFill>
                  <a:srgbClr val="000000"/>
                </a:solidFill>
              </a:rPr>
              <a:t>; </a:t>
            </a:r>
            <a:r>
              <a:rPr lang="es-ES" sz="1400">
                <a:solidFill>
                  <a:srgbClr val="000000"/>
                </a:solidFill>
              </a:rPr>
              <a:t>07</a:t>
            </a:r>
            <a:r>
              <a:rPr lang="es-ES" sz="1400" u="none" cap="none" strike="noStrike">
                <a:solidFill>
                  <a:srgbClr val="000000"/>
                </a:solidFill>
              </a:rPr>
              <a:t>/</a:t>
            </a:r>
            <a:r>
              <a:rPr lang="es-ES" sz="1400">
                <a:solidFill>
                  <a:srgbClr val="000000"/>
                </a:solidFill>
              </a:rPr>
              <a:t>18</a:t>
            </a:r>
            <a:r>
              <a:rPr lang="es-ES" sz="1400" u="none" cap="none" strike="noStrike">
                <a:solidFill>
                  <a:srgbClr val="000000"/>
                </a:solidFill>
              </a:rPr>
              <a:t>/</a:t>
            </a:r>
            <a:r>
              <a:rPr lang="es-ES" sz="1400">
                <a:solidFill>
                  <a:srgbClr val="000000"/>
                </a:solidFill>
              </a:rPr>
              <a:t>2018</a:t>
            </a:r>
            <a:r>
              <a:rPr lang="es-ES" sz="1400" u="none" cap="none" strike="noStrike">
                <a:solidFill>
                  <a:srgbClr val="000000"/>
                </a:solidFill>
              </a:rPr>
              <a:t>; (</a:t>
            </a:r>
            <a:r>
              <a:rPr lang="es-ES" sz="1400">
                <a:solidFill>
                  <a:srgbClr val="000000"/>
                </a:solidFill>
              </a:rPr>
              <a:t>http://www.bloodjournal.org/content/98/6/1752.full?sso-checked=true</a:t>
            </a:r>
            <a:r>
              <a:rPr lang="es-ES" sz="1400" u="none" cap="none" strike="noStrike">
                <a:solidFill>
                  <a:srgbClr val="000000"/>
                </a:solidFill>
              </a:rPr>
              <a:t>)</a:t>
            </a:r>
            <a:endParaRPr sz="1400" u="none" cap="none" strike="noStrike">
              <a:solidFill>
                <a:srgbClr val="000000"/>
              </a:solidFill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11430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•"/>
            </a:pPr>
            <a:r>
              <a:rPr lang="es-ES" sz="1400" u="none" cap="none" strike="noStrike">
                <a:solidFill>
                  <a:srgbClr val="000000"/>
                </a:solidFill>
              </a:rPr>
              <a:t> </a:t>
            </a:r>
            <a:r>
              <a:rPr lang="es-ES" sz="1400">
                <a:solidFill>
                  <a:srgbClr val="000000"/>
                </a:solidFill>
              </a:rPr>
              <a:t>Kalliopi N. Manola</a:t>
            </a:r>
            <a:r>
              <a:rPr lang="es-ES" sz="1400" u="none" cap="none" strike="noStrike">
                <a:solidFill>
                  <a:srgbClr val="000000"/>
                </a:solidFill>
              </a:rPr>
              <a:t>, </a:t>
            </a:r>
            <a:r>
              <a:rPr lang="es-ES" sz="1400">
                <a:solidFill>
                  <a:srgbClr val="000000"/>
                </a:solidFill>
              </a:rPr>
              <a:t>Cytogenetics of pediatric acute myeloid leukemia</a:t>
            </a:r>
            <a:r>
              <a:rPr lang="es-ES" sz="1400" u="none" cap="none" strike="noStrike">
                <a:solidFill>
                  <a:srgbClr val="000000"/>
                </a:solidFill>
              </a:rPr>
              <a:t>; </a:t>
            </a:r>
            <a:r>
              <a:rPr lang="es-ES" sz="1400">
                <a:solidFill>
                  <a:srgbClr val="000000"/>
                </a:solidFill>
              </a:rPr>
              <a:t>07</a:t>
            </a:r>
            <a:r>
              <a:rPr lang="es-ES" sz="1400" u="none" cap="none" strike="noStrike">
                <a:solidFill>
                  <a:srgbClr val="000000"/>
                </a:solidFill>
              </a:rPr>
              <a:t>/</a:t>
            </a:r>
            <a:r>
              <a:rPr lang="es-ES" sz="1400">
                <a:solidFill>
                  <a:srgbClr val="000000"/>
                </a:solidFill>
              </a:rPr>
              <a:t>21</a:t>
            </a:r>
            <a:r>
              <a:rPr lang="es-ES" sz="1400" u="none" cap="none" strike="noStrike">
                <a:solidFill>
                  <a:srgbClr val="000000"/>
                </a:solidFill>
              </a:rPr>
              <a:t>/</a:t>
            </a:r>
            <a:r>
              <a:rPr lang="es-ES" sz="1400">
                <a:solidFill>
                  <a:srgbClr val="000000"/>
                </a:solidFill>
              </a:rPr>
              <a:t>2018</a:t>
            </a:r>
            <a:r>
              <a:rPr lang="es-ES" sz="1400" u="none" cap="none" strike="noStrike">
                <a:solidFill>
                  <a:srgbClr val="000000"/>
                </a:solidFill>
              </a:rPr>
              <a:t>; (</a:t>
            </a:r>
            <a:r>
              <a:rPr lang="es-ES" sz="1400">
                <a:solidFill>
                  <a:srgbClr val="000000"/>
                </a:solidFill>
              </a:rPr>
              <a:t>http://onlinelibrary.wiley.com/doi/10.1111/j.1600-0609.2009.01308.x/pdf</a:t>
            </a:r>
            <a:r>
              <a:rPr lang="es-ES" sz="1400" u="none" cap="none" strike="noStrike">
                <a:solidFill>
                  <a:srgbClr val="000000"/>
                </a:solidFill>
              </a:rPr>
              <a:t>)</a:t>
            </a:r>
            <a:endParaRPr sz="1400" u="none" cap="none" strike="noStrike">
              <a:solidFill>
                <a:srgbClr val="000000"/>
              </a:solidFill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11430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•"/>
            </a:pPr>
            <a:r>
              <a:rPr lang="es-ES" sz="1400" u="none" cap="none" strike="noStrike">
                <a:solidFill>
                  <a:srgbClr val="000000"/>
                </a:solidFill>
              </a:rPr>
              <a:t> </a:t>
            </a:r>
            <a:r>
              <a:rPr lang="es-ES" sz="1400">
                <a:solidFill>
                  <a:srgbClr val="000000"/>
                </a:solidFill>
              </a:rPr>
              <a:t>Children’s oncology group</a:t>
            </a:r>
            <a:r>
              <a:rPr lang="es-ES" sz="1400" u="none" cap="none" strike="noStrike">
                <a:solidFill>
                  <a:srgbClr val="000000"/>
                </a:solidFill>
              </a:rPr>
              <a:t>, </a:t>
            </a:r>
            <a:r>
              <a:rPr lang="es-ES" sz="1400">
                <a:solidFill>
                  <a:srgbClr val="000000"/>
                </a:solidFill>
              </a:rPr>
              <a:t>COG AAML0531 for newly diagnosed Acute Myeloid Leukemia in Children</a:t>
            </a:r>
            <a:r>
              <a:rPr lang="es-ES" sz="1400" u="none" cap="none" strike="noStrike">
                <a:solidFill>
                  <a:srgbClr val="000000"/>
                </a:solidFill>
              </a:rPr>
              <a:t>; </a:t>
            </a:r>
            <a:r>
              <a:rPr lang="es-ES" sz="1400">
                <a:solidFill>
                  <a:srgbClr val="000000"/>
                </a:solidFill>
              </a:rPr>
              <a:t>07</a:t>
            </a:r>
            <a:r>
              <a:rPr lang="es-ES" sz="1400" u="none" cap="none" strike="noStrike">
                <a:solidFill>
                  <a:srgbClr val="000000"/>
                </a:solidFill>
              </a:rPr>
              <a:t>/</a:t>
            </a:r>
            <a:r>
              <a:rPr lang="es-ES" sz="1400">
                <a:solidFill>
                  <a:srgbClr val="000000"/>
                </a:solidFill>
              </a:rPr>
              <a:t>18</a:t>
            </a:r>
            <a:r>
              <a:rPr lang="es-ES" sz="1400" u="none" cap="none" strike="noStrike">
                <a:solidFill>
                  <a:srgbClr val="000000"/>
                </a:solidFill>
              </a:rPr>
              <a:t>/</a:t>
            </a:r>
            <a:r>
              <a:rPr lang="es-ES" sz="1400">
                <a:solidFill>
                  <a:srgbClr val="000000"/>
                </a:solidFill>
              </a:rPr>
              <a:t>2018</a:t>
            </a:r>
            <a:r>
              <a:rPr lang="es-ES" sz="1400" u="none" cap="none" strike="noStrike">
                <a:solidFill>
                  <a:srgbClr val="000000"/>
                </a:solidFill>
              </a:rPr>
              <a:t>; (</a:t>
            </a:r>
            <a:r>
              <a:rPr lang="es-ES" sz="1400">
                <a:solidFill>
                  <a:srgbClr val="000000"/>
                </a:solidFill>
              </a:rPr>
              <a:t>https://www.childrensoncologygroup.org/index.php/aaml0531/</a:t>
            </a:r>
            <a:r>
              <a:rPr lang="es-ES" sz="1400" u="none" cap="none" strike="noStrike">
                <a:solidFill>
                  <a:srgbClr val="000000"/>
                </a:solidFill>
              </a:rPr>
              <a:t>)</a:t>
            </a:r>
            <a:endParaRPr sz="1400" u="none" cap="none" strike="noStrike">
              <a:solidFill>
                <a:srgbClr val="000000"/>
              </a:solidFill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11430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•"/>
            </a:pPr>
            <a:r>
              <a:rPr lang="es-ES" sz="1400">
                <a:solidFill>
                  <a:srgbClr val="000000"/>
                </a:solidFill>
              </a:rPr>
              <a:t>  Marry van den Heuvel-Eibrink et al., Pediatric AML: From Biology to Clinical Management; 07/18/2018; (http://www.mdpi.com/2077-0383/4/1/127)</a:t>
            </a:r>
            <a:endParaRPr sz="1400">
              <a:solidFill>
                <a:srgbClr val="000000"/>
              </a:solidFill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•"/>
            </a:pPr>
            <a:r>
              <a:rPr lang="es-ES" sz="1400">
                <a:solidFill>
                  <a:srgbClr val="000000"/>
                </a:solidFill>
              </a:rPr>
              <a:t> Hamid Bolouri and others, Comprehensive characterization of pediatric AML reveals diverse fusion oncoproteins and age-specific mutational interactions; 07/18/2018;(https://www.biorxiv.org/content/early/2017/10/10/125609)</a:t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None/>
            </a:pPr>
            <a:r>
              <a:t/>
            </a:r>
            <a:endParaRPr b="0" i="0" u="none" cap="none" strike="noStrike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20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</a:pPr>
            <a:fld id="{00000000-1234-1234-1234-123412341234}" type="slidenum">
              <a:rPr b="0" i="0" lang="es-ES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700" u="none" cap="none" strike="noStrike">
              <a:solidFill>
                <a:srgbClr val="92929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_elegant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