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notesMasterIdLst>
    <p:notesMasterId r:id="rId34"/>
  </p:notesMasterIdLst>
  <p:sldIdLst>
    <p:sldId id="1980" r:id="rId3"/>
    <p:sldId id="956" r:id="rId4"/>
    <p:sldId id="922" r:id="rId5"/>
    <p:sldId id="906" r:id="rId6"/>
    <p:sldId id="930" r:id="rId7"/>
    <p:sldId id="931" r:id="rId8"/>
    <p:sldId id="932" r:id="rId9"/>
    <p:sldId id="933" r:id="rId10"/>
    <p:sldId id="934" r:id="rId11"/>
    <p:sldId id="935" r:id="rId12"/>
    <p:sldId id="886" r:id="rId13"/>
    <p:sldId id="778" r:id="rId14"/>
    <p:sldId id="947" r:id="rId15"/>
    <p:sldId id="822" r:id="rId16"/>
    <p:sldId id="808" r:id="rId17"/>
    <p:sldId id="809" r:id="rId18"/>
    <p:sldId id="810" r:id="rId19"/>
    <p:sldId id="812" r:id="rId20"/>
    <p:sldId id="885" r:id="rId21"/>
    <p:sldId id="884" r:id="rId22"/>
    <p:sldId id="883" r:id="rId23"/>
    <p:sldId id="948" r:id="rId24"/>
    <p:sldId id="949" r:id="rId25"/>
    <p:sldId id="950" r:id="rId26"/>
    <p:sldId id="813" r:id="rId27"/>
    <p:sldId id="951" r:id="rId28"/>
    <p:sldId id="952" r:id="rId29"/>
    <p:sldId id="953" r:id="rId30"/>
    <p:sldId id="957" r:id="rId31"/>
    <p:sldId id="816" r:id="rId32"/>
    <p:sldId id="954" r:id="rId3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AA676"/>
    <a:srgbClr val="0B0B0B"/>
    <a:srgbClr val="00FF00"/>
    <a:srgbClr val="E36243"/>
    <a:srgbClr val="32000C"/>
    <a:srgbClr val="CB6B30"/>
    <a:srgbClr val="FF4A7E"/>
    <a:srgbClr val="23416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9100" autoAdjust="0"/>
  </p:normalViewPr>
  <p:slideViewPr>
    <p:cSldViewPr>
      <p:cViewPr varScale="1">
        <p:scale>
          <a:sx n="65" d="100"/>
          <a:sy n="65" d="100"/>
        </p:scale>
        <p:origin x="560" y="52"/>
      </p:cViewPr>
      <p:guideLst>
        <p:guide orient="horz" pos="2160"/>
        <p:guide pos="28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F5A4DD30-3B45-4066-88A4-BB1CE0937140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8D7714B3-73B8-470F-B6CD-433CBAA60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52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1pPr>
            <a:lvl2pPr marL="742950" indent="-28575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2pPr>
            <a:lvl3pPr marL="11430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3pPr>
            <a:lvl4pPr marL="16002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4pPr>
            <a:lvl5pPr marL="2057400" indent="-228600" algn="ctr" defTabSz="931863" eaLnBrk="0" hangingPunct="0">
              <a:spcBef>
                <a:spcPct val="50000"/>
              </a:spcBef>
              <a:defRPr sz="1200" b="1">
                <a:solidFill>
                  <a:srgbClr val="FFFF00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FFFF00"/>
                </a:solidFill>
                <a:latin typeface="Arial" charset="0"/>
              </a:defRPr>
            </a:lvl9pPr>
          </a:lstStyle>
          <a:p>
            <a:pPr marL="0" marR="0" lvl="0" indent="0" algn="r" defTabSz="9318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07A934-835F-4860-BF05-E44DE968318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6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4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53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600201"/>
            <a:ext cx="10360501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355975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9A33-7FA7-4239-B156-665DE5557EF6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5A0B-3CCD-4BD4-837A-D41E6B8EB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BE9F7-7770-4284-886C-3987DBD326D3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C04B-5647-49D6-B8AB-10F41DAB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20D5-1B7B-443A-BCC0-CA6FF10C9970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F61A-4251-4F40-95D1-9277F11A5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1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2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5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90600"/>
            <a:ext cx="10969943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FEFB5-940C-492B-8D2F-0FB7D667C541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F58B-3786-4014-87A8-E937A948E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77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5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0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609600"/>
            <a:ext cx="10360501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162" y="1981200"/>
            <a:ext cx="507867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981200"/>
            <a:ext cx="507867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4114800"/>
            <a:ext cx="507867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CC8A5-2FC1-42DC-ABA1-C747E7EB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58C1A-1817-4E4D-95E9-22A13F209695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34621-6FCF-486C-B6EB-25722E122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FFF2-832B-412E-A6E5-695F831E965A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B518-DA5A-4198-B9AE-D79FD64DB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0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BE0C-F7C1-46E8-8134-7E83EEF29E44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8FF0-17CA-422C-9448-105878A98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ED29-F1DE-4A20-B0AB-D770B50F778F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28DA-7E9B-4E85-9D7A-580253ABE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1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CC24-510D-4158-B6A4-D92B643335A5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91BF-1D93-46A6-BC14-C0D2291C2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3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3B859-1B71-4B8E-891F-45F041B8E4EF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8E5BB-2E5D-4BB0-9399-9D150EDE4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00F5E-9737-4BFA-A4E0-7F08813C0D2C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4ADEC-D7BE-4A5F-AB78-3DE99F7E16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42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1" y="0"/>
            <a:ext cx="109699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1" y="1066800"/>
            <a:ext cx="109699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E6D8B6E8-8C90-4D6F-99DF-9F6E9BA914DE}" type="datetimeFigureOut">
              <a:rPr lang="en-US" altLang="en-US"/>
              <a:pPr>
                <a:defRPr/>
              </a:pPr>
              <a:t>7/12/2024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FC527DF-0EF7-4469-90AB-90A911848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43D31C-1397-40C6-AB05-9BC66808684B}" type="datetimeFigureOut">
              <a:rPr lang="en-US" smtClean="0">
                <a:solidFill>
                  <a:srgbClr val="696464"/>
                </a:solidFill>
              </a:rPr>
              <a:pPr/>
              <a:t>7/12/2024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182D5A-FEF6-403C-99BF-570281C00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profile.iiita.ac.in/srdubey/" TargetMode="External"/><Relationship Id="rId4" Type="http://schemas.openxmlformats.org/officeDocument/2006/relationships/hyperlink" Target="mailto:srdubey@iiita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889" y="2072224"/>
            <a:ext cx="10327046" cy="2118776"/>
          </a:xfrm>
        </p:spPr>
        <p:txBody>
          <a:bodyPr/>
          <a:lstStyle/>
          <a:p>
            <a:pPr algn="ctr">
              <a:spcAft>
                <a:spcPts val="1799"/>
              </a:spcAft>
            </a:pPr>
            <a:r>
              <a:rPr lang="en-US" sz="5998" b="1" cap="none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Data Preparation and Weight Initialization</a:t>
            </a:r>
            <a:endParaRPr lang="en-US" sz="5398" b="1" cap="none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Placement Cell - IIITA">
            <a:extLst>
              <a:ext uri="{FF2B5EF4-FFF2-40B4-BE49-F238E27FC236}">
                <a16:creationId xmlns:a16="http://schemas.microsoft.com/office/drawing/2014/main" id="{F340DB30-228C-4D92-8716-E4A5EDAD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6" y="803614"/>
            <a:ext cx="1374826" cy="13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926F3-CE6D-470E-9980-17B38B344A9C}"/>
              </a:ext>
            </a:extLst>
          </p:cNvPr>
          <p:cNvSpPr txBox="1"/>
          <p:nvPr/>
        </p:nvSpPr>
        <p:spPr>
          <a:xfrm>
            <a:off x="0" y="146663"/>
            <a:ext cx="12188824" cy="73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199" b="1" dirty="0">
                <a:solidFill>
                  <a:srgbClr val="FF0000"/>
                </a:solidFill>
                <a:latin typeface="Calibri" pitchFamily="34" charset="0"/>
                <a:ea typeface="+mn-ea"/>
                <a:cs typeface="Calibri" pitchFamily="34" charset="0"/>
              </a:rPr>
              <a:t>Indian Institute of Information Technology, Allahabad</a:t>
            </a:r>
            <a:endParaRPr lang="en-IN" sz="4199" b="1" dirty="0">
              <a:solidFill>
                <a:srgbClr val="FF0000"/>
              </a:solidFill>
              <a:latin typeface="Rockwell"/>
              <a:ea typeface="+mn-e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0CAC84-E999-4033-9575-71299414C59F}"/>
              </a:ext>
            </a:extLst>
          </p:cNvPr>
          <p:cNvSpPr txBox="1">
            <a:spLocks/>
          </p:cNvSpPr>
          <p:nvPr/>
        </p:nvSpPr>
        <p:spPr>
          <a:xfrm>
            <a:off x="824612" y="4270278"/>
            <a:ext cx="8227457" cy="2557768"/>
          </a:xfrm>
          <a:prstGeom prst="rect">
            <a:avLst/>
          </a:prstGeom>
        </p:spPr>
        <p:txBody>
          <a:bodyPr vert="horz" lIns="91416" tIns="45708" rIns="91416" bIns="45708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defTabSz="914126" fontAlgn="auto">
              <a:spcAft>
                <a:spcPts val="0"/>
              </a:spcAft>
              <a:defRPr/>
            </a:pPr>
            <a:r>
              <a:rPr lang="en-US" sz="2099" cap="none" dirty="0">
                <a:latin typeface="Calibri" pitchFamily="34" charset="0"/>
                <a:cs typeface="Calibri" pitchFamily="34" charset="0"/>
              </a:rPr>
              <a:t>By</a:t>
            </a:r>
            <a:endParaRPr lang="en-US" sz="2799" cap="none" dirty="0">
              <a:latin typeface="Calibri" pitchFamily="34" charset="0"/>
              <a:cs typeface="Calibri" pitchFamily="34" charset="0"/>
            </a:endParaRPr>
          </a:p>
          <a:p>
            <a:pPr defTabSz="914126" fontAlgn="auto">
              <a:spcAft>
                <a:spcPts val="0"/>
              </a:spcAft>
              <a:defRPr/>
            </a:pPr>
            <a:endParaRPr lang="en-US" sz="1000" b="1" cap="none" dirty="0">
              <a:latin typeface="Calibri" pitchFamily="34" charset="0"/>
              <a:cs typeface="Calibri" pitchFamily="34" charset="0"/>
            </a:endParaRPr>
          </a:p>
          <a:p>
            <a:pPr defTabSz="914126" fontAlgn="auto">
              <a:spcAft>
                <a:spcPts val="0"/>
              </a:spcAft>
              <a:defRPr/>
            </a:pPr>
            <a:r>
              <a:rPr lang="en-US" sz="2799" b="1" cap="none" dirty="0">
                <a:latin typeface="Calibri" pitchFamily="34" charset="0"/>
                <a:cs typeface="Calibri" pitchFamily="34" charset="0"/>
              </a:rPr>
              <a:t>Dr. Shiv Ram Dubey</a:t>
            </a:r>
            <a:br>
              <a:rPr lang="en-US" sz="2799" b="1" cap="none" dirty="0">
                <a:latin typeface="Calibri" pitchFamily="34" charset="0"/>
                <a:cs typeface="Calibri" pitchFamily="34" charset="0"/>
              </a:rPr>
            </a:br>
            <a:r>
              <a:rPr lang="en-US" sz="2399" cap="none" dirty="0">
                <a:latin typeface="Calibri" pitchFamily="34" charset="0"/>
                <a:cs typeface="Calibri" pitchFamily="34" charset="0"/>
              </a:rPr>
              <a:t>Assistant Professor</a:t>
            </a:r>
            <a:br>
              <a:rPr lang="en-US" sz="2399" cap="none" dirty="0">
                <a:latin typeface="Calibri" pitchFamily="34" charset="0"/>
                <a:cs typeface="Calibri" pitchFamily="34" charset="0"/>
              </a:rPr>
            </a:br>
            <a:r>
              <a:rPr lang="en-US" sz="2399" cap="none" dirty="0">
                <a:latin typeface="Calibri" pitchFamily="34" charset="0"/>
                <a:cs typeface="Calibri" pitchFamily="34" charset="0"/>
              </a:rPr>
              <a:t>Computer Vision And Biometrics Lab (CVBL)</a:t>
            </a:r>
            <a:br>
              <a:rPr lang="en-US" sz="2399" cap="none" dirty="0">
                <a:latin typeface="Calibri" pitchFamily="34" charset="0"/>
                <a:cs typeface="Calibri" pitchFamily="34" charset="0"/>
              </a:rPr>
            </a:br>
            <a:r>
              <a:rPr lang="en-US" sz="2399" cap="none" dirty="0">
                <a:latin typeface="Calibri" pitchFamily="34" charset="0"/>
                <a:cs typeface="Calibri" pitchFamily="34" charset="0"/>
              </a:rPr>
              <a:t>Department Of Information Technology</a:t>
            </a:r>
            <a:br>
              <a:rPr lang="en-US" sz="2399" cap="none" dirty="0">
                <a:latin typeface="Calibri" pitchFamily="34" charset="0"/>
                <a:cs typeface="Calibri" pitchFamily="34" charset="0"/>
              </a:rPr>
            </a:br>
            <a:r>
              <a:rPr lang="en-US" sz="2399" cap="none" dirty="0">
                <a:latin typeface="Calibri" pitchFamily="34" charset="0"/>
                <a:cs typeface="Calibri" pitchFamily="34" charset="0"/>
              </a:rPr>
              <a:t>Indian Institute Of Information Technology, Allahabad</a:t>
            </a:r>
          </a:p>
          <a:p>
            <a:endParaRPr lang="en-US" sz="1799" cap="none" dirty="0">
              <a:solidFill>
                <a:prstClr val="black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r>
              <a:rPr lang="en-US" sz="1799" cap="none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Email: </a:t>
            </a:r>
            <a:r>
              <a:rPr lang="en-US" sz="1799" cap="none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  <a:hlinkClick r:id="rId4"/>
              </a:rPr>
              <a:t>srdubey@iiita.ac.in</a:t>
            </a:r>
            <a:r>
              <a:rPr lang="en-US" sz="1799" cap="none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</a:rPr>
              <a:t>      Web: </a:t>
            </a:r>
            <a:r>
              <a:rPr lang="en-US" sz="1799" cap="none" dirty="0">
                <a:solidFill>
                  <a:prstClr val="black"/>
                </a:solidFill>
                <a:latin typeface="Calibri" pitchFamily="34" charset="0"/>
                <a:ea typeface="+mn-ea"/>
                <a:cs typeface="Calibri" pitchFamily="34" charset="0"/>
                <a:hlinkClick r:id="rId5"/>
              </a:rPr>
              <a:t>https://profile.iiita.ac.in/srdubey/ </a:t>
            </a:r>
            <a:endParaRPr lang="en-US" sz="1799" cap="none" dirty="0">
              <a:solidFill>
                <a:prstClr val="black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26" name="Picture 2" descr="Computer Vision and Biometrics Lab">
            <a:extLst>
              <a:ext uri="{FF2B5EF4-FFF2-40B4-BE49-F238E27FC236}">
                <a16:creationId xmlns:a16="http://schemas.microsoft.com/office/drawing/2014/main" id="{9F7909BD-E234-408E-94E0-4CF713BD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236" y="894964"/>
            <a:ext cx="1602156" cy="121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Approach: Train/Val/Test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308" y="1143001"/>
            <a:ext cx="10817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</a:t>
            </a:r>
            <a:r>
              <a:rPr lang="en-US" sz="2800" b="1" dirty="0">
                <a:solidFill>
                  <a:srgbClr val="0000FF"/>
                </a:solidFill>
              </a:rPr>
              <a:t>train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b="1" dirty="0" err="1">
                <a:solidFill>
                  <a:srgbClr val="0000FF"/>
                </a:solidFill>
              </a:rPr>
              <a:t>val</a:t>
            </a:r>
            <a:r>
              <a:rPr lang="en-US" sz="2800" dirty="0">
                <a:solidFill>
                  <a:srgbClr val="0000FF"/>
                </a:solidFill>
              </a:rPr>
              <a:t>, and </a:t>
            </a:r>
            <a:r>
              <a:rPr lang="en-US" sz="2800" b="1" dirty="0">
                <a:solidFill>
                  <a:srgbClr val="0000FF"/>
                </a:solidFill>
              </a:rPr>
              <a:t>test</a:t>
            </a:r>
            <a:r>
              <a:rPr lang="en-US" sz="2800" dirty="0">
                <a:solidFill>
                  <a:srgbClr val="0000FF"/>
                </a:solidFill>
              </a:rPr>
              <a:t>;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Choose </a:t>
            </a:r>
            <a:r>
              <a:rPr lang="en-US" sz="2800" dirty="0" err="1">
                <a:solidFill>
                  <a:srgbClr val="0000FF"/>
                </a:solidFill>
              </a:rPr>
              <a:t>hyperparameters</a:t>
            </a:r>
            <a:r>
              <a:rPr lang="en-US" sz="2800" dirty="0">
                <a:solidFill>
                  <a:srgbClr val="0000FF"/>
                </a:solidFill>
              </a:rPr>
              <a:t> on </a:t>
            </a:r>
            <a:r>
              <a:rPr lang="en-US" sz="2800" dirty="0" err="1">
                <a:solidFill>
                  <a:srgbClr val="0000FF"/>
                </a:solidFill>
              </a:rPr>
              <a:t>val</a:t>
            </a:r>
            <a:r>
              <a:rPr lang="en-US" sz="2800" dirty="0">
                <a:solidFill>
                  <a:srgbClr val="0000FF"/>
                </a:solidFill>
              </a:rPr>
              <a:t> and evaluate on test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055" y="4343400"/>
            <a:ext cx="105379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Division can be done based on the size of dataset: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Roughly 10k or 10% whichever is less for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 and test sets.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Rest in train set.</a:t>
            </a:r>
          </a:p>
        </p:txBody>
      </p:sp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095625"/>
            <a:ext cx="10972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4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10969943" cy="51355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6000" dirty="0"/>
          </a:p>
          <a:p>
            <a:pPr marL="0" indent="0">
              <a:buNone/>
              <a:defRPr/>
            </a:pPr>
            <a:endParaRPr lang="en-US" sz="6000" dirty="0"/>
          </a:p>
          <a:p>
            <a:pPr marL="0" indent="0">
              <a:buNone/>
              <a:defRPr/>
            </a:pPr>
            <a:r>
              <a:rPr lang="en-US" sz="6000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53302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Preprocessing</a:t>
            </a:r>
          </a:p>
        </p:txBody>
      </p:sp>
      <p:pic>
        <p:nvPicPr>
          <p:cNvPr id="27650" name="Picture 2" descr="http://cs231n.github.io/assets/nn2/prepro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0" y="990601"/>
            <a:ext cx="1194504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35617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5884" y="6550224"/>
            <a:ext cx="30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Source: cs231n, Stanford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802" y="5475982"/>
            <a:ext cx="11477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Always all positive or all negative</a:t>
            </a:r>
          </a:p>
          <a:p>
            <a:r>
              <a:rPr lang="en-US" sz="3200" dirty="0">
                <a:solidFill>
                  <a:srgbClr val="0000FF"/>
                </a:solidFill>
              </a:rPr>
              <a:t>(this is also why you want zero-mean data!)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914400"/>
            <a:ext cx="9692640" cy="44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5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Preprocessing</a:t>
            </a:r>
          </a:p>
        </p:txBody>
      </p:sp>
      <p:pic>
        <p:nvPicPr>
          <p:cNvPr id="27650" name="Picture 2" descr="http://cs231n.github.io/assets/nn2/prepro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49" y="990601"/>
            <a:ext cx="10094063" cy="30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294" y="4237672"/>
            <a:ext cx="11376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 practice for Images: only centering is preferred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e.g. consider CIFAR-10 example with [32,32,3] images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Subtract the mean image </a:t>
            </a:r>
            <a:r>
              <a:rPr lang="en-US" sz="2400" dirty="0">
                <a:solidFill>
                  <a:srgbClr val="7030A0"/>
                </a:solidFill>
              </a:rPr>
              <a:t>(e.g. </a:t>
            </a:r>
            <a:r>
              <a:rPr lang="en-US" sz="2400" dirty="0" err="1">
                <a:solidFill>
                  <a:srgbClr val="7030A0"/>
                </a:solidFill>
              </a:rPr>
              <a:t>AlexNet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(mean image = [32,32,3] array)</a:t>
            </a: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Subtract per-channel mean </a:t>
            </a:r>
            <a:r>
              <a:rPr lang="en-US" sz="2400" dirty="0">
                <a:solidFill>
                  <a:srgbClr val="7030A0"/>
                </a:solidFill>
              </a:rPr>
              <a:t>(e.g. </a:t>
            </a:r>
            <a:r>
              <a:rPr lang="en-US" sz="2400" dirty="0" err="1">
                <a:solidFill>
                  <a:srgbClr val="7030A0"/>
                </a:solidFill>
              </a:rPr>
              <a:t>VGGNet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ResNet</a:t>
            </a:r>
            <a:r>
              <a:rPr lang="en-US" sz="2400" dirty="0">
                <a:solidFill>
                  <a:srgbClr val="7030A0"/>
                </a:solidFill>
              </a:rPr>
              <a:t>, etc.)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(mean along each channel = 3 numbers) 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12761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457201"/>
            <a:ext cx="10969943" cy="51355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6000" dirty="0"/>
          </a:p>
          <a:p>
            <a:pPr marL="0" indent="0">
              <a:buNone/>
              <a:defRPr/>
            </a:pPr>
            <a:endParaRPr lang="en-US" sz="6000" dirty="0"/>
          </a:p>
          <a:p>
            <a:pPr marL="0" indent="0">
              <a:buNone/>
              <a:defRPr/>
            </a:pPr>
            <a:r>
              <a:rPr lang="en-US" sz="6000" dirty="0"/>
              <a:t>Weight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45904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Constant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441" y="1371600"/>
            <a:ext cx="7949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Q: what happens when W=Constant </a:t>
            </a:r>
            <a:r>
              <a:rPr lang="en-US" sz="2800" dirty="0" err="1">
                <a:solidFill>
                  <a:srgbClr val="7030A0"/>
                </a:solidFill>
              </a:rPr>
              <a:t>init</a:t>
            </a:r>
            <a:r>
              <a:rPr lang="en-US" sz="2800" dirty="0">
                <a:solidFill>
                  <a:srgbClr val="7030A0"/>
                </a:solidFill>
              </a:rPr>
              <a:t> is used?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99" y="1894820"/>
            <a:ext cx="5119307" cy="321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37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Constant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441" y="1371600"/>
            <a:ext cx="7949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Q: what happens when W=Constant </a:t>
            </a:r>
            <a:r>
              <a:rPr lang="en-US" sz="2800" dirty="0" err="1">
                <a:solidFill>
                  <a:srgbClr val="7030A0"/>
                </a:solidFill>
              </a:rPr>
              <a:t>init</a:t>
            </a:r>
            <a:r>
              <a:rPr lang="en-US" sz="2800" dirty="0">
                <a:solidFill>
                  <a:srgbClr val="7030A0"/>
                </a:solidFill>
              </a:rPr>
              <a:t> is used?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441" y="2274839"/>
            <a:ext cx="6094413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Every neuron will compute the same output and undergo the exact same parameter updates. 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00B050"/>
                </a:solidFill>
              </a:rPr>
              <a:t>There is no source of asymmetry between neurons if their weights are initialized to be the same.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99" y="1894820"/>
            <a:ext cx="5119307" cy="321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51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148" y="1143001"/>
            <a:ext cx="9046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	First idea: </a:t>
            </a:r>
            <a:r>
              <a:rPr lang="en-US" sz="2800" b="1" dirty="0"/>
              <a:t>Small random numbers</a:t>
            </a:r>
            <a:r>
              <a:rPr lang="en-US" sz="2800" dirty="0"/>
              <a:t> </a:t>
            </a:r>
          </a:p>
          <a:p>
            <a:r>
              <a:rPr lang="en-US" sz="2800" dirty="0"/>
              <a:t>(Gaussian with zero mean and 1e-2 standard deviation)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015" y="2057401"/>
            <a:ext cx="9649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Symmetry breaking: Weights are different for different neurons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238636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148" y="1143001"/>
            <a:ext cx="9046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	First idea: </a:t>
            </a:r>
            <a:r>
              <a:rPr lang="en-US" sz="2800" b="1" dirty="0"/>
              <a:t>Small random numbers</a:t>
            </a:r>
            <a:r>
              <a:rPr lang="en-US" sz="2800" dirty="0"/>
              <a:t> </a:t>
            </a:r>
          </a:p>
          <a:p>
            <a:r>
              <a:rPr lang="en-US" sz="2800" dirty="0"/>
              <a:t>(Gaussian with zero mean and 1e-2 standard deviation)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015" y="3048000"/>
            <a:ext cx="11037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Works ~okay for small networks, but problems with deeper networks,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i.e. Almost all neurons will become zero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-&gt; gradient diminishing problem.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015" y="2057401"/>
            <a:ext cx="9649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Symmetry breaking: Weights are different for different neurons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13611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8B7952-E1BF-4088-8D91-414724EED16F}"/>
              </a:ext>
            </a:extLst>
          </p:cNvPr>
          <p:cNvSpPr txBox="1">
            <a:spLocks/>
          </p:cNvSpPr>
          <p:nvPr/>
        </p:nvSpPr>
        <p:spPr>
          <a:xfrm>
            <a:off x="1161747" y="-2361"/>
            <a:ext cx="9827240" cy="1718485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defTabSz="914126" fontAlgn="auto">
              <a:spcAft>
                <a:spcPts val="0"/>
              </a:spcAft>
              <a:defRPr/>
            </a:pPr>
            <a:r>
              <a:rPr lang="en-US" sz="5398" dirty="0">
                <a:latin typeface="Rockwell Condensed"/>
              </a:rPr>
              <a:t>Disclaimer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1DFC6-2238-4769-B8D0-FA0BC745ADA6}"/>
              </a:ext>
            </a:extLst>
          </p:cNvPr>
          <p:cNvSpPr txBox="1"/>
          <p:nvPr/>
        </p:nvSpPr>
        <p:spPr>
          <a:xfrm>
            <a:off x="1218293" y="1466752"/>
            <a:ext cx="9647981" cy="230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126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399" b="1" dirty="0">
                <a:solidFill>
                  <a:srgbClr val="7030A0"/>
                </a:solidFill>
                <a:latin typeface="Rockwell"/>
                <a:ea typeface="+mn-ea"/>
              </a:rPr>
              <a:t>The content (text, image, and graphics) used in this slide are adopted from many sources for academic purposes. Broadly, the sources have been given due credit appropriately. However, there is a chance of missing out some original primary sources. The authors of this material do not claim any copyright of such material. </a:t>
            </a:r>
            <a:endParaRPr lang="en-IN" sz="2399" dirty="0">
              <a:solidFill>
                <a:prstClr val="black"/>
              </a:solidFill>
              <a:latin typeface="Rockwel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13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148" y="1143001"/>
            <a:ext cx="9046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	First idea: </a:t>
            </a:r>
            <a:r>
              <a:rPr lang="en-US" sz="2800" b="1" dirty="0"/>
              <a:t>Small random numbers</a:t>
            </a:r>
            <a:r>
              <a:rPr lang="en-US" sz="2800" dirty="0"/>
              <a:t> </a:t>
            </a:r>
          </a:p>
          <a:p>
            <a:r>
              <a:rPr lang="en-US" sz="2800" dirty="0"/>
              <a:t>(Gaussian with zero mean and 1e-2 standard deviation)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015" y="3048000"/>
            <a:ext cx="11037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Works ~okay for small networks, but problems with deeper networks,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i.e. Almost all neurons will become zero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-&gt; gradient diminishing problem.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015" y="2057401"/>
            <a:ext cx="9649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Symmetry breaking: Weights are different for different neurons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868" y="4845554"/>
            <a:ext cx="10258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B0B0B"/>
                </a:solidFill>
              </a:rPr>
              <a:t>Increase the standard deviation to 1</a:t>
            </a:r>
          </a:p>
        </p:txBody>
      </p:sp>
    </p:spTree>
    <p:extLst>
      <p:ext uri="{BB962C8B-B14F-4D97-AF65-F5344CB8AC3E}">
        <p14:creationId xmlns:p14="http://schemas.microsoft.com/office/powerpoint/2010/main" val="236670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148" y="1143001"/>
            <a:ext cx="9046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	First idea: </a:t>
            </a:r>
            <a:r>
              <a:rPr lang="en-US" sz="2800" b="1" dirty="0"/>
              <a:t>Small random numbers</a:t>
            </a:r>
            <a:r>
              <a:rPr lang="en-US" sz="2800" dirty="0"/>
              <a:t> </a:t>
            </a:r>
          </a:p>
          <a:p>
            <a:r>
              <a:rPr lang="en-US" sz="2800" dirty="0"/>
              <a:t>(Gaussian with zero mean and 1e-2 standard deviation)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015" y="3048000"/>
            <a:ext cx="11037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Works ~okay for small networks, but problems with deeper networks,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i.e. Almost all neurons will become zero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-&gt; gradient diminishing problem.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015" y="2057401"/>
            <a:ext cx="9649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Symmetry breaking: Weights are different for different neurons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868" y="4845554"/>
            <a:ext cx="10258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B0B0B"/>
                </a:solidFill>
              </a:rPr>
              <a:t>Increase the standard deviation to 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015" y="5244406"/>
            <a:ext cx="11037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Almost all neurons completely saturated, either -1 or 1. Gradients will be all zero.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-&gt; gradient diminishing problem.</a:t>
            </a:r>
          </a:p>
        </p:txBody>
      </p:sp>
    </p:spTree>
    <p:extLst>
      <p:ext uri="{BB962C8B-B14F-4D97-AF65-F5344CB8AC3E}">
        <p14:creationId xmlns:p14="http://schemas.microsoft.com/office/powerpoint/2010/main" val="388650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0"/>
            <a:ext cx="1440174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02743" y="65648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212971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8" y="797576"/>
            <a:ext cx="9701364" cy="57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4600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Gaussian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8" y="1066800"/>
            <a:ext cx="1142614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212335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Xavier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9327248" y="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Glorot</a:t>
            </a:r>
            <a:r>
              <a:rPr lang="en-US" dirty="0">
                <a:solidFill>
                  <a:srgbClr val="7030A0"/>
                </a:solidFill>
              </a:rPr>
              <a:t> et al., 2010]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129" y="1143000"/>
            <a:ext cx="765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Calibrating the variances with 1/</a:t>
            </a:r>
            <a:r>
              <a:rPr lang="en-US" sz="2800" b="1" dirty="0" err="1"/>
              <a:t>sqrt</a:t>
            </a:r>
            <a:r>
              <a:rPr lang="en-US" sz="2800" b="1" dirty="0"/>
              <a:t>(</a:t>
            </a:r>
            <a:r>
              <a:rPr lang="en-US" sz="2800" b="1" dirty="0" err="1"/>
              <a:t>fan_in</a:t>
            </a:r>
            <a:r>
              <a:rPr lang="en-US" sz="2800" b="1" dirty="0"/>
              <a:t>)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408" y="1905000"/>
                <a:ext cx="8931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W</m:t>
                      </m:r>
                      <m: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solidFill>
                                <a:srgbClr val="0AA67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np</m:t>
                          </m:r>
                          <m:r>
                            <a:rPr lang="en-US" sz="280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random</m:t>
                          </m:r>
                          <m:r>
                            <a:rPr lang="en-US" sz="280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randn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AA67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fan</m:t>
                              </m:r>
                              <m: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80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fan</m:t>
                              </m:r>
                              <m: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AA676"/>
                                  </a:solidFill>
                                  <a:latin typeface="Cambria Math"/>
                                </a:rPr>
                                <m:t>out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np</m:t>
                          </m:r>
                          <m:r>
                            <a:rPr lang="en-US" sz="2800" b="0" i="0" smtClean="0">
                              <a:solidFill>
                                <a:srgbClr val="0AA676"/>
                              </a:solidFill>
                              <a:latin typeface="Cambria Math"/>
                            </a:rPr>
                            <m:t>.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sqrt</m:t>
                      </m:r>
                      <m: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fan</m:t>
                      </m:r>
                      <m: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in</m:t>
                      </m:r>
                      <m:r>
                        <a:rPr lang="en-US" sz="2800" b="0" i="0" smtClean="0">
                          <a:solidFill>
                            <a:srgbClr val="0AA67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AA676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" y="1905000"/>
                <a:ext cx="893180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09441" y="2667001"/>
            <a:ext cx="11376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Reasonable initialization. </a:t>
            </a:r>
          </a:p>
          <a:p>
            <a:r>
              <a:rPr lang="en-US" sz="2800" dirty="0"/>
              <a:t>(Mathematical derivation assumes linear activations)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914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Xavier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3" y="929640"/>
            <a:ext cx="11945049" cy="555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280662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Xavier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3" y="930112"/>
            <a:ext cx="11945049" cy="5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379126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</a:t>
            </a:r>
            <a:r>
              <a:rPr lang="en-US" altLang="en-US" dirty="0" err="1"/>
              <a:t>XavierImproved</a:t>
            </a:r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5" y="1185652"/>
            <a:ext cx="12066937" cy="530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153220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Weight Initialization: </a:t>
            </a:r>
            <a:r>
              <a:rPr lang="en-US" altLang="en-US" dirty="0" err="1"/>
              <a:t>XavierImproved</a:t>
            </a:r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5" y="1185652"/>
            <a:ext cx="12066937" cy="530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4867" y="1219200"/>
            <a:ext cx="304721" cy="20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77228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90600"/>
            <a:ext cx="10969943" cy="5638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4000">
                <a:solidFill>
                  <a:srgbClr val="FF0000"/>
                </a:solidFill>
              </a:rPr>
              <a:t>Data and Weight Setup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Dataset Preparation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Data Preprocessing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Weight Initialization</a:t>
            </a:r>
          </a:p>
        </p:txBody>
      </p:sp>
      <p:pic>
        <p:nvPicPr>
          <p:cNvPr id="4" name="Picture 2" descr="http://cs231n.github.io/assets/nn1/rel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42" y="1981200"/>
            <a:ext cx="325035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s231n.github.io/assets/nn2/prepro1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6" y="4267200"/>
            <a:ext cx="560485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39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6294" y="304801"/>
            <a:ext cx="112746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Proper initialization is an active area of research… </a:t>
            </a:r>
          </a:p>
          <a:p>
            <a:endParaRPr lang="en-US" sz="2800" dirty="0"/>
          </a:p>
          <a:p>
            <a:r>
              <a:rPr lang="en-US" sz="2000" b="1" i="1" dirty="0"/>
              <a:t>Understanding the difficulty of training deep </a:t>
            </a:r>
            <a:r>
              <a:rPr lang="en-US" sz="2000" b="1" i="1" dirty="0" err="1"/>
              <a:t>feedforward</a:t>
            </a:r>
            <a:r>
              <a:rPr lang="en-US" sz="2000" b="1" i="1" dirty="0"/>
              <a:t> neural networks</a:t>
            </a:r>
            <a:r>
              <a:rPr lang="en-US" sz="2000" b="1" dirty="0"/>
              <a:t> </a:t>
            </a:r>
            <a:r>
              <a:rPr lang="en-US" sz="2000" dirty="0"/>
              <a:t>by </a:t>
            </a:r>
            <a:r>
              <a:rPr lang="en-US" sz="2000" dirty="0" err="1"/>
              <a:t>Glorot</a:t>
            </a:r>
            <a:r>
              <a:rPr lang="en-US" sz="2000" dirty="0"/>
              <a:t> and </a:t>
            </a:r>
            <a:r>
              <a:rPr lang="en-US" sz="2000" dirty="0" err="1"/>
              <a:t>Bengio</a:t>
            </a:r>
            <a:r>
              <a:rPr lang="en-US" sz="2000" dirty="0"/>
              <a:t>, 2010 </a:t>
            </a:r>
          </a:p>
          <a:p>
            <a:endParaRPr lang="en-US" sz="2000" dirty="0"/>
          </a:p>
          <a:p>
            <a:r>
              <a:rPr lang="en-US" sz="2000" b="1" i="1" dirty="0"/>
              <a:t>Exact solutions to the nonlinear dynamics of learning in deep linear neural networks</a:t>
            </a:r>
            <a:r>
              <a:rPr lang="en-US" sz="2000" dirty="0"/>
              <a:t> by Saxe et al, 2013 </a:t>
            </a:r>
          </a:p>
          <a:p>
            <a:endParaRPr lang="en-US" sz="2000" dirty="0"/>
          </a:p>
          <a:p>
            <a:r>
              <a:rPr lang="en-US" sz="2000" b="1" i="1" dirty="0"/>
              <a:t>Random walk initialization for training very deep </a:t>
            </a:r>
            <a:r>
              <a:rPr lang="en-US" sz="2000" b="1" i="1" dirty="0" err="1"/>
              <a:t>feedforward</a:t>
            </a:r>
            <a:r>
              <a:rPr lang="en-US" sz="2000" b="1" i="1" dirty="0"/>
              <a:t> networks</a:t>
            </a:r>
            <a:r>
              <a:rPr lang="en-US" sz="2000" dirty="0"/>
              <a:t> by </a:t>
            </a:r>
            <a:r>
              <a:rPr lang="en-US" sz="2000" dirty="0" err="1"/>
              <a:t>Sussillo</a:t>
            </a:r>
            <a:r>
              <a:rPr lang="en-US" sz="2000" dirty="0"/>
              <a:t> and Abbott, 2014 </a:t>
            </a:r>
          </a:p>
          <a:p>
            <a:endParaRPr lang="en-US" sz="2000" dirty="0"/>
          </a:p>
          <a:p>
            <a:r>
              <a:rPr lang="en-US" sz="2000" b="1" i="1" dirty="0"/>
              <a:t>Delving deep into rectifiers: Surpassing human-level performance on </a:t>
            </a:r>
            <a:r>
              <a:rPr lang="en-US" sz="2000" b="1" i="1" dirty="0" err="1"/>
              <a:t>ImageNet</a:t>
            </a:r>
            <a:r>
              <a:rPr lang="en-US" sz="2000" b="1" i="1" dirty="0"/>
              <a:t> classification</a:t>
            </a:r>
            <a:r>
              <a:rPr lang="en-US" sz="2000" dirty="0"/>
              <a:t> by He et al., 2015 </a:t>
            </a:r>
          </a:p>
          <a:p>
            <a:endParaRPr lang="en-US" sz="2000" dirty="0"/>
          </a:p>
          <a:p>
            <a:r>
              <a:rPr lang="en-US" sz="2000" b="1" i="1" dirty="0"/>
              <a:t>Data-dependent Initializations of Convolutional Neural Networks</a:t>
            </a:r>
            <a:r>
              <a:rPr lang="en-US" sz="2000" dirty="0"/>
              <a:t> by </a:t>
            </a:r>
            <a:r>
              <a:rPr lang="en-US" sz="2000" dirty="0" err="1"/>
              <a:t>Krähenbühl</a:t>
            </a:r>
            <a:r>
              <a:rPr lang="en-US" sz="2000" dirty="0"/>
              <a:t> et al., 2015 </a:t>
            </a:r>
          </a:p>
          <a:p>
            <a:endParaRPr lang="en-US" sz="2000" dirty="0"/>
          </a:p>
          <a:p>
            <a:r>
              <a:rPr lang="en-US" sz="2000" b="1" i="1" dirty="0"/>
              <a:t>All you need is a good </a:t>
            </a:r>
            <a:r>
              <a:rPr lang="en-US" sz="2000" b="1" i="1" dirty="0" err="1"/>
              <a:t>init</a:t>
            </a:r>
            <a:r>
              <a:rPr lang="en-US" sz="2000" dirty="0"/>
              <a:t> by </a:t>
            </a:r>
            <a:r>
              <a:rPr lang="en-US" sz="2000" dirty="0" err="1"/>
              <a:t>Mishkin</a:t>
            </a:r>
            <a:r>
              <a:rPr lang="en-US" sz="2000" dirty="0"/>
              <a:t> and </a:t>
            </a:r>
            <a:r>
              <a:rPr lang="en-US" sz="2000" dirty="0" err="1"/>
              <a:t>Matas</a:t>
            </a:r>
            <a:r>
              <a:rPr lang="en-US" sz="2000" dirty="0"/>
              <a:t>, 2015 </a:t>
            </a:r>
          </a:p>
          <a:p>
            <a:r>
              <a:rPr lang="en-US" sz="2000" b="1" dirty="0"/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71699" y="64886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cs231n</a:t>
            </a:r>
          </a:p>
        </p:txBody>
      </p:sp>
    </p:spTree>
    <p:extLst>
      <p:ext uri="{BB962C8B-B14F-4D97-AF65-F5344CB8AC3E}">
        <p14:creationId xmlns:p14="http://schemas.microsoft.com/office/powerpoint/2010/main" val="12886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Acknowledgement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Thanks to the following courses and corresponding researchers for making their teaching/research material online</a:t>
            </a: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Deep Learning, Stanford University	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Introduction to Deep Learning, University of Illinois at Urbana-Champaign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Introduction to Deep Learning, Carnegie Mellon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Convolutional Neural Networks for Visual Recognition, Stanford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Natural Language Processing with Deep Learning, Stanford University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And Many More ......</a:t>
            </a:r>
          </a:p>
        </p:txBody>
      </p:sp>
    </p:spTree>
    <p:extLst>
      <p:ext uri="{BB962C8B-B14F-4D97-AF65-F5344CB8AC3E}">
        <p14:creationId xmlns:p14="http://schemas.microsoft.com/office/powerpoint/2010/main" val="7093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7387" y="2514600"/>
            <a:ext cx="11122025" cy="914400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Dataset Preparation  </a:t>
            </a:r>
            <a:br>
              <a:rPr lang="en-US" altLang="en-US" sz="4800" dirty="0"/>
            </a:br>
            <a:r>
              <a:rPr lang="en-US" altLang="en-US" sz="4800" dirty="0"/>
              <a:t>Train/Val/Test sets</a:t>
            </a:r>
          </a:p>
        </p:txBody>
      </p:sp>
    </p:spTree>
    <p:extLst>
      <p:ext uri="{BB962C8B-B14F-4D97-AF65-F5344CB8AC3E}">
        <p14:creationId xmlns:p14="http://schemas.microsoft.com/office/powerpoint/2010/main" val="423941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 People Do: Train/Test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308" y="1143001"/>
            <a:ext cx="11884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train and test,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Choose </a:t>
            </a:r>
            <a:r>
              <a:rPr lang="en-US" sz="2800" dirty="0" err="1">
                <a:solidFill>
                  <a:srgbClr val="0000FF"/>
                </a:solidFill>
              </a:rPr>
              <a:t>hyperparameters</a:t>
            </a:r>
            <a:r>
              <a:rPr lang="en-US" sz="2800" dirty="0">
                <a:solidFill>
                  <a:srgbClr val="0000FF"/>
                </a:solidFill>
              </a:rPr>
              <a:t> that work best on test data</a:t>
            </a:r>
          </a:p>
        </p:txBody>
      </p:sp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2975124"/>
            <a:ext cx="10972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0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 People Do: Train/Test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055" y="4648200"/>
            <a:ext cx="11680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BAD: No idea how algorithm will perform on new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308" y="1143001"/>
            <a:ext cx="11884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train and test,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Choose </a:t>
            </a:r>
            <a:r>
              <a:rPr lang="en-US" sz="2800" dirty="0" err="1">
                <a:solidFill>
                  <a:srgbClr val="0000FF"/>
                </a:solidFill>
              </a:rPr>
              <a:t>hyperparameters</a:t>
            </a:r>
            <a:r>
              <a:rPr lang="en-US" sz="2800" dirty="0">
                <a:solidFill>
                  <a:srgbClr val="0000FF"/>
                </a:solidFill>
              </a:rPr>
              <a:t> that work best on test data</a:t>
            </a:r>
          </a:p>
        </p:txBody>
      </p:sp>
      <p:pic>
        <p:nvPicPr>
          <p:cNvPr id="8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" y="2975124"/>
            <a:ext cx="10972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Validation</a:t>
            </a:r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86005"/>
            <a:ext cx="10972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7308" y="1143001"/>
            <a:ext cx="11884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folds,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Try each fold as validation and average the results</a:t>
            </a:r>
          </a:p>
        </p:txBody>
      </p:sp>
    </p:spTree>
    <p:extLst>
      <p:ext uri="{BB962C8B-B14F-4D97-AF65-F5344CB8AC3E}">
        <p14:creationId xmlns:p14="http://schemas.microsoft.com/office/powerpoint/2010/main" val="38200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055" y="4648200"/>
            <a:ext cx="107665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Useful for small datasets, but not used too frequently in deep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08" y="1143001"/>
            <a:ext cx="11884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folds,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Try each fold as validation and average the results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86005"/>
            <a:ext cx="10972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81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Approach: Train/Val/Test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308" y="1143001"/>
            <a:ext cx="10893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Split data into </a:t>
            </a:r>
            <a:r>
              <a:rPr lang="en-US" sz="2800" b="1" dirty="0">
                <a:solidFill>
                  <a:srgbClr val="0000FF"/>
                </a:solidFill>
              </a:rPr>
              <a:t>train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b="1" dirty="0" err="1">
                <a:solidFill>
                  <a:srgbClr val="0000FF"/>
                </a:solidFill>
              </a:rPr>
              <a:t>val</a:t>
            </a:r>
            <a:r>
              <a:rPr lang="en-US" sz="2800" dirty="0">
                <a:solidFill>
                  <a:srgbClr val="0000FF"/>
                </a:solidFill>
              </a:rPr>
              <a:t>, and </a:t>
            </a:r>
            <a:r>
              <a:rPr lang="en-US" sz="2800" b="1" dirty="0">
                <a:solidFill>
                  <a:srgbClr val="0000FF"/>
                </a:solidFill>
              </a:rPr>
              <a:t>test</a:t>
            </a:r>
            <a:r>
              <a:rPr lang="en-US" sz="2800" dirty="0">
                <a:solidFill>
                  <a:srgbClr val="0000FF"/>
                </a:solidFill>
              </a:rPr>
              <a:t>;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Choose </a:t>
            </a:r>
            <a:r>
              <a:rPr lang="en-US" sz="2800" dirty="0" err="1">
                <a:solidFill>
                  <a:srgbClr val="0000FF"/>
                </a:solidFill>
              </a:rPr>
              <a:t>hyperparameters</a:t>
            </a:r>
            <a:r>
              <a:rPr lang="en-US" sz="2800" dirty="0">
                <a:solidFill>
                  <a:srgbClr val="0000FF"/>
                </a:solidFill>
              </a:rPr>
              <a:t> on </a:t>
            </a:r>
            <a:r>
              <a:rPr lang="en-US" sz="2800" dirty="0" err="1">
                <a:solidFill>
                  <a:srgbClr val="0000FF"/>
                </a:solidFill>
              </a:rPr>
              <a:t>val</a:t>
            </a:r>
            <a:r>
              <a:rPr lang="en-US" sz="2800" dirty="0">
                <a:solidFill>
                  <a:srgbClr val="0000FF"/>
                </a:solidFill>
              </a:rPr>
              <a:t> and evaluate on test </a:t>
            </a:r>
          </a:p>
        </p:txBody>
      </p:sp>
      <p:pic>
        <p:nvPicPr>
          <p:cNvPr id="5122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095625"/>
            <a:ext cx="10972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357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49814</TotalTime>
  <Words>1036</Words>
  <Application>Microsoft Office PowerPoint</Application>
  <PresentationFormat>Custom</PresentationFormat>
  <Paragraphs>156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Rockwell</vt:lpstr>
      <vt:lpstr>Rockwell Condensed</vt:lpstr>
      <vt:lpstr>Wingdings</vt:lpstr>
      <vt:lpstr>Office Theme</vt:lpstr>
      <vt:lpstr>Wood Type</vt:lpstr>
      <vt:lpstr>Data Preparation and Weight Initialization</vt:lpstr>
      <vt:lpstr>PowerPoint Presentation</vt:lpstr>
      <vt:lpstr>This Class</vt:lpstr>
      <vt:lpstr>Dataset Preparation   Train/Val/Test sets</vt:lpstr>
      <vt:lpstr>In General People Do: Train/Test</vt:lpstr>
      <vt:lpstr>In General People Do: Train/Test</vt:lpstr>
      <vt:lpstr>K-Fold Validation</vt:lpstr>
      <vt:lpstr>K-Fold Validation</vt:lpstr>
      <vt:lpstr>Better Approach: Train/Val/Test sets</vt:lpstr>
      <vt:lpstr>Better Approach: Train/Val/Test sets</vt:lpstr>
      <vt:lpstr>PowerPoint Presentation</vt:lpstr>
      <vt:lpstr>Data Preprocessing</vt:lpstr>
      <vt:lpstr>Data Preprocessing</vt:lpstr>
      <vt:lpstr>Data Preprocessing</vt:lpstr>
      <vt:lpstr>PowerPoint Presentation</vt:lpstr>
      <vt:lpstr>Weight Initialization: Constant</vt:lpstr>
      <vt:lpstr>Weight Initialization: Constant</vt:lpstr>
      <vt:lpstr>Weight Initialization: Gaussian</vt:lpstr>
      <vt:lpstr>Weight Initialization: Gaussian</vt:lpstr>
      <vt:lpstr>Weight Initialization: Gaussian</vt:lpstr>
      <vt:lpstr>Weight Initialization: Gaussian</vt:lpstr>
      <vt:lpstr>Weight Initialization: Gaussian</vt:lpstr>
      <vt:lpstr>Weight Initialization: Gaussian</vt:lpstr>
      <vt:lpstr>Weight Initialization: Gaussian</vt:lpstr>
      <vt:lpstr>Weight Initialization: Xavier</vt:lpstr>
      <vt:lpstr>Weight Initialization: Xavier</vt:lpstr>
      <vt:lpstr>Weight Initialization: Xavier</vt:lpstr>
      <vt:lpstr>Weight Initialization: XavierImproved</vt:lpstr>
      <vt:lpstr>Weight Initialization: XavierImproved</vt:lpstr>
      <vt:lpstr>PowerPoint Presentation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15_Training&amp;VisualizingCNN</dc:title>
  <dc:subject>IIITS_ComputerVision</dc:subject>
  <dc:creator>SRD</dc:creator>
  <cp:lastModifiedBy>Shiv Ram Dubey</cp:lastModifiedBy>
  <cp:revision>139</cp:revision>
  <dcterms:created xsi:type="dcterms:W3CDTF">2009-12-16T02:55:56Z</dcterms:created>
  <dcterms:modified xsi:type="dcterms:W3CDTF">2024-07-12T01:07:52Z</dcterms:modified>
</cp:coreProperties>
</file>