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BC9A1-45CC-634F-C3F7-9B82E061EE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52FDD6-6EC7-7CF2-3D52-1953E7102F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E57A22-34C5-1BE3-2983-9F6C1436272E}"/>
              </a:ext>
            </a:extLst>
          </p:cNvPr>
          <p:cNvSpPr>
            <a:spLocks noGrp="1"/>
          </p:cNvSpPr>
          <p:nvPr>
            <p:ph type="dt" sz="half" idx="10"/>
          </p:nvPr>
        </p:nvSpPr>
        <p:spPr/>
        <p:txBody>
          <a:bodyPr/>
          <a:lstStyle/>
          <a:p>
            <a:fld id="{448E56D4-87BE-4172-8B93-61AD0D2D6532}" type="datetimeFigureOut">
              <a:rPr lang="en-US" smtClean="0"/>
              <a:t>2/13/2025</a:t>
            </a:fld>
            <a:endParaRPr lang="en-US"/>
          </a:p>
        </p:txBody>
      </p:sp>
      <p:sp>
        <p:nvSpPr>
          <p:cNvPr id="5" name="Footer Placeholder 4">
            <a:extLst>
              <a:ext uri="{FF2B5EF4-FFF2-40B4-BE49-F238E27FC236}">
                <a16:creationId xmlns:a16="http://schemas.microsoft.com/office/drawing/2014/main" id="{A630834E-7D29-4D18-1A84-B40B5F89A3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DC9D6-CB78-A1B0-DB35-C2659BDDD661}"/>
              </a:ext>
            </a:extLst>
          </p:cNvPr>
          <p:cNvSpPr>
            <a:spLocks noGrp="1"/>
          </p:cNvSpPr>
          <p:nvPr>
            <p:ph type="sldNum" sz="quarter" idx="12"/>
          </p:nvPr>
        </p:nvSpPr>
        <p:spPr/>
        <p:txBody>
          <a:bodyPr/>
          <a:lstStyle/>
          <a:p>
            <a:fld id="{BB69E044-69F0-4730-9FA6-20409BF22828}" type="slidenum">
              <a:rPr lang="en-US" smtClean="0"/>
              <a:t>‹#›</a:t>
            </a:fld>
            <a:endParaRPr lang="en-US"/>
          </a:p>
        </p:txBody>
      </p:sp>
    </p:spTree>
    <p:extLst>
      <p:ext uri="{BB962C8B-B14F-4D97-AF65-F5344CB8AC3E}">
        <p14:creationId xmlns:p14="http://schemas.microsoft.com/office/powerpoint/2010/main" val="342505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8F2A7-C6A4-E4E5-9862-CF7B78823E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CA6BA7-AB5A-C414-7833-CA33E82A86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31702-7219-AF86-5E12-A71F76AE6072}"/>
              </a:ext>
            </a:extLst>
          </p:cNvPr>
          <p:cNvSpPr>
            <a:spLocks noGrp="1"/>
          </p:cNvSpPr>
          <p:nvPr>
            <p:ph type="dt" sz="half" idx="10"/>
          </p:nvPr>
        </p:nvSpPr>
        <p:spPr/>
        <p:txBody>
          <a:bodyPr/>
          <a:lstStyle/>
          <a:p>
            <a:fld id="{448E56D4-87BE-4172-8B93-61AD0D2D6532}" type="datetimeFigureOut">
              <a:rPr lang="en-US" smtClean="0"/>
              <a:t>2/13/2025</a:t>
            </a:fld>
            <a:endParaRPr lang="en-US"/>
          </a:p>
        </p:txBody>
      </p:sp>
      <p:sp>
        <p:nvSpPr>
          <p:cNvPr id="5" name="Footer Placeholder 4">
            <a:extLst>
              <a:ext uri="{FF2B5EF4-FFF2-40B4-BE49-F238E27FC236}">
                <a16:creationId xmlns:a16="http://schemas.microsoft.com/office/drawing/2014/main" id="{33B6F910-8A9F-0E7C-FB93-553FB9B7C5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78DE51-FF4F-558C-982C-CB5DDB07C867}"/>
              </a:ext>
            </a:extLst>
          </p:cNvPr>
          <p:cNvSpPr>
            <a:spLocks noGrp="1"/>
          </p:cNvSpPr>
          <p:nvPr>
            <p:ph type="sldNum" sz="quarter" idx="12"/>
          </p:nvPr>
        </p:nvSpPr>
        <p:spPr/>
        <p:txBody>
          <a:bodyPr/>
          <a:lstStyle/>
          <a:p>
            <a:fld id="{BB69E044-69F0-4730-9FA6-20409BF22828}" type="slidenum">
              <a:rPr lang="en-US" smtClean="0"/>
              <a:t>‹#›</a:t>
            </a:fld>
            <a:endParaRPr lang="en-US"/>
          </a:p>
        </p:txBody>
      </p:sp>
    </p:spTree>
    <p:extLst>
      <p:ext uri="{BB962C8B-B14F-4D97-AF65-F5344CB8AC3E}">
        <p14:creationId xmlns:p14="http://schemas.microsoft.com/office/powerpoint/2010/main" val="281796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1E2653-8211-2DE7-F3FF-943AEFAEA6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9D07C27-643E-8B5F-303C-BD01A0A09A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4223E-C04F-E41C-F705-577759D18ABA}"/>
              </a:ext>
            </a:extLst>
          </p:cNvPr>
          <p:cNvSpPr>
            <a:spLocks noGrp="1"/>
          </p:cNvSpPr>
          <p:nvPr>
            <p:ph type="dt" sz="half" idx="10"/>
          </p:nvPr>
        </p:nvSpPr>
        <p:spPr/>
        <p:txBody>
          <a:bodyPr/>
          <a:lstStyle/>
          <a:p>
            <a:fld id="{448E56D4-87BE-4172-8B93-61AD0D2D6532}" type="datetimeFigureOut">
              <a:rPr lang="en-US" smtClean="0"/>
              <a:t>2/13/2025</a:t>
            </a:fld>
            <a:endParaRPr lang="en-US"/>
          </a:p>
        </p:txBody>
      </p:sp>
      <p:sp>
        <p:nvSpPr>
          <p:cNvPr id="5" name="Footer Placeholder 4">
            <a:extLst>
              <a:ext uri="{FF2B5EF4-FFF2-40B4-BE49-F238E27FC236}">
                <a16:creationId xmlns:a16="http://schemas.microsoft.com/office/drawing/2014/main" id="{95043D67-23C5-B1A3-0220-3FF01D93AE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41C6CD-73D6-9036-2BC0-65FC8314A3EF}"/>
              </a:ext>
            </a:extLst>
          </p:cNvPr>
          <p:cNvSpPr>
            <a:spLocks noGrp="1"/>
          </p:cNvSpPr>
          <p:nvPr>
            <p:ph type="sldNum" sz="quarter" idx="12"/>
          </p:nvPr>
        </p:nvSpPr>
        <p:spPr/>
        <p:txBody>
          <a:bodyPr/>
          <a:lstStyle/>
          <a:p>
            <a:fld id="{BB69E044-69F0-4730-9FA6-20409BF22828}" type="slidenum">
              <a:rPr lang="en-US" smtClean="0"/>
              <a:t>‹#›</a:t>
            </a:fld>
            <a:endParaRPr lang="en-US"/>
          </a:p>
        </p:txBody>
      </p:sp>
    </p:spTree>
    <p:extLst>
      <p:ext uri="{BB962C8B-B14F-4D97-AF65-F5344CB8AC3E}">
        <p14:creationId xmlns:p14="http://schemas.microsoft.com/office/powerpoint/2010/main" val="118119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5B26-4B85-2226-7B56-ADFD32F573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08797F-8AE3-275D-9C1C-18C87735AA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97C39F-6BA8-77FC-630C-6EFC2E4D9D05}"/>
              </a:ext>
            </a:extLst>
          </p:cNvPr>
          <p:cNvSpPr>
            <a:spLocks noGrp="1"/>
          </p:cNvSpPr>
          <p:nvPr>
            <p:ph type="dt" sz="half" idx="10"/>
          </p:nvPr>
        </p:nvSpPr>
        <p:spPr/>
        <p:txBody>
          <a:bodyPr/>
          <a:lstStyle/>
          <a:p>
            <a:fld id="{448E56D4-87BE-4172-8B93-61AD0D2D6532}" type="datetimeFigureOut">
              <a:rPr lang="en-US" smtClean="0"/>
              <a:t>2/13/2025</a:t>
            </a:fld>
            <a:endParaRPr lang="en-US"/>
          </a:p>
        </p:txBody>
      </p:sp>
      <p:sp>
        <p:nvSpPr>
          <p:cNvPr id="5" name="Footer Placeholder 4">
            <a:extLst>
              <a:ext uri="{FF2B5EF4-FFF2-40B4-BE49-F238E27FC236}">
                <a16:creationId xmlns:a16="http://schemas.microsoft.com/office/drawing/2014/main" id="{D5618C45-1DD9-00D3-8510-6372D25755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87FFCF-C71A-E599-0EE4-D2C09A278CAA}"/>
              </a:ext>
            </a:extLst>
          </p:cNvPr>
          <p:cNvSpPr>
            <a:spLocks noGrp="1"/>
          </p:cNvSpPr>
          <p:nvPr>
            <p:ph type="sldNum" sz="quarter" idx="12"/>
          </p:nvPr>
        </p:nvSpPr>
        <p:spPr/>
        <p:txBody>
          <a:bodyPr/>
          <a:lstStyle/>
          <a:p>
            <a:fld id="{BB69E044-69F0-4730-9FA6-20409BF22828}" type="slidenum">
              <a:rPr lang="en-US" smtClean="0"/>
              <a:t>‹#›</a:t>
            </a:fld>
            <a:endParaRPr lang="en-US"/>
          </a:p>
        </p:txBody>
      </p:sp>
    </p:spTree>
    <p:extLst>
      <p:ext uri="{BB962C8B-B14F-4D97-AF65-F5344CB8AC3E}">
        <p14:creationId xmlns:p14="http://schemas.microsoft.com/office/powerpoint/2010/main" val="1568489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37E61-45DC-80C5-5926-79459F9444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D222EE-2A86-B38A-370D-3578F545FCF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B91183-0CF3-553A-B5CE-5B2EDF4DE7AB}"/>
              </a:ext>
            </a:extLst>
          </p:cNvPr>
          <p:cNvSpPr>
            <a:spLocks noGrp="1"/>
          </p:cNvSpPr>
          <p:nvPr>
            <p:ph type="dt" sz="half" idx="10"/>
          </p:nvPr>
        </p:nvSpPr>
        <p:spPr/>
        <p:txBody>
          <a:bodyPr/>
          <a:lstStyle/>
          <a:p>
            <a:fld id="{448E56D4-87BE-4172-8B93-61AD0D2D6532}" type="datetimeFigureOut">
              <a:rPr lang="en-US" smtClean="0"/>
              <a:t>2/13/2025</a:t>
            </a:fld>
            <a:endParaRPr lang="en-US"/>
          </a:p>
        </p:txBody>
      </p:sp>
      <p:sp>
        <p:nvSpPr>
          <p:cNvPr id="5" name="Footer Placeholder 4">
            <a:extLst>
              <a:ext uri="{FF2B5EF4-FFF2-40B4-BE49-F238E27FC236}">
                <a16:creationId xmlns:a16="http://schemas.microsoft.com/office/drawing/2014/main" id="{0AC04855-D9E5-3B17-7EE8-3F8388D13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73A48-44CE-CB05-1582-103B585B8AE5}"/>
              </a:ext>
            </a:extLst>
          </p:cNvPr>
          <p:cNvSpPr>
            <a:spLocks noGrp="1"/>
          </p:cNvSpPr>
          <p:nvPr>
            <p:ph type="sldNum" sz="quarter" idx="12"/>
          </p:nvPr>
        </p:nvSpPr>
        <p:spPr/>
        <p:txBody>
          <a:bodyPr/>
          <a:lstStyle/>
          <a:p>
            <a:fld id="{BB69E044-69F0-4730-9FA6-20409BF22828}" type="slidenum">
              <a:rPr lang="en-US" smtClean="0"/>
              <a:t>‹#›</a:t>
            </a:fld>
            <a:endParaRPr lang="en-US"/>
          </a:p>
        </p:txBody>
      </p:sp>
    </p:spTree>
    <p:extLst>
      <p:ext uri="{BB962C8B-B14F-4D97-AF65-F5344CB8AC3E}">
        <p14:creationId xmlns:p14="http://schemas.microsoft.com/office/powerpoint/2010/main" val="1731625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453FB-7AF4-A5F2-B31E-8610172F97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3E8D5EA-FEAE-93D0-65F5-7B3E9CED11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406235-AFD1-B6F9-6B80-E87A1AAE21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B60D16-6D12-BF1B-8502-E98BBDB2A966}"/>
              </a:ext>
            </a:extLst>
          </p:cNvPr>
          <p:cNvSpPr>
            <a:spLocks noGrp="1"/>
          </p:cNvSpPr>
          <p:nvPr>
            <p:ph type="dt" sz="half" idx="10"/>
          </p:nvPr>
        </p:nvSpPr>
        <p:spPr/>
        <p:txBody>
          <a:bodyPr/>
          <a:lstStyle/>
          <a:p>
            <a:fld id="{448E56D4-87BE-4172-8B93-61AD0D2D6532}" type="datetimeFigureOut">
              <a:rPr lang="en-US" smtClean="0"/>
              <a:t>2/13/2025</a:t>
            </a:fld>
            <a:endParaRPr lang="en-US"/>
          </a:p>
        </p:txBody>
      </p:sp>
      <p:sp>
        <p:nvSpPr>
          <p:cNvPr id="6" name="Footer Placeholder 5">
            <a:extLst>
              <a:ext uri="{FF2B5EF4-FFF2-40B4-BE49-F238E27FC236}">
                <a16:creationId xmlns:a16="http://schemas.microsoft.com/office/drawing/2014/main" id="{C5B2CA0B-1A51-CDCE-1949-0320024C4A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7BCE09-2B91-9C1F-F0FF-45F53C5C8EA4}"/>
              </a:ext>
            </a:extLst>
          </p:cNvPr>
          <p:cNvSpPr>
            <a:spLocks noGrp="1"/>
          </p:cNvSpPr>
          <p:nvPr>
            <p:ph type="sldNum" sz="quarter" idx="12"/>
          </p:nvPr>
        </p:nvSpPr>
        <p:spPr/>
        <p:txBody>
          <a:bodyPr/>
          <a:lstStyle/>
          <a:p>
            <a:fld id="{BB69E044-69F0-4730-9FA6-20409BF22828}" type="slidenum">
              <a:rPr lang="en-US" smtClean="0"/>
              <a:t>‹#›</a:t>
            </a:fld>
            <a:endParaRPr lang="en-US"/>
          </a:p>
        </p:txBody>
      </p:sp>
    </p:spTree>
    <p:extLst>
      <p:ext uri="{BB962C8B-B14F-4D97-AF65-F5344CB8AC3E}">
        <p14:creationId xmlns:p14="http://schemas.microsoft.com/office/powerpoint/2010/main" val="385714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AAA5-E6B6-F93C-C070-756AF7550AD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814A53-3409-DC2B-641A-34096DB03C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5B108B9-6481-0725-01FF-F5D22454AD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540AE2-0CA3-7BE6-A224-A8131CA3EA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698097-D591-2A4D-6D80-707E3EB657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8E0F9B-CF2F-431A-DB09-21459C64C5E1}"/>
              </a:ext>
            </a:extLst>
          </p:cNvPr>
          <p:cNvSpPr>
            <a:spLocks noGrp="1"/>
          </p:cNvSpPr>
          <p:nvPr>
            <p:ph type="dt" sz="half" idx="10"/>
          </p:nvPr>
        </p:nvSpPr>
        <p:spPr/>
        <p:txBody>
          <a:bodyPr/>
          <a:lstStyle/>
          <a:p>
            <a:fld id="{448E56D4-87BE-4172-8B93-61AD0D2D6532}" type="datetimeFigureOut">
              <a:rPr lang="en-US" smtClean="0"/>
              <a:t>2/13/2025</a:t>
            </a:fld>
            <a:endParaRPr lang="en-US"/>
          </a:p>
        </p:txBody>
      </p:sp>
      <p:sp>
        <p:nvSpPr>
          <p:cNvPr id="8" name="Footer Placeholder 7">
            <a:extLst>
              <a:ext uri="{FF2B5EF4-FFF2-40B4-BE49-F238E27FC236}">
                <a16:creationId xmlns:a16="http://schemas.microsoft.com/office/drawing/2014/main" id="{3AB3C944-FCB4-25E9-F65F-E7AD45682F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F49625-9466-AD3C-BCA8-AA7565986CC2}"/>
              </a:ext>
            </a:extLst>
          </p:cNvPr>
          <p:cNvSpPr>
            <a:spLocks noGrp="1"/>
          </p:cNvSpPr>
          <p:nvPr>
            <p:ph type="sldNum" sz="quarter" idx="12"/>
          </p:nvPr>
        </p:nvSpPr>
        <p:spPr/>
        <p:txBody>
          <a:bodyPr/>
          <a:lstStyle/>
          <a:p>
            <a:fld id="{BB69E044-69F0-4730-9FA6-20409BF22828}" type="slidenum">
              <a:rPr lang="en-US" smtClean="0"/>
              <a:t>‹#›</a:t>
            </a:fld>
            <a:endParaRPr lang="en-US"/>
          </a:p>
        </p:txBody>
      </p:sp>
    </p:spTree>
    <p:extLst>
      <p:ext uri="{BB962C8B-B14F-4D97-AF65-F5344CB8AC3E}">
        <p14:creationId xmlns:p14="http://schemas.microsoft.com/office/powerpoint/2010/main" val="3940495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2B3B-D389-AC83-7247-34CF4AFE33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64B02C3-B75E-63C5-6034-E48646D4516E}"/>
              </a:ext>
            </a:extLst>
          </p:cNvPr>
          <p:cNvSpPr>
            <a:spLocks noGrp="1"/>
          </p:cNvSpPr>
          <p:nvPr>
            <p:ph type="dt" sz="half" idx="10"/>
          </p:nvPr>
        </p:nvSpPr>
        <p:spPr/>
        <p:txBody>
          <a:bodyPr/>
          <a:lstStyle/>
          <a:p>
            <a:fld id="{448E56D4-87BE-4172-8B93-61AD0D2D6532}" type="datetimeFigureOut">
              <a:rPr lang="en-US" smtClean="0"/>
              <a:t>2/13/2025</a:t>
            </a:fld>
            <a:endParaRPr lang="en-US"/>
          </a:p>
        </p:txBody>
      </p:sp>
      <p:sp>
        <p:nvSpPr>
          <p:cNvPr id="4" name="Footer Placeholder 3">
            <a:extLst>
              <a:ext uri="{FF2B5EF4-FFF2-40B4-BE49-F238E27FC236}">
                <a16:creationId xmlns:a16="http://schemas.microsoft.com/office/drawing/2014/main" id="{7ED86A2F-7F6B-240B-DAF5-38C8F4C255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34E811-FD66-88A4-C0A7-95A01E9E2FA9}"/>
              </a:ext>
            </a:extLst>
          </p:cNvPr>
          <p:cNvSpPr>
            <a:spLocks noGrp="1"/>
          </p:cNvSpPr>
          <p:nvPr>
            <p:ph type="sldNum" sz="quarter" idx="12"/>
          </p:nvPr>
        </p:nvSpPr>
        <p:spPr/>
        <p:txBody>
          <a:bodyPr/>
          <a:lstStyle/>
          <a:p>
            <a:fld id="{BB69E044-69F0-4730-9FA6-20409BF22828}" type="slidenum">
              <a:rPr lang="en-US" smtClean="0"/>
              <a:t>‹#›</a:t>
            </a:fld>
            <a:endParaRPr lang="en-US"/>
          </a:p>
        </p:txBody>
      </p:sp>
    </p:spTree>
    <p:extLst>
      <p:ext uri="{BB962C8B-B14F-4D97-AF65-F5344CB8AC3E}">
        <p14:creationId xmlns:p14="http://schemas.microsoft.com/office/powerpoint/2010/main" val="2966105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857180-2699-5B9B-BC4E-B516D02FC9DD}"/>
              </a:ext>
            </a:extLst>
          </p:cNvPr>
          <p:cNvSpPr>
            <a:spLocks noGrp="1"/>
          </p:cNvSpPr>
          <p:nvPr>
            <p:ph type="dt" sz="half" idx="10"/>
          </p:nvPr>
        </p:nvSpPr>
        <p:spPr/>
        <p:txBody>
          <a:bodyPr/>
          <a:lstStyle/>
          <a:p>
            <a:fld id="{448E56D4-87BE-4172-8B93-61AD0D2D6532}" type="datetimeFigureOut">
              <a:rPr lang="en-US" smtClean="0"/>
              <a:t>2/13/2025</a:t>
            </a:fld>
            <a:endParaRPr lang="en-US"/>
          </a:p>
        </p:txBody>
      </p:sp>
      <p:sp>
        <p:nvSpPr>
          <p:cNvPr id="3" name="Footer Placeholder 2">
            <a:extLst>
              <a:ext uri="{FF2B5EF4-FFF2-40B4-BE49-F238E27FC236}">
                <a16:creationId xmlns:a16="http://schemas.microsoft.com/office/drawing/2014/main" id="{A3392D22-25B8-0232-DDF5-8E421EB7D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0FFB18-0F7C-6BB5-E265-EB64597A8F1C}"/>
              </a:ext>
            </a:extLst>
          </p:cNvPr>
          <p:cNvSpPr>
            <a:spLocks noGrp="1"/>
          </p:cNvSpPr>
          <p:nvPr>
            <p:ph type="sldNum" sz="quarter" idx="12"/>
          </p:nvPr>
        </p:nvSpPr>
        <p:spPr/>
        <p:txBody>
          <a:bodyPr/>
          <a:lstStyle/>
          <a:p>
            <a:fld id="{BB69E044-69F0-4730-9FA6-20409BF22828}" type="slidenum">
              <a:rPr lang="en-US" smtClean="0"/>
              <a:t>‹#›</a:t>
            </a:fld>
            <a:endParaRPr lang="en-US"/>
          </a:p>
        </p:txBody>
      </p:sp>
    </p:spTree>
    <p:extLst>
      <p:ext uri="{BB962C8B-B14F-4D97-AF65-F5344CB8AC3E}">
        <p14:creationId xmlns:p14="http://schemas.microsoft.com/office/powerpoint/2010/main" val="1691623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86632-7379-5F65-60FE-295855E8FF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61FBC4-B7F6-913C-D2AB-76A36B6DC4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AE0826-F274-6C3D-6EE1-AD6E661F1E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8A4F6A-C3D3-63B9-F976-492F030AEB91}"/>
              </a:ext>
            </a:extLst>
          </p:cNvPr>
          <p:cNvSpPr>
            <a:spLocks noGrp="1"/>
          </p:cNvSpPr>
          <p:nvPr>
            <p:ph type="dt" sz="half" idx="10"/>
          </p:nvPr>
        </p:nvSpPr>
        <p:spPr/>
        <p:txBody>
          <a:bodyPr/>
          <a:lstStyle/>
          <a:p>
            <a:fld id="{448E56D4-87BE-4172-8B93-61AD0D2D6532}" type="datetimeFigureOut">
              <a:rPr lang="en-US" smtClean="0"/>
              <a:t>2/13/2025</a:t>
            </a:fld>
            <a:endParaRPr lang="en-US"/>
          </a:p>
        </p:txBody>
      </p:sp>
      <p:sp>
        <p:nvSpPr>
          <p:cNvPr id="6" name="Footer Placeholder 5">
            <a:extLst>
              <a:ext uri="{FF2B5EF4-FFF2-40B4-BE49-F238E27FC236}">
                <a16:creationId xmlns:a16="http://schemas.microsoft.com/office/drawing/2014/main" id="{17D824F1-7500-DFB0-3D70-6DC3E3AA39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B19271-6629-7761-7B41-B27DB269D677}"/>
              </a:ext>
            </a:extLst>
          </p:cNvPr>
          <p:cNvSpPr>
            <a:spLocks noGrp="1"/>
          </p:cNvSpPr>
          <p:nvPr>
            <p:ph type="sldNum" sz="quarter" idx="12"/>
          </p:nvPr>
        </p:nvSpPr>
        <p:spPr/>
        <p:txBody>
          <a:bodyPr/>
          <a:lstStyle/>
          <a:p>
            <a:fld id="{BB69E044-69F0-4730-9FA6-20409BF22828}" type="slidenum">
              <a:rPr lang="en-US" smtClean="0"/>
              <a:t>‹#›</a:t>
            </a:fld>
            <a:endParaRPr lang="en-US"/>
          </a:p>
        </p:txBody>
      </p:sp>
    </p:spTree>
    <p:extLst>
      <p:ext uri="{BB962C8B-B14F-4D97-AF65-F5344CB8AC3E}">
        <p14:creationId xmlns:p14="http://schemas.microsoft.com/office/powerpoint/2010/main" val="1346304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D4707-316D-6245-ED2B-03FF8173AD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AACBDD-D696-B9A6-874D-AF1DEE4E41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655D80D-2D20-30DA-BA2E-0DE745E4E4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D9289B-C7CE-BD21-2957-FBF6FD9A19D5}"/>
              </a:ext>
            </a:extLst>
          </p:cNvPr>
          <p:cNvSpPr>
            <a:spLocks noGrp="1"/>
          </p:cNvSpPr>
          <p:nvPr>
            <p:ph type="dt" sz="half" idx="10"/>
          </p:nvPr>
        </p:nvSpPr>
        <p:spPr/>
        <p:txBody>
          <a:bodyPr/>
          <a:lstStyle/>
          <a:p>
            <a:fld id="{448E56D4-87BE-4172-8B93-61AD0D2D6532}" type="datetimeFigureOut">
              <a:rPr lang="en-US" smtClean="0"/>
              <a:t>2/13/2025</a:t>
            </a:fld>
            <a:endParaRPr lang="en-US"/>
          </a:p>
        </p:txBody>
      </p:sp>
      <p:sp>
        <p:nvSpPr>
          <p:cNvPr id="6" name="Footer Placeholder 5">
            <a:extLst>
              <a:ext uri="{FF2B5EF4-FFF2-40B4-BE49-F238E27FC236}">
                <a16:creationId xmlns:a16="http://schemas.microsoft.com/office/drawing/2014/main" id="{656B003A-E3B1-FF09-6433-D03E8CF0C4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3D186-39C9-C4DA-B262-622CC1A89A1B}"/>
              </a:ext>
            </a:extLst>
          </p:cNvPr>
          <p:cNvSpPr>
            <a:spLocks noGrp="1"/>
          </p:cNvSpPr>
          <p:nvPr>
            <p:ph type="sldNum" sz="quarter" idx="12"/>
          </p:nvPr>
        </p:nvSpPr>
        <p:spPr/>
        <p:txBody>
          <a:bodyPr/>
          <a:lstStyle/>
          <a:p>
            <a:fld id="{BB69E044-69F0-4730-9FA6-20409BF22828}" type="slidenum">
              <a:rPr lang="en-US" smtClean="0"/>
              <a:t>‹#›</a:t>
            </a:fld>
            <a:endParaRPr lang="en-US"/>
          </a:p>
        </p:txBody>
      </p:sp>
    </p:spTree>
    <p:extLst>
      <p:ext uri="{BB962C8B-B14F-4D97-AF65-F5344CB8AC3E}">
        <p14:creationId xmlns:p14="http://schemas.microsoft.com/office/powerpoint/2010/main" val="404748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9A5CEF-F110-5E93-D608-6C22C34E3A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6C58D3-CE3B-12E7-7DBF-CC72F5DCE3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77D711-B8E1-5EA1-21DC-61810B6E54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8E56D4-87BE-4172-8B93-61AD0D2D6532}" type="datetimeFigureOut">
              <a:rPr lang="en-US" smtClean="0"/>
              <a:t>2/13/2025</a:t>
            </a:fld>
            <a:endParaRPr lang="en-US"/>
          </a:p>
        </p:txBody>
      </p:sp>
      <p:sp>
        <p:nvSpPr>
          <p:cNvPr id="5" name="Footer Placeholder 4">
            <a:extLst>
              <a:ext uri="{FF2B5EF4-FFF2-40B4-BE49-F238E27FC236}">
                <a16:creationId xmlns:a16="http://schemas.microsoft.com/office/drawing/2014/main" id="{35334119-E1F5-586A-421C-F8B2CDDAC1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00C1231-77AB-15DC-2C39-E7D00C38EA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B69E044-69F0-4730-9FA6-20409BF22828}" type="slidenum">
              <a:rPr lang="en-US" smtClean="0"/>
              <a:t>‹#›</a:t>
            </a:fld>
            <a:endParaRPr lang="en-US"/>
          </a:p>
        </p:txBody>
      </p:sp>
    </p:spTree>
    <p:extLst>
      <p:ext uri="{BB962C8B-B14F-4D97-AF65-F5344CB8AC3E}">
        <p14:creationId xmlns:p14="http://schemas.microsoft.com/office/powerpoint/2010/main" val="22112340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0F66-0033-66CF-4955-E2B958EB3729}"/>
              </a:ext>
            </a:extLst>
          </p:cNvPr>
          <p:cNvSpPr>
            <a:spLocks noGrp="1"/>
          </p:cNvSpPr>
          <p:nvPr>
            <p:ph type="ctrTitle"/>
          </p:nvPr>
        </p:nvSpPr>
        <p:spPr/>
        <p:txBody>
          <a:bodyPr/>
          <a:lstStyle/>
          <a:p>
            <a:r>
              <a:rPr lang="en-US" dirty="0"/>
              <a:t>RISC and CISC</a:t>
            </a:r>
          </a:p>
        </p:txBody>
      </p:sp>
      <p:sp>
        <p:nvSpPr>
          <p:cNvPr id="3" name="Subtitle 2">
            <a:extLst>
              <a:ext uri="{FF2B5EF4-FFF2-40B4-BE49-F238E27FC236}">
                <a16:creationId xmlns:a16="http://schemas.microsoft.com/office/drawing/2014/main" id="{19F4343E-5CBE-C7D5-BC78-EE79C6F97B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743659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721717F4-F5B5-BB33-0D36-C8F08DE2FD20}"/>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9840"/>
          <a:stretch/>
        </p:blipFill>
        <p:spPr bwMode="auto">
          <a:xfrm>
            <a:off x="643467" y="419725"/>
            <a:ext cx="10905066" cy="54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5153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82210-49E1-0FA9-59DF-5FFE3125D194}"/>
              </a:ext>
            </a:extLst>
          </p:cNvPr>
          <p:cNvSpPr>
            <a:spLocks noGrp="1"/>
          </p:cNvSpPr>
          <p:nvPr>
            <p:ph type="title"/>
          </p:nvPr>
        </p:nvSpPr>
        <p:spPr/>
        <p:txBody>
          <a:bodyPr/>
          <a:lstStyle/>
          <a:p>
            <a:r>
              <a:rPr lang="en-US" b="1" i="0" dirty="0">
                <a:solidFill>
                  <a:srgbClr val="273239"/>
                </a:solidFill>
                <a:effectLst/>
                <a:latin typeface="Nunito" pitchFamily="2" charset="0"/>
              </a:rPr>
              <a:t>CPU Performance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111B5845-F67B-0A81-5EC1-69776D9A06FD}"/>
              </a:ext>
            </a:extLst>
          </p:cNvPr>
          <p:cNvSpPr>
            <a:spLocks noGrp="1"/>
          </p:cNvSpPr>
          <p:nvPr>
            <p:ph idx="1"/>
          </p:nvPr>
        </p:nvSpPr>
        <p:spPr>
          <a:xfrm>
            <a:off x="838200" y="1656960"/>
            <a:ext cx="10515600" cy="4351338"/>
          </a:xfrm>
        </p:spPr>
        <p:txBody>
          <a:bodyPr/>
          <a:lstStyle/>
          <a:p>
            <a:pPr algn="just" rtl="0" fontAlgn="base">
              <a:spcAft>
                <a:spcPts val="750"/>
              </a:spcAft>
            </a:pPr>
            <a:r>
              <a:rPr lang="en-US" b="0" i="0" dirty="0">
                <a:solidFill>
                  <a:srgbClr val="273239"/>
                </a:solidFill>
                <a:effectLst/>
                <a:latin typeface="Nunito" pitchFamily="2" charset="0"/>
              </a:rPr>
              <a:t>Both approaches try to increase the CPU performance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RISC:</a:t>
            </a:r>
            <a:r>
              <a:rPr lang="en-US" b="0" i="0" dirty="0">
                <a:solidFill>
                  <a:srgbClr val="273239"/>
                </a:solidFill>
                <a:effectLst/>
                <a:latin typeface="Nunito" pitchFamily="2" charset="0"/>
              </a:rPr>
              <a:t> Reduce the cycles per instruction at the cost of the number of instructions per program.</a:t>
            </a:r>
          </a:p>
          <a:p>
            <a:pPr marL="0" indent="0">
              <a:buNone/>
            </a:pPr>
            <a:endParaRPr lang="en-US" dirty="0"/>
          </a:p>
        </p:txBody>
      </p:sp>
      <p:pic>
        <p:nvPicPr>
          <p:cNvPr id="2052" name="Picture 4" descr="Lightbox">
            <a:extLst>
              <a:ext uri="{FF2B5EF4-FFF2-40B4-BE49-F238E27FC236}">
                <a16:creationId xmlns:a16="http://schemas.microsoft.com/office/drawing/2014/main" id="{611FBBD6-917B-8E82-C862-C46C8698ED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121" y="3109912"/>
            <a:ext cx="6418071" cy="81751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CB0D161-09D3-E4A8-B869-903BBE1F6971}"/>
              </a:ext>
            </a:extLst>
          </p:cNvPr>
          <p:cNvSpPr txBox="1"/>
          <p:nvPr/>
        </p:nvSpPr>
        <p:spPr>
          <a:xfrm>
            <a:off x="1532744" y="4423316"/>
            <a:ext cx="8735518" cy="1200329"/>
          </a:xfrm>
          <a:prstGeom prst="rect">
            <a:avLst/>
          </a:prstGeom>
          <a:noFill/>
        </p:spPr>
        <p:txBody>
          <a:bodyPr wrap="square">
            <a:spAutoFit/>
          </a:bodyPr>
          <a:lstStyle/>
          <a:p>
            <a:pPr algn="l" fontAlgn="base">
              <a:spcAft>
                <a:spcPts val="1800"/>
              </a:spcAft>
              <a:buFont typeface="Arial" panose="020B0604020202020204" pitchFamily="34" charset="0"/>
              <a:buChar char="•"/>
            </a:pPr>
            <a:r>
              <a:rPr lang="en-US" sz="2400" b="1" i="0" dirty="0">
                <a:solidFill>
                  <a:srgbClr val="273239"/>
                </a:solidFill>
                <a:effectLst/>
                <a:latin typeface="Nunito" pitchFamily="2" charset="0"/>
              </a:rPr>
              <a:t>CISC:</a:t>
            </a:r>
            <a:r>
              <a:rPr lang="en-US" sz="2400" b="0" i="0" dirty="0">
                <a:solidFill>
                  <a:srgbClr val="273239"/>
                </a:solidFill>
                <a:effectLst/>
                <a:latin typeface="Nunito" pitchFamily="2" charset="0"/>
              </a:rPr>
              <a:t> The CISC approach attempts to minimize the number of instructions per program but at the cost of an increase in the number of cycles per instruction.</a:t>
            </a:r>
          </a:p>
        </p:txBody>
      </p:sp>
    </p:spTree>
    <p:extLst>
      <p:ext uri="{BB962C8B-B14F-4D97-AF65-F5344CB8AC3E}">
        <p14:creationId xmlns:p14="http://schemas.microsoft.com/office/powerpoint/2010/main" val="44699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DB0DC-E327-EADC-ABAB-067C70173627}"/>
              </a:ext>
            </a:extLst>
          </p:cNvPr>
          <p:cNvSpPr>
            <a:spLocks noGrp="1"/>
          </p:cNvSpPr>
          <p:nvPr>
            <p:ph type="title"/>
          </p:nvPr>
        </p:nvSpPr>
        <p:spPr/>
        <p:txBody>
          <a:bodyPr/>
          <a:lstStyle/>
          <a:p>
            <a:r>
              <a:rPr lang="en-US" b="1" i="0" dirty="0">
                <a:solidFill>
                  <a:srgbClr val="273239"/>
                </a:solidFill>
                <a:effectLst/>
                <a:latin typeface="Nunito" pitchFamily="2" charset="0"/>
              </a:rPr>
              <a:t>Example:</a:t>
            </a:r>
            <a:endParaRPr lang="en-US" dirty="0"/>
          </a:p>
        </p:txBody>
      </p:sp>
      <p:sp>
        <p:nvSpPr>
          <p:cNvPr id="3" name="Content Placeholder 2">
            <a:extLst>
              <a:ext uri="{FF2B5EF4-FFF2-40B4-BE49-F238E27FC236}">
                <a16:creationId xmlns:a16="http://schemas.microsoft.com/office/drawing/2014/main" id="{FF64AEF1-C381-A3BA-BE83-18BD5916CB6C}"/>
              </a:ext>
            </a:extLst>
          </p:cNvPr>
          <p:cNvSpPr>
            <a:spLocks noGrp="1"/>
          </p:cNvSpPr>
          <p:nvPr>
            <p:ph idx="1"/>
          </p:nvPr>
        </p:nvSpPr>
        <p:spPr/>
        <p:txBody>
          <a:bodyPr>
            <a:normAutofit fontScale="92500"/>
          </a:bodyPr>
          <a:lstStyle/>
          <a:p>
            <a:pPr algn="just" rtl="0" fontAlgn="base">
              <a:spcAft>
                <a:spcPts val="750"/>
              </a:spcAft>
            </a:pPr>
            <a:r>
              <a:rPr lang="en-US" b="0" i="0" dirty="0">
                <a:solidFill>
                  <a:srgbClr val="273239"/>
                </a:solidFill>
                <a:effectLst/>
                <a:latin typeface="Nunito" pitchFamily="2" charset="0"/>
              </a:rPr>
              <a:t>Suppose we have to add two 8-bit numbers: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CISC approach:</a:t>
            </a:r>
            <a:r>
              <a:rPr lang="en-US" b="0" i="0" dirty="0">
                <a:solidFill>
                  <a:srgbClr val="273239"/>
                </a:solidFill>
                <a:effectLst/>
                <a:latin typeface="Nunito" pitchFamily="2" charset="0"/>
              </a:rPr>
              <a:t> There will be a single command or instruction for this like ADD which will perform the task.</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RISC approach:</a:t>
            </a:r>
            <a:r>
              <a:rPr lang="en-US" b="0" i="0" dirty="0">
                <a:solidFill>
                  <a:srgbClr val="273239"/>
                </a:solidFill>
                <a:effectLst/>
                <a:latin typeface="Nunito" pitchFamily="2" charset="0"/>
              </a:rPr>
              <a:t> Here programmer will write the first load command to load data in registers then it will use a suitable operator and then it will store the result in the desired location.</a:t>
            </a:r>
          </a:p>
          <a:p>
            <a:pPr algn="just" rtl="0" fontAlgn="base">
              <a:spcAft>
                <a:spcPts val="750"/>
              </a:spcAft>
            </a:pPr>
            <a:r>
              <a:rPr lang="en-US" b="0" i="0" dirty="0">
                <a:solidFill>
                  <a:srgbClr val="273239"/>
                </a:solidFill>
                <a:effectLst/>
                <a:latin typeface="Nunito" pitchFamily="2" charset="0"/>
              </a:rPr>
              <a:t>So, add operation is divided into parts i.e. load, operate, store due to which RISC programs are longer and require more memory to get stored but require fewer transistors due to less complex command.</a:t>
            </a:r>
          </a:p>
          <a:p>
            <a:pPr marL="0" indent="0">
              <a:buNone/>
            </a:pPr>
            <a:endParaRPr lang="en-US" dirty="0"/>
          </a:p>
        </p:txBody>
      </p:sp>
    </p:spTree>
    <p:extLst>
      <p:ext uri="{BB962C8B-B14F-4D97-AF65-F5344CB8AC3E}">
        <p14:creationId xmlns:p14="http://schemas.microsoft.com/office/powerpoint/2010/main" val="2790902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D1E39D9-1839-C9B5-8DBA-9ECA0FD1AFED}"/>
              </a:ext>
            </a:extLst>
          </p:cNvPr>
          <p:cNvSpPr>
            <a:spLocks noGrp="1"/>
          </p:cNvSpPr>
          <p:nvPr>
            <p:ph type="title"/>
          </p:nvPr>
        </p:nvSpPr>
        <p:spPr>
          <a:xfrm>
            <a:off x="922666" y="563745"/>
            <a:ext cx="4036334" cy="5357370"/>
          </a:xfrm>
        </p:spPr>
        <p:txBody>
          <a:bodyPr vert="horz" lIns="91440" tIns="45720" rIns="91440" bIns="45720" rtlCol="0" anchor="t">
            <a:normAutofit fontScale="90000"/>
          </a:bodyPr>
          <a:lstStyle/>
          <a:p>
            <a:r>
              <a:rPr lang="en-US" sz="5000" b="1" i="0" kern="1200" dirty="0">
                <a:solidFill>
                  <a:schemeClr val="tx1"/>
                </a:solidFill>
                <a:effectLst/>
                <a:latin typeface="+mj-lt"/>
                <a:ea typeface="+mj-ea"/>
                <a:cs typeface="+mj-cs"/>
              </a:rPr>
              <a:t>Multiplying Two Numbers in Memory</a:t>
            </a:r>
            <a:br>
              <a:rPr lang="en-US" sz="5000" b="1" i="0" kern="1200" dirty="0">
                <a:solidFill>
                  <a:schemeClr val="tx1"/>
                </a:solidFill>
                <a:effectLst/>
                <a:latin typeface="+mj-lt"/>
                <a:ea typeface="+mj-ea"/>
                <a:cs typeface="+mj-cs"/>
              </a:rPr>
            </a:br>
            <a:br>
              <a:rPr lang="en-US" sz="5000" b="1" i="0" kern="1200" dirty="0">
                <a:solidFill>
                  <a:schemeClr val="tx1"/>
                </a:solidFill>
                <a:effectLst/>
                <a:latin typeface="+mj-lt"/>
                <a:ea typeface="+mj-ea"/>
                <a:cs typeface="+mj-cs"/>
              </a:rPr>
            </a:br>
            <a:r>
              <a:rPr lang="en-US" sz="2400" b="0" i="0" dirty="0">
                <a:solidFill>
                  <a:srgbClr val="000000"/>
                </a:solidFill>
                <a:effectLst/>
                <a:latin typeface="Verdana" panose="020B0604030504040204" pitchFamily="34" charset="0"/>
              </a:rPr>
              <a:t>Let's say we want to find the product of two numbers - one stored in location 2:3 and another stored in location 5:2 - and then store the product back in the location 2:3.</a:t>
            </a:r>
            <a:endParaRPr lang="en-US" sz="5000" kern="1200" dirty="0">
              <a:solidFill>
                <a:schemeClr val="tx1"/>
              </a:solidFill>
              <a:latin typeface="+mj-lt"/>
              <a:ea typeface="+mj-ea"/>
              <a:cs typeface="+mj-cs"/>
            </a:endParaRPr>
          </a:p>
        </p:txBody>
      </p:sp>
      <p:grpSp>
        <p:nvGrpSpPr>
          <p:cNvPr id="5129" name="Group 512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5130" name="Rectangle 5129">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1" name="Rectangle 513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2" name="Rectangle 5131">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34" name="Rectangle 5133">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Rectangle 5135">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a:extLst>
              <a:ext uri="{FF2B5EF4-FFF2-40B4-BE49-F238E27FC236}">
                <a16:creationId xmlns:a16="http://schemas.microsoft.com/office/drawing/2014/main" id="{BE8D28FE-0774-9A01-32FF-A37766C6FE2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628067" y="666728"/>
            <a:ext cx="4124850" cy="5465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547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68623-1B90-68CD-5045-EF30C3210CD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CE61D64-BF46-F83D-0CA3-664C80ACB057}"/>
              </a:ext>
            </a:extLst>
          </p:cNvPr>
          <p:cNvSpPr>
            <a:spLocks noGrp="1"/>
          </p:cNvSpPr>
          <p:nvPr>
            <p:ph idx="1"/>
          </p:nvPr>
        </p:nvSpPr>
        <p:spPr/>
        <p:txBody>
          <a:bodyPr/>
          <a:lstStyle/>
          <a:p>
            <a:pPr marL="0" indent="0">
              <a:buNone/>
            </a:pPr>
            <a:r>
              <a:rPr lang="en-US" b="1" i="0" dirty="0">
                <a:solidFill>
                  <a:srgbClr val="000000"/>
                </a:solidFill>
                <a:effectLst/>
                <a:latin typeface="Verdana" panose="020B0604030504040204" pitchFamily="34" charset="0"/>
              </a:rPr>
              <a:t>The CISC Approach  </a:t>
            </a:r>
            <a:r>
              <a:rPr lang="en-US" b="0" i="0" dirty="0">
                <a:solidFill>
                  <a:srgbClr val="000000"/>
                </a:solidFill>
                <a:effectLst/>
                <a:latin typeface="Courier New" panose="02070309020205020404" pitchFamily="49" charset="0"/>
              </a:rPr>
              <a:t>MULT 2:3, 5:2</a:t>
            </a:r>
          </a:p>
          <a:p>
            <a:pPr marL="0" indent="0">
              <a:buNone/>
            </a:pPr>
            <a:r>
              <a:rPr lang="en-US" b="1" i="0" dirty="0">
                <a:solidFill>
                  <a:srgbClr val="000000"/>
                </a:solidFill>
                <a:effectLst/>
                <a:latin typeface="Verdana" panose="020B0604030504040204" pitchFamily="34" charset="0"/>
              </a:rPr>
              <a:t>The RISC Approach</a:t>
            </a:r>
          </a:p>
          <a:p>
            <a:pPr marL="0" indent="0">
              <a:buNone/>
            </a:pPr>
            <a:endParaRPr lang="en-US" b="0" i="0" dirty="0">
              <a:solidFill>
                <a:srgbClr val="000000"/>
              </a:solidFill>
              <a:effectLst/>
              <a:latin typeface="Courier New" panose="02070309020205020404" pitchFamily="49" charset="0"/>
            </a:endParaRPr>
          </a:p>
          <a:p>
            <a:pPr marL="0" indent="0">
              <a:buNone/>
            </a:pPr>
            <a:r>
              <a:rPr lang="en-US" dirty="0">
                <a:solidFill>
                  <a:srgbClr val="000000"/>
                </a:solidFill>
                <a:latin typeface="Courier New" panose="02070309020205020404" pitchFamily="49" charset="0"/>
              </a:rPr>
              <a:t> </a:t>
            </a:r>
            <a:r>
              <a:rPr lang="en-US" b="0" i="0" dirty="0">
                <a:solidFill>
                  <a:srgbClr val="000000"/>
                </a:solidFill>
                <a:effectLst/>
                <a:latin typeface="Courier New" panose="02070309020205020404" pitchFamily="49" charset="0"/>
              </a:rPr>
              <a:t>LOAD A, 2:3</a:t>
            </a:r>
            <a:br>
              <a:rPr lang="en-US" dirty="0"/>
            </a:br>
            <a:r>
              <a:rPr lang="en-US" dirty="0"/>
              <a:t>   </a:t>
            </a:r>
            <a:r>
              <a:rPr lang="en-US" b="0" i="0" dirty="0">
                <a:solidFill>
                  <a:srgbClr val="000000"/>
                </a:solidFill>
                <a:effectLst/>
                <a:latin typeface="Courier New" panose="02070309020205020404" pitchFamily="49" charset="0"/>
              </a:rPr>
              <a:t>LOAD B, 5:2</a:t>
            </a:r>
            <a:br>
              <a:rPr lang="en-US" dirty="0"/>
            </a:br>
            <a:r>
              <a:rPr lang="en-US" dirty="0"/>
              <a:t>   </a:t>
            </a:r>
            <a:r>
              <a:rPr lang="en-US" b="0" i="0" dirty="0">
                <a:solidFill>
                  <a:srgbClr val="000000"/>
                </a:solidFill>
                <a:effectLst/>
                <a:latin typeface="Courier New" panose="02070309020205020404" pitchFamily="49" charset="0"/>
              </a:rPr>
              <a:t>PROD A, B</a:t>
            </a:r>
            <a:br>
              <a:rPr lang="en-US" dirty="0"/>
            </a:br>
            <a:r>
              <a:rPr lang="en-US" dirty="0"/>
              <a:t>   </a:t>
            </a:r>
            <a:r>
              <a:rPr lang="en-US" b="0" i="0" dirty="0">
                <a:solidFill>
                  <a:srgbClr val="000000"/>
                </a:solidFill>
                <a:effectLst/>
                <a:latin typeface="Courier New" panose="02070309020205020404" pitchFamily="49" charset="0"/>
              </a:rPr>
              <a:t>STORE 2:3, A</a:t>
            </a:r>
            <a:endParaRPr lang="en-US" dirty="0"/>
          </a:p>
        </p:txBody>
      </p:sp>
    </p:spTree>
    <p:extLst>
      <p:ext uri="{BB962C8B-B14F-4D97-AF65-F5344CB8AC3E}">
        <p14:creationId xmlns:p14="http://schemas.microsoft.com/office/powerpoint/2010/main" val="1640602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42E66-4234-6562-00A9-F1673DA3C639}"/>
              </a:ext>
            </a:extLst>
          </p:cNvPr>
          <p:cNvSpPr>
            <a:spLocks noGrp="1"/>
          </p:cNvSpPr>
          <p:nvPr>
            <p:ph type="title"/>
          </p:nvPr>
        </p:nvSpPr>
        <p:spPr/>
        <p:txBody>
          <a:bodyPr/>
          <a:lstStyle/>
          <a:p>
            <a:r>
              <a:rPr lang="en-US" dirty="0"/>
              <a:t>RISC</a:t>
            </a:r>
          </a:p>
        </p:txBody>
      </p:sp>
      <p:sp>
        <p:nvSpPr>
          <p:cNvPr id="3" name="Content Placeholder 2">
            <a:extLst>
              <a:ext uri="{FF2B5EF4-FFF2-40B4-BE49-F238E27FC236}">
                <a16:creationId xmlns:a16="http://schemas.microsoft.com/office/drawing/2014/main" id="{D58D9441-60B3-1AEC-3DB8-10C1A0946937}"/>
              </a:ext>
            </a:extLst>
          </p:cNvPr>
          <p:cNvSpPr>
            <a:spLocks noGrp="1"/>
          </p:cNvSpPr>
          <p:nvPr>
            <p:ph idx="1"/>
          </p:nvPr>
        </p:nvSpPr>
        <p:spPr/>
        <p:txBody>
          <a:bodyPr/>
          <a:lstStyle/>
          <a:p>
            <a:pPr marL="0" indent="0">
              <a:buNone/>
            </a:pPr>
            <a:r>
              <a:rPr lang="en-US" b="0" i="0" dirty="0">
                <a:solidFill>
                  <a:srgbClr val="273239"/>
                </a:solidFill>
                <a:effectLst/>
                <a:latin typeface="Nunito" panose="020F0502020204030204" pitchFamily="2" charset="0"/>
              </a:rPr>
              <a:t>RISC is the way to make hardware simpler whereas CISC is the single instruction that handles multiple work</a:t>
            </a:r>
          </a:p>
          <a:p>
            <a:pPr algn="l" fontAlgn="base"/>
            <a:r>
              <a:rPr lang="en-US" b="1" i="0" dirty="0">
                <a:solidFill>
                  <a:srgbClr val="273239"/>
                </a:solidFill>
                <a:effectLst/>
                <a:latin typeface="Nunito" pitchFamily="2" charset="0"/>
              </a:rPr>
              <a:t>Reduced Instruction Set Architecture (RISC)</a:t>
            </a:r>
          </a:p>
          <a:p>
            <a:pPr algn="just" rtl="0" fontAlgn="base">
              <a:spcAft>
                <a:spcPts val="750"/>
              </a:spcAft>
            </a:pPr>
            <a:r>
              <a:rPr lang="en-US" b="0" i="0" dirty="0">
                <a:solidFill>
                  <a:srgbClr val="273239"/>
                </a:solidFill>
                <a:effectLst/>
                <a:latin typeface="Nunito" pitchFamily="2" charset="0"/>
              </a:rPr>
              <a:t>The main idea behind this is to simplify hardware by using an instruction set composed of a few basic steps for loading, evaluating, and storing operations just like a load command will load data, a store command will store the data.</a:t>
            </a:r>
          </a:p>
          <a:p>
            <a:pPr marL="0" indent="0">
              <a:buNone/>
            </a:pPr>
            <a:endParaRPr lang="en-US" dirty="0"/>
          </a:p>
        </p:txBody>
      </p:sp>
    </p:spTree>
    <p:extLst>
      <p:ext uri="{BB962C8B-B14F-4D97-AF65-F5344CB8AC3E}">
        <p14:creationId xmlns:p14="http://schemas.microsoft.com/office/powerpoint/2010/main" val="325486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63652-C783-8585-EB40-0616539930AE}"/>
              </a:ext>
            </a:extLst>
          </p:cNvPr>
          <p:cNvSpPr>
            <a:spLocks noGrp="1"/>
          </p:cNvSpPr>
          <p:nvPr>
            <p:ph type="title"/>
          </p:nvPr>
        </p:nvSpPr>
        <p:spPr/>
        <p:txBody>
          <a:bodyPr/>
          <a:lstStyle/>
          <a:p>
            <a:r>
              <a:rPr lang="en-US" b="1" i="0" dirty="0">
                <a:solidFill>
                  <a:srgbClr val="273239"/>
                </a:solidFill>
                <a:effectLst/>
                <a:latin typeface="Nunito" pitchFamily="2" charset="0"/>
              </a:rPr>
              <a:t>Characteristics of RISC</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93982066-EE05-6F32-1008-171BBC849375}"/>
              </a:ext>
            </a:extLst>
          </p:cNvPr>
          <p:cNvSpPr>
            <a:spLocks noGrp="1"/>
          </p:cNvSpPr>
          <p:nvPr>
            <p:ph idx="1"/>
          </p:nvPr>
        </p:nvSpPr>
        <p:spPr/>
        <p:txBody>
          <a:bodyPr>
            <a:normAutofit fontScale="85000" lnSpcReduction="2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Simpler instruction, hence simple instruction decoding.</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Instruction comes undersize of one word.</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Instruction takes a single clock cycle to get executed.</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More general-purpose registers.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Simple Addressing Modes.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Fewer Data types.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A pipeline can be achieved.</a:t>
            </a:r>
          </a:p>
          <a:p>
            <a:endParaRPr lang="en-US" dirty="0"/>
          </a:p>
        </p:txBody>
      </p:sp>
    </p:spTree>
    <p:extLst>
      <p:ext uri="{BB962C8B-B14F-4D97-AF65-F5344CB8AC3E}">
        <p14:creationId xmlns:p14="http://schemas.microsoft.com/office/powerpoint/2010/main" val="3195624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C2859-36D8-14E0-359A-6728CDEAE032}"/>
              </a:ext>
            </a:extLst>
          </p:cNvPr>
          <p:cNvSpPr>
            <a:spLocks noGrp="1"/>
          </p:cNvSpPr>
          <p:nvPr>
            <p:ph type="title"/>
          </p:nvPr>
        </p:nvSpPr>
        <p:spPr/>
        <p:txBody>
          <a:bodyPr/>
          <a:lstStyle/>
          <a:p>
            <a:r>
              <a:rPr lang="en-US" b="1" i="0" dirty="0">
                <a:solidFill>
                  <a:srgbClr val="273239"/>
                </a:solidFill>
                <a:effectLst/>
                <a:latin typeface="Nunito" pitchFamily="2" charset="0"/>
              </a:rPr>
              <a:t>Advantages of RISC</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BB1E25CE-9406-080E-0D37-CD3951449B43}"/>
              </a:ext>
            </a:extLst>
          </p:cNvPr>
          <p:cNvSpPr>
            <a:spLocks noGrp="1"/>
          </p:cNvSpPr>
          <p:nvPr>
            <p:ph idx="1"/>
          </p:nvPr>
        </p:nvSpPr>
        <p:spPr/>
        <p:txBody>
          <a:bodyPr>
            <a:normAutofit lnSpcReduction="10000"/>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Simpler instructions:</a:t>
            </a:r>
            <a:r>
              <a:rPr lang="en-US" b="0" i="0" dirty="0">
                <a:solidFill>
                  <a:srgbClr val="273239"/>
                </a:solidFill>
                <a:effectLst/>
                <a:latin typeface="Nunito" pitchFamily="2" charset="0"/>
              </a:rPr>
              <a:t> RISC processors use a smaller set of simple instructions, which makes them easier to decode and execute quickly. This results in faster processing times.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Faster execution:</a:t>
            </a:r>
            <a:r>
              <a:rPr lang="en-US" b="0" i="0" dirty="0">
                <a:solidFill>
                  <a:srgbClr val="273239"/>
                </a:solidFill>
                <a:effectLst/>
                <a:latin typeface="Nunito" pitchFamily="2" charset="0"/>
              </a:rPr>
              <a:t> Because RISC processors have a simpler instruction set, they can execute instructions faster than CISC processors.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Lower power consumption:</a:t>
            </a:r>
            <a:r>
              <a:rPr lang="en-US" b="0" i="0" dirty="0">
                <a:solidFill>
                  <a:srgbClr val="273239"/>
                </a:solidFill>
                <a:effectLst/>
                <a:latin typeface="Nunito" pitchFamily="2" charset="0"/>
              </a:rPr>
              <a:t> RISC processors consume less power than CISC processors, making them ideal for portable devices.</a:t>
            </a:r>
          </a:p>
          <a:p>
            <a:endParaRPr lang="en-US" dirty="0"/>
          </a:p>
        </p:txBody>
      </p:sp>
    </p:spTree>
    <p:extLst>
      <p:ext uri="{BB962C8B-B14F-4D97-AF65-F5344CB8AC3E}">
        <p14:creationId xmlns:p14="http://schemas.microsoft.com/office/powerpoint/2010/main" val="3189099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9381D-38AD-6A4D-6523-31B5ECA686A3}"/>
              </a:ext>
            </a:extLst>
          </p:cNvPr>
          <p:cNvSpPr>
            <a:spLocks noGrp="1"/>
          </p:cNvSpPr>
          <p:nvPr>
            <p:ph type="title"/>
          </p:nvPr>
        </p:nvSpPr>
        <p:spPr/>
        <p:txBody>
          <a:bodyPr/>
          <a:lstStyle/>
          <a:p>
            <a:r>
              <a:rPr lang="en-US" b="1" i="0" dirty="0">
                <a:solidFill>
                  <a:srgbClr val="273239"/>
                </a:solidFill>
                <a:effectLst/>
                <a:latin typeface="Nunito" pitchFamily="2" charset="0"/>
              </a:rPr>
              <a:t>Disadvantages of RISC</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109F5D9B-2A25-7462-66AD-4A1A1D9C90E7}"/>
              </a:ext>
            </a:extLst>
          </p:cNvPr>
          <p:cNvSpPr>
            <a:spLocks noGrp="1"/>
          </p:cNvSpPr>
          <p:nvPr>
            <p:ph idx="1"/>
          </p:nvPr>
        </p:nvSpPr>
        <p:spPr/>
        <p:txBody>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More instructions required:</a:t>
            </a:r>
            <a:r>
              <a:rPr lang="en-US" b="0" i="0" dirty="0">
                <a:solidFill>
                  <a:srgbClr val="273239"/>
                </a:solidFill>
                <a:effectLst/>
                <a:latin typeface="Nunito" pitchFamily="2" charset="0"/>
              </a:rPr>
              <a:t> RISC processors require more instructions to perform complex tasks than CISC processors.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Increased memory usage:</a:t>
            </a:r>
            <a:r>
              <a:rPr lang="en-US" b="0" i="0" dirty="0">
                <a:solidFill>
                  <a:srgbClr val="273239"/>
                </a:solidFill>
                <a:effectLst/>
                <a:latin typeface="Nunito" pitchFamily="2" charset="0"/>
              </a:rPr>
              <a:t> RISC processors require more memory to store the additional instructions needed to perform complex tasks.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Higher cost:</a:t>
            </a:r>
            <a:r>
              <a:rPr lang="en-US" b="0" i="0" dirty="0">
                <a:solidFill>
                  <a:srgbClr val="273239"/>
                </a:solidFill>
                <a:effectLst/>
                <a:latin typeface="Nunito" pitchFamily="2" charset="0"/>
              </a:rPr>
              <a:t> Developing and manufacturing RISC processors can be more expensive than CISC processors.</a:t>
            </a:r>
          </a:p>
          <a:p>
            <a:endParaRPr lang="en-US" dirty="0"/>
          </a:p>
        </p:txBody>
      </p:sp>
    </p:spTree>
    <p:extLst>
      <p:ext uri="{BB962C8B-B14F-4D97-AF65-F5344CB8AC3E}">
        <p14:creationId xmlns:p14="http://schemas.microsoft.com/office/powerpoint/2010/main" val="19357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4EF14-7715-D465-FF55-A03D1A7B20A9}"/>
              </a:ext>
            </a:extLst>
          </p:cNvPr>
          <p:cNvSpPr>
            <a:spLocks noGrp="1"/>
          </p:cNvSpPr>
          <p:nvPr>
            <p:ph type="title"/>
          </p:nvPr>
        </p:nvSpPr>
        <p:spPr/>
        <p:txBody>
          <a:bodyPr>
            <a:normAutofit fontScale="90000"/>
          </a:bodyPr>
          <a:lstStyle/>
          <a:p>
            <a:br>
              <a:rPr lang="en-US" b="1" i="0" dirty="0">
                <a:solidFill>
                  <a:srgbClr val="273239"/>
                </a:solidFill>
                <a:effectLst/>
                <a:latin typeface="Nunito" pitchFamily="2" charset="0"/>
              </a:rPr>
            </a:br>
            <a:r>
              <a:rPr lang="en-US" b="1" i="0" dirty="0">
                <a:solidFill>
                  <a:srgbClr val="273239"/>
                </a:solidFill>
                <a:effectLst/>
                <a:latin typeface="Nunito" pitchFamily="2" charset="0"/>
              </a:rPr>
              <a:t>Complex Instruction Set Architecture (CISC)</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EBAE852-DD15-3CF3-63A4-283BE192B69C}"/>
              </a:ext>
            </a:extLst>
          </p:cNvPr>
          <p:cNvSpPr>
            <a:spLocks noGrp="1"/>
          </p:cNvSpPr>
          <p:nvPr>
            <p:ph idx="1"/>
          </p:nvPr>
        </p:nvSpPr>
        <p:spPr/>
        <p:txBody>
          <a:bodyPr/>
          <a:lstStyle/>
          <a:p>
            <a:pPr marL="0" indent="0">
              <a:buNone/>
            </a:pPr>
            <a:r>
              <a:rPr lang="en-US" b="0" i="0" dirty="0">
                <a:solidFill>
                  <a:srgbClr val="273239"/>
                </a:solidFill>
                <a:effectLst/>
                <a:latin typeface="Nunito" pitchFamily="2" charset="0"/>
              </a:rPr>
              <a:t>The main idea is that a single instruction will do all loading, evaluating, and storing operations just like a multiplication command will do stuff like loading data, evaluating, and storing it, hence it’s complex.</a:t>
            </a:r>
            <a:endParaRPr lang="en-US" dirty="0"/>
          </a:p>
        </p:txBody>
      </p:sp>
    </p:spTree>
    <p:extLst>
      <p:ext uri="{BB962C8B-B14F-4D97-AF65-F5344CB8AC3E}">
        <p14:creationId xmlns:p14="http://schemas.microsoft.com/office/powerpoint/2010/main" val="4217052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D22C9-9653-50B4-CB0B-83777A280E90}"/>
              </a:ext>
            </a:extLst>
          </p:cNvPr>
          <p:cNvSpPr>
            <a:spLocks noGrp="1"/>
          </p:cNvSpPr>
          <p:nvPr>
            <p:ph type="title"/>
          </p:nvPr>
        </p:nvSpPr>
        <p:spPr/>
        <p:txBody>
          <a:bodyPr/>
          <a:lstStyle/>
          <a:p>
            <a:r>
              <a:rPr lang="en-US" b="1" i="0" dirty="0">
                <a:solidFill>
                  <a:srgbClr val="273239"/>
                </a:solidFill>
                <a:effectLst/>
                <a:latin typeface="Nunito" pitchFamily="2" charset="0"/>
              </a:rPr>
              <a:t>Characteristics of CISC</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EC024BD1-F116-A76A-5D2C-3CF86CD53130}"/>
              </a:ext>
            </a:extLst>
          </p:cNvPr>
          <p:cNvSpPr>
            <a:spLocks noGrp="1"/>
          </p:cNvSpPr>
          <p:nvPr>
            <p:ph idx="1"/>
          </p:nvPr>
        </p:nvSpPr>
        <p:spPr/>
        <p:txBody>
          <a:bodyPr>
            <a:normAutofit fontScale="92500" lnSpcReduction="10000"/>
          </a:bodyPr>
          <a:lstStyle/>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Complex instruction, hence complex instruction decoding.</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Instructions are larger than one-word size.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Instruction may take more than a single clock cycle to get executed.</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Less number of general-purpose registers as operations get performed in memory itself.</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Complex Addressing Modes.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More Data types.</a:t>
            </a:r>
          </a:p>
          <a:p>
            <a:pPr marL="0" indent="0">
              <a:buNone/>
            </a:pPr>
            <a:endParaRPr lang="en-US" dirty="0"/>
          </a:p>
        </p:txBody>
      </p:sp>
    </p:spTree>
    <p:extLst>
      <p:ext uri="{BB962C8B-B14F-4D97-AF65-F5344CB8AC3E}">
        <p14:creationId xmlns:p14="http://schemas.microsoft.com/office/powerpoint/2010/main" val="237208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82EE8-D168-31C0-385C-215A531AABBC}"/>
              </a:ext>
            </a:extLst>
          </p:cNvPr>
          <p:cNvSpPr>
            <a:spLocks noGrp="1"/>
          </p:cNvSpPr>
          <p:nvPr>
            <p:ph type="title"/>
          </p:nvPr>
        </p:nvSpPr>
        <p:spPr/>
        <p:txBody>
          <a:bodyPr/>
          <a:lstStyle/>
          <a:p>
            <a:r>
              <a:rPr lang="en-US" b="1" i="0" dirty="0">
                <a:solidFill>
                  <a:srgbClr val="273239"/>
                </a:solidFill>
                <a:effectLst/>
                <a:latin typeface="Nunito" pitchFamily="2" charset="0"/>
              </a:rPr>
              <a:t>Advantages of CISC</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5756CE91-010D-DA68-7CC2-A77674DA8E1D}"/>
              </a:ext>
            </a:extLst>
          </p:cNvPr>
          <p:cNvSpPr>
            <a:spLocks noGrp="1"/>
          </p:cNvSpPr>
          <p:nvPr>
            <p:ph idx="1"/>
          </p:nvPr>
        </p:nvSpPr>
        <p:spPr/>
        <p:txBody>
          <a:bodyPr>
            <a:normAutofit lnSpcReduction="10000"/>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Reduced code size:</a:t>
            </a:r>
            <a:r>
              <a:rPr lang="en-US" b="0" i="0" dirty="0">
                <a:solidFill>
                  <a:srgbClr val="273239"/>
                </a:solidFill>
                <a:effectLst/>
                <a:latin typeface="Nunito" pitchFamily="2" charset="0"/>
              </a:rPr>
              <a:t> CISC processors use complex instructions that can perform multiple operations, reducing the amount of code needed to perform a task.</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More memory efficient:</a:t>
            </a:r>
            <a:r>
              <a:rPr lang="en-US" b="0" i="0" dirty="0">
                <a:solidFill>
                  <a:srgbClr val="273239"/>
                </a:solidFill>
                <a:effectLst/>
                <a:latin typeface="Nunito" pitchFamily="2" charset="0"/>
              </a:rPr>
              <a:t> Because CISC instructions are more complex, they require fewer instructions to perform complex tasks, which can result in more memory-efficient code.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Widely used:</a:t>
            </a:r>
            <a:r>
              <a:rPr lang="en-US" b="0" i="0" dirty="0">
                <a:solidFill>
                  <a:srgbClr val="273239"/>
                </a:solidFill>
                <a:effectLst/>
                <a:latin typeface="Nunito" pitchFamily="2" charset="0"/>
              </a:rPr>
              <a:t> CISC processors have been in use for a longer time than RISC processors, so they have a larger user base and more available software.</a:t>
            </a:r>
          </a:p>
          <a:p>
            <a:pPr marL="0" indent="0">
              <a:buNone/>
            </a:pPr>
            <a:endParaRPr lang="en-US" dirty="0"/>
          </a:p>
        </p:txBody>
      </p:sp>
    </p:spTree>
    <p:extLst>
      <p:ext uri="{BB962C8B-B14F-4D97-AF65-F5344CB8AC3E}">
        <p14:creationId xmlns:p14="http://schemas.microsoft.com/office/powerpoint/2010/main" val="469853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B322C-5580-0FBB-5648-2A36B45F460D}"/>
              </a:ext>
            </a:extLst>
          </p:cNvPr>
          <p:cNvSpPr>
            <a:spLocks noGrp="1"/>
          </p:cNvSpPr>
          <p:nvPr>
            <p:ph type="title"/>
          </p:nvPr>
        </p:nvSpPr>
        <p:spPr/>
        <p:txBody>
          <a:bodyPr/>
          <a:lstStyle/>
          <a:p>
            <a:r>
              <a:rPr lang="en-US" b="1" i="0" dirty="0">
                <a:solidFill>
                  <a:srgbClr val="273239"/>
                </a:solidFill>
                <a:effectLst/>
                <a:latin typeface="Nunito" pitchFamily="2" charset="0"/>
              </a:rPr>
              <a:t>Disadvantages of CISC</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0B79C0EF-E52A-1D65-2E54-2BC310B14373}"/>
              </a:ext>
            </a:extLst>
          </p:cNvPr>
          <p:cNvSpPr>
            <a:spLocks noGrp="1"/>
          </p:cNvSpPr>
          <p:nvPr>
            <p:ph idx="1"/>
          </p:nvPr>
        </p:nvSpPr>
        <p:spPr/>
        <p:txBody>
          <a:bodyPr>
            <a:normAutofit lnSpcReduction="10000"/>
          </a:bodyPr>
          <a:lstStyle/>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Slower execution:</a:t>
            </a:r>
            <a:r>
              <a:rPr lang="en-US" b="0" i="0" dirty="0">
                <a:solidFill>
                  <a:srgbClr val="273239"/>
                </a:solidFill>
                <a:effectLst/>
                <a:latin typeface="Nunito" pitchFamily="2" charset="0"/>
              </a:rPr>
              <a:t> CISC processors take longer to execute instructions because they have more complex instructions and need more time to decode them.</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More complex design:</a:t>
            </a:r>
            <a:r>
              <a:rPr lang="en-US" b="0" i="0" dirty="0">
                <a:solidFill>
                  <a:srgbClr val="273239"/>
                </a:solidFill>
                <a:effectLst/>
                <a:latin typeface="Nunito" pitchFamily="2" charset="0"/>
              </a:rPr>
              <a:t> CISC processors have more complex instruction sets, which makes them more difficult to design and manufacture.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Higher power consumption:</a:t>
            </a:r>
            <a:r>
              <a:rPr lang="en-US" b="0" i="0" dirty="0">
                <a:solidFill>
                  <a:srgbClr val="273239"/>
                </a:solidFill>
                <a:effectLst/>
                <a:latin typeface="Nunito" pitchFamily="2" charset="0"/>
              </a:rPr>
              <a:t> CISC processors consume more power than RISC processors because of their more complex instruction sets.</a:t>
            </a:r>
          </a:p>
          <a:p>
            <a:pPr marL="0" indent="0">
              <a:buNone/>
            </a:pPr>
            <a:endParaRPr lang="en-US" dirty="0"/>
          </a:p>
        </p:txBody>
      </p:sp>
    </p:spTree>
    <p:extLst>
      <p:ext uri="{BB962C8B-B14F-4D97-AF65-F5344CB8AC3E}">
        <p14:creationId xmlns:p14="http://schemas.microsoft.com/office/powerpoint/2010/main" val="27731602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753</Words>
  <Application>Microsoft Office PowerPoint</Application>
  <PresentationFormat>Widescreen</PresentationFormat>
  <Paragraphs>52</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Aptos</vt:lpstr>
      <vt:lpstr>Aptos Display</vt:lpstr>
      <vt:lpstr>Arial</vt:lpstr>
      <vt:lpstr>Courier New</vt:lpstr>
      <vt:lpstr>Nunito</vt:lpstr>
      <vt:lpstr>Verdana</vt:lpstr>
      <vt:lpstr>Office Theme</vt:lpstr>
      <vt:lpstr>RISC and CISC</vt:lpstr>
      <vt:lpstr>RISC</vt:lpstr>
      <vt:lpstr>Characteristics of RISC </vt:lpstr>
      <vt:lpstr>Advantages of RISC </vt:lpstr>
      <vt:lpstr>Disadvantages of RISC </vt:lpstr>
      <vt:lpstr> Complex Instruction Set Architecture (CISC) </vt:lpstr>
      <vt:lpstr>Characteristics of CISC </vt:lpstr>
      <vt:lpstr>Advantages of CISC </vt:lpstr>
      <vt:lpstr>Disadvantages of CISC </vt:lpstr>
      <vt:lpstr>PowerPoint Presentation</vt:lpstr>
      <vt:lpstr>CPU Performance </vt:lpstr>
      <vt:lpstr>Example:</vt:lpstr>
      <vt:lpstr>Multiplying Two Numbers in Memory  Let's say we want to find the product of two numbers - one stored in location 2:3 and another stored in location 5:2 - and then store the product back in the location 2:3.</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Rajib Banerjee</dc:creator>
  <cp:lastModifiedBy>Rajib Banerjee</cp:lastModifiedBy>
  <cp:revision>2</cp:revision>
  <dcterms:created xsi:type="dcterms:W3CDTF">2025-02-13T04:00:55Z</dcterms:created>
  <dcterms:modified xsi:type="dcterms:W3CDTF">2025-02-13T04:32:09Z</dcterms:modified>
</cp:coreProperties>
</file>