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6" r:id="rId2"/>
    <p:sldId id="268" r:id="rId3"/>
    <p:sldId id="269" r:id="rId4"/>
    <p:sldId id="267" r:id="rId5"/>
    <p:sldId id="270" r:id="rId6"/>
    <p:sldId id="271" r:id="rId7"/>
    <p:sldId id="272"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429C14-BE67-468E-9A7F-3F6D6293781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A1F2855-2496-4DB8-9A66-63E4DEB31A0E}">
      <dgm:prSet/>
      <dgm:spPr/>
      <dgm:t>
        <a:bodyPr/>
        <a:lstStyle/>
        <a:p>
          <a:pPr>
            <a:lnSpc>
              <a:spcPct val="100000"/>
            </a:lnSpc>
            <a:defRPr b="1"/>
          </a:pPr>
          <a:r>
            <a:rPr lang="en-US" b="1"/>
            <a:t>CPU Registers </a:t>
          </a:r>
          <a:endParaRPr lang="en-US"/>
        </a:p>
      </dgm:t>
    </dgm:pt>
    <dgm:pt modelId="{3F5ABD49-86C3-4E97-AD36-BE178E0D4CDE}" type="parTrans" cxnId="{D1C58F56-C4CD-4A36-AB59-B28961A9CEC9}">
      <dgm:prSet/>
      <dgm:spPr/>
      <dgm:t>
        <a:bodyPr/>
        <a:lstStyle/>
        <a:p>
          <a:endParaRPr lang="en-US"/>
        </a:p>
      </dgm:t>
    </dgm:pt>
    <dgm:pt modelId="{14B9B952-F33A-46DC-9BC8-728F9D9DD5D8}" type="sibTrans" cxnId="{D1C58F56-C4CD-4A36-AB59-B28961A9CEC9}">
      <dgm:prSet/>
      <dgm:spPr/>
      <dgm:t>
        <a:bodyPr/>
        <a:lstStyle/>
        <a:p>
          <a:endParaRPr lang="en-US"/>
        </a:p>
      </dgm:t>
    </dgm:pt>
    <dgm:pt modelId="{348E6817-132F-40D8-9BA2-A561C42A1B20}">
      <dgm:prSet/>
      <dgm:spPr/>
      <dgm:t>
        <a:bodyPr/>
        <a:lstStyle/>
        <a:p>
          <a:pPr>
            <a:lnSpc>
              <a:spcPct val="100000"/>
            </a:lnSpc>
          </a:pPr>
          <a:r>
            <a:rPr lang="en-US" i="0"/>
            <a:t>Accumulator </a:t>
          </a:r>
          <a:endParaRPr lang="en-US"/>
        </a:p>
      </dgm:t>
    </dgm:pt>
    <dgm:pt modelId="{4BE19597-D5D6-4FB1-A0E5-696536598365}" type="parTrans" cxnId="{B11FE72F-7B95-4D4E-B477-FDB9EE602BF6}">
      <dgm:prSet/>
      <dgm:spPr/>
      <dgm:t>
        <a:bodyPr/>
        <a:lstStyle/>
        <a:p>
          <a:endParaRPr lang="en-US"/>
        </a:p>
      </dgm:t>
    </dgm:pt>
    <dgm:pt modelId="{32E6A3FE-6729-4E42-A7C9-6D5B0DF21A61}" type="sibTrans" cxnId="{B11FE72F-7B95-4D4E-B477-FDB9EE602BF6}">
      <dgm:prSet/>
      <dgm:spPr/>
      <dgm:t>
        <a:bodyPr/>
        <a:lstStyle/>
        <a:p>
          <a:endParaRPr lang="en-US"/>
        </a:p>
      </dgm:t>
    </dgm:pt>
    <dgm:pt modelId="{B5545C92-F6EC-435E-A7CD-03D00D6FE8BF}">
      <dgm:prSet/>
      <dgm:spPr/>
      <dgm:t>
        <a:bodyPr/>
        <a:lstStyle/>
        <a:p>
          <a:pPr>
            <a:lnSpc>
              <a:spcPct val="100000"/>
            </a:lnSpc>
          </a:pPr>
          <a:r>
            <a:rPr lang="en-US" i="0"/>
            <a:t>Data Registers</a:t>
          </a:r>
          <a:endParaRPr lang="en-US"/>
        </a:p>
      </dgm:t>
    </dgm:pt>
    <dgm:pt modelId="{D3FE440D-8295-4356-B601-498E58B88DA3}" type="parTrans" cxnId="{8C286C8D-3CC9-4D0F-A5DF-7A7D6CE39B3C}">
      <dgm:prSet/>
      <dgm:spPr/>
      <dgm:t>
        <a:bodyPr/>
        <a:lstStyle/>
        <a:p>
          <a:endParaRPr lang="en-US"/>
        </a:p>
      </dgm:t>
    </dgm:pt>
    <dgm:pt modelId="{2E03FB30-66A5-473E-AE13-7E58219205B3}" type="sibTrans" cxnId="{8C286C8D-3CC9-4D0F-A5DF-7A7D6CE39B3C}">
      <dgm:prSet/>
      <dgm:spPr/>
      <dgm:t>
        <a:bodyPr/>
        <a:lstStyle/>
        <a:p>
          <a:endParaRPr lang="en-US"/>
        </a:p>
      </dgm:t>
    </dgm:pt>
    <dgm:pt modelId="{879EE135-7C53-4020-832E-ED755A336680}">
      <dgm:prSet/>
      <dgm:spPr/>
      <dgm:t>
        <a:bodyPr/>
        <a:lstStyle/>
        <a:p>
          <a:pPr>
            <a:lnSpc>
              <a:spcPct val="100000"/>
            </a:lnSpc>
          </a:pPr>
          <a:r>
            <a:rPr lang="en-US" i="0"/>
            <a:t>Program Counter (PC)</a:t>
          </a:r>
          <a:endParaRPr lang="en-US"/>
        </a:p>
      </dgm:t>
    </dgm:pt>
    <dgm:pt modelId="{201B55AC-9745-4783-9C75-27D1464DE53E}" type="parTrans" cxnId="{3F7CD970-0BB7-4F10-AD15-F7586B516EAA}">
      <dgm:prSet/>
      <dgm:spPr/>
      <dgm:t>
        <a:bodyPr/>
        <a:lstStyle/>
        <a:p>
          <a:endParaRPr lang="en-US"/>
        </a:p>
      </dgm:t>
    </dgm:pt>
    <dgm:pt modelId="{4DD60410-1F00-430A-931B-6F322A1E257D}" type="sibTrans" cxnId="{3F7CD970-0BB7-4F10-AD15-F7586B516EAA}">
      <dgm:prSet/>
      <dgm:spPr/>
      <dgm:t>
        <a:bodyPr/>
        <a:lstStyle/>
        <a:p>
          <a:endParaRPr lang="en-US"/>
        </a:p>
      </dgm:t>
    </dgm:pt>
    <dgm:pt modelId="{381076D6-54D3-482B-9B58-728B62267E3C}">
      <dgm:prSet/>
      <dgm:spPr/>
      <dgm:t>
        <a:bodyPr/>
        <a:lstStyle/>
        <a:p>
          <a:pPr>
            <a:lnSpc>
              <a:spcPct val="100000"/>
            </a:lnSpc>
          </a:pPr>
          <a:r>
            <a:rPr lang="en-US" i="0" dirty="0"/>
            <a:t>Memory Address Register (MAR</a:t>
          </a:r>
          <a:endParaRPr lang="en-US" dirty="0"/>
        </a:p>
      </dgm:t>
    </dgm:pt>
    <dgm:pt modelId="{7592BD8C-C44A-4799-B083-C150BB40AEE0}" type="parTrans" cxnId="{686981ED-B7ED-4BFC-8C2C-539E1146EFC8}">
      <dgm:prSet/>
      <dgm:spPr/>
      <dgm:t>
        <a:bodyPr/>
        <a:lstStyle/>
        <a:p>
          <a:endParaRPr lang="en-US"/>
        </a:p>
      </dgm:t>
    </dgm:pt>
    <dgm:pt modelId="{3ADD238A-D37A-438D-8A88-B03EAE27DC8A}" type="sibTrans" cxnId="{686981ED-B7ED-4BFC-8C2C-539E1146EFC8}">
      <dgm:prSet/>
      <dgm:spPr/>
      <dgm:t>
        <a:bodyPr/>
        <a:lstStyle/>
        <a:p>
          <a:endParaRPr lang="en-US"/>
        </a:p>
      </dgm:t>
    </dgm:pt>
    <dgm:pt modelId="{2913D4F5-5EAC-490B-9C5F-CC65F4141226}">
      <dgm:prSet/>
      <dgm:spPr/>
      <dgm:t>
        <a:bodyPr/>
        <a:lstStyle/>
        <a:p>
          <a:pPr>
            <a:lnSpc>
              <a:spcPct val="100000"/>
            </a:lnSpc>
            <a:defRPr b="1"/>
          </a:pPr>
          <a:r>
            <a:rPr lang="en-US" b="1"/>
            <a:t>Cache memory</a:t>
          </a:r>
          <a:endParaRPr lang="en-US"/>
        </a:p>
      </dgm:t>
    </dgm:pt>
    <dgm:pt modelId="{A30EE068-6B4D-482D-B88F-C475D89F4CA6}" type="parTrans" cxnId="{B8286F1F-DE2C-4F3E-8C52-DCF9FB8D6DA7}">
      <dgm:prSet/>
      <dgm:spPr/>
      <dgm:t>
        <a:bodyPr/>
        <a:lstStyle/>
        <a:p>
          <a:endParaRPr lang="en-US"/>
        </a:p>
      </dgm:t>
    </dgm:pt>
    <dgm:pt modelId="{CFA055B7-9A52-4A69-AB03-B9675B2E19A5}" type="sibTrans" cxnId="{B8286F1F-DE2C-4F3E-8C52-DCF9FB8D6DA7}">
      <dgm:prSet/>
      <dgm:spPr/>
      <dgm:t>
        <a:bodyPr/>
        <a:lstStyle/>
        <a:p>
          <a:endParaRPr lang="en-US"/>
        </a:p>
      </dgm:t>
    </dgm:pt>
    <dgm:pt modelId="{9FA18B52-D97E-44CB-952A-F3FD940EBA12}">
      <dgm:prSet/>
      <dgm:spPr/>
      <dgm:t>
        <a:bodyPr/>
        <a:lstStyle/>
        <a:p>
          <a:pPr>
            <a:lnSpc>
              <a:spcPct val="100000"/>
            </a:lnSpc>
          </a:pPr>
          <a:r>
            <a:rPr lang="en-US" b="0" i="0"/>
            <a:t>buffer between the CPU and the main memory (RAM)</a:t>
          </a:r>
          <a:endParaRPr lang="en-US"/>
        </a:p>
      </dgm:t>
    </dgm:pt>
    <dgm:pt modelId="{A6AFE0C5-EFE7-4A71-8EBC-2394EF787A3D}" type="parTrans" cxnId="{FE1B670C-9F6E-4B82-BF83-FDF5BA0ACA67}">
      <dgm:prSet/>
      <dgm:spPr/>
      <dgm:t>
        <a:bodyPr/>
        <a:lstStyle/>
        <a:p>
          <a:endParaRPr lang="en-US"/>
        </a:p>
      </dgm:t>
    </dgm:pt>
    <dgm:pt modelId="{C69988D2-DDFD-4148-A175-4B53791DB600}" type="sibTrans" cxnId="{FE1B670C-9F6E-4B82-BF83-FDF5BA0ACA67}">
      <dgm:prSet/>
      <dgm:spPr/>
      <dgm:t>
        <a:bodyPr/>
        <a:lstStyle/>
        <a:p>
          <a:endParaRPr lang="en-US"/>
        </a:p>
      </dgm:t>
    </dgm:pt>
    <dgm:pt modelId="{D32FD1DD-2676-40EC-8FD9-1AB5AF1AC6F1}">
      <dgm:prSet/>
      <dgm:spPr/>
      <dgm:t>
        <a:bodyPr/>
        <a:lstStyle/>
        <a:p>
          <a:pPr>
            <a:lnSpc>
              <a:spcPct val="100000"/>
            </a:lnSpc>
          </a:pPr>
          <a:r>
            <a:rPr lang="en-US" i="0"/>
            <a:t>L1 cache</a:t>
          </a:r>
          <a:endParaRPr lang="en-US"/>
        </a:p>
      </dgm:t>
    </dgm:pt>
    <dgm:pt modelId="{AFCAF076-8034-4A31-916E-73B295AC294A}" type="parTrans" cxnId="{508E36A6-410F-48F9-AB77-5F816E023670}">
      <dgm:prSet/>
      <dgm:spPr/>
      <dgm:t>
        <a:bodyPr/>
        <a:lstStyle/>
        <a:p>
          <a:endParaRPr lang="en-US"/>
        </a:p>
      </dgm:t>
    </dgm:pt>
    <dgm:pt modelId="{56BE5FFC-9F53-4AB4-9BA7-D2196D3232F8}" type="sibTrans" cxnId="{508E36A6-410F-48F9-AB77-5F816E023670}">
      <dgm:prSet/>
      <dgm:spPr/>
      <dgm:t>
        <a:bodyPr/>
        <a:lstStyle/>
        <a:p>
          <a:endParaRPr lang="en-US"/>
        </a:p>
      </dgm:t>
    </dgm:pt>
    <dgm:pt modelId="{00368B30-15CA-40F7-8E27-728C3A287174}">
      <dgm:prSet/>
      <dgm:spPr/>
      <dgm:t>
        <a:bodyPr/>
        <a:lstStyle/>
        <a:p>
          <a:pPr>
            <a:lnSpc>
              <a:spcPct val="100000"/>
            </a:lnSpc>
          </a:pPr>
          <a:r>
            <a:rPr lang="en-US" i="0" dirty="0"/>
            <a:t>Disk cache</a:t>
          </a:r>
          <a:endParaRPr lang="en-US" dirty="0"/>
        </a:p>
      </dgm:t>
    </dgm:pt>
    <dgm:pt modelId="{019F62F2-BF95-494A-8D3D-8B72D165CA2E}" type="parTrans" cxnId="{D9176CED-28AF-4BE8-AFA0-29E4D8EF12BA}">
      <dgm:prSet/>
      <dgm:spPr/>
      <dgm:t>
        <a:bodyPr/>
        <a:lstStyle/>
        <a:p>
          <a:endParaRPr lang="en-US"/>
        </a:p>
      </dgm:t>
    </dgm:pt>
    <dgm:pt modelId="{61E99AF6-5F9F-412F-9FB9-FFC0B2C42960}" type="sibTrans" cxnId="{D9176CED-28AF-4BE8-AFA0-29E4D8EF12BA}">
      <dgm:prSet/>
      <dgm:spPr/>
      <dgm:t>
        <a:bodyPr/>
        <a:lstStyle/>
        <a:p>
          <a:endParaRPr lang="en-US"/>
        </a:p>
      </dgm:t>
    </dgm:pt>
    <dgm:pt modelId="{5F9BF761-EEF6-4CD2-A188-362FD07E9A46}">
      <dgm:prSet/>
      <dgm:spPr/>
      <dgm:t>
        <a:bodyPr/>
        <a:lstStyle/>
        <a:p>
          <a:pPr>
            <a:lnSpc>
              <a:spcPct val="100000"/>
            </a:lnSpc>
          </a:pPr>
          <a:r>
            <a:rPr lang="en-US" i="0" dirty="0"/>
            <a:t>Peripheral cache</a:t>
          </a:r>
        </a:p>
        <a:p>
          <a:pPr>
            <a:lnSpc>
              <a:spcPct val="100000"/>
            </a:lnSpc>
          </a:pPr>
          <a:r>
            <a:rPr lang="en-US" i="0" dirty="0"/>
            <a:t>STATIC RAM</a:t>
          </a:r>
          <a:endParaRPr lang="en-US" dirty="0"/>
        </a:p>
      </dgm:t>
    </dgm:pt>
    <dgm:pt modelId="{F8C34745-432D-434F-8235-E0AE2FDCEA65}" type="parTrans" cxnId="{69CB62BA-E2DA-45C4-9C01-6EA141B0030D}">
      <dgm:prSet/>
      <dgm:spPr/>
      <dgm:t>
        <a:bodyPr/>
        <a:lstStyle/>
        <a:p>
          <a:endParaRPr lang="en-US"/>
        </a:p>
      </dgm:t>
    </dgm:pt>
    <dgm:pt modelId="{125272C7-AA60-41F8-AEA1-17E68B49F33A}" type="sibTrans" cxnId="{69CB62BA-E2DA-45C4-9C01-6EA141B0030D}">
      <dgm:prSet/>
      <dgm:spPr/>
      <dgm:t>
        <a:bodyPr/>
        <a:lstStyle/>
        <a:p>
          <a:endParaRPr lang="en-US"/>
        </a:p>
      </dgm:t>
    </dgm:pt>
    <dgm:pt modelId="{BBFAE610-2075-4FE0-AC3C-D755F74F4DF8}" type="pres">
      <dgm:prSet presAssocID="{AA429C14-BE67-468E-9A7F-3F6D6293781A}" presName="root" presStyleCnt="0">
        <dgm:presLayoutVars>
          <dgm:dir/>
          <dgm:resizeHandles val="exact"/>
        </dgm:presLayoutVars>
      </dgm:prSet>
      <dgm:spPr/>
    </dgm:pt>
    <dgm:pt modelId="{5CC73062-ADC5-47FD-8F72-BA7782AE4239}" type="pres">
      <dgm:prSet presAssocID="{AA1F2855-2496-4DB8-9A66-63E4DEB31A0E}" presName="compNode" presStyleCnt="0"/>
      <dgm:spPr/>
    </dgm:pt>
    <dgm:pt modelId="{669A9DBF-64EF-4B42-A58F-64ED31EE4EB4}" type="pres">
      <dgm:prSet presAssocID="{AA1F2855-2496-4DB8-9A66-63E4DEB31A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1B7D413D-A355-4413-B9AF-2C103C513A06}" type="pres">
      <dgm:prSet presAssocID="{AA1F2855-2496-4DB8-9A66-63E4DEB31A0E}" presName="iconSpace" presStyleCnt="0"/>
      <dgm:spPr/>
    </dgm:pt>
    <dgm:pt modelId="{5731E308-E3B8-48F2-88D2-8B3F778DCB3A}" type="pres">
      <dgm:prSet presAssocID="{AA1F2855-2496-4DB8-9A66-63E4DEB31A0E}" presName="parTx" presStyleLbl="revTx" presStyleIdx="0" presStyleCnt="4">
        <dgm:presLayoutVars>
          <dgm:chMax val="0"/>
          <dgm:chPref val="0"/>
        </dgm:presLayoutVars>
      </dgm:prSet>
      <dgm:spPr/>
    </dgm:pt>
    <dgm:pt modelId="{0090232C-6A78-4268-BE6B-474CE4F8BA3D}" type="pres">
      <dgm:prSet presAssocID="{AA1F2855-2496-4DB8-9A66-63E4DEB31A0E}" presName="txSpace" presStyleCnt="0"/>
      <dgm:spPr/>
    </dgm:pt>
    <dgm:pt modelId="{980D94FE-A6C4-43B4-A20B-C7C8FDB27AEE}" type="pres">
      <dgm:prSet presAssocID="{AA1F2855-2496-4DB8-9A66-63E4DEB31A0E}" presName="desTx" presStyleLbl="revTx" presStyleIdx="1" presStyleCnt="4">
        <dgm:presLayoutVars/>
      </dgm:prSet>
      <dgm:spPr/>
    </dgm:pt>
    <dgm:pt modelId="{2605BE78-E31D-453C-91FF-9AC0FE67CCDA}" type="pres">
      <dgm:prSet presAssocID="{14B9B952-F33A-46DC-9BC8-728F9D9DD5D8}" presName="sibTrans" presStyleCnt="0"/>
      <dgm:spPr/>
    </dgm:pt>
    <dgm:pt modelId="{AF11DF3D-C2F2-4D6D-B09F-E80654F24DA8}" type="pres">
      <dgm:prSet presAssocID="{2913D4F5-5EAC-490B-9C5F-CC65F4141226}" presName="compNode" presStyleCnt="0"/>
      <dgm:spPr/>
    </dgm:pt>
    <dgm:pt modelId="{BF445DD5-F1F0-4A4E-9CE7-ED6762886439}" type="pres">
      <dgm:prSet presAssocID="{2913D4F5-5EAC-490B-9C5F-CC65F41412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FC51090-1528-410E-AC9B-C8863E4AF204}" type="pres">
      <dgm:prSet presAssocID="{2913D4F5-5EAC-490B-9C5F-CC65F4141226}" presName="iconSpace" presStyleCnt="0"/>
      <dgm:spPr/>
    </dgm:pt>
    <dgm:pt modelId="{CAB7DB2B-CDB7-4822-A6A1-844A63CFF267}" type="pres">
      <dgm:prSet presAssocID="{2913D4F5-5EAC-490B-9C5F-CC65F4141226}" presName="parTx" presStyleLbl="revTx" presStyleIdx="2" presStyleCnt="4">
        <dgm:presLayoutVars>
          <dgm:chMax val="0"/>
          <dgm:chPref val="0"/>
        </dgm:presLayoutVars>
      </dgm:prSet>
      <dgm:spPr/>
    </dgm:pt>
    <dgm:pt modelId="{9B7E8C1D-567D-49C1-B142-A8C573A57478}" type="pres">
      <dgm:prSet presAssocID="{2913D4F5-5EAC-490B-9C5F-CC65F4141226}" presName="txSpace" presStyleCnt="0"/>
      <dgm:spPr/>
    </dgm:pt>
    <dgm:pt modelId="{87743A48-49A8-44CA-9C1F-F6691FD8D3B8}" type="pres">
      <dgm:prSet presAssocID="{2913D4F5-5EAC-490B-9C5F-CC65F4141226}" presName="desTx" presStyleLbl="revTx" presStyleIdx="3" presStyleCnt="4">
        <dgm:presLayoutVars/>
      </dgm:prSet>
      <dgm:spPr/>
    </dgm:pt>
  </dgm:ptLst>
  <dgm:cxnLst>
    <dgm:cxn modelId="{D7764709-E670-42FE-AC4F-5926CA2908FE}" type="presOf" srcId="{AA429C14-BE67-468E-9A7F-3F6D6293781A}" destId="{BBFAE610-2075-4FE0-AC3C-D755F74F4DF8}" srcOrd="0" destOrd="0" presId="urn:microsoft.com/office/officeart/2018/2/layout/IconLabelDescriptionList"/>
    <dgm:cxn modelId="{FE1B670C-9F6E-4B82-BF83-FDF5BA0ACA67}" srcId="{2913D4F5-5EAC-490B-9C5F-CC65F4141226}" destId="{9FA18B52-D97E-44CB-952A-F3FD940EBA12}" srcOrd="0" destOrd="0" parTransId="{A6AFE0C5-EFE7-4A71-8EBC-2394EF787A3D}" sibTransId="{C69988D2-DDFD-4148-A175-4B53791DB600}"/>
    <dgm:cxn modelId="{B0E2DE14-C286-4D2C-B87D-E19D47205EAF}" type="presOf" srcId="{AA1F2855-2496-4DB8-9A66-63E4DEB31A0E}" destId="{5731E308-E3B8-48F2-88D2-8B3F778DCB3A}" srcOrd="0" destOrd="0" presId="urn:microsoft.com/office/officeart/2018/2/layout/IconLabelDescriptionList"/>
    <dgm:cxn modelId="{B8286F1F-DE2C-4F3E-8C52-DCF9FB8D6DA7}" srcId="{AA429C14-BE67-468E-9A7F-3F6D6293781A}" destId="{2913D4F5-5EAC-490B-9C5F-CC65F4141226}" srcOrd="1" destOrd="0" parTransId="{A30EE068-6B4D-482D-B88F-C475D89F4CA6}" sibTransId="{CFA055B7-9A52-4A69-AB03-B9675B2E19A5}"/>
    <dgm:cxn modelId="{B11FE72F-7B95-4D4E-B477-FDB9EE602BF6}" srcId="{AA1F2855-2496-4DB8-9A66-63E4DEB31A0E}" destId="{348E6817-132F-40D8-9BA2-A561C42A1B20}" srcOrd="0" destOrd="0" parTransId="{4BE19597-D5D6-4FB1-A0E5-696536598365}" sibTransId="{32E6A3FE-6729-4E42-A7C9-6D5B0DF21A61}"/>
    <dgm:cxn modelId="{5B152C49-893B-41AC-87B8-EABF33E706F1}" type="presOf" srcId="{9FA18B52-D97E-44CB-952A-F3FD940EBA12}" destId="{87743A48-49A8-44CA-9C1F-F6691FD8D3B8}" srcOrd="0" destOrd="0" presId="urn:microsoft.com/office/officeart/2018/2/layout/IconLabelDescriptionList"/>
    <dgm:cxn modelId="{3F7CD970-0BB7-4F10-AD15-F7586B516EAA}" srcId="{AA1F2855-2496-4DB8-9A66-63E4DEB31A0E}" destId="{879EE135-7C53-4020-832E-ED755A336680}" srcOrd="2" destOrd="0" parTransId="{201B55AC-9745-4783-9C75-27D1464DE53E}" sibTransId="{4DD60410-1F00-430A-931B-6F322A1E257D}"/>
    <dgm:cxn modelId="{08AA1572-8B9E-41E3-947E-2BD780522AE4}" type="presOf" srcId="{348E6817-132F-40D8-9BA2-A561C42A1B20}" destId="{980D94FE-A6C4-43B4-A20B-C7C8FDB27AEE}" srcOrd="0" destOrd="0" presId="urn:microsoft.com/office/officeart/2018/2/layout/IconLabelDescriptionList"/>
    <dgm:cxn modelId="{D1C58F56-C4CD-4A36-AB59-B28961A9CEC9}" srcId="{AA429C14-BE67-468E-9A7F-3F6D6293781A}" destId="{AA1F2855-2496-4DB8-9A66-63E4DEB31A0E}" srcOrd="0" destOrd="0" parTransId="{3F5ABD49-86C3-4E97-AD36-BE178E0D4CDE}" sibTransId="{14B9B952-F33A-46DC-9BC8-728F9D9DD5D8}"/>
    <dgm:cxn modelId="{76823C78-F59A-4CEA-9ADB-E65FAC2FCDEF}" type="presOf" srcId="{B5545C92-F6EC-435E-A7CD-03D00D6FE8BF}" destId="{980D94FE-A6C4-43B4-A20B-C7C8FDB27AEE}" srcOrd="0" destOrd="1" presId="urn:microsoft.com/office/officeart/2018/2/layout/IconLabelDescriptionList"/>
    <dgm:cxn modelId="{5286B77C-B88D-4724-B7CF-81AF956C1942}" type="presOf" srcId="{381076D6-54D3-482B-9B58-728B62267E3C}" destId="{980D94FE-A6C4-43B4-A20B-C7C8FDB27AEE}" srcOrd="0" destOrd="3" presId="urn:microsoft.com/office/officeart/2018/2/layout/IconLabelDescriptionList"/>
    <dgm:cxn modelId="{6554FC8B-BAC1-40ED-951E-7A075B1A882C}" type="presOf" srcId="{879EE135-7C53-4020-832E-ED755A336680}" destId="{980D94FE-A6C4-43B4-A20B-C7C8FDB27AEE}" srcOrd="0" destOrd="2" presId="urn:microsoft.com/office/officeart/2018/2/layout/IconLabelDescriptionList"/>
    <dgm:cxn modelId="{8C286C8D-3CC9-4D0F-A5DF-7A7D6CE39B3C}" srcId="{AA1F2855-2496-4DB8-9A66-63E4DEB31A0E}" destId="{B5545C92-F6EC-435E-A7CD-03D00D6FE8BF}" srcOrd="1" destOrd="0" parTransId="{D3FE440D-8295-4356-B601-498E58B88DA3}" sibTransId="{2E03FB30-66A5-473E-AE13-7E58219205B3}"/>
    <dgm:cxn modelId="{508E36A6-410F-48F9-AB77-5F816E023670}" srcId="{2913D4F5-5EAC-490B-9C5F-CC65F4141226}" destId="{D32FD1DD-2676-40EC-8FD9-1AB5AF1AC6F1}" srcOrd="1" destOrd="0" parTransId="{AFCAF076-8034-4A31-916E-73B295AC294A}" sibTransId="{56BE5FFC-9F53-4AB4-9BA7-D2196D3232F8}"/>
    <dgm:cxn modelId="{18D5FCB3-2252-4324-927B-D5E058FDFFFD}" type="presOf" srcId="{5F9BF761-EEF6-4CD2-A188-362FD07E9A46}" destId="{87743A48-49A8-44CA-9C1F-F6691FD8D3B8}" srcOrd="0" destOrd="3" presId="urn:microsoft.com/office/officeart/2018/2/layout/IconLabelDescriptionList"/>
    <dgm:cxn modelId="{69CB62BA-E2DA-45C4-9C01-6EA141B0030D}" srcId="{2913D4F5-5EAC-490B-9C5F-CC65F4141226}" destId="{5F9BF761-EEF6-4CD2-A188-362FD07E9A46}" srcOrd="3" destOrd="0" parTransId="{F8C34745-432D-434F-8235-E0AE2FDCEA65}" sibTransId="{125272C7-AA60-41F8-AEA1-17E68B49F33A}"/>
    <dgm:cxn modelId="{C188FCD3-0433-4A97-8A53-17B0C427D993}" type="presOf" srcId="{D32FD1DD-2676-40EC-8FD9-1AB5AF1AC6F1}" destId="{87743A48-49A8-44CA-9C1F-F6691FD8D3B8}" srcOrd="0" destOrd="1" presId="urn:microsoft.com/office/officeart/2018/2/layout/IconLabelDescriptionList"/>
    <dgm:cxn modelId="{3FEFD3D7-F678-4767-879C-A1B9F750EB32}" type="presOf" srcId="{00368B30-15CA-40F7-8E27-728C3A287174}" destId="{87743A48-49A8-44CA-9C1F-F6691FD8D3B8}" srcOrd="0" destOrd="2" presId="urn:microsoft.com/office/officeart/2018/2/layout/IconLabelDescriptionList"/>
    <dgm:cxn modelId="{C86BD6E7-82F2-4AFA-A96F-F7701FED9E82}" type="presOf" srcId="{2913D4F5-5EAC-490B-9C5F-CC65F4141226}" destId="{CAB7DB2B-CDB7-4822-A6A1-844A63CFF267}" srcOrd="0" destOrd="0" presId="urn:microsoft.com/office/officeart/2018/2/layout/IconLabelDescriptionList"/>
    <dgm:cxn modelId="{D9176CED-28AF-4BE8-AFA0-29E4D8EF12BA}" srcId="{2913D4F5-5EAC-490B-9C5F-CC65F4141226}" destId="{00368B30-15CA-40F7-8E27-728C3A287174}" srcOrd="2" destOrd="0" parTransId="{019F62F2-BF95-494A-8D3D-8B72D165CA2E}" sibTransId="{61E99AF6-5F9F-412F-9FB9-FFC0B2C42960}"/>
    <dgm:cxn modelId="{686981ED-B7ED-4BFC-8C2C-539E1146EFC8}" srcId="{AA1F2855-2496-4DB8-9A66-63E4DEB31A0E}" destId="{381076D6-54D3-482B-9B58-728B62267E3C}" srcOrd="3" destOrd="0" parTransId="{7592BD8C-C44A-4799-B083-C150BB40AEE0}" sibTransId="{3ADD238A-D37A-438D-8A88-B03EAE27DC8A}"/>
    <dgm:cxn modelId="{9D231361-6C32-4DBE-BF23-CA6277D6CAE9}" type="presParOf" srcId="{BBFAE610-2075-4FE0-AC3C-D755F74F4DF8}" destId="{5CC73062-ADC5-47FD-8F72-BA7782AE4239}" srcOrd="0" destOrd="0" presId="urn:microsoft.com/office/officeart/2018/2/layout/IconLabelDescriptionList"/>
    <dgm:cxn modelId="{FFF3F9AA-2E86-4C81-A596-4595CE8F7AEB}" type="presParOf" srcId="{5CC73062-ADC5-47FD-8F72-BA7782AE4239}" destId="{669A9DBF-64EF-4B42-A58F-64ED31EE4EB4}" srcOrd="0" destOrd="0" presId="urn:microsoft.com/office/officeart/2018/2/layout/IconLabelDescriptionList"/>
    <dgm:cxn modelId="{A9A61143-5E7B-454C-AC11-4A5EC78DAD8F}" type="presParOf" srcId="{5CC73062-ADC5-47FD-8F72-BA7782AE4239}" destId="{1B7D413D-A355-4413-B9AF-2C103C513A06}" srcOrd="1" destOrd="0" presId="urn:microsoft.com/office/officeart/2018/2/layout/IconLabelDescriptionList"/>
    <dgm:cxn modelId="{0A3C8C37-9FF0-429E-A3E2-91E75A681C34}" type="presParOf" srcId="{5CC73062-ADC5-47FD-8F72-BA7782AE4239}" destId="{5731E308-E3B8-48F2-88D2-8B3F778DCB3A}" srcOrd="2" destOrd="0" presId="urn:microsoft.com/office/officeart/2018/2/layout/IconLabelDescriptionList"/>
    <dgm:cxn modelId="{CB958087-51D4-40E8-BC24-55AD46483121}" type="presParOf" srcId="{5CC73062-ADC5-47FD-8F72-BA7782AE4239}" destId="{0090232C-6A78-4268-BE6B-474CE4F8BA3D}" srcOrd="3" destOrd="0" presId="urn:microsoft.com/office/officeart/2018/2/layout/IconLabelDescriptionList"/>
    <dgm:cxn modelId="{F4494EEB-98DE-41FA-84AB-05B73ED75259}" type="presParOf" srcId="{5CC73062-ADC5-47FD-8F72-BA7782AE4239}" destId="{980D94FE-A6C4-43B4-A20B-C7C8FDB27AEE}" srcOrd="4" destOrd="0" presId="urn:microsoft.com/office/officeart/2018/2/layout/IconLabelDescriptionList"/>
    <dgm:cxn modelId="{ACCD0502-4673-484E-A382-8C09F6C65882}" type="presParOf" srcId="{BBFAE610-2075-4FE0-AC3C-D755F74F4DF8}" destId="{2605BE78-E31D-453C-91FF-9AC0FE67CCDA}" srcOrd="1" destOrd="0" presId="urn:microsoft.com/office/officeart/2018/2/layout/IconLabelDescriptionList"/>
    <dgm:cxn modelId="{BA13CB93-DF65-4A27-9C1B-4341B42493AC}" type="presParOf" srcId="{BBFAE610-2075-4FE0-AC3C-D755F74F4DF8}" destId="{AF11DF3D-C2F2-4D6D-B09F-E80654F24DA8}" srcOrd="2" destOrd="0" presId="urn:microsoft.com/office/officeart/2018/2/layout/IconLabelDescriptionList"/>
    <dgm:cxn modelId="{3FB62947-A242-4850-93AF-A43C7F96B0FF}" type="presParOf" srcId="{AF11DF3D-C2F2-4D6D-B09F-E80654F24DA8}" destId="{BF445DD5-F1F0-4A4E-9CE7-ED6762886439}" srcOrd="0" destOrd="0" presId="urn:microsoft.com/office/officeart/2018/2/layout/IconLabelDescriptionList"/>
    <dgm:cxn modelId="{569C1FF0-917E-47FD-A369-BE17F3D87162}" type="presParOf" srcId="{AF11DF3D-C2F2-4D6D-B09F-E80654F24DA8}" destId="{7FC51090-1528-410E-AC9B-C8863E4AF204}" srcOrd="1" destOrd="0" presId="urn:microsoft.com/office/officeart/2018/2/layout/IconLabelDescriptionList"/>
    <dgm:cxn modelId="{9DCFDCF8-4364-4455-B9BD-E6C67C6DE2C7}" type="presParOf" srcId="{AF11DF3D-C2F2-4D6D-B09F-E80654F24DA8}" destId="{CAB7DB2B-CDB7-4822-A6A1-844A63CFF267}" srcOrd="2" destOrd="0" presId="urn:microsoft.com/office/officeart/2018/2/layout/IconLabelDescriptionList"/>
    <dgm:cxn modelId="{C2AAABDE-6138-411B-A0CD-0BE7E0624607}" type="presParOf" srcId="{AF11DF3D-C2F2-4D6D-B09F-E80654F24DA8}" destId="{9B7E8C1D-567D-49C1-B142-A8C573A57478}" srcOrd="3" destOrd="0" presId="urn:microsoft.com/office/officeart/2018/2/layout/IconLabelDescriptionList"/>
    <dgm:cxn modelId="{25CFB5BE-09AC-42E0-88E3-D26C823B9B83}" type="presParOf" srcId="{AF11DF3D-C2F2-4D6D-B09F-E80654F24DA8}" destId="{87743A48-49A8-44CA-9C1F-F6691FD8D3B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A9DBF-64EF-4B42-A58F-64ED31EE4EB4}">
      <dsp:nvSpPr>
        <dsp:cNvPr id="0" name=""/>
        <dsp:cNvSpPr/>
      </dsp:nvSpPr>
      <dsp:spPr>
        <a:xfrm>
          <a:off x="1141" y="958540"/>
          <a:ext cx="915468" cy="915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1E308-E3B8-48F2-88D2-8B3F778DCB3A}">
      <dsp:nvSpPr>
        <dsp:cNvPr id="0" name=""/>
        <dsp:cNvSpPr/>
      </dsp:nvSpPr>
      <dsp:spPr>
        <a:xfrm>
          <a:off x="1141" y="2015045"/>
          <a:ext cx="2615625" cy="39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b="1" kern="1200"/>
            <a:t>CPU Registers </a:t>
          </a:r>
          <a:endParaRPr lang="en-US" sz="2800" kern="1200"/>
        </a:p>
      </dsp:txBody>
      <dsp:txXfrm>
        <a:off x="1141" y="2015045"/>
        <a:ext cx="2615625" cy="392343"/>
      </dsp:txXfrm>
    </dsp:sp>
    <dsp:sp modelId="{980D94FE-A6C4-43B4-A20B-C7C8FDB27AEE}">
      <dsp:nvSpPr>
        <dsp:cNvPr id="0" name=""/>
        <dsp:cNvSpPr/>
      </dsp:nvSpPr>
      <dsp:spPr>
        <a:xfrm>
          <a:off x="1141" y="2472988"/>
          <a:ext cx="2615625" cy="1765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i="0" kern="1200"/>
            <a:t>Accumulator </a:t>
          </a:r>
          <a:endParaRPr lang="en-US" sz="1700" kern="1200"/>
        </a:p>
        <a:p>
          <a:pPr marL="0" lvl="0" indent="0" algn="l" defTabSz="755650">
            <a:lnSpc>
              <a:spcPct val="100000"/>
            </a:lnSpc>
            <a:spcBef>
              <a:spcPct val="0"/>
            </a:spcBef>
            <a:spcAft>
              <a:spcPct val="35000"/>
            </a:spcAft>
            <a:buNone/>
          </a:pPr>
          <a:r>
            <a:rPr lang="en-US" sz="1700" i="0" kern="1200"/>
            <a:t>Data Registers</a:t>
          </a:r>
          <a:endParaRPr lang="en-US" sz="1700" kern="1200"/>
        </a:p>
        <a:p>
          <a:pPr marL="0" lvl="0" indent="0" algn="l" defTabSz="755650">
            <a:lnSpc>
              <a:spcPct val="100000"/>
            </a:lnSpc>
            <a:spcBef>
              <a:spcPct val="0"/>
            </a:spcBef>
            <a:spcAft>
              <a:spcPct val="35000"/>
            </a:spcAft>
            <a:buNone/>
          </a:pPr>
          <a:r>
            <a:rPr lang="en-US" sz="1700" i="0" kern="1200"/>
            <a:t>Program Counter (PC)</a:t>
          </a:r>
          <a:endParaRPr lang="en-US" sz="1700" kern="1200"/>
        </a:p>
        <a:p>
          <a:pPr marL="0" lvl="0" indent="0" algn="l" defTabSz="755650">
            <a:lnSpc>
              <a:spcPct val="100000"/>
            </a:lnSpc>
            <a:spcBef>
              <a:spcPct val="0"/>
            </a:spcBef>
            <a:spcAft>
              <a:spcPct val="35000"/>
            </a:spcAft>
            <a:buNone/>
          </a:pPr>
          <a:r>
            <a:rPr lang="en-US" sz="1700" i="0" kern="1200" dirty="0"/>
            <a:t>Memory Address Register (MAR</a:t>
          </a:r>
          <a:endParaRPr lang="en-US" sz="1700" kern="1200" dirty="0"/>
        </a:p>
      </dsp:txBody>
      <dsp:txXfrm>
        <a:off x="1141" y="2472988"/>
        <a:ext cx="2615625" cy="1765471"/>
      </dsp:txXfrm>
    </dsp:sp>
    <dsp:sp modelId="{BF445DD5-F1F0-4A4E-9CE7-ED6762886439}">
      <dsp:nvSpPr>
        <dsp:cNvPr id="0" name=""/>
        <dsp:cNvSpPr/>
      </dsp:nvSpPr>
      <dsp:spPr>
        <a:xfrm>
          <a:off x="3074500" y="958540"/>
          <a:ext cx="915468" cy="915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7DB2B-CDB7-4822-A6A1-844A63CFF267}">
      <dsp:nvSpPr>
        <dsp:cNvPr id="0" name=""/>
        <dsp:cNvSpPr/>
      </dsp:nvSpPr>
      <dsp:spPr>
        <a:xfrm>
          <a:off x="3074500" y="2015045"/>
          <a:ext cx="2615625" cy="39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b="1" kern="1200"/>
            <a:t>Cache memory</a:t>
          </a:r>
          <a:endParaRPr lang="en-US" sz="2800" kern="1200"/>
        </a:p>
      </dsp:txBody>
      <dsp:txXfrm>
        <a:off x="3074500" y="2015045"/>
        <a:ext cx="2615625" cy="392343"/>
      </dsp:txXfrm>
    </dsp:sp>
    <dsp:sp modelId="{87743A48-49A8-44CA-9C1F-F6691FD8D3B8}">
      <dsp:nvSpPr>
        <dsp:cNvPr id="0" name=""/>
        <dsp:cNvSpPr/>
      </dsp:nvSpPr>
      <dsp:spPr>
        <a:xfrm>
          <a:off x="3074500" y="2472988"/>
          <a:ext cx="2615625" cy="1765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buffer between the CPU and the main memory (RAM)</a:t>
          </a:r>
          <a:endParaRPr lang="en-US" sz="1700" kern="1200"/>
        </a:p>
        <a:p>
          <a:pPr marL="0" lvl="0" indent="0" algn="l" defTabSz="755650">
            <a:lnSpc>
              <a:spcPct val="100000"/>
            </a:lnSpc>
            <a:spcBef>
              <a:spcPct val="0"/>
            </a:spcBef>
            <a:spcAft>
              <a:spcPct val="35000"/>
            </a:spcAft>
            <a:buNone/>
          </a:pPr>
          <a:r>
            <a:rPr lang="en-US" sz="1700" i="0" kern="1200"/>
            <a:t>L1 cache</a:t>
          </a:r>
          <a:endParaRPr lang="en-US" sz="1700" kern="1200"/>
        </a:p>
        <a:p>
          <a:pPr marL="0" lvl="0" indent="0" algn="l" defTabSz="755650">
            <a:lnSpc>
              <a:spcPct val="100000"/>
            </a:lnSpc>
            <a:spcBef>
              <a:spcPct val="0"/>
            </a:spcBef>
            <a:spcAft>
              <a:spcPct val="35000"/>
            </a:spcAft>
            <a:buNone/>
          </a:pPr>
          <a:r>
            <a:rPr lang="en-US" sz="1700" i="0" kern="1200" dirty="0"/>
            <a:t>Disk cache</a:t>
          </a:r>
          <a:endParaRPr lang="en-US" sz="1700" kern="1200" dirty="0"/>
        </a:p>
        <a:p>
          <a:pPr marL="0" lvl="0" indent="0" algn="l" defTabSz="755650">
            <a:lnSpc>
              <a:spcPct val="100000"/>
            </a:lnSpc>
            <a:spcBef>
              <a:spcPct val="0"/>
            </a:spcBef>
            <a:spcAft>
              <a:spcPct val="35000"/>
            </a:spcAft>
            <a:buNone/>
          </a:pPr>
          <a:r>
            <a:rPr lang="en-US" sz="1700" i="0" kern="1200" dirty="0"/>
            <a:t>Peripheral cache</a:t>
          </a:r>
        </a:p>
        <a:p>
          <a:pPr marL="0" lvl="0" indent="0" algn="l" defTabSz="755650">
            <a:lnSpc>
              <a:spcPct val="100000"/>
            </a:lnSpc>
            <a:spcBef>
              <a:spcPct val="0"/>
            </a:spcBef>
            <a:spcAft>
              <a:spcPct val="35000"/>
            </a:spcAft>
            <a:buNone/>
          </a:pPr>
          <a:r>
            <a:rPr lang="en-US" sz="1700" i="0" kern="1200" dirty="0"/>
            <a:t>STATIC RAM</a:t>
          </a:r>
          <a:endParaRPr lang="en-US" sz="1700" kern="1200" dirty="0"/>
        </a:p>
      </dsp:txBody>
      <dsp:txXfrm>
        <a:off x="3074500" y="2472988"/>
        <a:ext cx="2615625" cy="176547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B24D0C6-7CB1-423F-AF2B-E8F4CF33B37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32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4D0C6-7CB1-423F-AF2B-E8F4CF33B37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4636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4D0C6-7CB1-423F-AF2B-E8F4CF33B37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37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4D0C6-7CB1-423F-AF2B-E8F4CF33B37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86531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24D0C6-7CB1-423F-AF2B-E8F4CF33B37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24D0C6-7CB1-423F-AF2B-E8F4CF33B37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25902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24D0C6-7CB1-423F-AF2B-E8F4CF33B378}"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402888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24D0C6-7CB1-423F-AF2B-E8F4CF33B378}"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129306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4D0C6-7CB1-423F-AF2B-E8F4CF33B378}"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379219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24D0C6-7CB1-423F-AF2B-E8F4CF33B37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407608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24D0C6-7CB1-423F-AF2B-E8F4CF33B37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172B4-75CB-4AB7-BDF8-5372D74FF0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67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24D0C6-7CB1-423F-AF2B-E8F4CF33B378}" type="datetimeFigureOut">
              <a:rPr lang="en-US" smtClean="0"/>
              <a:t>3/20/2025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67172B4-75CB-4AB7-BDF8-5372D74FF0B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2891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4298-7310-ABBA-DA20-7A89804913A4}"/>
              </a:ext>
            </a:extLst>
          </p:cNvPr>
          <p:cNvSpPr>
            <a:spLocks noGrp="1"/>
          </p:cNvSpPr>
          <p:nvPr>
            <p:ph type="title"/>
          </p:nvPr>
        </p:nvSpPr>
        <p:spPr>
          <a:xfrm>
            <a:off x="677334" y="609600"/>
            <a:ext cx="8596668" cy="679554"/>
          </a:xfrm>
        </p:spPr>
        <p:txBody>
          <a:bodyPr>
            <a:normAutofit fontScale="90000"/>
          </a:bodyPr>
          <a:lstStyle/>
          <a:p>
            <a:r>
              <a:rPr lang="en-US" dirty="0"/>
              <a:t>Memory hierarchy</a:t>
            </a:r>
          </a:p>
        </p:txBody>
      </p:sp>
      <p:graphicFrame>
        <p:nvGraphicFramePr>
          <p:cNvPr id="7" name="Content Placeholder 2">
            <a:extLst>
              <a:ext uri="{FF2B5EF4-FFF2-40B4-BE49-F238E27FC236}">
                <a16:creationId xmlns:a16="http://schemas.microsoft.com/office/drawing/2014/main" id="{85AB1C3C-CB2E-C785-F216-1D52A801AA2D}"/>
              </a:ext>
            </a:extLst>
          </p:cNvPr>
          <p:cNvGraphicFramePr>
            <a:graphicFrameLocks noGrp="1"/>
          </p:cNvGraphicFramePr>
          <p:nvPr>
            <p:ph idx="1"/>
            <p:extLst>
              <p:ext uri="{D42A27DB-BD31-4B8C-83A1-F6EECF244321}">
                <p14:modId xmlns:p14="http://schemas.microsoft.com/office/powerpoint/2010/main" val="2919592970"/>
              </p:ext>
            </p:extLst>
          </p:nvPr>
        </p:nvGraphicFramePr>
        <p:xfrm>
          <a:off x="404732" y="1488613"/>
          <a:ext cx="5691267" cy="519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diagram of a computer system&#10;&#10;AI-generated content may be incorrect.">
            <a:extLst>
              <a:ext uri="{FF2B5EF4-FFF2-40B4-BE49-F238E27FC236}">
                <a16:creationId xmlns:a16="http://schemas.microsoft.com/office/drawing/2014/main" id="{03C0DD06-06ED-736A-DAE5-1B2873BCB1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1094" y="1752394"/>
            <a:ext cx="6535763" cy="2917751"/>
          </a:xfrm>
          <a:prstGeom prst="rect">
            <a:avLst/>
          </a:prstGeom>
        </p:spPr>
      </p:pic>
    </p:spTree>
    <p:extLst>
      <p:ext uri="{BB962C8B-B14F-4D97-AF65-F5344CB8AC3E}">
        <p14:creationId xmlns:p14="http://schemas.microsoft.com/office/powerpoint/2010/main" val="34407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3704-765E-B5BD-0E2B-F45591A2644B}"/>
              </a:ext>
            </a:extLst>
          </p:cNvPr>
          <p:cNvSpPr>
            <a:spLocks noGrp="1"/>
          </p:cNvSpPr>
          <p:nvPr>
            <p:ph type="title"/>
          </p:nvPr>
        </p:nvSpPr>
        <p:spPr>
          <a:xfrm>
            <a:off x="6855386" y="91416"/>
            <a:ext cx="4512989" cy="909234"/>
          </a:xfrm>
        </p:spPr>
        <p:txBody>
          <a:bodyPr anchor="ctr">
            <a:normAutofit/>
          </a:bodyPr>
          <a:lstStyle/>
          <a:p>
            <a:r>
              <a:rPr lang="en-US" dirty="0">
                <a:solidFill>
                  <a:srgbClr val="FFFFFF"/>
                </a:solidFill>
              </a:rPr>
              <a:t>Memory hierarchy</a:t>
            </a:r>
          </a:p>
        </p:txBody>
      </p:sp>
      <p:sp>
        <p:nvSpPr>
          <p:cNvPr id="3" name="Content Placeholder 2">
            <a:extLst>
              <a:ext uri="{FF2B5EF4-FFF2-40B4-BE49-F238E27FC236}">
                <a16:creationId xmlns:a16="http://schemas.microsoft.com/office/drawing/2014/main" id="{4B0C40A1-1349-66D3-4466-907F351C2BD3}"/>
              </a:ext>
            </a:extLst>
          </p:cNvPr>
          <p:cNvSpPr>
            <a:spLocks noGrp="1"/>
          </p:cNvSpPr>
          <p:nvPr>
            <p:ph idx="1"/>
          </p:nvPr>
        </p:nvSpPr>
        <p:spPr>
          <a:xfrm>
            <a:off x="6855386" y="1317356"/>
            <a:ext cx="4839327" cy="5331417"/>
          </a:xfrm>
        </p:spPr>
        <p:txBody>
          <a:bodyPr anchor="t">
            <a:normAutofit lnSpcReduction="10000"/>
          </a:bodyPr>
          <a:lstStyle/>
          <a:p>
            <a:pPr fontAlgn="base">
              <a:lnSpc>
                <a:spcPct val="90000"/>
              </a:lnSpc>
              <a:buNone/>
            </a:pPr>
            <a:r>
              <a:rPr lang="en-US" sz="2000" b="1" i="0" dirty="0">
                <a:solidFill>
                  <a:srgbClr val="FFFFFF"/>
                </a:solidFill>
                <a:effectLst/>
                <a:latin typeface="Nunito" pitchFamily="2" charset="0"/>
              </a:rPr>
              <a:t>Characteristics of Memory Hierarchy</a:t>
            </a:r>
          </a:p>
          <a:p>
            <a:pPr fontAlgn="base">
              <a:lnSpc>
                <a:spcPct val="90000"/>
              </a:lnSpc>
              <a:spcAft>
                <a:spcPts val="1800"/>
              </a:spcAft>
              <a:buFont typeface="Arial" panose="020B0604020202020204" pitchFamily="34" charset="0"/>
              <a:buChar char="•"/>
            </a:pPr>
            <a:r>
              <a:rPr lang="en-US" sz="2000" b="1" i="0" dirty="0">
                <a:solidFill>
                  <a:srgbClr val="FFFFFF"/>
                </a:solidFill>
                <a:effectLst/>
                <a:latin typeface="Nunito" pitchFamily="2" charset="0"/>
              </a:rPr>
              <a:t>Capacity:</a:t>
            </a:r>
            <a:r>
              <a:rPr lang="en-US" sz="2000" b="0" i="0" dirty="0">
                <a:solidFill>
                  <a:srgbClr val="FFFFFF"/>
                </a:solidFill>
                <a:effectLst/>
                <a:latin typeface="Nunito" pitchFamily="2" charset="0"/>
              </a:rPr>
              <a:t>  Move from top to bottom in the Hierarchy, the capacity increases.</a:t>
            </a:r>
          </a:p>
          <a:p>
            <a:pPr fontAlgn="base">
              <a:lnSpc>
                <a:spcPct val="90000"/>
              </a:lnSpc>
              <a:spcAft>
                <a:spcPts val="1800"/>
              </a:spcAft>
              <a:buFont typeface="Arial" panose="020B0604020202020204" pitchFamily="34" charset="0"/>
              <a:buChar char="•"/>
            </a:pPr>
            <a:r>
              <a:rPr lang="en-US" sz="2000" b="1" i="0" dirty="0">
                <a:solidFill>
                  <a:srgbClr val="FFFFFF"/>
                </a:solidFill>
                <a:effectLst/>
                <a:latin typeface="Nunito" pitchFamily="2" charset="0"/>
              </a:rPr>
              <a:t>Access Time:</a:t>
            </a:r>
            <a:r>
              <a:rPr lang="en-US" sz="2000" b="0" i="0" dirty="0">
                <a:solidFill>
                  <a:srgbClr val="FFFFFF"/>
                </a:solidFill>
                <a:effectLst/>
                <a:latin typeface="Nunito" pitchFamily="2" charset="0"/>
              </a:rPr>
              <a:t> time interval between the read/write request. Move from top to bottom in the Hierarchy, the access time increases.</a:t>
            </a:r>
          </a:p>
          <a:p>
            <a:pPr fontAlgn="base">
              <a:lnSpc>
                <a:spcPct val="90000"/>
              </a:lnSpc>
              <a:spcAft>
                <a:spcPts val="1800"/>
              </a:spcAft>
              <a:buFont typeface="Arial" panose="020B0604020202020204" pitchFamily="34" charset="0"/>
              <a:buChar char="•"/>
            </a:pPr>
            <a:r>
              <a:rPr lang="en-US" sz="2000" b="1" i="0" dirty="0">
                <a:solidFill>
                  <a:srgbClr val="FFFFFF"/>
                </a:solidFill>
                <a:effectLst/>
                <a:latin typeface="Nunito" pitchFamily="2" charset="0"/>
              </a:rPr>
              <a:t>Performance: </a:t>
            </a:r>
            <a:r>
              <a:rPr lang="en-US" sz="2000" b="0" i="0" dirty="0">
                <a:solidFill>
                  <a:srgbClr val="FFFFFF"/>
                </a:solidFill>
                <a:effectLst/>
                <a:latin typeface="Nunito" pitchFamily="2" charset="0"/>
              </a:rPr>
              <a:t>Frequently accessed data is stored in faster memory to improve system performance.</a:t>
            </a:r>
          </a:p>
          <a:p>
            <a:pPr fontAlgn="base">
              <a:lnSpc>
                <a:spcPct val="90000"/>
              </a:lnSpc>
              <a:spcAft>
                <a:spcPts val="1800"/>
              </a:spcAft>
              <a:buFont typeface="Arial" panose="020B0604020202020204" pitchFamily="34" charset="0"/>
              <a:buChar char="•"/>
            </a:pPr>
            <a:r>
              <a:rPr lang="en-US" sz="2000" b="1" i="0" dirty="0">
                <a:solidFill>
                  <a:srgbClr val="FFFFFF"/>
                </a:solidFill>
                <a:effectLst/>
                <a:latin typeface="Nunito" pitchFamily="2" charset="0"/>
              </a:rPr>
              <a:t>Cost Per Bit:</a:t>
            </a:r>
            <a:r>
              <a:rPr lang="en-US" sz="2000" b="0" i="0" dirty="0">
                <a:solidFill>
                  <a:srgbClr val="FFFFFF"/>
                </a:solidFill>
                <a:effectLst/>
                <a:latin typeface="Nunito" pitchFamily="2" charset="0"/>
              </a:rPr>
              <a:t> Move from bottom to top in the Hierarchy, the cost per bit increases i.e. Internal Memory is costlier than External Memory.</a:t>
            </a:r>
          </a:p>
          <a:p>
            <a:pPr>
              <a:lnSpc>
                <a:spcPct val="90000"/>
              </a:lnSpc>
            </a:pPr>
            <a:endParaRPr lang="en-US" sz="2000" dirty="0">
              <a:solidFill>
                <a:srgbClr val="FFFFFF"/>
              </a:solidFill>
            </a:endParaRPr>
          </a:p>
        </p:txBody>
      </p:sp>
      <p:pic>
        <p:nvPicPr>
          <p:cNvPr id="4" name="Picture 3" descr="A diagram of a computer system&#10;&#10;AI-generated content may be incorrect.">
            <a:extLst>
              <a:ext uri="{FF2B5EF4-FFF2-40B4-BE49-F238E27FC236}">
                <a16:creationId xmlns:a16="http://schemas.microsoft.com/office/drawing/2014/main" id="{BC55B58C-907A-6702-2121-9DD9A6F65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 y="2244109"/>
            <a:ext cx="6028996" cy="2691516"/>
          </a:xfrm>
          <a:prstGeom prst="rect">
            <a:avLst/>
          </a:prstGeom>
        </p:spPr>
      </p:pic>
    </p:spTree>
    <p:extLst>
      <p:ext uri="{BB962C8B-B14F-4D97-AF65-F5344CB8AC3E}">
        <p14:creationId xmlns:p14="http://schemas.microsoft.com/office/powerpoint/2010/main" val="379725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3177-EF41-78D5-2E59-FF822AF75A0F}"/>
              </a:ext>
            </a:extLst>
          </p:cNvPr>
          <p:cNvSpPr>
            <a:spLocks noGrp="1"/>
          </p:cNvSpPr>
          <p:nvPr>
            <p:ph type="title"/>
          </p:nvPr>
        </p:nvSpPr>
        <p:spPr/>
        <p:txBody>
          <a:bodyPr/>
          <a:lstStyle/>
          <a:p>
            <a:endParaRPr lang="en-US"/>
          </a:p>
        </p:txBody>
      </p:sp>
      <p:pic>
        <p:nvPicPr>
          <p:cNvPr id="6" name="Content Placeholder 5" descr="A table with text and numbers&#10;&#10;AI-generated content may be incorrect.">
            <a:extLst>
              <a:ext uri="{FF2B5EF4-FFF2-40B4-BE49-F238E27FC236}">
                <a16:creationId xmlns:a16="http://schemas.microsoft.com/office/drawing/2014/main" id="{7974B2E2-48E1-ED3F-4A0C-2630AF808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9601" y="1204343"/>
            <a:ext cx="5428802" cy="3881437"/>
          </a:xfrm>
        </p:spPr>
      </p:pic>
      <p:pic>
        <p:nvPicPr>
          <p:cNvPr id="4" name="Picture 3" descr="A diagram of a computer system&#10;&#10;AI-generated content may be incorrect.">
            <a:extLst>
              <a:ext uri="{FF2B5EF4-FFF2-40B4-BE49-F238E27FC236}">
                <a16:creationId xmlns:a16="http://schemas.microsoft.com/office/drawing/2014/main" id="{17580691-EEB0-87A8-44C0-59304F8F2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12" y="1827473"/>
            <a:ext cx="6028996" cy="3100127"/>
          </a:xfrm>
          <a:prstGeom prst="rect">
            <a:avLst/>
          </a:prstGeom>
        </p:spPr>
      </p:pic>
    </p:spTree>
    <p:extLst>
      <p:ext uri="{BB962C8B-B14F-4D97-AF65-F5344CB8AC3E}">
        <p14:creationId xmlns:p14="http://schemas.microsoft.com/office/powerpoint/2010/main" val="423264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65C36-37D5-FB88-C842-99CED2ED3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78002B-EC16-EFEA-9E54-C2A27424AB3A}"/>
              </a:ext>
            </a:extLst>
          </p:cNvPr>
          <p:cNvSpPr>
            <a:spLocks noGrp="1"/>
          </p:cNvSpPr>
          <p:nvPr>
            <p:ph type="title"/>
          </p:nvPr>
        </p:nvSpPr>
        <p:spPr>
          <a:xfrm>
            <a:off x="677334" y="609600"/>
            <a:ext cx="8596668" cy="679554"/>
          </a:xfrm>
        </p:spPr>
        <p:txBody>
          <a:bodyPr>
            <a:normAutofit fontScale="90000"/>
          </a:bodyPr>
          <a:lstStyle/>
          <a:p>
            <a:r>
              <a:rPr lang="en-US" dirty="0"/>
              <a:t>Memory hierarchy</a:t>
            </a:r>
          </a:p>
        </p:txBody>
      </p:sp>
      <p:sp>
        <p:nvSpPr>
          <p:cNvPr id="3" name="Content Placeholder 2">
            <a:extLst>
              <a:ext uri="{FF2B5EF4-FFF2-40B4-BE49-F238E27FC236}">
                <a16:creationId xmlns:a16="http://schemas.microsoft.com/office/drawing/2014/main" id="{D675076F-2CC4-D269-2659-6B9A8FE6F75C}"/>
              </a:ext>
            </a:extLst>
          </p:cNvPr>
          <p:cNvSpPr>
            <a:spLocks noGrp="1"/>
          </p:cNvSpPr>
          <p:nvPr>
            <p:ph idx="1"/>
          </p:nvPr>
        </p:nvSpPr>
        <p:spPr>
          <a:xfrm>
            <a:off x="404732" y="4332939"/>
            <a:ext cx="9803569" cy="2352674"/>
          </a:xfrm>
        </p:spPr>
        <p:txBody>
          <a:bodyPr>
            <a:normAutofit/>
          </a:bodyPr>
          <a:lstStyle/>
          <a:p>
            <a:pPr marL="0">
              <a:spcAft>
                <a:spcPts val="800"/>
              </a:spcAft>
            </a:pPr>
            <a:r>
              <a:rPr lang="en-US" b="1" i="0" dirty="0">
                <a:solidFill>
                  <a:srgbClr val="273239"/>
                </a:solidFill>
                <a:effectLst/>
                <a:latin typeface="Nunito" pitchFamily="2" charset="0"/>
              </a:rPr>
              <a:t>Static RAM: S</a:t>
            </a:r>
            <a:r>
              <a:rPr lang="en-US" b="0" i="0" dirty="0">
                <a:solidFill>
                  <a:srgbClr val="273239"/>
                </a:solidFill>
                <a:effectLst/>
                <a:latin typeface="Nunito" pitchFamily="2" charset="0"/>
              </a:rPr>
              <a:t>tatic RAM stores the binary information in flip flops and information remains valid until power is supplied. Faster and costly</a:t>
            </a:r>
            <a:endParaRPr lang="en-US" b="1" i="0" dirty="0">
              <a:solidFill>
                <a:srgbClr val="273239"/>
              </a:solidFill>
              <a:effectLst/>
              <a:latin typeface="Nunito" pitchFamily="2" charset="0"/>
            </a:endParaRPr>
          </a:p>
          <a:p>
            <a:pPr marL="0">
              <a:spcAft>
                <a:spcPts val="800"/>
              </a:spcAft>
            </a:pPr>
            <a:r>
              <a:rPr lang="en-US" b="1" i="0" dirty="0">
                <a:solidFill>
                  <a:srgbClr val="273239"/>
                </a:solidFill>
                <a:effectLst/>
                <a:latin typeface="Nunito" pitchFamily="2" charset="0"/>
              </a:rPr>
              <a:t>Dynamic RAM: </a:t>
            </a:r>
            <a:r>
              <a:rPr lang="en-US" b="0" i="0" dirty="0">
                <a:solidFill>
                  <a:srgbClr val="273239"/>
                </a:solidFill>
                <a:effectLst/>
                <a:latin typeface="Nunito" pitchFamily="2" charset="0"/>
              </a:rPr>
              <a:t>It stores the binary information as a charge on the capacitor. Slower and cheap </a:t>
            </a:r>
            <a:endParaRPr lang="en-US" b="1" dirty="0"/>
          </a:p>
        </p:txBody>
      </p:sp>
      <p:pic>
        <p:nvPicPr>
          <p:cNvPr id="6" name="Picture 5" descr="A diagram of a computer system&#10;&#10;AI-generated content may be incorrect.">
            <a:extLst>
              <a:ext uri="{FF2B5EF4-FFF2-40B4-BE49-F238E27FC236}">
                <a16:creationId xmlns:a16="http://schemas.microsoft.com/office/drawing/2014/main" id="{945E2CB4-628A-98FF-9D29-D08806467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85332"/>
            <a:ext cx="8153400" cy="3571875"/>
          </a:xfrm>
          <a:prstGeom prst="rect">
            <a:avLst/>
          </a:prstGeom>
        </p:spPr>
      </p:pic>
    </p:spTree>
    <p:extLst>
      <p:ext uri="{BB962C8B-B14F-4D97-AF65-F5344CB8AC3E}">
        <p14:creationId xmlns:p14="http://schemas.microsoft.com/office/powerpoint/2010/main" val="213364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26BB-B92C-0AD2-9F3A-319E52298E74}"/>
              </a:ext>
            </a:extLst>
          </p:cNvPr>
          <p:cNvSpPr>
            <a:spLocks noGrp="1"/>
          </p:cNvSpPr>
          <p:nvPr>
            <p:ph type="title"/>
          </p:nvPr>
        </p:nvSpPr>
        <p:spPr/>
        <p:txBody>
          <a:bodyPr/>
          <a:lstStyle/>
          <a:p>
            <a:r>
              <a:rPr lang="en-US" dirty="0"/>
              <a:t>Cache memory	</a:t>
            </a:r>
          </a:p>
        </p:txBody>
      </p:sp>
      <p:sp>
        <p:nvSpPr>
          <p:cNvPr id="3" name="Content Placeholder 2">
            <a:extLst>
              <a:ext uri="{FF2B5EF4-FFF2-40B4-BE49-F238E27FC236}">
                <a16:creationId xmlns:a16="http://schemas.microsoft.com/office/drawing/2014/main" id="{4A8A51A2-2FED-1E92-90FA-93BF13330723}"/>
              </a:ext>
            </a:extLst>
          </p:cNvPr>
          <p:cNvSpPr>
            <a:spLocks noGrp="1"/>
          </p:cNvSpPr>
          <p:nvPr>
            <p:ph idx="1"/>
          </p:nvPr>
        </p:nvSpPr>
        <p:spPr/>
        <p:txBody>
          <a:bodyPr/>
          <a:lstStyle/>
          <a:p>
            <a:pPr algn="l" fontAlgn="base">
              <a:buNone/>
            </a:pPr>
            <a:r>
              <a:rPr lang="en-US" b="1" i="0" dirty="0">
                <a:solidFill>
                  <a:srgbClr val="273239"/>
                </a:solidFill>
                <a:effectLst/>
                <a:latin typeface="Nunito" pitchFamily="2" charset="0"/>
              </a:rPr>
              <a:t>Features of Cache Memory</a:t>
            </a:r>
          </a:p>
          <a:p>
            <a:pPr algn="l" fontAlgn="base">
              <a:spcAft>
                <a:spcPts val="1800"/>
              </a:spcAft>
              <a:buFont typeface="+mj-lt"/>
              <a:buAutoNum type="arabicPeriod"/>
            </a:pPr>
            <a:r>
              <a:rPr lang="en-US" b="1" i="0" dirty="0">
                <a:solidFill>
                  <a:srgbClr val="273239"/>
                </a:solidFill>
                <a:effectLst/>
                <a:latin typeface="Nunito" pitchFamily="2" charset="0"/>
              </a:rPr>
              <a:t>Speed:</a:t>
            </a:r>
            <a:r>
              <a:rPr lang="en-US" b="0" i="0" dirty="0">
                <a:solidFill>
                  <a:srgbClr val="273239"/>
                </a:solidFill>
                <a:effectLst/>
                <a:latin typeface="Nunito" pitchFamily="2" charset="0"/>
              </a:rPr>
              <a:t> Faster than the main memory (RAM), helps the CPU access data more quickly.</a:t>
            </a:r>
          </a:p>
          <a:p>
            <a:pPr algn="l" fontAlgn="base">
              <a:spcAft>
                <a:spcPts val="1800"/>
              </a:spcAft>
              <a:buFont typeface="+mj-lt"/>
              <a:buAutoNum type="arabicPeriod" startAt="2"/>
            </a:pPr>
            <a:r>
              <a:rPr lang="en-US" b="1" i="0" dirty="0">
                <a:solidFill>
                  <a:srgbClr val="273239"/>
                </a:solidFill>
                <a:effectLst/>
                <a:latin typeface="Nunito" pitchFamily="2" charset="0"/>
              </a:rPr>
              <a:t>Proximity:</a:t>
            </a:r>
            <a:r>
              <a:rPr lang="en-US" b="0" i="0" dirty="0">
                <a:solidFill>
                  <a:srgbClr val="273239"/>
                </a:solidFill>
                <a:effectLst/>
                <a:latin typeface="Nunito" pitchFamily="2" charset="0"/>
              </a:rPr>
              <a:t> Located at the CPU, often on the CPU chip itself, reducing data access time.</a:t>
            </a:r>
          </a:p>
          <a:p>
            <a:pPr algn="l" fontAlgn="base">
              <a:spcAft>
                <a:spcPts val="1800"/>
              </a:spcAft>
              <a:buFont typeface="+mj-lt"/>
              <a:buAutoNum type="arabicPeriod" startAt="3"/>
            </a:pPr>
            <a:r>
              <a:rPr lang="en-US" b="1" i="0" dirty="0">
                <a:solidFill>
                  <a:srgbClr val="273239"/>
                </a:solidFill>
                <a:effectLst/>
                <a:latin typeface="Nunito" pitchFamily="2" charset="0"/>
              </a:rPr>
              <a:t>Function:</a:t>
            </a:r>
            <a:r>
              <a:rPr lang="en-US" b="0" i="0" dirty="0">
                <a:solidFill>
                  <a:srgbClr val="273239"/>
                </a:solidFill>
                <a:effectLst/>
                <a:latin typeface="Nunito" pitchFamily="2" charset="0"/>
              </a:rPr>
              <a:t> Temporarily holds data and instructions that the CPU is likely to use again soon, minimizing the need to access the slower main memory.</a:t>
            </a:r>
          </a:p>
          <a:p>
            <a:endParaRPr lang="en-US" dirty="0"/>
          </a:p>
        </p:txBody>
      </p:sp>
    </p:spTree>
    <p:extLst>
      <p:ext uri="{BB962C8B-B14F-4D97-AF65-F5344CB8AC3E}">
        <p14:creationId xmlns:p14="http://schemas.microsoft.com/office/powerpoint/2010/main" val="331867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5479-B226-0153-F9EE-43BF3F8DD55E}"/>
              </a:ext>
            </a:extLst>
          </p:cNvPr>
          <p:cNvSpPr>
            <a:spLocks noGrp="1"/>
          </p:cNvSpPr>
          <p:nvPr>
            <p:ph type="title"/>
          </p:nvPr>
        </p:nvSpPr>
        <p:spPr/>
        <p:txBody>
          <a:bodyPr/>
          <a:lstStyle/>
          <a:p>
            <a:r>
              <a:rPr lang="en-US" dirty="0"/>
              <a:t>Benefits of Cache Memory</a:t>
            </a:r>
          </a:p>
        </p:txBody>
      </p:sp>
      <p:sp>
        <p:nvSpPr>
          <p:cNvPr id="3" name="Content Placeholder 2">
            <a:extLst>
              <a:ext uri="{FF2B5EF4-FFF2-40B4-BE49-F238E27FC236}">
                <a16:creationId xmlns:a16="http://schemas.microsoft.com/office/drawing/2014/main" id="{B2186B72-6881-9C04-33F8-C6986345DE7D}"/>
              </a:ext>
            </a:extLst>
          </p:cNvPr>
          <p:cNvSpPr>
            <a:spLocks noGrp="1"/>
          </p:cNvSpPr>
          <p:nvPr>
            <p:ph idx="1"/>
          </p:nvPr>
        </p:nvSpPr>
        <p:spPr>
          <a:xfrm>
            <a:off x="677334" y="1289155"/>
            <a:ext cx="8596668" cy="5231566"/>
          </a:xfrm>
        </p:spPr>
        <p:txBody>
          <a:bodyPr>
            <a:normAutofit fontScale="77500" lnSpcReduction="20000"/>
          </a:bodyPr>
          <a:lstStyle/>
          <a:p>
            <a:pPr algn="l" fontAlgn="base">
              <a:buNone/>
            </a:pPr>
            <a:endParaRPr lang="en-US" b="1" i="0" dirty="0">
              <a:solidFill>
                <a:srgbClr val="273239"/>
              </a:solidFill>
              <a:effectLst/>
              <a:latin typeface="Nunito" pitchFamily="2" charset="0"/>
            </a:endParaRPr>
          </a:p>
          <a:p>
            <a:pPr algn="just" rtl="0" fontAlgn="base">
              <a:spcAft>
                <a:spcPts val="750"/>
              </a:spcAft>
              <a:buNone/>
            </a:pPr>
            <a:r>
              <a:rPr lang="en-US" b="0" i="0" dirty="0">
                <a:solidFill>
                  <a:srgbClr val="273239"/>
                </a:solidFill>
                <a:effectLst/>
                <a:latin typeface="Nunito" pitchFamily="2" charset="0"/>
              </a:rPr>
              <a:t>Various benefits of the cache memory are,</a:t>
            </a:r>
          </a:p>
          <a:p>
            <a:pPr algn="l" fontAlgn="base">
              <a:spcAft>
                <a:spcPts val="1800"/>
              </a:spcAft>
              <a:buFont typeface="+mj-lt"/>
              <a:buAutoNum type="arabicPeriod"/>
            </a:pPr>
            <a:r>
              <a:rPr lang="en-US" b="1" i="0" dirty="0">
                <a:solidFill>
                  <a:srgbClr val="273239"/>
                </a:solidFill>
                <a:effectLst/>
                <a:latin typeface="Nunito" pitchFamily="2" charset="0"/>
              </a:rPr>
              <a:t>Faster access</a:t>
            </a:r>
            <a:r>
              <a:rPr lang="en-US" b="0" i="0" dirty="0">
                <a:solidFill>
                  <a:srgbClr val="273239"/>
                </a:solidFill>
                <a:effectLst/>
                <a:latin typeface="Nunito" pitchFamily="2" charset="0"/>
              </a:rPr>
              <a:t>: Faster than main memory. It resides closer to CPU , typically on same chip or in close proximity. Cache stores subset of data and instruction.</a:t>
            </a:r>
          </a:p>
          <a:p>
            <a:pPr algn="l" fontAlgn="base">
              <a:spcAft>
                <a:spcPts val="1800"/>
              </a:spcAft>
              <a:buFont typeface="+mj-lt"/>
              <a:buAutoNum type="arabicPeriod" startAt="2"/>
            </a:pPr>
            <a:r>
              <a:rPr lang="en-US" b="1" i="0" dirty="0">
                <a:solidFill>
                  <a:srgbClr val="273239"/>
                </a:solidFill>
                <a:effectLst/>
                <a:latin typeface="Nunito" pitchFamily="2" charset="0"/>
              </a:rPr>
              <a:t>Reducing memory latency</a:t>
            </a:r>
            <a:r>
              <a:rPr lang="en-US" b="0" i="0" dirty="0">
                <a:solidFill>
                  <a:srgbClr val="273239"/>
                </a:solidFill>
                <a:effectLst/>
                <a:latin typeface="Nunito" pitchFamily="2" charset="0"/>
              </a:rPr>
              <a:t>: Memory access latency refers to time taken for processes to retrieve data from memory. Caches are designed to exploit principle of locality.</a:t>
            </a:r>
          </a:p>
          <a:p>
            <a:pPr algn="l" fontAlgn="base">
              <a:spcAft>
                <a:spcPts val="1800"/>
              </a:spcAft>
              <a:buFont typeface="+mj-lt"/>
              <a:buAutoNum type="arabicPeriod" startAt="3"/>
            </a:pPr>
            <a:r>
              <a:rPr lang="en-US" b="1" i="0" dirty="0">
                <a:solidFill>
                  <a:srgbClr val="273239"/>
                </a:solidFill>
                <a:effectLst/>
                <a:latin typeface="Nunito" pitchFamily="2" charset="0"/>
              </a:rPr>
              <a:t>Lowering bus traffic</a:t>
            </a:r>
            <a:r>
              <a:rPr lang="en-US" b="0" i="0" dirty="0">
                <a:solidFill>
                  <a:srgbClr val="273239"/>
                </a:solidFill>
                <a:effectLst/>
                <a:latin typeface="Nunito" pitchFamily="2" charset="0"/>
              </a:rPr>
              <a:t>: Accessing data from main memory involves transferring it over system bus. Bus is shared resource and excessive traffic can lead to congestion and slower data transfers. By utilizing cache memory , processor can reduce frequency of accessing main memory resulting in less bus traffic and improves system efficiency.</a:t>
            </a:r>
          </a:p>
          <a:p>
            <a:pPr algn="l" fontAlgn="base">
              <a:spcAft>
                <a:spcPts val="1800"/>
              </a:spcAft>
              <a:buFont typeface="+mj-lt"/>
              <a:buAutoNum type="arabicPeriod" startAt="4"/>
            </a:pPr>
            <a:r>
              <a:rPr lang="en-US" b="1" i="0" dirty="0">
                <a:solidFill>
                  <a:srgbClr val="273239"/>
                </a:solidFill>
                <a:effectLst/>
                <a:latin typeface="Nunito" pitchFamily="2" charset="0"/>
              </a:rPr>
              <a:t>Increasing effective CPU utilization</a:t>
            </a:r>
            <a:r>
              <a:rPr lang="en-US" b="0" i="0" dirty="0">
                <a:solidFill>
                  <a:srgbClr val="273239"/>
                </a:solidFill>
                <a:effectLst/>
                <a:latin typeface="Nunito" pitchFamily="2" charset="0"/>
              </a:rPr>
              <a:t>: Cache memory allows CPU to operate at a higher effective speed. CPU can spend more time executing instruction rather than waiting for memory access. This leads to better utilization of CPU’s processing capabilities and higher overall system performance.</a:t>
            </a:r>
          </a:p>
          <a:p>
            <a:pPr algn="l" fontAlgn="base">
              <a:spcAft>
                <a:spcPts val="1800"/>
              </a:spcAft>
              <a:buFont typeface="+mj-lt"/>
              <a:buAutoNum type="arabicPeriod" startAt="5"/>
            </a:pPr>
            <a:r>
              <a:rPr lang="en-US" b="1" i="0" dirty="0">
                <a:solidFill>
                  <a:srgbClr val="273239"/>
                </a:solidFill>
                <a:effectLst/>
                <a:latin typeface="Nunito" pitchFamily="2" charset="0"/>
              </a:rPr>
              <a:t>Enhancing system scalability</a:t>
            </a:r>
            <a:r>
              <a:rPr lang="en-US" b="0" i="0" dirty="0">
                <a:solidFill>
                  <a:srgbClr val="273239"/>
                </a:solidFill>
                <a:effectLst/>
                <a:latin typeface="Nunito" pitchFamily="2" charset="0"/>
              </a:rPr>
              <a:t>: Cache memory helps improve system scalability by reducing impact of memory latency on overall system performance.</a:t>
            </a:r>
          </a:p>
          <a:p>
            <a:endParaRPr lang="en-US" dirty="0"/>
          </a:p>
        </p:txBody>
      </p:sp>
    </p:spTree>
    <p:extLst>
      <p:ext uri="{BB962C8B-B14F-4D97-AF65-F5344CB8AC3E}">
        <p14:creationId xmlns:p14="http://schemas.microsoft.com/office/powerpoint/2010/main" val="268733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6D8F-0EA5-3808-DF96-022F2759216F}"/>
              </a:ext>
            </a:extLst>
          </p:cNvPr>
          <p:cNvSpPr>
            <a:spLocks noGrp="1"/>
          </p:cNvSpPr>
          <p:nvPr>
            <p:ph type="title"/>
          </p:nvPr>
        </p:nvSpPr>
        <p:spPr>
          <a:xfrm>
            <a:off x="677334" y="609600"/>
            <a:ext cx="8596668" cy="694544"/>
          </a:xfrm>
        </p:spPr>
        <p:txBody>
          <a:bodyPr>
            <a:normAutofit fontScale="90000"/>
          </a:bodyPr>
          <a:lstStyle/>
          <a:p>
            <a:r>
              <a:rPr lang="en-US" dirty="0"/>
              <a:t>Cache memory	</a:t>
            </a:r>
          </a:p>
        </p:txBody>
      </p:sp>
      <p:sp>
        <p:nvSpPr>
          <p:cNvPr id="3" name="Content Placeholder 2">
            <a:extLst>
              <a:ext uri="{FF2B5EF4-FFF2-40B4-BE49-F238E27FC236}">
                <a16:creationId xmlns:a16="http://schemas.microsoft.com/office/drawing/2014/main" id="{EA1DDB4C-F216-346D-BA1B-B6019E860914}"/>
              </a:ext>
            </a:extLst>
          </p:cNvPr>
          <p:cNvSpPr>
            <a:spLocks noGrp="1"/>
          </p:cNvSpPr>
          <p:nvPr>
            <p:ph idx="1"/>
          </p:nvPr>
        </p:nvSpPr>
        <p:spPr>
          <a:xfrm>
            <a:off x="677334" y="1466045"/>
            <a:ext cx="8596668" cy="5024696"/>
          </a:xfrm>
        </p:spPr>
        <p:txBody>
          <a:bodyPr>
            <a:normAutofit fontScale="92500"/>
          </a:bodyPr>
          <a:lstStyle/>
          <a:p>
            <a:r>
              <a:rPr lang="en-US" dirty="0"/>
              <a:t>What is a Cache Hit and a Cache Miss?</a:t>
            </a:r>
          </a:p>
          <a:p>
            <a:r>
              <a:rPr lang="en-US" dirty="0"/>
              <a:t>Cache Hit: When the CPU finds the required data in the cache memory, allowing for quick </a:t>
            </a:r>
            <a:r>
              <a:rPr lang="en-US" dirty="0" err="1"/>
              <a:t>access.On</a:t>
            </a:r>
            <a:r>
              <a:rPr lang="en-US" dirty="0"/>
              <a:t> searching in the cache if data is found, a cache hit has occurred.</a:t>
            </a:r>
          </a:p>
          <a:p>
            <a:endParaRPr lang="en-US" dirty="0"/>
          </a:p>
          <a:p>
            <a:r>
              <a:rPr lang="en-US" dirty="0"/>
              <a:t>Cache Miss: When the required data is not found in the cache, forcing the CPU to retrieve it from the slower main </a:t>
            </a:r>
            <a:r>
              <a:rPr lang="en-US" dirty="0" err="1"/>
              <a:t>memory.On</a:t>
            </a:r>
            <a:r>
              <a:rPr lang="en-US" dirty="0"/>
              <a:t> searching in the cache if data is not found, a cache miss has occurred</a:t>
            </a:r>
          </a:p>
          <a:p>
            <a:endParaRPr lang="en-US" dirty="0"/>
          </a:p>
          <a:p>
            <a:pPr marL="0" indent="0">
              <a:buNone/>
            </a:pPr>
            <a:r>
              <a:rPr lang="en-US" dirty="0"/>
              <a:t>Performance of cache is measured by the number of cache hits to the number of searches. This parameter of measuring performance is known as the Hit Ratio.</a:t>
            </a:r>
          </a:p>
          <a:p>
            <a:pPr marL="0" indent="0">
              <a:buNone/>
            </a:pPr>
            <a:endParaRPr lang="en-US" dirty="0"/>
          </a:p>
          <a:p>
            <a:r>
              <a:rPr lang="en-US" b="1" dirty="0"/>
              <a:t>Hit ratio=(Number of cache hits)/(Number of searches)</a:t>
            </a:r>
          </a:p>
        </p:txBody>
      </p:sp>
    </p:spTree>
    <p:extLst>
      <p:ext uri="{BB962C8B-B14F-4D97-AF65-F5344CB8AC3E}">
        <p14:creationId xmlns:p14="http://schemas.microsoft.com/office/powerpoint/2010/main" val="169266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B8BB-F6C1-E569-D1E6-8F8C925FA571}"/>
              </a:ext>
            </a:extLst>
          </p:cNvPr>
          <p:cNvSpPr>
            <a:spLocks noGrp="1"/>
          </p:cNvSpPr>
          <p:nvPr>
            <p:ph type="title"/>
          </p:nvPr>
        </p:nvSpPr>
        <p:spPr>
          <a:xfrm>
            <a:off x="677334" y="609600"/>
            <a:ext cx="8596668" cy="739515"/>
          </a:xfrm>
        </p:spPr>
        <p:txBody>
          <a:bodyPr/>
          <a:lstStyle/>
          <a:p>
            <a:r>
              <a:rPr lang="en-US" dirty="0"/>
              <a:t>Types of Cache Memory</a:t>
            </a:r>
          </a:p>
        </p:txBody>
      </p:sp>
      <p:sp>
        <p:nvSpPr>
          <p:cNvPr id="3" name="Content Placeholder 2">
            <a:extLst>
              <a:ext uri="{FF2B5EF4-FFF2-40B4-BE49-F238E27FC236}">
                <a16:creationId xmlns:a16="http://schemas.microsoft.com/office/drawing/2014/main" id="{8C6A0812-5266-3932-D4BB-D5BAE7771ABE}"/>
              </a:ext>
            </a:extLst>
          </p:cNvPr>
          <p:cNvSpPr>
            <a:spLocks noGrp="1"/>
          </p:cNvSpPr>
          <p:nvPr>
            <p:ph idx="1"/>
          </p:nvPr>
        </p:nvSpPr>
        <p:spPr>
          <a:xfrm>
            <a:off x="572403" y="1488613"/>
            <a:ext cx="8596668" cy="4927177"/>
          </a:xfrm>
        </p:spPr>
        <p:txBody>
          <a:bodyPr>
            <a:normAutofit/>
          </a:bodyPr>
          <a:lstStyle/>
          <a:p>
            <a:pPr algn="l" fontAlgn="base">
              <a:spcAft>
                <a:spcPts val="1800"/>
              </a:spcAft>
              <a:buFont typeface="+mj-lt"/>
              <a:buAutoNum type="arabicPeriod"/>
            </a:pPr>
            <a:r>
              <a:rPr lang="en-US" b="1" i="0" dirty="0">
                <a:solidFill>
                  <a:srgbClr val="273239"/>
                </a:solidFill>
                <a:effectLst/>
                <a:latin typeface="Nunito" pitchFamily="2" charset="0"/>
              </a:rPr>
              <a:t>L1 or Level 1 Cache: </a:t>
            </a:r>
            <a:r>
              <a:rPr lang="en-US" b="0" i="0" dirty="0">
                <a:solidFill>
                  <a:srgbClr val="273239"/>
                </a:solidFill>
                <a:effectLst/>
                <a:latin typeface="Nunito" pitchFamily="2" charset="0"/>
              </a:rPr>
              <a:t>It is the first level of cache memory that is present inside the processor. The size of this memory ranges from 2KB to 64 KB.</a:t>
            </a:r>
          </a:p>
          <a:p>
            <a:pPr algn="l" fontAlgn="base">
              <a:spcAft>
                <a:spcPts val="1800"/>
              </a:spcAft>
              <a:buFont typeface="+mj-lt"/>
              <a:buAutoNum type="arabicPeriod" startAt="2"/>
            </a:pPr>
            <a:r>
              <a:rPr lang="en-US" b="1" i="0" dirty="0">
                <a:solidFill>
                  <a:srgbClr val="273239"/>
                </a:solidFill>
                <a:effectLst/>
                <a:latin typeface="Nunito" pitchFamily="2" charset="0"/>
              </a:rPr>
              <a:t>L2 or Level 2 Cache: </a:t>
            </a:r>
            <a:r>
              <a:rPr lang="en-US" b="0" i="0" dirty="0">
                <a:solidFill>
                  <a:srgbClr val="273239"/>
                </a:solidFill>
                <a:effectLst/>
                <a:latin typeface="Nunito" pitchFamily="2" charset="0"/>
              </a:rPr>
              <a:t>It is the second level of cache memory that may present inside or outside the CPU. The size of memory ranges from 256 KB to 512 KB.</a:t>
            </a:r>
          </a:p>
          <a:p>
            <a:pPr algn="l" fontAlgn="base">
              <a:spcAft>
                <a:spcPts val="1800"/>
              </a:spcAft>
              <a:buFont typeface="+mj-lt"/>
              <a:buAutoNum type="arabicPeriod" startAt="3"/>
            </a:pPr>
            <a:r>
              <a:rPr lang="en-US" b="1" i="0" dirty="0">
                <a:solidFill>
                  <a:srgbClr val="273239"/>
                </a:solidFill>
                <a:effectLst/>
                <a:latin typeface="Nunito" pitchFamily="2" charset="0"/>
              </a:rPr>
              <a:t>L3 or Level 3 Cache: </a:t>
            </a:r>
            <a:r>
              <a:rPr lang="en-US" b="0" i="0" dirty="0">
                <a:solidFill>
                  <a:srgbClr val="273239"/>
                </a:solidFill>
                <a:effectLst/>
                <a:latin typeface="Nunito" pitchFamily="2" charset="0"/>
              </a:rPr>
              <a:t>It is the third level of cache memory that is present outside the CPU and is shared by all the cores of the CPU. Some high processors may have this cache. This cache is used to increase the performance of the L2 and L1 cache. The size of this memory ranges from 1 MB to 8MB.</a:t>
            </a:r>
          </a:p>
        </p:txBody>
      </p:sp>
    </p:spTree>
    <p:extLst>
      <p:ext uri="{BB962C8B-B14F-4D97-AF65-F5344CB8AC3E}">
        <p14:creationId xmlns:p14="http://schemas.microsoft.com/office/powerpoint/2010/main" val="215867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70D5-CDBA-FB05-1A70-12FE654691A7}"/>
              </a:ext>
            </a:extLst>
          </p:cNvPr>
          <p:cNvSpPr>
            <a:spLocks noGrp="1"/>
          </p:cNvSpPr>
          <p:nvPr>
            <p:ph type="title"/>
          </p:nvPr>
        </p:nvSpPr>
        <p:spPr>
          <a:xfrm>
            <a:off x="677334" y="609600"/>
            <a:ext cx="8596668" cy="619593"/>
          </a:xfrm>
        </p:spPr>
        <p:txBody>
          <a:bodyPr>
            <a:normAutofit fontScale="90000"/>
          </a:bodyPr>
          <a:lstStyle/>
          <a:p>
            <a:r>
              <a:rPr lang="en-US" dirty="0"/>
              <a:t>Difference Between RAM and Cache</a:t>
            </a:r>
          </a:p>
        </p:txBody>
      </p:sp>
      <p:graphicFrame>
        <p:nvGraphicFramePr>
          <p:cNvPr id="4" name="Content Placeholder 3">
            <a:extLst>
              <a:ext uri="{FF2B5EF4-FFF2-40B4-BE49-F238E27FC236}">
                <a16:creationId xmlns:a16="http://schemas.microsoft.com/office/drawing/2014/main" id="{C5D7DB99-E3BD-2A7B-06C2-9193F4C3DFC9}"/>
              </a:ext>
            </a:extLst>
          </p:cNvPr>
          <p:cNvGraphicFramePr>
            <a:graphicFrameLocks noGrp="1"/>
          </p:cNvGraphicFramePr>
          <p:nvPr>
            <p:ph idx="1"/>
            <p:extLst>
              <p:ext uri="{D42A27DB-BD31-4B8C-83A1-F6EECF244321}">
                <p14:modId xmlns:p14="http://schemas.microsoft.com/office/powerpoint/2010/main" val="841095220"/>
              </p:ext>
            </p:extLst>
          </p:nvPr>
        </p:nvGraphicFramePr>
        <p:xfrm>
          <a:off x="677334" y="1303406"/>
          <a:ext cx="11059964" cy="4988145"/>
        </p:xfrm>
        <a:graphic>
          <a:graphicData uri="http://schemas.openxmlformats.org/drawingml/2006/table">
            <a:tbl>
              <a:tblPr firstRow="1" firstCol="1" bandRow="1">
                <a:tableStyleId>{5C22544A-7EE6-4342-B048-85BDC9FD1C3A}</a:tableStyleId>
              </a:tblPr>
              <a:tblGrid>
                <a:gridCol w="1676122">
                  <a:extLst>
                    <a:ext uri="{9D8B030D-6E8A-4147-A177-3AD203B41FA5}">
                      <a16:colId xmlns:a16="http://schemas.microsoft.com/office/drawing/2014/main" val="1790397703"/>
                    </a:ext>
                  </a:extLst>
                </a:gridCol>
                <a:gridCol w="5194038">
                  <a:extLst>
                    <a:ext uri="{9D8B030D-6E8A-4147-A177-3AD203B41FA5}">
                      <a16:colId xmlns:a16="http://schemas.microsoft.com/office/drawing/2014/main" val="1383796788"/>
                    </a:ext>
                  </a:extLst>
                </a:gridCol>
                <a:gridCol w="4189804">
                  <a:extLst>
                    <a:ext uri="{9D8B030D-6E8A-4147-A177-3AD203B41FA5}">
                      <a16:colId xmlns:a16="http://schemas.microsoft.com/office/drawing/2014/main" val="3191814665"/>
                    </a:ext>
                  </a:extLst>
                </a:gridCol>
              </a:tblGrid>
              <a:tr h="222876">
                <a:tc>
                  <a:txBody>
                    <a:bodyPr/>
                    <a:lstStyle/>
                    <a:p>
                      <a:pPr marL="0" marR="0">
                        <a:lnSpc>
                          <a:spcPct val="115000"/>
                        </a:lnSpc>
                        <a:spcAft>
                          <a:spcPts val="800"/>
                        </a:spcAft>
                        <a:buNone/>
                      </a:pPr>
                      <a:r>
                        <a:rPr lang="en-US" sz="1050" kern="100">
                          <a:effectLst/>
                        </a:rPr>
                        <a:t>Feature</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18484" marR="18484" marT="46209" marB="46209" anchor="b"/>
                </a:tc>
                <a:tc>
                  <a:txBody>
                    <a:bodyPr/>
                    <a:lstStyle/>
                    <a:p>
                      <a:pPr marL="0" marR="0">
                        <a:lnSpc>
                          <a:spcPct val="115000"/>
                        </a:lnSpc>
                        <a:spcAft>
                          <a:spcPts val="800"/>
                        </a:spcAft>
                        <a:buNone/>
                      </a:pPr>
                      <a:r>
                        <a:rPr lang="en-US" sz="1050" kern="100">
                          <a:effectLst/>
                        </a:rPr>
                        <a:t>Cache Memory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46209" marB="46209" anchor="b"/>
                </a:tc>
                <a:tc>
                  <a:txBody>
                    <a:bodyPr/>
                    <a:lstStyle/>
                    <a:p>
                      <a:pPr marL="0" marR="0">
                        <a:lnSpc>
                          <a:spcPct val="115000"/>
                        </a:lnSpc>
                        <a:spcAft>
                          <a:spcPts val="800"/>
                        </a:spcAft>
                        <a:buNone/>
                      </a:pPr>
                      <a:r>
                        <a:rPr lang="en-US" sz="1050" kern="100">
                          <a:effectLst/>
                        </a:rPr>
                        <a:t>RAM (Random Access Memory)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46209" marB="46209" anchor="b"/>
                </a:tc>
                <a:extLst>
                  <a:ext uri="{0D108BD9-81ED-4DB2-BD59-A6C34878D82A}">
                    <a16:rowId xmlns:a16="http://schemas.microsoft.com/office/drawing/2014/main" val="2491352326"/>
                  </a:ext>
                </a:extLst>
              </a:tr>
              <a:tr h="381987">
                <a:tc>
                  <a:txBody>
                    <a:bodyPr/>
                    <a:lstStyle/>
                    <a:p>
                      <a:pPr marL="0" marR="0">
                        <a:lnSpc>
                          <a:spcPct val="115000"/>
                        </a:lnSpc>
                        <a:spcAft>
                          <a:spcPts val="800"/>
                        </a:spcAft>
                        <a:buNone/>
                      </a:pPr>
                      <a:r>
                        <a:rPr lang="en-US" sz="1050" kern="100">
                          <a:effectLst/>
                        </a:rPr>
                        <a:t>Location</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Located close to the CPU.</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Connected to the CPU via the memory bus.</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1894840093"/>
                  </a:ext>
                </a:extLst>
              </a:tr>
              <a:tr h="388195">
                <a:tc>
                  <a:txBody>
                    <a:bodyPr/>
                    <a:lstStyle/>
                    <a:p>
                      <a:pPr marL="0" marR="0">
                        <a:lnSpc>
                          <a:spcPct val="115000"/>
                        </a:lnSpc>
                        <a:spcAft>
                          <a:spcPts val="800"/>
                        </a:spcAft>
                        <a:buNone/>
                      </a:pPr>
                      <a:r>
                        <a:rPr lang="en-US" sz="1050" kern="100">
                          <a:effectLst/>
                        </a:rPr>
                        <a:t>Purpose</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Stores frequently accessed data and instructions.</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Serves as the main working memory for the CPU.</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3438372453"/>
                  </a:ext>
                </a:extLst>
              </a:tr>
              <a:tr h="500668">
                <a:tc>
                  <a:txBody>
                    <a:bodyPr/>
                    <a:lstStyle/>
                    <a:p>
                      <a:pPr marL="0" marR="0">
                        <a:lnSpc>
                          <a:spcPct val="115000"/>
                        </a:lnSpc>
                        <a:spcAft>
                          <a:spcPts val="800"/>
                        </a:spcAft>
                        <a:buNone/>
                      </a:pPr>
                      <a:r>
                        <a:rPr lang="en-US" sz="1050" kern="100">
                          <a:effectLst/>
                        </a:rPr>
                        <a:t>Speed</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Very fast, with access times in nanoseconds.</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Fast, but slower than cache memory, with access times in tens of nanoseconds.</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3276118557"/>
                  </a:ext>
                </a:extLst>
              </a:tr>
              <a:tr h="510512">
                <a:tc>
                  <a:txBody>
                    <a:bodyPr/>
                    <a:lstStyle/>
                    <a:p>
                      <a:pPr marL="0" marR="0">
                        <a:lnSpc>
                          <a:spcPct val="115000"/>
                        </a:lnSpc>
                        <a:spcAft>
                          <a:spcPts val="800"/>
                        </a:spcAft>
                        <a:buNone/>
                      </a:pPr>
                      <a:r>
                        <a:rPr lang="en-US" sz="1050" kern="100" dirty="0">
                          <a:effectLst/>
                        </a:rPr>
                        <a:t>Size</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Smaller in size, typically measured in kilobytes (KB) to a few megabytes (MB).</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Larger in size, ranging from gigabytes (GB) to terabytes (TB).</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3418637563"/>
                  </a:ext>
                </a:extLst>
              </a:tr>
              <a:tr h="388195">
                <a:tc>
                  <a:txBody>
                    <a:bodyPr/>
                    <a:lstStyle/>
                    <a:p>
                      <a:pPr marL="0" marR="0">
                        <a:lnSpc>
                          <a:spcPct val="115000"/>
                        </a:lnSpc>
                        <a:spcAft>
                          <a:spcPts val="800"/>
                        </a:spcAft>
                        <a:buNone/>
                      </a:pPr>
                      <a:r>
                        <a:rPr lang="en-US" sz="1050" kern="100">
                          <a:effectLst/>
                        </a:rPr>
                        <a:t>Type of Memory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Uses SRAM (Static RAM), which is faster but more expensive.</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Uses DRAM (Dynamic RAM), which is slower but more cost-effective.</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1586313845"/>
                  </a:ext>
                </a:extLst>
              </a:tr>
              <a:tr h="388195">
                <a:tc>
                  <a:txBody>
                    <a:bodyPr/>
                    <a:lstStyle/>
                    <a:p>
                      <a:pPr marL="0" marR="0">
                        <a:lnSpc>
                          <a:spcPct val="115000"/>
                        </a:lnSpc>
                        <a:spcAft>
                          <a:spcPts val="800"/>
                        </a:spcAft>
                        <a:buNone/>
                      </a:pPr>
                      <a:r>
                        <a:rPr lang="en-US" sz="1050" kern="100">
                          <a:effectLst/>
                        </a:rPr>
                        <a:t>Accessibility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Extremely fast access times due to proximity to the CPU.</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Slightly slower access times compared to cache memory.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4260147144"/>
                  </a:ext>
                </a:extLst>
              </a:tr>
              <a:tr h="510512">
                <a:tc>
                  <a:txBody>
                    <a:bodyPr/>
                    <a:lstStyle/>
                    <a:p>
                      <a:pPr marL="0" marR="0">
                        <a:lnSpc>
                          <a:spcPct val="115000"/>
                        </a:lnSpc>
                        <a:spcAft>
                          <a:spcPts val="800"/>
                        </a:spcAft>
                        <a:buNone/>
                      </a:pPr>
                      <a:r>
                        <a:rPr lang="en-US" sz="1050" kern="100">
                          <a:effectLst/>
                        </a:rPr>
                        <a:t>Cost</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dirty="0">
                          <a:effectLst/>
                        </a:rPr>
                        <a:t>More expensive per unit of memory due to its speed and proximity to the CPU.</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Less expensive per unit of memory compared to cache memory.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1781504219"/>
                  </a:ext>
                </a:extLst>
              </a:tr>
              <a:tr h="632830">
                <a:tc>
                  <a:txBody>
                    <a:bodyPr/>
                    <a:lstStyle/>
                    <a:p>
                      <a:pPr marL="0" marR="0">
                        <a:lnSpc>
                          <a:spcPct val="115000"/>
                        </a:lnSpc>
                        <a:spcAft>
                          <a:spcPts val="800"/>
                        </a:spcAft>
                        <a:buNone/>
                      </a:pPr>
                      <a:r>
                        <a:rPr lang="en-US" sz="1050" kern="100">
                          <a:effectLst/>
                        </a:rPr>
                        <a:t>Hierarchy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Typically organized into multiple levels (L1, L2, L3), with each level increasing in size and latency.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Single level, serving as the primary working memory for the CPU.</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4032651577"/>
                  </a:ext>
                </a:extLst>
              </a:tr>
              <a:tr h="510512">
                <a:tc>
                  <a:txBody>
                    <a:bodyPr/>
                    <a:lstStyle/>
                    <a:p>
                      <a:pPr marL="0" marR="0">
                        <a:lnSpc>
                          <a:spcPct val="115000"/>
                        </a:lnSpc>
                        <a:spcAft>
                          <a:spcPts val="800"/>
                        </a:spcAft>
                        <a:buNone/>
                      </a:pPr>
                      <a:r>
                        <a:rPr lang="en-US" sz="1050" kern="100">
                          <a:effectLst/>
                        </a:rPr>
                        <a:t>Usage</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Acts as a buffer between the CPU and main memory (RAM), speeding up data access.</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Used for storing data and instructions currently being processed by the CPU.</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508064363"/>
                  </a:ext>
                </a:extLst>
              </a:tr>
              <a:tr h="510512">
                <a:tc>
                  <a:txBody>
                    <a:bodyPr/>
                    <a:lstStyle/>
                    <a:p>
                      <a:pPr marL="0" marR="0">
                        <a:lnSpc>
                          <a:spcPct val="115000"/>
                        </a:lnSpc>
                        <a:spcAft>
                          <a:spcPts val="800"/>
                        </a:spcAft>
                        <a:buNone/>
                      </a:pPr>
                      <a:r>
                        <a:rPr lang="en-US" sz="1050" kern="100">
                          <a:effectLst/>
                        </a:rPr>
                        <a:t>Capacity</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a:effectLst/>
                        </a:rPr>
                        <a:t>Limited capacity due to its small size and high-speed nature.</a:t>
                      </a:r>
                      <a:endParaRPr lang="en-US" sz="105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15000"/>
                        </a:lnSpc>
                        <a:spcAft>
                          <a:spcPts val="800"/>
                        </a:spcAft>
                        <a:buNone/>
                      </a:pPr>
                      <a:r>
                        <a:rPr lang="en-US" sz="1050" kern="100" dirty="0">
                          <a:effectLst/>
                        </a:rPr>
                        <a:t>Larger capacity, providing ample storage space for running applications and processes.</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2856652805"/>
                  </a:ext>
                </a:extLst>
              </a:tr>
            </a:tbl>
          </a:graphicData>
        </a:graphic>
      </p:graphicFrame>
    </p:spTree>
    <p:extLst>
      <p:ext uri="{BB962C8B-B14F-4D97-AF65-F5344CB8AC3E}">
        <p14:creationId xmlns:p14="http://schemas.microsoft.com/office/powerpoint/2010/main" val="3022067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551</TotalTime>
  <Words>986</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Nunito</vt:lpstr>
      <vt:lpstr>Tw Cen MT</vt:lpstr>
      <vt:lpstr>Tw Cen MT Condensed</vt:lpstr>
      <vt:lpstr>Wingdings 3</vt:lpstr>
      <vt:lpstr>Integral</vt:lpstr>
      <vt:lpstr>Memory hierarchy</vt:lpstr>
      <vt:lpstr>Memory hierarchy</vt:lpstr>
      <vt:lpstr>PowerPoint Presentation</vt:lpstr>
      <vt:lpstr>Memory hierarchy</vt:lpstr>
      <vt:lpstr>Cache memory </vt:lpstr>
      <vt:lpstr>Benefits of Cache Memory</vt:lpstr>
      <vt:lpstr>Cache memory </vt:lpstr>
      <vt:lpstr>Types of Cache Memory</vt:lpstr>
      <vt:lpstr>Difference Between RAM and Cache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Himadri Sekhar Roy</dc:creator>
  <cp:lastModifiedBy>Prateek Raj Gautam</cp:lastModifiedBy>
  <cp:revision>8</cp:revision>
  <dcterms:created xsi:type="dcterms:W3CDTF">2025-03-18T16:49:40Z</dcterms:created>
  <dcterms:modified xsi:type="dcterms:W3CDTF">2025-03-20T06:01:48Z</dcterms:modified>
</cp:coreProperties>
</file>