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FCFC3-DA00-4142-9C29-FE81A5C959A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5227A9-B949-4ED4-8C30-9062F76E3E50}">
      <dgm:prSet/>
      <dgm:spPr/>
      <dgm:t>
        <a:bodyPr/>
        <a:lstStyle/>
        <a:p>
          <a:r>
            <a:rPr lang="en-US"/>
            <a:t>Advantages:</a:t>
          </a:r>
        </a:p>
      </dgm:t>
    </dgm:pt>
    <dgm:pt modelId="{C6091C51-D1DA-4676-9BCA-AB2E76D6627A}" type="parTrans" cxnId="{805E0529-7F9D-44C5-A3D9-64C893D2E788}">
      <dgm:prSet/>
      <dgm:spPr/>
      <dgm:t>
        <a:bodyPr/>
        <a:lstStyle/>
        <a:p>
          <a:endParaRPr lang="en-US"/>
        </a:p>
      </dgm:t>
    </dgm:pt>
    <dgm:pt modelId="{243F1C94-20D9-4BEC-B17D-666E5B86AF10}" type="sibTrans" cxnId="{805E0529-7F9D-44C5-A3D9-64C893D2E788}">
      <dgm:prSet/>
      <dgm:spPr/>
      <dgm:t>
        <a:bodyPr/>
        <a:lstStyle/>
        <a:p>
          <a:endParaRPr lang="en-US"/>
        </a:p>
      </dgm:t>
    </dgm:pt>
    <dgm:pt modelId="{64EE9C66-06A8-4AD8-A8DC-4E9CA705D581}">
      <dgm:prSet/>
      <dgm:spPr/>
      <dgm:t>
        <a:bodyPr/>
        <a:lstStyle/>
        <a:p>
          <a:r>
            <a:rPr lang="en-US"/>
            <a:t>Faster execution due to dedicated circuits</a:t>
          </a:r>
        </a:p>
      </dgm:t>
    </dgm:pt>
    <dgm:pt modelId="{ECEDAB1A-9F85-4BBA-9609-EC5D4ACFD37F}" type="parTrans" cxnId="{8B36D361-58DA-4CB4-AE58-19C00A299199}">
      <dgm:prSet/>
      <dgm:spPr/>
      <dgm:t>
        <a:bodyPr/>
        <a:lstStyle/>
        <a:p>
          <a:endParaRPr lang="en-US"/>
        </a:p>
      </dgm:t>
    </dgm:pt>
    <dgm:pt modelId="{BE16A1D6-4D30-46BB-8DE8-BC0204F14E2A}" type="sibTrans" cxnId="{8B36D361-58DA-4CB4-AE58-19C00A299199}">
      <dgm:prSet/>
      <dgm:spPr/>
      <dgm:t>
        <a:bodyPr/>
        <a:lstStyle/>
        <a:p>
          <a:endParaRPr lang="en-US"/>
        </a:p>
      </dgm:t>
    </dgm:pt>
    <dgm:pt modelId="{CCC99348-BBD5-417D-A068-46132CFA6CD4}">
      <dgm:prSet/>
      <dgm:spPr/>
      <dgm:t>
        <a:bodyPr/>
        <a:lstStyle/>
        <a:p>
          <a:r>
            <a:rPr lang="en-US"/>
            <a:t>Less memory usage compared to microprogrammed units </a:t>
          </a:r>
        </a:p>
      </dgm:t>
    </dgm:pt>
    <dgm:pt modelId="{616D9A8D-36A4-4ED3-96CF-70CD0254423C}" type="parTrans" cxnId="{F44919FB-8C88-4991-BAC7-094F9437E069}">
      <dgm:prSet/>
      <dgm:spPr/>
      <dgm:t>
        <a:bodyPr/>
        <a:lstStyle/>
        <a:p>
          <a:endParaRPr lang="en-US"/>
        </a:p>
      </dgm:t>
    </dgm:pt>
    <dgm:pt modelId="{7F605FF5-6CD9-46AF-BB26-65ED085AA87B}" type="sibTrans" cxnId="{F44919FB-8C88-4991-BAC7-094F9437E069}">
      <dgm:prSet/>
      <dgm:spPr/>
      <dgm:t>
        <a:bodyPr/>
        <a:lstStyle/>
        <a:p>
          <a:endParaRPr lang="en-US"/>
        </a:p>
      </dgm:t>
    </dgm:pt>
    <dgm:pt modelId="{DC696F8F-45F0-46CD-9E25-1DD061B24F70}">
      <dgm:prSet/>
      <dgm:spPr/>
      <dgm:t>
        <a:bodyPr/>
        <a:lstStyle/>
        <a:p>
          <a:r>
            <a:rPr lang="en-US"/>
            <a:t>Immediate response without delay from memory access</a:t>
          </a:r>
        </a:p>
      </dgm:t>
    </dgm:pt>
    <dgm:pt modelId="{C6D80F5A-AF55-49EB-9CF4-220D318E3237}" type="parTrans" cxnId="{6657CD67-71FB-4131-8E48-7CF8DCBB8BE3}">
      <dgm:prSet/>
      <dgm:spPr/>
      <dgm:t>
        <a:bodyPr/>
        <a:lstStyle/>
        <a:p>
          <a:endParaRPr lang="en-US"/>
        </a:p>
      </dgm:t>
    </dgm:pt>
    <dgm:pt modelId="{D4338791-BF3C-451B-888C-06E669FEC922}" type="sibTrans" cxnId="{6657CD67-71FB-4131-8E48-7CF8DCBB8BE3}">
      <dgm:prSet/>
      <dgm:spPr/>
      <dgm:t>
        <a:bodyPr/>
        <a:lstStyle/>
        <a:p>
          <a:endParaRPr lang="en-US"/>
        </a:p>
      </dgm:t>
    </dgm:pt>
    <dgm:pt modelId="{86095E3B-2165-483E-AE50-E693420232D2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0B352E40-EFF2-43DB-BF13-314C6D52418D}" type="parTrans" cxnId="{517ED436-056B-4E31-8D8D-BEA84CD20E90}">
      <dgm:prSet/>
      <dgm:spPr/>
      <dgm:t>
        <a:bodyPr/>
        <a:lstStyle/>
        <a:p>
          <a:endParaRPr lang="en-US"/>
        </a:p>
      </dgm:t>
    </dgm:pt>
    <dgm:pt modelId="{0587899E-98A4-4C89-B4EB-6A86008ECF6D}" type="sibTrans" cxnId="{517ED436-056B-4E31-8D8D-BEA84CD20E90}">
      <dgm:prSet/>
      <dgm:spPr/>
      <dgm:t>
        <a:bodyPr/>
        <a:lstStyle/>
        <a:p>
          <a:endParaRPr lang="en-US"/>
        </a:p>
      </dgm:t>
    </dgm:pt>
    <dgm:pt modelId="{F67993FA-5866-43A6-922F-98A2880E6764}">
      <dgm:prSet/>
      <dgm:spPr/>
      <dgm:t>
        <a:bodyPr/>
        <a:lstStyle/>
        <a:p>
          <a:r>
            <a:rPr lang="en-US"/>
            <a:t>Difficult to modify or upgrade</a:t>
          </a:r>
        </a:p>
      </dgm:t>
    </dgm:pt>
    <dgm:pt modelId="{603AC280-5BA6-42A7-83E4-BA98D787E586}" type="parTrans" cxnId="{F9C537AE-1766-4471-A5F8-05DEF331D229}">
      <dgm:prSet/>
      <dgm:spPr/>
      <dgm:t>
        <a:bodyPr/>
        <a:lstStyle/>
        <a:p>
          <a:endParaRPr lang="en-US"/>
        </a:p>
      </dgm:t>
    </dgm:pt>
    <dgm:pt modelId="{D0EB898F-A2E8-449C-9ED5-D45F0719BECA}" type="sibTrans" cxnId="{F9C537AE-1766-4471-A5F8-05DEF331D229}">
      <dgm:prSet/>
      <dgm:spPr/>
      <dgm:t>
        <a:bodyPr/>
        <a:lstStyle/>
        <a:p>
          <a:endParaRPr lang="en-US"/>
        </a:p>
      </dgm:t>
    </dgm:pt>
    <dgm:pt modelId="{8E8A9357-784D-415F-8741-448DFD4B530A}">
      <dgm:prSet/>
      <dgm:spPr/>
      <dgm:t>
        <a:bodyPr/>
        <a:lstStyle/>
        <a:p>
          <a:r>
            <a:rPr lang="en-US"/>
            <a:t>Complex logic design for modern instruction sets </a:t>
          </a:r>
        </a:p>
      </dgm:t>
    </dgm:pt>
    <dgm:pt modelId="{2F50FCB0-B851-4852-A624-EFF67AC8C4B1}" type="parTrans" cxnId="{7ED07891-E4BF-486E-B5C5-357E94083EF3}">
      <dgm:prSet/>
      <dgm:spPr/>
      <dgm:t>
        <a:bodyPr/>
        <a:lstStyle/>
        <a:p>
          <a:endParaRPr lang="en-US"/>
        </a:p>
      </dgm:t>
    </dgm:pt>
    <dgm:pt modelId="{82277B0B-B18A-48D3-B78E-4E35E22EC573}" type="sibTrans" cxnId="{7ED07891-E4BF-486E-B5C5-357E94083EF3}">
      <dgm:prSet/>
      <dgm:spPr/>
      <dgm:t>
        <a:bodyPr/>
        <a:lstStyle/>
        <a:p>
          <a:endParaRPr lang="en-US"/>
        </a:p>
      </dgm:t>
    </dgm:pt>
    <dgm:pt modelId="{9BAC381E-CF11-4A0E-A29C-DE461A2F0FE0}">
      <dgm:prSet/>
      <dgm:spPr/>
      <dgm:t>
        <a:bodyPr/>
        <a:lstStyle/>
        <a:p>
          <a:r>
            <a:rPr lang="en-US"/>
            <a:t>Less flexible compared to microprogrammed control</a:t>
          </a:r>
        </a:p>
      </dgm:t>
    </dgm:pt>
    <dgm:pt modelId="{1FDA46E9-4FB1-4E2C-8BEB-2256CD8CDD6A}" type="parTrans" cxnId="{E7D8003B-924F-4373-BBC6-F3193E172260}">
      <dgm:prSet/>
      <dgm:spPr/>
      <dgm:t>
        <a:bodyPr/>
        <a:lstStyle/>
        <a:p>
          <a:endParaRPr lang="en-US"/>
        </a:p>
      </dgm:t>
    </dgm:pt>
    <dgm:pt modelId="{3EBF5795-4771-4FB9-8E28-AB783B48442B}" type="sibTrans" cxnId="{E7D8003B-924F-4373-BBC6-F3193E172260}">
      <dgm:prSet/>
      <dgm:spPr/>
      <dgm:t>
        <a:bodyPr/>
        <a:lstStyle/>
        <a:p>
          <a:endParaRPr lang="en-US"/>
        </a:p>
      </dgm:t>
    </dgm:pt>
    <dgm:pt modelId="{67765C50-C684-467F-934B-97664F3C409A}" type="pres">
      <dgm:prSet presAssocID="{6A5FCFC3-DA00-4142-9C29-FE81A5C959AE}" presName="linear" presStyleCnt="0">
        <dgm:presLayoutVars>
          <dgm:dir/>
          <dgm:animLvl val="lvl"/>
          <dgm:resizeHandles val="exact"/>
        </dgm:presLayoutVars>
      </dgm:prSet>
      <dgm:spPr/>
    </dgm:pt>
    <dgm:pt modelId="{9F26F10E-4AD1-4AD2-AE7F-9CBD1EAA3F24}" type="pres">
      <dgm:prSet presAssocID="{B25227A9-B949-4ED4-8C30-9062F76E3E50}" presName="parentLin" presStyleCnt="0"/>
      <dgm:spPr/>
    </dgm:pt>
    <dgm:pt modelId="{AB7B221D-6FD2-4C47-885A-79CB37F81AED}" type="pres">
      <dgm:prSet presAssocID="{B25227A9-B949-4ED4-8C30-9062F76E3E50}" presName="parentLeftMargin" presStyleLbl="node1" presStyleIdx="0" presStyleCnt="2"/>
      <dgm:spPr/>
    </dgm:pt>
    <dgm:pt modelId="{B694D0A5-5E27-4C92-A239-D8536C156F38}" type="pres">
      <dgm:prSet presAssocID="{B25227A9-B949-4ED4-8C30-9062F76E3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4B0469-45DA-47F3-9A7D-CEACAA49529C}" type="pres">
      <dgm:prSet presAssocID="{B25227A9-B949-4ED4-8C30-9062F76E3E50}" presName="negativeSpace" presStyleCnt="0"/>
      <dgm:spPr/>
    </dgm:pt>
    <dgm:pt modelId="{398ACB2D-2B51-4CEA-908B-4998F39F832E}" type="pres">
      <dgm:prSet presAssocID="{B25227A9-B949-4ED4-8C30-9062F76E3E50}" presName="childText" presStyleLbl="conFgAcc1" presStyleIdx="0" presStyleCnt="2">
        <dgm:presLayoutVars>
          <dgm:bulletEnabled val="1"/>
        </dgm:presLayoutVars>
      </dgm:prSet>
      <dgm:spPr/>
    </dgm:pt>
    <dgm:pt modelId="{4784503B-9FCD-453C-A593-14C62EC458B3}" type="pres">
      <dgm:prSet presAssocID="{243F1C94-20D9-4BEC-B17D-666E5B86AF10}" presName="spaceBetweenRectangles" presStyleCnt="0"/>
      <dgm:spPr/>
    </dgm:pt>
    <dgm:pt modelId="{2A93C820-0E4F-440A-AA9C-AF5709CD359C}" type="pres">
      <dgm:prSet presAssocID="{86095E3B-2165-483E-AE50-E693420232D2}" presName="parentLin" presStyleCnt="0"/>
      <dgm:spPr/>
    </dgm:pt>
    <dgm:pt modelId="{C337082E-9C1E-4E57-A24A-CD5E8258D5FF}" type="pres">
      <dgm:prSet presAssocID="{86095E3B-2165-483E-AE50-E693420232D2}" presName="parentLeftMargin" presStyleLbl="node1" presStyleIdx="0" presStyleCnt="2"/>
      <dgm:spPr/>
    </dgm:pt>
    <dgm:pt modelId="{A0038684-B0C1-496D-905B-2D69C6AC0BB6}" type="pres">
      <dgm:prSet presAssocID="{86095E3B-2165-483E-AE50-E693420232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C61EF2-6A2F-4D93-AB69-BEB01FB5DA75}" type="pres">
      <dgm:prSet presAssocID="{86095E3B-2165-483E-AE50-E693420232D2}" presName="negativeSpace" presStyleCnt="0"/>
      <dgm:spPr/>
    </dgm:pt>
    <dgm:pt modelId="{A02E57D6-47C4-41D2-85E5-8F2CABA74A9E}" type="pres">
      <dgm:prSet presAssocID="{86095E3B-2165-483E-AE50-E693420232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8DC2A03-1F8F-4C8A-A8EB-E7343E357ECD}" type="presOf" srcId="{F67993FA-5866-43A6-922F-98A2880E6764}" destId="{A02E57D6-47C4-41D2-85E5-8F2CABA74A9E}" srcOrd="0" destOrd="0" presId="urn:microsoft.com/office/officeart/2005/8/layout/list1"/>
    <dgm:cxn modelId="{46583B0E-2E02-4B7B-B090-3138D2901EBD}" type="presOf" srcId="{6A5FCFC3-DA00-4142-9C29-FE81A5C959AE}" destId="{67765C50-C684-467F-934B-97664F3C409A}" srcOrd="0" destOrd="0" presId="urn:microsoft.com/office/officeart/2005/8/layout/list1"/>
    <dgm:cxn modelId="{805E0529-7F9D-44C5-A3D9-64C893D2E788}" srcId="{6A5FCFC3-DA00-4142-9C29-FE81A5C959AE}" destId="{B25227A9-B949-4ED4-8C30-9062F76E3E50}" srcOrd="0" destOrd="0" parTransId="{C6091C51-D1DA-4676-9BCA-AB2E76D6627A}" sibTransId="{243F1C94-20D9-4BEC-B17D-666E5B86AF10}"/>
    <dgm:cxn modelId="{78DE4B2A-8F4E-41C5-A9B9-2BDC7FEB3AC1}" type="presOf" srcId="{9BAC381E-CF11-4A0E-A29C-DE461A2F0FE0}" destId="{A02E57D6-47C4-41D2-85E5-8F2CABA74A9E}" srcOrd="0" destOrd="2" presId="urn:microsoft.com/office/officeart/2005/8/layout/list1"/>
    <dgm:cxn modelId="{517ED436-056B-4E31-8D8D-BEA84CD20E90}" srcId="{6A5FCFC3-DA00-4142-9C29-FE81A5C959AE}" destId="{86095E3B-2165-483E-AE50-E693420232D2}" srcOrd="1" destOrd="0" parTransId="{0B352E40-EFF2-43DB-BF13-314C6D52418D}" sibTransId="{0587899E-98A4-4C89-B4EB-6A86008ECF6D}"/>
    <dgm:cxn modelId="{E7D8003B-924F-4373-BBC6-F3193E172260}" srcId="{86095E3B-2165-483E-AE50-E693420232D2}" destId="{9BAC381E-CF11-4A0E-A29C-DE461A2F0FE0}" srcOrd="2" destOrd="0" parTransId="{1FDA46E9-4FB1-4E2C-8BEB-2256CD8CDD6A}" sibTransId="{3EBF5795-4771-4FB9-8E28-AB783B48442B}"/>
    <dgm:cxn modelId="{B5E6285E-170F-4D36-9F6C-DEC62C6124ED}" type="presOf" srcId="{CCC99348-BBD5-417D-A068-46132CFA6CD4}" destId="{398ACB2D-2B51-4CEA-908B-4998F39F832E}" srcOrd="0" destOrd="1" presId="urn:microsoft.com/office/officeart/2005/8/layout/list1"/>
    <dgm:cxn modelId="{8B36D361-58DA-4CB4-AE58-19C00A299199}" srcId="{B25227A9-B949-4ED4-8C30-9062F76E3E50}" destId="{64EE9C66-06A8-4AD8-A8DC-4E9CA705D581}" srcOrd="0" destOrd="0" parTransId="{ECEDAB1A-9F85-4BBA-9609-EC5D4ACFD37F}" sibTransId="{BE16A1D6-4D30-46BB-8DE8-BC0204F14E2A}"/>
    <dgm:cxn modelId="{30413865-E700-4896-BC9E-873BB892F9B5}" type="presOf" srcId="{DC696F8F-45F0-46CD-9E25-1DD061B24F70}" destId="{398ACB2D-2B51-4CEA-908B-4998F39F832E}" srcOrd="0" destOrd="2" presId="urn:microsoft.com/office/officeart/2005/8/layout/list1"/>
    <dgm:cxn modelId="{6657CD67-71FB-4131-8E48-7CF8DCBB8BE3}" srcId="{B25227A9-B949-4ED4-8C30-9062F76E3E50}" destId="{DC696F8F-45F0-46CD-9E25-1DD061B24F70}" srcOrd="2" destOrd="0" parTransId="{C6D80F5A-AF55-49EB-9CF4-220D318E3237}" sibTransId="{D4338791-BF3C-451B-888C-06E669FEC922}"/>
    <dgm:cxn modelId="{4C653E53-4B99-4AA9-85DC-05803A380DBA}" type="presOf" srcId="{8E8A9357-784D-415F-8741-448DFD4B530A}" destId="{A02E57D6-47C4-41D2-85E5-8F2CABA74A9E}" srcOrd="0" destOrd="1" presId="urn:microsoft.com/office/officeart/2005/8/layout/list1"/>
    <dgm:cxn modelId="{EFABA975-5156-4BCB-841C-2C9F702A2944}" type="presOf" srcId="{B25227A9-B949-4ED4-8C30-9062F76E3E50}" destId="{B694D0A5-5E27-4C92-A239-D8536C156F38}" srcOrd="1" destOrd="0" presId="urn:microsoft.com/office/officeart/2005/8/layout/list1"/>
    <dgm:cxn modelId="{27D70658-5248-4DFD-9D65-1ADD40D233B5}" type="presOf" srcId="{86095E3B-2165-483E-AE50-E693420232D2}" destId="{A0038684-B0C1-496D-905B-2D69C6AC0BB6}" srcOrd="1" destOrd="0" presId="urn:microsoft.com/office/officeart/2005/8/layout/list1"/>
    <dgm:cxn modelId="{9C1EFF8F-6DE5-492E-B36C-BDCA5BD691D0}" type="presOf" srcId="{86095E3B-2165-483E-AE50-E693420232D2}" destId="{C337082E-9C1E-4E57-A24A-CD5E8258D5FF}" srcOrd="0" destOrd="0" presId="urn:microsoft.com/office/officeart/2005/8/layout/list1"/>
    <dgm:cxn modelId="{7ED07891-E4BF-486E-B5C5-357E94083EF3}" srcId="{86095E3B-2165-483E-AE50-E693420232D2}" destId="{8E8A9357-784D-415F-8741-448DFD4B530A}" srcOrd="1" destOrd="0" parTransId="{2F50FCB0-B851-4852-A624-EFF67AC8C4B1}" sibTransId="{82277B0B-B18A-48D3-B78E-4E35E22EC573}"/>
    <dgm:cxn modelId="{0CAC329C-B8A2-4FF8-B5E1-7046291E05D3}" type="presOf" srcId="{64EE9C66-06A8-4AD8-A8DC-4E9CA705D581}" destId="{398ACB2D-2B51-4CEA-908B-4998F39F832E}" srcOrd="0" destOrd="0" presId="urn:microsoft.com/office/officeart/2005/8/layout/list1"/>
    <dgm:cxn modelId="{F9C537AE-1766-4471-A5F8-05DEF331D229}" srcId="{86095E3B-2165-483E-AE50-E693420232D2}" destId="{F67993FA-5866-43A6-922F-98A2880E6764}" srcOrd="0" destOrd="0" parTransId="{603AC280-5BA6-42A7-83E4-BA98D787E586}" sibTransId="{D0EB898F-A2E8-449C-9ED5-D45F0719BECA}"/>
    <dgm:cxn modelId="{717BC8CF-55AE-4A34-9026-E6D53DE3357D}" type="presOf" srcId="{B25227A9-B949-4ED4-8C30-9062F76E3E50}" destId="{AB7B221D-6FD2-4C47-885A-79CB37F81AED}" srcOrd="0" destOrd="0" presId="urn:microsoft.com/office/officeart/2005/8/layout/list1"/>
    <dgm:cxn modelId="{F44919FB-8C88-4991-BAC7-094F9437E069}" srcId="{B25227A9-B949-4ED4-8C30-9062F76E3E50}" destId="{CCC99348-BBD5-417D-A068-46132CFA6CD4}" srcOrd="1" destOrd="0" parTransId="{616D9A8D-36A4-4ED3-96CF-70CD0254423C}" sibTransId="{7F605FF5-6CD9-46AF-BB26-65ED085AA87B}"/>
    <dgm:cxn modelId="{69DB46FD-FAAB-4699-99EF-F35910512170}" type="presParOf" srcId="{67765C50-C684-467F-934B-97664F3C409A}" destId="{9F26F10E-4AD1-4AD2-AE7F-9CBD1EAA3F24}" srcOrd="0" destOrd="0" presId="urn:microsoft.com/office/officeart/2005/8/layout/list1"/>
    <dgm:cxn modelId="{C2D27EF8-D4BA-4319-8F89-6979885D5E7C}" type="presParOf" srcId="{9F26F10E-4AD1-4AD2-AE7F-9CBD1EAA3F24}" destId="{AB7B221D-6FD2-4C47-885A-79CB37F81AED}" srcOrd="0" destOrd="0" presId="urn:microsoft.com/office/officeart/2005/8/layout/list1"/>
    <dgm:cxn modelId="{194A0095-2EB0-4EBA-926E-ADF446E06D3F}" type="presParOf" srcId="{9F26F10E-4AD1-4AD2-AE7F-9CBD1EAA3F24}" destId="{B694D0A5-5E27-4C92-A239-D8536C156F38}" srcOrd="1" destOrd="0" presId="urn:microsoft.com/office/officeart/2005/8/layout/list1"/>
    <dgm:cxn modelId="{CB0CFC91-7A7A-4B2A-9183-EE4C8DEF074B}" type="presParOf" srcId="{67765C50-C684-467F-934B-97664F3C409A}" destId="{8C4B0469-45DA-47F3-9A7D-CEACAA49529C}" srcOrd="1" destOrd="0" presId="urn:microsoft.com/office/officeart/2005/8/layout/list1"/>
    <dgm:cxn modelId="{82CD1E27-2E9B-40EB-94D4-C37EFCCEBF59}" type="presParOf" srcId="{67765C50-C684-467F-934B-97664F3C409A}" destId="{398ACB2D-2B51-4CEA-908B-4998F39F832E}" srcOrd="2" destOrd="0" presId="urn:microsoft.com/office/officeart/2005/8/layout/list1"/>
    <dgm:cxn modelId="{3F27045C-0F69-4888-9718-8CBA9868D4AB}" type="presParOf" srcId="{67765C50-C684-467F-934B-97664F3C409A}" destId="{4784503B-9FCD-453C-A593-14C62EC458B3}" srcOrd="3" destOrd="0" presId="urn:microsoft.com/office/officeart/2005/8/layout/list1"/>
    <dgm:cxn modelId="{94314764-5355-4FCC-BB92-8D970A61AC0C}" type="presParOf" srcId="{67765C50-C684-467F-934B-97664F3C409A}" destId="{2A93C820-0E4F-440A-AA9C-AF5709CD359C}" srcOrd="4" destOrd="0" presId="urn:microsoft.com/office/officeart/2005/8/layout/list1"/>
    <dgm:cxn modelId="{94696E83-C2E8-46FB-92DC-96039F0FD758}" type="presParOf" srcId="{2A93C820-0E4F-440A-AA9C-AF5709CD359C}" destId="{C337082E-9C1E-4E57-A24A-CD5E8258D5FF}" srcOrd="0" destOrd="0" presId="urn:microsoft.com/office/officeart/2005/8/layout/list1"/>
    <dgm:cxn modelId="{15ECFA55-F854-42A1-9998-4CCDA5D32BF4}" type="presParOf" srcId="{2A93C820-0E4F-440A-AA9C-AF5709CD359C}" destId="{A0038684-B0C1-496D-905B-2D69C6AC0BB6}" srcOrd="1" destOrd="0" presId="urn:microsoft.com/office/officeart/2005/8/layout/list1"/>
    <dgm:cxn modelId="{B073AA2A-3712-4F24-9C87-CB42094AE43D}" type="presParOf" srcId="{67765C50-C684-467F-934B-97664F3C409A}" destId="{A8C61EF2-6A2F-4D93-AB69-BEB01FB5DA75}" srcOrd="5" destOrd="0" presId="urn:microsoft.com/office/officeart/2005/8/layout/list1"/>
    <dgm:cxn modelId="{77063E88-7153-4C76-B0E0-0F42755D88A7}" type="presParOf" srcId="{67765C50-C684-467F-934B-97664F3C409A}" destId="{A02E57D6-47C4-41D2-85E5-8F2CABA74A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D0B86-E58E-4849-86C5-55B1E32F8654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A9B793F-9CA5-4A9E-8E8A-82C371021C77}">
      <dgm:prSet/>
      <dgm:spPr/>
      <dgm:t>
        <a:bodyPr/>
        <a:lstStyle/>
        <a:p>
          <a:r>
            <a:rPr lang="en-US"/>
            <a:t>Hardwired Control Unit: </a:t>
          </a:r>
        </a:p>
      </dgm:t>
    </dgm:pt>
    <dgm:pt modelId="{551999C9-E274-4367-A64F-92FE6C58BCC8}" type="parTrans" cxnId="{5CAD045A-FE56-46B3-81E9-C3B056B18DB7}">
      <dgm:prSet/>
      <dgm:spPr/>
      <dgm:t>
        <a:bodyPr/>
        <a:lstStyle/>
        <a:p>
          <a:endParaRPr lang="en-US"/>
        </a:p>
      </dgm:t>
    </dgm:pt>
    <dgm:pt modelId="{6E6B7575-4325-41E3-91C2-E5920A7434C4}" type="sibTrans" cxnId="{5CAD045A-FE56-46B3-81E9-C3B056B18DB7}">
      <dgm:prSet/>
      <dgm:spPr/>
      <dgm:t>
        <a:bodyPr/>
        <a:lstStyle/>
        <a:p>
          <a:endParaRPr lang="en-US"/>
        </a:p>
      </dgm:t>
    </dgm:pt>
    <dgm:pt modelId="{E20B84FA-631E-483F-816A-84DE8CCA2AC8}">
      <dgm:prSet/>
      <dgm:spPr/>
      <dgm:t>
        <a:bodyPr/>
        <a:lstStyle/>
        <a:p>
          <a:r>
            <a:rPr lang="en-US"/>
            <a:t>Uses fixed logic circuits for control signals</a:t>
          </a:r>
        </a:p>
      </dgm:t>
    </dgm:pt>
    <dgm:pt modelId="{0BAEF8A7-D125-4678-8AC2-7516938772EF}" type="parTrans" cxnId="{8CAE6651-C1F6-4B95-909A-117D9BACE077}">
      <dgm:prSet/>
      <dgm:spPr/>
      <dgm:t>
        <a:bodyPr/>
        <a:lstStyle/>
        <a:p>
          <a:endParaRPr lang="en-US"/>
        </a:p>
      </dgm:t>
    </dgm:pt>
    <dgm:pt modelId="{1803AD5F-4806-4225-8FC0-FB5638C3D587}" type="sibTrans" cxnId="{8CAE6651-C1F6-4B95-909A-117D9BACE077}">
      <dgm:prSet/>
      <dgm:spPr/>
      <dgm:t>
        <a:bodyPr/>
        <a:lstStyle/>
        <a:p>
          <a:endParaRPr lang="en-US"/>
        </a:p>
      </dgm:t>
    </dgm:pt>
    <dgm:pt modelId="{50BE40D4-696F-44F2-AD38-DF64BCAC01DF}">
      <dgm:prSet/>
      <dgm:spPr/>
      <dgm:t>
        <a:bodyPr/>
        <a:lstStyle/>
        <a:p>
          <a:r>
            <a:rPr lang="en-US" dirty="0"/>
            <a:t>Faster execution due to direct hardware implementation </a:t>
          </a:r>
        </a:p>
      </dgm:t>
    </dgm:pt>
    <dgm:pt modelId="{8E34F128-9B13-497D-907C-86E571697973}" type="parTrans" cxnId="{F920B6A8-D900-46D7-A2BD-CD3E800B7558}">
      <dgm:prSet/>
      <dgm:spPr/>
      <dgm:t>
        <a:bodyPr/>
        <a:lstStyle/>
        <a:p>
          <a:endParaRPr lang="en-US"/>
        </a:p>
      </dgm:t>
    </dgm:pt>
    <dgm:pt modelId="{8A9D89F3-1917-4110-BA42-EE6EE54990C7}" type="sibTrans" cxnId="{F920B6A8-D900-46D7-A2BD-CD3E800B7558}">
      <dgm:prSet/>
      <dgm:spPr/>
      <dgm:t>
        <a:bodyPr/>
        <a:lstStyle/>
        <a:p>
          <a:endParaRPr lang="en-US"/>
        </a:p>
      </dgm:t>
    </dgm:pt>
    <dgm:pt modelId="{00937CFC-D237-4382-9BC5-A66DF1CC3473}">
      <dgm:prSet/>
      <dgm:spPr/>
      <dgm:t>
        <a:bodyPr/>
        <a:lstStyle/>
        <a:p>
          <a:r>
            <a:rPr lang="en-US"/>
            <a:t>Difficult to modify or update </a:t>
          </a:r>
        </a:p>
      </dgm:t>
    </dgm:pt>
    <dgm:pt modelId="{5F2E5AF8-212E-48AD-9425-B382C1516AC0}" type="parTrans" cxnId="{3B008184-DE99-4BDB-9697-5943ECD1FBF7}">
      <dgm:prSet/>
      <dgm:spPr/>
      <dgm:t>
        <a:bodyPr/>
        <a:lstStyle/>
        <a:p>
          <a:endParaRPr lang="en-US"/>
        </a:p>
      </dgm:t>
    </dgm:pt>
    <dgm:pt modelId="{05A4D98B-4E73-4079-AD14-3ED3F4C54DBC}" type="sibTrans" cxnId="{3B008184-DE99-4BDB-9697-5943ECD1FBF7}">
      <dgm:prSet/>
      <dgm:spPr/>
      <dgm:t>
        <a:bodyPr/>
        <a:lstStyle/>
        <a:p>
          <a:endParaRPr lang="en-US"/>
        </a:p>
      </dgm:t>
    </dgm:pt>
    <dgm:pt modelId="{081001A1-D22D-4FFD-8AB7-769941A2D7FD}">
      <dgm:prSet/>
      <dgm:spPr/>
      <dgm:t>
        <a:bodyPr/>
        <a:lstStyle/>
        <a:p>
          <a:r>
            <a:rPr lang="en-US"/>
            <a:t>Common in high-performance processors </a:t>
          </a:r>
        </a:p>
      </dgm:t>
    </dgm:pt>
    <dgm:pt modelId="{6BD18A95-56E5-47D5-8C04-0AD5AF4089C5}" type="parTrans" cxnId="{780CEF85-2B01-4525-87E6-BB9EB8C87A60}">
      <dgm:prSet/>
      <dgm:spPr/>
      <dgm:t>
        <a:bodyPr/>
        <a:lstStyle/>
        <a:p>
          <a:endParaRPr lang="en-US"/>
        </a:p>
      </dgm:t>
    </dgm:pt>
    <dgm:pt modelId="{49E44249-3C60-486C-A422-80E9829FE5FD}" type="sibTrans" cxnId="{780CEF85-2B01-4525-87E6-BB9EB8C87A60}">
      <dgm:prSet/>
      <dgm:spPr/>
      <dgm:t>
        <a:bodyPr/>
        <a:lstStyle/>
        <a:p>
          <a:endParaRPr lang="en-US"/>
        </a:p>
      </dgm:t>
    </dgm:pt>
    <dgm:pt modelId="{2E82F996-2955-48D8-A482-E61959196752}">
      <dgm:prSet/>
      <dgm:spPr/>
      <dgm:t>
        <a:bodyPr/>
        <a:lstStyle/>
        <a:p>
          <a:r>
            <a:rPr lang="en-US"/>
            <a:t>Microprogrammed Control Unit: </a:t>
          </a:r>
        </a:p>
      </dgm:t>
    </dgm:pt>
    <dgm:pt modelId="{D7E79FAB-2775-45E3-ACC0-9584B1B245D4}" type="parTrans" cxnId="{FA165A69-68F4-4841-81BE-F28715F84721}">
      <dgm:prSet/>
      <dgm:spPr/>
      <dgm:t>
        <a:bodyPr/>
        <a:lstStyle/>
        <a:p>
          <a:endParaRPr lang="en-US"/>
        </a:p>
      </dgm:t>
    </dgm:pt>
    <dgm:pt modelId="{D40EB6F0-52C7-4135-92A6-2668E82DA12E}" type="sibTrans" cxnId="{FA165A69-68F4-4841-81BE-F28715F84721}">
      <dgm:prSet/>
      <dgm:spPr/>
      <dgm:t>
        <a:bodyPr/>
        <a:lstStyle/>
        <a:p>
          <a:endParaRPr lang="en-US"/>
        </a:p>
      </dgm:t>
    </dgm:pt>
    <dgm:pt modelId="{3ED8FD3E-47F9-44CC-8A83-405DD6E54C52}">
      <dgm:prSet/>
      <dgm:spPr/>
      <dgm:t>
        <a:bodyPr/>
        <a:lstStyle/>
        <a:p>
          <a:r>
            <a:rPr lang="en-US"/>
            <a:t>Uses a control memory storing microinstructions </a:t>
          </a:r>
        </a:p>
      </dgm:t>
    </dgm:pt>
    <dgm:pt modelId="{9FFE2D07-BA5A-4549-9724-BA2CA03A6B9E}" type="parTrans" cxnId="{E9636F79-4595-4CB9-B427-B7FD136FD61B}">
      <dgm:prSet/>
      <dgm:spPr/>
      <dgm:t>
        <a:bodyPr/>
        <a:lstStyle/>
        <a:p>
          <a:endParaRPr lang="en-US"/>
        </a:p>
      </dgm:t>
    </dgm:pt>
    <dgm:pt modelId="{0CB6FE60-26C6-4925-90E2-930A4314E209}" type="sibTrans" cxnId="{E9636F79-4595-4CB9-B427-B7FD136FD61B}">
      <dgm:prSet/>
      <dgm:spPr/>
      <dgm:t>
        <a:bodyPr/>
        <a:lstStyle/>
        <a:p>
          <a:endParaRPr lang="en-US"/>
        </a:p>
      </dgm:t>
    </dgm:pt>
    <dgm:pt modelId="{60680CA2-4B62-4206-AAD1-8D337994F97F}">
      <dgm:prSet/>
      <dgm:spPr/>
      <dgm:t>
        <a:bodyPr/>
        <a:lstStyle/>
        <a:p>
          <a:r>
            <a:rPr lang="en-US"/>
            <a:t>Easier to modify and implement complex instructions </a:t>
          </a:r>
        </a:p>
      </dgm:t>
    </dgm:pt>
    <dgm:pt modelId="{A2190083-5C37-472A-8079-AF2F0B306327}" type="parTrans" cxnId="{79E35301-7EED-458B-8F21-C249D672F2B4}">
      <dgm:prSet/>
      <dgm:spPr/>
      <dgm:t>
        <a:bodyPr/>
        <a:lstStyle/>
        <a:p>
          <a:endParaRPr lang="en-US"/>
        </a:p>
      </dgm:t>
    </dgm:pt>
    <dgm:pt modelId="{CE625325-DDBD-4330-85A0-2D097E2B690E}" type="sibTrans" cxnId="{79E35301-7EED-458B-8F21-C249D672F2B4}">
      <dgm:prSet/>
      <dgm:spPr/>
      <dgm:t>
        <a:bodyPr/>
        <a:lstStyle/>
        <a:p>
          <a:endParaRPr lang="en-US"/>
        </a:p>
      </dgm:t>
    </dgm:pt>
    <dgm:pt modelId="{2AA65EB8-8259-4A6E-AA7B-E6DC6847454B}">
      <dgm:prSet/>
      <dgm:spPr/>
      <dgm:t>
        <a:bodyPr/>
        <a:lstStyle/>
        <a:p>
          <a:r>
            <a:rPr lang="en-US"/>
            <a:t>Slower due to memory access overhead </a:t>
          </a:r>
        </a:p>
      </dgm:t>
    </dgm:pt>
    <dgm:pt modelId="{5BE91E5D-0920-4984-9C88-851EA08B2AD6}" type="parTrans" cxnId="{264F0087-7FE7-4E29-A45B-CC385971D210}">
      <dgm:prSet/>
      <dgm:spPr/>
      <dgm:t>
        <a:bodyPr/>
        <a:lstStyle/>
        <a:p>
          <a:endParaRPr lang="en-US"/>
        </a:p>
      </dgm:t>
    </dgm:pt>
    <dgm:pt modelId="{2171B837-4BAA-42E9-A000-63917D74F21C}" type="sibTrans" cxnId="{264F0087-7FE7-4E29-A45B-CC385971D210}">
      <dgm:prSet/>
      <dgm:spPr/>
      <dgm:t>
        <a:bodyPr/>
        <a:lstStyle/>
        <a:p>
          <a:endParaRPr lang="en-US"/>
        </a:p>
      </dgm:t>
    </dgm:pt>
    <dgm:pt modelId="{611CA59F-DCE9-4837-83D2-9B3ED1BA53D8}">
      <dgm:prSet/>
      <dgm:spPr/>
      <dgm:t>
        <a:bodyPr/>
        <a:lstStyle/>
        <a:p>
          <a:r>
            <a:rPr lang="en-US"/>
            <a:t>Common in CISC architectures </a:t>
          </a:r>
        </a:p>
      </dgm:t>
    </dgm:pt>
    <dgm:pt modelId="{9BE5D44B-DA51-4F0A-9525-D1DCACB54082}" type="parTrans" cxnId="{09CD3277-1A92-404E-BA66-EEA630F1DD18}">
      <dgm:prSet/>
      <dgm:spPr/>
      <dgm:t>
        <a:bodyPr/>
        <a:lstStyle/>
        <a:p>
          <a:endParaRPr lang="en-US"/>
        </a:p>
      </dgm:t>
    </dgm:pt>
    <dgm:pt modelId="{08AA2906-D31E-4562-849C-AFF893E661AF}" type="sibTrans" cxnId="{09CD3277-1A92-404E-BA66-EEA630F1DD18}">
      <dgm:prSet/>
      <dgm:spPr/>
      <dgm:t>
        <a:bodyPr/>
        <a:lstStyle/>
        <a:p>
          <a:endParaRPr lang="en-US"/>
        </a:p>
      </dgm:t>
    </dgm:pt>
    <dgm:pt modelId="{6DFF11B4-744F-4F95-9616-5DB81C795271}" type="pres">
      <dgm:prSet presAssocID="{70ED0B86-E58E-4849-86C5-55B1E32F8654}" presName="Name0" presStyleCnt="0">
        <dgm:presLayoutVars>
          <dgm:dir/>
          <dgm:animLvl val="lvl"/>
          <dgm:resizeHandles val="exact"/>
        </dgm:presLayoutVars>
      </dgm:prSet>
      <dgm:spPr/>
    </dgm:pt>
    <dgm:pt modelId="{65F0DE1F-7394-4AE5-B32B-45D8216FF2F5}" type="pres">
      <dgm:prSet presAssocID="{1A9B793F-9CA5-4A9E-8E8A-82C371021C77}" presName="composite" presStyleCnt="0"/>
      <dgm:spPr/>
    </dgm:pt>
    <dgm:pt modelId="{E0F1C8EC-6AD1-4B95-814B-0AF27818A367}" type="pres">
      <dgm:prSet presAssocID="{1A9B793F-9CA5-4A9E-8E8A-82C371021C7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A8F52C-B06A-409E-AE3C-8E3A02BA80CF}" type="pres">
      <dgm:prSet presAssocID="{1A9B793F-9CA5-4A9E-8E8A-82C371021C77}" presName="desTx" presStyleLbl="alignAccFollowNode1" presStyleIdx="0" presStyleCnt="2">
        <dgm:presLayoutVars>
          <dgm:bulletEnabled val="1"/>
        </dgm:presLayoutVars>
      </dgm:prSet>
      <dgm:spPr/>
    </dgm:pt>
    <dgm:pt modelId="{719B79D4-AB08-4915-A889-3D0DEA85B9DA}" type="pres">
      <dgm:prSet presAssocID="{6E6B7575-4325-41E3-91C2-E5920A7434C4}" presName="space" presStyleCnt="0"/>
      <dgm:spPr/>
    </dgm:pt>
    <dgm:pt modelId="{D525E2C4-2322-4DEC-BC4E-9F6F65B85922}" type="pres">
      <dgm:prSet presAssocID="{2E82F996-2955-48D8-A482-E61959196752}" presName="composite" presStyleCnt="0"/>
      <dgm:spPr/>
    </dgm:pt>
    <dgm:pt modelId="{C4BB8F05-B940-47EE-88D0-6A3ED3F12C6D}" type="pres">
      <dgm:prSet presAssocID="{2E82F996-2955-48D8-A482-E619591967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8744F8-C3B5-4DFB-94E0-8F370C836A3C}" type="pres">
      <dgm:prSet presAssocID="{2E82F996-2955-48D8-A482-E6195919675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E35301-7EED-458B-8F21-C249D672F2B4}" srcId="{2E82F996-2955-48D8-A482-E61959196752}" destId="{60680CA2-4B62-4206-AAD1-8D337994F97F}" srcOrd="1" destOrd="0" parTransId="{A2190083-5C37-472A-8079-AF2F0B306327}" sibTransId="{CE625325-DDBD-4330-85A0-2D097E2B690E}"/>
    <dgm:cxn modelId="{0D265512-41D7-40E3-814B-0A79A869C59A}" type="presOf" srcId="{611CA59F-DCE9-4837-83D2-9B3ED1BA53D8}" destId="{1F8744F8-C3B5-4DFB-94E0-8F370C836A3C}" srcOrd="0" destOrd="3" presId="urn:microsoft.com/office/officeart/2005/8/layout/hList1"/>
    <dgm:cxn modelId="{FB18EC2D-DDD4-4657-8C25-97FE380849EB}" type="presOf" srcId="{E20B84FA-631E-483F-816A-84DE8CCA2AC8}" destId="{FBA8F52C-B06A-409E-AE3C-8E3A02BA80CF}" srcOrd="0" destOrd="0" presId="urn:microsoft.com/office/officeart/2005/8/layout/hList1"/>
    <dgm:cxn modelId="{1F2CF434-577C-4C28-846A-BD1A30D47C29}" type="presOf" srcId="{70ED0B86-E58E-4849-86C5-55B1E32F8654}" destId="{6DFF11B4-744F-4F95-9616-5DB81C795271}" srcOrd="0" destOrd="0" presId="urn:microsoft.com/office/officeart/2005/8/layout/hList1"/>
    <dgm:cxn modelId="{B7934E47-C4A4-485A-BD9D-D46E2FFFAFA0}" type="presOf" srcId="{3ED8FD3E-47F9-44CC-8A83-405DD6E54C52}" destId="{1F8744F8-C3B5-4DFB-94E0-8F370C836A3C}" srcOrd="0" destOrd="0" presId="urn:microsoft.com/office/officeart/2005/8/layout/hList1"/>
    <dgm:cxn modelId="{4773D068-06A8-4122-89E4-3AFB8273580D}" type="presOf" srcId="{50BE40D4-696F-44F2-AD38-DF64BCAC01DF}" destId="{FBA8F52C-B06A-409E-AE3C-8E3A02BA80CF}" srcOrd="0" destOrd="1" presId="urn:microsoft.com/office/officeart/2005/8/layout/hList1"/>
    <dgm:cxn modelId="{FA165A69-68F4-4841-81BE-F28715F84721}" srcId="{70ED0B86-E58E-4849-86C5-55B1E32F8654}" destId="{2E82F996-2955-48D8-A482-E61959196752}" srcOrd="1" destOrd="0" parTransId="{D7E79FAB-2775-45E3-ACC0-9584B1B245D4}" sibTransId="{D40EB6F0-52C7-4135-92A6-2668E82DA12E}"/>
    <dgm:cxn modelId="{C3854E4A-CBA5-4740-8FB8-20F7F895A2E1}" type="presOf" srcId="{60680CA2-4B62-4206-AAD1-8D337994F97F}" destId="{1F8744F8-C3B5-4DFB-94E0-8F370C836A3C}" srcOrd="0" destOrd="1" presId="urn:microsoft.com/office/officeart/2005/8/layout/hList1"/>
    <dgm:cxn modelId="{8300606D-DE00-41AC-8F92-19362CC3ABF2}" type="presOf" srcId="{1A9B793F-9CA5-4A9E-8E8A-82C371021C77}" destId="{E0F1C8EC-6AD1-4B95-814B-0AF27818A367}" srcOrd="0" destOrd="0" presId="urn:microsoft.com/office/officeart/2005/8/layout/hList1"/>
    <dgm:cxn modelId="{8CAE6651-C1F6-4B95-909A-117D9BACE077}" srcId="{1A9B793F-9CA5-4A9E-8E8A-82C371021C77}" destId="{E20B84FA-631E-483F-816A-84DE8CCA2AC8}" srcOrd="0" destOrd="0" parTransId="{0BAEF8A7-D125-4678-8AC2-7516938772EF}" sibTransId="{1803AD5F-4806-4225-8FC0-FB5638C3D587}"/>
    <dgm:cxn modelId="{49562F55-2FFE-4956-847F-B9411F2030A8}" type="presOf" srcId="{2AA65EB8-8259-4A6E-AA7B-E6DC6847454B}" destId="{1F8744F8-C3B5-4DFB-94E0-8F370C836A3C}" srcOrd="0" destOrd="2" presId="urn:microsoft.com/office/officeart/2005/8/layout/hList1"/>
    <dgm:cxn modelId="{09CD3277-1A92-404E-BA66-EEA630F1DD18}" srcId="{2E82F996-2955-48D8-A482-E61959196752}" destId="{611CA59F-DCE9-4837-83D2-9B3ED1BA53D8}" srcOrd="3" destOrd="0" parTransId="{9BE5D44B-DA51-4F0A-9525-D1DCACB54082}" sibTransId="{08AA2906-D31E-4562-849C-AFF893E661AF}"/>
    <dgm:cxn modelId="{E9636F79-4595-4CB9-B427-B7FD136FD61B}" srcId="{2E82F996-2955-48D8-A482-E61959196752}" destId="{3ED8FD3E-47F9-44CC-8A83-405DD6E54C52}" srcOrd="0" destOrd="0" parTransId="{9FFE2D07-BA5A-4549-9724-BA2CA03A6B9E}" sibTransId="{0CB6FE60-26C6-4925-90E2-930A4314E209}"/>
    <dgm:cxn modelId="{5CAD045A-FE56-46B3-81E9-C3B056B18DB7}" srcId="{70ED0B86-E58E-4849-86C5-55B1E32F8654}" destId="{1A9B793F-9CA5-4A9E-8E8A-82C371021C77}" srcOrd="0" destOrd="0" parTransId="{551999C9-E274-4367-A64F-92FE6C58BCC8}" sibTransId="{6E6B7575-4325-41E3-91C2-E5920A7434C4}"/>
    <dgm:cxn modelId="{3B008184-DE99-4BDB-9697-5943ECD1FBF7}" srcId="{1A9B793F-9CA5-4A9E-8E8A-82C371021C77}" destId="{00937CFC-D237-4382-9BC5-A66DF1CC3473}" srcOrd="2" destOrd="0" parTransId="{5F2E5AF8-212E-48AD-9425-B382C1516AC0}" sibTransId="{05A4D98B-4E73-4079-AD14-3ED3F4C54DBC}"/>
    <dgm:cxn modelId="{780CEF85-2B01-4525-87E6-BB9EB8C87A60}" srcId="{1A9B793F-9CA5-4A9E-8E8A-82C371021C77}" destId="{081001A1-D22D-4FFD-8AB7-769941A2D7FD}" srcOrd="3" destOrd="0" parTransId="{6BD18A95-56E5-47D5-8C04-0AD5AF4089C5}" sibTransId="{49E44249-3C60-486C-A422-80E9829FE5FD}"/>
    <dgm:cxn modelId="{264F0087-7FE7-4E29-A45B-CC385971D210}" srcId="{2E82F996-2955-48D8-A482-E61959196752}" destId="{2AA65EB8-8259-4A6E-AA7B-E6DC6847454B}" srcOrd="2" destOrd="0" parTransId="{5BE91E5D-0920-4984-9C88-851EA08B2AD6}" sibTransId="{2171B837-4BAA-42E9-A000-63917D74F21C}"/>
    <dgm:cxn modelId="{F920B6A8-D900-46D7-A2BD-CD3E800B7558}" srcId="{1A9B793F-9CA5-4A9E-8E8A-82C371021C77}" destId="{50BE40D4-696F-44F2-AD38-DF64BCAC01DF}" srcOrd="1" destOrd="0" parTransId="{8E34F128-9B13-497D-907C-86E571697973}" sibTransId="{8A9D89F3-1917-4110-BA42-EE6EE54990C7}"/>
    <dgm:cxn modelId="{05FFA9BE-5E22-4545-B545-54869D83EFAA}" type="presOf" srcId="{2E82F996-2955-48D8-A482-E61959196752}" destId="{C4BB8F05-B940-47EE-88D0-6A3ED3F12C6D}" srcOrd="0" destOrd="0" presId="urn:microsoft.com/office/officeart/2005/8/layout/hList1"/>
    <dgm:cxn modelId="{E631D1D3-F982-49CE-8D28-6382C27F74C6}" type="presOf" srcId="{00937CFC-D237-4382-9BC5-A66DF1CC3473}" destId="{FBA8F52C-B06A-409E-AE3C-8E3A02BA80CF}" srcOrd="0" destOrd="2" presId="urn:microsoft.com/office/officeart/2005/8/layout/hList1"/>
    <dgm:cxn modelId="{6D66E5DE-5A94-45A5-8814-EF15951BC796}" type="presOf" srcId="{081001A1-D22D-4FFD-8AB7-769941A2D7FD}" destId="{FBA8F52C-B06A-409E-AE3C-8E3A02BA80CF}" srcOrd="0" destOrd="3" presId="urn:microsoft.com/office/officeart/2005/8/layout/hList1"/>
    <dgm:cxn modelId="{1B1E83D3-874B-4B99-AFED-15E6DDF29935}" type="presParOf" srcId="{6DFF11B4-744F-4F95-9616-5DB81C795271}" destId="{65F0DE1F-7394-4AE5-B32B-45D8216FF2F5}" srcOrd="0" destOrd="0" presId="urn:microsoft.com/office/officeart/2005/8/layout/hList1"/>
    <dgm:cxn modelId="{72085F11-DBAA-4D8C-B68C-1B2B929E1820}" type="presParOf" srcId="{65F0DE1F-7394-4AE5-B32B-45D8216FF2F5}" destId="{E0F1C8EC-6AD1-4B95-814B-0AF27818A367}" srcOrd="0" destOrd="0" presId="urn:microsoft.com/office/officeart/2005/8/layout/hList1"/>
    <dgm:cxn modelId="{77F9AB25-361C-4EF1-AE9E-1884DD4362EE}" type="presParOf" srcId="{65F0DE1F-7394-4AE5-B32B-45D8216FF2F5}" destId="{FBA8F52C-B06A-409E-AE3C-8E3A02BA80CF}" srcOrd="1" destOrd="0" presId="urn:microsoft.com/office/officeart/2005/8/layout/hList1"/>
    <dgm:cxn modelId="{E5C488EC-5956-4DA8-9349-C68B6E6E11E3}" type="presParOf" srcId="{6DFF11B4-744F-4F95-9616-5DB81C795271}" destId="{719B79D4-AB08-4915-A889-3D0DEA85B9DA}" srcOrd="1" destOrd="0" presId="urn:microsoft.com/office/officeart/2005/8/layout/hList1"/>
    <dgm:cxn modelId="{605EDEB1-D72D-4753-AACE-17A80D483216}" type="presParOf" srcId="{6DFF11B4-744F-4F95-9616-5DB81C795271}" destId="{D525E2C4-2322-4DEC-BC4E-9F6F65B85922}" srcOrd="2" destOrd="0" presId="urn:microsoft.com/office/officeart/2005/8/layout/hList1"/>
    <dgm:cxn modelId="{680F197A-E467-46C3-9EF1-D942926EFFF9}" type="presParOf" srcId="{D525E2C4-2322-4DEC-BC4E-9F6F65B85922}" destId="{C4BB8F05-B940-47EE-88D0-6A3ED3F12C6D}" srcOrd="0" destOrd="0" presId="urn:microsoft.com/office/officeart/2005/8/layout/hList1"/>
    <dgm:cxn modelId="{113329D6-2B31-4F59-950D-A9B123708779}" type="presParOf" srcId="{D525E2C4-2322-4DEC-BC4E-9F6F65B85922}" destId="{1F8744F8-C3B5-4DFB-94E0-8F370C836A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CB2D-2B51-4CEA-908B-4998F39F832E}">
      <dsp:nvSpPr>
        <dsp:cNvPr id="0" name=""/>
        <dsp:cNvSpPr/>
      </dsp:nvSpPr>
      <dsp:spPr>
        <a:xfrm>
          <a:off x="0" y="411794"/>
          <a:ext cx="669281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58216" rIns="51943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Faster execution due to dedicated circuits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Less memory usage compared to microprogrammed units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Immediate response without delay from memory access</a:t>
          </a:r>
        </a:p>
      </dsp:txBody>
      <dsp:txXfrm>
        <a:off x="0" y="411794"/>
        <a:ext cx="6692813" cy="2079000"/>
      </dsp:txXfrm>
    </dsp:sp>
    <dsp:sp modelId="{B694D0A5-5E27-4C92-A239-D8536C156F38}">
      <dsp:nvSpPr>
        <dsp:cNvPr id="0" name=""/>
        <dsp:cNvSpPr/>
      </dsp:nvSpPr>
      <dsp:spPr>
        <a:xfrm>
          <a:off x="334640" y="87074"/>
          <a:ext cx="4684969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Advantages:</a:t>
          </a:r>
        </a:p>
      </dsp:txBody>
      <dsp:txXfrm>
        <a:off x="366343" y="118777"/>
        <a:ext cx="4621563" cy="586034"/>
      </dsp:txXfrm>
    </dsp:sp>
    <dsp:sp modelId="{A02E57D6-47C4-41D2-85E5-8F2CABA74A9E}">
      <dsp:nvSpPr>
        <dsp:cNvPr id="0" name=""/>
        <dsp:cNvSpPr/>
      </dsp:nvSpPr>
      <dsp:spPr>
        <a:xfrm>
          <a:off x="0" y="2934315"/>
          <a:ext cx="6692813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58216" rIns="51943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Difficult to modify or upgrade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Complex logic design for modern instruction sets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Less flexible compared to microprogrammed control</a:t>
          </a:r>
        </a:p>
      </dsp:txBody>
      <dsp:txXfrm>
        <a:off x="0" y="2934315"/>
        <a:ext cx="6692813" cy="1801800"/>
      </dsp:txXfrm>
    </dsp:sp>
    <dsp:sp modelId="{A0038684-B0C1-496D-905B-2D69C6AC0BB6}">
      <dsp:nvSpPr>
        <dsp:cNvPr id="0" name=""/>
        <dsp:cNvSpPr/>
      </dsp:nvSpPr>
      <dsp:spPr>
        <a:xfrm>
          <a:off x="334640" y="2609595"/>
          <a:ext cx="4684969" cy="649440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Disadvantages:</a:t>
          </a:r>
        </a:p>
      </dsp:txBody>
      <dsp:txXfrm>
        <a:off x="366343" y="2641298"/>
        <a:ext cx="4621563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C8EC-6AD1-4B95-814B-0AF27818A367}">
      <dsp:nvSpPr>
        <dsp:cNvPr id="0" name=""/>
        <dsp:cNvSpPr/>
      </dsp:nvSpPr>
      <dsp:spPr>
        <a:xfrm>
          <a:off x="51" y="212698"/>
          <a:ext cx="4886089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Hardwired Control Unit: </a:t>
          </a:r>
        </a:p>
      </dsp:txBody>
      <dsp:txXfrm>
        <a:off x="51" y="212698"/>
        <a:ext cx="4886089" cy="777600"/>
      </dsp:txXfrm>
    </dsp:sp>
    <dsp:sp modelId="{FBA8F52C-B06A-409E-AE3C-8E3A02BA80CF}">
      <dsp:nvSpPr>
        <dsp:cNvPr id="0" name=""/>
        <dsp:cNvSpPr/>
      </dsp:nvSpPr>
      <dsp:spPr>
        <a:xfrm>
          <a:off x="51" y="990298"/>
          <a:ext cx="4886089" cy="2890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Uses fixed logic circuits for control signals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Faster execution due to direct hardware implementation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Difficult to modify or update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Common in high-performance processors </a:t>
          </a:r>
        </a:p>
      </dsp:txBody>
      <dsp:txXfrm>
        <a:off x="51" y="990298"/>
        <a:ext cx="4886089" cy="2890484"/>
      </dsp:txXfrm>
    </dsp:sp>
    <dsp:sp modelId="{C4BB8F05-B940-47EE-88D0-6A3ED3F12C6D}">
      <dsp:nvSpPr>
        <dsp:cNvPr id="0" name=""/>
        <dsp:cNvSpPr/>
      </dsp:nvSpPr>
      <dsp:spPr>
        <a:xfrm>
          <a:off x="5570193" y="212698"/>
          <a:ext cx="4886089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Microprogrammed Control Unit: </a:t>
          </a:r>
        </a:p>
      </dsp:txBody>
      <dsp:txXfrm>
        <a:off x="5570193" y="212698"/>
        <a:ext cx="4886089" cy="777600"/>
      </dsp:txXfrm>
    </dsp:sp>
    <dsp:sp modelId="{1F8744F8-C3B5-4DFB-94E0-8F370C836A3C}">
      <dsp:nvSpPr>
        <dsp:cNvPr id="0" name=""/>
        <dsp:cNvSpPr/>
      </dsp:nvSpPr>
      <dsp:spPr>
        <a:xfrm>
          <a:off x="5570193" y="990298"/>
          <a:ext cx="4886089" cy="2890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Uses a control memory storing microinstructions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Easier to modify and implement complex instructions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Slower due to memory access overhead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Common in CISC architectures </a:t>
          </a:r>
        </a:p>
      </dsp:txBody>
      <dsp:txXfrm>
        <a:off x="5570193" y="990298"/>
        <a:ext cx="4886089" cy="289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44C2-F23F-46DE-BF90-A62F08FD8BC7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641F5-5A09-47F6-B0EB-D36EE729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7D02C8-651B-CC32-924C-8E16253DC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E7D2904-0E83-4CF5-F3BF-3D222B034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3276600"/>
            <a:ext cx="73152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1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7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3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23B040-1AD8-4E76-A0C8-C3B916989629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298-7310-ABBA-DA20-7A898049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BB6C-A320-FCEF-D74B-0AC4B0C5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III: 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Unit Organization</a:t>
            </a:r>
            <a:r>
              <a:rPr lang="en-IN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Hardwired Control Unit and Timing Signals, </a:t>
            </a:r>
          </a:p>
          <a:p>
            <a:r>
              <a:rPr lang="en-IN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Microprogrammed control unit: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 memory,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 sequencing,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Microprogram Example, Designing of microprogrammed control unit.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Comparison of hardwired and microprogrammed control units, </a:t>
            </a:r>
          </a:p>
          <a:p>
            <a:pPr lvl="2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RISC and CISC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34F7-1FAD-EC54-5D3A-F35D13B3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Control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24FC-838E-B49A-A04F-525A1448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Stores microinstructions for control signals </a:t>
            </a:r>
          </a:p>
          <a:p>
            <a:r>
              <a:rPr lang="en-US" dirty="0"/>
              <a:t>ROM or writable memory used for microprogram storage </a:t>
            </a:r>
          </a:p>
          <a:p>
            <a:r>
              <a:rPr lang="en-US" dirty="0"/>
              <a:t>Fetch-decode-execute cycle guided by microinstructions </a:t>
            </a:r>
          </a:p>
          <a:p>
            <a:r>
              <a:rPr lang="en-US" dirty="0"/>
              <a:t>Each microinstruction specifies control signals </a:t>
            </a:r>
          </a:p>
          <a:p>
            <a:r>
              <a:rPr lang="en-US" dirty="0"/>
              <a:t>Example: Fetch instruction from memory, decode opcode, execute </a:t>
            </a:r>
          </a:p>
        </p:txBody>
      </p:sp>
    </p:spTree>
    <p:extLst>
      <p:ext uri="{BB962C8B-B14F-4D97-AF65-F5344CB8AC3E}">
        <p14:creationId xmlns:p14="http://schemas.microsoft.com/office/powerpoint/2010/main" val="294315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6CC-316D-67EB-BCB6-14D2601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CC19-1906-5C07-F734-FBB113CB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next microinstruction to execute </a:t>
            </a:r>
          </a:p>
          <a:p>
            <a:r>
              <a:rPr lang="en-US" dirty="0"/>
              <a:t>Types of sequencing: </a:t>
            </a:r>
          </a:p>
          <a:p>
            <a:pPr lvl="1"/>
            <a:r>
              <a:rPr lang="en-US" dirty="0"/>
              <a:t>Incrementing control memory address </a:t>
            </a:r>
          </a:p>
          <a:p>
            <a:pPr lvl="1"/>
            <a:r>
              <a:rPr lang="en-US" dirty="0"/>
              <a:t>Branching based on condition flags </a:t>
            </a:r>
          </a:p>
          <a:p>
            <a:pPr lvl="1"/>
            <a:r>
              <a:rPr lang="en-US" dirty="0"/>
              <a:t>Indirect address from control memory </a:t>
            </a:r>
          </a:p>
          <a:p>
            <a:r>
              <a:rPr lang="en-US" dirty="0"/>
              <a:t>Optimizes execution path in control unit </a:t>
            </a:r>
          </a:p>
          <a:p>
            <a:r>
              <a:rPr lang="en-US" dirty="0"/>
              <a:t>Example: Conditional branching in microprogram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0089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B24E-0AA4-8F77-1495-70659F11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66" y="1179151"/>
            <a:ext cx="3472530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Microprogram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7017-0CDC-6788-FC31-15367AA9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/>
              <a:t>Example: Execution of ADD R1, R2 </a:t>
            </a:r>
          </a:p>
          <a:p>
            <a:pPr lvl="1"/>
            <a:r>
              <a:rPr lang="en-US"/>
              <a:t>Step 1: Fetch instruction from memory</a:t>
            </a:r>
          </a:p>
          <a:p>
            <a:pPr lvl="2"/>
            <a:r>
              <a:rPr lang="en-US"/>
              <a:t> MAR ← PC, Read Memory </a:t>
            </a:r>
          </a:p>
          <a:p>
            <a:pPr lvl="2"/>
            <a:r>
              <a:rPr lang="en-US"/>
              <a:t>PC ← PC + 1, IR ← MDR </a:t>
            </a:r>
          </a:p>
          <a:p>
            <a:pPr lvl="1"/>
            <a:r>
              <a:rPr lang="en-US"/>
              <a:t>Step 2: Decode instruction Identify opcode and source/destination registers </a:t>
            </a:r>
          </a:p>
          <a:p>
            <a:pPr lvl="1"/>
            <a:r>
              <a:rPr lang="en-US"/>
              <a:t>Step 3: Execute ADD operation </a:t>
            </a:r>
          </a:p>
          <a:p>
            <a:pPr lvl="2"/>
            <a:r>
              <a:rPr lang="en-US"/>
              <a:t>R1 ← R1 + R2 </a:t>
            </a:r>
          </a:p>
        </p:txBody>
      </p:sp>
    </p:spTree>
    <p:extLst>
      <p:ext uri="{BB962C8B-B14F-4D97-AF65-F5344CB8AC3E}">
        <p14:creationId xmlns:p14="http://schemas.microsoft.com/office/powerpoint/2010/main" val="173659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DDFD-6223-BDC8-D1F4-27B087AF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590E7-B40D-BB06-7B1D-DC599A4CB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24157"/>
              </p:ext>
            </p:extLst>
          </p:nvPr>
        </p:nvGraphicFramePr>
        <p:xfrm>
          <a:off x="1286933" y="1948543"/>
          <a:ext cx="1045633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7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D85-1DEE-FA9F-1DA7-79AECE1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Essential Instructions for the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56A2-09F3-EE0E-CBF0-7A7F7850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604805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Load (LD) / Store (ST) - Transfer data between memory and registers </a:t>
            </a:r>
          </a:p>
          <a:p>
            <a:pPr>
              <a:lnSpc>
                <a:spcPct val="90000"/>
              </a:lnSpc>
            </a:pPr>
            <a:r>
              <a:rPr lang="en-US" dirty="0"/>
              <a:t>Add (ADD) / Subtract (SUB) - Perform basic arithmetic operations </a:t>
            </a:r>
          </a:p>
          <a:p>
            <a:pPr>
              <a:lnSpc>
                <a:spcPct val="90000"/>
              </a:lnSpc>
            </a:pPr>
            <a:r>
              <a:rPr lang="en-US" dirty="0"/>
              <a:t>AND, OR, XOR, NOT - Logical operations for decision making </a:t>
            </a:r>
          </a:p>
          <a:p>
            <a:pPr>
              <a:lnSpc>
                <a:spcPct val="90000"/>
              </a:lnSpc>
            </a:pPr>
            <a:r>
              <a:rPr lang="en-US" dirty="0"/>
              <a:t>Jump (JMP) / Conditional Jump (JMPZ, JMPL) - Control flow management </a:t>
            </a:r>
          </a:p>
          <a:p>
            <a:pPr>
              <a:lnSpc>
                <a:spcPct val="90000"/>
              </a:lnSpc>
            </a:pPr>
            <a:r>
              <a:rPr lang="en-US" dirty="0"/>
              <a:t>Shift Left (SHL) / Shift Right (SHR) - Bitwise operations for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1500C-352A-FC18-0735-743800D5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57" r="310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422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1EC4-3981-44A2-1E8F-35184493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Assembly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AD0-D3A1-E37D-0C91-10AA0AC4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Computing C = A + B and storing in memory </a:t>
            </a:r>
          </a:p>
          <a:p>
            <a:pPr lvl="1"/>
            <a:r>
              <a:rPr lang="en-US" dirty="0"/>
              <a:t>LD R1, A ; Load A into register R1 </a:t>
            </a:r>
          </a:p>
          <a:p>
            <a:pPr lvl="1"/>
            <a:r>
              <a:rPr lang="en-US" dirty="0"/>
              <a:t>LD R2, B ; Load B into register R2 </a:t>
            </a:r>
          </a:p>
          <a:p>
            <a:pPr lvl="1"/>
            <a:r>
              <a:rPr lang="en-US" dirty="0"/>
              <a:t>ADD R3, R1, R2 ; R3 = R1 + R2 </a:t>
            </a:r>
          </a:p>
          <a:p>
            <a:pPr lvl="1"/>
            <a:r>
              <a:rPr lang="en-US" dirty="0"/>
              <a:t>ST R3, C ; Store result in memory</a:t>
            </a:r>
          </a:p>
        </p:txBody>
      </p:sp>
    </p:spTree>
    <p:extLst>
      <p:ext uri="{BB962C8B-B14F-4D97-AF65-F5344CB8AC3E}">
        <p14:creationId xmlns:p14="http://schemas.microsoft.com/office/powerpoint/2010/main" val="15029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252492-2C14-959D-8272-817F7FC65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500" b="1"/>
              <a:t>MICROPROGRAMMED  CONTROL </a:t>
            </a:r>
            <a:br>
              <a:rPr lang="en-US" altLang="ko-KR" sz="2500"/>
            </a:br>
            <a:r>
              <a:rPr lang="en-US" altLang="ko-KR" sz="2500"/>
              <a:t>Control Memory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07DC2A68-C506-2A0F-A295-3CC34FFB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138" y="-1"/>
            <a:ext cx="7659967" cy="67155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Microprogram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- Program stored in memory that generates all the control signals required to execute the instruction set correctly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Consists of microinstructions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It is generally ROM.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Microinstruction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Contains a control word and a sequencing word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</a:t>
            </a:r>
            <a:r>
              <a:rPr kumimoji="1"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Control Word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All the control information required for one clock 	cycle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</a:t>
            </a:r>
            <a:r>
              <a:rPr kumimoji="1"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Sequencing Word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Information needed to decide the next 	microinstruction address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Vocabulary to write a microprogram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Control Memory(Control Storage: CS)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- Storage in the microprogrammed control unit to store the microprogram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Writeable Control Memory(Writeable Control Storage: WCS)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- CS whose contents can be modified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-&gt; Allows the microprogram can be changed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-&gt; Instruction set can be changed or modified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F736A5-07B0-28EA-089B-DC57FE60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1055689"/>
            <a:ext cx="36513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E5B427A-33F9-10F1-6FFD-9976BC78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6" y="1055688"/>
            <a:ext cx="34925" cy="1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5797FCD1-C61B-1880-52DB-05A6B47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" y="238918"/>
            <a:ext cx="8662987" cy="638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Microprogramming</a:t>
            </a:r>
            <a:r>
              <a: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kumimoji="1"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whose control unit is implemented with </a:t>
            </a:r>
          </a:p>
          <a:p>
            <a:pPr>
              <a:lnSpc>
                <a:spcPct val="8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microprogram in WCS</a:t>
            </a:r>
          </a:p>
          <a:p>
            <a:pPr>
              <a:lnSpc>
                <a:spcPct val="8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Microprogram can be changed by a systems programmer or a user</a:t>
            </a:r>
            <a:endParaRPr kumimoji="1" lang="en-US" altLang="ko-KR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ko-K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ko-K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Fig: Microprogrammed Control Organization</a:t>
            </a:r>
            <a:endParaRPr kumimoji="1" lang="en-US" altLang="ko-K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Sequencer (Microprogram Sequencer)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 Microprogram Control Unit that determines the Microinstruction Address to be executed in the next clock cycle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In-line Sequencing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Branch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Conditional Branch 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Loop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Instruction OP-code mapping</a:t>
            </a:r>
          </a:p>
        </p:txBody>
      </p:sp>
      <p:grpSp>
        <p:nvGrpSpPr>
          <p:cNvPr id="5123" name="Group 4">
            <a:extLst>
              <a:ext uri="{FF2B5EF4-FFF2-40B4-BE49-F238E27FC236}">
                <a16:creationId xmlns:a16="http://schemas.microsoft.com/office/drawing/2014/main" id="{BD6D4D5E-7088-FEDC-97E6-A9081957E67E}"/>
              </a:ext>
            </a:extLst>
          </p:cNvPr>
          <p:cNvGrpSpPr>
            <a:grpSpLocks/>
          </p:cNvGrpSpPr>
          <p:nvPr/>
        </p:nvGrpSpPr>
        <p:grpSpPr bwMode="auto">
          <a:xfrm>
            <a:off x="1232890" y="1837259"/>
            <a:ext cx="6373811" cy="1219200"/>
            <a:chOff x="601" y="1824"/>
            <a:chExt cx="4015" cy="768"/>
          </a:xfrm>
        </p:grpSpPr>
        <p:sp>
          <p:nvSpPr>
            <p:cNvPr id="5124" name="Rectangle 5">
              <a:extLst>
                <a:ext uri="{FF2B5EF4-FFF2-40B4-BE49-F238E27FC236}">
                  <a16:creationId xmlns:a16="http://schemas.microsoft.com/office/drawing/2014/main" id="{ED83F4E9-480B-4ACB-40DE-C3BC2935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920"/>
              <a:ext cx="4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Control</a:t>
              </a:r>
            </a:p>
            <a:p>
              <a:pPr algn="ctr" latinLnBrk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word</a:t>
              </a:r>
            </a:p>
          </p:txBody>
        </p:sp>
        <p:sp>
          <p:nvSpPr>
            <p:cNvPr id="5125" name="Rectangle 6">
              <a:extLst>
                <a:ext uri="{FF2B5EF4-FFF2-40B4-BE49-F238E27FC236}">
                  <a16:creationId xmlns:a16="http://schemas.microsoft.com/office/drawing/2014/main" id="{93337F03-09B4-F60C-C4E3-9240F297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841"/>
              <a:ext cx="350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26" name="Rectangle 7">
              <a:extLst>
                <a:ext uri="{FF2B5EF4-FFF2-40B4-BE49-F238E27FC236}">
                  <a16:creationId xmlns:a16="http://schemas.microsoft.com/office/drawing/2014/main" id="{7D3C4C24-F3B9-6891-4DE4-BEB751FF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841"/>
              <a:ext cx="780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27" name="Line 8">
              <a:extLst>
                <a:ext uri="{FF2B5EF4-FFF2-40B4-BE49-F238E27FC236}">
                  <a16:creationId xmlns:a16="http://schemas.microsoft.com/office/drawing/2014/main" id="{ABE58143-0A63-6D70-42DC-1249C8184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73" y="1800"/>
              <a:ext cx="0" cy="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9">
              <a:extLst>
                <a:ext uri="{FF2B5EF4-FFF2-40B4-BE49-F238E27FC236}">
                  <a16:creationId xmlns:a16="http://schemas.microsoft.com/office/drawing/2014/main" id="{167605C0-D578-5B48-871C-9D720B09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872"/>
              <a:ext cx="786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Next Address</a:t>
              </a:r>
            </a:p>
          </p:txBody>
        </p:sp>
        <p:sp>
          <p:nvSpPr>
            <p:cNvPr id="5129" name="Rectangle 10">
              <a:extLst>
                <a:ext uri="{FF2B5EF4-FFF2-40B4-BE49-F238E27FC236}">
                  <a16:creationId xmlns:a16="http://schemas.microsoft.com/office/drawing/2014/main" id="{51A357E6-8286-9365-9129-4CCC6F9B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1974"/>
              <a:ext cx="71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Generator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sz="13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(sequencer)</a:t>
              </a:r>
            </a:p>
          </p:txBody>
        </p:sp>
        <p:sp>
          <p:nvSpPr>
            <p:cNvPr id="5130" name="Rectangle 11">
              <a:extLst>
                <a:ext uri="{FF2B5EF4-FFF2-40B4-BE49-F238E27FC236}">
                  <a16:creationId xmlns:a16="http://schemas.microsoft.com/office/drawing/2014/main" id="{37376311-3BE9-6FE8-A8F2-27AB62E6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1974"/>
              <a:ext cx="423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CAR</a:t>
              </a:r>
            </a:p>
          </p:txBody>
        </p:sp>
        <p:sp>
          <p:nvSpPr>
            <p:cNvPr id="5131" name="Rectangle 12">
              <a:extLst>
                <a:ext uri="{FF2B5EF4-FFF2-40B4-BE49-F238E27FC236}">
                  <a16:creationId xmlns:a16="http://schemas.microsoft.com/office/drawing/2014/main" id="{BCF072A9-3D19-F967-DFE2-A555989A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839"/>
              <a:ext cx="600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32" name="Rectangle 13">
              <a:extLst>
                <a:ext uri="{FF2B5EF4-FFF2-40B4-BE49-F238E27FC236}">
                  <a16:creationId xmlns:a16="http://schemas.microsoft.com/office/drawing/2014/main" id="{C5F84C2E-07AD-2980-BBA7-0EC370D6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1872"/>
              <a:ext cx="51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Control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Memory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(ROM)</a:t>
              </a:r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5954AE65-6FC7-5A65-13A1-7F05B7A4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" y="2054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15">
              <a:extLst>
                <a:ext uri="{FF2B5EF4-FFF2-40B4-BE49-F238E27FC236}">
                  <a16:creationId xmlns:a16="http://schemas.microsoft.com/office/drawing/2014/main" id="{6E34B335-F64E-2645-778D-28E7F4620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841"/>
              <a:ext cx="314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35" name="Rectangle 16">
              <a:extLst>
                <a:ext uri="{FF2B5EF4-FFF2-40B4-BE49-F238E27FC236}">
                  <a16:creationId xmlns:a16="http://schemas.microsoft.com/office/drawing/2014/main" id="{5E5753EC-A720-E1C4-11F7-BD59314E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68"/>
              <a:ext cx="34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CDR</a:t>
              </a:r>
            </a:p>
          </p:txBody>
        </p:sp>
        <p:sp>
          <p:nvSpPr>
            <p:cNvPr id="5136" name="Line 17">
              <a:extLst>
                <a:ext uri="{FF2B5EF4-FFF2-40B4-BE49-F238E27FC236}">
                  <a16:creationId xmlns:a16="http://schemas.microsoft.com/office/drawing/2014/main" id="{68763BAD-3C8F-FA24-3AE2-BEEE6F8C1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2051"/>
              <a:ext cx="1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8">
              <a:extLst>
                <a:ext uri="{FF2B5EF4-FFF2-40B4-BE49-F238E27FC236}">
                  <a16:creationId xmlns:a16="http://schemas.microsoft.com/office/drawing/2014/main" id="{AE335376-955D-5834-B21A-04F9B0033A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272" y="2040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9">
              <a:extLst>
                <a:ext uri="{FF2B5EF4-FFF2-40B4-BE49-F238E27FC236}">
                  <a16:creationId xmlns:a16="http://schemas.microsoft.com/office/drawing/2014/main" id="{78844306-CF12-3CB3-76A9-BF4D0D2B2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2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20">
              <a:extLst>
                <a:ext uri="{FF2B5EF4-FFF2-40B4-BE49-F238E27FC236}">
                  <a16:creationId xmlns:a16="http://schemas.microsoft.com/office/drawing/2014/main" id="{6D98FE36-6E83-0332-6DE1-473F862DB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" y="2208"/>
              <a:ext cx="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1">
              <a:extLst>
                <a:ext uri="{FF2B5EF4-FFF2-40B4-BE49-F238E27FC236}">
                  <a16:creationId xmlns:a16="http://schemas.microsoft.com/office/drawing/2014/main" id="{E20FD9FF-1F09-5A5E-65B6-C88D784AC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" y="2064"/>
              <a:ext cx="1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2">
              <a:extLst>
                <a:ext uri="{FF2B5EF4-FFF2-40B4-BE49-F238E27FC236}">
                  <a16:creationId xmlns:a16="http://schemas.microsoft.com/office/drawing/2014/main" id="{15FC018D-C373-2021-AA57-E808B225A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7" y="2064"/>
              <a:ext cx="1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23">
              <a:extLst>
                <a:ext uri="{FF2B5EF4-FFF2-40B4-BE49-F238E27FC236}">
                  <a16:creationId xmlns:a16="http://schemas.microsoft.com/office/drawing/2014/main" id="{D834781A-9ADA-8A54-AB1A-6067F7089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1824"/>
              <a:ext cx="53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External</a:t>
              </a:r>
            </a:p>
            <a:p>
              <a:pPr algn="ctr" latinLnBrk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143" name="Line 24">
              <a:extLst>
                <a:ext uri="{FF2B5EF4-FFF2-40B4-BE49-F238E27FC236}">
                  <a16:creationId xmlns:a16="http://schemas.microsoft.com/office/drawing/2014/main" id="{97F5609B-913C-377E-FCC5-9FA80AA5D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0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5">
              <a:extLst>
                <a:ext uri="{FF2B5EF4-FFF2-40B4-BE49-F238E27FC236}">
                  <a16:creationId xmlns:a16="http://schemas.microsoft.com/office/drawing/2014/main" id="{71ED166E-6A40-5AAA-4DC8-4CB17DC00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49A74-8526-63D0-31EA-409712044227}"/>
              </a:ext>
            </a:extLst>
          </p:cNvPr>
          <p:cNvSpPr txBox="1"/>
          <p:nvPr/>
        </p:nvSpPr>
        <p:spPr>
          <a:xfrm>
            <a:off x="9698636" y="1229193"/>
            <a:ext cx="190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CAR- Control Address Register</a:t>
            </a:r>
          </a:p>
          <a:p>
            <a:endParaRPr lang="en-US" dirty="0"/>
          </a:p>
          <a:p>
            <a:r>
              <a:rPr lang="en-US" dirty="0"/>
              <a:t>CDR- Control Data Register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FBA747-F9B4-FA85-0A15-A371EA269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926" y="1"/>
            <a:ext cx="8272463" cy="6016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 dirty="0">
                <a:solidFill>
                  <a:srgbClr val="FF3300"/>
                </a:solidFill>
                <a:ea typeface="Gulim" panose="020B0503020000020004" pitchFamily="34" charset="-127"/>
              </a:rPr>
              <a:t>ADDRESS  SEQUENCING (Microprogram 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B621D38-4533-4C13-3062-45D7754C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4862513"/>
            <a:ext cx="7332200" cy="40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Sequencing Capabilities Required in a Control Storage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5B2B9DD-579F-E067-03B6-E8F22322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6" y="5226050"/>
            <a:ext cx="79025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Incrementing of the control address register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Unconditional and conditional branches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mapping process from the bits of the machine instruction to an 	address for control memory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facility for subroutine call and return</a:t>
            </a:r>
          </a:p>
        </p:txBody>
      </p:sp>
      <p:grpSp>
        <p:nvGrpSpPr>
          <p:cNvPr id="6149" name="Group 1">
            <a:extLst>
              <a:ext uri="{FF2B5EF4-FFF2-40B4-BE49-F238E27FC236}">
                <a16:creationId xmlns:a16="http://schemas.microsoft.com/office/drawing/2014/main" id="{0613D545-3F29-FEC3-9A6E-DD70C459F5A2}"/>
              </a:ext>
            </a:extLst>
          </p:cNvPr>
          <p:cNvGrpSpPr>
            <a:grpSpLocks/>
          </p:cNvGrpSpPr>
          <p:nvPr/>
        </p:nvGrpSpPr>
        <p:grpSpPr bwMode="auto">
          <a:xfrm>
            <a:off x="1078823" y="877888"/>
            <a:ext cx="5887926" cy="3984625"/>
            <a:chOff x="1533525" y="830263"/>
            <a:chExt cx="5887926" cy="3984625"/>
          </a:xfrm>
        </p:grpSpPr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5DB67A35-375F-1388-AE01-EB2BD28A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1905000"/>
              <a:ext cx="1952625" cy="2524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67CC0B77-EA52-E6D9-E3E5-22F31451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100" y="1257300"/>
              <a:ext cx="757238" cy="3349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2" name="Rectangle 8">
              <a:extLst>
                <a:ext uri="{FF2B5EF4-FFF2-40B4-BE49-F238E27FC236}">
                  <a16:creationId xmlns:a16="http://schemas.microsoft.com/office/drawing/2014/main" id="{F5ED64C5-DFCA-CA13-7497-CA8963F1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300" y="830263"/>
              <a:ext cx="1465263" cy="2238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3" name="Rectangle 9">
              <a:extLst>
                <a:ext uri="{FF2B5EF4-FFF2-40B4-BE49-F238E27FC236}">
                  <a16:creationId xmlns:a16="http://schemas.microsoft.com/office/drawing/2014/main" id="{65BE97DB-AB92-8982-451B-4E78BA78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844550"/>
              <a:ext cx="13335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Instruction code</a:t>
              </a:r>
            </a:p>
          </p:txBody>
        </p:sp>
        <p:sp>
          <p:nvSpPr>
            <p:cNvPr id="6154" name="Rectangle 10">
              <a:extLst>
                <a:ext uri="{FF2B5EF4-FFF2-40B4-BE49-F238E27FC236}">
                  <a16:creationId xmlns:a16="http://schemas.microsoft.com/office/drawing/2014/main" id="{E3229F77-5535-93C5-3F6F-E6C556626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1241425"/>
              <a:ext cx="7747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Mapping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55" name="Rectangle 11">
              <a:extLst>
                <a:ext uri="{FF2B5EF4-FFF2-40B4-BE49-F238E27FC236}">
                  <a16:creationId xmlns:a16="http://schemas.microsoft.com/office/drawing/2014/main" id="{4C334AE7-03EF-324B-BEAB-37188404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613" y="14049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6156" name="Line 13">
              <a:extLst>
                <a:ext uri="{FF2B5EF4-FFF2-40B4-BE49-F238E27FC236}">
                  <a16:creationId xmlns:a16="http://schemas.microsoft.com/office/drawing/2014/main" id="{ADE89950-A5ED-3BAE-878A-FC23C2036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75" y="1054100"/>
              <a:ext cx="0" cy="212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14">
              <a:extLst>
                <a:ext uri="{FF2B5EF4-FFF2-40B4-BE49-F238E27FC236}">
                  <a16:creationId xmlns:a16="http://schemas.microsoft.com/office/drawing/2014/main" id="{D240BB24-764B-28A4-4019-58FA34EF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1928813"/>
              <a:ext cx="10350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Multiplexers</a:t>
              </a:r>
            </a:p>
          </p:txBody>
        </p:sp>
        <p:sp>
          <p:nvSpPr>
            <p:cNvPr id="6158" name="Line 16">
              <a:extLst>
                <a:ext uri="{FF2B5EF4-FFF2-40B4-BE49-F238E27FC236}">
                  <a16:creationId xmlns:a16="http://schemas.microsoft.com/office/drawing/2014/main" id="{6E0B0381-9C17-41F9-95B6-B1547C4E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875" y="1614488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8">
              <a:extLst>
                <a:ext uri="{FF2B5EF4-FFF2-40B4-BE49-F238E27FC236}">
                  <a16:creationId xmlns:a16="http://schemas.microsoft.com/office/drawing/2014/main" id="{F279CC66-A9F6-E779-19CD-69394DF1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00" y="1662113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Rectangle 19">
              <a:extLst>
                <a:ext uri="{FF2B5EF4-FFF2-40B4-BE49-F238E27FC236}">
                  <a16:creationId xmlns:a16="http://schemas.microsoft.com/office/drawing/2014/main" id="{B5540769-F67A-CD18-3491-70CD57D86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3625850"/>
              <a:ext cx="1952625" cy="4270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61" name="Rectangle 20">
              <a:extLst>
                <a:ext uri="{FF2B5EF4-FFF2-40B4-BE49-F238E27FC236}">
                  <a16:creationId xmlns:a16="http://schemas.microsoft.com/office/drawing/2014/main" id="{9CC64A02-D33B-9275-FE2E-5197EA22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756025"/>
              <a:ext cx="18224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memory (ROM)</a:t>
              </a:r>
            </a:p>
          </p:txBody>
        </p:sp>
        <p:sp>
          <p:nvSpPr>
            <p:cNvPr id="6162" name="Line 22">
              <a:extLst>
                <a:ext uri="{FF2B5EF4-FFF2-40B4-BE49-F238E27FC236}">
                  <a16:creationId xmlns:a16="http://schemas.microsoft.com/office/drawing/2014/main" id="{CB86AE38-DE0D-6431-56AA-2BFBF8F2E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575" y="2159000"/>
              <a:ext cx="0" cy="384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23">
              <a:extLst>
                <a:ext uri="{FF2B5EF4-FFF2-40B4-BE49-F238E27FC236}">
                  <a16:creationId xmlns:a16="http://schemas.microsoft.com/office/drawing/2014/main" id="{A676AFAC-6624-1CD6-9EE1-39ED730B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49" y="2343150"/>
              <a:ext cx="961802" cy="516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Subroutine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register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(SBR)</a:t>
              </a:r>
            </a:p>
          </p:txBody>
        </p:sp>
        <p:sp>
          <p:nvSpPr>
            <p:cNvPr id="6164" name="Rectangle 26">
              <a:extLst>
                <a:ext uri="{FF2B5EF4-FFF2-40B4-BE49-F238E27FC236}">
                  <a16:creationId xmlns:a16="http://schemas.microsoft.com/office/drawing/2014/main" id="{7174426E-7066-ECF6-F8E8-52B0A53A0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38" y="2335213"/>
              <a:ext cx="930275" cy="473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65" name="Line 27">
              <a:extLst>
                <a:ext uri="{FF2B5EF4-FFF2-40B4-BE49-F238E27FC236}">
                  <a16:creationId xmlns:a16="http://schemas.microsoft.com/office/drawing/2014/main" id="{2E50CE5B-E095-7856-D51E-ED555401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450" y="3470275"/>
              <a:ext cx="171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30">
              <a:extLst>
                <a:ext uri="{FF2B5EF4-FFF2-40B4-BE49-F238E27FC236}">
                  <a16:creationId xmlns:a16="http://schemas.microsoft.com/office/drawing/2014/main" id="{C7C3CA6F-25B1-C4ED-C38B-489B7F2D6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450" y="1731963"/>
              <a:ext cx="654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31">
              <a:extLst>
                <a:ext uri="{FF2B5EF4-FFF2-40B4-BE49-F238E27FC236}">
                  <a16:creationId xmlns:a16="http://schemas.microsoft.com/office/drawing/2014/main" id="{333E45F1-BF88-32B5-B40E-96402DC2B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5938" y="1654175"/>
              <a:ext cx="0" cy="690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32">
              <a:extLst>
                <a:ext uri="{FF2B5EF4-FFF2-40B4-BE49-F238E27FC236}">
                  <a16:creationId xmlns:a16="http://schemas.microsoft.com/office/drawing/2014/main" id="{8853D283-096B-70CD-747B-11D861D7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19288"/>
              <a:ext cx="588303" cy="350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Branch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000" b="1">
                <a:solidFill>
                  <a:srgbClr val="000000"/>
                </a:solidFill>
              </a:endParaRPr>
            </a:p>
          </p:txBody>
        </p:sp>
        <p:sp>
          <p:nvSpPr>
            <p:cNvPr id="6169" name="Rectangle 33">
              <a:extLst>
                <a:ext uri="{FF2B5EF4-FFF2-40B4-BE49-F238E27FC236}">
                  <a16:creationId xmlns:a16="http://schemas.microsoft.com/office/drawing/2014/main" id="{67F2EDC5-453A-1710-2781-470B3FC0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813" y="20653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6170" name="Rectangle 34">
              <a:extLst>
                <a:ext uri="{FF2B5EF4-FFF2-40B4-BE49-F238E27FC236}">
                  <a16:creationId xmlns:a16="http://schemas.microsoft.com/office/drawing/2014/main" id="{096F4999-BE76-EA95-C528-AA71022F1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1885950"/>
              <a:ext cx="528637" cy="376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71" name="Line 35">
              <a:extLst>
                <a:ext uri="{FF2B5EF4-FFF2-40B4-BE49-F238E27FC236}">
                  <a16:creationId xmlns:a16="http://schemas.microsoft.com/office/drawing/2014/main" id="{0C8AB048-F11F-B413-B5D9-AB5503830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225" y="1716088"/>
              <a:ext cx="21669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Arc 36">
              <a:extLst>
                <a:ext uri="{FF2B5EF4-FFF2-40B4-BE49-F238E27FC236}">
                  <a16:creationId xmlns:a16="http://schemas.microsoft.com/office/drawing/2014/main" id="{B5B37F1C-14E3-6D6D-70B7-FE694485C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5" y="1830388"/>
              <a:ext cx="82550" cy="76200"/>
            </a:xfrm>
            <a:custGeom>
              <a:avLst/>
              <a:gdLst>
                <a:gd name="T0" fmla="*/ 0 w 17314"/>
                <a:gd name="T1" fmla="*/ 1025024 h 21600"/>
                <a:gd name="T2" fmla="*/ 42657491 w 17314"/>
                <a:gd name="T3" fmla="*/ 954077 h 21600"/>
                <a:gd name="T4" fmla="*/ 21693619 w 17314"/>
                <a:gd name="T5" fmla="*/ 1180213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4" h="21600" fill="none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</a:path>
                <a:path w="17314" h="21600" stroke="0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  <a:lnTo>
                    <a:pt x="8805" y="21600"/>
                  </a:lnTo>
                  <a:lnTo>
                    <a:pt x="0" y="1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37">
              <a:extLst>
                <a:ext uri="{FF2B5EF4-FFF2-40B4-BE49-F238E27FC236}">
                  <a16:creationId xmlns:a16="http://schemas.microsoft.com/office/drawing/2014/main" id="{8341A582-0C96-8C35-0A26-786A18CF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1716088"/>
              <a:ext cx="0" cy="131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40">
              <a:extLst>
                <a:ext uri="{FF2B5EF4-FFF2-40B4-BE49-F238E27FC236}">
                  <a16:creationId xmlns:a16="http://schemas.microsoft.com/office/drawing/2014/main" id="{717B4AA3-27E0-651D-5E55-7E7504491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1865313"/>
              <a:ext cx="611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Status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bits</a:t>
              </a:r>
            </a:p>
          </p:txBody>
        </p:sp>
        <p:sp>
          <p:nvSpPr>
            <p:cNvPr id="6175" name="Arc 42">
              <a:extLst>
                <a:ext uri="{FF2B5EF4-FFF2-40B4-BE49-F238E27FC236}">
                  <a16:creationId xmlns:a16="http://schemas.microsoft.com/office/drawing/2014/main" id="{3CA6DC36-E0F2-933F-ED51-4749A790D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246313"/>
              <a:ext cx="82550" cy="74612"/>
            </a:xfrm>
            <a:custGeom>
              <a:avLst/>
              <a:gdLst>
                <a:gd name="T0" fmla="*/ 40161132 w 17577"/>
                <a:gd name="T1" fmla="*/ 9735850 h 21600"/>
                <a:gd name="T2" fmla="*/ 0 w 17577"/>
                <a:gd name="T3" fmla="*/ 9670523 h 21600"/>
                <a:gd name="T4" fmla="*/ 20422115 w 175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77" h="21600" fill="none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</a:path>
                <a:path w="17577" h="21600" stroke="0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  <a:lnTo>
                    <a:pt x="8938" y="0"/>
                  </a:lnTo>
                  <a:lnTo>
                    <a:pt x="17577" y="19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43">
              <a:extLst>
                <a:ext uri="{FF2B5EF4-FFF2-40B4-BE49-F238E27FC236}">
                  <a16:creationId xmlns:a16="http://schemas.microsoft.com/office/drawing/2014/main" id="{E29807C1-E523-CD84-65BA-F59B27C6B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538" y="2312988"/>
              <a:ext cx="0" cy="1955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44">
              <a:extLst>
                <a:ext uri="{FF2B5EF4-FFF2-40B4-BE49-F238E27FC236}">
                  <a16:creationId xmlns:a16="http://schemas.microsoft.com/office/drawing/2014/main" id="{F03CD5D5-71D3-96DC-05AC-88A01A80B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50" y="4273550"/>
              <a:ext cx="1312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45">
              <a:extLst>
                <a:ext uri="{FF2B5EF4-FFF2-40B4-BE49-F238E27FC236}">
                  <a16:creationId xmlns:a16="http://schemas.microsoft.com/office/drawing/2014/main" id="{900CBC05-CEAE-FE57-807B-48FBD087E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938" y="4062413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47">
              <a:extLst>
                <a:ext uri="{FF2B5EF4-FFF2-40B4-BE49-F238E27FC236}">
                  <a16:creationId xmlns:a16="http://schemas.microsoft.com/office/drawing/2014/main" id="{DAB6CF2C-2AAF-17E7-124A-448477460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3663" y="4044950"/>
              <a:ext cx="0" cy="425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Rectangle 48">
              <a:extLst>
                <a:ext uri="{FF2B5EF4-FFF2-40B4-BE49-F238E27FC236}">
                  <a16:creationId xmlns:a16="http://schemas.microsoft.com/office/drawing/2014/main" id="{6FDFBD8F-AB87-AE19-E898-6F8111EA5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4478338"/>
              <a:ext cx="1331913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Microoperations</a:t>
              </a:r>
            </a:p>
          </p:txBody>
        </p:sp>
        <p:sp>
          <p:nvSpPr>
            <p:cNvPr id="6181" name="Rectangle 49">
              <a:extLst>
                <a:ext uri="{FF2B5EF4-FFF2-40B4-BE49-F238E27FC236}">
                  <a16:creationId xmlns:a16="http://schemas.microsoft.com/office/drawing/2014/main" id="{0E537C22-D2D6-647B-14F2-1A09736B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2540000"/>
              <a:ext cx="1952625" cy="350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82" name="Rectangle 50">
              <a:extLst>
                <a:ext uri="{FF2B5EF4-FFF2-40B4-BE49-F238E27FC236}">
                  <a16:creationId xmlns:a16="http://schemas.microsoft.com/office/drawing/2014/main" id="{B150712F-267C-3560-E792-6C12F4746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2552700"/>
              <a:ext cx="1914525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address register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83" name="Rectangle 51">
              <a:extLst>
                <a:ext uri="{FF2B5EF4-FFF2-40B4-BE49-F238E27FC236}">
                  <a16:creationId xmlns:a16="http://schemas.microsoft.com/office/drawing/2014/main" id="{09263F01-0BBC-35FC-CC36-5A2C43AEE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2703513"/>
              <a:ext cx="512961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(CAR)</a:t>
              </a:r>
            </a:p>
          </p:txBody>
        </p:sp>
        <p:sp>
          <p:nvSpPr>
            <p:cNvPr id="6184" name="Line 53">
              <a:extLst>
                <a:ext uri="{FF2B5EF4-FFF2-40B4-BE49-F238E27FC236}">
                  <a16:creationId xmlns:a16="http://schemas.microsoft.com/office/drawing/2014/main" id="{D73365BF-6838-B952-9573-4C51681CB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275" y="2887663"/>
              <a:ext cx="0" cy="7461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Rectangle 54">
              <a:extLst>
                <a:ext uri="{FF2B5EF4-FFF2-40B4-BE49-F238E27FC236}">
                  <a16:creationId xmlns:a16="http://schemas.microsoft.com/office/drawing/2014/main" id="{3A6C7D4B-E036-8F54-70FF-2A61C6092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125788"/>
              <a:ext cx="10160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6186" name="Rectangle 55">
              <a:extLst>
                <a:ext uri="{FF2B5EF4-FFF2-40B4-BE49-F238E27FC236}">
                  <a16:creationId xmlns:a16="http://schemas.microsoft.com/office/drawing/2014/main" id="{2BCBCF86-D56F-AD9B-4ABA-338A7665B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3141663"/>
              <a:ext cx="966787" cy="1682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87" name="Line 58">
              <a:extLst>
                <a:ext uri="{FF2B5EF4-FFF2-40B4-BE49-F238E27FC236}">
                  <a16:creationId xmlns:a16="http://schemas.microsoft.com/office/drawing/2014/main" id="{8DCE794C-5AC1-BB13-3B1A-47A4D351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1720850"/>
              <a:ext cx="0" cy="1414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59">
              <a:extLst>
                <a:ext uri="{FF2B5EF4-FFF2-40B4-BE49-F238E27FC236}">
                  <a16:creationId xmlns:a16="http://schemas.microsoft.com/office/drawing/2014/main" id="{CE07985D-E723-FC10-5630-2462006D1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925" y="1655763"/>
              <a:ext cx="17446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60">
              <a:extLst>
                <a:ext uri="{FF2B5EF4-FFF2-40B4-BE49-F238E27FC236}">
                  <a16:creationId xmlns:a16="http://schemas.microsoft.com/office/drawing/2014/main" id="{F515D8EB-9E43-C554-7F08-89B549850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2984500"/>
              <a:ext cx="820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62">
              <a:extLst>
                <a:ext uri="{FF2B5EF4-FFF2-40B4-BE49-F238E27FC236}">
                  <a16:creationId xmlns:a16="http://schemas.microsoft.com/office/drawing/2014/main" id="{CCBA6D36-DBF6-5B2D-50F2-B10B9D8E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2797175"/>
              <a:ext cx="0" cy="19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Rectangle 63">
              <a:extLst>
                <a:ext uri="{FF2B5EF4-FFF2-40B4-BE49-F238E27FC236}">
                  <a16:creationId xmlns:a16="http://schemas.microsoft.com/office/drawing/2014/main" id="{6ADA5BE6-5C06-AFE6-6F47-381C1374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775" y="1863725"/>
              <a:ext cx="484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92" name="Rectangle 64">
              <a:extLst>
                <a:ext uri="{FF2B5EF4-FFF2-40B4-BE49-F238E27FC236}">
                  <a16:creationId xmlns:a16="http://schemas.microsoft.com/office/drawing/2014/main" id="{9419E7BF-2AF1-B1FD-9F18-50B332C14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013" y="2074863"/>
              <a:ext cx="581891" cy="239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 dirty="0">
                  <a:solidFill>
                    <a:srgbClr val="000000"/>
                  </a:solidFill>
                </a:rPr>
                <a:t>select</a:t>
              </a:r>
            </a:p>
          </p:txBody>
        </p:sp>
        <p:sp>
          <p:nvSpPr>
            <p:cNvPr id="6193" name="Line 66">
              <a:extLst>
                <a:ext uri="{FF2B5EF4-FFF2-40B4-BE49-F238E27FC236}">
                  <a16:creationId xmlns:a16="http://schemas.microsoft.com/office/drawing/2014/main" id="{7F08798B-B222-2A7E-6E5B-F042ABAF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638" y="2071688"/>
              <a:ext cx="569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67">
              <a:extLst>
                <a:ext uri="{FF2B5EF4-FFF2-40B4-BE49-F238E27FC236}">
                  <a16:creationId xmlns:a16="http://schemas.microsoft.com/office/drawing/2014/main" id="{BEA2DDC5-85BC-77FE-8740-DE8C089BF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575" y="1722438"/>
              <a:ext cx="0" cy="2833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Rectangle 68">
              <a:extLst>
                <a:ext uri="{FF2B5EF4-FFF2-40B4-BE49-F238E27FC236}">
                  <a16:creationId xmlns:a16="http://schemas.microsoft.com/office/drawing/2014/main" id="{424C9414-9A11-BD2F-911E-8C9E75A7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988" y="4079875"/>
              <a:ext cx="11938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select a status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96" name="Rectangle 69">
              <a:extLst>
                <a:ext uri="{FF2B5EF4-FFF2-40B4-BE49-F238E27FC236}">
                  <a16:creationId xmlns:a16="http://schemas.microsoft.com/office/drawing/2014/main" id="{2ADC121E-8471-7604-7895-40245E3A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4276725"/>
              <a:ext cx="3333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6197" name="Freeform 70">
              <a:extLst>
                <a:ext uri="{FF2B5EF4-FFF2-40B4-BE49-F238E27FC236}">
                  <a16:creationId xmlns:a16="http://schemas.microsoft.com/office/drawing/2014/main" id="{0F1C5556-9F18-9E34-2281-6AC16B803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4070350"/>
              <a:ext cx="2913062" cy="504825"/>
            </a:xfrm>
            <a:custGeom>
              <a:avLst/>
              <a:gdLst>
                <a:gd name="T0" fmla="*/ 2147483647 w 1763"/>
                <a:gd name="T1" fmla="*/ 0 h 404"/>
                <a:gd name="T2" fmla="*/ 2147483647 w 1763"/>
                <a:gd name="T3" fmla="*/ 2147483647 h 404"/>
                <a:gd name="T4" fmla="*/ 0 w 1763"/>
                <a:gd name="T5" fmla="*/ 2147483647 h 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3" h="404">
                  <a:moveTo>
                    <a:pt x="1762" y="0"/>
                  </a:moveTo>
                  <a:lnTo>
                    <a:pt x="1762" y="403"/>
                  </a:lnTo>
                  <a:lnTo>
                    <a:pt x="0" y="403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Rectangle 71">
              <a:extLst>
                <a:ext uri="{FF2B5EF4-FFF2-40B4-BE49-F238E27FC236}">
                  <a16:creationId xmlns:a16="http://schemas.microsoft.com/office/drawing/2014/main" id="{C866D970-D1A4-9571-C139-FFA381A9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4576763"/>
              <a:ext cx="12954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Branch address</a:t>
              </a:r>
            </a:p>
          </p:txBody>
        </p:sp>
        <p:sp>
          <p:nvSpPr>
            <p:cNvPr id="6199" name="Line 77">
              <a:extLst>
                <a:ext uri="{FF2B5EF4-FFF2-40B4-BE49-F238E27FC236}">
                  <a16:creationId xmlns:a16="http://schemas.microsoft.com/office/drawing/2014/main" id="{FEAB235C-7090-322B-5132-AD070FD87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4325" y="1747838"/>
              <a:ext cx="0" cy="158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Line 78">
              <a:extLst>
                <a:ext uri="{FF2B5EF4-FFF2-40B4-BE49-F238E27FC236}">
                  <a16:creationId xmlns:a16="http://schemas.microsoft.com/office/drawing/2014/main" id="{D03A5531-3916-579A-A30A-EB4F80FEE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311525"/>
              <a:ext cx="0" cy="146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79">
              <a:extLst>
                <a:ext uri="{FF2B5EF4-FFF2-40B4-BE49-F238E27FC236}">
                  <a16:creationId xmlns:a16="http://schemas.microsoft.com/office/drawing/2014/main" id="{B0683F2E-4CE7-B35B-935B-83325BCF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488" y="191928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Line 80">
              <a:extLst>
                <a:ext uri="{FF2B5EF4-FFF2-40B4-BE49-F238E27FC236}">
                  <a16:creationId xmlns:a16="http://schemas.microsoft.com/office/drawing/2014/main" id="{77E4F3C9-110A-F8BE-71AD-00486CFD3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963" y="2043113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81">
              <a:extLst>
                <a:ext uri="{FF2B5EF4-FFF2-40B4-BE49-F238E27FC236}">
                  <a16:creationId xmlns:a16="http://schemas.microsoft.com/office/drawing/2014/main" id="{1DC07240-6B7C-7964-E98F-00A7DCEB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438" y="216693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4">
            <a:extLst>
              <a:ext uri="{FF2B5EF4-FFF2-40B4-BE49-F238E27FC236}">
                <a16:creationId xmlns:a16="http://schemas.microsoft.com/office/drawing/2014/main" id="{0147A454-976E-FF27-CF4E-4F84F751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750" y="820007"/>
            <a:ext cx="4380804" cy="157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-microprogram contents micro instructions</a:t>
            </a:r>
          </a:p>
          <a:p>
            <a:pPr>
              <a:lnSpc>
                <a:spcPct val="90000"/>
              </a:lnSpc>
            </a:pPr>
            <a:endParaRPr kumimoji="1"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-microinstruction contents micro-operations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C8F074-36CA-3101-DD96-F5D72FCB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445" y="3656017"/>
            <a:ext cx="4380804" cy="66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memory stores micro program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025-7B3C-B20C-D89F-2CB05F5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21491" cy="5461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FF3300"/>
                </a:solidFill>
                <a:ea typeface="Gulim" panose="020B0503020000020004" pitchFamily="34" charset="-127"/>
              </a:rPr>
              <a:t>ADDRESS  SEQUENCING (Microprogram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C484-98C2-7F9F-353D-9D1F2E3F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2" y="1227757"/>
            <a:ext cx="4669723" cy="5262981"/>
          </a:xfrm>
        </p:spPr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Increment CAR by 1</a:t>
            </a:r>
          </a:p>
          <a:p>
            <a:pPr lvl="1"/>
            <a:r>
              <a:rPr lang="en-US" dirty="0"/>
              <a:t>Subroutine Register (Collection of instruction) : for repetitions of instruction like recursive functions</a:t>
            </a:r>
          </a:p>
          <a:p>
            <a:pPr lvl="1"/>
            <a:r>
              <a:rPr lang="en-US" dirty="0"/>
              <a:t> conditional and unconditional branch</a:t>
            </a:r>
          </a:p>
          <a:p>
            <a:pPr lvl="2"/>
            <a:r>
              <a:rPr lang="en-US" dirty="0"/>
              <a:t>Conditional: check the condition. Then load the address in CAR. Check the status bit then load accordingly</a:t>
            </a:r>
          </a:p>
          <a:p>
            <a:pPr lvl="2"/>
            <a:r>
              <a:rPr lang="en-US" dirty="0"/>
              <a:t>Unconditional: without checking the condition the corresponding register address will be loaded into CAR</a:t>
            </a:r>
          </a:p>
          <a:p>
            <a:pPr lvl="1"/>
            <a:r>
              <a:rPr lang="en-US" dirty="0"/>
              <a:t>Mapping Instruction: Mapping logic (Next slide) 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A8BB0FD9-7D46-F89F-E8AC-5F599B330E40}"/>
              </a:ext>
            </a:extLst>
          </p:cNvPr>
          <p:cNvGrpSpPr>
            <a:grpSpLocks/>
          </p:cNvGrpSpPr>
          <p:nvPr/>
        </p:nvGrpSpPr>
        <p:grpSpPr bwMode="auto">
          <a:xfrm>
            <a:off x="5772074" y="1227757"/>
            <a:ext cx="6280018" cy="4378564"/>
            <a:chOff x="1533525" y="830263"/>
            <a:chExt cx="5887926" cy="398462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29CF0342-EBE5-7305-CED4-13F0E621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1905000"/>
              <a:ext cx="1952625" cy="2524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5897758-A975-6849-DF8D-F1F3F287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100" y="1257300"/>
              <a:ext cx="757238" cy="3349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569F6A6-64E6-3BE7-93C4-A64F8CB9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300" y="830263"/>
              <a:ext cx="1465263" cy="2238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5F63E18D-F39A-BEC1-8FFB-D27A60EC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844550"/>
              <a:ext cx="13335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Instruction code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7A25B28-B845-06F1-C34D-731601E62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1241425"/>
              <a:ext cx="7747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Mapping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B9D447F0-20EB-99F6-F188-0A345CC8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613" y="14049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38757BB7-2A06-F420-C542-94C427DC3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75" y="1054100"/>
              <a:ext cx="0" cy="212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C681631A-AF96-4EB5-EFF2-19A44D84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1928813"/>
              <a:ext cx="10350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 dirty="0">
                  <a:solidFill>
                    <a:srgbClr val="000000"/>
                  </a:solidFill>
                </a:rPr>
                <a:t>Multiplexers</a:t>
              </a: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BD4121A1-A6F6-708A-BFEC-42B75E023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875" y="1614488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628BEAA2-578A-8D4D-41BA-64A1D0626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00" y="1662113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19F84EF6-E02D-EAA4-5CED-50606E8B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3625850"/>
              <a:ext cx="1952625" cy="4270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D9B66CE4-19E7-A464-2890-DAE9F1A6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756025"/>
              <a:ext cx="18224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memory (ROM)</a:t>
              </a:r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2CC2F94D-4377-BFCC-9420-10C2598FC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575" y="2159000"/>
              <a:ext cx="0" cy="384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3EB79046-09A3-4248-339D-98A8A753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49" y="2343150"/>
              <a:ext cx="961802" cy="516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Subroutine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register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(SBR)</a:t>
              </a:r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9AFBE931-A93D-AEF2-0BA5-1EE840926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38" y="2335213"/>
              <a:ext cx="930275" cy="473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2B130466-F2ED-EA35-A404-19F22A406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450" y="3470275"/>
              <a:ext cx="171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D4A7678-7087-7CE7-BCB6-76CD57951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450" y="1731963"/>
              <a:ext cx="654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61A3EB50-5268-144F-BB9C-D1013F2E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5938" y="1654175"/>
              <a:ext cx="0" cy="690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3F1F0544-0C30-0D83-CEFE-317C4319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19288"/>
              <a:ext cx="588303" cy="350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Branch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000" b="1">
                <a:solidFill>
                  <a:srgbClr val="000000"/>
                </a:solidFill>
              </a:endParaRP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3F40C81F-67CA-9597-4FC9-E68885499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813" y="20653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8CA9E82E-C412-0CD2-F2DB-595FF89C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1885950"/>
              <a:ext cx="528637" cy="376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E71A8B0C-EFC7-55B7-BAAA-A4A9321D9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225" y="1716088"/>
              <a:ext cx="21669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36">
              <a:extLst>
                <a:ext uri="{FF2B5EF4-FFF2-40B4-BE49-F238E27FC236}">
                  <a16:creationId xmlns:a16="http://schemas.microsoft.com/office/drawing/2014/main" id="{FF89BE65-6078-BAE8-B4FA-0786ADE12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5" y="1830388"/>
              <a:ext cx="82550" cy="76200"/>
            </a:xfrm>
            <a:custGeom>
              <a:avLst/>
              <a:gdLst>
                <a:gd name="T0" fmla="*/ 0 w 17314"/>
                <a:gd name="T1" fmla="*/ 1025024 h 21600"/>
                <a:gd name="T2" fmla="*/ 42657491 w 17314"/>
                <a:gd name="T3" fmla="*/ 954077 h 21600"/>
                <a:gd name="T4" fmla="*/ 21693619 w 17314"/>
                <a:gd name="T5" fmla="*/ 1180213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4" h="21600" fill="none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</a:path>
                <a:path w="17314" h="21600" stroke="0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  <a:lnTo>
                    <a:pt x="8805" y="21600"/>
                  </a:lnTo>
                  <a:lnTo>
                    <a:pt x="0" y="1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7">
              <a:extLst>
                <a:ext uri="{FF2B5EF4-FFF2-40B4-BE49-F238E27FC236}">
                  <a16:creationId xmlns:a16="http://schemas.microsoft.com/office/drawing/2014/main" id="{1FC30C17-5090-7F6F-9E6E-77D05D3B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1716088"/>
              <a:ext cx="0" cy="131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A40947C2-1817-2EF2-2E4F-F54DBDA4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1865313"/>
              <a:ext cx="611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Status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bits</a:t>
              </a:r>
            </a:p>
          </p:txBody>
        </p:sp>
        <p:sp>
          <p:nvSpPr>
            <p:cNvPr id="30" name="Arc 42">
              <a:extLst>
                <a:ext uri="{FF2B5EF4-FFF2-40B4-BE49-F238E27FC236}">
                  <a16:creationId xmlns:a16="http://schemas.microsoft.com/office/drawing/2014/main" id="{9E5FF079-8C91-039C-5501-52DEA0EE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246313"/>
              <a:ext cx="82550" cy="74612"/>
            </a:xfrm>
            <a:custGeom>
              <a:avLst/>
              <a:gdLst>
                <a:gd name="T0" fmla="*/ 40161132 w 17577"/>
                <a:gd name="T1" fmla="*/ 9735850 h 21600"/>
                <a:gd name="T2" fmla="*/ 0 w 17577"/>
                <a:gd name="T3" fmla="*/ 9670523 h 21600"/>
                <a:gd name="T4" fmla="*/ 20422115 w 175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77" h="21600" fill="none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</a:path>
                <a:path w="17577" h="21600" stroke="0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  <a:lnTo>
                    <a:pt x="8938" y="0"/>
                  </a:lnTo>
                  <a:lnTo>
                    <a:pt x="17577" y="19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3">
              <a:extLst>
                <a:ext uri="{FF2B5EF4-FFF2-40B4-BE49-F238E27FC236}">
                  <a16:creationId xmlns:a16="http://schemas.microsoft.com/office/drawing/2014/main" id="{7DA9C77E-4F57-AE7A-A853-A75E656A8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538" y="2312988"/>
              <a:ext cx="0" cy="1955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4">
              <a:extLst>
                <a:ext uri="{FF2B5EF4-FFF2-40B4-BE49-F238E27FC236}">
                  <a16:creationId xmlns:a16="http://schemas.microsoft.com/office/drawing/2014/main" id="{A4B00C2D-47F1-29AA-6FB8-7A226CF0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50" y="4273550"/>
              <a:ext cx="1312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5">
              <a:extLst>
                <a:ext uri="{FF2B5EF4-FFF2-40B4-BE49-F238E27FC236}">
                  <a16:creationId xmlns:a16="http://schemas.microsoft.com/office/drawing/2014/main" id="{B60F724C-1A10-82B5-193B-BB9084F9F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938" y="4062413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1AAAA16A-B355-BC32-DC19-6ADF82829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3663" y="4044950"/>
              <a:ext cx="0" cy="425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2483C854-372F-0568-2046-03E3CC1E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4478338"/>
              <a:ext cx="1331913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Microoperations</a:t>
              </a:r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2C19DC8A-A97F-F6E5-6223-5F84F5C1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2540000"/>
              <a:ext cx="1952625" cy="350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F21C3FB6-B7EC-FDCB-345A-7DAE087A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2552700"/>
              <a:ext cx="1914525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address register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ADE1A405-AD5D-3378-A13A-C52BA7188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2703513"/>
              <a:ext cx="512961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(CAR)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F9706443-B72D-F00C-19D0-628ACBF1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275" y="2887663"/>
              <a:ext cx="0" cy="7461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54">
              <a:extLst>
                <a:ext uri="{FF2B5EF4-FFF2-40B4-BE49-F238E27FC236}">
                  <a16:creationId xmlns:a16="http://schemas.microsoft.com/office/drawing/2014/main" id="{DD7D71CE-773E-68CE-FE24-2B95CF58A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125788"/>
              <a:ext cx="10160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41" name="Rectangle 55">
              <a:extLst>
                <a:ext uri="{FF2B5EF4-FFF2-40B4-BE49-F238E27FC236}">
                  <a16:creationId xmlns:a16="http://schemas.microsoft.com/office/drawing/2014/main" id="{4B9ACD03-EC76-1241-78BB-27765FF15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3141663"/>
              <a:ext cx="966787" cy="1682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742EC72F-200E-1428-69E1-44C76375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1720850"/>
              <a:ext cx="0" cy="1414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D3C160D-013C-AB98-068A-3309B19F9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925" y="1655763"/>
              <a:ext cx="17446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A208FE2E-F090-0B1E-CD78-8D85E2B41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2984500"/>
              <a:ext cx="820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7A8C9E0F-AFF2-7787-7443-97678BE65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2797175"/>
              <a:ext cx="0" cy="19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0C850B62-70E8-D37A-A075-31A9FF09C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775" y="1863725"/>
              <a:ext cx="484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E8A3898-03A6-03EF-CA87-63AAEA12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013" y="2074863"/>
              <a:ext cx="581891" cy="239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 dirty="0">
                  <a:solidFill>
                    <a:srgbClr val="000000"/>
                  </a:solidFill>
                </a:rPr>
                <a:t>select</a:t>
              </a:r>
            </a:p>
          </p:txBody>
        </p:sp>
        <p:sp>
          <p:nvSpPr>
            <p:cNvPr id="48" name="Line 66">
              <a:extLst>
                <a:ext uri="{FF2B5EF4-FFF2-40B4-BE49-F238E27FC236}">
                  <a16:creationId xmlns:a16="http://schemas.microsoft.com/office/drawing/2014/main" id="{10925A64-9008-A46A-8F9B-3D3D17B97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638" y="2071688"/>
              <a:ext cx="569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7">
              <a:extLst>
                <a:ext uri="{FF2B5EF4-FFF2-40B4-BE49-F238E27FC236}">
                  <a16:creationId xmlns:a16="http://schemas.microsoft.com/office/drawing/2014/main" id="{8F219523-25CA-711B-3C5E-BA282864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575" y="1722438"/>
              <a:ext cx="0" cy="2833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E4FDCFC7-6A17-1DA0-E78C-9200379D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988" y="4079875"/>
              <a:ext cx="11938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select a status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5671EA0C-3616-69A2-BAC6-9777013A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4276725"/>
              <a:ext cx="3333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BEDC243E-CA6E-F649-F063-780E3E4A6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4070350"/>
              <a:ext cx="2913062" cy="504825"/>
            </a:xfrm>
            <a:custGeom>
              <a:avLst/>
              <a:gdLst>
                <a:gd name="T0" fmla="*/ 2147483647 w 1763"/>
                <a:gd name="T1" fmla="*/ 0 h 404"/>
                <a:gd name="T2" fmla="*/ 2147483647 w 1763"/>
                <a:gd name="T3" fmla="*/ 2147483647 h 404"/>
                <a:gd name="T4" fmla="*/ 0 w 1763"/>
                <a:gd name="T5" fmla="*/ 2147483647 h 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3" h="404">
                  <a:moveTo>
                    <a:pt x="1762" y="0"/>
                  </a:moveTo>
                  <a:lnTo>
                    <a:pt x="1762" y="403"/>
                  </a:lnTo>
                  <a:lnTo>
                    <a:pt x="0" y="403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71">
              <a:extLst>
                <a:ext uri="{FF2B5EF4-FFF2-40B4-BE49-F238E27FC236}">
                  <a16:creationId xmlns:a16="http://schemas.microsoft.com/office/drawing/2014/main" id="{D1F900D9-990A-B60C-174B-88B4697C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4576763"/>
              <a:ext cx="12954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Branch address</a:t>
              </a:r>
            </a:p>
          </p:txBody>
        </p:sp>
        <p:sp>
          <p:nvSpPr>
            <p:cNvPr id="54" name="Line 77">
              <a:extLst>
                <a:ext uri="{FF2B5EF4-FFF2-40B4-BE49-F238E27FC236}">
                  <a16:creationId xmlns:a16="http://schemas.microsoft.com/office/drawing/2014/main" id="{876630FD-20CB-D62A-CFD0-1D55A60E2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4325" y="1747838"/>
              <a:ext cx="0" cy="158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8">
              <a:extLst>
                <a:ext uri="{FF2B5EF4-FFF2-40B4-BE49-F238E27FC236}">
                  <a16:creationId xmlns:a16="http://schemas.microsoft.com/office/drawing/2014/main" id="{FA4ED18D-0FD9-9887-0E92-F1308775D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311525"/>
              <a:ext cx="0" cy="146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9">
              <a:extLst>
                <a:ext uri="{FF2B5EF4-FFF2-40B4-BE49-F238E27FC236}">
                  <a16:creationId xmlns:a16="http://schemas.microsoft.com/office/drawing/2014/main" id="{974D61F1-7F86-5951-88D2-149EC974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488" y="191928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80">
              <a:extLst>
                <a:ext uri="{FF2B5EF4-FFF2-40B4-BE49-F238E27FC236}">
                  <a16:creationId xmlns:a16="http://schemas.microsoft.com/office/drawing/2014/main" id="{F415B393-B2B4-A7B5-8A94-5DEFEDF4B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963" y="2043113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1">
              <a:extLst>
                <a:ext uri="{FF2B5EF4-FFF2-40B4-BE49-F238E27FC236}">
                  <a16:creationId xmlns:a16="http://schemas.microsoft.com/office/drawing/2014/main" id="{E6B2B1A8-D492-012E-1B29-80C4320D6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438" y="216693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8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20F5-624E-23DE-2FA0-E0187868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F7FF-3BA2-3279-FE47-EA316AA8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553375" cy="3880773"/>
          </a:xfrm>
        </p:spPr>
        <p:txBody>
          <a:bodyPr>
            <a:normAutofit/>
          </a:bodyPr>
          <a:lstStyle/>
          <a:p>
            <a:r>
              <a:rPr lang="en-US" dirty="0"/>
              <a:t>Present in CPU</a:t>
            </a:r>
          </a:p>
          <a:p>
            <a:r>
              <a:rPr lang="en-US" dirty="0"/>
              <a:t>Coordinate between CPU , Main memory, I/O devices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Hardwired Control unit</a:t>
            </a:r>
          </a:p>
          <a:p>
            <a:pPr lvl="2"/>
            <a:r>
              <a:rPr lang="en-US" dirty="0"/>
              <a:t>Made hardware components like logic gates, flip flops, decoders, registers etc.</a:t>
            </a:r>
          </a:p>
          <a:p>
            <a:pPr lvl="1"/>
            <a:r>
              <a:rPr lang="en-US" dirty="0"/>
              <a:t>Microprogrammed Control Unit</a:t>
            </a:r>
          </a:p>
          <a:p>
            <a:pPr lvl="2"/>
            <a:r>
              <a:rPr lang="en-US" dirty="0"/>
              <a:t>Designed using microprogram, controlled memory</a:t>
            </a:r>
          </a:p>
          <a:p>
            <a:pPr lvl="2"/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BF17951-D0E0-C0CA-6DF1-7719558F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61" r="782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67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91CABC7-BDBC-1A20-3981-E686869F9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8739" y="1"/>
            <a:ext cx="6899275" cy="6651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0000"/>
                </a:solidFill>
                <a:ea typeface="Gulim" panose="020B0503020000020004" pitchFamily="34" charset="-127"/>
              </a:rPr>
              <a:t>MAPPING  OF  INSTRUCTIONS</a:t>
            </a:r>
          </a:p>
        </p:txBody>
      </p:sp>
      <p:grpSp>
        <p:nvGrpSpPr>
          <p:cNvPr id="7171" name="Group 1">
            <a:extLst>
              <a:ext uri="{FF2B5EF4-FFF2-40B4-BE49-F238E27FC236}">
                <a16:creationId xmlns:a16="http://schemas.microsoft.com/office/drawing/2014/main" id="{0FA78C8C-8CF9-6634-91A8-2665AEC1698F}"/>
              </a:ext>
            </a:extLst>
          </p:cNvPr>
          <p:cNvGrpSpPr>
            <a:grpSpLocks/>
          </p:cNvGrpSpPr>
          <p:nvPr/>
        </p:nvGrpSpPr>
        <p:grpSpPr bwMode="auto">
          <a:xfrm>
            <a:off x="1789114" y="890588"/>
            <a:ext cx="7119937" cy="5511800"/>
            <a:chOff x="265113" y="890588"/>
            <a:chExt cx="7119937" cy="5511800"/>
          </a:xfrm>
        </p:grpSpPr>
        <p:sp>
          <p:nvSpPr>
            <p:cNvPr id="7172" name="Rectangle 9">
              <a:extLst>
                <a:ext uri="{FF2B5EF4-FFF2-40B4-BE49-F238E27FC236}">
                  <a16:creationId xmlns:a16="http://schemas.microsoft.com/office/drawing/2014/main" id="{35EE5CB6-23E5-D2FE-B771-C25BBCCF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981075"/>
              <a:ext cx="1311275" cy="2063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173" name="Line 10">
              <a:extLst>
                <a:ext uri="{FF2B5EF4-FFF2-40B4-BE49-F238E27FC236}">
                  <a16:creationId xmlns:a16="http://schemas.microsoft.com/office/drawing/2014/main" id="{35445B9C-2C5D-47F1-63B8-B3944A48E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298575"/>
              <a:ext cx="1316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1">
              <a:extLst>
                <a:ext uri="{FF2B5EF4-FFF2-40B4-BE49-F238E27FC236}">
                  <a16:creationId xmlns:a16="http://schemas.microsoft.com/office/drawing/2014/main" id="{EA5603F0-A808-FB48-68FD-EE4F36109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512888"/>
              <a:ext cx="1316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2">
              <a:extLst>
                <a:ext uri="{FF2B5EF4-FFF2-40B4-BE49-F238E27FC236}">
                  <a16:creationId xmlns:a16="http://schemas.microsoft.com/office/drawing/2014/main" id="{CFD95601-7872-C278-5C90-A92AB372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708150"/>
              <a:ext cx="1309687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3">
              <a:extLst>
                <a:ext uri="{FF2B5EF4-FFF2-40B4-BE49-F238E27FC236}">
                  <a16:creationId xmlns:a16="http://schemas.microsoft.com/office/drawing/2014/main" id="{E1E8A450-7B6C-6244-BD91-2B4FA8CFD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930400"/>
              <a:ext cx="12969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14">
              <a:extLst>
                <a:ext uri="{FF2B5EF4-FFF2-40B4-BE49-F238E27FC236}">
                  <a16:creationId xmlns:a16="http://schemas.microsoft.com/office/drawing/2014/main" id="{1C83076D-3241-F701-AA96-049FC0278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9013" y="2138363"/>
              <a:ext cx="1306512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5">
              <a:extLst>
                <a:ext uri="{FF2B5EF4-FFF2-40B4-BE49-F238E27FC236}">
                  <a16:creationId xmlns:a16="http://schemas.microsoft.com/office/drawing/2014/main" id="{8BCA1CE5-FD50-12E8-7145-455B4FA9E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2378075"/>
              <a:ext cx="130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6">
              <a:extLst>
                <a:ext uri="{FF2B5EF4-FFF2-40B4-BE49-F238E27FC236}">
                  <a16:creationId xmlns:a16="http://schemas.microsoft.com/office/drawing/2014/main" id="{6273EDF0-CCD2-788D-CDFF-B5B68EE7C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438" y="1287463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 Routine</a:t>
              </a:r>
            </a:p>
          </p:txBody>
        </p:sp>
        <p:sp>
          <p:nvSpPr>
            <p:cNvPr id="7180" name="Rectangle 17">
              <a:extLst>
                <a:ext uri="{FF2B5EF4-FFF2-40B4-BE49-F238E27FC236}">
                  <a16:creationId xmlns:a16="http://schemas.microsoft.com/office/drawing/2014/main" id="{9685F8C2-685D-1260-EB0E-4AA24680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025" y="1477963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AND Routine</a:t>
              </a:r>
            </a:p>
          </p:txBody>
        </p:sp>
        <p:sp>
          <p:nvSpPr>
            <p:cNvPr id="7181" name="Rectangle 18">
              <a:extLst>
                <a:ext uri="{FF2B5EF4-FFF2-40B4-BE49-F238E27FC236}">
                  <a16:creationId xmlns:a16="http://schemas.microsoft.com/office/drawing/2014/main" id="{49CF98B4-0B2A-B5A8-C3AE-B15612B04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50" y="1704975"/>
              <a:ext cx="125412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LDA Routine</a:t>
              </a:r>
            </a:p>
          </p:txBody>
        </p:sp>
        <p:sp>
          <p:nvSpPr>
            <p:cNvPr id="7182" name="Rectangle 19">
              <a:extLst>
                <a:ext uri="{FF2B5EF4-FFF2-40B4-BE49-F238E27FC236}">
                  <a16:creationId xmlns:a16="http://schemas.microsoft.com/office/drawing/2014/main" id="{E96F01AD-C4E3-B438-442D-B5ACCE13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1919288"/>
              <a:ext cx="1244600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STA Routine</a:t>
              </a:r>
            </a:p>
          </p:txBody>
        </p:sp>
        <p:sp>
          <p:nvSpPr>
            <p:cNvPr id="7183" name="Rectangle 20">
              <a:extLst>
                <a:ext uri="{FF2B5EF4-FFF2-40B4-BE49-F238E27FC236}">
                  <a16:creationId xmlns:a16="http://schemas.microsoft.com/office/drawing/2014/main" id="{3DC8C310-F47D-2AD6-F8C8-6A6AA7AD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2122488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BUN Routine</a:t>
              </a:r>
            </a:p>
          </p:txBody>
        </p:sp>
        <p:sp>
          <p:nvSpPr>
            <p:cNvPr id="7184" name="Rectangle 21">
              <a:extLst>
                <a:ext uri="{FF2B5EF4-FFF2-40B4-BE49-F238E27FC236}">
                  <a16:creationId xmlns:a16="http://schemas.microsoft.com/office/drawing/2014/main" id="{BB154F21-601B-79A6-4D6B-508DC538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513" y="2486025"/>
              <a:ext cx="849593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Control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Storage</a:t>
              </a:r>
            </a:p>
          </p:txBody>
        </p:sp>
        <p:sp>
          <p:nvSpPr>
            <p:cNvPr id="7185" name="Rectangle 22">
              <a:extLst>
                <a:ext uri="{FF2B5EF4-FFF2-40B4-BE49-F238E27FC236}">
                  <a16:creationId xmlns:a16="http://schemas.microsoft.com/office/drawing/2014/main" id="{5B1C95D7-CA1F-122D-7B30-07D43CCD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1257300"/>
              <a:ext cx="580288" cy="1166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r>
                <a:rPr kumimoji="1" lang="en-US" altLang="ko-KR" sz="1400" b="1"/>
                <a:t>0000</a:t>
              </a:r>
            </a:p>
            <a:p>
              <a:r>
                <a:rPr kumimoji="1" lang="en-US" altLang="ko-KR" sz="1400" b="1"/>
                <a:t>0001</a:t>
              </a:r>
            </a:p>
            <a:p>
              <a:r>
                <a:rPr kumimoji="1" lang="en-US" altLang="ko-KR" sz="1400" b="1"/>
                <a:t>0010</a:t>
              </a:r>
            </a:p>
            <a:p>
              <a:r>
                <a:rPr kumimoji="1" lang="en-US" altLang="ko-KR" sz="1400" b="1"/>
                <a:t>0011</a:t>
              </a:r>
            </a:p>
            <a:p>
              <a:r>
                <a:rPr kumimoji="1" lang="en-US" altLang="ko-KR" sz="1400" b="1"/>
                <a:t>0100</a:t>
              </a:r>
            </a:p>
          </p:txBody>
        </p:sp>
        <p:sp>
          <p:nvSpPr>
            <p:cNvPr id="7186" name="Rectangle 27">
              <a:extLst>
                <a:ext uri="{FF2B5EF4-FFF2-40B4-BE49-F238E27FC236}">
                  <a16:creationId xmlns:a16="http://schemas.microsoft.com/office/drawing/2014/main" id="{04695F75-BAA3-F578-69C8-9E5F6A1E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3" y="1287463"/>
              <a:ext cx="2927084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OP-codes of Instructions</a:t>
              </a:r>
            </a:p>
          </p:txBody>
        </p:sp>
        <p:sp>
          <p:nvSpPr>
            <p:cNvPr id="7187" name="Rectangle 28">
              <a:extLst>
                <a:ext uri="{FF2B5EF4-FFF2-40B4-BE49-F238E27FC236}">
                  <a16:creationId xmlns:a16="http://schemas.microsoft.com/office/drawing/2014/main" id="{91F7A662-2C8F-4002-040B-8F4E57C2C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" y="1541463"/>
              <a:ext cx="1273175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ADD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AND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LDA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STA 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BUN</a:t>
              </a:r>
            </a:p>
          </p:txBody>
        </p:sp>
        <p:sp>
          <p:nvSpPr>
            <p:cNvPr id="7188" name="Rectangle 29">
              <a:extLst>
                <a:ext uri="{FF2B5EF4-FFF2-40B4-BE49-F238E27FC236}">
                  <a16:creationId xmlns:a16="http://schemas.microsoft.com/office/drawing/2014/main" id="{161FEEAD-4DED-98ED-80AB-5597E9DF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575" y="1541463"/>
              <a:ext cx="695704" cy="133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0000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0001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0010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0011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0100</a:t>
              </a:r>
            </a:p>
          </p:txBody>
        </p:sp>
        <p:sp>
          <p:nvSpPr>
            <p:cNvPr id="7189" name="Line 30">
              <a:extLst>
                <a:ext uri="{FF2B5EF4-FFF2-40B4-BE49-F238E27FC236}">
                  <a16:creationId xmlns:a16="http://schemas.microsoft.com/office/drawing/2014/main" id="{D25C9FF3-ACAB-5584-4D60-63C1AF53C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250" y="1417638"/>
              <a:ext cx="2919413" cy="27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31">
              <a:extLst>
                <a:ext uri="{FF2B5EF4-FFF2-40B4-BE49-F238E27FC236}">
                  <a16:creationId xmlns:a16="http://schemas.microsoft.com/office/drawing/2014/main" id="{75B4E45D-B002-5640-9977-3D420CA50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2375" y="1627188"/>
              <a:ext cx="2946400" cy="315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32">
              <a:extLst>
                <a:ext uri="{FF2B5EF4-FFF2-40B4-BE49-F238E27FC236}">
                  <a16:creationId xmlns:a16="http://schemas.microsoft.com/office/drawing/2014/main" id="{291CDC75-2E0B-7EBF-97A3-883D9CD82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200" y="2251075"/>
              <a:ext cx="2992438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33">
              <a:extLst>
                <a:ext uri="{FF2B5EF4-FFF2-40B4-BE49-F238E27FC236}">
                  <a16:creationId xmlns:a16="http://schemas.microsoft.com/office/drawing/2014/main" id="{5C6DAE68-76AF-A06B-2580-EA6B17D1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1809750"/>
              <a:ext cx="246863" cy="599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kumimoji="1" lang="en-US" altLang="ko-KR" b="1"/>
                <a:t>.</a:t>
              </a:r>
            </a:p>
            <a:p>
              <a:pPr>
                <a:lnSpc>
                  <a:spcPct val="60000"/>
                </a:lnSpc>
              </a:pPr>
              <a:r>
                <a:rPr kumimoji="1" lang="en-US" altLang="ko-KR" b="1"/>
                <a:t>.</a:t>
              </a:r>
            </a:p>
            <a:p>
              <a:pPr>
                <a:lnSpc>
                  <a:spcPct val="60000"/>
                </a:lnSpc>
              </a:pPr>
              <a:r>
                <a:rPr kumimoji="1" lang="en-US" altLang="ko-KR" b="1"/>
                <a:t>.</a:t>
              </a:r>
            </a:p>
          </p:txBody>
        </p:sp>
        <p:sp>
          <p:nvSpPr>
            <p:cNvPr id="7193" name="Rectangle 34">
              <a:extLst>
                <a:ext uri="{FF2B5EF4-FFF2-40B4-BE49-F238E27FC236}">
                  <a16:creationId xmlns:a16="http://schemas.microsoft.com/office/drawing/2014/main" id="{4049C2C8-3257-DF11-187F-8BEE4E729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3" y="890588"/>
              <a:ext cx="1849866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Direct Mapping</a:t>
              </a:r>
            </a:p>
          </p:txBody>
        </p:sp>
        <p:sp>
          <p:nvSpPr>
            <p:cNvPr id="7194" name="Rectangle 39">
              <a:extLst>
                <a:ext uri="{FF2B5EF4-FFF2-40B4-BE49-F238E27FC236}">
                  <a16:creationId xmlns:a16="http://schemas.microsoft.com/office/drawing/2014/main" id="{799CB23E-091E-4EB2-72B2-C21146EA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325813"/>
              <a:ext cx="89928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Address</a:t>
              </a:r>
            </a:p>
          </p:txBody>
        </p:sp>
        <p:sp>
          <p:nvSpPr>
            <p:cNvPr id="7195" name="Rectangle 40">
              <a:extLst>
                <a:ext uri="{FF2B5EF4-FFF2-40B4-BE49-F238E27FC236}">
                  <a16:creationId xmlns:a16="http://schemas.microsoft.com/office/drawing/2014/main" id="{DE375C87-8391-35ED-A064-E585EE18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205" y="3584575"/>
              <a:ext cx="1176670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kumimoji="1" lang="en-US" altLang="ko-KR" sz="1400" b="1"/>
                <a:t>10 0000 010</a:t>
              </a:r>
            </a:p>
            <a:p>
              <a:pPr algn="r" eaLnBrk="1" hangingPunct="1">
                <a:lnSpc>
                  <a:spcPct val="90000"/>
                </a:lnSpc>
              </a:pPr>
              <a:endParaRPr kumimoji="1" lang="en-US" altLang="ko-KR" sz="1400" b="1"/>
            </a:p>
          </p:txBody>
        </p:sp>
        <p:sp>
          <p:nvSpPr>
            <p:cNvPr id="7196" name="Rectangle 41">
              <a:extLst>
                <a:ext uri="{FF2B5EF4-FFF2-40B4-BE49-F238E27FC236}">
                  <a16:creationId xmlns:a16="http://schemas.microsoft.com/office/drawing/2014/main" id="{2062B3CC-0795-D231-6DA3-CCB1EA9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3614738"/>
              <a:ext cx="441325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197" name="Rectangle 42">
              <a:extLst>
                <a:ext uri="{FF2B5EF4-FFF2-40B4-BE49-F238E27FC236}">
                  <a16:creationId xmlns:a16="http://schemas.microsoft.com/office/drawing/2014/main" id="{A2336FA1-418B-9BDA-642C-6A046BDE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269" y="4094163"/>
              <a:ext cx="117660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kumimoji="1" lang="en-US" altLang="ko-KR" sz="1400" b="1"/>
                <a:t>10 0001 010</a:t>
              </a:r>
            </a:p>
          </p:txBody>
        </p:sp>
        <p:sp>
          <p:nvSpPr>
            <p:cNvPr id="7198" name="Rectangle 43">
              <a:extLst>
                <a:ext uri="{FF2B5EF4-FFF2-40B4-BE49-F238E27FC236}">
                  <a16:creationId xmlns:a16="http://schemas.microsoft.com/office/drawing/2014/main" id="{7A29738A-762D-C746-EF3E-3D984E4AF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4564063"/>
              <a:ext cx="1176605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10 0010 010</a:t>
              </a:r>
            </a:p>
          </p:txBody>
        </p:sp>
        <p:sp>
          <p:nvSpPr>
            <p:cNvPr id="7199" name="Rectangle 44">
              <a:extLst>
                <a:ext uri="{FF2B5EF4-FFF2-40B4-BE49-F238E27FC236}">
                  <a16:creationId xmlns:a16="http://schemas.microsoft.com/office/drawing/2014/main" id="{889B7941-0382-9598-C8AD-4D18BB86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5095875"/>
              <a:ext cx="116522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10 0011 010</a:t>
              </a:r>
            </a:p>
          </p:txBody>
        </p:sp>
        <p:sp>
          <p:nvSpPr>
            <p:cNvPr id="7200" name="Rectangle 45">
              <a:extLst>
                <a:ext uri="{FF2B5EF4-FFF2-40B4-BE49-F238E27FC236}">
                  <a16:creationId xmlns:a16="http://schemas.microsoft.com/office/drawing/2014/main" id="{8A28DD8C-A7C4-836F-41C1-2EEC3DDB1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5589588"/>
              <a:ext cx="1176605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10 0100 010</a:t>
              </a:r>
            </a:p>
          </p:txBody>
        </p:sp>
        <p:sp>
          <p:nvSpPr>
            <p:cNvPr id="7201" name="Rectangle 50">
              <a:extLst>
                <a:ext uri="{FF2B5EF4-FFF2-40B4-BE49-F238E27FC236}">
                  <a16:creationId xmlns:a16="http://schemas.microsoft.com/office/drawing/2014/main" id="{CDE0C158-C45F-8F0E-BE6D-7BD7F08A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90" y="3033713"/>
              <a:ext cx="1131721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b="1"/>
                <a:t>Mapping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b="1"/>
                <a:t>Bits</a:t>
              </a:r>
            </a:p>
          </p:txBody>
        </p:sp>
        <p:sp>
          <p:nvSpPr>
            <p:cNvPr id="7202" name="Rectangle 51">
              <a:extLst>
                <a:ext uri="{FF2B5EF4-FFF2-40B4-BE49-F238E27FC236}">
                  <a16:creationId xmlns:a16="http://schemas.microsoft.com/office/drawing/2014/main" id="{8F161A00-BD72-5711-8B10-3833120D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475" y="3236913"/>
              <a:ext cx="1176605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xxxx 010</a:t>
              </a:r>
            </a:p>
          </p:txBody>
        </p:sp>
        <p:sp>
          <p:nvSpPr>
            <p:cNvPr id="7203" name="AutoShape 53">
              <a:extLst>
                <a:ext uri="{FF2B5EF4-FFF2-40B4-BE49-F238E27FC236}">
                  <a16:creationId xmlns:a16="http://schemas.microsoft.com/office/drawing/2014/main" id="{4386612E-7BAF-C461-1504-1E76A766A2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001837" y="2940051"/>
              <a:ext cx="307975" cy="228600"/>
            </a:xfrm>
            <a:prstGeom prst="rightArrow">
              <a:avLst>
                <a:gd name="adj1" fmla="val 50000"/>
                <a:gd name="adj2" fmla="val 673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04" name="Line 54">
              <a:extLst>
                <a:ext uri="{FF2B5EF4-FFF2-40B4-BE49-F238E27FC236}">
                  <a16:creationId xmlns:a16="http://schemas.microsoft.com/office/drawing/2014/main" id="{BC412908-9A88-6220-4401-FF246CC74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150" y="3517900"/>
              <a:ext cx="927100" cy="201613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55">
              <a:extLst>
                <a:ext uri="{FF2B5EF4-FFF2-40B4-BE49-F238E27FC236}">
                  <a16:creationId xmlns:a16="http://schemas.microsoft.com/office/drawing/2014/main" id="{146F1E36-E3D9-9ACC-97FA-AC4DD7AD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3300" y="3527425"/>
              <a:ext cx="966788" cy="690563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56">
              <a:extLst>
                <a:ext uri="{FF2B5EF4-FFF2-40B4-BE49-F238E27FC236}">
                  <a16:creationId xmlns:a16="http://schemas.microsoft.com/office/drawing/2014/main" id="{52AD853F-E6BA-EB5F-FF87-1D72B9B8F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563" y="3527425"/>
              <a:ext cx="1082675" cy="1185863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57">
              <a:extLst>
                <a:ext uri="{FF2B5EF4-FFF2-40B4-BE49-F238E27FC236}">
                  <a16:creationId xmlns:a16="http://schemas.microsoft.com/office/drawing/2014/main" id="{363F307C-F9B2-CD00-FFD6-1B9524461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813" y="4110038"/>
              <a:ext cx="842962" cy="1138237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58">
              <a:extLst>
                <a:ext uri="{FF2B5EF4-FFF2-40B4-BE49-F238E27FC236}">
                  <a16:creationId xmlns:a16="http://schemas.microsoft.com/office/drawing/2014/main" id="{6E330731-8337-77ED-2BEE-BC644B7E2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675" y="4189413"/>
              <a:ext cx="1060450" cy="1570037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59">
              <a:extLst>
                <a:ext uri="{FF2B5EF4-FFF2-40B4-BE49-F238E27FC236}">
                  <a16:creationId xmlns:a16="http://schemas.microsoft.com/office/drawing/2014/main" id="{2AB9D06F-7FF2-5CDE-40A0-28138C29F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863" y="3538538"/>
              <a:ext cx="150812" cy="668337"/>
            </a:xfrm>
            <a:prstGeom prst="line">
              <a:avLst/>
            </a:prstGeom>
            <a:noFill/>
            <a:ln w="254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60">
              <a:extLst>
                <a:ext uri="{FF2B5EF4-FFF2-40B4-BE49-F238E27FC236}">
                  <a16:creationId xmlns:a16="http://schemas.microsoft.com/office/drawing/2014/main" id="{458451F7-56EB-E276-0843-BEFE90479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7413" y="3516313"/>
              <a:ext cx="279400" cy="611187"/>
            </a:xfrm>
            <a:prstGeom prst="line">
              <a:avLst/>
            </a:prstGeom>
            <a:noFill/>
            <a:ln w="254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Rectangle 4">
              <a:extLst>
                <a:ext uri="{FF2B5EF4-FFF2-40B4-BE49-F238E27FC236}">
                  <a16:creationId xmlns:a16="http://schemas.microsoft.com/office/drawing/2014/main" id="{20AD7F9B-F6DC-B0F3-89A0-0DD8130C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263" y="3178175"/>
              <a:ext cx="1287462" cy="3224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12" name="Line 5">
              <a:extLst>
                <a:ext uri="{FF2B5EF4-FFF2-40B4-BE49-F238E27FC236}">
                  <a16:creationId xmlns:a16="http://schemas.microsoft.com/office/drawing/2014/main" id="{EF0F78AD-BCB6-2BE7-E281-0567E71FE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263" y="6118225"/>
              <a:ext cx="130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6">
              <a:extLst>
                <a:ext uri="{FF2B5EF4-FFF2-40B4-BE49-F238E27FC236}">
                  <a16:creationId xmlns:a16="http://schemas.microsoft.com/office/drawing/2014/main" id="{37E9A1DA-289C-819F-C179-024FDF628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563" y="5613400"/>
              <a:ext cx="1314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7">
              <a:extLst>
                <a:ext uri="{FF2B5EF4-FFF2-40B4-BE49-F238E27FC236}">
                  <a16:creationId xmlns:a16="http://schemas.microsoft.com/office/drawing/2014/main" id="{3582D730-570D-2411-CC2F-4F8552D8E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563" y="5140325"/>
              <a:ext cx="1317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8">
              <a:extLst>
                <a:ext uri="{FF2B5EF4-FFF2-40B4-BE49-F238E27FC236}">
                  <a16:creationId xmlns:a16="http://schemas.microsoft.com/office/drawing/2014/main" id="{B427CA10-3D06-3D0B-2064-AFCD0CE60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6913" y="4611688"/>
              <a:ext cx="1308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35">
              <a:extLst>
                <a:ext uri="{FF2B5EF4-FFF2-40B4-BE49-F238E27FC236}">
                  <a16:creationId xmlns:a16="http://schemas.microsoft.com/office/drawing/2014/main" id="{EF43406C-6015-3A4B-C412-28DA05BCE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438" y="3557588"/>
              <a:ext cx="1284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36">
              <a:extLst>
                <a:ext uri="{FF2B5EF4-FFF2-40B4-BE49-F238E27FC236}">
                  <a16:creationId xmlns:a16="http://schemas.microsoft.com/office/drawing/2014/main" id="{D58D2776-7FE8-B15F-C027-B0B3ECACC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500" y="4075113"/>
              <a:ext cx="1277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37">
              <a:extLst>
                <a:ext uri="{FF2B5EF4-FFF2-40B4-BE49-F238E27FC236}">
                  <a16:creationId xmlns:a16="http://schemas.microsoft.com/office/drawing/2014/main" id="{C0E57454-3A1E-593D-23B9-900C5597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3557588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 Routine</a:t>
              </a:r>
            </a:p>
          </p:txBody>
        </p:sp>
        <p:grpSp>
          <p:nvGrpSpPr>
            <p:cNvPr id="7219" name="Group 64">
              <a:extLst>
                <a:ext uri="{FF2B5EF4-FFF2-40B4-BE49-F238E27FC236}">
                  <a16:creationId xmlns:a16="http://schemas.microsoft.com/office/drawing/2014/main" id="{F93C2FFD-C531-D18F-BB0E-24C3D3897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6675" y="5368925"/>
              <a:ext cx="22225" cy="174625"/>
              <a:chOff x="2582" y="4838"/>
              <a:chExt cx="12" cy="140"/>
            </a:xfrm>
          </p:grpSpPr>
          <p:sp>
            <p:nvSpPr>
              <p:cNvPr id="7246" name="Oval 61">
                <a:extLst>
                  <a:ext uri="{FF2B5EF4-FFF2-40B4-BE49-F238E27FC236}">
                    <a16:creationId xmlns:a16="http://schemas.microsoft.com/office/drawing/2014/main" id="{EC2BAABB-DA2D-2A40-A50F-E4041F005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496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7" name="Oval 62">
                <a:extLst>
                  <a:ext uri="{FF2B5EF4-FFF2-40B4-BE49-F238E27FC236}">
                    <a16:creationId xmlns:a16="http://schemas.microsoft.com/office/drawing/2014/main" id="{8AD780AC-37B1-08CC-4835-D21489D22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490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8" name="Oval 63">
                <a:extLst>
                  <a:ext uri="{FF2B5EF4-FFF2-40B4-BE49-F238E27FC236}">
                    <a16:creationId xmlns:a16="http://schemas.microsoft.com/office/drawing/2014/main" id="{03ACD254-C624-AA31-3DFE-C6D84BF92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483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0" name="Group 68">
              <a:extLst>
                <a:ext uri="{FF2B5EF4-FFF2-40B4-BE49-F238E27FC236}">
                  <a16:creationId xmlns:a16="http://schemas.microsoft.com/office/drawing/2014/main" id="{08F45D83-678C-5728-D08E-21053B646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9688" y="5876925"/>
              <a:ext cx="20637" cy="173038"/>
              <a:chOff x="2566" y="5238"/>
              <a:chExt cx="12" cy="140"/>
            </a:xfrm>
          </p:grpSpPr>
          <p:sp>
            <p:nvSpPr>
              <p:cNvPr id="7243" name="Oval 65">
                <a:extLst>
                  <a:ext uri="{FF2B5EF4-FFF2-40B4-BE49-F238E27FC236}">
                    <a16:creationId xmlns:a16="http://schemas.microsoft.com/office/drawing/2014/main" id="{963B1654-D2D4-F726-A309-54A2AF43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536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4" name="Oval 66">
                <a:extLst>
                  <a:ext uri="{FF2B5EF4-FFF2-40B4-BE49-F238E27FC236}">
                    <a16:creationId xmlns:a16="http://schemas.microsoft.com/office/drawing/2014/main" id="{B0311E78-E1C0-C99A-E391-7ED74B4D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530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5" name="Oval 67">
                <a:extLst>
                  <a:ext uri="{FF2B5EF4-FFF2-40B4-BE49-F238E27FC236}">
                    <a16:creationId xmlns:a16="http://schemas.microsoft.com/office/drawing/2014/main" id="{3DEA0C9F-6EB3-256D-5A13-3C4273A0F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523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1" name="Group 72">
              <a:extLst>
                <a:ext uri="{FF2B5EF4-FFF2-40B4-BE49-F238E27FC236}">
                  <a16:creationId xmlns:a16="http://schemas.microsoft.com/office/drawing/2014/main" id="{91FF03F1-0B27-0594-FF9D-00D1081BA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3975" y="4876800"/>
              <a:ext cx="20638" cy="174625"/>
              <a:chOff x="2574" y="4478"/>
              <a:chExt cx="12" cy="140"/>
            </a:xfrm>
          </p:grpSpPr>
          <p:sp>
            <p:nvSpPr>
              <p:cNvPr id="7240" name="Oval 69">
                <a:extLst>
                  <a:ext uri="{FF2B5EF4-FFF2-40B4-BE49-F238E27FC236}">
                    <a16:creationId xmlns:a16="http://schemas.microsoft.com/office/drawing/2014/main" id="{2091D76F-B984-7B3D-ADFC-7B2217DE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60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1" name="Oval 70">
                <a:extLst>
                  <a:ext uri="{FF2B5EF4-FFF2-40B4-BE49-F238E27FC236}">
                    <a16:creationId xmlns:a16="http://schemas.microsoft.com/office/drawing/2014/main" id="{F56F5684-89B8-AE7C-E0C9-F9F592A8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54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2" name="Oval 71">
                <a:extLst>
                  <a:ext uri="{FF2B5EF4-FFF2-40B4-BE49-F238E27FC236}">
                    <a16:creationId xmlns:a16="http://schemas.microsoft.com/office/drawing/2014/main" id="{43E65742-0210-3E81-D8CC-3AB2C3F3D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47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2" name="Group 76">
              <a:extLst>
                <a:ext uri="{FF2B5EF4-FFF2-40B4-BE49-F238E27FC236}">
                  <a16:creationId xmlns:a16="http://schemas.microsoft.com/office/drawing/2014/main" id="{4047DB19-A5CC-FED3-B7F0-90405F8BD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0" y="4354513"/>
              <a:ext cx="20638" cy="174625"/>
              <a:chOff x="2574" y="4006"/>
              <a:chExt cx="12" cy="140"/>
            </a:xfrm>
          </p:grpSpPr>
          <p:sp>
            <p:nvSpPr>
              <p:cNvPr id="7237" name="Oval 73">
                <a:extLst>
                  <a:ext uri="{FF2B5EF4-FFF2-40B4-BE49-F238E27FC236}">
                    <a16:creationId xmlns:a16="http://schemas.microsoft.com/office/drawing/2014/main" id="{CA7651AB-2D8B-D77A-D4A5-FFD9EBCB6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134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8" name="Oval 74">
                <a:extLst>
                  <a:ext uri="{FF2B5EF4-FFF2-40B4-BE49-F238E27FC236}">
                    <a16:creationId xmlns:a16="http://schemas.microsoft.com/office/drawing/2014/main" id="{F17E1C9E-674B-0E3F-D779-C90C2DA19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070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9" name="Oval 75">
                <a:extLst>
                  <a:ext uri="{FF2B5EF4-FFF2-40B4-BE49-F238E27FC236}">
                    <a16:creationId xmlns:a16="http://schemas.microsoft.com/office/drawing/2014/main" id="{AE738E08-89CD-6BF8-8781-8FE1261D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00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3" name="Group 80">
              <a:extLst>
                <a:ext uri="{FF2B5EF4-FFF2-40B4-BE49-F238E27FC236}">
                  <a16:creationId xmlns:a16="http://schemas.microsoft.com/office/drawing/2014/main" id="{735EE3C0-E10D-D97C-88E7-0B5E67583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6675" y="3836988"/>
              <a:ext cx="22225" cy="174625"/>
              <a:chOff x="2582" y="3598"/>
              <a:chExt cx="12" cy="140"/>
            </a:xfrm>
          </p:grpSpPr>
          <p:sp>
            <p:nvSpPr>
              <p:cNvPr id="7234" name="Oval 77">
                <a:extLst>
                  <a:ext uri="{FF2B5EF4-FFF2-40B4-BE49-F238E27FC236}">
                    <a16:creationId xmlns:a16="http://schemas.microsoft.com/office/drawing/2014/main" id="{568770EF-2FEB-9F1D-950A-C38FBEA34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72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5" name="Oval 78">
                <a:extLst>
                  <a:ext uri="{FF2B5EF4-FFF2-40B4-BE49-F238E27FC236}">
                    <a16:creationId xmlns:a16="http://schemas.microsoft.com/office/drawing/2014/main" id="{873E2122-AD64-CE3E-BB9B-74E8F55EB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66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6" name="Oval 79">
                <a:extLst>
                  <a:ext uri="{FF2B5EF4-FFF2-40B4-BE49-F238E27FC236}">
                    <a16:creationId xmlns:a16="http://schemas.microsoft.com/office/drawing/2014/main" id="{C13F2756-2CCF-C371-D46D-1E531DB64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59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7224" name="Rectangle 52">
              <a:extLst>
                <a:ext uri="{FF2B5EF4-FFF2-40B4-BE49-F238E27FC236}">
                  <a16:creationId xmlns:a16="http://schemas.microsoft.com/office/drawing/2014/main" id="{CDEF03C5-942F-53D5-2376-6196B3C4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3308350"/>
              <a:ext cx="439738" cy="1539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25" name="Rectangle 82">
              <a:extLst>
                <a:ext uri="{FF2B5EF4-FFF2-40B4-BE49-F238E27FC236}">
                  <a16:creationId xmlns:a16="http://schemas.microsoft.com/office/drawing/2014/main" id="{D9722B06-BFC7-4743-AA3E-DC0E447D3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513" y="1030288"/>
              <a:ext cx="893762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Address</a:t>
              </a:r>
            </a:p>
          </p:txBody>
        </p:sp>
        <p:sp>
          <p:nvSpPr>
            <p:cNvPr id="7226" name="Rectangle 84">
              <a:extLst>
                <a:ext uri="{FF2B5EF4-FFF2-40B4-BE49-F238E27FC236}">
                  <a16:creationId xmlns:a16="http://schemas.microsoft.com/office/drawing/2014/main" id="{8403ACF6-25E1-DF4E-747B-AB0904B1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788" y="4084638"/>
              <a:ext cx="1277937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AND Routine</a:t>
              </a:r>
            </a:p>
          </p:txBody>
        </p:sp>
        <p:sp>
          <p:nvSpPr>
            <p:cNvPr id="7227" name="Rectangle 85">
              <a:extLst>
                <a:ext uri="{FF2B5EF4-FFF2-40B4-BE49-F238E27FC236}">
                  <a16:creationId xmlns:a16="http://schemas.microsoft.com/office/drawing/2014/main" id="{7997DE54-EF68-FBE4-044E-9CCCFADA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150" y="4578350"/>
              <a:ext cx="125730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LDA Routine</a:t>
              </a:r>
            </a:p>
          </p:txBody>
        </p:sp>
        <p:sp>
          <p:nvSpPr>
            <p:cNvPr id="7228" name="Rectangle 86">
              <a:extLst>
                <a:ext uri="{FF2B5EF4-FFF2-40B4-BE49-F238E27FC236}">
                  <a16:creationId xmlns:a16="http://schemas.microsoft.com/office/drawing/2014/main" id="{2634BBED-7D1C-705C-F241-461A8110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5113338"/>
              <a:ext cx="1247775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STA Routine</a:t>
              </a:r>
            </a:p>
          </p:txBody>
        </p:sp>
        <p:sp>
          <p:nvSpPr>
            <p:cNvPr id="7229" name="Rectangle 87">
              <a:extLst>
                <a:ext uri="{FF2B5EF4-FFF2-40B4-BE49-F238E27FC236}">
                  <a16:creationId xmlns:a16="http://schemas.microsoft.com/office/drawing/2014/main" id="{01799EF3-C459-2C4B-B136-84AF6ED1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150" y="5607050"/>
              <a:ext cx="12779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BUN Routine</a:t>
              </a:r>
            </a:p>
          </p:txBody>
        </p:sp>
        <p:sp>
          <p:nvSpPr>
            <p:cNvPr id="7230" name="Rectangle 88">
              <a:extLst>
                <a:ext uri="{FF2B5EF4-FFF2-40B4-BE49-F238E27FC236}">
                  <a16:creationId xmlns:a16="http://schemas.microsoft.com/office/drawing/2014/main" id="{392D7F81-1782-93DA-2CDB-65FD332AB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4125913"/>
              <a:ext cx="450850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1" name="Rectangle 89">
              <a:extLst>
                <a:ext uri="{FF2B5EF4-FFF2-40B4-BE49-F238E27FC236}">
                  <a16:creationId xmlns:a16="http://schemas.microsoft.com/office/drawing/2014/main" id="{B9D3635B-52D6-F1C1-D57B-9D65C496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4595813"/>
              <a:ext cx="450850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2" name="Rectangle 90">
              <a:extLst>
                <a:ext uri="{FF2B5EF4-FFF2-40B4-BE49-F238E27FC236}">
                  <a16:creationId xmlns:a16="http://schemas.microsoft.com/office/drawing/2014/main" id="{AD35DC78-09F0-8A55-5862-AA081C4D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5133975"/>
              <a:ext cx="450850" cy="188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3" name="Rectangle 91">
              <a:extLst>
                <a:ext uri="{FF2B5EF4-FFF2-40B4-BE49-F238E27FC236}">
                  <a16:creationId xmlns:a16="http://schemas.microsoft.com/office/drawing/2014/main" id="{047A5165-5A8A-41E3-4AE8-DFF058D27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5624513"/>
              <a:ext cx="450850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00A4FE-D57B-F211-985A-639499C4B383}"/>
              </a:ext>
            </a:extLst>
          </p:cNvPr>
          <p:cNvSpPr txBox="1"/>
          <p:nvPr/>
        </p:nvSpPr>
        <p:spPr>
          <a:xfrm>
            <a:off x="9818556" y="1229655"/>
            <a:ext cx="1970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: Load Accumulator</a:t>
            </a:r>
          </a:p>
          <a:p>
            <a:endParaRPr lang="en-US" dirty="0"/>
          </a:p>
          <a:p>
            <a:r>
              <a:rPr lang="en-US" dirty="0"/>
              <a:t>STA : Store Accumulator</a:t>
            </a:r>
          </a:p>
          <a:p>
            <a:endParaRPr lang="en-US" dirty="0"/>
          </a:p>
          <a:p>
            <a:r>
              <a:rPr lang="en-US" dirty="0"/>
              <a:t>BUN: Branch Unconditionally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0A9546-CA6F-BB9F-8394-7726458D4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84150"/>
            <a:ext cx="8994775" cy="5905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400" b="1">
                <a:solidFill>
                  <a:srgbClr val="FF0000"/>
                </a:solidFill>
                <a:ea typeface="Gulim" panose="020B0503020000020004" pitchFamily="34" charset="-127"/>
              </a:rPr>
              <a:t>MAPPING OF INSTRUCTIONS TO MICROROUTINES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ABB23F-DBD7-4FED-CBD8-BD750B39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630614"/>
            <a:ext cx="535082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Mapping function implemented by ROM or PLA</a:t>
            </a:r>
          </a:p>
        </p:txBody>
      </p:sp>
      <p:sp>
        <p:nvSpPr>
          <p:cNvPr id="8196" name="Rectangle 19">
            <a:extLst>
              <a:ext uri="{FF2B5EF4-FFF2-40B4-BE49-F238E27FC236}">
                <a16:creationId xmlns:a16="http://schemas.microsoft.com/office/drawing/2014/main" id="{6D2E3848-85FB-2443-7C94-9EEC33AB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941389"/>
            <a:ext cx="6120266" cy="8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Mapping from the OP-code of an instruction to the</a:t>
            </a:r>
          </a:p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address of the Microinstruction which is the starting</a:t>
            </a:r>
          </a:p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microinstruction of its execution microprogram</a:t>
            </a:r>
          </a:p>
        </p:txBody>
      </p:sp>
      <p:grpSp>
        <p:nvGrpSpPr>
          <p:cNvPr id="8197" name="Group 2">
            <a:extLst>
              <a:ext uri="{FF2B5EF4-FFF2-40B4-BE49-F238E27FC236}">
                <a16:creationId xmlns:a16="http://schemas.microsoft.com/office/drawing/2014/main" id="{FE9B41C1-6333-6F71-3693-105389F1147C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857376"/>
            <a:ext cx="5053012" cy="1651991"/>
            <a:chOff x="1258888" y="1857375"/>
            <a:chExt cx="5053012" cy="1651991"/>
          </a:xfrm>
        </p:grpSpPr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8B02B131-7677-5996-E60D-D629ED59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2103438"/>
              <a:ext cx="23653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1  0  1  1      Address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8212" name="Rectangle 21">
              <a:extLst>
                <a:ext uri="{FF2B5EF4-FFF2-40B4-BE49-F238E27FC236}">
                  <a16:creationId xmlns:a16="http://schemas.microsoft.com/office/drawing/2014/main" id="{A2D3AA9F-87AD-D3FA-50F4-BF4FE1F8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438" y="2122488"/>
              <a:ext cx="2430462" cy="2603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13" name="Line 22">
              <a:extLst>
                <a:ext uri="{FF2B5EF4-FFF2-40B4-BE49-F238E27FC236}">
                  <a16:creationId xmlns:a16="http://schemas.microsoft.com/office/drawing/2014/main" id="{9AFAF8F2-1E31-7D33-8347-5BBBBB6DB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2122488"/>
              <a:ext cx="0" cy="261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23">
              <a:extLst>
                <a:ext uri="{FF2B5EF4-FFF2-40B4-BE49-F238E27FC236}">
                  <a16:creationId xmlns:a16="http://schemas.microsoft.com/office/drawing/2014/main" id="{981343A8-DF12-000C-8340-E04FD169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1857375"/>
              <a:ext cx="1131721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OP-code</a:t>
              </a:r>
            </a:p>
          </p:txBody>
        </p:sp>
        <p:sp>
          <p:nvSpPr>
            <p:cNvPr id="8215" name="Rectangle 25">
              <a:extLst>
                <a:ext uri="{FF2B5EF4-FFF2-40B4-BE49-F238E27FC236}">
                  <a16:creationId xmlns:a16="http://schemas.microsoft.com/office/drawing/2014/main" id="{C64A8891-4FE5-D0EA-7D2D-F29ED2A8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582863"/>
              <a:ext cx="1606210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Mapping bits</a:t>
              </a:r>
            </a:p>
          </p:txBody>
        </p:sp>
        <p:sp>
          <p:nvSpPr>
            <p:cNvPr id="8216" name="Rectangle 26">
              <a:extLst>
                <a:ext uri="{FF2B5EF4-FFF2-40B4-BE49-F238E27FC236}">
                  <a16:creationId xmlns:a16="http://schemas.microsoft.com/office/drawing/2014/main" id="{E461D6BE-F6BD-788D-181C-ACE54656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921000"/>
              <a:ext cx="2119171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 Microinstruction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               address</a:t>
              </a:r>
            </a:p>
          </p:txBody>
        </p:sp>
        <p:sp>
          <p:nvSpPr>
            <p:cNvPr id="8217" name="Rectangle 28">
              <a:extLst>
                <a:ext uri="{FF2B5EF4-FFF2-40B4-BE49-F238E27FC236}">
                  <a16:creationId xmlns:a16="http://schemas.microsoft.com/office/drawing/2014/main" id="{4D54E18A-326B-95A4-7CFB-DABB77AB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475" y="2581275"/>
              <a:ext cx="2042227" cy="837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0  x   x  x   x  0  0</a:t>
              </a:r>
            </a:p>
            <a:p>
              <a:pPr>
                <a:lnSpc>
                  <a:spcPct val="90000"/>
                </a:lnSpc>
              </a:pPr>
              <a:endParaRPr kumimoji="1" lang="en-US" altLang="ko-KR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0  1   0  1   1  0  0</a:t>
              </a:r>
            </a:p>
          </p:txBody>
        </p:sp>
        <p:sp>
          <p:nvSpPr>
            <p:cNvPr id="8218" name="Line 29">
              <a:extLst>
                <a:ext uri="{FF2B5EF4-FFF2-40B4-BE49-F238E27FC236}">
                  <a16:creationId xmlns:a16="http://schemas.microsoft.com/office/drawing/2014/main" id="{A52B3E55-392E-89B2-B08D-B63A2D341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425" y="2452688"/>
              <a:ext cx="0" cy="614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0">
              <a:extLst>
                <a:ext uri="{FF2B5EF4-FFF2-40B4-BE49-F238E27FC236}">
                  <a16:creationId xmlns:a16="http://schemas.microsoft.com/office/drawing/2014/main" id="{4F79E1DE-2C16-F8E9-9B12-44A19728E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2466975"/>
              <a:ext cx="0" cy="623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31">
              <a:extLst>
                <a:ext uri="{FF2B5EF4-FFF2-40B4-BE49-F238E27FC236}">
                  <a16:creationId xmlns:a16="http://schemas.microsoft.com/office/drawing/2014/main" id="{C0F4C18A-1799-9418-C106-FC75E1C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063" y="3074988"/>
              <a:ext cx="2043112" cy="3016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21" name="Rectangle 32">
              <a:extLst>
                <a:ext uri="{FF2B5EF4-FFF2-40B4-BE49-F238E27FC236}">
                  <a16:creationId xmlns:a16="http://schemas.microsoft.com/office/drawing/2014/main" id="{20090426-AD96-5600-AED1-488AE8B7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1962150"/>
              <a:ext cx="1375378" cy="481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kumimoji="1" lang="en-US" altLang="ko-KR" b="1"/>
                <a:t>    Machine</a:t>
              </a:r>
            </a:p>
            <a:p>
              <a:pPr>
                <a:lnSpc>
                  <a:spcPct val="70000"/>
                </a:lnSpc>
              </a:pPr>
              <a:r>
                <a:rPr kumimoji="1" lang="en-US" altLang="ko-KR" b="1"/>
                <a:t>Instruction</a:t>
              </a:r>
            </a:p>
          </p:txBody>
        </p:sp>
      </p:grpSp>
      <p:grpSp>
        <p:nvGrpSpPr>
          <p:cNvPr id="8198" name="Group 1">
            <a:extLst>
              <a:ext uri="{FF2B5EF4-FFF2-40B4-BE49-F238E27FC236}">
                <a16:creationId xmlns:a16="http://schemas.microsoft.com/office/drawing/2014/main" id="{A7C4CA5D-ACB9-9BDC-9E3C-33565565D3AD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4062414"/>
            <a:ext cx="2862964" cy="2337729"/>
            <a:chOff x="2262188" y="4062413"/>
            <a:chExt cx="2862964" cy="2337729"/>
          </a:xfrm>
        </p:grpSpPr>
        <p:sp>
          <p:nvSpPr>
            <p:cNvPr id="8199" name="Rectangle 4">
              <a:extLst>
                <a:ext uri="{FF2B5EF4-FFF2-40B4-BE49-F238E27FC236}">
                  <a16:creationId xmlns:a16="http://schemas.microsoft.com/office/drawing/2014/main" id="{641C99D6-88E9-9EA6-A4AA-22FDA560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063" y="4068763"/>
              <a:ext cx="1131721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OP-code</a:t>
              </a:r>
            </a:p>
          </p:txBody>
        </p:sp>
        <p:sp>
          <p:nvSpPr>
            <p:cNvPr id="8200" name="Rectangle 5">
              <a:extLst>
                <a:ext uri="{FF2B5EF4-FFF2-40B4-BE49-F238E27FC236}">
                  <a16:creationId xmlns:a16="http://schemas.microsoft.com/office/drawing/2014/main" id="{3CF587FD-3659-6CA7-0B1D-C571DB2C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775" y="4062413"/>
              <a:ext cx="1403350" cy="315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1" name="Rectangle 6">
              <a:extLst>
                <a:ext uri="{FF2B5EF4-FFF2-40B4-BE49-F238E27FC236}">
                  <a16:creationId xmlns:a16="http://schemas.microsoft.com/office/drawing/2014/main" id="{8DBFF4B6-89CF-7274-39EE-B4722C04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4659313"/>
              <a:ext cx="2093523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Mapping memory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b="1">
                <a:solidFill>
                  <a:srgbClr val="000000"/>
                </a:solidFill>
              </a:endParaRPr>
            </a:p>
          </p:txBody>
        </p:sp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CCE8C7D7-B1F9-BBC8-6793-2EA6471CF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463" y="4899025"/>
              <a:ext cx="1695978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(ROM or PLA)</a:t>
              </a:r>
            </a:p>
          </p:txBody>
        </p:sp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53DE2434-6725-DCB6-25D7-E9A3DD38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4603750"/>
              <a:ext cx="2009775" cy="6318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BB2400FC-A906-C4A3-C91A-BF24B683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188" y="5476875"/>
              <a:ext cx="2862964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Control address register</a:t>
              </a:r>
            </a:p>
          </p:txBody>
        </p:sp>
        <p:sp>
          <p:nvSpPr>
            <p:cNvPr id="8205" name="Rectangle 14">
              <a:extLst>
                <a:ext uri="{FF2B5EF4-FFF2-40B4-BE49-F238E27FC236}">
                  <a16:creationId xmlns:a16="http://schemas.microsoft.com/office/drawing/2014/main" id="{758C6FA9-92B9-4870-19DC-4BDEB5DA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700" y="5481638"/>
              <a:ext cx="2803525" cy="3365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6" name="Rectangle 17">
              <a:extLst>
                <a:ext uri="{FF2B5EF4-FFF2-40B4-BE49-F238E27FC236}">
                  <a16:creationId xmlns:a16="http://schemas.microsoft.com/office/drawing/2014/main" id="{426789FC-526A-AC01-0099-02C7B795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6056313"/>
              <a:ext cx="1970088" cy="323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7" name="Rectangle 18">
              <a:extLst>
                <a:ext uri="{FF2B5EF4-FFF2-40B4-BE49-F238E27FC236}">
                  <a16:creationId xmlns:a16="http://schemas.microsoft.com/office/drawing/2014/main" id="{382713A9-5A9A-D701-0E55-74A5902D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6061075"/>
              <a:ext cx="1952459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Control Memory</a:t>
              </a:r>
            </a:p>
          </p:txBody>
        </p:sp>
        <p:sp>
          <p:nvSpPr>
            <p:cNvPr id="8208" name="Line 36">
              <a:extLst>
                <a:ext uri="{FF2B5EF4-FFF2-40B4-BE49-F238E27FC236}">
                  <a16:creationId xmlns:a16="http://schemas.microsoft.com/office/drawing/2014/main" id="{F511DFA3-8F85-9480-0A1B-425D4CE3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350" y="4379913"/>
              <a:ext cx="0" cy="2079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37">
              <a:extLst>
                <a:ext uri="{FF2B5EF4-FFF2-40B4-BE49-F238E27FC236}">
                  <a16:creationId xmlns:a16="http://schemas.microsoft.com/office/drawing/2014/main" id="{E197B183-BD41-D9F4-06A9-AAB00A7AA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763" y="5232400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8">
              <a:extLst>
                <a:ext uri="{FF2B5EF4-FFF2-40B4-BE49-F238E27FC236}">
                  <a16:creationId xmlns:a16="http://schemas.microsoft.com/office/drawing/2014/main" id="{B0386BD3-22A9-A50D-6F10-91D27870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763" y="5822950"/>
              <a:ext cx="0" cy="219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A6DDB0-65B3-3915-0515-48E53895B1DF}"/>
              </a:ext>
            </a:extLst>
          </p:cNvPr>
          <p:cNvSpPr txBox="1"/>
          <p:nvPr/>
        </p:nvSpPr>
        <p:spPr>
          <a:xfrm>
            <a:off x="7293926" y="4515267"/>
            <a:ext cx="333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PLA: Programmable Logic Array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067765-C01B-3EE2-167D-92BFF1952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651" y="165101"/>
            <a:ext cx="6900863" cy="6651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3300"/>
                </a:solidFill>
                <a:ea typeface="Gulim" panose="020B0503020000020004" pitchFamily="34" charset="-127"/>
              </a:rPr>
              <a:t>MICROPROGRAM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D2DBB1-43E4-EC84-5922-177CCB40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1" y="885825"/>
            <a:ext cx="2795637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b="1"/>
              <a:t>Computer Configuration</a:t>
            </a:r>
          </a:p>
        </p:txBody>
      </p:sp>
      <p:sp>
        <p:nvSpPr>
          <p:cNvPr id="9220" name="Rectangle 49">
            <a:extLst>
              <a:ext uri="{FF2B5EF4-FFF2-40B4-BE49-F238E27FC236}">
                <a16:creationId xmlns:a16="http://schemas.microsoft.com/office/drawing/2014/main" id="{5E9B3889-9819-D371-997F-920FF907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8" y="4999039"/>
            <a:ext cx="182808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kumimoji="1" lang="en-US" altLang="ko-KR" sz="14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ko-KR" sz="1400" b="1">
              <a:solidFill>
                <a:srgbClr val="000000"/>
              </a:solidFill>
            </a:endParaRPr>
          </a:p>
        </p:txBody>
      </p:sp>
      <p:grpSp>
        <p:nvGrpSpPr>
          <p:cNvPr id="9221" name="Group 1">
            <a:extLst>
              <a:ext uri="{FF2B5EF4-FFF2-40B4-BE49-F238E27FC236}">
                <a16:creationId xmlns:a16="http://schemas.microsoft.com/office/drawing/2014/main" id="{F3F6C0E5-2253-2561-BE70-26AD6A4E6379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1346201"/>
            <a:ext cx="4852988" cy="5076825"/>
            <a:chOff x="774700" y="1346200"/>
            <a:chExt cx="4852988" cy="5076825"/>
          </a:xfrm>
        </p:grpSpPr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DFCCBCFB-9DDE-4BB7-555F-17B0FBFB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" y="2279650"/>
              <a:ext cx="23813" cy="19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9D76B5B3-A45E-E09D-2875-B572B4F0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1641475"/>
              <a:ext cx="581892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E0E57440-B26E-6359-1119-9033C0E4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63" y="1628775"/>
              <a:ext cx="64770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25" name="Arc 8">
              <a:extLst>
                <a:ext uri="{FF2B5EF4-FFF2-40B4-BE49-F238E27FC236}">
                  <a16:creationId xmlns:a16="http://schemas.microsoft.com/office/drawing/2014/main" id="{BEEB323D-FF7D-FBDA-A2FA-BD157BC3A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150336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69338A74-FE9C-90B9-F5FA-6B97F7D78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5288" y="1354138"/>
              <a:ext cx="0" cy="1825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Arc 10">
              <a:extLst>
                <a:ext uri="{FF2B5EF4-FFF2-40B4-BE49-F238E27FC236}">
                  <a16:creationId xmlns:a16="http://schemas.microsoft.com/office/drawing/2014/main" id="{CF5726CB-5E21-60AD-79A5-E34A4B30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1503363"/>
              <a:ext cx="90487" cy="109537"/>
            </a:xfrm>
            <a:custGeom>
              <a:avLst/>
              <a:gdLst>
                <a:gd name="T0" fmla="*/ 0 w 17255"/>
                <a:gd name="T1" fmla="*/ 6204810 h 21600"/>
                <a:gd name="T2" fmla="*/ 68433858 w 17255"/>
                <a:gd name="T3" fmla="*/ 5855549 h 21600"/>
                <a:gd name="T4" fmla="*/ 34686994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1">
              <a:extLst>
                <a:ext uri="{FF2B5EF4-FFF2-40B4-BE49-F238E27FC236}">
                  <a16:creationId xmlns:a16="http://schemas.microsoft.com/office/drawing/2014/main" id="{8F56D103-C168-2AA5-2AD1-365DD970D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338" y="1354138"/>
              <a:ext cx="0" cy="1825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Arc 12">
              <a:extLst>
                <a:ext uri="{FF2B5EF4-FFF2-40B4-BE49-F238E27FC236}">
                  <a16:creationId xmlns:a16="http://schemas.microsoft.com/office/drawing/2014/main" id="{862AD18C-8ECE-ABE6-D686-1C185B7A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0304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3">
              <a:extLst>
                <a:ext uri="{FF2B5EF4-FFF2-40B4-BE49-F238E27FC236}">
                  <a16:creationId xmlns:a16="http://schemas.microsoft.com/office/drawing/2014/main" id="{F41415CB-0E31-182E-1FB0-ACC1C3972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5313" y="1868488"/>
              <a:ext cx="0" cy="1952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14">
              <a:extLst>
                <a:ext uri="{FF2B5EF4-FFF2-40B4-BE49-F238E27FC236}">
                  <a16:creationId xmlns:a16="http://schemas.microsoft.com/office/drawing/2014/main" id="{CA3733AA-00D8-70B1-2C7D-5808A23C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5" y="2155825"/>
              <a:ext cx="4424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9232" name="Rectangle 15">
              <a:extLst>
                <a:ext uri="{FF2B5EF4-FFF2-40B4-BE49-F238E27FC236}">
                  <a16:creationId xmlns:a16="http://schemas.microsoft.com/office/drawing/2014/main" id="{5A544511-EFC5-039F-CAB7-911242CA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2154238"/>
              <a:ext cx="104775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33" name="Rectangle 16">
              <a:extLst>
                <a:ext uri="{FF2B5EF4-FFF2-40B4-BE49-F238E27FC236}">
                  <a16:creationId xmlns:a16="http://schemas.microsoft.com/office/drawing/2014/main" id="{F7DA504E-9096-85F6-5364-719C538C6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1920875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9234" name="Rectangle 17">
              <a:extLst>
                <a:ext uri="{FF2B5EF4-FFF2-40B4-BE49-F238E27FC236}">
                  <a16:creationId xmlns:a16="http://schemas.microsoft.com/office/drawing/2014/main" id="{CA359500-8127-1891-F0FD-20028B2CB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1920875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35" name="Arc 18">
              <a:extLst>
                <a:ext uri="{FF2B5EF4-FFF2-40B4-BE49-F238E27FC236}">
                  <a16:creationId xmlns:a16="http://schemas.microsoft.com/office/drawing/2014/main" id="{598C02B2-441D-22F1-CA31-7DFA882C4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740025"/>
              <a:ext cx="88900" cy="107950"/>
            </a:xfrm>
            <a:custGeom>
              <a:avLst/>
              <a:gdLst>
                <a:gd name="T0" fmla="*/ 0 w 17255"/>
                <a:gd name="T1" fmla="*/ 5768103 h 21600"/>
                <a:gd name="T2" fmla="*/ 62639548 w 17255"/>
                <a:gd name="T3" fmla="*/ 5443679 h 21600"/>
                <a:gd name="T4" fmla="*/ 31750283 w 17255"/>
                <a:gd name="T5" fmla="*/ 673438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AC4DF33F-8065-4B05-8FDB-90A6872B4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5313" y="2382838"/>
              <a:ext cx="0" cy="390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0">
              <a:extLst>
                <a:ext uri="{FF2B5EF4-FFF2-40B4-BE49-F238E27FC236}">
                  <a16:creationId xmlns:a16="http://schemas.microsoft.com/office/drawing/2014/main" id="{27F0DB9A-82FF-BFF3-A2E7-879B059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2876550"/>
              <a:ext cx="432812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9238" name="Rectangle 21">
              <a:extLst>
                <a:ext uri="{FF2B5EF4-FFF2-40B4-BE49-F238E27FC236}">
                  <a16:creationId xmlns:a16="http://schemas.microsoft.com/office/drawing/2014/main" id="{B786B028-E5AB-3A29-928B-EB807395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2863850"/>
              <a:ext cx="104775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39" name="Rectangle 22">
              <a:extLst>
                <a:ext uri="{FF2B5EF4-FFF2-40B4-BE49-F238E27FC236}">
                  <a16:creationId xmlns:a16="http://schemas.microsoft.com/office/drawing/2014/main" id="{DC076470-D5AF-B79C-0A08-4671CF9D2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2651125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9240" name="Rectangle 23">
              <a:extLst>
                <a:ext uri="{FF2B5EF4-FFF2-40B4-BE49-F238E27FC236}">
                  <a16:creationId xmlns:a16="http://schemas.microsoft.com/office/drawing/2014/main" id="{C40FA1A7-FB23-883F-D537-51D2A846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2651125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41" name="Arc 24">
              <a:extLst>
                <a:ext uri="{FF2B5EF4-FFF2-40B4-BE49-F238E27FC236}">
                  <a16:creationId xmlns:a16="http://schemas.microsoft.com/office/drawing/2014/main" id="{AEA9E3CF-2C3B-6124-CBB7-59C7B8035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2540000"/>
              <a:ext cx="111125" cy="88900"/>
            </a:xfrm>
            <a:custGeom>
              <a:avLst/>
              <a:gdLst>
                <a:gd name="T0" fmla="*/ 6292983 w 21600"/>
                <a:gd name="T1" fmla="*/ 62639548 h 17255"/>
                <a:gd name="T2" fmla="*/ 6667716 w 21600"/>
                <a:gd name="T3" fmla="*/ 0 h 17255"/>
                <a:gd name="T4" fmla="*/ 77847353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5">
              <a:extLst>
                <a:ext uri="{FF2B5EF4-FFF2-40B4-BE49-F238E27FC236}">
                  <a16:creationId xmlns:a16="http://schemas.microsoft.com/office/drawing/2014/main" id="{773F573B-0974-2F88-57CC-34385EAA7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188" y="2586038"/>
              <a:ext cx="1978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26">
              <a:extLst>
                <a:ext uri="{FF2B5EF4-FFF2-40B4-BE49-F238E27FC236}">
                  <a16:creationId xmlns:a16="http://schemas.microsoft.com/office/drawing/2014/main" id="{AE6880A0-485B-3B1B-11A6-1FD1F0104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713" y="2360613"/>
              <a:ext cx="89928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9244" name="Arc 27">
              <a:extLst>
                <a:ext uri="{FF2B5EF4-FFF2-40B4-BE49-F238E27FC236}">
                  <a16:creationId xmlns:a16="http://schemas.microsoft.com/office/drawing/2014/main" id="{2D73B68E-86E0-95C6-C5FC-B99307F89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3254375"/>
              <a:ext cx="88900" cy="107950"/>
            </a:xfrm>
            <a:custGeom>
              <a:avLst/>
              <a:gdLst>
                <a:gd name="T0" fmla="*/ 0 w 17255"/>
                <a:gd name="T1" fmla="*/ 5768103 h 21600"/>
                <a:gd name="T2" fmla="*/ 62639548 w 17255"/>
                <a:gd name="T3" fmla="*/ 5443679 h 21600"/>
                <a:gd name="T4" fmla="*/ 31750283 w 17255"/>
                <a:gd name="T5" fmla="*/ 673438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8">
              <a:extLst>
                <a:ext uri="{FF2B5EF4-FFF2-40B4-BE49-F238E27FC236}">
                  <a16:creationId xmlns:a16="http://schemas.microsoft.com/office/drawing/2014/main" id="{8B068671-88A6-CF06-1E34-7C4864F2B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5313" y="3103563"/>
              <a:ext cx="0" cy="184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Rectangle 29">
              <a:extLst>
                <a:ext uri="{FF2B5EF4-FFF2-40B4-BE49-F238E27FC236}">
                  <a16:creationId xmlns:a16="http://schemas.microsoft.com/office/drawing/2014/main" id="{9D48DFAA-FD55-E45B-680E-C847C228B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525" y="2339975"/>
              <a:ext cx="870432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Memory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9247" name="Rectangle 30">
              <a:extLst>
                <a:ext uri="{FF2B5EF4-FFF2-40B4-BE49-F238E27FC236}">
                  <a16:creationId xmlns:a16="http://schemas.microsoft.com/office/drawing/2014/main" id="{879F238C-8A84-4B87-011F-33A04AE3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568575"/>
              <a:ext cx="97783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2048 x 16</a:t>
              </a:r>
            </a:p>
          </p:txBody>
        </p:sp>
        <p:sp>
          <p:nvSpPr>
            <p:cNvPr id="9248" name="Freeform 31">
              <a:extLst>
                <a:ext uri="{FF2B5EF4-FFF2-40B4-BE49-F238E27FC236}">
                  <a16:creationId xmlns:a16="http://schemas.microsoft.com/office/drawing/2014/main" id="{291CAB30-CA01-1604-DA3D-B13925113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3" y="1365250"/>
              <a:ext cx="3006725" cy="2003425"/>
            </a:xfrm>
            <a:custGeom>
              <a:avLst/>
              <a:gdLst>
                <a:gd name="T0" fmla="*/ 0 w 2041"/>
                <a:gd name="T1" fmla="*/ 0 h 1401"/>
                <a:gd name="T2" fmla="*/ 0 w 2041"/>
                <a:gd name="T3" fmla="*/ 2147483647 h 1401"/>
                <a:gd name="T4" fmla="*/ 2147483647 w 2041"/>
                <a:gd name="T5" fmla="*/ 2147483647 h 14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1" h="1401">
                  <a:moveTo>
                    <a:pt x="0" y="0"/>
                  </a:moveTo>
                  <a:lnTo>
                    <a:pt x="0" y="1400"/>
                  </a:lnTo>
                  <a:lnTo>
                    <a:pt x="2040" y="140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2">
              <a:extLst>
                <a:ext uri="{FF2B5EF4-FFF2-40B4-BE49-F238E27FC236}">
                  <a16:creationId xmlns:a16="http://schemas.microsoft.com/office/drawing/2014/main" id="{0A265FC8-0C7E-9B24-92CB-9F023B969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775" y="1357313"/>
              <a:ext cx="549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3">
              <a:extLst>
                <a:ext uri="{FF2B5EF4-FFF2-40B4-BE49-F238E27FC236}">
                  <a16:creationId xmlns:a16="http://schemas.microsoft.com/office/drawing/2014/main" id="{23587109-922A-CF97-12E7-288CCE349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1688" y="1358900"/>
              <a:ext cx="3541712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Rectangle 34">
              <a:extLst>
                <a:ext uri="{FF2B5EF4-FFF2-40B4-BE49-F238E27FC236}">
                  <a16:creationId xmlns:a16="http://schemas.microsoft.com/office/drawing/2014/main" id="{04E0C292-40A9-19D4-384A-2CCD3D43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3633788"/>
              <a:ext cx="581892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9252" name="Rectangle 35">
              <a:extLst>
                <a:ext uri="{FF2B5EF4-FFF2-40B4-BE49-F238E27FC236}">
                  <a16:creationId xmlns:a16="http://schemas.microsoft.com/office/drawing/2014/main" id="{F36A46C0-5D56-4B86-8103-31E4FCC4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3641725"/>
              <a:ext cx="908050" cy="2413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53" name="Arc 36">
              <a:extLst>
                <a:ext uri="{FF2B5EF4-FFF2-40B4-BE49-F238E27FC236}">
                  <a16:creationId xmlns:a16="http://schemas.microsoft.com/office/drawing/2014/main" id="{482C4C24-A265-19C5-9EAE-60D1FE2A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35163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7">
              <a:extLst>
                <a:ext uri="{FF2B5EF4-FFF2-40B4-BE49-F238E27FC236}">
                  <a16:creationId xmlns:a16="http://schemas.microsoft.com/office/drawing/2014/main" id="{F8F5C125-A81F-3061-C00F-AFDDC0747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0675" y="3365500"/>
              <a:ext cx="0" cy="184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Arc 38">
              <a:extLst>
                <a:ext uri="{FF2B5EF4-FFF2-40B4-BE49-F238E27FC236}">
                  <a16:creationId xmlns:a16="http://schemas.microsoft.com/office/drawing/2014/main" id="{30392050-D91A-16AC-D86F-BB61583EE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35163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9">
              <a:extLst>
                <a:ext uri="{FF2B5EF4-FFF2-40B4-BE49-F238E27FC236}">
                  <a16:creationId xmlns:a16="http://schemas.microsoft.com/office/drawing/2014/main" id="{31767FE7-1951-77A4-DDDC-2DF696A0F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2967038"/>
              <a:ext cx="0" cy="582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Arc 40">
              <a:extLst>
                <a:ext uri="{FF2B5EF4-FFF2-40B4-BE49-F238E27FC236}">
                  <a16:creationId xmlns:a16="http://schemas.microsoft.com/office/drawing/2014/main" id="{231207BB-6B08-8E00-9888-7A5C43D5F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16313"/>
              <a:ext cx="90487" cy="109537"/>
            </a:xfrm>
            <a:custGeom>
              <a:avLst/>
              <a:gdLst>
                <a:gd name="T0" fmla="*/ 0 w 17255"/>
                <a:gd name="T1" fmla="*/ 6204810 h 21600"/>
                <a:gd name="T2" fmla="*/ 68433858 w 17255"/>
                <a:gd name="T3" fmla="*/ 5855549 h 21600"/>
                <a:gd name="T4" fmla="*/ 34686994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1">
              <a:extLst>
                <a:ext uri="{FF2B5EF4-FFF2-40B4-BE49-F238E27FC236}">
                  <a16:creationId xmlns:a16="http://schemas.microsoft.com/office/drawing/2014/main" id="{027A8FD4-C7FE-54B8-9D30-39BA3B9E3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1713" y="3355975"/>
              <a:ext cx="0" cy="19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Rectangle 42">
              <a:extLst>
                <a:ext uri="{FF2B5EF4-FFF2-40B4-BE49-F238E27FC236}">
                  <a16:creationId xmlns:a16="http://schemas.microsoft.com/office/drawing/2014/main" id="{2416F6BF-CEA9-4DD2-3AB4-45FB4F0D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438" y="4273550"/>
              <a:ext cx="4424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9260" name="Rectangle 43">
              <a:extLst>
                <a:ext uri="{FF2B5EF4-FFF2-40B4-BE49-F238E27FC236}">
                  <a16:creationId xmlns:a16="http://schemas.microsoft.com/office/drawing/2014/main" id="{D43B201B-8F6C-2BBF-56BE-8F3AB348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4294188"/>
              <a:ext cx="104775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61" name="Rectangle 44">
              <a:extLst>
                <a:ext uri="{FF2B5EF4-FFF2-40B4-BE49-F238E27FC236}">
                  <a16:creationId xmlns:a16="http://schemas.microsoft.com/office/drawing/2014/main" id="{FDECCE8C-B35F-6139-01CB-B4CB0B396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4078288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262" name="Rectangle 45">
              <a:extLst>
                <a:ext uri="{FF2B5EF4-FFF2-40B4-BE49-F238E27FC236}">
                  <a16:creationId xmlns:a16="http://schemas.microsoft.com/office/drawing/2014/main" id="{68792CC8-8FE9-FA14-2CA9-F7B23933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07828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63" name="Arc 46">
              <a:extLst>
                <a:ext uri="{FF2B5EF4-FFF2-40B4-BE49-F238E27FC236}">
                  <a16:creationId xmlns:a16="http://schemas.microsoft.com/office/drawing/2014/main" id="{16A54C3D-C475-0737-E165-ED6BFABF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417036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47">
              <a:extLst>
                <a:ext uri="{FF2B5EF4-FFF2-40B4-BE49-F238E27FC236}">
                  <a16:creationId xmlns:a16="http://schemas.microsoft.com/office/drawing/2014/main" id="{646ECD55-B6B4-EAD3-C269-6346DBC40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3883025"/>
              <a:ext cx="0" cy="319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Rectangle 48">
              <a:extLst>
                <a:ext uri="{FF2B5EF4-FFF2-40B4-BE49-F238E27FC236}">
                  <a16:creationId xmlns:a16="http://schemas.microsoft.com/office/drawing/2014/main" id="{E266AC08-1F95-4801-613E-94DB31DC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417" y="4991100"/>
              <a:ext cx="1069204" cy="606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Arithmetic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logic and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shift unit</a:t>
              </a:r>
            </a:p>
          </p:txBody>
        </p:sp>
        <p:sp>
          <p:nvSpPr>
            <p:cNvPr id="9266" name="Rectangle 51">
              <a:extLst>
                <a:ext uri="{FF2B5EF4-FFF2-40B4-BE49-F238E27FC236}">
                  <a16:creationId xmlns:a16="http://schemas.microsoft.com/office/drawing/2014/main" id="{5B50FFC5-359E-1A09-E4E3-9B457635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5003800"/>
              <a:ext cx="1047750" cy="5603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67" name="Arc 52">
              <a:extLst>
                <a:ext uri="{FF2B5EF4-FFF2-40B4-BE49-F238E27FC236}">
                  <a16:creationId xmlns:a16="http://schemas.microsoft.com/office/drawing/2014/main" id="{75061BAA-D529-9834-FD98-BDA5283DB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4878388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53">
              <a:extLst>
                <a:ext uri="{FF2B5EF4-FFF2-40B4-BE49-F238E27FC236}">
                  <a16:creationId xmlns:a16="http://schemas.microsoft.com/office/drawing/2014/main" id="{85C836CC-483F-B395-F8F0-5516DF83B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4522788"/>
              <a:ext cx="0" cy="388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Rectangle 54">
              <a:extLst>
                <a:ext uri="{FF2B5EF4-FFF2-40B4-BE49-F238E27FC236}">
                  <a16:creationId xmlns:a16="http://schemas.microsoft.com/office/drawing/2014/main" id="{4719DEDC-2EFF-081C-BC7B-6C1B2BF8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961063"/>
              <a:ext cx="4424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9270" name="Rectangle 55">
              <a:extLst>
                <a:ext uri="{FF2B5EF4-FFF2-40B4-BE49-F238E27FC236}">
                  <a16:creationId xmlns:a16="http://schemas.microsoft.com/office/drawing/2014/main" id="{8D3C0D5E-02D6-078B-B5D3-91CF78FE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5975350"/>
              <a:ext cx="1047750" cy="2413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71" name="Rectangle 56">
              <a:extLst>
                <a:ext uri="{FF2B5EF4-FFF2-40B4-BE49-F238E27FC236}">
                  <a16:creationId xmlns:a16="http://schemas.microsoft.com/office/drawing/2014/main" id="{DA5253DE-F2F4-E3E4-57FF-D55B0DC1B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5740400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272" name="Rectangle 57">
              <a:extLst>
                <a:ext uri="{FF2B5EF4-FFF2-40B4-BE49-F238E27FC236}">
                  <a16:creationId xmlns:a16="http://schemas.microsoft.com/office/drawing/2014/main" id="{EEDAD601-BE12-D3AF-77C1-7A3C8138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8" y="5751513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73" name="Arc 58">
              <a:extLst>
                <a:ext uri="{FF2B5EF4-FFF2-40B4-BE49-F238E27FC236}">
                  <a16:creationId xmlns:a16="http://schemas.microsoft.com/office/drawing/2014/main" id="{4701E7C3-A68A-2EA9-2F24-4A7AE212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5851525"/>
              <a:ext cx="88900" cy="109538"/>
            </a:xfrm>
            <a:custGeom>
              <a:avLst/>
              <a:gdLst>
                <a:gd name="T0" fmla="*/ 0 w 17255"/>
                <a:gd name="T1" fmla="*/ 6204973 h 21600"/>
                <a:gd name="T2" fmla="*/ 62639548 w 17255"/>
                <a:gd name="T3" fmla="*/ 5855709 h 21600"/>
                <a:gd name="T4" fmla="*/ 31750283 w 17255"/>
                <a:gd name="T5" fmla="*/ 7244516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9">
              <a:extLst>
                <a:ext uri="{FF2B5EF4-FFF2-40B4-BE49-F238E27FC236}">
                  <a16:creationId xmlns:a16="http://schemas.microsoft.com/office/drawing/2014/main" id="{F3F70550-41CB-ADD2-7C9C-0605452B9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5564188"/>
              <a:ext cx="0" cy="319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60">
              <a:extLst>
                <a:ext uri="{FF2B5EF4-FFF2-40B4-BE49-F238E27FC236}">
                  <a16:creationId xmlns:a16="http://schemas.microsoft.com/office/drawing/2014/main" id="{B7C7ED4D-7E9E-200F-EB61-DBF7B03A2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4678363"/>
              <a:ext cx="2082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Arc 61">
              <a:extLst>
                <a:ext uri="{FF2B5EF4-FFF2-40B4-BE49-F238E27FC236}">
                  <a16:creationId xmlns:a16="http://schemas.microsoft.com/office/drawing/2014/main" id="{25FA911F-B7C3-5843-89F2-C73C89770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4878388"/>
              <a:ext cx="90487" cy="109537"/>
            </a:xfrm>
            <a:custGeom>
              <a:avLst/>
              <a:gdLst>
                <a:gd name="T0" fmla="*/ 0 w 17255"/>
                <a:gd name="T1" fmla="*/ 6204810 h 21600"/>
                <a:gd name="T2" fmla="*/ 68433858 w 17255"/>
                <a:gd name="T3" fmla="*/ 5855549 h 21600"/>
                <a:gd name="T4" fmla="*/ 34686994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Freeform 62">
              <a:extLst>
                <a:ext uri="{FF2B5EF4-FFF2-40B4-BE49-F238E27FC236}">
                  <a16:creationId xmlns:a16="http://schemas.microsoft.com/office/drawing/2014/main" id="{33E3F740-FE70-6C35-E036-189D7CD51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363" y="4797425"/>
              <a:ext cx="603250" cy="103188"/>
            </a:xfrm>
            <a:custGeom>
              <a:avLst/>
              <a:gdLst>
                <a:gd name="T0" fmla="*/ 0 w 409"/>
                <a:gd name="T1" fmla="*/ 2147483647 h 73"/>
                <a:gd name="T2" fmla="*/ 0 w 409"/>
                <a:gd name="T3" fmla="*/ 0 h 73"/>
                <a:gd name="T4" fmla="*/ 2147483647 w 409"/>
                <a:gd name="T5" fmla="*/ 0 h 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9" h="73">
                  <a:moveTo>
                    <a:pt x="0" y="72"/>
                  </a:moveTo>
                  <a:lnTo>
                    <a:pt x="0" y="0"/>
                  </a:lnTo>
                  <a:lnTo>
                    <a:pt x="4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3">
              <a:extLst>
                <a:ext uri="{FF2B5EF4-FFF2-40B4-BE49-F238E27FC236}">
                  <a16:creationId xmlns:a16="http://schemas.microsoft.com/office/drawing/2014/main" id="{709A809E-4E6C-EE4C-34F5-9399913D6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0" y="3368675"/>
              <a:ext cx="944563" cy="3054350"/>
            </a:xfrm>
            <a:custGeom>
              <a:avLst/>
              <a:gdLst>
                <a:gd name="T0" fmla="*/ 0 w 641"/>
                <a:gd name="T1" fmla="*/ 2147483647 h 2137"/>
                <a:gd name="T2" fmla="*/ 0 w 641"/>
                <a:gd name="T3" fmla="*/ 2147483647 h 2137"/>
                <a:gd name="T4" fmla="*/ 2147483647 w 641"/>
                <a:gd name="T5" fmla="*/ 2147483647 h 2137"/>
                <a:gd name="T6" fmla="*/ 2147483647 w 641"/>
                <a:gd name="T7" fmla="*/ 0 h 21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1" h="2137">
                  <a:moveTo>
                    <a:pt x="0" y="2000"/>
                  </a:moveTo>
                  <a:lnTo>
                    <a:pt x="0" y="2136"/>
                  </a:lnTo>
                  <a:lnTo>
                    <a:pt x="640" y="2136"/>
                  </a:lnTo>
                  <a:lnTo>
                    <a:pt x="64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29E8F1D3-C0C2-FEFB-CA70-5CA1E36BA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300" y="3363913"/>
              <a:ext cx="5953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5">
              <a:extLst>
                <a:ext uri="{FF2B5EF4-FFF2-40B4-BE49-F238E27FC236}">
                  <a16:creationId xmlns:a16="http://schemas.microsoft.com/office/drawing/2014/main" id="{E05227FB-C40F-A15B-7594-C2767B44D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3400" y="1354138"/>
              <a:ext cx="0" cy="3327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Rectangle 66">
              <a:extLst>
                <a:ext uri="{FF2B5EF4-FFF2-40B4-BE49-F238E27FC236}">
                  <a16:creationId xmlns:a16="http://schemas.microsoft.com/office/drawing/2014/main" id="{72306127-0FDD-830F-16CA-78B05E34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4432300"/>
              <a:ext cx="56265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SBR</a:t>
              </a:r>
            </a:p>
          </p:txBody>
        </p:sp>
        <p:sp>
          <p:nvSpPr>
            <p:cNvPr id="9282" name="Rectangle 67">
              <a:extLst>
                <a:ext uri="{FF2B5EF4-FFF2-40B4-BE49-F238E27FC236}">
                  <a16:creationId xmlns:a16="http://schemas.microsoft.com/office/drawing/2014/main" id="{64DB79A8-E7B5-723B-E495-317336EC2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8" y="4419600"/>
              <a:ext cx="57785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83" name="Rectangle 68">
              <a:extLst>
                <a:ext uri="{FF2B5EF4-FFF2-40B4-BE49-F238E27FC236}">
                  <a16:creationId xmlns:a16="http://schemas.microsoft.com/office/drawing/2014/main" id="{5A8D68DD-8938-60BB-E715-7A79F983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038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9284" name="Rectangle 69">
              <a:extLst>
                <a:ext uri="{FF2B5EF4-FFF2-40B4-BE49-F238E27FC236}">
                  <a16:creationId xmlns:a16="http://schemas.microsoft.com/office/drawing/2014/main" id="{9A6A1452-E9A2-929D-D1CF-FF8F271F9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3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85" name="Rectangle 70">
              <a:extLst>
                <a:ext uri="{FF2B5EF4-FFF2-40B4-BE49-F238E27FC236}">
                  <a16:creationId xmlns:a16="http://schemas.microsoft.com/office/drawing/2014/main" id="{85A75353-72F5-FC3A-4059-91F0A253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4425950"/>
              <a:ext cx="572274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CAR</a:t>
              </a:r>
            </a:p>
          </p:txBody>
        </p:sp>
        <p:sp>
          <p:nvSpPr>
            <p:cNvPr id="9286" name="Rectangle 71">
              <a:extLst>
                <a:ext uri="{FF2B5EF4-FFF2-40B4-BE49-F238E27FC236}">
                  <a16:creationId xmlns:a16="http://schemas.microsoft.com/office/drawing/2014/main" id="{099A43D6-3040-94E8-CE9B-7952BE699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4419600"/>
              <a:ext cx="57785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87" name="Rectangle 72">
              <a:extLst>
                <a:ext uri="{FF2B5EF4-FFF2-40B4-BE49-F238E27FC236}">
                  <a16:creationId xmlns:a16="http://schemas.microsoft.com/office/drawing/2014/main" id="{F906A6F4-01AA-954F-CAB5-1AE635D3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9288" name="Rectangle 73">
              <a:extLst>
                <a:ext uri="{FF2B5EF4-FFF2-40B4-BE49-F238E27FC236}">
                  <a16:creationId xmlns:a16="http://schemas.microsoft.com/office/drawing/2014/main" id="{3A970537-B5C3-4891-229A-DF6CA11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89" name="Rectangle 74">
              <a:extLst>
                <a:ext uri="{FF2B5EF4-FFF2-40B4-BE49-F238E27FC236}">
                  <a16:creationId xmlns:a16="http://schemas.microsoft.com/office/drawing/2014/main" id="{8046FBDF-192C-72FB-8141-77A68E55B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4935538"/>
              <a:ext cx="1567738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Control memory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9290" name="Rectangle 75">
              <a:extLst>
                <a:ext uri="{FF2B5EF4-FFF2-40B4-BE49-F238E27FC236}">
                  <a16:creationId xmlns:a16="http://schemas.microsoft.com/office/drawing/2014/main" id="{923BB689-D73F-AC6A-B5C8-5F303C48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5095875"/>
              <a:ext cx="878447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128 x 20</a:t>
              </a:r>
            </a:p>
          </p:txBody>
        </p:sp>
        <p:sp>
          <p:nvSpPr>
            <p:cNvPr id="9291" name="Rectangle 76">
              <a:extLst>
                <a:ext uri="{FF2B5EF4-FFF2-40B4-BE49-F238E27FC236}">
                  <a16:creationId xmlns:a16="http://schemas.microsoft.com/office/drawing/2014/main" id="{11A1C5F3-5994-D1BD-356F-30144BC62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8" y="4957763"/>
              <a:ext cx="1508125" cy="365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92" name="Rectangle 77">
              <a:extLst>
                <a:ext uri="{FF2B5EF4-FFF2-40B4-BE49-F238E27FC236}">
                  <a16:creationId xmlns:a16="http://schemas.microsoft.com/office/drawing/2014/main" id="{B019C614-8A5F-EDA8-2960-834FA5F2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825" y="4098925"/>
              <a:ext cx="2051050" cy="172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93" name="Rectangle 78">
              <a:extLst>
                <a:ext uri="{FF2B5EF4-FFF2-40B4-BE49-F238E27FC236}">
                  <a16:creationId xmlns:a16="http://schemas.microsoft.com/office/drawing/2014/main" id="{293B4893-5A42-74F0-60D7-0560938C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5576888"/>
              <a:ext cx="1195841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Control unit</a:t>
              </a:r>
            </a:p>
          </p:txBody>
        </p:sp>
        <p:sp>
          <p:nvSpPr>
            <p:cNvPr id="9294" name="Arc 79">
              <a:extLst>
                <a:ext uri="{FF2B5EF4-FFF2-40B4-BE49-F238E27FC236}">
                  <a16:creationId xmlns:a16="http://schemas.microsoft.com/office/drawing/2014/main" id="{F6DB05B8-EC54-6E09-1F87-7BD326DB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550" y="4295775"/>
              <a:ext cx="90488" cy="107950"/>
            </a:xfrm>
            <a:custGeom>
              <a:avLst/>
              <a:gdLst>
                <a:gd name="T0" fmla="*/ 0 w 17255"/>
                <a:gd name="T1" fmla="*/ 5768103 h 21600"/>
                <a:gd name="T2" fmla="*/ 68437708 w 17255"/>
                <a:gd name="T3" fmla="*/ 5443679 h 21600"/>
                <a:gd name="T4" fmla="*/ 34688421 w 17255"/>
                <a:gd name="T5" fmla="*/ 673438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Freeform 80">
              <a:extLst>
                <a:ext uri="{FF2B5EF4-FFF2-40B4-BE49-F238E27FC236}">
                  <a16:creationId xmlns:a16="http://schemas.microsoft.com/office/drawing/2014/main" id="{F5714D58-E8B5-1665-6042-201448B0D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3824288"/>
              <a:ext cx="873125" cy="849312"/>
            </a:xfrm>
            <a:custGeom>
              <a:avLst/>
              <a:gdLst>
                <a:gd name="T0" fmla="*/ 0 w 593"/>
                <a:gd name="T1" fmla="*/ 2147483647 h 593"/>
                <a:gd name="T2" fmla="*/ 0 w 593"/>
                <a:gd name="T3" fmla="*/ 0 h 593"/>
                <a:gd name="T4" fmla="*/ 2147483647 w 593"/>
                <a:gd name="T5" fmla="*/ 0 h 593"/>
                <a:gd name="T6" fmla="*/ 2147483647 w 593"/>
                <a:gd name="T7" fmla="*/ 2147483647 h 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3" h="593">
                  <a:moveTo>
                    <a:pt x="0" y="344"/>
                  </a:moveTo>
                  <a:lnTo>
                    <a:pt x="0" y="0"/>
                  </a:lnTo>
                  <a:lnTo>
                    <a:pt x="592" y="0"/>
                  </a:lnTo>
                  <a:lnTo>
                    <a:pt x="592" y="59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Rectangle 81">
              <a:extLst>
                <a:ext uri="{FF2B5EF4-FFF2-40B4-BE49-F238E27FC236}">
                  <a16:creationId xmlns:a16="http://schemas.microsoft.com/office/drawing/2014/main" id="{42D88324-EB72-8656-D811-B13C8304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2154238"/>
              <a:ext cx="1047750" cy="8128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97" name="Arc 82">
              <a:extLst>
                <a:ext uri="{FF2B5EF4-FFF2-40B4-BE49-F238E27FC236}">
                  <a16:creationId xmlns:a16="http://schemas.microsoft.com/office/drawing/2014/main" id="{9491E4B4-31DF-2CC0-1145-6DA248B5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20304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83">
              <a:extLst>
                <a:ext uri="{FF2B5EF4-FFF2-40B4-BE49-F238E27FC236}">
                  <a16:creationId xmlns:a16="http://schemas.microsoft.com/office/drawing/2014/main" id="{8004E736-4D32-BD11-AFA3-58BCE0D41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1354138"/>
              <a:ext cx="0" cy="709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Oval 84">
              <a:extLst>
                <a:ext uri="{FF2B5EF4-FFF2-40B4-BE49-F238E27FC236}">
                  <a16:creationId xmlns:a16="http://schemas.microsoft.com/office/drawing/2014/main" id="{00A03E93-73B4-A1FC-EA8E-6FFA0D82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645025"/>
              <a:ext cx="34925" cy="4603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300" name="Oval 86">
              <a:extLst>
                <a:ext uri="{FF2B5EF4-FFF2-40B4-BE49-F238E27FC236}">
                  <a16:creationId xmlns:a16="http://schemas.microsoft.com/office/drawing/2014/main" id="{D9CBA4F7-3790-9C52-AA9F-88A109004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588" y="1346200"/>
              <a:ext cx="36512" cy="4445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301" name="Oval 88">
              <a:extLst>
                <a:ext uri="{FF2B5EF4-FFF2-40B4-BE49-F238E27FC236}">
                  <a16:creationId xmlns:a16="http://schemas.microsoft.com/office/drawing/2014/main" id="{ED2F9EFC-8DBF-3D68-7B44-EEB1A5CD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325" y="4778375"/>
              <a:ext cx="36513" cy="4603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302" name="Oval 90">
              <a:extLst>
                <a:ext uri="{FF2B5EF4-FFF2-40B4-BE49-F238E27FC236}">
                  <a16:creationId xmlns:a16="http://schemas.microsoft.com/office/drawing/2014/main" id="{E0C42EB0-EED8-5128-6071-EBD8DC61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63" y="2565400"/>
              <a:ext cx="36512" cy="4445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EF5B6C-F9B0-EC29-C489-8C7AC17A7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14300"/>
            <a:ext cx="8832850" cy="577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0000"/>
                </a:solidFill>
                <a:ea typeface="Gulim" panose="020B0503020000020004" pitchFamily="34" charset="-127"/>
              </a:rPr>
              <a:t>MACHINE INSTRUCTION FORMAT</a:t>
            </a:r>
          </a:p>
        </p:txBody>
      </p:sp>
      <p:sp>
        <p:nvSpPr>
          <p:cNvPr id="10243" name="Rectangle 11">
            <a:extLst>
              <a:ext uri="{FF2B5EF4-FFF2-40B4-BE49-F238E27FC236}">
                <a16:creationId xmlns:a16="http://schemas.microsoft.com/office/drawing/2014/main" id="{5CD3318A-E40A-0D5F-431B-F14B747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4330701"/>
            <a:ext cx="3074560" cy="34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sz="2000" b="1"/>
              <a:t>Microinstruction Format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43400BA-F47D-13F0-A5FE-EF96D771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8" y="291465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kumimoji="1" lang="en-US" altLang="ko-KR" sz="1200" b="1"/>
              <a:t>EA is the effective address</a:t>
            </a:r>
          </a:p>
        </p:txBody>
      </p:sp>
      <p:grpSp>
        <p:nvGrpSpPr>
          <p:cNvPr id="10245" name="Group 1">
            <a:extLst>
              <a:ext uri="{FF2B5EF4-FFF2-40B4-BE49-F238E27FC236}">
                <a16:creationId xmlns:a16="http://schemas.microsoft.com/office/drawing/2014/main" id="{BFEF09CE-A2B8-FCDE-4784-2B66673DF50F}"/>
              </a:ext>
            </a:extLst>
          </p:cNvPr>
          <p:cNvGrpSpPr>
            <a:grpSpLocks/>
          </p:cNvGrpSpPr>
          <p:nvPr/>
        </p:nvGrpSpPr>
        <p:grpSpPr bwMode="auto">
          <a:xfrm>
            <a:off x="2379664" y="2781300"/>
            <a:ext cx="4897437" cy="1316752"/>
            <a:chOff x="855663" y="2781300"/>
            <a:chExt cx="4897437" cy="1316752"/>
          </a:xfrm>
        </p:grpSpPr>
        <p:grpSp>
          <p:nvGrpSpPr>
            <p:cNvPr id="10283" name="Group 2">
              <a:extLst>
                <a:ext uri="{FF2B5EF4-FFF2-40B4-BE49-F238E27FC236}">
                  <a16:creationId xmlns:a16="http://schemas.microsoft.com/office/drawing/2014/main" id="{EB5BC787-410E-E50C-4798-0686273C6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163" y="2781300"/>
              <a:ext cx="4067175" cy="1243013"/>
              <a:chOff x="1300163" y="2781300"/>
              <a:chExt cx="4067175" cy="1243013"/>
            </a:xfrm>
          </p:grpSpPr>
          <p:sp>
            <p:nvSpPr>
              <p:cNvPr id="10285" name="Rectangle 3">
                <a:extLst>
                  <a:ext uri="{FF2B5EF4-FFF2-40B4-BE49-F238E27FC236}">
                    <a16:creationId xmlns:a16="http://schemas.microsoft.com/office/drawing/2014/main" id="{D99C919D-E379-880D-2F78-34DF957B7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863" y="2952750"/>
                <a:ext cx="25400" cy="238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0286" name="Rectangle 5">
                <a:extLst>
                  <a:ext uri="{FF2B5EF4-FFF2-40B4-BE49-F238E27FC236}">
                    <a16:creationId xmlns:a16="http://schemas.microsoft.com/office/drawing/2014/main" id="{6AF985EB-284C-9FEA-D900-374B3538C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163" y="2803525"/>
                <a:ext cx="4067175" cy="112077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0287" name="Line 6">
                <a:extLst>
                  <a:ext uri="{FF2B5EF4-FFF2-40B4-BE49-F238E27FC236}">
                    <a16:creationId xmlns:a16="http://schemas.microsoft.com/office/drawing/2014/main" id="{0F0FC26C-4F40-C0DA-F95F-D4C63C123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163" y="3017838"/>
                <a:ext cx="40671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7">
                <a:extLst>
                  <a:ext uri="{FF2B5EF4-FFF2-40B4-BE49-F238E27FC236}">
                    <a16:creationId xmlns:a16="http://schemas.microsoft.com/office/drawing/2014/main" id="{921C4A6F-7C48-3B34-6766-A4EE0AB8C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475" y="2803525"/>
                <a:ext cx="0" cy="1120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9" name="Line 8">
                <a:extLst>
                  <a:ext uri="{FF2B5EF4-FFF2-40B4-BE49-F238E27FC236}">
                    <a16:creationId xmlns:a16="http://schemas.microsoft.com/office/drawing/2014/main" id="{4FDEEC2A-960E-92CF-8E49-177071AAF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2300" y="2813050"/>
                <a:ext cx="0" cy="1100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Rectangle 9">
                <a:extLst>
                  <a:ext uri="{FF2B5EF4-FFF2-40B4-BE49-F238E27FC236}">
                    <a16:creationId xmlns:a16="http://schemas.microsoft.com/office/drawing/2014/main" id="{8FD68856-C300-5401-E886-EF4B1715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25" y="2781300"/>
                <a:ext cx="3214688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>
                  <a:lnSpc>
                    <a:spcPct val="97000"/>
                  </a:lnSpc>
                </a:pPr>
                <a:r>
                  <a:rPr kumimoji="1" lang="en-US" altLang="ko-KR" sz="1200" b="1"/>
                  <a:t>Symbol            OP-code             Description</a:t>
                </a:r>
              </a:p>
            </p:txBody>
          </p:sp>
          <p:sp>
            <p:nvSpPr>
              <p:cNvPr id="10291" name="Rectangle 10">
                <a:extLst>
                  <a:ext uri="{FF2B5EF4-FFF2-40B4-BE49-F238E27FC236}">
                    <a16:creationId xmlns:a16="http://schemas.microsoft.com/office/drawing/2014/main" id="{8A8586C3-7B0B-5EF3-11E3-FB802FD34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388" y="3894138"/>
                <a:ext cx="22225" cy="130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10284" name="Rectangle 13">
              <a:extLst>
                <a:ext uri="{FF2B5EF4-FFF2-40B4-BE49-F238E27FC236}">
                  <a16:creationId xmlns:a16="http://schemas.microsoft.com/office/drawing/2014/main" id="{D4A1B5CE-18C1-6794-D6C7-B4F905DED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013075"/>
              <a:ext cx="4897437" cy="1084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5715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ADD	  0000	AC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AC + M[EA]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BRANCH	  0001 	if (AC &lt; 0) then (PC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 EA)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STORE	  0010	M[EA]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 AC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EXCHANGE	  0011	AC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 </a:t>
              </a:r>
              <a:r>
                <a:rPr kumimoji="1" lang="en-US" altLang="ko-KR" sz="1200" b="1"/>
                <a:t>M[EA], M[EA]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 AC</a:t>
              </a:r>
            </a:p>
            <a:p>
              <a:pPr latinLnBrk="1">
                <a:lnSpc>
                  <a:spcPct val="94000"/>
                </a:lnSpc>
              </a:pPr>
              <a:endParaRPr kumimoji="1" lang="en-US" altLang="ko-KR" sz="1200" b="1"/>
            </a:p>
          </p:txBody>
        </p:sp>
      </p:grpSp>
      <p:sp>
        <p:nvSpPr>
          <p:cNvPr id="10246" name="Rectangle 14">
            <a:extLst>
              <a:ext uri="{FF2B5EF4-FFF2-40B4-BE49-F238E27FC236}">
                <a16:creationId xmlns:a16="http://schemas.microsoft.com/office/drawing/2014/main" id="{BBE61A3C-4021-CA72-068D-FDDE6869E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6" y="1158876"/>
            <a:ext cx="34705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/>
              <a:t>Machine instruction format</a:t>
            </a:r>
          </a:p>
        </p:txBody>
      </p:sp>
      <p:sp>
        <p:nvSpPr>
          <p:cNvPr id="10247" name="Rectangle 26">
            <a:extLst>
              <a:ext uri="{FF2B5EF4-FFF2-40B4-BE49-F238E27FC236}">
                <a16:creationId xmlns:a16="http://schemas.microsoft.com/office/drawing/2014/main" id="{A7AE3DFD-85BB-5A63-D76B-6CFABCD1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2328864"/>
            <a:ext cx="374301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/>
              <a:t>Sample machine instructions</a:t>
            </a:r>
          </a:p>
        </p:txBody>
      </p:sp>
      <p:grpSp>
        <p:nvGrpSpPr>
          <p:cNvPr id="10248" name="Group 3">
            <a:extLst>
              <a:ext uri="{FF2B5EF4-FFF2-40B4-BE49-F238E27FC236}">
                <a16:creationId xmlns:a16="http://schemas.microsoft.com/office/drawing/2014/main" id="{CC1C3C36-3C17-3828-F4F1-5DF2765BC0BE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4830764"/>
            <a:ext cx="3936236" cy="1423987"/>
            <a:chOff x="1241425" y="4830763"/>
            <a:chExt cx="3936236" cy="1423987"/>
          </a:xfrm>
        </p:grpSpPr>
        <p:sp>
          <p:nvSpPr>
            <p:cNvPr id="10261" name="Rectangle 27">
              <a:extLst>
                <a:ext uri="{FF2B5EF4-FFF2-40B4-BE49-F238E27FC236}">
                  <a16:creationId xmlns:a16="http://schemas.microsoft.com/office/drawing/2014/main" id="{71E06B16-4FF6-6931-378F-406921CB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088" y="504348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0262" name="Rectangle 28">
              <a:extLst>
                <a:ext uri="{FF2B5EF4-FFF2-40B4-BE49-F238E27FC236}">
                  <a16:creationId xmlns:a16="http://schemas.microsoft.com/office/drawing/2014/main" id="{06C79B5F-0301-BD75-FE1C-5FA433F7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425" y="5033963"/>
              <a:ext cx="3449638" cy="2365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63" name="Line 29">
              <a:extLst>
                <a:ext uri="{FF2B5EF4-FFF2-40B4-BE49-F238E27FC236}">
                  <a16:creationId xmlns:a16="http://schemas.microsoft.com/office/drawing/2014/main" id="{B661210D-F54E-8E7A-CFA4-D4E5D676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900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30">
              <a:extLst>
                <a:ext uri="{FF2B5EF4-FFF2-40B4-BE49-F238E27FC236}">
                  <a16:creationId xmlns:a16="http://schemas.microsoft.com/office/drawing/2014/main" id="{28CB0F8A-C24F-9553-E139-E303CD491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075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31">
              <a:extLst>
                <a:ext uri="{FF2B5EF4-FFF2-40B4-BE49-F238E27FC236}">
                  <a16:creationId xmlns:a16="http://schemas.microsoft.com/office/drawing/2014/main" id="{A227CCC4-8CF3-33C1-6985-DF17BE30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550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Line 32">
              <a:extLst>
                <a:ext uri="{FF2B5EF4-FFF2-40B4-BE49-F238E27FC236}">
                  <a16:creationId xmlns:a16="http://schemas.microsoft.com/office/drawing/2014/main" id="{9E2F9647-C835-5642-A376-59AF041FB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463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33">
              <a:extLst>
                <a:ext uri="{FF2B5EF4-FFF2-40B4-BE49-F238E27FC236}">
                  <a16:creationId xmlns:a16="http://schemas.microsoft.com/office/drawing/2014/main" id="{7F0DD5E0-8961-F247-4D6A-81F1A6306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850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34">
              <a:extLst>
                <a:ext uri="{FF2B5EF4-FFF2-40B4-BE49-F238E27FC236}">
                  <a16:creationId xmlns:a16="http://schemas.microsoft.com/office/drawing/2014/main" id="{F7B6031C-4CE8-E3C7-1BB2-72E55DF1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504348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F2</a:t>
              </a:r>
            </a:p>
          </p:txBody>
        </p:sp>
        <p:sp>
          <p:nvSpPr>
            <p:cNvPr id="10269" name="Rectangle 35">
              <a:extLst>
                <a:ext uri="{FF2B5EF4-FFF2-40B4-BE49-F238E27FC236}">
                  <a16:creationId xmlns:a16="http://schemas.microsoft.com/office/drawing/2014/main" id="{585C9EAF-3FBC-E210-CE19-4470B25DD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25" y="504348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0270" name="Rectangle 36">
              <a:extLst>
                <a:ext uri="{FF2B5EF4-FFF2-40B4-BE49-F238E27FC236}">
                  <a16:creationId xmlns:a16="http://schemas.microsoft.com/office/drawing/2014/main" id="{5E352FF8-370A-15B1-BAA9-5014C62B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504348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CD</a:t>
              </a:r>
            </a:p>
          </p:txBody>
        </p:sp>
        <p:sp>
          <p:nvSpPr>
            <p:cNvPr id="10271" name="Rectangle 37">
              <a:extLst>
                <a:ext uri="{FF2B5EF4-FFF2-40B4-BE49-F238E27FC236}">
                  <a16:creationId xmlns:a16="http://schemas.microsoft.com/office/drawing/2014/main" id="{48F924BB-547A-24F4-D2D2-B4D8CE04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504348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</a:t>
              </a:r>
            </a:p>
          </p:txBody>
        </p:sp>
        <p:sp>
          <p:nvSpPr>
            <p:cNvPr id="10272" name="Rectangle 38">
              <a:extLst>
                <a:ext uri="{FF2B5EF4-FFF2-40B4-BE49-F238E27FC236}">
                  <a16:creationId xmlns:a16="http://schemas.microsoft.com/office/drawing/2014/main" id="{F475DF6F-D099-62D6-1FCF-66041A74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504348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</a:t>
              </a:r>
            </a:p>
          </p:txBody>
        </p:sp>
        <p:sp>
          <p:nvSpPr>
            <p:cNvPr id="10273" name="Rectangle 39">
              <a:extLst>
                <a:ext uri="{FF2B5EF4-FFF2-40B4-BE49-F238E27FC236}">
                  <a16:creationId xmlns:a16="http://schemas.microsoft.com/office/drawing/2014/main" id="{6E7F200F-3475-96E8-CC48-E4A9A32A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74" name="Rectangle 40">
              <a:extLst>
                <a:ext uri="{FF2B5EF4-FFF2-40B4-BE49-F238E27FC236}">
                  <a16:creationId xmlns:a16="http://schemas.microsoft.com/office/drawing/2014/main" id="{BA3D0CDC-63CA-44E4-6D8F-62CED2D4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763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75" name="Rectangle 41">
              <a:extLst>
                <a:ext uri="{FF2B5EF4-FFF2-40B4-BE49-F238E27FC236}">
                  <a16:creationId xmlns:a16="http://schemas.microsoft.com/office/drawing/2014/main" id="{997448E8-E272-7099-ABCE-2E936B78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93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76" name="Rectangle 42">
              <a:extLst>
                <a:ext uri="{FF2B5EF4-FFF2-40B4-BE49-F238E27FC236}">
                  <a16:creationId xmlns:a16="http://schemas.microsoft.com/office/drawing/2014/main" id="{95E804D4-FB9B-7B0D-4831-3A80E73C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5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77" name="Rectangle 43">
              <a:extLst>
                <a:ext uri="{FF2B5EF4-FFF2-40B4-BE49-F238E27FC236}">
                  <a16:creationId xmlns:a16="http://schemas.microsoft.com/office/drawing/2014/main" id="{73D1CA40-F782-9878-691E-D147F234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78" name="Rectangle 44">
              <a:extLst>
                <a:ext uri="{FF2B5EF4-FFF2-40B4-BE49-F238E27FC236}">
                  <a16:creationId xmlns:a16="http://schemas.microsoft.com/office/drawing/2014/main" id="{883B6D0B-A55C-51D3-B380-3DC4D870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0279" name="Rectangle 45">
              <a:extLst>
                <a:ext uri="{FF2B5EF4-FFF2-40B4-BE49-F238E27FC236}">
                  <a16:creationId xmlns:a16="http://schemas.microsoft.com/office/drawing/2014/main" id="{28F9C9A1-CE46-7D6A-0DAA-7CBBFE364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5446713"/>
              <a:ext cx="2547173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F1, F2, F3: Microoperation fields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280" name="Rectangle 46">
              <a:extLst>
                <a:ext uri="{FF2B5EF4-FFF2-40B4-BE49-F238E27FC236}">
                  <a16:creationId xmlns:a16="http://schemas.microsoft.com/office/drawing/2014/main" id="{7F474A3B-073B-33F5-B26B-27F4D7E10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5630863"/>
              <a:ext cx="2300311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CD: Condition for branching 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281" name="Rectangle 47">
              <a:extLst>
                <a:ext uri="{FF2B5EF4-FFF2-40B4-BE49-F238E27FC236}">
                  <a16:creationId xmlns:a16="http://schemas.microsoft.com/office/drawing/2014/main" id="{827386E9-5910-65AF-EA93-5D90F5CD7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5815013"/>
              <a:ext cx="1388202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BR: Branch field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282" name="Rectangle 48">
              <a:extLst>
                <a:ext uri="{FF2B5EF4-FFF2-40B4-BE49-F238E27FC236}">
                  <a16:creationId xmlns:a16="http://schemas.microsoft.com/office/drawing/2014/main" id="{8C3E8BAA-4392-DF83-C392-8F742397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6000750"/>
              <a:ext cx="1458912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AD: Address field</a:t>
              </a:r>
            </a:p>
          </p:txBody>
        </p:sp>
      </p:grpSp>
      <p:grpSp>
        <p:nvGrpSpPr>
          <p:cNvPr id="10249" name="Group 1">
            <a:extLst>
              <a:ext uri="{FF2B5EF4-FFF2-40B4-BE49-F238E27FC236}">
                <a16:creationId xmlns:a16="http://schemas.microsoft.com/office/drawing/2014/main" id="{915116BB-E049-6B43-D7BD-D7B824BE185D}"/>
              </a:ext>
            </a:extLst>
          </p:cNvPr>
          <p:cNvGrpSpPr>
            <a:grpSpLocks/>
          </p:cNvGrpSpPr>
          <p:nvPr/>
        </p:nvGrpSpPr>
        <p:grpSpPr bwMode="auto">
          <a:xfrm>
            <a:off x="2825751" y="1566863"/>
            <a:ext cx="3753853" cy="713892"/>
            <a:chOff x="1301750" y="1566863"/>
            <a:chExt cx="3753853" cy="449157"/>
          </a:xfrm>
        </p:grpSpPr>
        <p:sp>
          <p:nvSpPr>
            <p:cNvPr id="10250" name="Rectangle 15">
              <a:extLst>
                <a:ext uri="{FF2B5EF4-FFF2-40B4-BE49-F238E27FC236}">
                  <a16:creationId xmlns:a16="http://schemas.microsoft.com/office/drawing/2014/main" id="{E503E4F4-7F20-B1CF-DC09-431F56F7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1770063"/>
              <a:ext cx="3638550" cy="2428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51" name="Rectangle 16">
              <a:extLst>
                <a:ext uri="{FF2B5EF4-FFF2-40B4-BE49-F238E27FC236}">
                  <a16:creationId xmlns:a16="http://schemas.microsoft.com/office/drawing/2014/main" id="{896FC59F-C3E7-3A60-B691-FEC7EC976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1782763"/>
              <a:ext cx="226025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252" name="Rectangle 18">
              <a:extLst>
                <a:ext uri="{FF2B5EF4-FFF2-40B4-BE49-F238E27FC236}">
                  <a16:creationId xmlns:a16="http://schemas.microsoft.com/office/drawing/2014/main" id="{18F3FF6E-7769-CBC9-F9DE-908614A6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773238"/>
              <a:ext cx="756618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Opcode</a:t>
              </a:r>
            </a:p>
          </p:txBody>
        </p:sp>
        <p:sp>
          <p:nvSpPr>
            <p:cNvPr id="10253" name="Rectangle 19">
              <a:extLst>
                <a:ext uri="{FF2B5EF4-FFF2-40B4-BE49-F238E27FC236}">
                  <a16:creationId xmlns:a16="http://schemas.microsoft.com/office/drawing/2014/main" id="{B9630A5E-4C66-32DE-D356-4F46C7A2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1566863"/>
              <a:ext cx="352662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0254" name="Rectangle 20">
              <a:extLst>
                <a:ext uri="{FF2B5EF4-FFF2-40B4-BE49-F238E27FC236}">
                  <a16:creationId xmlns:a16="http://schemas.microsoft.com/office/drawing/2014/main" id="{FEA93B4A-33BE-4CD7-BBCD-E1342BEA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700" y="1566863"/>
              <a:ext cx="352662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10255" name="Rectangle 21">
              <a:extLst>
                <a:ext uri="{FF2B5EF4-FFF2-40B4-BE49-F238E27FC236}">
                  <a16:creationId xmlns:a16="http://schemas.microsoft.com/office/drawing/2014/main" id="{D035FAC1-5AA6-5325-7013-3B96487D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1566863"/>
              <a:ext cx="344198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0256" name="Line 22">
              <a:extLst>
                <a:ext uri="{FF2B5EF4-FFF2-40B4-BE49-F238E27FC236}">
                  <a16:creationId xmlns:a16="http://schemas.microsoft.com/office/drawing/2014/main" id="{2678402D-8896-20DC-0F7A-5C324804D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913" y="177006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Rectangle 23">
              <a:extLst>
                <a:ext uri="{FF2B5EF4-FFF2-40B4-BE49-F238E27FC236}">
                  <a16:creationId xmlns:a16="http://schemas.microsoft.com/office/drawing/2014/main" id="{C9BE10D1-32E4-8ADF-1FAB-E515BCA52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175" y="1566863"/>
              <a:ext cx="352662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0258" name="Rectangle 24">
              <a:extLst>
                <a:ext uri="{FF2B5EF4-FFF2-40B4-BE49-F238E27FC236}">
                  <a16:creationId xmlns:a16="http://schemas.microsoft.com/office/drawing/2014/main" id="{0D2D7029-F691-7C7C-AFF2-2E999A22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792288"/>
              <a:ext cx="796694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10259" name="Rectangle 25">
              <a:extLst>
                <a:ext uri="{FF2B5EF4-FFF2-40B4-BE49-F238E27FC236}">
                  <a16:creationId xmlns:a16="http://schemas.microsoft.com/office/drawing/2014/main" id="{D47DAC44-1924-EC40-813F-F3CA2E23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1566863"/>
              <a:ext cx="267703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260" name="Line 50">
              <a:extLst>
                <a:ext uri="{FF2B5EF4-FFF2-40B4-BE49-F238E27FC236}">
                  <a16:creationId xmlns:a16="http://schemas.microsoft.com/office/drawing/2014/main" id="{4466169A-DD2B-CB0C-F1C8-08A6BC84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177313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7E2C577-D54C-05D1-4BA3-195AD8CDC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2176" y="177800"/>
            <a:ext cx="7934325" cy="79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800" b="1">
                <a:solidFill>
                  <a:srgbClr val="FF0000"/>
                </a:solidFill>
                <a:ea typeface="Gulim" panose="020B0503020000020004" pitchFamily="34" charset="-127"/>
              </a:rPr>
              <a:t>MICROINSTRUCTION  FIELD  DESCRIPTIONS - F1,F2,F3</a:t>
            </a:r>
          </a:p>
        </p:txBody>
      </p:sp>
      <p:grpSp>
        <p:nvGrpSpPr>
          <p:cNvPr id="11267" name="Group 29">
            <a:extLst>
              <a:ext uri="{FF2B5EF4-FFF2-40B4-BE49-F238E27FC236}">
                <a16:creationId xmlns:a16="http://schemas.microsoft.com/office/drawing/2014/main" id="{B68AA7D4-7BC7-4832-E45E-E4486C0440EC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1670051"/>
            <a:ext cx="2776538" cy="2106613"/>
            <a:chOff x="374" y="661"/>
            <a:chExt cx="1749" cy="1327"/>
          </a:xfrm>
        </p:grpSpPr>
        <p:sp>
          <p:nvSpPr>
            <p:cNvPr id="11279" name="Rectangle 3">
              <a:extLst>
                <a:ext uri="{FF2B5EF4-FFF2-40B4-BE49-F238E27FC236}">
                  <a16:creationId xmlns:a16="http://schemas.microsoft.com/office/drawing/2014/main" id="{96ED3F5C-C2B0-48A4-4C09-2DEE8422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661"/>
              <a:ext cx="172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F1	Microoperation	Symbol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000	None	NOP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+ DR	ADD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0	CLRAC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+ 1	INCAC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	DRTAC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101	AR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DR(0-10)	DRTAR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110	AR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PC	PCTAR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111	M[AR]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	WRITE</a:t>
              </a:r>
            </a:p>
          </p:txBody>
        </p:sp>
        <p:grpSp>
          <p:nvGrpSpPr>
            <p:cNvPr id="11280" name="Group 26">
              <a:extLst>
                <a:ext uri="{FF2B5EF4-FFF2-40B4-BE49-F238E27FC236}">
                  <a16:creationId xmlns:a16="http://schemas.microsoft.com/office/drawing/2014/main" id="{58C6FB86-AE47-533A-D7F5-D14C1A5EC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665"/>
              <a:ext cx="1594" cy="1323"/>
              <a:chOff x="374" y="665"/>
              <a:chExt cx="1594" cy="1323"/>
            </a:xfrm>
          </p:grpSpPr>
          <p:sp>
            <p:nvSpPr>
              <p:cNvPr id="11281" name="Rectangle 6">
                <a:extLst>
                  <a:ext uri="{FF2B5EF4-FFF2-40B4-BE49-F238E27FC236}">
                    <a16:creationId xmlns:a16="http://schemas.microsoft.com/office/drawing/2014/main" id="{1C55BB27-6498-7896-E973-7ED0F681A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665"/>
                <a:ext cx="1589" cy="1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1282" name="Line 7">
                <a:extLst>
                  <a:ext uri="{FF2B5EF4-FFF2-40B4-BE49-F238E27FC236}">
                    <a16:creationId xmlns:a16="http://schemas.microsoft.com/office/drawing/2014/main" id="{C326789A-08C3-34FC-6852-4A090825F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" y="814"/>
                <a:ext cx="1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4">
                <a:extLst>
                  <a:ext uri="{FF2B5EF4-FFF2-40B4-BE49-F238E27FC236}">
                    <a16:creationId xmlns:a16="http://schemas.microsoft.com/office/drawing/2014/main" id="{A2B457AA-E23D-5048-78BE-9F4FBEADD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" y="665"/>
                <a:ext cx="0" cy="1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68" name="Group 27">
            <a:extLst>
              <a:ext uri="{FF2B5EF4-FFF2-40B4-BE49-F238E27FC236}">
                <a16:creationId xmlns:a16="http://schemas.microsoft.com/office/drawing/2014/main" id="{34DA0F34-0752-3B5A-C62F-53006EAD1E4B}"/>
              </a:ext>
            </a:extLst>
          </p:cNvPr>
          <p:cNvGrpSpPr>
            <a:grpSpLocks/>
          </p:cNvGrpSpPr>
          <p:nvPr/>
        </p:nvGrpSpPr>
        <p:grpSpPr bwMode="auto">
          <a:xfrm>
            <a:off x="6061075" y="1677988"/>
            <a:ext cx="3640138" cy="2100262"/>
            <a:chOff x="2858" y="665"/>
            <a:chExt cx="2293" cy="1323"/>
          </a:xfrm>
        </p:grpSpPr>
        <p:sp>
          <p:nvSpPr>
            <p:cNvPr id="11275" name="Rectangle 4">
              <a:extLst>
                <a:ext uri="{FF2B5EF4-FFF2-40B4-BE49-F238E27FC236}">
                  <a16:creationId xmlns:a16="http://schemas.microsoft.com/office/drawing/2014/main" id="{598EB595-8A3B-D852-4130-B9D4733C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84"/>
              <a:ext cx="2271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F2	Microoperation	Symbol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000	None	NOP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- DR	SUB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</a:t>
              </a:r>
              <a:r>
                <a:rPr kumimoji="1" lang="en-US" altLang="ko-KR" sz="1200" b="1"/>
                <a:t> DR	OR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</a:t>
              </a:r>
              <a:r>
                <a:rPr kumimoji="1" lang="en-US" altLang="ko-KR" sz="1200" b="1"/>
                <a:t> DR	AND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100	DR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M[AR]	READ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101	DR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	ACTDR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110	DR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 + 1	INCDR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111	DR(0-10)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PC	PCTDR</a:t>
              </a:r>
            </a:p>
          </p:txBody>
        </p:sp>
        <p:sp>
          <p:nvSpPr>
            <p:cNvPr id="11276" name="Rectangle 20">
              <a:extLst>
                <a:ext uri="{FF2B5EF4-FFF2-40B4-BE49-F238E27FC236}">
                  <a16:creationId xmlns:a16="http://schemas.microsoft.com/office/drawing/2014/main" id="{741166DC-0939-CF6A-E9A4-9360DCFC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665"/>
              <a:ext cx="1589" cy="1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277" name="Line 21">
              <a:extLst>
                <a:ext uri="{FF2B5EF4-FFF2-40B4-BE49-F238E27FC236}">
                  <a16:creationId xmlns:a16="http://schemas.microsoft.com/office/drawing/2014/main" id="{8082956D-1A3B-42F7-440B-520519DB3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" y="814"/>
              <a:ext cx="15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22">
              <a:extLst>
                <a:ext uri="{FF2B5EF4-FFF2-40B4-BE49-F238E27FC236}">
                  <a16:creationId xmlns:a16="http://schemas.microsoft.com/office/drawing/2014/main" id="{D9CE93BB-4F97-DE2E-8874-8B36FFE5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665"/>
              <a:ext cx="0" cy="1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9" name="Group 30">
            <a:extLst>
              <a:ext uri="{FF2B5EF4-FFF2-40B4-BE49-F238E27FC236}">
                <a16:creationId xmlns:a16="http://schemas.microsoft.com/office/drawing/2014/main" id="{BE758F68-9A68-EEE8-B48A-55844F42B36A}"/>
              </a:ext>
            </a:extLst>
          </p:cNvPr>
          <p:cNvGrpSpPr>
            <a:grpSpLocks/>
          </p:cNvGrpSpPr>
          <p:nvPr/>
        </p:nvGrpSpPr>
        <p:grpSpPr bwMode="auto">
          <a:xfrm>
            <a:off x="3794126" y="4462463"/>
            <a:ext cx="4143375" cy="2100262"/>
            <a:chOff x="1430" y="2411"/>
            <a:chExt cx="2588" cy="1323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69CC9EF4-54AA-D121-E633-3839B3C71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412"/>
              <a:ext cx="2559" cy="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F3	Microoperation	Symbol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000	None	NOP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</a:t>
              </a:r>
              <a:r>
                <a:rPr kumimoji="1" lang="en-US" altLang="ko-KR" sz="1200" b="1"/>
                <a:t> DR	XOR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AC’	COM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shl AC	SHL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100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shr AC	SHR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101	PC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PC + 1	INCPC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110	PC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AR	ARTPC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111	Reserved</a:t>
              </a:r>
            </a:p>
          </p:txBody>
        </p:sp>
        <p:grpSp>
          <p:nvGrpSpPr>
            <p:cNvPr id="11271" name="Group 28">
              <a:extLst>
                <a:ext uri="{FF2B5EF4-FFF2-40B4-BE49-F238E27FC236}">
                  <a16:creationId xmlns:a16="http://schemas.microsoft.com/office/drawing/2014/main" id="{E12C8768-3C98-7F94-D515-8E336A842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2411"/>
              <a:ext cx="1594" cy="1323"/>
              <a:chOff x="1430" y="2411"/>
              <a:chExt cx="1594" cy="1323"/>
            </a:xfrm>
          </p:grpSpPr>
          <p:sp>
            <p:nvSpPr>
              <p:cNvPr id="11272" name="Rectangle 23">
                <a:extLst>
                  <a:ext uri="{FF2B5EF4-FFF2-40B4-BE49-F238E27FC236}">
                    <a16:creationId xmlns:a16="http://schemas.microsoft.com/office/drawing/2014/main" id="{32CDAE47-8721-8A57-EA65-89FEB98BC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411"/>
                <a:ext cx="1589" cy="1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1273" name="Line 24">
                <a:extLst>
                  <a:ext uri="{FF2B5EF4-FFF2-40B4-BE49-F238E27FC236}">
                    <a16:creationId xmlns:a16="http://schemas.microsoft.com/office/drawing/2014/main" id="{AEA289B7-7696-0D2C-573F-3D3C31858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2560"/>
                <a:ext cx="1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Line 25">
                <a:extLst>
                  <a:ext uri="{FF2B5EF4-FFF2-40B4-BE49-F238E27FC236}">
                    <a16:creationId xmlns:a16="http://schemas.microsoft.com/office/drawing/2014/main" id="{84BD32B3-962B-E8FF-1C9D-A3435B396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411"/>
                <a:ext cx="0" cy="1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81A22D-6D60-3921-A1D3-92165798C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675" y="179389"/>
            <a:ext cx="8216900" cy="7000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800" b="1">
                <a:solidFill>
                  <a:srgbClr val="FF0000"/>
                </a:solidFill>
                <a:ea typeface="Gulim" panose="020B0503020000020004" pitchFamily="34" charset="-127"/>
              </a:rPr>
              <a:t>MICROINSTRUCTION FIELD DESCRIPTIONS     - CD, BR</a:t>
            </a:r>
          </a:p>
        </p:txBody>
      </p:sp>
      <p:grpSp>
        <p:nvGrpSpPr>
          <p:cNvPr id="12291" name="Group 15">
            <a:extLst>
              <a:ext uri="{FF2B5EF4-FFF2-40B4-BE49-F238E27FC236}">
                <a16:creationId xmlns:a16="http://schemas.microsoft.com/office/drawing/2014/main" id="{F0025CD5-0FEE-889D-2975-B9DC6057A02E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1511301"/>
            <a:ext cx="4235450" cy="1031875"/>
            <a:chOff x="1063" y="1030"/>
            <a:chExt cx="3700" cy="467"/>
          </a:xfrm>
        </p:grpSpPr>
        <p:sp>
          <p:nvSpPr>
            <p:cNvPr id="12298" name="Rectangle 3">
              <a:extLst>
                <a:ext uri="{FF2B5EF4-FFF2-40B4-BE49-F238E27FC236}">
                  <a16:creationId xmlns:a16="http://schemas.microsoft.com/office/drawing/2014/main" id="{236E6BDE-24D8-4FBE-38F3-3F4E17418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030"/>
              <a:ext cx="370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CD	Condition      Symbol	    Comments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00	Always = 1	U	Unconditional branch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01	DR(15)	 I	Indirect address bit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10	AC(15)	S	Sign bit of AC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11	AC = 0	Z	Zero value in AC</a:t>
              </a:r>
            </a:p>
          </p:txBody>
        </p:sp>
        <p:sp>
          <p:nvSpPr>
            <p:cNvPr id="12299" name="Rectangle 4">
              <a:extLst>
                <a:ext uri="{FF2B5EF4-FFF2-40B4-BE49-F238E27FC236}">
                  <a16:creationId xmlns:a16="http://schemas.microsoft.com/office/drawing/2014/main" id="{F48DDC75-38FD-6A1F-3077-D07CFD49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036"/>
              <a:ext cx="3656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0" name="Line 5">
              <a:extLst>
                <a:ext uri="{FF2B5EF4-FFF2-40B4-BE49-F238E27FC236}">
                  <a16:creationId xmlns:a16="http://schemas.microsoft.com/office/drawing/2014/main" id="{7B02A1A9-2438-6559-4361-92336ACA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6">
              <a:extLst>
                <a:ext uri="{FF2B5EF4-FFF2-40B4-BE49-F238E27FC236}">
                  <a16:creationId xmlns:a16="http://schemas.microsoft.com/office/drawing/2014/main" id="{7A72AB98-9521-5253-DB7C-0196D86E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7">
              <a:extLst>
                <a:ext uri="{FF2B5EF4-FFF2-40B4-BE49-F238E27FC236}">
                  <a16:creationId xmlns:a16="http://schemas.microsoft.com/office/drawing/2014/main" id="{976591EE-924D-7384-B118-C7F20D0F7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8">
              <a:extLst>
                <a:ext uri="{FF2B5EF4-FFF2-40B4-BE49-F238E27FC236}">
                  <a16:creationId xmlns:a16="http://schemas.microsoft.com/office/drawing/2014/main" id="{3C3DC7B5-C8E9-E10B-3E51-F519A8C95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1130"/>
              <a:ext cx="3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2" name="Group 16">
            <a:extLst>
              <a:ext uri="{FF2B5EF4-FFF2-40B4-BE49-F238E27FC236}">
                <a16:creationId xmlns:a16="http://schemas.microsoft.com/office/drawing/2014/main" id="{4450A9B4-2C2C-416F-3C3A-F59B94D29248}"/>
              </a:ext>
            </a:extLst>
          </p:cNvPr>
          <p:cNvGrpSpPr>
            <a:grpSpLocks/>
          </p:cNvGrpSpPr>
          <p:nvPr/>
        </p:nvGrpSpPr>
        <p:grpSpPr bwMode="auto">
          <a:xfrm>
            <a:off x="2749550" y="3595689"/>
            <a:ext cx="5346700" cy="1843087"/>
            <a:chOff x="514" y="1809"/>
            <a:chExt cx="4532" cy="802"/>
          </a:xfrm>
        </p:grpSpPr>
        <p:sp>
          <p:nvSpPr>
            <p:cNvPr id="12293" name="Rectangle 9">
              <a:extLst>
                <a:ext uri="{FF2B5EF4-FFF2-40B4-BE49-F238E27FC236}">
                  <a16:creationId xmlns:a16="http://schemas.microsoft.com/office/drawing/2014/main" id="{AEE12121-6A19-E2A7-95F4-A2C5EF0E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8"/>
              <a:ext cx="4021" cy="7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4" name="Line 10">
              <a:extLst>
                <a:ext uri="{FF2B5EF4-FFF2-40B4-BE49-F238E27FC236}">
                  <a16:creationId xmlns:a16="http://schemas.microsoft.com/office/drawing/2014/main" id="{45DE8D71-6CC1-8FA0-4D12-E304BF567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28"/>
              <a:ext cx="0" cy="7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11">
              <a:extLst>
                <a:ext uri="{FF2B5EF4-FFF2-40B4-BE49-F238E27FC236}">
                  <a16:creationId xmlns:a16="http://schemas.microsoft.com/office/drawing/2014/main" id="{9B5FDDD5-477A-BC35-1F87-09E3023F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1828"/>
              <a:ext cx="0" cy="7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2">
              <a:extLst>
                <a:ext uri="{FF2B5EF4-FFF2-40B4-BE49-F238E27FC236}">
                  <a16:creationId xmlns:a16="http://schemas.microsoft.com/office/drawing/2014/main" id="{374D75CE-2367-A5D7-C37B-9A491CE3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930"/>
              <a:ext cx="4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13">
              <a:extLst>
                <a:ext uri="{FF2B5EF4-FFF2-40B4-BE49-F238E27FC236}">
                  <a16:creationId xmlns:a16="http://schemas.microsoft.com/office/drawing/2014/main" id="{DFFD8D1B-0DDD-DDEA-4C09-18DC3288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1809"/>
              <a:ext cx="4424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5715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BR        Symbol	              Function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00	           JMP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AD if condition = 1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		 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 CAR + 1 if condition = 0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01	           CALL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AD, SBR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CAR + 1 if condition = 1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		 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CAR + 1 if condition = 0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10	            RET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SBR (Return from subroutine)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11	            MAP       CAR(2-5)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DR(11-14), CAR(0,1,6)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0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DAFF43-2C45-D9ED-CEE7-83A35C95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4764" y="12700"/>
            <a:ext cx="6899275" cy="661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0000"/>
                </a:solidFill>
                <a:ea typeface="Gulim" panose="020B0503020000020004" pitchFamily="34" charset="-127"/>
              </a:rPr>
              <a:t>SYMBOLIC  MICROINSTRUCTIONS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2CA836-AD07-B72C-AFAA-EF4ADA61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1" y="941389"/>
            <a:ext cx="80168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  <a:buFontTx/>
              <a:buChar char="•"/>
            </a:pPr>
            <a:r>
              <a:rPr kumimoji="1" lang="en-US" altLang="ko-KR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Symbols are used in microinstructions as in assembly language</a:t>
            </a:r>
          </a:p>
          <a:p>
            <a:pPr>
              <a:lnSpc>
                <a:spcPct val="101000"/>
              </a:lnSpc>
              <a:buFontTx/>
              <a:buChar char="•"/>
            </a:pPr>
            <a:r>
              <a:rPr kumimoji="1" lang="en-US" altLang="ko-KR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symbolic microprogram can be translated into its binary equivalent by a microprogram assembler.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7FB5DE0-666B-7546-648E-89CD85A3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2047876"/>
            <a:ext cx="8343900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5715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Sample Format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five fields: 	label; micro-ops; CD; BR; AD</a:t>
            </a:r>
          </a:p>
          <a:p>
            <a:pPr>
              <a:lnSpc>
                <a:spcPct val="90000"/>
              </a:lnSpc>
            </a:pPr>
            <a:endParaRPr kumimoji="1"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Label: 		may be empty or may specify a symbolic                    	            		address terminated with a colon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Micro-ops: consists of one, two, or three symbols                             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separated by commas</a:t>
            </a:r>
          </a:p>
          <a:p>
            <a:pPr lvl="1">
              <a:lnSpc>
                <a:spcPct val="92000"/>
              </a:lnSpc>
            </a:pPr>
            <a:endParaRPr kumimoji="1"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CD: 	one of {U, I, S, Z}, where	U: Unconditional Branch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		I:   Indirect address bit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		S: Sign of AC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	 		Z:  Zero value in AC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BR: 	one of {JMP, CALL, RET, MAP}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AD: 	one of {Symbolic address, NEXT, empty}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CE6A6958-F0EE-CD5B-AC6B-3D15A5B4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127250"/>
            <a:ext cx="9169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80847C69-9B59-3CA9-1419-F951843D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4260851"/>
            <a:ext cx="88233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5715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lvl="1">
              <a:lnSpc>
                <a:spcPct val="92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4EB9D9-6604-DEB8-8C3B-94345C44F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564" y="101600"/>
            <a:ext cx="7989887" cy="465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400" b="1">
                <a:solidFill>
                  <a:srgbClr val="FF0000"/>
                </a:solidFill>
                <a:ea typeface="Gulim" panose="020B0503020000020004" pitchFamily="34" charset="-127"/>
              </a:rPr>
              <a:t>SYMBOLIC  MICROPROGRAM  - FETCH ROUTINE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AF60C1BB-3A69-8474-DEEF-D99C5D14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6" y="3340101"/>
            <a:ext cx="44180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Symbolic microprogram for the fetch cycle:</a:t>
            </a: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252DD274-8119-7474-EFE8-B601C541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6" y="4775201"/>
            <a:ext cx="4687181" cy="31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Binary equivalents translated by an assembler</a:t>
            </a:r>
          </a:p>
        </p:txBody>
      </p:sp>
      <p:grpSp>
        <p:nvGrpSpPr>
          <p:cNvPr id="14341" name="Group 3">
            <a:extLst>
              <a:ext uri="{FF2B5EF4-FFF2-40B4-BE49-F238E27FC236}">
                <a16:creationId xmlns:a16="http://schemas.microsoft.com/office/drawing/2014/main" id="{9EC307BD-BA9C-112D-B790-F21B6DE788EA}"/>
              </a:ext>
            </a:extLst>
          </p:cNvPr>
          <p:cNvGrpSpPr>
            <a:grpSpLocks/>
          </p:cNvGrpSpPr>
          <p:nvPr/>
        </p:nvGrpSpPr>
        <p:grpSpPr bwMode="auto">
          <a:xfrm>
            <a:off x="2287588" y="5167314"/>
            <a:ext cx="4756150" cy="993775"/>
            <a:chOff x="763588" y="5167313"/>
            <a:chExt cx="4756150" cy="993775"/>
          </a:xfrm>
        </p:grpSpPr>
        <p:sp>
          <p:nvSpPr>
            <p:cNvPr id="14352" name="Rectangle 8">
              <a:extLst>
                <a:ext uri="{FF2B5EF4-FFF2-40B4-BE49-F238E27FC236}">
                  <a16:creationId xmlns:a16="http://schemas.microsoft.com/office/drawing/2014/main" id="{30E2A2E5-67FD-1433-8833-E38E7294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5572125"/>
              <a:ext cx="4475163" cy="588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1000000           110         000         000           00             00      1000001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1000001           000         100         101           00             00      1000010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1000010           101         000         000           00             11      0000000</a:t>
              </a:r>
            </a:p>
          </p:txBody>
        </p:sp>
        <p:sp>
          <p:nvSpPr>
            <p:cNvPr id="14353" name="Rectangle 9">
              <a:extLst>
                <a:ext uri="{FF2B5EF4-FFF2-40B4-BE49-F238E27FC236}">
                  <a16:creationId xmlns:a16="http://schemas.microsoft.com/office/drawing/2014/main" id="{8903E1E5-03AC-499B-4F91-9EEC48874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5176838"/>
              <a:ext cx="43688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           F1           F2          F3           CD            BR           AD</a:t>
              </a:r>
            </a:p>
          </p:txBody>
        </p:sp>
        <p:sp>
          <p:nvSpPr>
            <p:cNvPr id="14354" name="Rectangle 10">
              <a:extLst>
                <a:ext uri="{FF2B5EF4-FFF2-40B4-BE49-F238E27FC236}">
                  <a16:creationId xmlns:a16="http://schemas.microsoft.com/office/drawing/2014/main" id="{458B3121-44B5-BDEB-D0B4-AD103355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5167313"/>
              <a:ext cx="4740275" cy="993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5" name="Line 11">
              <a:extLst>
                <a:ext uri="{FF2B5EF4-FFF2-40B4-BE49-F238E27FC236}">
                  <a16:creationId xmlns:a16="http://schemas.microsoft.com/office/drawing/2014/main" id="{D43CB820-3952-B29F-5FE0-2FDD7945A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463" y="5573713"/>
              <a:ext cx="4740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F28C56D7-B690-3E9E-EF2C-9D408497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1098551"/>
            <a:ext cx="5224462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 FETCH, Read an instruction from memory</a:t>
            </a:r>
          </a:p>
          <a:p>
            <a:pPr>
              <a:lnSpc>
                <a:spcPct val="90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and decode the instruction and update PC</a:t>
            </a:r>
          </a:p>
        </p:txBody>
      </p:sp>
      <p:grpSp>
        <p:nvGrpSpPr>
          <p:cNvPr id="14343" name="Group 1">
            <a:extLst>
              <a:ext uri="{FF2B5EF4-FFF2-40B4-BE49-F238E27FC236}">
                <a16:creationId xmlns:a16="http://schemas.microsoft.com/office/drawing/2014/main" id="{BF30D555-C2AA-07FF-F67E-17228B418E8C}"/>
              </a:ext>
            </a:extLst>
          </p:cNvPr>
          <p:cNvGrpSpPr>
            <a:grpSpLocks/>
          </p:cNvGrpSpPr>
          <p:nvPr/>
        </p:nvGrpSpPr>
        <p:grpSpPr bwMode="auto">
          <a:xfrm>
            <a:off x="2287588" y="2324101"/>
            <a:ext cx="5556250" cy="695325"/>
            <a:chOff x="763588" y="2324100"/>
            <a:chExt cx="5556250" cy="695325"/>
          </a:xfrm>
        </p:grpSpPr>
        <p:sp>
          <p:nvSpPr>
            <p:cNvPr id="14350" name="Rectangle 3">
              <a:extLst>
                <a:ext uri="{FF2B5EF4-FFF2-40B4-BE49-F238E27FC236}">
                  <a16:creationId xmlns:a16="http://schemas.microsoft.com/office/drawing/2014/main" id="{02DD7FDA-69C2-0F6E-70DA-D05FEF37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2324100"/>
              <a:ext cx="4568825" cy="6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M[AR], PC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PC + 1</a:t>
              </a:r>
            </a:p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DR(0-10), CAR(2-5)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DR(11-14), CAR(0,1,6)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14351" name="Rectangle 14">
              <a:extLst>
                <a:ext uri="{FF2B5EF4-FFF2-40B4-BE49-F238E27FC236}">
                  <a16:creationId xmlns:a16="http://schemas.microsoft.com/office/drawing/2014/main" id="{5C1554AE-2668-C7C5-7CF8-0D8F2E3B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336800"/>
              <a:ext cx="5556250" cy="6826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4" name="Group 2">
            <a:extLst>
              <a:ext uri="{FF2B5EF4-FFF2-40B4-BE49-F238E27FC236}">
                <a16:creationId xmlns:a16="http://schemas.microsoft.com/office/drawing/2014/main" id="{7F014A96-2962-C3A1-8A71-825AC30AC378}"/>
              </a:ext>
            </a:extLst>
          </p:cNvPr>
          <p:cNvGrpSpPr>
            <a:grpSpLocks/>
          </p:cNvGrpSpPr>
          <p:nvPr/>
        </p:nvGrpSpPr>
        <p:grpSpPr bwMode="auto">
          <a:xfrm>
            <a:off x="2287589" y="3702050"/>
            <a:ext cx="4262437" cy="884238"/>
            <a:chOff x="763588" y="3702050"/>
            <a:chExt cx="4262437" cy="884238"/>
          </a:xfrm>
        </p:grpSpPr>
        <p:sp>
          <p:nvSpPr>
            <p:cNvPr id="14347" name="Rectangle 5">
              <a:extLst>
                <a:ext uri="{FF2B5EF4-FFF2-40B4-BE49-F238E27FC236}">
                  <a16:creationId xmlns:a16="http://schemas.microsoft.com/office/drawing/2014/main" id="{C0706908-8F33-7A6B-D1C2-310527BB7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663" y="3759200"/>
              <a:ext cx="2900362" cy="827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ORG 64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PCTAR                 U   JMP   NEXT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READ, INCPC     U   JMP   NEXT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DRTAR                 U   MAP              </a:t>
              </a:r>
            </a:p>
          </p:txBody>
        </p:sp>
        <p:sp>
          <p:nvSpPr>
            <p:cNvPr id="14348" name="Rectangle 6">
              <a:extLst>
                <a:ext uri="{FF2B5EF4-FFF2-40B4-BE49-F238E27FC236}">
                  <a16:creationId xmlns:a16="http://schemas.microsoft.com/office/drawing/2014/main" id="{0294D7C8-BE15-D47A-84F7-27A06C93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3732213"/>
              <a:ext cx="80645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01000"/>
                </a:lnSpc>
              </a:pPr>
              <a:endParaRPr kumimoji="1"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1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FETCH:</a:t>
              </a:r>
            </a:p>
          </p:txBody>
        </p:sp>
        <p:sp>
          <p:nvSpPr>
            <p:cNvPr id="14349" name="Rectangle 15">
              <a:extLst>
                <a:ext uri="{FF2B5EF4-FFF2-40B4-BE49-F238E27FC236}">
                  <a16:creationId xmlns:a16="http://schemas.microsoft.com/office/drawing/2014/main" id="{2561A156-94DF-1B94-36A5-5459720C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3702050"/>
              <a:ext cx="4146550" cy="858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45" name="Rectangle 16">
            <a:extLst>
              <a:ext uri="{FF2B5EF4-FFF2-40B4-BE49-F238E27FC236}">
                <a16:creationId xmlns:a16="http://schemas.microsoft.com/office/drawing/2014/main" id="{2D05BB6E-0753-082F-9FF3-6F2D1C4D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1101726"/>
            <a:ext cx="5541962" cy="536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Rectangle 17">
            <a:extLst>
              <a:ext uri="{FF2B5EF4-FFF2-40B4-BE49-F238E27FC236}">
                <a16:creationId xmlns:a16="http://schemas.microsoft.com/office/drawing/2014/main" id="{7DA58258-4C35-8F87-17ED-CEF9DA9E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003426"/>
            <a:ext cx="4808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microoperations in the fetch cycle: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95A7EE-C866-C4FC-5E9D-79434F2E4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9" y="1"/>
            <a:ext cx="7227887" cy="5302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>
                <a:ea typeface="Gulim" panose="020B0503020000020004" pitchFamily="34" charset="-127"/>
              </a:rPr>
              <a:t>SYMBOLIC  MICROPROGRAM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EF9971B-797A-302D-C910-55EBEDF4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874713"/>
            <a:ext cx="8029575" cy="112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buFontTx/>
              <a:buChar char="•"/>
            </a:pPr>
            <a:r>
              <a:rPr kumimoji="1" lang="en-US" altLang="ko-KR" sz="1400" b="1"/>
              <a:t> Control Storage:  128  20-bit words</a:t>
            </a:r>
          </a:p>
          <a:p>
            <a:pPr>
              <a:buFontTx/>
              <a:buChar char="•"/>
            </a:pPr>
            <a:r>
              <a:rPr kumimoji="1" lang="en-US" altLang="ko-KR" sz="1400" b="1"/>
              <a:t> The first 64 words: Routines for the 16 machine instructions</a:t>
            </a:r>
          </a:p>
          <a:p>
            <a:pPr>
              <a:buFontTx/>
              <a:buChar char="•"/>
            </a:pPr>
            <a:r>
              <a:rPr kumimoji="1" lang="en-US" altLang="ko-KR" sz="1400" b="1"/>
              <a:t> The last 64 words:  Used for other purpose (e.g., fetch routine and other subroutines)</a:t>
            </a:r>
          </a:p>
          <a:p>
            <a:pPr>
              <a:buFontTx/>
              <a:buChar char="•"/>
            </a:pPr>
            <a:r>
              <a:rPr kumimoji="1" lang="en-US" altLang="ko-KR" sz="1400" b="1"/>
              <a:t> Mapping:                 OP-code XXXX into 0XXXX00, the first address for the 16 routines are</a:t>
            </a:r>
          </a:p>
          <a:p>
            <a:r>
              <a:rPr kumimoji="1" lang="en-US" altLang="ko-KR" sz="1400" b="1"/>
              <a:t>                                    0(0 0000 00), 4(0 0001 00),  8, 12, 16, 20, ..., 60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E0DED204-9B5B-5D4E-9B66-A8AB03CD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4" y="857250"/>
            <a:ext cx="7826375" cy="1136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5" name="Rectangle 14">
            <a:extLst>
              <a:ext uri="{FF2B5EF4-FFF2-40B4-BE49-F238E27FC236}">
                <a16:creationId xmlns:a16="http://schemas.microsoft.com/office/drawing/2014/main" id="{7BFAA35C-770A-5901-2FB0-F5B8859C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2151063"/>
            <a:ext cx="3539430" cy="31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/>
              <a:t>Partial Symbolic Microprogram</a:t>
            </a:r>
          </a:p>
        </p:txBody>
      </p:sp>
      <p:grpSp>
        <p:nvGrpSpPr>
          <p:cNvPr id="15366" name="Group 1">
            <a:extLst>
              <a:ext uri="{FF2B5EF4-FFF2-40B4-BE49-F238E27FC236}">
                <a16:creationId xmlns:a16="http://schemas.microsoft.com/office/drawing/2014/main" id="{C9E4E71F-B89E-7EF8-766B-2C54A342797A}"/>
              </a:ext>
            </a:extLst>
          </p:cNvPr>
          <p:cNvGrpSpPr>
            <a:grpSpLocks/>
          </p:cNvGrpSpPr>
          <p:nvPr/>
        </p:nvGrpSpPr>
        <p:grpSpPr bwMode="auto">
          <a:xfrm>
            <a:off x="2546350" y="2463800"/>
            <a:ext cx="4554538" cy="4025900"/>
            <a:chOff x="1022350" y="2463800"/>
            <a:chExt cx="4554538" cy="4025900"/>
          </a:xfrm>
        </p:grpSpPr>
        <p:sp>
          <p:nvSpPr>
            <p:cNvPr id="15367" name="Rectangle 6">
              <a:extLst>
                <a:ext uri="{FF2B5EF4-FFF2-40B4-BE49-F238E27FC236}">
                  <a16:creationId xmlns:a16="http://schemas.microsoft.com/office/drawing/2014/main" id="{336AECAE-2738-91A7-8980-BE076D7C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2673350"/>
              <a:ext cx="1089025" cy="378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0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ADD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4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ARTPC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8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ACTDR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WRITE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12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ACTDR, DRTAC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WRITE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64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PCTAR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READ, INCPC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DRTAR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DRTAR</a:t>
              </a:r>
            </a:p>
          </p:txBody>
        </p:sp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41120C9C-DC2C-8F4E-9BD6-731038E2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2673350"/>
              <a:ext cx="219075" cy="378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S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239F0597-7C90-D37F-0ACB-2E8FA744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025" y="2673350"/>
              <a:ext cx="466725" cy="378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MAP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RET</a:t>
              </a:r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DF14C15C-79AD-A7C8-F0BB-2ABF3356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2673350"/>
              <a:ext cx="608013" cy="365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OVER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</p:txBody>
        </p:sp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765EBCA4-D870-6214-DBAC-3173272E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673350"/>
              <a:ext cx="889000" cy="365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ADD: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BRANCH: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OVER: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STORE: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EXCHANGE: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INDRCT:</a:t>
              </a:r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ED957B96-118E-3375-89F6-39D80249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875" y="2476500"/>
              <a:ext cx="4089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/>
                <a:t>Label              Microops                  CD       BR             AD</a:t>
              </a: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C2D5075E-3793-DECA-55D3-3372E5BD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2463800"/>
              <a:ext cx="4551363" cy="402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374" name="Line 13">
              <a:extLst>
                <a:ext uri="{FF2B5EF4-FFF2-40B4-BE49-F238E27FC236}">
                  <a16:creationId xmlns:a16="http://schemas.microsoft.com/office/drawing/2014/main" id="{5D9F04D4-9D04-B353-1E98-E4E20A1F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0" y="2679700"/>
              <a:ext cx="4554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5">
              <a:extLst>
                <a:ext uri="{FF2B5EF4-FFF2-40B4-BE49-F238E27FC236}">
                  <a16:creationId xmlns:a16="http://schemas.microsoft.com/office/drawing/2014/main" id="{131E5399-46CA-CF33-C74D-6998698A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938" y="5553075"/>
              <a:ext cx="4551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F6FBE3F-DEC3-9608-B1B6-D879BCA5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6" y="5827713"/>
            <a:ext cx="5924699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b="1"/>
              <a:t>This microprogram can be implemented using ROM  </a:t>
            </a:r>
          </a:p>
        </p:txBody>
      </p:sp>
      <p:sp>
        <p:nvSpPr>
          <p:cNvPr id="16387" name="Rectangle 11">
            <a:extLst>
              <a:ext uri="{FF2B5EF4-FFF2-40B4-BE49-F238E27FC236}">
                <a16:creationId xmlns:a16="http://schemas.microsoft.com/office/drawing/2014/main" id="{1516A2FD-C47E-06F6-495F-01069A33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4" y="1174750"/>
            <a:ext cx="9680575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6388" name="Group 1">
            <a:extLst>
              <a:ext uri="{FF2B5EF4-FFF2-40B4-BE49-F238E27FC236}">
                <a16:creationId xmlns:a16="http://schemas.microsoft.com/office/drawing/2014/main" id="{7E745E5C-BC27-59FD-3538-95DF2C50716C}"/>
              </a:ext>
            </a:extLst>
          </p:cNvPr>
          <p:cNvGrpSpPr>
            <a:grpSpLocks/>
          </p:cNvGrpSpPr>
          <p:nvPr/>
        </p:nvGrpSpPr>
        <p:grpSpPr bwMode="auto">
          <a:xfrm>
            <a:off x="1716089" y="947739"/>
            <a:ext cx="8542337" cy="4689475"/>
            <a:chOff x="192088" y="947738"/>
            <a:chExt cx="8542337" cy="4689475"/>
          </a:xfrm>
        </p:grpSpPr>
        <p:sp>
          <p:nvSpPr>
            <p:cNvPr id="16390" name="Rectangle 4">
              <a:extLst>
                <a:ext uri="{FF2B5EF4-FFF2-40B4-BE49-F238E27FC236}">
                  <a16:creationId xmlns:a16="http://schemas.microsoft.com/office/drawing/2014/main" id="{538FC404-FF8D-C5E0-7722-9E42E3A0F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775" y="1644650"/>
              <a:ext cx="36513" cy="122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391" name="Rectangle 5">
              <a:extLst>
                <a:ext uri="{FF2B5EF4-FFF2-40B4-BE49-F238E27FC236}">
                  <a16:creationId xmlns:a16="http://schemas.microsoft.com/office/drawing/2014/main" id="{E44DB0CF-2C61-AA4E-51D7-BC3D64CD6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947738"/>
              <a:ext cx="7994650" cy="4672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id="{F87010AA-0CD4-0F38-CFBD-E6B4E860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1362075"/>
              <a:ext cx="79962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7">
              <a:extLst>
                <a:ext uri="{FF2B5EF4-FFF2-40B4-BE49-F238E27FC236}">
                  <a16:creationId xmlns:a16="http://schemas.microsoft.com/office/drawing/2014/main" id="{6C76D372-6C0B-E16E-DF4B-A86BF29BF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00" y="4538663"/>
              <a:ext cx="7988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9">
              <a:extLst>
                <a:ext uri="{FF2B5EF4-FFF2-40B4-BE49-F238E27FC236}">
                  <a16:creationId xmlns:a16="http://schemas.microsoft.com/office/drawing/2014/main" id="{FC97A5C9-F382-E8A2-2153-FC9E45630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7088" y="1182688"/>
              <a:ext cx="6605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12">
              <a:extLst>
                <a:ext uri="{FF2B5EF4-FFF2-40B4-BE49-F238E27FC236}">
                  <a16:creationId xmlns:a16="http://schemas.microsoft.com/office/drawing/2014/main" id="{7C0590A4-8148-E4CC-9674-D813A5F9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88" y="957263"/>
              <a:ext cx="8408987" cy="467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5715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                Address		 	Binary Microinstruction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Micro Routine         Decimal    Binary            	F1          	F2         	F3       	CD     	BR       	    AD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ADD		0        0000000	000	000       	000       	01 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		1        0000001          	000        	100       	000      	00       	00    	0000010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                  	2        0000010          	001        	000       	000      	00 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                  	3        0000011          	000        	000       	000       	00       	00    	1000000  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BRANCH	  	4        0000100          	000        	000       	000       	10       	00    	0000110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	5        0000101          	000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	6        0000110          	000        	000 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	7        0000111          	000        	000        	110       	00      	00    	1000000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	STORE	  	8        0001000          	000         	000 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	9        0001001          	000         	101       	000       	00      	00    	0001010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10      0001010          	111 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11      0001011          	000         	000       	000       	00      	00    	1000000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	EXCHANGE           	12      0001100          	000         	000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13      0001101          	001         	000       	000       	00      	00    	0001110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14      0001110          	100         	101       	000       	00      	00    	0001111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15      0001111          	111 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endParaRPr kumimoji="1" lang="en-US" altLang="ko-KR" sz="1200" b="1"/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FETCH                	64      1000000          	110         	000       	000       	00      	00    	1000001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               		65      1000001          	000         	100       	101       	00      	00    	1000010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		66      1000010           	101         	000       	000       	00      	11    	0000000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INDRCT               	67      1000011          	000          	100       	000       	00      	00    	1000100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		68      1000100          	101          	000       	000       	00      	10    	0000000</a:t>
              </a:r>
            </a:p>
          </p:txBody>
        </p:sp>
        <p:sp>
          <p:nvSpPr>
            <p:cNvPr id="16396" name="Rectangle 14">
              <a:extLst>
                <a:ext uri="{FF2B5EF4-FFF2-40B4-BE49-F238E27FC236}">
                  <a16:creationId xmlns:a16="http://schemas.microsoft.com/office/drawing/2014/main" id="{51EBFC92-A859-2409-C0F1-55561DEFD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025" y="3267075"/>
              <a:ext cx="528992" cy="265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</a:t>
              </a:r>
            </a:p>
          </p:txBody>
        </p:sp>
      </p:grp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3643F35E-94DA-4646-5F4C-41576655D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7263" y="447676"/>
            <a:ext cx="4626266" cy="54373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ko-KR" sz="3200">
                <a:ea typeface="Gulim" panose="020B0503020000020004" pitchFamily="34" charset="-127"/>
              </a:rPr>
              <a:t>BINARY  MICROPROGRAM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D8D24CEF-FB94-F2FA-01AC-DE3A3C31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B9ACD-370F-2805-AB74-BCE46CFD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1F87-E157-00D7-9FA4-F754B349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5" y="2160589"/>
            <a:ext cx="5411448" cy="3880773"/>
          </a:xfrm>
        </p:spPr>
        <p:txBody>
          <a:bodyPr>
            <a:normAutofit/>
          </a:bodyPr>
          <a:lstStyle/>
          <a:p>
            <a:r>
              <a:rPr lang="en-US" dirty="0"/>
              <a:t>Uses fixed logic circuits to generate control signals</a:t>
            </a:r>
          </a:p>
          <a:p>
            <a:r>
              <a:rPr lang="en-US" dirty="0"/>
              <a:t>Faster than microprogrammed control units</a:t>
            </a:r>
          </a:p>
          <a:p>
            <a:r>
              <a:rPr lang="en-US" dirty="0"/>
              <a:t>Difficult to modify or update once designed </a:t>
            </a:r>
          </a:p>
          <a:p>
            <a:r>
              <a:rPr lang="en-US" dirty="0"/>
              <a:t>Typically found in RISC processors</a:t>
            </a:r>
          </a:p>
          <a:p>
            <a:r>
              <a:rPr lang="en-US" dirty="0"/>
              <a:t> Efficient for simple, high-speed operations</a:t>
            </a:r>
          </a:p>
        </p:txBody>
      </p:sp>
    </p:spTree>
    <p:extLst>
      <p:ext uri="{BB962C8B-B14F-4D97-AF65-F5344CB8AC3E}">
        <p14:creationId xmlns:p14="http://schemas.microsoft.com/office/powerpoint/2010/main" val="259925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D5E35E-9367-AAD1-5035-B8DD77998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>
                <a:ea typeface="Gulim" panose="020B0503020000020004" pitchFamily="34" charset="-127"/>
              </a:rPr>
              <a:t>DESIGN  OF  CONTROL  UNIT </a:t>
            </a:r>
            <a:br>
              <a:rPr lang="en-US" altLang="ko-KR" sz="2800" b="1">
                <a:ea typeface="Gulim" panose="020B0503020000020004" pitchFamily="34" charset="-127"/>
              </a:rPr>
            </a:br>
            <a:br>
              <a:rPr lang="en-US" altLang="ko-KR" sz="2800" b="1">
                <a:ea typeface="Gulim" panose="020B0503020000020004" pitchFamily="34" charset="-127"/>
              </a:rPr>
            </a:br>
            <a:r>
              <a:rPr lang="en-US" altLang="ko-KR" sz="2800" b="1">
                <a:ea typeface="Gulim" panose="020B0503020000020004" pitchFamily="34" charset="-127"/>
              </a:rPr>
              <a:t>- DECODING  ALU CONTROL INFORMATION - </a:t>
            </a:r>
          </a:p>
        </p:txBody>
      </p:sp>
      <p:grpSp>
        <p:nvGrpSpPr>
          <p:cNvPr id="17411" name="Group 1">
            <a:extLst>
              <a:ext uri="{FF2B5EF4-FFF2-40B4-BE49-F238E27FC236}">
                <a16:creationId xmlns:a16="http://schemas.microsoft.com/office/drawing/2014/main" id="{59D8C518-088C-2D40-06A7-9547F431A67D}"/>
              </a:ext>
            </a:extLst>
          </p:cNvPr>
          <p:cNvGrpSpPr>
            <a:grpSpLocks/>
          </p:cNvGrpSpPr>
          <p:nvPr/>
        </p:nvGrpSpPr>
        <p:grpSpPr bwMode="auto">
          <a:xfrm>
            <a:off x="1648918" y="1930400"/>
            <a:ext cx="6910466" cy="4440420"/>
            <a:chOff x="1123950" y="1284288"/>
            <a:chExt cx="5239803" cy="4622824"/>
          </a:xfrm>
        </p:grpSpPr>
        <p:sp>
          <p:nvSpPr>
            <p:cNvPr id="17412" name="Rectangle 3">
              <a:extLst>
                <a:ext uri="{FF2B5EF4-FFF2-40B4-BE49-F238E27FC236}">
                  <a16:creationId xmlns:a16="http://schemas.microsoft.com/office/drawing/2014/main" id="{11CC7D3D-7B52-886A-D14B-3576FDF6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75" y="1284288"/>
              <a:ext cx="2617788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1162" b="1" kern="1200"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              microoperation fields</a:t>
              </a:r>
              <a:endParaRPr kumimoji="1" lang="en-US" altLang="ko-KR" sz="1400" b="1"/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4F6A74B1-95E8-D6D7-B3D1-FACA5B42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75" y="2166938"/>
              <a:ext cx="116538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 x 8 decoder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10FB7A14-98DC-1A30-DFAC-B314F1765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7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24B4D0DA-4844-4604-7D82-0FD4D8179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7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6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BAB657FA-70EA-8635-09F6-056BD09D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5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C78A5CE1-D459-2893-DDC3-5557ADE1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93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4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5617544A-B5A2-1930-69EB-2E9626FF1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BB17EC39-29DD-317F-F3AD-11D2DC5E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20" name="Rectangle 12">
              <a:extLst>
                <a:ext uri="{FF2B5EF4-FFF2-40B4-BE49-F238E27FC236}">
                  <a16:creationId xmlns:a16="http://schemas.microsoft.com/office/drawing/2014/main" id="{9FC0FC20-E145-B471-0FF7-5A2CF923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91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4C43826A-DB06-2214-97D4-4218E7B9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90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22" name="Rectangle 14">
              <a:extLst>
                <a:ext uri="{FF2B5EF4-FFF2-40B4-BE49-F238E27FC236}">
                  <a16:creationId xmlns:a16="http://schemas.microsoft.com/office/drawing/2014/main" id="{DD71627A-2950-FF7D-7B6D-6B8EB2902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50" y="2085975"/>
              <a:ext cx="1241425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23" name="Arc 15">
              <a:extLst>
                <a:ext uri="{FF2B5EF4-FFF2-40B4-BE49-F238E27FC236}">
                  <a16:creationId xmlns:a16="http://schemas.microsoft.com/office/drawing/2014/main" id="{98EA41E4-C071-43DF-22F6-BDAF99FB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7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6">
              <a:extLst>
                <a:ext uri="{FF2B5EF4-FFF2-40B4-BE49-F238E27FC236}">
                  <a16:creationId xmlns:a16="http://schemas.microsoft.com/office/drawing/2014/main" id="{FCB189EB-9374-06B8-B6B8-574B8B525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7">
              <a:extLst>
                <a:ext uri="{FF2B5EF4-FFF2-40B4-BE49-F238E27FC236}">
                  <a16:creationId xmlns:a16="http://schemas.microsoft.com/office/drawing/2014/main" id="{4F41B1A3-1D82-509B-AC16-009FD74F4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050" y="2630488"/>
              <a:ext cx="0" cy="3200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8">
              <a:extLst>
                <a:ext uri="{FF2B5EF4-FFF2-40B4-BE49-F238E27FC236}">
                  <a16:creationId xmlns:a16="http://schemas.microsoft.com/office/drawing/2014/main" id="{0B9319B3-5322-ABF0-0515-BBCCD719F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575" y="2630488"/>
              <a:ext cx="0" cy="3082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9">
              <a:extLst>
                <a:ext uri="{FF2B5EF4-FFF2-40B4-BE49-F238E27FC236}">
                  <a16:creationId xmlns:a16="http://schemas.microsoft.com/office/drawing/2014/main" id="{606A4A21-FB96-CF44-A07A-1F436B3F0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9100" y="2630488"/>
              <a:ext cx="0" cy="933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rc 20">
              <a:extLst>
                <a:ext uri="{FF2B5EF4-FFF2-40B4-BE49-F238E27FC236}">
                  <a16:creationId xmlns:a16="http://schemas.microsoft.com/office/drawing/2014/main" id="{9B6EA5DD-F0E9-1B06-33DF-C52CC62BB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478052AA-3944-7669-65B6-15DE4C8A2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3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rc 22">
              <a:extLst>
                <a:ext uri="{FF2B5EF4-FFF2-40B4-BE49-F238E27FC236}">
                  <a16:creationId xmlns:a16="http://schemas.microsoft.com/office/drawing/2014/main" id="{D31E99D2-F9C7-FB63-6068-F706D1AEE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3">
              <a:extLst>
                <a:ext uri="{FF2B5EF4-FFF2-40B4-BE49-F238E27FC236}">
                  <a16:creationId xmlns:a16="http://schemas.microsoft.com/office/drawing/2014/main" id="{E81BF945-9C5C-0C53-F1F3-F61D8DAEC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4">
              <a:extLst>
                <a:ext uri="{FF2B5EF4-FFF2-40B4-BE49-F238E27FC236}">
                  <a16:creationId xmlns:a16="http://schemas.microsoft.com/office/drawing/2014/main" id="{6413864C-9BBF-85EF-4CE3-29830779C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1375" y="2630488"/>
              <a:ext cx="0" cy="796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Arc 25">
              <a:extLst>
                <a:ext uri="{FF2B5EF4-FFF2-40B4-BE49-F238E27FC236}">
                  <a16:creationId xmlns:a16="http://schemas.microsoft.com/office/drawing/2014/main" id="{E82CD81B-B5D2-4C95-04EC-540A346A0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2762250"/>
              <a:ext cx="93663" cy="111125"/>
            </a:xfrm>
            <a:custGeom>
              <a:avLst/>
              <a:gdLst>
                <a:gd name="T0" fmla="*/ 0 w 17255"/>
                <a:gd name="T1" fmla="*/ 6667716 h 21600"/>
                <a:gd name="T2" fmla="*/ 81316784 w 17255"/>
                <a:gd name="T3" fmla="*/ 6292983 h 21600"/>
                <a:gd name="T4" fmla="*/ 41217061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183DABCF-83EA-9403-5B2D-6DEB86AB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01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Arc 27">
              <a:extLst>
                <a:ext uri="{FF2B5EF4-FFF2-40B4-BE49-F238E27FC236}">
                  <a16:creationId xmlns:a16="http://schemas.microsoft.com/office/drawing/2014/main" id="{34DF2728-3D83-3C60-9529-CD858B7E9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1976438"/>
              <a:ext cx="93662" cy="114300"/>
            </a:xfrm>
            <a:custGeom>
              <a:avLst/>
              <a:gdLst>
                <a:gd name="T0" fmla="*/ 0 w 17255"/>
                <a:gd name="T1" fmla="*/ 7676256 h 21600"/>
                <a:gd name="T2" fmla="*/ 81312425 w 17255"/>
                <a:gd name="T3" fmla="*/ 7244329 h 21600"/>
                <a:gd name="T4" fmla="*/ 412144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8">
              <a:extLst>
                <a:ext uri="{FF2B5EF4-FFF2-40B4-BE49-F238E27FC236}">
                  <a16:creationId xmlns:a16="http://schemas.microsoft.com/office/drawing/2014/main" id="{A2F72807-4EB9-26C1-C9EA-D09C1A231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6525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Arc 29">
              <a:extLst>
                <a:ext uri="{FF2B5EF4-FFF2-40B4-BE49-F238E27FC236}">
                  <a16:creationId xmlns:a16="http://schemas.microsoft.com/office/drawing/2014/main" id="{0EF5B751-E35F-7F69-25C8-12D118C33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50" y="1976438"/>
              <a:ext cx="93663" cy="114300"/>
            </a:xfrm>
            <a:custGeom>
              <a:avLst/>
              <a:gdLst>
                <a:gd name="T0" fmla="*/ 0 w 17255"/>
                <a:gd name="T1" fmla="*/ 7676256 h 21600"/>
                <a:gd name="T2" fmla="*/ 81316784 w 17255"/>
                <a:gd name="T3" fmla="*/ 7244329 h 21600"/>
                <a:gd name="T4" fmla="*/ 41217061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id="{394E4A67-0294-A523-A0DE-2AFD66523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188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Arc 31">
              <a:extLst>
                <a:ext uri="{FF2B5EF4-FFF2-40B4-BE49-F238E27FC236}">
                  <a16:creationId xmlns:a16="http://schemas.microsoft.com/office/drawing/2014/main" id="{8A52B5FB-5679-29AB-7986-CC7ABA658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32">
              <a:extLst>
                <a:ext uri="{FF2B5EF4-FFF2-40B4-BE49-F238E27FC236}">
                  <a16:creationId xmlns:a16="http://schemas.microsoft.com/office/drawing/2014/main" id="{5EE95351-F65F-C478-DA07-B2A1158FE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33">
              <a:extLst>
                <a:ext uri="{FF2B5EF4-FFF2-40B4-BE49-F238E27FC236}">
                  <a16:creationId xmlns:a16="http://schemas.microsoft.com/office/drawing/2014/main" id="{58307BB1-8113-9151-A499-A451138E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50" y="149383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2" name="Rectangle 34">
              <a:extLst>
                <a:ext uri="{FF2B5EF4-FFF2-40B4-BE49-F238E27FC236}">
                  <a16:creationId xmlns:a16="http://schemas.microsoft.com/office/drawing/2014/main" id="{1E055C2E-5D1B-C31C-807B-717E7C6C1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988" y="2166938"/>
              <a:ext cx="116538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 x 8 decoder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3" name="Rectangle 35">
              <a:extLst>
                <a:ext uri="{FF2B5EF4-FFF2-40B4-BE49-F238E27FC236}">
                  <a16:creationId xmlns:a16="http://schemas.microsoft.com/office/drawing/2014/main" id="{7B529F36-AAF2-9505-A285-4B1BBD8CB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7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4" name="Rectangle 36">
              <a:extLst>
                <a:ext uri="{FF2B5EF4-FFF2-40B4-BE49-F238E27FC236}">
                  <a16:creationId xmlns:a16="http://schemas.microsoft.com/office/drawing/2014/main" id="{680AEF95-F908-DEFE-7584-C6F6566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98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6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5" name="Rectangle 37">
              <a:extLst>
                <a:ext uri="{FF2B5EF4-FFF2-40B4-BE49-F238E27FC236}">
                  <a16:creationId xmlns:a16="http://schemas.microsoft.com/office/drawing/2014/main" id="{A3BFB04D-A026-AE1F-3CBA-3AA5ED14B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5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6" name="Rectangle 38">
              <a:extLst>
                <a:ext uri="{FF2B5EF4-FFF2-40B4-BE49-F238E27FC236}">
                  <a16:creationId xmlns:a16="http://schemas.microsoft.com/office/drawing/2014/main" id="{B786C20A-02FB-151B-6BE3-A3D22AF2E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4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7" name="Rectangle 39">
              <a:extLst>
                <a:ext uri="{FF2B5EF4-FFF2-40B4-BE49-F238E27FC236}">
                  <a16:creationId xmlns:a16="http://schemas.microsoft.com/office/drawing/2014/main" id="{AEFBC4AD-CD6C-3A0C-21C7-43D6F5545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61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8" name="Rectangle 40">
              <a:extLst>
                <a:ext uri="{FF2B5EF4-FFF2-40B4-BE49-F238E27FC236}">
                  <a16:creationId xmlns:a16="http://schemas.microsoft.com/office/drawing/2014/main" id="{3772C23B-70D5-4ABE-A7C6-C7E0F8421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9" name="Rectangle 41">
              <a:extLst>
                <a:ext uri="{FF2B5EF4-FFF2-40B4-BE49-F238E27FC236}">
                  <a16:creationId xmlns:a16="http://schemas.microsoft.com/office/drawing/2014/main" id="{AAAF0CD9-BA56-E261-90AE-4BB0A567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563D0C87-9613-6707-5D9C-283124C70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6A77FB94-07B6-DB9D-71BE-01A9413DC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3" y="2085975"/>
              <a:ext cx="1239837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52" name="Arc 44">
              <a:extLst>
                <a:ext uri="{FF2B5EF4-FFF2-40B4-BE49-F238E27FC236}">
                  <a16:creationId xmlns:a16="http://schemas.microsoft.com/office/drawing/2014/main" id="{785D2EAC-372B-5C50-3045-C11CDA88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71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25AF4F3B-7BC8-1EB5-62E6-5E95DD39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33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Arc 46">
              <a:extLst>
                <a:ext uri="{FF2B5EF4-FFF2-40B4-BE49-F238E27FC236}">
                  <a16:creationId xmlns:a16="http://schemas.microsoft.com/office/drawing/2014/main" id="{C855B7E1-072B-9350-09A4-425FA217E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7E19B5DF-4EB6-0A1D-CBED-87DC53E89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56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Arc 48">
              <a:extLst>
                <a:ext uri="{FF2B5EF4-FFF2-40B4-BE49-F238E27FC236}">
                  <a16:creationId xmlns:a16="http://schemas.microsoft.com/office/drawing/2014/main" id="{AA5BBF29-E0C0-DC28-CDA0-A96B40DF4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2296C02E-93FE-ECD6-0E96-4C42BC5E2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Arc 50">
              <a:extLst>
                <a:ext uri="{FF2B5EF4-FFF2-40B4-BE49-F238E27FC236}">
                  <a16:creationId xmlns:a16="http://schemas.microsoft.com/office/drawing/2014/main" id="{894C01B3-A66B-AE83-4EF9-159682B1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51">
              <a:extLst>
                <a:ext uri="{FF2B5EF4-FFF2-40B4-BE49-F238E27FC236}">
                  <a16:creationId xmlns:a16="http://schemas.microsoft.com/office/drawing/2014/main" id="{5B0AF559-F487-B4E4-048D-C6F405318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0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52">
              <a:extLst>
                <a:ext uri="{FF2B5EF4-FFF2-40B4-BE49-F238E27FC236}">
                  <a16:creationId xmlns:a16="http://schemas.microsoft.com/office/drawing/2014/main" id="{E854633C-8A20-1BCF-3ED7-DC481BF0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630488"/>
              <a:ext cx="0" cy="654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Arc 53">
              <a:extLst>
                <a:ext uri="{FF2B5EF4-FFF2-40B4-BE49-F238E27FC236}">
                  <a16:creationId xmlns:a16="http://schemas.microsoft.com/office/drawing/2014/main" id="{89DDB324-EC46-1B92-7718-AA82B7C5B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2762250"/>
              <a:ext cx="93662" cy="111125"/>
            </a:xfrm>
            <a:custGeom>
              <a:avLst/>
              <a:gdLst>
                <a:gd name="T0" fmla="*/ 0 w 17255"/>
                <a:gd name="T1" fmla="*/ 6667716 h 21600"/>
                <a:gd name="T2" fmla="*/ 81312425 w 17255"/>
                <a:gd name="T3" fmla="*/ 6292983 h 21600"/>
                <a:gd name="T4" fmla="*/ 412144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54">
              <a:extLst>
                <a:ext uri="{FF2B5EF4-FFF2-40B4-BE49-F238E27FC236}">
                  <a16:creationId xmlns:a16="http://schemas.microsoft.com/office/drawing/2014/main" id="{AAE46F1D-C9DB-9B0F-7324-4490D5C35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77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Arc 55">
              <a:extLst>
                <a:ext uri="{FF2B5EF4-FFF2-40B4-BE49-F238E27FC236}">
                  <a16:creationId xmlns:a16="http://schemas.microsoft.com/office/drawing/2014/main" id="{5D9F1BB2-9226-A4C5-88A6-DFB1ECA62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675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56">
              <a:extLst>
                <a:ext uri="{FF2B5EF4-FFF2-40B4-BE49-F238E27FC236}">
                  <a16:creationId xmlns:a16="http://schemas.microsoft.com/office/drawing/2014/main" id="{AF6739D6-3F41-8AA3-6354-E0D96A09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Arc 57">
              <a:extLst>
                <a:ext uri="{FF2B5EF4-FFF2-40B4-BE49-F238E27FC236}">
                  <a16:creationId xmlns:a16="http://schemas.microsoft.com/office/drawing/2014/main" id="{DF6BAADB-C430-C70D-22F4-725899250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58">
              <a:extLst>
                <a:ext uri="{FF2B5EF4-FFF2-40B4-BE49-F238E27FC236}">
                  <a16:creationId xmlns:a16="http://schemas.microsoft.com/office/drawing/2014/main" id="{E749B2C7-C1E1-7522-30C8-CA624A40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5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Arc 59">
              <a:extLst>
                <a:ext uri="{FF2B5EF4-FFF2-40B4-BE49-F238E27FC236}">
                  <a16:creationId xmlns:a16="http://schemas.microsoft.com/office/drawing/2014/main" id="{29473DB5-05AA-E84A-8D0C-FFFA19243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60">
              <a:extLst>
                <a:ext uri="{FF2B5EF4-FFF2-40B4-BE49-F238E27FC236}">
                  <a16:creationId xmlns:a16="http://schemas.microsoft.com/office/drawing/2014/main" id="{DA3B34EA-3B1D-0886-D234-00C1AECC2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4038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Arc 61">
              <a:extLst>
                <a:ext uri="{FF2B5EF4-FFF2-40B4-BE49-F238E27FC236}">
                  <a16:creationId xmlns:a16="http://schemas.microsoft.com/office/drawing/2014/main" id="{09298DE0-F8D0-7D6B-EEC1-3B0C36FE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5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62">
              <a:extLst>
                <a:ext uri="{FF2B5EF4-FFF2-40B4-BE49-F238E27FC236}">
                  <a16:creationId xmlns:a16="http://schemas.microsoft.com/office/drawing/2014/main" id="{A52F6A55-0ABB-520F-02A4-5C07FE159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0113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Arc 63">
              <a:extLst>
                <a:ext uri="{FF2B5EF4-FFF2-40B4-BE49-F238E27FC236}">
                  <a16:creationId xmlns:a16="http://schemas.microsoft.com/office/drawing/2014/main" id="{E6B23ED6-F612-81F4-8804-09940B77B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64">
              <a:extLst>
                <a:ext uri="{FF2B5EF4-FFF2-40B4-BE49-F238E27FC236}">
                  <a16:creationId xmlns:a16="http://schemas.microsoft.com/office/drawing/2014/main" id="{44E4904F-5CF4-E5C0-0C8F-247478FB8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775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65">
              <a:extLst>
                <a:ext uri="{FF2B5EF4-FFF2-40B4-BE49-F238E27FC236}">
                  <a16:creationId xmlns:a16="http://schemas.microsoft.com/office/drawing/2014/main" id="{8AAF3645-922E-962A-E00F-13BD062B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63" y="149383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4" name="Rectangle 66">
              <a:extLst>
                <a:ext uri="{FF2B5EF4-FFF2-40B4-BE49-F238E27FC236}">
                  <a16:creationId xmlns:a16="http://schemas.microsoft.com/office/drawing/2014/main" id="{AD30A4EC-202D-A272-EBBC-C4C97AE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2166938"/>
              <a:ext cx="116538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 x 8 decoder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5" name="Rectangle 67">
              <a:extLst>
                <a:ext uri="{FF2B5EF4-FFF2-40B4-BE49-F238E27FC236}">
                  <a16:creationId xmlns:a16="http://schemas.microsoft.com/office/drawing/2014/main" id="{2CBE04E1-8469-206D-FDE7-95499F55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7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6" name="Rectangle 68">
              <a:extLst>
                <a:ext uri="{FF2B5EF4-FFF2-40B4-BE49-F238E27FC236}">
                  <a16:creationId xmlns:a16="http://schemas.microsoft.com/office/drawing/2014/main" id="{E8F37D60-E245-21CF-FD9C-96404F71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6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7" name="Rectangle 69">
              <a:extLst>
                <a:ext uri="{FF2B5EF4-FFF2-40B4-BE49-F238E27FC236}">
                  <a16:creationId xmlns:a16="http://schemas.microsoft.com/office/drawing/2014/main" id="{05375312-9771-566D-514F-3BBDF908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5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8" name="Rectangle 70">
              <a:extLst>
                <a:ext uri="{FF2B5EF4-FFF2-40B4-BE49-F238E27FC236}">
                  <a16:creationId xmlns:a16="http://schemas.microsoft.com/office/drawing/2014/main" id="{DA79C206-B30D-F76D-BF4B-44D5369F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4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9" name="Rectangle 71">
              <a:extLst>
                <a:ext uri="{FF2B5EF4-FFF2-40B4-BE49-F238E27FC236}">
                  <a16:creationId xmlns:a16="http://schemas.microsoft.com/office/drawing/2014/main" id="{075CED10-09DA-FBF1-FF7B-71ECC5D36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0" name="Rectangle 72">
              <a:extLst>
                <a:ext uri="{FF2B5EF4-FFF2-40B4-BE49-F238E27FC236}">
                  <a16:creationId xmlns:a16="http://schemas.microsoft.com/office/drawing/2014/main" id="{D4F83FF3-7B3B-90B6-73A6-AC636218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1" name="Rectangle 73">
              <a:extLst>
                <a:ext uri="{FF2B5EF4-FFF2-40B4-BE49-F238E27FC236}">
                  <a16:creationId xmlns:a16="http://schemas.microsoft.com/office/drawing/2014/main" id="{3ABE71AD-E188-6EF1-D9EA-81452874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3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2" name="Rectangle 74">
              <a:extLst>
                <a:ext uri="{FF2B5EF4-FFF2-40B4-BE49-F238E27FC236}">
                  <a16:creationId xmlns:a16="http://schemas.microsoft.com/office/drawing/2014/main" id="{6FCC153F-AA49-F196-6136-4B8AD3362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3" name="Rectangle 75">
              <a:extLst>
                <a:ext uri="{FF2B5EF4-FFF2-40B4-BE49-F238E27FC236}">
                  <a16:creationId xmlns:a16="http://schemas.microsoft.com/office/drawing/2014/main" id="{AAECD464-0A48-4D09-02C3-07240B82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2085975"/>
              <a:ext cx="1241425" cy="5508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84" name="Arc 76">
              <a:extLst>
                <a:ext uri="{FF2B5EF4-FFF2-40B4-BE49-F238E27FC236}">
                  <a16:creationId xmlns:a16="http://schemas.microsoft.com/office/drawing/2014/main" id="{BE0BD8D9-4941-042F-B163-3C5B000F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2762250"/>
              <a:ext cx="93663" cy="111125"/>
            </a:xfrm>
            <a:custGeom>
              <a:avLst/>
              <a:gdLst>
                <a:gd name="T0" fmla="*/ 0 w 17255"/>
                <a:gd name="T1" fmla="*/ 6667716 h 21600"/>
                <a:gd name="T2" fmla="*/ 81316784 w 17255"/>
                <a:gd name="T3" fmla="*/ 6292983 h 21600"/>
                <a:gd name="T4" fmla="*/ 41217061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Line 77">
              <a:extLst>
                <a:ext uri="{FF2B5EF4-FFF2-40B4-BE49-F238E27FC236}">
                  <a16:creationId xmlns:a16="http://schemas.microsoft.com/office/drawing/2014/main" id="{9931DAB4-05A6-4BD0-8EAD-C3F87FE5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Arc 78">
              <a:extLst>
                <a:ext uri="{FF2B5EF4-FFF2-40B4-BE49-F238E27FC236}">
                  <a16:creationId xmlns:a16="http://schemas.microsoft.com/office/drawing/2014/main" id="{BC39DBF0-9417-1F7F-337E-9D3304A9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0" y="2762250"/>
              <a:ext cx="93663" cy="111125"/>
            </a:xfrm>
            <a:custGeom>
              <a:avLst/>
              <a:gdLst>
                <a:gd name="T0" fmla="*/ 0 w 17255"/>
                <a:gd name="T1" fmla="*/ 6667716 h 21600"/>
                <a:gd name="T2" fmla="*/ 81316784 w 17255"/>
                <a:gd name="T3" fmla="*/ 6292983 h 21600"/>
                <a:gd name="T4" fmla="*/ 41217061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79">
              <a:extLst>
                <a:ext uri="{FF2B5EF4-FFF2-40B4-BE49-F238E27FC236}">
                  <a16:creationId xmlns:a16="http://schemas.microsoft.com/office/drawing/2014/main" id="{A7C527B0-7541-C324-E7CB-103D56103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48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Arc 80">
              <a:extLst>
                <a:ext uri="{FF2B5EF4-FFF2-40B4-BE49-F238E27FC236}">
                  <a16:creationId xmlns:a16="http://schemas.microsoft.com/office/drawing/2014/main" id="{ECDBE1D5-87A4-5C58-AB78-490E70E3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Line 81">
              <a:extLst>
                <a:ext uri="{FF2B5EF4-FFF2-40B4-BE49-F238E27FC236}">
                  <a16:creationId xmlns:a16="http://schemas.microsoft.com/office/drawing/2014/main" id="{9102E4C1-FFDC-C7AC-9F4C-361295B6E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01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Arc 82">
              <a:extLst>
                <a:ext uri="{FF2B5EF4-FFF2-40B4-BE49-F238E27FC236}">
                  <a16:creationId xmlns:a16="http://schemas.microsoft.com/office/drawing/2014/main" id="{6E2A358E-4201-4D57-D6A3-2D63B613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1" name="Line 83">
              <a:extLst>
                <a:ext uri="{FF2B5EF4-FFF2-40B4-BE49-F238E27FC236}">
                  <a16:creationId xmlns:a16="http://schemas.microsoft.com/office/drawing/2014/main" id="{7F3C4788-0827-1EAA-FCAA-B9688B852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53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Arc 84">
              <a:extLst>
                <a:ext uri="{FF2B5EF4-FFF2-40B4-BE49-F238E27FC236}">
                  <a16:creationId xmlns:a16="http://schemas.microsoft.com/office/drawing/2014/main" id="{8A8A60AC-6658-88B0-D513-FFF7DEB32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3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Line 85">
              <a:extLst>
                <a:ext uri="{FF2B5EF4-FFF2-40B4-BE49-F238E27FC236}">
                  <a16:creationId xmlns:a16="http://schemas.microsoft.com/office/drawing/2014/main" id="{B7E210FD-BBF3-5229-837E-EFF0A1FCB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176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Arc 86">
              <a:extLst>
                <a:ext uri="{FF2B5EF4-FFF2-40B4-BE49-F238E27FC236}">
                  <a16:creationId xmlns:a16="http://schemas.microsoft.com/office/drawing/2014/main" id="{A2C59C6A-8257-DA0A-7B58-74ABD2FB6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87">
              <a:extLst>
                <a:ext uri="{FF2B5EF4-FFF2-40B4-BE49-F238E27FC236}">
                  <a16:creationId xmlns:a16="http://schemas.microsoft.com/office/drawing/2014/main" id="{72B18EE6-ED0F-14CF-DDBC-02C443DF1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28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Arc 88">
              <a:extLst>
                <a:ext uri="{FF2B5EF4-FFF2-40B4-BE49-F238E27FC236}">
                  <a16:creationId xmlns:a16="http://schemas.microsoft.com/office/drawing/2014/main" id="{21139005-ABE3-EA51-74E7-2ABE3553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89">
              <a:extLst>
                <a:ext uri="{FF2B5EF4-FFF2-40B4-BE49-F238E27FC236}">
                  <a16:creationId xmlns:a16="http://schemas.microsoft.com/office/drawing/2014/main" id="{228907B9-7FBB-61CD-5ED4-E62E5C50B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Arc 90">
              <a:extLst>
                <a:ext uri="{FF2B5EF4-FFF2-40B4-BE49-F238E27FC236}">
                  <a16:creationId xmlns:a16="http://schemas.microsoft.com/office/drawing/2014/main" id="{F239D232-C97F-43BE-3061-04F69AAF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413" y="2762250"/>
              <a:ext cx="93662" cy="111125"/>
            </a:xfrm>
            <a:custGeom>
              <a:avLst/>
              <a:gdLst>
                <a:gd name="T0" fmla="*/ 0 w 17255"/>
                <a:gd name="T1" fmla="*/ 6667716 h 21600"/>
                <a:gd name="T2" fmla="*/ 81312425 w 17255"/>
                <a:gd name="T3" fmla="*/ 6292983 h 21600"/>
                <a:gd name="T4" fmla="*/ 412144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Line 91">
              <a:extLst>
                <a:ext uri="{FF2B5EF4-FFF2-40B4-BE49-F238E27FC236}">
                  <a16:creationId xmlns:a16="http://schemas.microsoft.com/office/drawing/2014/main" id="{43DBAAF4-7621-1366-AC50-17E310DAE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450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Arc 92">
              <a:extLst>
                <a:ext uri="{FF2B5EF4-FFF2-40B4-BE49-F238E27FC236}">
                  <a16:creationId xmlns:a16="http://schemas.microsoft.com/office/drawing/2014/main" id="{45C4F481-53A1-22EF-0EEC-71D3D4E2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925" y="1976438"/>
              <a:ext cx="93663" cy="114300"/>
            </a:xfrm>
            <a:custGeom>
              <a:avLst/>
              <a:gdLst>
                <a:gd name="T0" fmla="*/ 0 w 17255"/>
                <a:gd name="T1" fmla="*/ 7676256 h 21600"/>
                <a:gd name="T2" fmla="*/ 81316784 w 17255"/>
                <a:gd name="T3" fmla="*/ 7244329 h 21600"/>
                <a:gd name="T4" fmla="*/ 41217061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Line 93">
              <a:extLst>
                <a:ext uri="{FF2B5EF4-FFF2-40B4-BE49-F238E27FC236}">
                  <a16:creationId xmlns:a16="http://schemas.microsoft.com/office/drawing/2014/main" id="{5E8E3FCE-CE37-9A20-7D80-AF0DD2767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9963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" name="Arc 94">
              <a:extLst>
                <a:ext uri="{FF2B5EF4-FFF2-40B4-BE49-F238E27FC236}">
                  <a16:creationId xmlns:a16="http://schemas.microsoft.com/office/drawing/2014/main" id="{ED6E7AAD-DD33-4361-29A8-453016862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976438"/>
              <a:ext cx="93662" cy="114300"/>
            </a:xfrm>
            <a:custGeom>
              <a:avLst/>
              <a:gdLst>
                <a:gd name="T0" fmla="*/ 0 w 17255"/>
                <a:gd name="T1" fmla="*/ 7676256 h 21600"/>
                <a:gd name="T2" fmla="*/ 81312425 w 17255"/>
                <a:gd name="T3" fmla="*/ 7244329 h 21600"/>
                <a:gd name="T4" fmla="*/ 412144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" name="Line 95">
              <a:extLst>
                <a:ext uri="{FF2B5EF4-FFF2-40B4-BE49-F238E27FC236}">
                  <a16:creationId xmlns:a16="http://schemas.microsoft.com/office/drawing/2014/main" id="{85776915-BD31-CD14-C781-0A220268E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625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4" name="Arc 96">
              <a:extLst>
                <a:ext uri="{FF2B5EF4-FFF2-40B4-BE49-F238E27FC236}">
                  <a16:creationId xmlns:a16="http://schemas.microsoft.com/office/drawing/2014/main" id="{D553470E-D65E-3CAB-993F-CDB67A8F3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5" name="Line 97">
              <a:extLst>
                <a:ext uri="{FF2B5EF4-FFF2-40B4-BE49-F238E27FC236}">
                  <a16:creationId xmlns:a16="http://schemas.microsoft.com/office/drawing/2014/main" id="{69EC0EF2-2B7D-1D37-14D8-24F8B3D2A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3700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" name="Rectangle 98">
              <a:extLst>
                <a:ext uri="{FF2B5EF4-FFF2-40B4-BE49-F238E27FC236}">
                  <a16:creationId xmlns:a16="http://schemas.microsoft.com/office/drawing/2014/main" id="{608979E9-2E7D-46A6-BD1B-F6C4F841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8" y="149383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07" name="Rectangle 99">
              <a:extLst>
                <a:ext uri="{FF2B5EF4-FFF2-40B4-BE49-F238E27FC236}">
                  <a16:creationId xmlns:a16="http://schemas.microsoft.com/office/drawing/2014/main" id="{BB637289-A886-4D97-C317-BF70BB471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289300"/>
              <a:ext cx="942567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Arithmetic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08" name="Rectangle 100">
              <a:extLst>
                <a:ext uri="{FF2B5EF4-FFF2-40B4-BE49-F238E27FC236}">
                  <a16:creationId xmlns:a16="http://schemas.microsoft.com/office/drawing/2014/main" id="{3BD7121C-FF27-2324-6A71-133F6B8C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452813"/>
              <a:ext cx="860814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logic and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09" name="Rectangle 101">
              <a:extLst>
                <a:ext uri="{FF2B5EF4-FFF2-40B4-BE49-F238E27FC236}">
                  <a16:creationId xmlns:a16="http://schemas.microsoft.com/office/drawing/2014/main" id="{CF3E044C-6ACF-F7D7-52C0-E3CF23B97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619500"/>
              <a:ext cx="83516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shift unit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10" name="Rectangle 102">
              <a:extLst>
                <a:ext uri="{FF2B5EF4-FFF2-40B4-BE49-F238E27FC236}">
                  <a16:creationId xmlns:a16="http://schemas.microsoft.com/office/drawing/2014/main" id="{577AF90D-0D4C-E0B6-15D7-71E97BB8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3160713"/>
              <a:ext cx="1092200" cy="7810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11" name="Arc 103">
              <a:extLst>
                <a:ext uri="{FF2B5EF4-FFF2-40B4-BE49-F238E27FC236}">
                  <a16:creationId xmlns:a16="http://schemas.microsoft.com/office/drawing/2014/main" id="{89B833BD-36E7-0A96-E38D-FA4FC9410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3228975"/>
              <a:ext cx="117475" cy="88900"/>
            </a:xfrm>
            <a:custGeom>
              <a:avLst/>
              <a:gdLst>
                <a:gd name="T0" fmla="*/ 8308120 w 21600"/>
                <a:gd name="T1" fmla="*/ 62639548 h 17255"/>
                <a:gd name="T2" fmla="*/ 8803446 w 21600"/>
                <a:gd name="T3" fmla="*/ 0 h 17255"/>
                <a:gd name="T4" fmla="*/ 102780825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2" name="Line 104">
              <a:extLst>
                <a:ext uri="{FF2B5EF4-FFF2-40B4-BE49-F238E27FC236}">
                  <a16:creationId xmlns:a16="http://schemas.microsoft.com/office/drawing/2014/main" id="{F3F09146-88CD-405D-D33C-8CDA1FAB7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550" y="3284538"/>
              <a:ext cx="738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" name="Rectangle 105">
              <a:extLst>
                <a:ext uri="{FF2B5EF4-FFF2-40B4-BE49-F238E27FC236}">
                  <a16:creationId xmlns:a16="http://schemas.microsoft.com/office/drawing/2014/main" id="{35023786-7F88-2285-EA6C-8CDCAF7BE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3063875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AND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14" name="Arc 106">
              <a:extLst>
                <a:ext uri="{FF2B5EF4-FFF2-40B4-BE49-F238E27FC236}">
                  <a16:creationId xmlns:a16="http://schemas.microsoft.com/office/drawing/2014/main" id="{40929B51-2CEC-9A42-C53A-874DA9D6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3371850"/>
              <a:ext cx="117475" cy="88900"/>
            </a:xfrm>
            <a:custGeom>
              <a:avLst/>
              <a:gdLst>
                <a:gd name="T0" fmla="*/ 8308120 w 21600"/>
                <a:gd name="T1" fmla="*/ 62639548 h 17255"/>
                <a:gd name="T2" fmla="*/ 8803446 w 21600"/>
                <a:gd name="T3" fmla="*/ 0 h 17255"/>
                <a:gd name="T4" fmla="*/ 102780825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Line 107">
              <a:extLst>
                <a:ext uri="{FF2B5EF4-FFF2-40B4-BE49-F238E27FC236}">
                  <a16:creationId xmlns:a16="http://schemas.microsoft.com/office/drawing/2014/main" id="{80944173-07D1-9773-E270-E04689D79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725" y="3427413"/>
              <a:ext cx="21320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" name="Rectangle 108">
              <a:extLst>
                <a:ext uri="{FF2B5EF4-FFF2-40B4-BE49-F238E27FC236}">
                  <a16:creationId xmlns:a16="http://schemas.microsoft.com/office/drawing/2014/main" id="{277EB885-3CBD-268F-D2EE-D18C3B28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838" y="3228975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ADD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17" name="Arc 109">
              <a:extLst>
                <a:ext uri="{FF2B5EF4-FFF2-40B4-BE49-F238E27FC236}">
                  <a16:creationId xmlns:a16="http://schemas.microsoft.com/office/drawing/2014/main" id="{4ACD223D-7B85-089D-1A47-31F7337C0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3500438"/>
              <a:ext cx="117475" cy="90487"/>
            </a:xfrm>
            <a:custGeom>
              <a:avLst/>
              <a:gdLst>
                <a:gd name="T0" fmla="*/ 8308120 w 21600"/>
                <a:gd name="T1" fmla="*/ 68433858 h 17255"/>
                <a:gd name="T2" fmla="*/ 8803446 w 21600"/>
                <a:gd name="T3" fmla="*/ 0 h 17255"/>
                <a:gd name="T4" fmla="*/ 102780825 w 21600"/>
                <a:gd name="T5" fmla="*/ 34686994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Line 110">
              <a:extLst>
                <a:ext uri="{FF2B5EF4-FFF2-40B4-BE49-F238E27FC236}">
                  <a16:creationId xmlns:a16="http://schemas.microsoft.com/office/drawing/2014/main" id="{327633F2-6D18-9816-6214-4DB39C5D4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0" y="3557588"/>
              <a:ext cx="26050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9" name="Rectangle 111">
              <a:extLst>
                <a:ext uri="{FF2B5EF4-FFF2-40B4-BE49-F238E27FC236}">
                  <a16:creationId xmlns:a16="http://schemas.microsoft.com/office/drawing/2014/main" id="{4A485DE6-D111-21BD-DECD-703DF579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3548063"/>
              <a:ext cx="71278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DRTAC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20" name="Line 112">
              <a:extLst>
                <a:ext uri="{FF2B5EF4-FFF2-40B4-BE49-F238E27FC236}">
                  <a16:creationId xmlns:a16="http://schemas.microsoft.com/office/drawing/2014/main" id="{BD05CBE0-C0F1-CB9E-E1E3-C1B04D6CD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2863" y="3827463"/>
              <a:ext cx="520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" name="Rectangle 113">
              <a:extLst>
                <a:ext uri="{FF2B5EF4-FFF2-40B4-BE49-F238E27FC236}">
                  <a16:creationId xmlns:a16="http://schemas.microsoft.com/office/drawing/2014/main" id="{9F1C0859-7E18-0394-8D4E-FDA7BC960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4295775"/>
              <a:ext cx="1092200" cy="2460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22" name="Rectangle 114">
              <a:extLst>
                <a:ext uri="{FF2B5EF4-FFF2-40B4-BE49-F238E27FC236}">
                  <a16:creationId xmlns:a16="http://schemas.microsoft.com/office/drawing/2014/main" id="{DE2E2C49-1342-0360-E67F-82B78909E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825" y="4292600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AC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23" name="Arc 115">
              <a:extLst>
                <a:ext uri="{FF2B5EF4-FFF2-40B4-BE49-F238E27FC236}">
                  <a16:creationId xmlns:a16="http://schemas.microsoft.com/office/drawing/2014/main" id="{0069DCA2-3912-B134-6C60-48698626F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4373563"/>
              <a:ext cx="117475" cy="92075"/>
            </a:xfrm>
            <a:custGeom>
              <a:avLst/>
              <a:gdLst>
                <a:gd name="T0" fmla="*/ 8308120 w 21600"/>
                <a:gd name="T1" fmla="*/ 74653316 h 17255"/>
                <a:gd name="T2" fmla="*/ 8803446 w 21600"/>
                <a:gd name="T3" fmla="*/ 0 h 17255"/>
                <a:gd name="T4" fmla="*/ 102780825 w 21600"/>
                <a:gd name="T5" fmla="*/ 37839394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4" name="Line 116">
              <a:extLst>
                <a:ext uri="{FF2B5EF4-FFF2-40B4-BE49-F238E27FC236}">
                  <a16:creationId xmlns:a16="http://schemas.microsoft.com/office/drawing/2014/main" id="{DC69DBD5-3D33-A98C-E230-88109ED74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263" y="4432300"/>
              <a:ext cx="3714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" name="Rectangle 117">
              <a:extLst>
                <a:ext uri="{FF2B5EF4-FFF2-40B4-BE49-F238E27FC236}">
                  <a16:creationId xmlns:a16="http://schemas.microsoft.com/office/drawing/2014/main" id="{35CAA5DD-725A-3547-B3D5-C87D7D053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4167188"/>
              <a:ext cx="55143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Load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26" name="Line 118">
              <a:extLst>
                <a:ext uri="{FF2B5EF4-FFF2-40B4-BE49-F238E27FC236}">
                  <a16:creationId xmlns:a16="http://schemas.microsoft.com/office/drawing/2014/main" id="{2D8DB458-A7D9-F52E-D6F4-361DBCE6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563" y="3833813"/>
              <a:ext cx="0" cy="5984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" name="Arc 119">
              <a:extLst>
                <a:ext uri="{FF2B5EF4-FFF2-40B4-BE49-F238E27FC236}">
                  <a16:creationId xmlns:a16="http://schemas.microsoft.com/office/drawing/2014/main" id="{68CA800B-97F3-A1F4-0932-C89CD7840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4167188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8" name="Line 120">
              <a:extLst>
                <a:ext uri="{FF2B5EF4-FFF2-40B4-BE49-F238E27FC236}">
                  <a16:creationId xmlns:a16="http://schemas.microsoft.com/office/drawing/2014/main" id="{A30244F2-6E31-C229-6D07-E116D4E5F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6013" y="3941763"/>
              <a:ext cx="0" cy="258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" name="Rectangle 121">
              <a:extLst>
                <a:ext uri="{FF2B5EF4-FFF2-40B4-BE49-F238E27FC236}">
                  <a16:creationId xmlns:a16="http://schemas.microsoft.com/office/drawing/2014/main" id="{C1651F8F-58E9-C393-FF30-F5FCBB54F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413" y="4638675"/>
              <a:ext cx="1079500" cy="577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30" name="Rectangle 122">
              <a:extLst>
                <a:ext uri="{FF2B5EF4-FFF2-40B4-BE49-F238E27FC236}">
                  <a16:creationId xmlns:a16="http://schemas.microsoft.com/office/drawing/2014/main" id="{23367C52-05F2-B522-0A35-7DC61DAC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3960813"/>
              <a:ext cx="567464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From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1" name="Rectangle 123">
              <a:extLst>
                <a:ext uri="{FF2B5EF4-FFF2-40B4-BE49-F238E27FC236}">
                  <a16:creationId xmlns:a16="http://schemas.microsoft.com/office/drawing/2014/main" id="{801770D8-6E6A-9995-EA24-70DE1D3D6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525" y="4125913"/>
              <a:ext cx="39594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PC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2" name="Rectangle 124">
              <a:extLst>
                <a:ext uri="{FF2B5EF4-FFF2-40B4-BE49-F238E27FC236}">
                  <a16:creationId xmlns:a16="http://schemas.microsoft.com/office/drawing/2014/main" id="{0C37DC74-3EDB-6055-4FB2-4DBCB8FD8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3960813"/>
              <a:ext cx="567464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From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3" name="Rectangle 125">
              <a:extLst>
                <a:ext uri="{FF2B5EF4-FFF2-40B4-BE49-F238E27FC236}">
                  <a16:creationId xmlns:a16="http://schemas.microsoft.com/office/drawing/2014/main" id="{C997803B-0DD2-4248-B764-05A4A3D76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125913"/>
              <a:ext cx="81272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DR(0-10)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4" name="Arc 126">
              <a:extLst>
                <a:ext uri="{FF2B5EF4-FFF2-40B4-BE49-F238E27FC236}">
                  <a16:creationId xmlns:a16="http://schemas.microsoft.com/office/drawing/2014/main" id="{EA710AD9-3B3F-79CB-DF34-B23B1229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508500"/>
              <a:ext cx="93662" cy="112713"/>
            </a:xfrm>
            <a:custGeom>
              <a:avLst/>
              <a:gdLst>
                <a:gd name="T0" fmla="*/ 0 w 17255"/>
                <a:gd name="T1" fmla="*/ 7157886 h 21600"/>
                <a:gd name="T2" fmla="*/ 81312425 w 17255"/>
                <a:gd name="T3" fmla="*/ 6755355 h 21600"/>
                <a:gd name="T4" fmla="*/ 41214472 w 17255"/>
                <a:gd name="T5" fmla="*/ 835708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5" name="Line 127">
              <a:extLst>
                <a:ext uri="{FF2B5EF4-FFF2-40B4-BE49-F238E27FC236}">
                  <a16:creationId xmlns:a16="http://schemas.microsoft.com/office/drawing/2014/main" id="{28799874-39BA-A39E-F629-C7E316586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4341813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6" name="Arc 128">
              <a:extLst>
                <a:ext uri="{FF2B5EF4-FFF2-40B4-BE49-F238E27FC236}">
                  <a16:creationId xmlns:a16="http://schemas.microsoft.com/office/drawing/2014/main" id="{F94DFCDC-3911-A466-C6D7-966419D0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4508500"/>
              <a:ext cx="95250" cy="112713"/>
            </a:xfrm>
            <a:custGeom>
              <a:avLst/>
              <a:gdLst>
                <a:gd name="T0" fmla="*/ 0 w 17255"/>
                <a:gd name="T1" fmla="*/ 7157886 h 21600"/>
                <a:gd name="T2" fmla="*/ 88443271 w 17255"/>
                <a:gd name="T3" fmla="*/ 6755355 h 21600"/>
                <a:gd name="T4" fmla="*/ 44828972 w 17255"/>
                <a:gd name="T5" fmla="*/ 835708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7" name="Line 129">
              <a:extLst>
                <a:ext uri="{FF2B5EF4-FFF2-40B4-BE49-F238E27FC236}">
                  <a16:creationId xmlns:a16="http://schemas.microsoft.com/office/drawing/2014/main" id="{50D59D67-2711-2116-EBA0-55AEEB273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5025" y="4341813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8" name="Rectangle 130">
              <a:extLst>
                <a:ext uri="{FF2B5EF4-FFF2-40B4-BE49-F238E27FC236}">
                  <a16:creationId xmlns:a16="http://schemas.microsoft.com/office/drawing/2014/main" id="{74C3876F-0BAA-7AA7-D62E-70C51D550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913" y="4703763"/>
              <a:ext cx="63479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Select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9" name="Rectangle 131">
              <a:extLst>
                <a:ext uri="{FF2B5EF4-FFF2-40B4-BE49-F238E27FC236}">
                  <a16:creationId xmlns:a16="http://schemas.microsoft.com/office/drawing/2014/main" id="{E697FDFC-1002-E49E-19FD-CC4BFC3D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463391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0" name="Rectangle 132">
              <a:extLst>
                <a:ext uri="{FF2B5EF4-FFF2-40B4-BE49-F238E27FC236}">
                  <a16:creationId xmlns:a16="http://schemas.microsoft.com/office/drawing/2014/main" id="{391F5F9C-C910-6492-F74B-2DE02BFD1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463391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1" name="Rectangle 133">
              <a:extLst>
                <a:ext uri="{FF2B5EF4-FFF2-40B4-BE49-F238E27FC236}">
                  <a16:creationId xmlns:a16="http://schemas.microsoft.com/office/drawing/2014/main" id="{07CCFE09-4849-A6FC-9C82-621B73C7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738" y="4833938"/>
              <a:ext cx="108042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Multiplexers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2" name="Arc 134">
              <a:extLst>
                <a:ext uri="{FF2B5EF4-FFF2-40B4-BE49-F238E27FC236}">
                  <a16:creationId xmlns:a16="http://schemas.microsoft.com/office/drawing/2014/main" id="{A172604C-0871-97FC-D2FD-A285F7C56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175" y="4906963"/>
              <a:ext cx="119063" cy="88900"/>
            </a:xfrm>
            <a:custGeom>
              <a:avLst/>
              <a:gdLst>
                <a:gd name="T0" fmla="*/ 8884762 w 21600"/>
                <a:gd name="T1" fmla="*/ 62639548 h 17255"/>
                <a:gd name="T2" fmla="*/ 9414692 w 21600"/>
                <a:gd name="T3" fmla="*/ 0 h 17255"/>
                <a:gd name="T4" fmla="*/ 109918036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3" name="Line 135">
              <a:extLst>
                <a:ext uri="{FF2B5EF4-FFF2-40B4-BE49-F238E27FC236}">
                  <a16:creationId xmlns:a16="http://schemas.microsoft.com/office/drawing/2014/main" id="{2372B9C8-FF22-12AF-EDFE-EA49ABC0B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925" y="4953000"/>
              <a:ext cx="8747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4" name="Freeform 136">
              <a:extLst>
                <a:ext uri="{FF2B5EF4-FFF2-40B4-BE49-F238E27FC236}">
                  <a16:creationId xmlns:a16="http://schemas.microsoft.com/office/drawing/2014/main" id="{D23874C2-D1F8-1511-2A10-C16578BC1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4424363"/>
              <a:ext cx="285750" cy="1335087"/>
            </a:xfrm>
            <a:custGeom>
              <a:avLst/>
              <a:gdLst>
                <a:gd name="T0" fmla="*/ 0 w 185"/>
                <a:gd name="T1" fmla="*/ 0 h 905"/>
                <a:gd name="T2" fmla="*/ 2147483647 w 185"/>
                <a:gd name="T3" fmla="*/ 0 h 905"/>
                <a:gd name="T4" fmla="*/ 2147483647 w 185"/>
                <a:gd name="T5" fmla="*/ 2147483647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5" h="905">
                  <a:moveTo>
                    <a:pt x="0" y="0"/>
                  </a:moveTo>
                  <a:lnTo>
                    <a:pt x="184" y="0"/>
                  </a:lnTo>
                  <a:lnTo>
                    <a:pt x="184" y="90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5" name="Rectangle 139">
              <a:extLst>
                <a:ext uri="{FF2B5EF4-FFF2-40B4-BE49-F238E27FC236}">
                  <a16:creationId xmlns:a16="http://schemas.microsoft.com/office/drawing/2014/main" id="{22A7AD6A-D688-7C4F-FB5C-977BDD162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500" y="5640388"/>
              <a:ext cx="1092200" cy="2492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46" name="Rectangle 140">
              <a:extLst>
                <a:ext uri="{FF2B5EF4-FFF2-40B4-BE49-F238E27FC236}">
                  <a16:creationId xmlns:a16="http://schemas.microsoft.com/office/drawing/2014/main" id="{841D745E-3991-1A94-9C66-4C368E1E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5" y="5638800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7" name="Arc 141">
              <a:extLst>
                <a:ext uri="{FF2B5EF4-FFF2-40B4-BE49-F238E27FC236}">
                  <a16:creationId xmlns:a16="http://schemas.microsoft.com/office/drawing/2014/main" id="{9A961D51-906A-AAAE-C821-48A8CF99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5708650"/>
              <a:ext cx="117475" cy="88900"/>
            </a:xfrm>
            <a:custGeom>
              <a:avLst/>
              <a:gdLst>
                <a:gd name="T0" fmla="*/ 8308120 w 21600"/>
                <a:gd name="T1" fmla="*/ 62639548 h 17255"/>
                <a:gd name="T2" fmla="*/ 8803446 w 21600"/>
                <a:gd name="T3" fmla="*/ 0 h 17255"/>
                <a:gd name="T4" fmla="*/ 102780825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8" name="Line 142">
              <a:extLst>
                <a:ext uri="{FF2B5EF4-FFF2-40B4-BE49-F238E27FC236}">
                  <a16:creationId xmlns:a16="http://schemas.microsoft.com/office/drawing/2014/main" id="{F31957AA-FD1F-A691-29AB-C85A7FF1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3" y="5764213"/>
              <a:ext cx="334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Rectangle 143">
              <a:extLst>
                <a:ext uri="{FF2B5EF4-FFF2-40B4-BE49-F238E27FC236}">
                  <a16:creationId xmlns:a16="http://schemas.microsoft.com/office/drawing/2014/main" id="{BF46CF4D-2D0D-6F58-CCE3-F514C99EA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163" y="5538788"/>
              <a:ext cx="55143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Load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50" name="Line 146">
              <a:extLst>
                <a:ext uri="{FF2B5EF4-FFF2-40B4-BE49-F238E27FC236}">
                  <a16:creationId xmlns:a16="http://schemas.microsoft.com/office/drawing/2014/main" id="{C1EAD3F5-16AA-57D0-96AB-16D17ED65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5050" y="5764213"/>
              <a:ext cx="2325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Rectangle 147">
              <a:extLst>
                <a:ext uri="{FF2B5EF4-FFF2-40B4-BE49-F238E27FC236}">
                  <a16:creationId xmlns:a16="http://schemas.microsoft.com/office/drawing/2014/main" id="{070FCE9C-E8D9-8008-23D0-459BB0C1C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5567363"/>
              <a:ext cx="60112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Clock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grpSp>
          <p:nvGrpSpPr>
            <p:cNvPr id="17552" name="Group 154">
              <a:extLst>
                <a:ext uri="{FF2B5EF4-FFF2-40B4-BE49-F238E27FC236}">
                  <a16:creationId xmlns:a16="http://schemas.microsoft.com/office/drawing/2014/main" id="{6BCC7334-ED83-3745-6AB5-8D19332E9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2750" y="5635648"/>
              <a:ext cx="349250" cy="271464"/>
              <a:chOff x="872" y="4116"/>
              <a:chExt cx="225" cy="184"/>
            </a:xfrm>
          </p:grpSpPr>
          <p:sp>
            <p:nvSpPr>
              <p:cNvPr id="17570" name="Arc 148">
                <a:extLst>
                  <a:ext uri="{FF2B5EF4-FFF2-40B4-BE49-F238E27FC236}">
                    <a16:creationId xmlns:a16="http://schemas.microsoft.com/office/drawing/2014/main" id="{4DCB64E1-A5AA-B6B9-85C7-2FA3E4C70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4121"/>
                <a:ext cx="185" cy="84"/>
              </a:xfrm>
              <a:custGeom>
                <a:avLst/>
                <a:gdLst>
                  <a:gd name="T0" fmla="*/ 0 w 21717"/>
                  <a:gd name="T1" fmla="*/ 0 h 21600"/>
                  <a:gd name="T2" fmla="*/ 0 w 21717"/>
                  <a:gd name="T3" fmla="*/ 0 h 21600"/>
                  <a:gd name="T4" fmla="*/ 0 w 2171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17" h="21600" fill="none" extrusionOk="0">
                    <a:moveTo>
                      <a:pt x="0" y="0"/>
                    </a:moveTo>
                    <a:cubicBezTo>
                      <a:pt x="39" y="0"/>
                      <a:pt x="78" y="-1"/>
                      <a:pt x="117" y="0"/>
                    </a:cubicBezTo>
                    <a:cubicBezTo>
                      <a:pt x="12046" y="0"/>
                      <a:pt x="21717" y="9670"/>
                      <a:pt x="21717" y="21600"/>
                    </a:cubicBezTo>
                  </a:path>
                  <a:path w="21717" h="21600" stroke="0" extrusionOk="0">
                    <a:moveTo>
                      <a:pt x="0" y="0"/>
                    </a:moveTo>
                    <a:cubicBezTo>
                      <a:pt x="39" y="0"/>
                      <a:pt x="78" y="-1"/>
                      <a:pt x="117" y="0"/>
                    </a:cubicBezTo>
                    <a:cubicBezTo>
                      <a:pt x="12046" y="0"/>
                      <a:pt x="21717" y="9670"/>
                      <a:pt x="21717" y="21600"/>
                    </a:cubicBezTo>
                    <a:lnTo>
                      <a:pt x="11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1" name="Arc 149">
                <a:extLst>
                  <a:ext uri="{FF2B5EF4-FFF2-40B4-BE49-F238E27FC236}">
                    <a16:creationId xmlns:a16="http://schemas.microsoft.com/office/drawing/2014/main" id="{4F0AAA68-6198-29A0-F020-FE8468EE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4204"/>
                <a:ext cx="18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2" name="Arc 150">
                <a:extLst>
                  <a:ext uri="{FF2B5EF4-FFF2-40B4-BE49-F238E27FC236}">
                    <a16:creationId xmlns:a16="http://schemas.microsoft.com/office/drawing/2014/main" id="{16B9BB4F-F173-20FA-7257-2A2B2190C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4121"/>
                <a:ext cx="49" cy="84"/>
              </a:xfrm>
              <a:custGeom>
                <a:avLst/>
                <a:gdLst>
                  <a:gd name="T0" fmla="*/ 0 w 22050"/>
                  <a:gd name="T1" fmla="*/ 0 h 21600"/>
                  <a:gd name="T2" fmla="*/ 0 w 22050"/>
                  <a:gd name="T3" fmla="*/ 0 h 21600"/>
                  <a:gd name="T4" fmla="*/ 0 w 220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050" h="21600" fill="none" extrusionOk="0">
                    <a:moveTo>
                      <a:pt x="-1" y="4"/>
                    </a:moveTo>
                    <a:cubicBezTo>
                      <a:pt x="149" y="1"/>
                      <a:pt x="299" y="-1"/>
                      <a:pt x="450" y="0"/>
                    </a:cubicBezTo>
                    <a:cubicBezTo>
                      <a:pt x="12379" y="0"/>
                      <a:pt x="22050" y="9670"/>
                      <a:pt x="22050" y="21600"/>
                    </a:cubicBezTo>
                  </a:path>
                  <a:path w="22050" h="21600" stroke="0" extrusionOk="0">
                    <a:moveTo>
                      <a:pt x="-1" y="4"/>
                    </a:moveTo>
                    <a:cubicBezTo>
                      <a:pt x="149" y="1"/>
                      <a:pt x="299" y="-1"/>
                      <a:pt x="450" y="0"/>
                    </a:cubicBezTo>
                    <a:cubicBezTo>
                      <a:pt x="12379" y="0"/>
                      <a:pt x="22050" y="9670"/>
                      <a:pt x="22050" y="21600"/>
                    </a:cubicBezTo>
                    <a:lnTo>
                      <a:pt x="450" y="21600"/>
                    </a:lnTo>
                    <a:lnTo>
                      <a:pt x="-1" y="4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3" name="Arc 151">
                <a:extLst>
                  <a:ext uri="{FF2B5EF4-FFF2-40B4-BE49-F238E27FC236}">
                    <a16:creationId xmlns:a16="http://schemas.microsoft.com/office/drawing/2014/main" id="{0E00C761-961A-F49A-34C7-6B2DF1438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4204"/>
                <a:ext cx="48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Line 152">
                <a:extLst>
                  <a:ext uri="{FF2B5EF4-FFF2-40B4-BE49-F238E27FC236}">
                    <a16:creationId xmlns:a16="http://schemas.microsoft.com/office/drawing/2014/main" id="{0D8D0913-40F5-1296-CA2B-7CD820A4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4116"/>
                <a:ext cx="2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Line 153">
                <a:extLst>
                  <a:ext uri="{FF2B5EF4-FFF2-40B4-BE49-F238E27FC236}">
                    <a16:creationId xmlns:a16="http://schemas.microsoft.com/office/drawing/2014/main" id="{E90655B5-5459-10B4-AD49-605FA3459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4300"/>
                <a:ext cx="2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53" name="Line 155">
              <a:extLst>
                <a:ext uri="{FF2B5EF4-FFF2-40B4-BE49-F238E27FC236}">
                  <a16:creationId xmlns:a16="http://schemas.microsoft.com/office/drawing/2014/main" id="{0F7063CB-EC3B-E29E-AAD9-619236B10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925" y="5707063"/>
              <a:ext cx="185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4" name="Line 156">
              <a:extLst>
                <a:ext uri="{FF2B5EF4-FFF2-40B4-BE49-F238E27FC236}">
                  <a16:creationId xmlns:a16="http://schemas.microsoft.com/office/drawing/2014/main" id="{E9211D56-EE99-BEC6-9A99-74915A355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050" y="5837238"/>
              <a:ext cx="328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5" name="Arc 157">
              <a:extLst>
                <a:ext uri="{FF2B5EF4-FFF2-40B4-BE49-F238E27FC236}">
                  <a16:creationId xmlns:a16="http://schemas.microsoft.com/office/drawing/2014/main" id="{272FEFC4-0527-8D60-8A6B-AF5C693C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5513388"/>
              <a:ext cx="93662" cy="112712"/>
            </a:xfrm>
            <a:custGeom>
              <a:avLst/>
              <a:gdLst>
                <a:gd name="T0" fmla="*/ 0 w 17255"/>
                <a:gd name="T1" fmla="*/ 7157676 h 21600"/>
                <a:gd name="T2" fmla="*/ 81312425 w 17255"/>
                <a:gd name="T3" fmla="*/ 6755154 h 21600"/>
                <a:gd name="T4" fmla="*/ 41214472 w 17255"/>
                <a:gd name="T5" fmla="*/ 835671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6" name="Line 158">
              <a:extLst>
                <a:ext uri="{FF2B5EF4-FFF2-40B4-BE49-F238E27FC236}">
                  <a16:creationId xmlns:a16="http://schemas.microsoft.com/office/drawing/2014/main" id="{A6CF6AAB-C7DF-63CC-8C69-DB118C251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8950" y="5216525"/>
              <a:ext cx="0" cy="330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7" name="Line 161">
              <a:extLst>
                <a:ext uri="{FF2B5EF4-FFF2-40B4-BE49-F238E27FC236}">
                  <a16:creationId xmlns:a16="http://schemas.microsoft.com/office/drawing/2014/main" id="{93EAFD0F-18A0-2E1D-BB3F-BD7961A05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1638" y="3327400"/>
              <a:ext cx="347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8" name="Line 162">
              <a:extLst>
                <a:ext uri="{FF2B5EF4-FFF2-40B4-BE49-F238E27FC236}">
                  <a16:creationId xmlns:a16="http://schemas.microsoft.com/office/drawing/2014/main" id="{EE5D2CD4-9D0A-3285-F1D9-213D4A9C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4813" y="3624263"/>
              <a:ext cx="3349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9" name="Arc 163">
              <a:extLst>
                <a:ext uri="{FF2B5EF4-FFF2-40B4-BE49-F238E27FC236}">
                  <a16:creationId xmlns:a16="http://schemas.microsoft.com/office/drawing/2014/main" id="{809852E2-730F-CF55-0CC5-B5266DFA9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8" y="3284538"/>
              <a:ext cx="117475" cy="92075"/>
            </a:xfrm>
            <a:custGeom>
              <a:avLst/>
              <a:gdLst>
                <a:gd name="T0" fmla="*/ 93754410 w 21600"/>
                <a:gd name="T1" fmla="*/ 0 h 17464"/>
                <a:gd name="T2" fmla="*/ 94258258 w 21600"/>
                <a:gd name="T3" fmla="*/ 71143301 h 17464"/>
                <a:gd name="T4" fmla="*/ 0 w 21600"/>
                <a:gd name="T5" fmla="*/ 36060332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0" name="Arc 164">
              <a:extLst>
                <a:ext uri="{FF2B5EF4-FFF2-40B4-BE49-F238E27FC236}">
                  <a16:creationId xmlns:a16="http://schemas.microsoft.com/office/drawing/2014/main" id="{0BED8D36-C43B-337E-5D7A-E42DF8A7D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3587750"/>
              <a:ext cx="117475" cy="88900"/>
            </a:xfrm>
            <a:custGeom>
              <a:avLst/>
              <a:gdLst>
                <a:gd name="T0" fmla="*/ 93754410 w 21600"/>
                <a:gd name="T1" fmla="*/ 0 h 17464"/>
                <a:gd name="T2" fmla="*/ 94258258 w 21600"/>
                <a:gd name="T3" fmla="*/ 59694441 h 17464"/>
                <a:gd name="T4" fmla="*/ 0 w 21600"/>
                <a:gd name="T5" fmla="*/ 30257541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1" name="Rectangle 165">
              <a:extLst>
                <a:ext uri="{FF2B5EF4-FFF2-40B4-BE49-F238E27FC236}">
                  <a16:creationId xmlns:a16="http://schemas.microsoft.com/office/drawing/2014/main" id="{E5800FD9-0E8F-B56E-7F2E-1419E921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198813"/>
              <a:ext cx="403958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AC</a:t>
              </a:r>
            </a:p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996" b="1" kern="1200"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  <a:cs typeface="+mn-cs"/>
              </a:endParaRPr>
            </a:p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</a:t>
              </a:r>
              <a:endParaRPr kumimoji="1" lang="en-US" altLang="ko-KR" sz="1200" b="1"/>
            </a:p>
          </p:txBody>
        </p:sp>
        <p:grpSp>
          <p:nvGrpSpPr>
            <p:cNvPr id="17562" name="Group 168">
              <a:extLst>
                <a:ext uri="{FF2B5EF4-FFF2-40B4-BE49-F238E27FC236}">
                  <a16:creationId xmlns:a16="http://schemas.microsoft.com/office/drawing/2014/main" id="{8DFA6EE5-E805-8718-EDAE-8B5A98757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2100" y="4365670"/>
              <a:ext cx="106363" cy="106364"/>
              <a:chOff x="3248" y="3252"/>
              <a:chExt cx="68" cy="72"/>
            </a:xfrm>
          </p:grpSpPr>
          <p:sp>
            <p:nvSpPr>
              <p:cNvPr id="17568" name="Line 166">
                <a:extLst>
                  <a:ext uri="{FF2B5EF4-FFF2-40B4-BE49-F238E27FC236}">
                    <a16:creationId xmlns:a16="http://schemas.microsoft.com/office/drawing/2014/main" id="{DACD05F3-F1F8-6018-2F77-E2A324095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8" y="3252"/>
                <a:ext cx="60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9" name="Line 167">
                <a:extLst>
                  <a:ext uri="{FF2B5EF4-FFF2-40B4-BE49-F238E27FC236}">
                    <a16:creationId xmlns:a16="http://schemas.microsoft.com/office/drawing/2014/main" id="{0AF58C71-0E72-5B8F-525B-62BC02F3F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288"/>
                <a:ext cx="64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63" name="Group 169">
              <a:extLst>
                <a:ext uri="{FF2B5EF4-FFF2-40B4-BE49-F238E27FC236}">
                  <a16:creationId xmlns:a16="http://schemas.microsoft.com/office/drawing/2014/main" id="{4E385859-97B9-3A93-75D0-DCDE2EDBC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085" y="5716588"/>
              <a:ext cx="104776" cy="107950"/>
              <a:chOff x="3248" y="3252"/>
              <a:chExt cx="68" cy="72"/>
            </a:xfrm>
          </p:grpSpPr>
          <p:sp>
            <p:nvSpPr>
              <p:cNvPr id="17566" name="Line 170">
                <a:extLst>
                  <a:ext uri="{FF2B5EF4-FFF2-40B4-BE49-F238E27FC236}">
                    <a16:creationId xmlns:a16="http://schemas.microsoft.com/office/drawing/2014/main" id="{6A916439-EC84-2734-9993-869C1B6C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8" y="3252"/>
                <a:ext cx="60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7" name="Line 171">
                <a:extLst>
                  <a:ext uri="{FF2B5EF4-FFF2-40B4-BE49-F238E27FC236}">
                    <a16:creationId xmlns:a16="http://schemas.microsoft.com/office/drawing/2014/main" id="{DC0CA7D8-5D52-A8AB-E753-839B629C5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288"/>
                <a:ext cx="64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64" name="Rectangle 173">
              <a:extLst>
                <a:ext uri="{FF2B5EF4-FFF2-40B4-BE49-F238E27FC236}">
                  <a16:creationId xmlns:a16="http://schemas.microsoft.com/office/drawing/2014/main" id="{2D7B531F-3600-D279-CC0E-BFDD84D1CD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331119" y="4133057"/>
              <a:ext cx="712787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DRTAR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65" name="Rectangle 174">
              <a:extLst>
                <a:ext uri="{FF2B5EF4-FFF2-40B4-BE49-F238E27FC236}">
                  <a16:creationId xmlns:a16="http://schemas.microsoft.com/office/drawing/2014/main" id="{9B615503-4A04-B2FB-67BD-1FC7F0FFA7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42975" y="4116388"/>
              <a:ext cx="70485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PCTAR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13798E-B88F-DEBB-17D4-AFE910992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438" y="1"/>
            <a:ext cx="8139112" cy="8429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>
              <a:lnSpc>
                <a:spcPct val="60000"/>
              </a:lnSpc>
            </a:pPr>
            <a: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  <a:t>MICROPROGRAM  SEQUENCER  </a:t>
            </a:r>
            <a:b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</a:br>
            <a: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  <a:t>- </a:t>
            </a:r>
            <a:r>
              <a:rPr lang="en-US" altLang="ko-KR" sz="2000" b="1">
                <a:solidFill>
                  <a:srgbClr val="FF3300"/>
                </a:solidFill>
                <a:ea typeface="Gulim" panose="020B0503020000020004" pitchFamily="34" charset="-127"/>
              </a:rPr>
              <a:t>NEXT MICROINSTRUCTION  ADDRESS  LOGIC</a:t>
            </a:r>
            <a: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  <a:t> -</a:t>
            </a:r>
          </a:p>
        </p:txBody>
      </p:sp>
      <p:sp>
        <p:nvSpPr>
          <p:cNvPr id="18435" name="Rectangle 60">
            <a:extLst>
              <a:ext uri="{FF2B5EF4-FFF2-40B4-BE49-F238E27FC236}">
                <a16:creationId xmlns:a16="http://schemas.microsoft.com/office/drawing/2014/main" id="{3C640F19-0978-7384-8602-903E3060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4921250"/>
            <a:ext cx="875982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   MUX-1 selects an address from one of four sources and routes it into a CAR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In-Line Sequencing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CAR + 1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Branch, Subroutine Call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CS(AD)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Return from Subroutine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Output of SBR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New Machine instruction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MAP</a:t>
            </a:r>
          </a:p>
        </p:txBody>
      </p:sp>
      <p:sp>
        <p:nvSpPr>
          <p:cNvPr id="18436" name="Rectangle 57">
            <a:extLst>
              <a:ext uri="{FF2B5EF4-FFF2-40B4-BE49-F238E27FC236}">
                <a16:creationId xmlns:a16="http://schemas.microsoft.com/office/drawing/2014/main" id="{BA0A51E2-5DFE-0671-672F-9E1B4010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4" y="822325"/>
            <a:ext cx="21224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Branch, CALL Address</a:t>
            </a:r>
          </a:p>
        </p:txBody>
      </p:sp>
      <p:grpSp>
        <p:nvGrpSpPr>
          <p:cNvPr id="18437" name="Group 1">
            <a:extLst>
              <a:ext uri="{FF2B5EF4-FFF2-40B4-BE49-F238E27FC236}">
                <a16:creationId xmlns:a16="http://schemas.microsoft.com/office/drawing/2014/main" id="{C697353A-8E0E-00C7-86A3-AA6853978FE8}"/>
              </a:ext>
            </a:extLst>
          </p:cNvPr>
          <p:cNvGrpSpPr>
            <a:grpSpLocks/>
          </p:cNvGrpSpPr>
          <p:nvPr/>
        </p:nvGrpSpPr>
        <p:grpSpPr bwMode="auto">
          <a:xfrm>
            <a:off x="1533526" y="1035051"/>
            <a:ext cx="7691705" cy="3662363"/>
            <a:chOff x="9525" y="1035050"/>
            <a:chExt cx="7691705" cy="3662363"/>
          </a:xfrm>
        </p:grpSpPr>
        <p:sp>
          <p:nvSpPr>
            <p:cNvPr id="18438" name="Rectangle 58">
              <a:extLst>
                <a:ext uri="{FF2B5EF4-FFF2-40B4-BE49-F238E27FC236}">
                  <a16:creationId xmlns:a16="http://schemas.microsoft.com/office/drawing/2014/main" id="{F2D74D14-A6B2-6F0A-0B4A-1B7CF2C8C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1958975"/>
              <a:ext cx="1176605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Subroutine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CALL</a:t>
              </a:r>
            </a:p>
          </p:txBody>
        </p:sp>
        <p:sp>
          <p:nvSpPr>
            <p:cNvPr id="18439" name="Rectangle 4">
              <a:extLst>
                <a:ext uri="{FF2B5EF4-FFF2-40B4-BE49-F238E27FC236}">
                  <a16:creationId xmlns:a16="http://schemas.microsoft.com/office/drawing/2014/main" id="{6B94166F-8169-82F1-1F68-3909D257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8440" name="Rectangle 5">
              <a:extLst>
                <a:ext uri="{FF2B5EF4-FFF2-40B4-BE49-F238E27FC236}">
                  <a16:creationId xmlns:a16="http://schemas.microsoft.com/office/drawing/2014/main" id="{428B35EE-9C91-DEC6-496D-B747069A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id="{2F450883-032A-7190-5D1E-12EFAD002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442" name="Rectangle 7">
              <a:extLst>
                <a:ext uri="{FF2B5EF4-FFF2-40B4-BE49-F238E27FC236}">
                  <a16:creationId xmlns:a16="http://schemas.microsoft.com/office/drawing/2014/main" id="{EBC42D7D-1152-7CA7-53A9-9A47AE55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2DEAE7BD-42CA-39ED-EC75-22FA2085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75" y="1941513"/>
              <a:ext cx="28533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8444" name="Rectangle 9">
              <a:extLst>
                <a:ext uri="{FF2B5EF4-FFF2-40B4-BE49-F238E27FC236}">
                  <a16:creationId xmlns:a16="http://schemas.microsoft.com/office/drawing/2014/main" id="{C3EB6385-2FBC-59D8-6F4A-DECB1120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75" y="2128838"/>
              <a:ext cx="28533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8445" name="Rectangle 10">
              <a:extLst>
                <a:ext uri="{FF2B5EF4-FFF2-40B4-BE49-F238E27FC236}">
                  <a16:creationId xmlns:a16="http://schemas.microsoft.com/office/drawing/2014/main" id="{E4288671-E81F-F0DA-2A0C-5B622D07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1812925"/>
              <a:ext cx="949325" cy="5381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46" name="Arc 11">
              <a:extLst>
                <a:ext uri="{FF2B5EF4-FFF2-40B4-BE49-F238E27FC236}">
                  <a16:creationId xmlns:a16="http://schemas.microsoft.com/office/drawing/2014/main" id="{F709D4F9-09F8-D597-EDD6-76C31327A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1693863"/>
              <a:ext cx="95250" cy="103187"/>
            </a:xfrm>
            <a:custGeom>
              <a:avLst/>
              <a:gdLst>
                <a:gd name="T0" fmla="*/ 0 w 17255"/>
                <a:gd name="T1" fmla="*/ 4603010 h 21600"/>
                <a:gd name="T2" fmla="*/ 88443271 w 17255"/>
                <a:gd name="T3" fmla="*/ 4344077 h 21600"/>
                <a:gd name="T4" fmla="*/ 44828972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2">
              <a:extLst>
                <a:ext uri="{FF2B5EF4-FFF2-40B4-BE49-F238E27FC236}">
                  <a16:creationId xmlns:a16="http://schemas.microsoft.com/office/drawing/2014/main" id="{1C17F82D-438F-3D79-120E-118DE2E89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7825" y="1482725"/>
              <a:ext cx="0" cy="242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rc 13">
              <a:extLst>
                <a:ext uri="{FF2B5EF4-FFF2-40B4-BE49-F238E27FC236}">
                  <a16:creationId xmlns:a16="http://schemas.microsoft.com/office/drawing/2014/main" id="{0FCDE6E0-44FF-BF30-30BF-876706504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1693863"/>
              <a:ext cx="96837" cy="103187"/>
            </a:xfrm>
            <a:custGeom>
              <a:avLst/>
              <a:gdLst>
                <a:gd name="T0" fmla="*/ 0 w 17255"/>
                <a:gd name="T1" fmla="*/ 4603010 h 21600"/>
                <a:gd name="T2" fmla="*/ 96060918 w 17255"/>
                <a:gd name="T3" fmla="*/ 4344077 h 21600"/>
                <a:gd name="T4" fmla="*/ 48690659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4">
              <a:extLst>
                <a:ext uri="{FF2B5EF4-FFF2-40B4-BE49-F238E27FC236}">
                  <a16:creationId xmlns:a16="http://schemas.microsoft.com/office/drawing/2014/main" id="{ECE2FFB5-21F9-2E5E-02BC-2F7CDBEC6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6450" y="1339850"/>
              <a:ext cx="0" cy="395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Arc 15">
              <a:extLst>
                <a:ext uri="{FF2B5EF4-FFF2-40B4-BE49-F238E27FC236}">
                  <a16:creationId xmlns:a16="http://schemas.microsoft.com/office/drawing/2014/main" id="{EA92DD8C-92C4-4288-CE1F-A4B869FF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1693863"/>
              <a:ext cx="96838" cy="103187"/>
            </a:xfrm>
            <a:custGeom>
              <a:avLst/>
              <a:gdLst>
                <a:gd name="T0" fmla="*/ 0 w 17255"/>
                <a:gd name="T1" fmla="*/ 4603010 h 21600"/>
                <a:gd name="T2" fmla="*/ 96065833 w 17255"/>
                <a:gd name="T3" fmla="*/ 4344077 h 21600"/>
                <a:gd name="T4" fmla="*/ 48692672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Arc 17">
              <a:extLst>
                <a:ext uri="{FF2B5EF4-FFF2-40B4-BE49-F238E27FC236}">
                  <a16:creationId xmlns:a16="http://schemas.microsoft.com/office/drawing/2014/main" id="{6812D9DE-0E93-E39D-C258-D20C58A7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725" y="1693863"/>
              <a:ext cx="95250" cy="103187"/>
            </a:xfrm>
            <a:custGeom>
              <a:avLst/>
              <a:gdLst>
                <a:gd name="T0" fmla="*/ 0 w 17255"/>
                <a:gd name="T1" fmla="*/ 4603010 h 21600"/>
                <a:gd name="T2" fmla="*/ 88443271 w 17255"/>
                <a:gd name="T3" fmla="*/ 4344077 h 21600"/>
                <a:gd name="T4" fmla="*/ 44828972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8">
              <a:extLst>
                <a:ext uri="{FF2B5EF4-FFF2-40B4-BE49-F238E27FC236}">
                  <a16:creationId xmlns:a16="http://schemas.microsoft.com/office/drawing/2014/main" id="{C54C1D45-A974-C086-9F80-8685EDB9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2350" y="1603375"/>
              <a:ext cx="0" cy="1222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9">
              <a:extLst>
                <a:ext uri="{FF2B5EF4-FFF2-40B4-BE49-F238E27FC236}">
                  <a16:creationId xmlns:a16="http://schemas.microsoft.com/office/drawing/2014/main" id="{CA1B4AF2-51D1-A319-73A7-53BEDCAB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2003425"/>
              <a:ext cx="253275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454" name="Rectangle 20">
              <a:extLst>
                <a:ext uri="{FF2B5EF4-FFF2-40B4-BE49-F238E27FC236}">
                  <a16:creationId xmlns:a16="http://schemas.microsoft.com/office/drawing/2014/main" id="{982D0D7C-1337-1387-279B-1D84F45A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288" y="2179638"/>
              <a:ext cx="253275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55" name="Rectangle 21">
              <a:extLst>
                <a:ext uri="{FF2B5EF4-FFF2-40B4-BE49-F238E27FC236}">
                  <a16:creationId xmlns:a16="http://schemas.microsoft.com/office/drawing/2014/main" id="{0CF9F9AA-8D82-130C-2962-43F340B0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2006600"/>
              <a:ext cx="609142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MUX1</a:t>
              </a:r>
            </a:p>
          </p:txBody>
        </p:sp>
        <p:sp>
          <p:nvSpPr>
            <p:cNvPr id="18456" name="Rectangle 22">
              <a:extLst>
                <a:ext uri="{FF2B5EF4-FFF2-40B4-BE49-F238E27FC236}">
                  <a16:creationId xmlns:a16="http://schemas.microsoft.com/office/drawing/2014/main" id="{5E89B775-BDAF-9B53-3683-3B53B1D2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1131888"/>
              <a:ext cx="788678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External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8457" name="Rectangle 23">
              <a:extLst>
                <a:ext uri="{FF2B5EF4-FFF2-40B4-BE49-F238E27FC236}">
                  <a16:creationId xmlns:a16="http://schemas.microsoft.com/office/drawing/2014/main" id="{8032755E-9052-217B-E630-4ED4873D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650" y="1274763"/>
              <a:ext cx="62677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(MAP)</a:t>
              </a:r>
            </a:p>
          </p:txBody>
        </p:sp>
        <p:sp>
          <p:nvSpPr>
            <p:cNvPr id="18458" name="Line 24">
              <a:extLst>
                <a:ext uri="{FF2B5EF4-FFF2-40B4-BE49-F238E27FC236}">
                  <a16:creationId xmlns:a16="http://schemas.microsoft.com/office/drawing/2014/main" id="{AFC5A507-9BEA-D459-1487-972B1944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700" y="1609725"/>
              <a:ext cx="492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5">
              <a:extLst>
                <a:ext uri="{FF2B5EF4-FFF2-40B4-BE49-F238E27FC236}">
                  <a16:creationId xmlns:a16="http://schemas.microsoft.com/office/drawing/2014/main" id="{FF3E2E93-037E-FEFF-1794-0286C752D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0100" y="1349375"/>
              <a:ext cx="1227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6">
              <a:extLst>
                <a:ext uri="{FF2B5EF4-FFF2-40B4-BE49-F238E27FC236}">
                  <a16:creationId xmlns:a16="http://schemas.microsoft.com/office/drawing/2014/main" id="{7C0E2E44-1EC7-4C46-D1A2-55D3026FF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488" y="1035050"/>
              <a:ext cx="2476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7">
              <a:extLst>
                <a:ext uri="{FF2B5EF4-FFF2-40B4-BE49-F238E27FC236}">
                  <a16:creationId xmlns:a16="http://schemas.microsoft.com/office/drawing/2014/main" id="{1AFB5941-48E7-0408-FAFA-414236577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7175" y="1597025"/>
              <a:ext cx="0" cy="1103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28">
              <a:extLst>
                <a:ext uri="{FF2B5EF4-FFF2-40B4-BE49-F238E27FC236}">
                  <a16:creationId xmlns:a16="http://schemas.microsoft.com/office/drawing/2014/main" id="{F6128BAF-7251-2743-571F-1AF7E732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1997075"/>
              <a:ext cx="50655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SBR</a:t>
              </a:r>
            </a:p>
          </p:txBody>
        </p:sp>
        <p:sp>
          <p:nvSpPr>
            <p:cNvPr id="18463" name="Rectangle 29">
              <a:extLst>
                <a:ext uri="{FF2B5EF4-FFF2-40B4-BE49-F238E27FC236}">
                  <a16:creationId xmlns:a16="http://schemas.microsoft.com/office/drawing/2014/main" id="{3A331B8A-26D1-4D2B-BC21-96A16568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1998663"/>
              <a:ext cx="542925" cy="2317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4" name="Arc 30">
              <a:extLst>
                <a:ext uri="{FF2B5EF4-FFF2-40B4-BE49-F238E27FC236}">
                  <a16:creationId xmlns:a16="http://schemas.microsoft.com/office/drawing/2014/main" id="{70C9F468-4C3A-007B-AA88-1613385B1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2073275"/>
              <a:ext cx="120650" cy="85725"/>
            </a:xfrm>
            <a:custGeom>
              <a:avLst/>
              <a:gdLst>
                <a:gd name="T0" fmla="*/ 107127297 w 21600"/>
                <a:gd name="T1" fmla="*/ 0 h 17464"/>
                <a:gd name="T2" fmla="*/ 107703613 w 21600"/>
                <a:gd name="T3" fmla="*/ 49769449 h 17464"/>
                <a:gd name="T4" fmla="*/ 0 w 21600"/>
                <a:gd name="T5" fmla="*/ 25226898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1">
              <a:extLst>
                <a:ext uri="{FF2B5EF4-FFF2-40B4-BE49-F238E27FC236}">
                  <a16:creationId xmlns:a16="http://schemas.microsoft.com/office/drawing/2014/main" id="{F0C978B2-53CA-BC01-695D-F434F047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7763" y="2127250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32">
              <a:extLst>
                <a:ext uri="{FF2B5EF4-FFF2-40B4-BE49-F238E27FC236}">
                  <a16:creationId xmlns:a16="http://schemas.microsoft.com/office/drawing/2014/main" id="{7D5E1A55-BDF2-1B2E-D303-4BD3A8C8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225" y="1893888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8467" name="Line 33">
              <a:extLst>
                <a:ext uri="{FF2B5EF4-FFF2-40B4-BE49-F238E27FC236}">
                  <a16:creationId xmlns:a16="http://schemas.microsoft.com/office/drawing/2014/main" id="{D74042BE-2C22-9DE9-96CA-E04B4A4DF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1339850"/>
              <a:ext cx="0" cy="6588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rc 34">
              <a:extLst>
                <a:ext uri="{FF2B5EF4-FFF2-40B4-BE49-F238E27FC236}">
                  <a16:creationId xmlns:a16="http://schemas.microsoft.com/office/drawing/2014/main" id="{198918CF-926A-87E3-CFE1-F525A2B90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2235200"/>
              <a:ext cx="95250" cy="106363"/>
            </a:xfrm>
            <a:custGeom>
              <a:avLst/>
              <a:gdLst>
                <a:gd name="T0" fmla="*/ 84284966 w 17464"/>
                <a:gd name="T1" fmla="*/ 57351846 h 21600"/>
                <a:gd name="T2" fmla="*/ 0 w 17464"/>
                <a:gd name="T3" fmla="*/ 57044988 h 21600"/>
                <a:gd name="T4" fmla="*/ 42721119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5">
              <a:extLst>
                <a:ext uri="{FF2B5EF4-FFF2-40B4-BE49-F238E27FC236}">
                  <a16:creationId xmlns:a16="http://schemas.microsoft.com/office/drawing/2014/main" id="{C4466112-7C86-DC4B-6388-22B5F02E8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2000" y="2341563"/>
              <a:ext cx="0" cy="98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6">
              <a:extLst>
                <a:ext uri="{FF2B5EF4-FFF2-40B4-BE49-F238E27FC236}">
                  <a16:creationId xmlns:a16="http://schemas.microsoft.com/office/drawing/2014/main" id="{686DA962-299F-0EE3-4F9A-782960828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525" y="2435225"/>
              <a:ext cx="4937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37">
              <a:extLst>
                <a:ext uri="{FF2B5EF4-FFF2-40B4-BE49-F238E27FC236}">
                  <a16:creationId xmlns:a16="http://schemas.microsoft.com/office/drawing/2014/main" id="{3582336E-1FCC-26AD-4B95-576C7F158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2690813"/>
              <a:ext cx="1061189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18472" name="Rectangle 38">
              <a:extLst>
                <a:ext uri="{FF2B5EF4-FFF2-40B4-BE49-F238E27FC236}">
                  <a16:creationId xmlns:a16="http://schemas.microsoft.com/office/drawing/2014/main" id="{58AC355E-EAAA-7F0E-A6E9-FC5F62E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2693988"/>
              <a:ext cx="985837" cy="2206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73" name="Arc 39">
              <a:extLst>
                <a:ext uri="{FF2B5EF4-FFF2-40B4-BE49-F238E27FC236}">
                  <a16:creationId xmlns:a16="http://schemas.microsoft.com/office/drawing/2014/main" id="{027DB177-B7F4-14FC-99AB-58192152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190875"/>
              <a:ext cx="96837" cy="103188"/>
            </a:xfrm>
            <a:custGeom>
              <a:avLst/>
              <a:gdLst>
                <a:gd name="T0" fmla="*/ 0 w 17255"/>
                <a:gd name="T1" fmla="*/ 4603145 h 21600"/>
                <a:gd name="T2" fmla="*/ 96060918 w 17255"/>
                <a:gd name="T3" fmla="*/ 4344320 h 21600"/>
                <a:gd name="T4" fmla="*/ 48690659 w 17255"/>
                <a:gd name="T5" fmla="*/ 5374411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40">
              <a:extLst>
                <a:ext uri="{FF2B5EF4-FFF2-40B4-BE49-F238E27FC236}">
                  <a16:creationId xmlns:a16="http://schemas.microsoft.com/office/drawing/2014/main" id="{C57DF2AF-36A2-6C5B-A589-1E86D7E25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338" y="2373313"/>
              <a:ext cx="0" cy="827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41">
              <a:extLst>
                <a:ext uri="{FF2B5EF4-FFF2-40B4-BE49-F238E27FC236}">
                  <a16:creationId xmlns:a16="http://schemas.microsoft.com/office/drawing/2014/main" id="{7FEEF121-1065-57BC-FC85-D52F9657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3308350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CAR</a:t>
              </a:r>
            </a:p>
          </p:txBody>
        </p:sp>
        <p:sp>
          <p:nvSpPr>
            <p:cNvPr id="18476" name="Rectangle 42">
              <a:extLst>
                <a:ext uri="{FF2B5EF4-FFF2-40B4-BE49-F238E27FC236}">
                  <a16:creationId xmlns:a16="http://schemas.microsoft.com/office/drawing/2014/main" id="{F5F9D611-6200-6458-F5F0-E118F291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75" y="3309938"/>
              <a:ext cx="758825" cy="2301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77" name="Rectangle 43">
              <a:extLst>
                <a:ext uri="{FF2B5EF4-FFF2-40B4-BE49-F238E27FC236}">
                  <a16:creationId xmlns:a16="http://schemas.microsoft.com/office/drawing/2014/main" id="{27CC864B-6A48-547C-29C7-6E6B7976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3324225"/>
              <a:ext cx="60112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8478" name="Line 44">
              <a:extLst>
                <a:ext uri="{FF2B5EF4-FFF2-40B4-BE49-F238E27FC236}">
                  <a16:creationId xmlns:a16="http://schemas.microsoft.com/office/drawing/2014/main" id="{0CD1A50A-3F57-411D-46E5-4C89C6674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963" y="3436938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Freeform 45">
              <a:extLst>
                <a:ext uri="{FF2B5EF4-FFF2-40B4-BE49-F238E27FC236}">
                  <a16:creationId xmlns:a16="http://schemas.microsoft.com/office/drawing/2014/main" id="{AB47E44E-54D9-0E5C-39E6-B52360EC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3365500"/>
              <a:ext cx="77788" cy="120650"/>
            </a:xfrm>
            <a:custGeom>
              <a:avLst/>
              <a:gdLst>
                <a:gd name="T0" fmla="*/ 0 w 49"/>
                <a:gd name="T1" fmla="*/ 0 h 89"/>
                <a:gd name="T2" fmla="*/ 2147483647 w 49"/>
                <a:gd name="T3" fmla="*/ 2147483647 h 89"/>
                <a:gd name="T4" fmla="*/ 0 w 49"/>
                <a:gd name="T5" fmla="*/ 2147483647 h 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48" y="48"/>
                  </a:lnTo>
                  <a:lnTo>
                    <a:pt x="0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Arc 46">
              <a:extLst>
                <a:ext uri="{FF2B5EF4-FFF2-40B4-BE49-F238E27FC236}">
                  <a16:creationId xmlns:a16="http://schemas.microsoft.com/office/drawing/2014/main" id="{00DBA4CB-1C71-049C-5891-1E1017DBC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927475"/>
              <a:ext cx="96837" cy="106363"/>
            </a:xfrm>
            <a:custGeom>
              <a:avLst/>
              <a:gdLst>
                <a:gd name="T0" fmla="*/ 0 w 17255"/>
                <a:gd name="T1" fmla="*/ 5356357 h 21600"/>
                <a:gd name="T2" fmla="*/ 96060918 w 17255"/>
                <a:gd name="T3" fmla="*/ 5055222 h 21600"/>
                <a:gd name="T4" fmla="*/ 48690659 w 17255"/>
                <a:gd name="T5" fmla="*/ 6253710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47">
              <a:extLst>
                <a:ext uri="{FF2B5EF4-FFF2-40B4-BE49-F238E27FC236}">
                  <a16:creationId xmlns:a16="http://schemas.microsoft.com/office/drawing/2014/main" id="{CF183EA4-AC0C-7DCE-F01E-096637F13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338" y="3552825"/>
              <a:ext cx="0" cy="385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48">
              <a:extLst>
                <a:ext uri="{FF2B5EF4-FFF2-40B4-BE49-F238E27FC236}">
                  <a16:creationId xmlns:a16="http://schemas.microsoft.com/office/drawing/2014/main" id="{B3F23634-F7FF-C1AF-4A03-82A76D2CD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688" y="3744913"/>
              <a:ext cx="842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Arc 49">
              <a:extLst>
                <a:ext uri="{FF2B5EF4-FFF2-40B4-BE49-F238E27FC236}">
                  <a16:creationId xmlns:a16="http://schemas.microsoft.com/office/drawing/2014/main" id="{5F60D538-361A-6FEC-E815-D33BA1A32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0" y="2917825"/>
              <a:ext cx="96838" cy="104775"/>
            </a:xfrm>
            <a:custGeom>
              <a:avLst/>
              <a:gdLst>
                <a:gd name="T0" fmla="*/ 91549062 w 17464"/>
                <a:gd name="T1" fmla="*/ 53196193 h 21600"/>
                <a:gd name="T2" fmla="*/ 0 w 17464"/>
                <a:gd name="T3" fmla="*/ 52911559 h 21600"/>
                <a:gd name="T4" fmla="*/ 46403218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50">
              <a:extLst>
                <a:ext uri="{FF2B5EF4-FFF2-40B4-BE49-F238E27FC236}">
                  <a16:creationId xmlns:a16="http://schemas.microsoft.com/office/drawing/2014/main" id="{5552403A-21A8-C722-9A8E-726B7C4DD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7175" y="3001963"/>
              <a:ext cx="0" cy="7493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Rectangle 51">
              <a:extLst>
                <a:ext uri="{FF2B5EF4-FFF2-40B4-BE49-F238E27FC236}">
                  <a16:creationId xmlns:a16="http://schemas.microsoft.com/office/drawing/2014/main" id="{84A05FBE-C97D-A66A-50E7-F0F9A59F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4025900"/>
              <a:ext cx="2147888" cy="6715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86" name="Line 52">
              <a:extLst>
                <a:ext uri="{FF2B5EF4-FFF2-40B4-BE49-F238E27FC236}">
                  <a16:creationId xmlns:a16="http://schemas.microsoft.com/office/drawing/2014/main" id="{D851A4FA-BC2B-50C8-01E0-A203D1810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713" y="2020888"/>
              <a:ext cx="976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53">
              <a:extLst>
                <a:ext uri="{FF2B5EF4-FFF2-40B4-BE49-F238E27FC236}">
                  <a16:creationId xmlns:a16="http://schemas.microsoft.com/office/drawing/2014/main" id="{726FD7AA-3FA6-9F51-7696-E0AECD98B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2219325"/>
              <a:ext cx="9858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Rectangle 54">
              <a:extLst>
                <a:ext uri="{FF2B5EF4-FFF2-40B4-BE49-F238E27FC236}">
                  <a16:creationId xmlns:a16="http://schemas.microsoft.com/office/drawing/2014/main" id="{E6AEEA8F-696F-99AA-D33A-323FC1C68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2278063"/>
              <a:ext cx="1023937" cy="545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kumimoji="1" lang="en-US" altLang="ko-KR" sz="1400" b="1"/>
                <a:t>Address </a:t>
              </a:r>
            </a:p>
            <a:p>
              <a:pPr>
                <a:lnSpc>
                  <a:spcPct val="70000"/>
                </a:lnSpc>
              </a:pPr>
              <a:r>
                <a:rPr kumimoji="1" lang="en-US" altLang="ko-KR" sz="1400" b="1"/>
                <a:t>source </a:t>
              </a:r>
            </a:p>
            <a:p>
              <a:pPr>
                <a:lnSpc>
                  <a:spcPct val="70000"/>
                </a:lnSpc>
              </a:pPr>
              <a:r>
                <a:rPr kumimoji="1" lang="en-US" altLang="ko-KR" sz="1400" b="1"/>
                <a:t>selection</a:t>
              </a:r>
            </a:p>
          </p:txBody>
        </p:sp>
        <p:sp>
          <p:nvSpPr>
            <p:cNvPr id="18489" name="Rectangle 55">
              <a:extLst>
                <a:ext uri="{FF2B5EF4-FFF2-40B4-BE49-F238E27FC236}">
                  <a16:creationId xmlns:a16="http://schemas.microsoft.com/office/drawing/2014/main" id="{6103BE33-110C-197F-44B4-1D33429C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513" y="1377950"/>
              <a:ext cx="76784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In-Line</a:t>
              </a:r>
            </a:p>
          </p:txBody>
        </p:sp>
        <p:sp>
          <p:nvSpPr>
            <p:cNvPr id="18490" name="Rectangle 56">
              <a:extLst>
                <a:ext uri="{FF2B5EF4-FFF2-40B4-BE49-F238E27FC236}">
                  <a16:creationId xmlns:a16="http://schemas.microsoft.com/office/drawing/2014/main" id="{9FB2EFB9-073B-A8AB-5274-256DA217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1130300"/>
              <a:ext cx="2374049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RETURN form Subroutine</a:t>
              </a:r>
            </a:p>
          </p:txBody>
        </p:sp>
        <p:sp>
          <p:nvSpPr>
            <p:cNvPr id="18491" name="Rectangle 59">
              <a:extLst>
                <a:ext uri="{FF2B5EF4-FFF2-40B4-BE49-F238E27FC236}">
                  <a16:creationId xmlns:a16="http://schemas.microsoft.com/office/drawing/2014/main" id="{36EC19D7-E0A2-9D4E-C694-E51B2E52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562" y="4248150"/>
              <a:ext cx="1535678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400" b="1"/>
                <a:t>Control Storage</a:t>
              </a:r>
            </a:p>
          </p:txBody>
        </p:sp>
        <p:sp>
          <p:nvSpPr>
            <p:cNvPr id="18492" name="Rectangle 61">
              <a:extLst>
                <a:ext uri="{FF2B5EF4-FFF2-40B4-BE49-F238E27FC236}">
                  <a16:creationId xmlns:a16="http://schemas.microsoft.com/office/drawing/2014/main" id="{F33A5453-2CAC-15C3-3932-A984C7BB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3" y="1524000"/>
              <a:ext cx="2877327" cy="1166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r>
                <a:rPr kumimoji="1" lang="en-US" altLang="ko-KR" sz="1400" b="1"/>
                <a:t>S</a:t>
              </a:r>
              <a:r>
                <a:rPr kumimoji="1" lang="en-US" altLang="ko-KR" sz="1400" b="1" baseline="-25000"/>
                <a:t>1</a:t>
              </a:r>
              <a:r>
                <a:rPr kumimoji="1" lang="en-US" altLang="ko-KR" sz="1400" b="1"/>
                <a:t>S</a:t>
              </a:r>
              <a:r>
                <a:rPr kumimoji="1" lang="en-US" altLang="ko-KR" sz="1400" b="1" baseline="-25000"/>
                <a:t>0</a:t>
              </a:r>
              <a:r>
                <a:rPr kumimoji="1" lang="en-US" altLang="ko-KR" sz="1400" b="1"/>
                <a:t>    Address Source</a:t>
              </a:r>
            </a:p>
            <a:p>
              <a:r>
                <a:rPr kumimoji="1" lang="en-US" altLang="ko-KR" sz="1400" b="1"/>
                <a:t>  00     CAR + 1, In-Line</a:t>
              </a:r>
            </a:p>
            <a:p>
              <a:r>
                <a:rPr kumimoji="1" lang="en-US" altLang="ko-KR" sz="1400" b="1"/>
                <a:t>  01     SBR  RETURN</a:t>
              </a:r>
            </a:p>
            <a:p>
              <a:r>
                <a:rPr kumimoji="1" lang="en-US" altLang="ko-KR" sz="1400" b="1"/>
                <a:t>  10     CS(AD), Branch or CALL </a:t>
              </a:r>
            </a:p>
            <a:p>
              <a:r>
                <a:rPr kumimoji="1" lang="en-US" altLang="ko-KR" sz="1400" b="1"/>
                <a:t>  11     MAP</a:t>
              </a:r>
            </a:p>
          </p:txBody>
        </p:sp>
        <p:sp>
          <p:nvSpPr>
            <p:cNvPr id="18493" name="Rectangle 62">
              <a:extLst>
                <a:ext uri="{FF2B5EF4-FFF2-40B4-BE49-F238E27FC236}">
                  <a16:creationId xmlns:a16="http://schemas.microsoft.com/office/drawing/2014/main" id="{38E2F840-A9A1-DFF7-BA6B-4F1C7CDE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1570038"/>
              <a:ext cx="2738438" cy="10461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7000"/>
                </a:lnSpc>
              </a:pPr>
              <a:endParaRPr kumimoji="1" lang="th-TH" altLang="en-US" sz="1200" b="1"/>
            </a:p>
          </p:txBody>
        </p:sp>
        <p:sp>
          <p:nvSpPr>
            <p:cNvPr id="18494" name="Line 65">
              <a:extLst>
                <a:ext uri="{FF2B5EF4-FFF2-40B4-BE49-F238E27FC236}">
                  <a16:creationId xmlns:a16="http://schemas.microsoft.com/office/drawing/2014/main" id="{6BCE1F8B-82CC-41BA-D2CA-9BF0EC51F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" y="1800225"/>
              <a:ext cx="2752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66">
              <a:extLst>
                <a:ext uri="{FF2B5EF4-FFF2-40B4-BE49-F238E27FC236}">
                  <a16:creationId xmlns:a16="http://schemas.microsoft.com/office/drawing/2014/main" id="{F82B8A13-529E-65E7-1C8C-F81726615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375" y="1044575"/>
              <a:ext cx="0" cy="6619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67">
              <a:extLst>
                <a:ext uri="{FF2B5EF4-FFF2-40B4-BE49-F238E27FC236}">
                  <a16:creationId xmlns:a16="http://schemas.microsoft.com/office/drawing/2014/main" id="{769A6A5E-2FAB-4431-79C0-92FC9AF32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50" y="1581150"/>
              <a:ext cx="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6907C48-F3CD-0BF8-056A-9D7854486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5089" y="388939"/>
            <a:ext cx="6911975" cy="955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ko-KR" sz="2800">
                <a:ea typeface="Gulim" panose="020B0503020000020004" pitchFamily="34" charset="-127"/>
              </a:rPr>
              <a:t>MICROPROGRAM  SEQUENCER</a:t>
            </a:r>
            <a:br>
              <a:rPr lang="en-US" altLang="ko-KR" sz="2800">
                <a:ea typeface="Gulim" panose="020B0503020000020004" pitchFamily="34" charset="-127"/>
              </a:rPr>
            </a:br>
            <a:r>
              <a:rPr lang="en-US" altLang="ko-KR" sz="2000">
                <a:ea typeface="Gulim" panose="020B0503020000020004" pitchFamily="34" charset="-127"/>
              </a:rPr>
              <a:t>- CONDITION  AND  BRANCH  CONTROL -</a:t>
            </a:r>
          </a:p>
        </p:txBody>
      </p:sp>
      <p:sp>
        <p:nvSpPr>
          <p:cNvPr id="19459" name="Line 4">
            <a:extLst>
              <a:ext uri="{FF2B5EF4-FFF2-40B4-BE49-F238E27FC236}">
                <a16:creationId xmlns:a16="http://schemas.microsoft.com/office/drawing/2014/main" id="{4703CF4F-EF4E-2E71-7256-50F773D66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3376" y="2222500"/>
            <a:ext cx="411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5">
            <a:extLst>
              <a:ext uri="{FF2B5EF4-FFF2-40B4-BE49-F238E27FC236}">
                <a16:creationId xmlns:a16="http://schemas.microsoft.com/office/drawing/2014/main" id="{ACE60D78-EF60-FC8F-AB87-3AFA00EEB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3376" y="2413000"/>
            <a:ext cx="4238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35EFA13F-F2CB-AB6B-344D-8F1D2711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1917701"/>
            <a:ext cx="628650" cy="542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DC9BC5DE-F18E-5E4D-D828-D55BB037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982789"/>
            <a:ext cx="561052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Input</a:t>
            </a:r>
          </a:p>
          <a:p>
            <a:pPr latinLnBrk="1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A7487AD3-D533-C1DD-15BF-6F174697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136775"/>
            <a:ext cx="54342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19464" name="Arc 9">
            <a:extLst>
              <a:ext uri="{FF2B5EF4-FFF2-40B4-BE49-F238E27FC236}">
                <a16:creationId xmlns:a16="http://schemas.microsoft.com/office/drawing/2014/main" id="{A9350DE6-2F66-12A0-F265-49D0FEA1E9AC}"/>
              </a:ext>
            </a:extLst>
          </p:cNvPr>
          <p:cNvSpPr>
            <a:spLocks/>
          </p:cNvSpPr>
          <p:nvPr/>
        </p:nvSpPr>
        <p:spPr bwMode="auto">
          <a:xfrm>
            <a:off x="5926139" y="1944689"/>
            <a:ext cx="123825" cy="84137"/>
          </a:xfrm>
          <a:custGeom>
            <a:avLst/>
            <a:gdLst>
              <a:gd name="T0" fmla="*/ 10809579 w 21600"/>
              <a:gd name="T1" fmla="*/ 47563663 h 17255"/>
              <a:gd name="T2" fmla="*/ 11453331 w 21600"/>
              <a:gd name="T3" fmla="*/ 0 h 17255"/>
              <a:gd name="T4" fmla="*/ 133729320 w 21600"/>
              <a:gd name="T5" fmla="*/ 2410830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rc 10">
            <a:extLst>
              <a:ext uri="{FF2B5EF4-FFF2-40B4-BE49-F238E27FC236}">
                <a16:creationId xmlns:a16="http://schemas.microsoft.com/office/drawing/2014/main" id="{9F70F449-48FC-2BDA-9B87-4B2A7B8302D3}"/>
              </a:ext>
            </a:extLst>
          </p:cNvPr>
          <p:cNvSpPr>
            <a:spLocks/>
          </p:cNvSpPr>
          <p:nvPr/>
        </p:nvSpPr>
        <p:spPr bwMode="auto">
          <a:xfrm>
            <a:off x="5926139" y="2124075"/>
            <a:ext cx="123825" cy="84138"/>
          </a:xfrm>
          <a:custGeom>
            <a:avLst/>
            <a:gdLst>
              <a:gd name="T0" fmla="*/ 10809579 w 21600"/>
              <a:gd name="T1" fmla="*/ 47566530 h 17255"/>
              <a:gd name="T2" fmla="*/ 11453331 w 21600"/>
              <a:gd name="T3" fmla="*/ 0 h 17255"/>
              <a:gd name="T4" fmla="*/ 133729320 w 21600"/>
              <a:gd name="T5" fmla="*/ 24109972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40571183-CDA8-EA86-6CA8-74D5BE499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7988" y="2168525"/>
            <a:ext cx="463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rc 12">
            <a:extLst>
              <a:ext uri="{FF2B5EF4-FFF2-40B4-BE49-F238E27FC236}">
                <a16:creationId xmlns:a16="http://schemas.microsoft.com/office/drawing/2014/main" id="{889CD52A-2A99-62FC-05D9-5C4C47102A86}"/>
              </a:ext>
            </a:extLst>
          </p:cNvPr>
          <p:cNvSpPr>
            <a:spLocks/>
          </p:cNvSpPr>
          <p:nvPr/>
        </p:nvSpPr>
        <p:spPr bwMode="auto">
          <a:xfrm>
            <a:off x="5926139" y="2316164"/>
            <a:ext cx="123825" cy="84137"/>
          </a:xfrm>
          <a:custGeom>
            <a:avLst/>
            <a:gdLst>
              <a:gd name="T0" fmla="*/ 10809579 w 21600"/>
              <a:gd name="T1" fmla="*/ 47563663 h 17255"/>
              <a:gd name="T2" fmla="*/ 11453331 w 21600"/>
              <a:gd name="T3" fmla="*/ 0 h 17255"/>
              <a:gd name="T4" fmla="*/ 133729320 w 21600"/>
              <a:gd name="T5" fmla="*/ 2410830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6F2F2BE5-F177-0AA7-2D96-AC0C6489C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5288" y="2355850"/>
            <a:ext cx="476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4">
            <a:extLst>
              <a:ext uri="{FF2B5EF4-FFF2-40B4-BE49-F238E27FC236}">
                <a16:creationId xmlns:a16="http://schemas.microsoft.com/office/drawing/2014/main" id="{630074F8-C773-0672-3121-EBA65FC9C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4" y="2070100"/>
            <a:ext cx="28373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</a:t>
            </a:r>
            <a:r>
              <a:rPr kumimoji="1" lang="en-US" altLang="ko-KR" sz="1200" b="1" baseline="-25000">
                <a:solidFill>
                  <a:srgbClr val="000000"/>
                </a:solidFill>
              </a:rPr>
              <a:t>0</a:t>
            </a:r>
            <a:endParaRPr kumimoji="1"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9470" name="Rectangle 15">
            <a:extLst>
              <a:ext uri="{FF2B5EF4-FFF2-40B4-BE49-F238E27FC236}">
                <a16:creationId xmlns:a16="http://schemas.microsoft.com/office/drawing/2014/main" id="{DD4F1A12-A6A8-D21D-ED13-7A6D81FC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2214564"/>
            <a:ext cx="280987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</a:t>
            </a:r>
            <a:r>
              <a:rPr kumimoji="1" lang="en-US" altLang="ko-KR" sz="1200" b="1" baseline="-25000">
                <a:solidFill>
                  <a:srgbClr val="000000"/>
                </a:solidFill>
              </a:rPr>
              <a:t>1</a:t>
            </a:r>
            <a:endParaRPr kumimoji="1"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9471" name="Rectangle 16">
            <a:extLst>
              <a:ext uri="{FF2B5EF4-FFF2-40B4-BE49-F238E27FC236}">
                <a16:creationId xmlns:a16="http://schemas.microsoft.com/office/drawing/2014/main" id="{2929EB43-DBB1-0C19-6368-E74F0CA1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1893888"/>
            <a:ext cx="2773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472" name="Rectangle 19">
            <a:extLst>
              <a:ext uri="{FF2B5EF4-FFF2-40B4-BE49-F238E27FC236}">
                <a16:creationId xmlns:a16="http://schemas.microsoft.com/office/drawing/2014/main" id="{DDCDA072-BDBA-9947-AEC8-5613FDDD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1814513"/>
            <a:ext cx="60914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MUX2</a:t>
            </a:r>
          </a:p>
        </p:txBody>
      </p:sp>
      <p:sp>
        <p:nvSpPr>
          <p:cNvPr id="19473" name="Rectangle 20">
            <a:extLst>
              <a:ext uri="{FF2B5EF4-FFF2-40B4-BE49-F238E27FC236}">
                <a16:creationId xmlns:a16="http://schemas.microsoft.com/office/drawing/2014/main" id="{F27BE384-2A77-04AA-0C7B-D7C5B131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2066925"/>
            <a:ext cx="6347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Select</a:t>
            </a:r>
          </a:p>
        </p:txBody>
      </p:sp>
      <p:sp>
        <p:nvSpPr>
          <p:cNvPr id="19474" name="Rectangle 21">
            <a:extLst>
              <a:ext uri="{FF2B5EF4-FFF2-40B4-BE49-F238E27FC236}">
                <a16:creationId xmlns:a16="http://schemas.microsoft.com/office/drawing/2014/main" id="{D55DAB85-2F46-74D4-5647-BAA6DBD3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1674813"/>
            <a:ext cx="628650" cy="609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5" name="Line 23">
            <a:extLst>
              <a:ext uri="{FF2B5EF4-FFF2-40B4-BE49-F238E27FC236}">
                <a16:creationId xmlns:a16="http://schemas.microsoft.com/office/drawing/2014/main" id="{D4C04270-2DCC-7610-E790-2ABB42E17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2164" y="1801813"/>
            <a:ext cx="293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5">
            <a:extLst>
              <a:ext uri="{FF2B5EF4-FFF2-40B4-BE49-F238E27FC236}">
                <a16:creationId xmlns:a16="http://schemas.microsoft.com/office/drawing/2014/main" id="{497FBB44-DC5E-A26C-5462-AAEC69C88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1924050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7">
            <a:extLst>
              <a:ext uri="{FF2B5EF4-FFF2-40B4-BE49-F238E27FC236}">
                <a16:creationId xmlns:a16="http://schemas.microsoft.com/office/drawing/2014/main" id="{523BDE9A-90BF-539D-ECEE-85BAAFF70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2046288"/>
            <a:ext cx="32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9">
            <a:extLst>
              <a:ext uri="{FF2B5EF4-FFF2-40B4-BE49-F238E27FC236}">
                <a16:creationId xmlns:a16="http://schemas.microsoft.com/office/drawing/2014/main" id="{F79F7FE8-CCB7-EAAE-5631-F8EB7D381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2178050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30">
            <a:extLst>
              <a:ext uri="{FF2B5EF4-FFF2-40B4-BE49-F238E27FC236}">
                <a16:creationId xmlns:a16="http://schemas.microsoft.com/office/drawing/2014/main" id="{450A2543-EEFF-097F-9A7E-824647B8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4" y="167163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80" name="Rectangle 31">
            <a:extLst>
              <a:ext uri="{FF2B5EF4-FFF2-40B4-BE49-F238E27FC236}">
                <a16:creationId xmlns:a16="http://schemas.microsoft.com/office/drawing/2014/main" id="{C842813B-5415-9422-B467-A0AD2C8E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1" y="1804988"/>
            <a:ext cx="22602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9481" name="Rectangle 32">
            <a:extLst>
              <a:ext uri="{FF2B5EF4-FFF2-40B4-BE49-F238E27FC236}">
                <a16:creationId xmlns:a16="http://schemas.microsoft.com/office/drawing/2014/main" id="{17CEB03D-C80E-3C2C-9BD0-7909A00A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1925638"/>
            <a:ext cx="28533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9482" name="Rectangle 33">
            <a:extLst>
              <a:ext uri="{FF2B5EF4-FFF2-40B4-BE49-F238E27FC236}">
                <a16:creationId xmlns:a16="http://schemas.microsoft.com/office/drawing/2014/main" id="{3DA7C37D-01CC-7775-7CE2-D891CA0D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4" y="2060575"/>
            <a:ext cx="2773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9483" name="Arc 34">
            <a:extLst>
              <a:ext uri="{FF2B5EF4-FFF2-40B4-BE49-F238E27FC236}">
                <a16:creationId xmlns:a16="http://schemas.microsoft.com/office/drawing/2014/main" id="{EFDE7024-4065-D0A7-888D-21765DEBF4DF}"/>
              </a:ext>
            </a:extLst>
          </p:cNvPr>
          <p:cNvSpPr>
            <a:spLocks/>
          </p:cNvSpPr>
          <p:nvPr/>
        </p:nvSpPr>
        <p:spPr bwMode="auto">
          <a:xfrm>
            <a:off x="3776664" y="2290764"/>
            <a:ext cx="98425" cy="103187"/>
          </a:xfrm>
          <a:custGeom>
            <a:avLst/>
            <a:gdLst>
              <a:gd name="T0" fmla="*/ 99300590 w 17464"/>
              <a:gd name="T1" fmla="*/ 49285412 h 21600"/>
              <a:gd name="T2" fmla="*/ 0 w 17464"/>
              <a:gd name="T3" fmla="*/ 49021918 h 21600"/>
              <a:gd name="T4" fmla="*/ 50332789 w 174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Arc 36">
            <a:extLst>
              <a:ext uri="{FF2B5EF4-FFF2-40B4-BE49-F238E27FC236}">
                <a16:creationId xmlns:a16="http://schemas.microsoft.com/office/drawing/2014/main" id="{21A04CC3-B1A9-849C-AA52-C07230954C1A}"/>
              </a:ext>
            </a:extLst>
          </p:cNvPr>
          <p:cNvSpPr>
            <a:spLocks/>
          </p:cNvSpPr>
          <p:nvPr/>
        </p:nvSpPr>
        <p:spPr bwMode="auto">
          <a:xfrm>
            <a:off x="3995739" y="2290764"/>
            <a:ext cx="96837" cy="103187"/>
          </a:xfrm>
          <a:custGeom>
            <a:avLst/>
            <a:gdLst>
              <a:gd name="T0" fmla="*/ 91544346 w 17464"/>
              <a:gd name="T1" fmla="*/ 49285412 h 21600"/>
              <a:gd name="T2" fmla="*/ 0 w 17464"/>
              <a:gd name="T3" fmla="*/ 49021918 h 21600"/>
              <a:gd name="T4" fmla="*/ 46401275 w 174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38">
            <a:extLst>
              <a:ext uri="{FF2B5EF4-FFF2-40B4-BE49-F238E27FC236}">
                <a16:creationId xmlns:a16="http://schemas.microsoft.com/office/drawing/2014/main" id="{5B9A96DA-ABDC-F437-ECD4-C67315766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1990725"/>
            <a:ext cx="1728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9">
            <a:extLst>
              <a:ext uri="{FF2B5EF4-FFF2-40B4-BE49-F238E27FC236}">
                <a16:creationId xmlns:a16="http://schemas.microsoft.com/office/drawing/2014/main" id="{B075E526-A98F-A385-081D-A51A40EE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1" y="1776413"/>
            <a:ext cx="4937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19487" name="Rectangle 40">
            <a:extLst>
              <a:ext uri="{FF2B5EF4-FFF2-40B4-BE49-F238E27FC236}">
                <a16:creationId xmlns:a16="http://schemas.microsoft.com/office/drawing/2014/main" id="{A615199C-D4ED-A01F-7AB8-9F301A59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789" y="2617789"/>
            <a:ext cx="142667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/>
              <a:t>CD Field of CS</a:t>
            </a:r>
          </a:p>
        </p:txBody>
      </p:sp>
      <p:sp>
        <p:nvSpPr>
          <p:cNvPr id="19488" name="Rectangle 41">
            <a:extLst>
              <a:ext uri="{FF2B5EF4-FFF2-40B4-BE49-F238E27FC236}">
                <a16:creationId xmlns:a16="http://schemas.microsoft.com/office/drawing/2014/main" id="{9A05EE00-1845-1D30-9CB3-B7602F8E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1754189"/>
            <a:ext cx="681278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From 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/>
              <a:t>CPU</a:t>
            </a:r>
          </a:p>
        </p:txBody>
      </p:sp>
      <p:sp>
        <p:nvSpPr>
          <p:cNvPr id="19489" name="Rectangle 42">
            <a:extLst>
              <a:ext uri="{FF2B5EF4-FFF2-40B4-BE49-F238E27FC236}">
                <a16:creationId xmlns:a16="http://schemas.microsoft.com/office/drawing/2014/main" id="{108E307B-28BA-CC28-A43B-9CE807C1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46" y="2047875"/>
            <a:ext cx="859211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ko-KR" sz="1400" b="1"/>
              <a:t>BR field</a:t>
            </a:r>
          </a:p>
          <a:p>
            <a:pPr algn="ctr">
              <a:lnSpc>
                <a:spcPct val="80000"/>
              </a:lnSpc>
            </a:pPr>
            <a:r>
              <a:rPr kumimoji="1" lang="en-US" altLang="ko-KR" sz="1400" b="1"/>
              <a:t>of CS</a:t>
            </a:r>
          </a:p>
        </p:txBody>
      </p:sp>
      <p:sp>
        <p:nvSpPr>
          <p:cNvPr id="19490" name="Line 43">
            <a:extLst>
              <a:ext uri="{FF2B5EF4-FFF2-40B4-BE49-F238E27FC236}">
                <a16:creationId xmlns:a16="http://schemas.microsoft.com/office/drawing/2014/main" id="{C069F33A-A527-9216-11F3-8E13A212B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4963" y="1952625"/>
            <a:ext cx="550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44">
            <a:extLst>
              <a:ext uri="{FF2B5EF4-FFF2-40B4-BE49-F238E27FC236}">
                <a16:creationId xmlns:a16="http://schemas.microsoft.com/office/drawing/2014/main" id="{32658EBA-47DA-E680-E75B-01C4D0E0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1676401"/>
            <a:ext cx="203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L(load SBR with PC) for subroutine Call</a:t>
            </a:r>
          </a:p>
        </p:txBody>
      </p:sp>
      <p:sp>
        <p:nvSpPr>
          <p:cNvPr id="19492" name="Rectangle 45">
            <a:extLst>
              <a:ext uri="{FF2B5EF4-FFF2-40B4-BE49-F238E27FC236}">
                <a16:creationId xmlns:a16="http://schemas.microsoft.com/office/drawing/2014/main" id="{4343D9BA-6E29-16C0-CE82-3CFD7DA8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4" y="2108201"/>
            <a:ext cx="370295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S</a:t>
            </a:r>
            <a:r>
              <a:rPr kumimoji="1" lang="en-US" altLang="ko-KR" sz="1400" b="1" baseline="-25000"/>
              <a:t>0</a:t>
            </a:r>
            <a:endParaRPr kumimoji="1" lang="en-US" altLang="ko-KR" sz="1400" b="1"/>
          </a:p>
          <a:p>
            <a:pPr>
              <a:lnSpc>
                <a:spcPct val="90000"/>
              </a:lnSpc>
            </a:pPr>
            <a:r>
              <a:rPr kumimoji="1" lang="en-US" altLang="ko-KR" sz="1400" b="1"/>
              <a:t>S</a:t>
            </a:r>
            <a:r>
              <a:rPr kumimoji="1" lang="en-US" altLang="ko-KR" sz="1400" b="1" baseline="-25000"/>
              <a:t>1</a:t>
            </a:r>
          </a:p>
        </p:txBody>
      </p:sp>
      <p:sp>
        <p:nvSpPr>
          <p:cNvPr id="19493" name="Rectangle 46">
            <a:extLst>
              <a:ext uri="{FF2B5EF4-FFF2-40B4-BE49-F238E27FC236}">
                <a16:creationId xmlns:a16="http://schemas.microsoft.com/office/drawing/2014/main" id="{57C213A6-1117-3CEA-5B16-EB6A0859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117726"/>
            <a:ext cx="1574150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for next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/>
              <a:t>selection</a:t>
            </a:r>
          </a:p>
        </p:txBody>
      </p:sp>
      <p:grpSp>
        <p:nvGrpSpPr>
          <p:cNvPr id="19494" name="Group 1">
            <a:extLst>
              <a:ext uri="{FF2B5EF4-FFF2-40B4-BE49-F238E27FC236}">
                <a16:creationId xmlns:a16="http://schemas.microsoft.com/office/drawing/2014/main" id="{8E9726CD-C9FC-B419-7742-B0B499E4743D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3662364"/>
            <a:ext cx="5040312" cy="1684337"/>
            <a:chOff x="1728788" y="3662363"/>
            <a:chExt cx="5040312" cy="1684337"/>
          </a:xfrm>
        </p:grpSpPr>
        <p:sp>
          <p:nvSpPr>
            <p:cNvPr id="19500" name="Rectangle 47">
              <a:extLst>
                <a:ext uri="{FF2B5EF4-FFF2-40B4-BE49-F238E27FC236}">
                  <a16:creationId xmlns:a16="http://schemas.microsoft.com/office/drawing/2014/main" id="{697B8C58-81D2-0C79-2E99-82E37F0E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488" y="3692525"/>
              <a:ext cx="4912371" cy="164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I</a:t>
              </a:r>
              <a:r>
                <a:rPr kumimoji="1" lang="en-US" altLang="ko-KR" sz="1400" b="1" baseline="-25000"/>
                <a:t>0</a:t>
              </a:r>
              <a:r>
                <a:rPr kumimoji="1" lang="en-US" altLang="ko-KR" sz="1400" b="1"/>
                <a:t>I</a:t>
              </a:r>
              <a:r>
                <a:rPr kumimoji="1" lang="en-US" altLang="ko-KR" sz="1400" b="1" baseline="-25000"/>
                <a:t>1</a:t>
              </a:r>
              <a:r>
                <a:rPr kumimoji="1" lang="en-US" altLang="ko-KR" sz="1400" b="1"/>
                <a:t>T    Meaning   Source of Address                  S</a:t>
              </a:r>
              <a:r>
                <a:rPr kumimoji="1" lang="en-US" altLang="ko-KR" sz="1400" b="1" baseline="-25000"/>
                <a:t>1</a:t>
              </a:r>
              <a:r>
                <a:rPr kumimoji="1" lang="en-US" altLang="ko-KR" sz="1400" b="1"/>
                <a:t>S</a:t>
              </a:r>
              <a:r>
                <a:rPr kumimoji="1" lang="en-US" altLang="ko-KR" sz="1400" b="1" baseline="-25000"/>
                <a:t>0</a:t>
              </a:r>
              <a:r>
                <a:rPr kumimoji="1" lang="en-US" altLang="ko-KR" sz="1400" b="1"/>
                <a:t>      L</a:t>
              </a:r>
            </a:p>
            <a:p>
              <a:pPr>
                <a:lnSpc>
                  <a:spcPct val="90000"/>
                </a:lnSpc>
              </a:pPr>
              <a:endParaRPr kumimoji="1" lang="en-US" altLang="ko-KR" sz="1400" b="1"/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000       In-Line     CAR+1                                       00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001        JMP        CS(AD)                                       01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010       In-Line     CAR+1                                       00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011       CALL       CS(AD) and SBR &lt;- CAR+1     01        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10x        RET         SBR                                          10 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11x        MAP         DR(11-14)                                 11        0</a:t>
              </a:r>
            </a:p>
          </p:txBody>
        </p:sp>
        <p:sp>
          <p:nvSpPr>
            <p:cNvPr id="19501" name="Rectangle 48">
              <a:extLst>
                <a:ext uri="{FF2B5EF4-FFF2-40B4-BE49-F238E27FC236}">
                  <a16:creationId xmlns:a16="http://schemas.microsoft.com/office/drawing/2014/main" id="{E2E884CE-182E-EE05-A2C3-4E202315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8" y="3662363"/>
              <a:ext cx="5040312" cy="1684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502" name="Line 49">
              <a:extLst>
                <a:ext uri="{FF2B5EF4-FFF2-40B4-BE49-F238E27FC236}">
                  <a16:creationId xmlns:a16="http://schemas.microsoft.com/office/drawing/2014/main" id="{241779A3-686D-E4A7-644F-23482AC6C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725" y="3978275"/>
              <a:ext cx="5027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5" name="Rectangle 50">
            <a:extLst>
              <a:ext uri="{FF2B5EF4-FFF2-40B4-BE49-F238E27FC236}">
                <a16:creationId xmlns:a16="http://schemas.microsoft.com/office/drawing/2014/main" id="{6F34CA9D-C077-14C9-11F4-EBE7E0E9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1676401"/>
            <a:ext cx="29174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L</a:t>
            </a:r>
          </a:p>
        </p:txBody>
      </p:sp>
      <p:sp>
        <p:nvSpPr>
          <p:cNvPr id="19496" name="Rectangle 51">
            <a:extLst>
              <a:ext uri="{FF2B5EF4-FFF2-40B4-BE49-F238E27FC236}">
                <a16:creationId xmlns:a16="http://schemas.microsoft.com/office/drawing/2014/main" id="{BB62C734-25B3-4E1A-FEB4-BCC2B9E6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446714"/>
            <a:ext cx="1599798" cy="8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S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 = I</a:t>
            </a:r>
            <a:r>
              <a:rPr kumimoji="1" lang="en-US" altLang="ko-KR" b="1" baseline="-25000"/>
              <a:t>0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S</a:t>
            </a:r>
            <a:r>
              <a:rPr kumimoji="1" lang="en-US" altLang="ko-KR" b="1" baseline="-25000"/>
              <a:t>1</a:t>
            </a:r>
            <a:r>
              <a:rPr kumimoji="1" lang="en-US" altLang="ko-KR" b="1"/>
              <a:t> = I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I</a:t>
            </a:r>
            <a:r>
              <a:rPr kumimoji="1" lang="en-US" altLang="ko-KR" b="1" baseline="-25000"/>
              <a:t>1</a:t>
            </a:r>
            <a:r>
              <a:rPr kumimoji="1" lang="en-US" altLang="ko-KR" b="1"/>
              <a:t> + I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’T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L = I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’I</a:t>
            </a:r>
            <a:r>
              <a:rPr kumimoji="1" lang="en-US" altLang="ko-KR" b="1" baseline="-25000"/>
              <a:t>1</a:t>
            </a:r>
            <a:r>
              <a:rPr kumimoji="1" lang="en-US" altLang="ko-KR" b="1"/>
              <a:t>T</a:t>
            </a:r>
          </a:p>
        </p:txBody>
      </p:sp>
      <p:sp>
        <p:nvSpPr>
          <p:cNvPr id="19497" name="Rectangle 52">
            <a:extLst>
              <a:ext uri="{FF2B5EF4-FFF2-40B4-BE49-F238E27FC236}">
                <a16:creationId xmlns:a16="http://schemas.microsoft.com/office/drawing/2014/main" id="{50B736D0-BC6D-B4EF-C93D-822892A9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3302001"/>
            <a:ext cx="1426674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Input Logic</a:t>
            </a:r>
          </a:p>
        </p:txBody>
      </p:sp>
      <p:sp>
        <p:nvSpPr>
          <p:cNvPr id="19498" name="Line 55">
            <a:extLst>
              <a:ext uri="{FF2B5EF4-FFF2-40B4-BE49-F238E27FC236}">
                <a16:creationId xmlns:a16="http://schemas.microsoft.com/office/drawing/2014/main" id="{B143F8C0-0A86-7A26-A0A9-5567C0F14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371726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Line 56">
            <a:extLst>
              <a:ext uri="{FF2B5EF4-FFF2-40B4-BE49-F238E27FC236}">
                <a16:creationId xmlns:a16="http://schemas.microsoft.com/office/drawing/2014/main" id="{17558AA5-BCC1-31F4-4976-A6DCE81CE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371726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8F04C5-2D82-F9F6-FE5E-4E8E14A7B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2701" y="246064"/>
            <a:ext cx="6900863" cy="6619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>
                <a:solidFill>
                  <a:srgbClr val="FF3300"/>
                </a:solidFill>
                <a:ea typeface="Gulim" panose="020B0503020000020004" pitchFamily="34" charset="-127"/>
              </a:rPr>
              <a:t>MICROPROGRAM  PROGRAMMED CONTROL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3E023E-9191-AEC8-DCA9-015312B8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4" y="914401"/>
            <a:ext cx="349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20484" name="Group 1">
            <a:extLst>
              <a:ext uri="{FF2B5EF4-FFF2-40B4-BE49-F238E27FC236}">
                <a16:creationId xmlns:a16="http://schemas.microsoft.com/office/drawing/2014/main" id="{78258E20-1C77-A54E-C62C-4B9CF00742F8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976314"/>
            <a:ext cx="5424488" cy="5248275"/>
            <a:chOff x="1349375" y="976313"/>
            <a:chExt cx="5424488" cy="5248275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A80E0BFB-0043-9477-89E6-CDEC062E0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75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0C1F0A44-B29B-C33C-B7CF-70605422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63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28B73413-D6AE-032A-3856-D00F5FE81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0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A01AA045-A53D-D1D1-0617-0C11AB51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19EC7BFA-326E-271A-079D-2646B784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1935163"/>
              <a:ext cx="34925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  <a:r>
                <a:rPr kumimoji="1" lang="en-US" altLang="ko-KR" sz="1200" b="1" baseline="-25000">
                  <a:solidFill>
                    <a:srgbClr val="000000"/>
                  </a:solidFill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490" name="Rectangle 11">
              <a:extLst>
                <a:ext uri="{FF2B5EF4-FFF2-40B4-BE49-F238E27FC236}">
                  <a16:creationId xmlns:a16="http://schemas.microsoft.com/office/drawing/2014/main" id="{B2E48E8C-83C6-E8C9-0F04-D5816329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1770063"/>
              <a:ext cx="979487" cy="6064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491" name="Arc 12">
              <a:extLst>
                <a:ext uri="{FF2B5EF4-FFF2-40B4-BE49-F238E27FC236}">
                  <a16:creationId xmlns:a16="http://schemas.microsoft.com/office/drawing/2014/main" id="{0E5FA336-20FC-7D7B-1B3E-81B47437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633538"/>
              <a:ext cx="103187" cy="119062"/>
            </a:xfrm>
            <a:custGeom>
              <a:avLst/>
              <a:gdLst>
                <a:gd name="T0" fmla="*/ 0 w 17255"/>
                <a:gd name="T1" fmla="*/ 9413439 h 21600"/>
                <a:gd name="T2" fmla="*/ 131966970 w 17255"/>
                <a:gd name="T3" fmla="*/ 8884550 h 21600"/>
                <a:gd name="T4" fmla="*/ 66889509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3">
              <a:extLst>
                <a:ext uri="{FF2B5EF4-FFF2-40B4-BE49-F238E27FC236}">
                  <a16:creationId xmlns:a16="http://schemas.microsoft.com/office/drawing/2014/main" id="{44FDE790-075E-36A9-191C-D4D065DF2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0638" y="1398588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rc 14">
              <a:extLst>
                <a:ext uri="{FF2B5EF4-FFF2-40B4-BE49-F238E27FC236}">
                  <a16:creationId xmlns:a16="http://schemas.microsoft.com/office/drawing/2014/main" id="{6AF04151-224E-F1D7-96F5-AE415C812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5" y="1633538"/>
              <a:ext cx="104775" cy="119062"/>
            </a:xfrm>
            <a:custGeom>
              <a:avLst/>
              <a:gdLst>
                <a:gd name="T0" fmla="*/ 0 w 17255"/>
                <a:gd name="T1" fmla="*/ 9413439 h 21600"/>
                <a:gd name="T2" fmla="*/ 142438883 w 17255"/>
                <a:gd name="T3" fmla="*/ 8884550 h 21600"/>
                <a:gd name="T4" fmla="*/ 72197596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Arc 16">
              <a:extLst>
                <a:ext uri="{FF2B5EF4-FFF2-40B4-BE49-F238E27FC236}">
                  <a16:creationId xmlns:a16="http://schemas.microsoft.com/office/drawing/2014/main" id="{C04F6ED4-E792-BB23-D335-B3A8C2CA6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1633538"/>
              <a:ext cx="103188" cy="119062"/>
            </a:xfrm>
            <a:custGeom>
              <a:avLst/>
              <a:gdLst>
                <a:gd name="T0" fmla="*/ 0 w 17255"/>
                <a:gd name="T1" fmla="*/ 9413439 h 21600"/>
                <a:gd name="T2" fmla="*/ 131973356 w 17255"/>
                <a:gd name="T3" fmla="*/ 8884550 h 21600"/>
                <a:gd name="T4" fmla="*/ 66893381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7">
              <a:extLst>
                <a:ext uri="{FF2B5EF4-FFF2-40B4-BE49-F238E27FC236}">
                  <a16:creationId xmlns:a16="http://schemas.microsoft.com/office/drawing/2014/main" id="{1BA3EEED-2549-7901-5210-9837310DD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2600" y="1271588"/>
              <a:ext cx="0" cy="398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Arc 18">
              <a:extLst>
                <a:ext uri="{FF2B5EF4-FFF2-40B4-BE49-F238E27FC236}">
                  <a16:creationId xmlns:a16="http://schemas.microsoft.com/office/drawing/2014/main" id="{8194D77F-A506-D0B1-A628-49829FC8F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1633538"/>
              <a:ext cx="104775" cy="119062"/>
            </a:xfrm>
            <a:custGeom>
              <a:avLst/>
              <a:gdLst>
                <a:gd name="T0" fmla="*/ 0 w 17255"/>
                <a:gd name="T1" fmla="*/ 9413439 h 21600"/>
                <a:gd name="T2" fmla="*/ 142438883 w 17255"/>
                <a:gd name="T3" fmla="*/ 8884550 h 21600"/>
                <a:gd name="T4" fmla="*/ 72197596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9">
              <a:extLst>
                <a:ext uri="{FF2B5EF4-FFF2-40B4-BE49-F238E27FC236}">
                  <a16:creationId xmlns:a16="http://schemas.microsoft.com/office/drawing/2014/main" id="{E71EF582-F6AF-60DD-5EBF-E8A8DAE6B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375" y="1533525"/>
              <a:ext cx="0" cy="136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Arc 22">
              <a:extLst>
                <a:ext uri="{FF2B5EF4-FFF2-40B4-BE49-F238E27FC236}">
                  <a16:creationId xmlns:a16="http://schemas.microsoft.com/office/drawing/2014/main" id="{F159217A-05BE-BDC2-67AC-42073971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1989138"/>
              <a:ext cx="130175" cy="93662"/>
            </a:xfrm>
            <a:custGeom>
              <a:avLst/>
              <a:gdLst>
                <a:gd name="T0" fmla="*/ 13880108 w 21600"/>
                <a:gd name="T1" fmla="*/ 81312425 h 17255"/>
                <a:gd name="T2" fmla="*/ 14707304 w 21600"/>
                <a:gd name="T3" fmla="*/ 0 h 17255"/>
                <a:gd name="T4" fmla="*/ 171720737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23">
              <a:extLst>
                <a:ext uri="{FF2B5EF4-FFF2-40B4-BE49-F238E27FC236}">
                  <a16:creationId xmlns:a16="http://schemas.microsoft.com/office/drawing/2014/main" id="{603A5E8D-1892-D721-FBAE-73AC8955F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075" y="2047875"/>
              <a:ext cx="693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Arc 24">
              <a:extLst>
                <a:ext uri="{FF2B5EF4-FFF2-40B4-BE49-F238E27FC236}">
                  <a16:creationId xmlns:a16="http://schemas.microsoft.com/office/drawing/2014/main" id="{75EC5A35-B296-B946-2534-617063155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2198688"/>
              <a:ext cx="130175" cy="95250"/>
            </a:xfrm>
            <a:custGeom>
              <a:avLst/>
              <a:gdLst>
                <a:gd name="T0" fmla="*/ 13880108 w 21600"/>
                <a:gd name="T1" fmla="*/ 88443271 h 17255"/>
                <a:gd name="T2" fmla="*/ 14707304 w 21600"/>
                <a:gd name="T3" fmla="*/ 0 h 17255"/>
                <a:gd name="T4" fmla="*/ 171720737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5">
              <a:extLst>
                <a:ext uri="{FF2B5EF4-FFF2-40B4-BE49-F238E27FC236}">
                  <a16:creationId xmlns:a16="http://schemas.microsoft.com/office/drawing/2014/main" id="{43316D25-9355-6B63-B3E5-C76836E04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075" y="2257425"/>
              <a:ext cx="693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26">
              <a:extLst>
                <a:ext uri="{FF2B5EF4-FFF2-40B4-BE49-F238E27FC236}">
                  <a16:creationId xmlns:a16="http://schemas.microsoft.com/office/drawing/2014/main" id="{D8D73FAA-B6FD-755C-8132-D4C0F9F9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488" y="1989138"/>
              <a:ext cx="609142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MUX1</a:t>
              </a:r>
            </a:p>
          </p:txBody>
        </p:sp>
        <p:sp>
          <p:nvSpPr>
            <p:cNvPr id="20503" name="Rectangle 27">
              <a:extLst>
                <a:ext uri="{FF2B5EF4-FFF2-40B4-BE49-F238E27FC236}">
                  <a16:creationId xmlns:a16="http://schemas.microsoft.com/office/drawing/2014/main" id="{2771FB09-6045-5803-EBAC-B2A73A9A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5" y="1042988"/>
              <a:ext cx="788678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External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04" name="Rectangle 28">
              <a:extLst>
                <a:ext uri="{FF2B5EF4-FFF2-40B4-BE49-F238E27FC236}">
                  <a16:creationId xmlns:a16="http://schemas.microsoft.com/office/drawing/2014/main" id="{BE75F290-9408-2D28-0BDD-C9926F1E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5" y="1196975"/>
              <a:ext cx="62677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(MAP)</a:t>
              </a:r>
            </a:p>
          </p:txBody>
        </p:sp>
        <p:sp>
          <p:nvSpPr>
            <p:cNvPr id="20505" name="Line 29">
              <a:extLst>
                <a:ext uri="{FF2B5EF4-FFF2-40B4-BE49-F238E27FC236}">
                  <a16:creationId xmlns:a16="http://schemas.microsoft.com/office/drawing/2014/main" id="{00CE2855-EBCA-4F4D-D487-1102019F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725" y="1543050"/>
              <a:ext cx="544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30">
              <a:extLst>
                <a:ext uri="{FF2B5EF4-FFF2-40B4-BE49-F238E27FC236}">
                  <a16:creationId xmlns:a16="http://schemas.microsoft.com/office/drawing/2014/main" id="{73C20232-ABBA-2DCA-B470-6C564FA3F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763" y="1416050"/>
              <a:ext cx="15509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31">
              <a:extLst>
                <a:ext uri="{FF2B5EF4-FFF2-40B4-BE49-F238E27FC236}">
                  <a16:creationId xmlns:a16="http://schemas.microsoft.com/office/drawing/2014/main" id="{04304D46-E111-2746-D048-F457E1FA3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475" y="1271588"/>
              <a:ext cx="2457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32">
              <a:extLst>
                <a:ext uri="{FF2B5EF4-FFF2-40B4-BE49-F238E27FC236}">
                  <a16:creationId xmlns:a16="http://schemas.microsoft.com/office/drawing/2014/main" id="{5866CE35-FB5A-86BD-1959-D791D8642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1550988"/>
              <a:ext cx="0" cy="12144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Rectangle 33">
              <a:extLst>
                <a:ext uri="{FF2B5EF4-FFF2-40B4-BE49-F238E27FC236}">
                  <a16:creationId xmlns:a16="http://schemas.microsoft.com/office/drawing/2014/main" id="{FF2CAE10-5E91-1180-2A8E-0C028386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988" y="1976438"/>
              <a:ext cx="50655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SBR</a:t>
              </a:r>
            </a:p>
          </p:txBody>
        </p:sp>
        <p:sp>
          <p:nvSpPr>
            <p:cNvPr id="20510" name="Rectangle 34">
              <a:extLst>
                <a:ext uri="{FF2B5EF4-FFF2-40B4-BE49-F238E27FC236}">
                  <a16:creationId xmlns:a16="http://schemas.microsoft.com/office/drawing/2014/main" id="{4E9691A5-4A63-EC24-8720-9034647B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425" y="1979613"/>
              <a:ext cx="584200" cy="2603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11" name="Arc 35">
              <a:extLst>
                <a:ext uri="{FF2B5EF4-FFF2-40B4-BE49-F238E27FC236}">
                  <a16:creationId xmlns:a16="http://schemas.microsoft.com/office/drawing/2014/main" id="{91B9FB2F-E6E5-2FCB-4B95-9BD1E657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2063750"/>
              <a:ext cx="130175" cy="93663"/>
            </a:xfrm>
            <a:custGeom>
              <a:avLst/>
              <a:gdLst>
                <a:gd name="T0" fmla="*/ 156640246 w 21600"/>
                <a:gd name="T1" fmla="*/ 0 h 17464"/>
                <a:gd name="T2" fmla="*/ 157481858 w 21600"/>
                <a:gd name="T3" fmla="*/ 77493561 h 17464"/>
                <a:gd name="T4" fmla="*/ 0 w 21600"/>
                <a:gd name="T5" fmla="*/ 39279143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36">
              <a:extLst>
                <a:ext uri="{FF2B5EF4-FFF2-40B4-BE49-F238E27FC236}">
                  <a16:creationId xmlns:a16="http://schemas.microsoft.com/office/drawing/2014/main" id="{B7F598EA-8916-ABA6-EF45-C630A8DC0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6150" y="2114550"/>
              <a:ext cx="527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37">
              <a:extLst>
                <a:ext uri="{FF2B5EF4-FFF2-40B4-BE49-F238E27FC236}">
                  <a16:creationId xmlns:a16="http://schemas.microsoft.com/office/drawing/2014/main" id="{B9907709-4BDF-AFE9-E1A2-EA8D2041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650" y="1868488"/>
              <a:ext cx="55143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20514" name="Line 38">
              <a:extLst>
                <a:ext uri="{FF2B5EF4-FFF2-40B4-BE49-F238E27FC236}">
                  <a16:creationId xmlns:a16="http://schemas.microsoft.com/office/drawing/2014/main" id="{62AEB059-5954-6226-1616-EBDE801CC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5738" y="976313"/>
              <a:ext cx="0" cy="1150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39">
              <a:extLst>
                <a:ext uri="{FF2B5EF4-FFF2-40B4-BE49-F238E27FC236}">
                  <a16:creationId xmlns:a16="http://schemas.microsoft.com/office/drawing/2014/main" id="{DE2494F7-ED3B-DB43-B6CF-B0B775506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1813" y="1408113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Arc 40">
              <a:extLst>
                <a:ext uri="{FF2B5EF4-FFF2-40B4-BE49-F238E27FC236}">
                  <a16:creationId xmlns:a16="http://schemas.microsoft.com/office/drawing/2014/main" id="{CF9AEC36-91A0-86C5-398C-E6BD22D0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5" y="2246313"/>
              <a:ext cx="104775" cy="119062"/>
            </a:xfrm>
            <a:custGeom>
              <a:avLst/>
              <a:gdLst>
                <a:gd name="T0" fmla="*/ 135741754 w 17464"/>
                <a:gd name="T1" fmla="*/ 100799934 h 21600"/>
                <a:gd name="T2" fmla="*/ 0 w 17464"/>
                <a:gd name="T3" fmla="*/ 100259988 h 21600"/>
                <a:gd name="T4" fmla="*/ 68803116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41">
              <a:extLst>
                <a:ext uri="{FF2B5EF4-FFF2-40B4-BE49-F238E27FC236}">
                  <a16:creationId xmlns:a16="http://schemas.microsoft.com/office/drawing/2014/main" id="{7E30C61F-537A-FC74-FEA8-9E74AE1B8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1813" y="2365375"/>
              <a:ext cx="0" cy="1127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42">
              <a:extLst>
                <a:ext uri="{FF2B5EF4-FFF2-40B4-BE49-F238E27FC236}">
                  <a16:creationId xmlns:a16="http://schemas.microsoft.com/office/drawing/2014/main" id="{0DA1E5F3-8C1D-6C1A-1243-A714E7F4E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0" y="2470150"/>
              <a:ext cx="546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Rectangle 43">
              <a:extLst>
                <a:ext uri="{FF2B5EF4-FFF2-40B4-BE49-F238E27FC236}">
                  <a16:creationId xmlns:a16="http://schemas.microsoft.com/office/drawing/2014/main" id="{D0D4300F-F03E-2E1E-99CF-0A2FB71B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400" y="2755900"/>
              <a:ext cx="1061189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20520" name="Rectangle 44">
              <a:extLst>
                <a:ext uri="{FF2B5EF4-FFF2-40B4-BE49-F238E27FC236}">
                  <a16:creationId xmlns:a16="http://schemas.microsoft.com/office/drawing/2014/main" id="{6FA3A3AD-675C-30A7-D8E9-7149FA3C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5" y="2760663"/>
              <a:ext cx="977900" cy="247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21" name="Arc 45">
              <a:extLst>
                <a:ext uri="{FF2B5EF4-FFF2-40B4-BE49-F238E27FC236}">
                  <a16:creationId xmlns:a16="http://schemas.microsoft.com/office/drawing/2014/main" id="{F67569D4-3B32-5652-F2E0-61514C354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3319463"/>
              <a:ext cx="103188" cy="115887"/>
            </a:xfrm>
            <a:custGeom>
              <a:avLst/>
              <a:gdLst>
                <a:gd name="T0" fmla="*/ 0 w 17255"/>
                <a:gd name="T1" fmla="*/ 8224227 h 21600"/>
                <a:gd name="T2" fmla="*/ 131973356 w 17255"/>
                <a:gd name="T3" fmla="*/ 7761999 h 21600"/>
                <a:gd name="T4" fmla="*/ 66893381 w 17255"/>
                <a:gd name="T5" fmla="*/ 9601933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46">
              <a:extLst>
                <a:ext uri="{FF2B5EF4-FFF2-40B4-BE49-F238E27FC236}">
                  <a16:creationId xmlns:a16="http://schemas.microsoft.com/office/drawing/2014/main" id="{15FF8EF1-356F-CBDE-2379-0CBDF6803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375" y="2400300"/>
              <a:ext cx="0" cy="930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Rectangle 47">
              <a:extLst>
                <a:ext uri="{FF2B5EF4-FFF2-40B4-BE49-F238E27FC236}">
                  <a16:creationId xmlns:a16="http://schemas.microsoft.com/office/drawing/2014/main" id="{39108166-6979-9AC9-7149-FC60E09A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700" y="3451225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CAR</a:t>
              </a:r>
            </a:p>
          </p:txBody>
        </p:sp>
        <p:sp>
          <p:nvSpPr>
            <p:cNvPr id="20524" name="Rectangle 48">
              <a:extLst>
                <a:ext uri="{FF2B5EF4-FFF2-40B4-BE49-F238E27FC236}">
                  <a16:creationId xmlns:a16="http://schemas.microsoft.com/office/drawing/2014/main" id="{35ABDEDB-AD8D-F6B0-82F7-2547B309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3454400"/>
              <a:ext cx="815975" cy="2587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25" name="Freeform 49">
              <a:extLst>
                <a:ext uri="{FF2B5EF4-FFF2-40B4-BE49-F238E27FC236}">
                  <a16:creationId xmlns:a16="http://schemas.microsoft.com/office/drawing/2014/main" id="{6BA1673D-02D7-18B8-5F97-682F189E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775" y="989013"/>
              <a:ext cx="3632200" cy="842962"/>
            </a:xfrm>
            <a:custGeom>
              <a:avLst/>
              <a:gdLst>
                <a:gd name="T0" fmla="*/ 0 w 2137"/>
                <a:gd name="T1" fmla="*/ 2147483647 h 545"/>
                <a:gd name="T2" fmla="*/ 2147483647 w 2137"/>
                <a:gd name="T3" fmla="*/ 2147483647 h 545"/>
                <a:gd name="T4" fmla="*/ 2147483647 w 2137"/>
                <a:gd name="T5" fmla="*/ 0 h 545"/>
                <a:gd name="T6" fmla="*/ 2147483647 w 2137"/>
                <a:gd name="T7" fmla="*/ 0 h 5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" h="545">
                  <a:moveTo>
                    <a:pt x="0" y="544"/>
                  </a:moveTo>
                  <a:lnTo>
                    <a:pt x="232" y="544"/>
                  </a:lnTo>
                  <a:lnTo>
                    <a:pt x="232" y="0"/>
                  </a:lnTo>
                  <a:lnTo>
                    <a:pt x="2136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50">
              <a:extLst>
                <a:ext uri="{FF2B5EF4-FFF2-40B4-BE49-F238E27FC236}">
                  <a16:creationId xmlns:a16="http://schemas.microsoft.com/office/drawing/2014/main" id="{BA8388ED-1DB5-13E4-D48E-79A402EC4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5925" y="1268413"/>
              <a:ext cx="0" cy="4518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Rectangle 51">
              <a:extLst>
                <a:ext uri="{FF2B5EF4-FFF2-40B4-BE49-F238E27FC236}">
                  <a16:creationId xmlns:a16="http://schemas.microsoft.com/office/drawing/2014/main" id="{7F7579AE-3335-AD5A-B714-67B8A513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770063"/>
              <a:ext cx="823912" cy="6064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28" name="Rectangle 52">
              <a:extLst>
                <a:ext uri="{FF2B5EF4-FFF2-40B4-BE49-F238E27FC236}">
                  <a16:creationId xmlns:a16="http://schemas.microsoft.com/office/drawing/2014/main" id="{2CCFA6C1-7FA4-8847-04D8-ECDB1C38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8" y="1841500"/>
              <a:ext cx="561052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Input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29" name="Rectangle 53">
              <a:extLst>
                <a:ext uri="{FF2B5EF4-FFF2-40B4-BE49-F238E27FC236}">
                  <a16:creationId xmlns:a16="http://schemas.microsoft.com/office/drawing/2014/main" id="{9C29E6B6-C4A2-8262-CC10-C5AEA6F5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8" y="2014538"/>
              <a:ext cx="54342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20530" name="Arc 54">
              <a:extLst>
                <a:ext uri="{FF2B5EF4-FFF2-40B4-BE49-F238E27FC236}">
                  <a16:creationId xmlns:a16="http://schemas.microsoft.com/office/drawing/2014/main" id="{47B6966E-A7AB-9FC0-A771-18EEA282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1779588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55">
              <a:extLst>
                <a:ext uri="{FF2B5EF4-FFF2-40B4-BE49-F238E27FC236}">
                  <a16:creationId xmlns:a16="http://schemas.microsoft.com/office/drawing/2014/main" id="{34EF1052-E387-4417-BA06-FC8FD40F0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9375" y="1836738"/>
              <a:ext cx="7604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Arc 56">
              <a:extLst>
                <a:ext uri="{FF2B5EF4-FFF2-40B4-BE49-F238E27FC236}">
                  <a16:creationId xmlns:a16="http://schemas.microsoft.com/office/drawing/2014/main" id="{B90F29DD-D311-498A-FAC3-BE0ACC283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1989138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57">
              <a:extLst>
                <a:ext uri="{FF2B5EF4-FFF2-40B4-BE49-F238E27FC236}">
                  <a16:creationId xmlns:a16="http://schemas.microsoft.com/office/drawing/2014/main" id="{91B2B06E-0875-CF5F-A965-1ABDEB3CC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9563" y="2047875"/>
              <a:ext cx="530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rc 58">
              <a:extLst>
                <a:ext uri="{FF2B5EF4-FFF2-40B4-BE49-F238E27FC236}">
                  <a16:creationId xmlns:a16="http://schemas.microsoft.com/office/drawing/2014/main" id="{DCB4CB47-F1EE-8277-A9B9-D8EDCB4EF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198688"/>
              <a:ext cx="128588" cy="95250"/>
            </a:xfrm>
            <a:custGeom>
              <a:avLst/>
              <a:gdLst>
                <a:gd name="T0" fmla="*/ 13054778 w 21600"/>
                <a:gd name="T1" fmla="*/ 88443271 h 17255"/>
                <a:gd name="T2" fmla="*/ 13832223 w 21600"/>
                <a:gd name="T3" fmla="*/ 0 h 17255"/>
                <a:gd name="T4" fmla="*/ 161505379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59">
              <a:extLst>
                <a:ext uri="{FF2B5EF4-FFF2-40B4-BE49-F238E27FC236}">
                  <a16:creationId xmlns:a16="http://schemas.microsoft.com/office/drawing/2014/main" id="{E162D0B8-6846-58DC-E934-BEDA3AD45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2257425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60">
              <a:extLst>
                <a:ext uri="{FF2B5EF4-FFF2-40B4-BE49-F238E27FC236}">
                  <a16:creationId xmlns:a16="http://schemas.microsoft.com/office/drawing/2014/main" id="{50E2098D-9C49-FBB4-0558-9221D69D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1746250"/>
              <a:ext cx="404812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</a:t>
              </a:r>
              <a:r>
                <a:rPr kumimoji="1" lang="en-US" altLang="ko-KR" sz="900" b="1">
                  <a:solidFill>
                    <a:srgbClr val="000000"/>
                  </a:solidFill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sz="1200" b="1" baseline="-25000">
                  <a:solidFill>
                    <a:srgbClr val="000000"/>
                  </a:solidFill>
                </a:rPr>
                <a:t> 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37" name="Rectangle 62">
              <a:extLst>
                <a:ext uri="{FF2B5EF4-FFF2-40B4-BE49-F238E27FC236}">
                  <a16:creationId xmlns:a16="http://schemas.microsoft.com/office/drawing/2014/main" id="{5A01A1E5-083E-7EE6-69F3-6DAC4CB3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2159000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0538" name="Rectangle 65">
              <a:extLst>
                <a:ext uri="{FF2B5EF4-FFF2-40B4-BE49-F238E27FC236}">
                  <a16:creationId xmlns:a16="http://schemas.microsoft.com/office/drawing/2014/main" id="{452A1399-F0F3-0236-49F7-B4C215C5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825" y="3043238"/>
              <a:ext cx="609142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MUX2</a:t>
              </a:r>
            </a:p>
          </p:txBody>
        </p:sp>
        <p:sp>
          <p:nvSpPr>
            <p:cNvPr id="20539" name="Rectangle 66">
              <a:extLst>
                <a:ext uri="{FF2B5EF4-FFF2-40B4-BE49-F238E27FC236}">
                  <a16:creationId xmlns:a16="http://schemas.microsoft.com/office/drawing/2014/main" id="{C51EEE0A-D50C-8A69-9E44-81F05832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0" y="3286125"/>
              <a:ext cx="63479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Select</a:t>
              </a:r>
            </a:p>
          </p:txBody>
        </p:sp>
        <p:sp>
          <p:nvSpPr>
            <p:cNvPr id="20540" name="Rectangle 67">
              <a:extLst>
                <a:ext uri="{FF2B5EF4-FFF2-40B4-BE49-F238E27FC236}">
                  <a16:creationId xmlns:a16="http://schemas.microsoft.com/office/drawing/2014/main" id="{42314C87-B2DD-BCEC-6C87-569577319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325" y="2820988"/>
              <a:ext cx="666750" cy="6826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41" name="Arc 68">
              <a:extLst>
                <a:ext uri="{FF2B5EF4-FFF2-40B4-BE49-F238E27FC236}">
                  <a16:creationId xmlns:a16="http://schemas.microsoft.com/office/drawing/2014/main" id="{1491090F-48F2-B213-DD6D-FFFB41F07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906713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69">
              <a:extLst>
                <a:ext uri="{FF2B5EF4-FFF2-40B4-BE49-F238E27FC236}">
                  <a16:creationId xmlns:a16="http://schemas.microsoft.com/office/drawing/2014/main" id="{7E23114A-3A25-17CA-6F97-F97F0D25A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2963863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Arc 70">
              <a:extLst>
                <a:ext uri="{FF2B5EF4-FFF2-40B4-BE49-F238E27FC236}">
                  <a16:creationId xmlns:a16="http://schemas.microsoft.com/office/drawing/2014/main" id="{59F4C5B8-2372-592E-6C95-D3DFB26A8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3043238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71">
              <a:extLst>
                <a:ext uri="{FF2B5EF4-FFF2-40B4-BE49-F238E27FC236}">
                  <a16:creationId xmlns:a16="http://schemas.microsoft.com/office/drawing/2014/main" id="{DEA04531-A538-0025-32D5-078E1201A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3100388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Arc 72">
              <a:extLst>
                <a:ext uri="{FF2B5EF4-FFF2-40B4-BE49-F238E27FC236}">
                  <a16:creationId xmlns:a16="http://schemas.microsoft.com/office/drawing/2014/main" id="{37DBC6CE-6E95-36B5-F970-A23EF77B2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3178175"/>
              <a:ext cx="128588" cy="95250"/>
            </a:xfrm>
            <a:custGeom>
              <a:avLst/>
              <a:gdLst>
                <a:gd name="T0" fmla="*/ 13054778 w 21600"/>
                <a:gd name="T1" fmla="*/ 88443271 h 17255"/>
                <a:gd name="T2" fmla="*/ 13832223 w 21600"/>
                <a:gd name="T3" fmla="*/ 0 h 17255"/>
                <a:gd name="T4" fmla="*/ 161505379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73">
              <a:extLst>
                <a:ext uri="{FF2B5EF4-FFF2-40B4-BE49-F238E27FC236}">
                  <a16:creationId xmlns:a16="http://schemas.microsoft.com/office/drawing/2014/main" id="{DF693ADF-C2E3-E0E2-8BEC-04758823D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3236913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Arc 74">
              <a:extLst>
                <a:ext uri="{FF2B5EF4-FFF2-40B4-BE49-F238E27FC236}">
                  <a16:creationId xmlns:a16="http://schemas.microsoft.com/office/drawing/2014/main" id="{95234B48-A87C-4343-82FB-630741603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3325813"/>
              <a:ext cx="128588" cy="95250"/>
            </a:xfrm>
            <a:custGeom>
              <a:avLst/>
              <a:gdLst>
                <a:gd name="T0" fmla="*/ 13054778 w 21600"/>
                <a:gd name="T1" fmla="*/ 88443271 h 17255"/>
                <a:gd name="T2" fmla="*/ 13832223 w 21600"/>
                <a:gd name="T3" fmla="*/ 0 h 17255"/>
                <a:gd name="T4" fmla="*/ 161505379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75">
              <a:extLst>
                <a:ext uri="{FF2B5EF4-FFF2-40B4-BE49-F238E27FC236}">
                  <a16:creationId xmlns:a16="http://schemas.microsoft.com/office/drawing/2014/main" id="{6575ED8D-265E-9949-76D9-22CE5A796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3384550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Rectangle 76">
              <a:extLst>
                <a:ext uri="{FF2B5EF4-FFF2-40B4-BE49-F238E27FC236}">
                  <a16:creationId xmlns:a16="http://schemas.microsoft.com/office/drawing/2014/main" id="{6AEEA709-B13C-2009-DA3F-002B16ED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5" y="28194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550" name="Rectangle 77">
              <a:extLst>
                <a:ext uri="{FF2B5EF4-FFF2-40B4-BE49-F238E27FC236}">
                  <a16:creationId xmlns:a16="http://schemas.microsoft.com/office/drawing/2014/main" id="{1603568A-891B-F6F4-8429-B0446E4D6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888" y="2968625"/>
              <a:ext cx="22602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0551" name="Rectangle 78">
              <a:extLst>
                <a:ext uri="{FF2B5EF4-FFF2-40B4-BE49-F238E27FC236}">
                  <a16:creationId xmlns:a16="http://schemas.microsoft.com/office/drawing/2014/main" id="{C9E7586A-2E85-333E-4E39-798E4F6C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103563"/>
              <a:ext cx="28533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0552" name="Rectangle 79">
              <a:extLst>
                <a:ext uri="{FF2B5EF4-FFF2-40B4-BE49-F238E27FC236}">
                  <a16:creationId xmlns:a16="http://schemas.microsoft.com/office/drawing/2014/main" id="{3DAEC4DC-7AAE-FDB9-BAB6-603996B0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3252788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0553" name="Arc 80">
              <a:extLst>
                <a:ext uri="{FF2B5EF4-FFF2-40B4-BE49-F238E27FC236}">
                  <a16:creationId xmlns:a16="http://schemas.microsoft.com/office/drawing/2014/main" id="{44D5E4EE-13C9-C886-B1DD-BEF8A17A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3509963"/>
              <a:ext cx="104775" cy="115887"/>
            </a:xfrm>
            <a:custGeom>
              <a:avLst/>
              <a:gdLst>
                <a:gd name="T0" fmla="*/ 135741754 w 17464"/>
                <a:gd name="T1" fmla="*/ 88057654 h 21600"/>
                <a:gd name="T2" fmla="*/ 0 w 17464"/>
                <a:gd name="T3" fmla="*/ 87586161 h 21600"/>
                <a:gd name="T4" fmla="*/ 68803116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81">
              <a:extLst>
                <a:ext uri="{FF2B5EF4-FFF2-40B4-BE49-F238E27FC236}">
                  <a16:creationId xmlns:a16="http://schemas.microsoft.com/office/drawing/2014/main" id="{B7825751-C9A8-C026-A8DA-CA9ABB4C8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750" y="3625850"/>
              <a:ext cx="0" cy="261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rc 82">
              <a:extLst>
                <a:ext uri="{FF2B5EF4-FFF2-40B4-BE49-F238E27FC236}">
                  <a16:creationId xmlns:a16="http://schemas.microsoft.com/office/drawing/2014/main" id="{D991D2A0-606E-8250-54E5-C44351B84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3509963"/>
              <a:ext cx="103187" cy="115887"/>
            </a:xfrm>
            <a:custGeom>
              <a:avLst/>
              <a:gdLst>
                <a:gd name="T0" fmla="*/ 125762164 w 17464"/>
                <a:gd name="T1" fmla="*/ 88057654 h 21600"/>
                <a:gd name="T2" fmla="*/ 0 w 17464"/>
                <a:gd name="T3" fmla="*/ 87586161 h 21600"/>
                <a:gd name="T4" fmla="*/ 63745778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83">
              <a:extLst>
                <a:ext uri="{FF2B5EF4-FFF2-40B4-BE49-F238E27FC236}">
                  <a16:creationId xmlns:a16="http://schemas.microsoft.com/office/drawing/2014/main" id="{65541F2C-6CA6-0AB5-ED7C-8299C7D4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938" y="3625850"/>
              <a:ext cx="0" cy="471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Freeform 84">
              <a:extLst>
                <a:ext uri="{FF2B5EF4-FFF2-40B4-BE49-F238E27FC236}">
                  <a16:creationId xmlns:a16="http://schemas.microsoft.com/office/drawing/2014/main" id="{97D6CB0B-97F6-9559-1EFD-EE5DC939A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2252663"/>
              <a:ext cx="1538287" cy="347662"/>
            </a:xfrm>
            <a:custGeom>
              <a:avLst/>
              <a:gdLst>
                <a:gd name="T0" fmla="*/ 0 w 905"/>
                <a:gd name="T1" fmla="*/ 0 h 225"/>
                <a:gd name="T2" fmla="*/ 0 w 905"/>
                <a:gd name="T3" fmla="*/ 2147483647 h 225"/>
                <a:gd name="T4" fmla="*/ 2147483647 w 905"/>
                <a:gd name="T5" fmla="*/ 2147483647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5" h="225">
                  <a:moveTo>
                    <a:pt x="0" y="0"/>
                  </a:moveTo>
                  <a:lnTo>
                    <a:pt x="0" y="224"/>
                  </a:lnTo>
                  <a:lnTo>
                    <a:pt x="904" y="22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85">
              <a:extLst>
                <a:ext uri="{FF2B5EF4-FFF2-40B4-BE49-F238E27FC236}">
                  <a16:creationId xmlns:a16="http://schemas.microsoft.com/office/drawing/2014/main" id="{D8C31FD3-E65C-05AC-44B6-29344F115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063" y="3175000"/>
              <a:ext cx="5159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Rectangle 86">
              <a:extLst>
                <a:ext uri="{FF2B5EF4-FFF2-40B4-BE49-F238E27FC236}">
                  <a16:creationId xmlns:a16="http://schemas.microsoft.com/office/drawing/2014/main" id="{AE655B32-9231-42DE-958F-24194773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2968625"/>
              <a:ext cx="493712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Test</a:t>
              </a:r>
            </a:p>
          </p:txBody>
        </p:sp>
        <p:sp>
          <p:nvSpPr>
            <p:cNvPr id="20560" name="Line 87">
              <a:extLst>
                <a:ext uri="{FF2B5EF4-FFF2-40B4-BE49-F238E27FC236}">
                  <a16:creationId xmlns:a16="http://schemas.microsoft.com/office/drawing/2014/main" id="{E7D64141-FAA3-CD4A-9BA7-6AD39E5B5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1225" y="2586038"/>
              <a:ext cx="0" cy="59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Rectangle 88">
              <a:extLst>
                <a:ext uri="{FF2B5EF4-FFF2-40B4-BE49-F238E27FC236}">
                  <a16:creationId xmlns:a16="http://schemas.microsoft.com/office/drawing/2014/main" id="{691841AB-CEB9-C153-D47F-F10A0DB0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3389313"/>
              <a:ext cx="60112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20562" name="Line 89">
              <a:extLst>
                <a:ext uri="{FF2B5EF4-FFF2-40B4-BE49-F238E27FC236}">
                  <a16:creationId xmlns:a16="http://schemas.microsoft.com/office/drawing/2014/main" id="{241E7039-6808-0324-49CB-7CC7C5BC8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9963" y="3597275"/>
              <a:ext cx="177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Freeform 90">
              <a:extLst>
                <a:ext uri="{FF2B5EF4-FFF2-40B4-BE49-F238E27FC236}">
                  <a16:creationId xmlns:a16="http://schemas.microsoft.com/office/drawing/2014/main" id="{F4BCD8EB-8B0A-AA99-FAFC-1BAFCB29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3516313"/>
              <a:ext cx="84137" cy="136525"/>
            </a:xfrm>
            <a:custGeom>
              <a:avLst/>
              <a:gdLst>
                <a:gd name="T0" fmla="*/ 0 w 49"/>
                <a:gd name="T1" fmla="*/ 0 h 89"/>
                <a:gd name="T2" fmla="*/ 2147483647 w 49"/>
                <a:gd name="T3" fmla="*/ 2147483647 h 89"/>
                <a:gd name="T4" fmla="*/ 0 w 49"/>
                <a:gd name="T5" fmla="*/ 2147483647 h 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48" y="48"/>
                  </a:lnTo>
                  <a:lnTo>
                    <a:pt x="0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Arc 91">
              <a:extLst>
                <a:ext uri="{FF2B5EF4-FFF2-40B4-BE49-F238E27FC236}">
                  <a16:creationId xmlns:a16="http://schemas.microsoft.com/office/drawing/2014/main" id="{50FD6FE8-B87A-5861-2BE3-8E7E7BAB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160838"/>
              <a:ext cx="103188" cy="117475"/>
            </a:xfrm>
            <a:custGeom>
              <a:avLst/>
              <a:gdLst>
                <a:gd name="T0" fmla="*/ 0 w 17255"/>
                <a:gd name="T1" fmla="*/ 8803446 h 21600"/>
                <a:gd name="T2" fmla="*/ 131973356 w 17255"/>
                <a:gd name="T3" fmla="*/ 8308120 h 21600"/>
                <a:gd name="T4" fmla="*/ 66893381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92">
              <a:extLst>
                <a:ext uri="{FF2B5EF4-FFF2-40B4-BE49-F238E27FC236}">
                  <a16:creationId xmlns:a16="http://schemas.microsoft.com/office/drawing/2014/main" id="{F65801DC-3B99-FD07-E080-F7C94D7F4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375" y="3738563"/>
              <a:ext cx="0" cy="433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93">
              <a:extLst>
                <a:ext uri="{FF2B5EF4-FFF2-40B4-BE49-F238E27FC236}">
                  <a16:creationId xmlns:a16="http://schemas.microsoft.com/office/drawing/2014/main" id="{48049194-9013-A0B6-3263-BC5B3681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5" y="3943350"/>
              <a:ext cx="925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Arc 94">
              <a:extLst>
                <a:ext uri="{FF2B5EF4-FFF2-40B4-BE49-F238E27FC236}">
                  <a16:creationId xmlns:a16="http://schemas.microsoft.com/office/drawing/2014/main" id="{26821F15-77FB-7002-12AB-C78A86DE3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3013075"/>
              <a:ext cx="104775" cy="119063"/>
            </a:xfrm>
            <a:custGeom>
              <a:avLst/>
              <a:gdLst>
                <a:gd name="T0" fmla="*/ 135741754 w 17464"/>
                <a:gd name="T1" fmla="*/ 100804303 h 21600"/>
                <a:gd name="T2" fmla="*/ 0 w 17464"/>
                <a:gd name="T3" fmla="*/ 100264193 h 21600"/>
                <a:gd name="T4" fmla="*/ 68803116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95">
              <a:extLst>
                <a:ext uri="{FF2B5EF4-FFF2-40B4-BE49-F238E27FC236}">
                  <a16:creationId xmlns:a16="http://schemas.microsoft.com/office/drawing/2014/main" id="{A6053A4F-11E7-DD97-6C7F-1A79C6ECB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300" y="3106738"/>
              <a:ext cx="0" cy="841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96">
              <a:extLst>
                <a:ext uri="{FF2B5EF4-FFF2-40B4-BE49-F238E27FC236}">
                  <a16:creationId xmlns:a16="http://schemas.microsoft.com/office/drawing/2014/main" id="{B56EF61D-0621-460F-4512-AC689FF0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675" y="2054225"/>
              <a:ext cx="0" cy="3951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97">
              <a:extLst>
                <a:ext uri="{FF2B5EF4-FFF2-40B4-BE49-F238E27FC236}">
                  <a16:creationId xmlns:a16="http://schemas.microsoft.com/office/drawing/2014/main" id="{D5B72926-758F-BD29-046B-6534394AF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488" y="1844675"/>
              <a:ext cx="0" cy="43799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98">
              <a:extLst>
                <a:ext uri="{FF2B5EF4-FFF2-40B4-BE49-F238E27FC236}">
                  <a16:creationId xmlns:a16="http://schemas.microsoft.com/office/drawing/2014/main" id="{6A0C6F7C-3E5B-4832-28B5-74BCC4D9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975" y="3875088"/>
              <a:ext cx="0" cy="1911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99">
              <a:extLst>
                <a:ext uri="{FF2B5EF4-FFF2-40B4-BE49-F238E27FC236}">
                  <a16:creationId xmlns:a16="http://schemas.microsoft.com/office/drawing/2014/main" id="{113E6CD6-044D-C0CC-2560-6455BCAFD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4084638"/>
              <a:ext cx="0" cy="1490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00">
              <a:extLst>
                <a:ext uri="{FF2B5EF4-FFF2-40B4-BE49-F238E27FC236}">
                  <a16:creationId xmlns:a16="http://schemas.microsoft.com/office/drawing/2014/main" id="{695B1079-4339-4CC8-97C6-612D9C413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275" y="3867150"/>
              <a:ext cx="650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01">
              <a:extLst>
                <a:ext uri="{FF2B5EF4-FFF2-40B4-BE49-F238E27FC236}">
                  <a16:creationId xmlns:a16="http://schemas.microsoft.com/office/drawing/2014/main" id="{D61187A7-7E91-1094-FF71-F0DD0962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100" y="4079875"/>
              <a:ext cx="6238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Rectangle 102">
              <a:extLst>
                <a:ext uri="{FF2B5EF4-FFF2-40B4-BE49-F238E27FC236}">
                  <a16:creationId xmlns:a16="http://schemas.microsoft.com/office/drawing/2014/main" id="{A9B88A65-2757-41E2-3CD1-1E701CA2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838" y="4297363"/>
              <a:ext cx="3738562" cy="7524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76" name="Rectangle 103">
              <a:extLst>
                <a:ext uri="{FF2B5EF4-FFF2-40B4-BE49-F238E27FC236}">
                  <a16:creationId xmlns:a16="http://schemas.microsoft.com/office/drawing/2014/main" id="{3FEFD98D-1629-4166-9112-73EAB597B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4502150"/>
              <a:ext cx="1370569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memory</a:t>
              </a:r>
            </a:p>
          </p:txBody>
        </p:sp>
        <p:sp>
          <p:nvSpPr>
            <p:cNvPr id="20577" name="Rectangle 104">
              <a:extLst>
                <a:ext uri="{FF2B5EF4-FFF2-40B4-BE49-F238E27FC236}">
                  <a16:creationId xmlns:a16="http://schemas.microsoft.com/office/drawing/2014/main" id="{9A5333EF-9E24-B1E5-1DA5-E63EAE36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833938"/>
              <a:ext cx="86722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Microops</a:t>
              </a:r>
            </a:p>
          </p:txBody>
        </p:sp>
        <p:sp>
          <p:nvSpPr>
            <p:cNvPr id="20578" name="Rectangle 105">
              <a:extLst>
                <a:ext uri="{FF2B5EF4-FFF2-40B4-BE49-F238E27FC236}">
                  <a16:creationId xmlns:a16="http://schemas.microsoft.com/office/drawing/2014/main" id="{BADFCB73-0C99-2BA7-F92A-0C0F0FA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483393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CD</a:t>
              </a:r>
            </a:p>
          </p:txBody>
        </p:sp>
        <p:sp>
          <p:nvSpPr>
            <p:cNvPr id="20579" name="Rectangle 106">
              <a:extLst>
                <a:ext uri="{FF2B5EF4-FFF2-40B4-BE49-F238E27FC236}">
                  <a16:creationId xmlns:a16="http://schemas.microsoft.com/office/drawing/2014/main" id="{0DB82677-41B4-B9A9-0636-2F5CCAAAA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483393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</a:t>
              </a:r>
            </a:p>
          </p:txBody>
        </p:sp>
        <p:sp>
          <p:nvSpPr>
            <p:cNvPr id="20580" name="Rectangle 107">
              <a:extLst>
                <a:ext uri="{FF2B5EF4-FFF2-40B4-BE49-F238E27FC236}">
                  <a16:creationId xmlns:a16="http://schemas.microsoft.com/office/drawing/2014/main" id="{8A3E9138-80AA-9030-094E-E7ADB256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8" y="483393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</a:t>
              </a:r>
            </a:p>
          </p:txBody>
        </p:sp>
        <p:sp>
          <p:nvSpPr>
            <p:cNvPr id="20581" name="Arc 108">
              <a:extLst>
                <a:ext uri="{FF2B5EF4-FFF2-40B4-BE49-F238E27FC236}">
                  <a16:creationId xmlns:a16="http://schemas.microsoft.com/office/drawing/2014/main" id="{5AB606EF-1681-6448-2E66-F7B03B974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5287963"/>
              <a:ext cx="103187" cy="117475"/>
            </a:xfrm>
            <a:custGeom>
              <a:avLst/>
              <a:gdLst>
                <a:gd name="T0" fmla="*/ 0 w 17255"/>
                <a:gd name="T1" fmla="*/ 8803446 h 21600"/>
                <a:gd name="T2" fmla="*/ 131966970 w 17255"/>
                <a:gd name="T3" fmla="*/ 8308120 h 21600"/>
                <a:gd name="T4" fmla="*/ 66889509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Arc 110">
              <a:extLst>
                <a:ext uri="{FF2B5EF4-FFF2-40B4-BE49-F238E27FC236}">
                  <a16:creationId xmlns:a16="http://schemas.microsoft.com/office/drawing/2014/main" id="{881CB0D5-534A-1EED-40CC-11510E7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5" y="5287963"/>
              <a:ext cx="103188" cy="117475"/>
            </a:xfrm>
            <a:custGeom>
              <a:avLst/>
              <a:gdLst>
                <a:gd name="T0" fmla="*/ 0 w 17255"/>
                <a:gd name="T1" fmla="*/ 8803446 h 21600"/>
                <a:gd name="T2" fmla="*/ 131973356 w 17255"/>
                <a:gd name="T3" fmla="*/ 8308120 h 21600"/>
                <a:gd name="T4" fmla="*/ 66893381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111">
              <a:extLst>
                <a:ext uri="{FF2B5EF4-FFF2-40B4-BE49-F238E27FC236}">
                  <a16:creationId xmlns:a16="http://schemas.microsoft.com/office/drawing/2014/main" id="{9C0FA36F-8039-23E1-D107-9B4B69B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06571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112">
              <a:extLst>
                <a:ext uri="{FF2B5EF4-FFF2-40B4-BE49-F238E27FC236}">
                  <a16:creationId xmlns:a16="http://schemas.microsoft.com/office/drawing/2014/main" id="{8E884E8D-4948-C8BC-57E7-7FABBA7CD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525" y="5065713"/>
              <a:ext cx="0" cy="1158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113">
              <a:extLst>
                <a:ext uri="{FF2B5EF4-FFF2-40B4-BE49-F238E27FC236}">
                  <a16:creationId xmlns:a16="http://schemas.microsoft.com/office/drawing/2014/main" id="{CEA8CA54-5A56-0C9C-DBD4-132D68EAF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588" y="5056188"/>
              <a:ext cx="0" cy="958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Arc 116">
              <a:extLst>
                <a:ext uri="{FF2B5EF4-FFF2-40B4-BE49-F238E27FC236}">
                  <a16:creationId xmlns:a16="http://schemas.microsoft.com/office/drawing/2014/main" id="{1C614503-C791-6D63-3728-5821C887D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463" y="5287963"/>
              <a:ext cx="103187" cy="117475"/>
            </a:xfrm>
            <a:custGeom>
              <a:avLst/>
              <a:gdLst>
                <a:gd name="T0" fmla="*/ 0 w 17255"/>
                <a:gd name="T1" fmla="*/ 8803446 h 21600"/>
                <a:gd name="T2" fmla="*/ 131966970 w 17255"/>
                <a:gd name="T3" fmla="*/ 8308120 h 21600"/>
                <a:gd name="T4" fmla="*/ 66889509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Arc 118">
              <a:extLst>
                <a:ext uri="{FF2B5EF4-FFF2-40B4-BE49-F238E27FC236}">
                  <a16:creationId xmlns:a16="http://schemas.microsoft.com/office/drawing/2014/main" id="{D9B904C0-EE71-4182-C2AD-7A180B93F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5287963"/>
              <a:ext cx="104775" cy="117475"/>
            </a:xfrm>
            <a:custGeom>
              <a:avLst/>
              <a:gdLst>
                <a:gd name="T0" fmla="*/ 0 w 17255"/>
                <a:gd name="T1" fmla="*/ 8803446 h 21600"/>
                <a:gd name="T2" fmla="*/ 142438883 w 17255"/>
                <a:gd name="T3" fmla="*/ 8308120 h 21600"/>
                <a:gd name="T4" fmla="*/ 72197596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119">
              <a:extLst>
                <a:ext uri="{FF2B5EF4-FFF2-40B4-BE49-F238E27FC236}">
                  <a16:creationId xmlns:a16="http://schemas.microsoft.com/office/drawing/2014/main" id="{C08C80E5-A943-486D-3CB4-1FECBB674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675" y="5056188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120">
              <a:extLst>
                <a:ext uri="{FF2B5EF4-FFF2-40B4-BE49-F238E27FC236}">
                  <a16:creationId xmlns:a16="http://schemas.microsoft.com/office/drawing/2014/main" id="{B8DF16C5-5B15-A3C5-D7CA-DBE651571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2163" y="5564188"/>
              <a:ext cx="1625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121">
              <a:extLst>
                <a:ext uri="{FF2B5EF4-FFF2-40B4-BE49-F238E27FC236}">
                  <a16:creationId xmlns:a16="http://schemas.microsoft.com/office/drawing/2014/main" id="{FF0CDB04-D949-EFB1-3A65-3F4274407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325" y="5775325"/>
              <a:ext cx="220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122">
              <a:extLst>
                <a:ext uri="{FF2B5EF4-FFF2-40B4-BE49-F238E27FC236}">
                  <a16:creationId xmlns:a16="http://schemas.microsoft.com/office/drawing/2014/main" id="{BA718AEF-F318-8C05-5D52-005462C1D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138" y="5988050"/>
              <a:ext cx="282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123">
              <a:extLst>
                <a:ext uri="{FF2B5EF4-FFF2-40B4-BE49-F238E27FC236}">
                  <a16:creationId xmlns:a16="http://schemas.microsoft.com/office/drawing/2014/main" id="{E1802CBE-FB8A-CE7E-CA12-EF868DCF8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363" y="6197600"/>
              <a:ext cx="34591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124">
              <a:extLst>
                <a:ext uri="{FF2B5EF4-FFF2-40B4-BE49-F238E27FC236}">
                  <a16:creationId xmlns:a16="http://schemas.microsoft.com/office/drawing/2014/main" id="{EF360C54-4D48-98F7-3FF5-F7BAF82FD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1175" y="5775325"/>
              <a:ext cx="1182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125">
              <a:extLst>
                <a:ext uri="{FF2B5EF4-FFF2-40B4-BE49-F238E27FC236}">
                  <a16:creationId xmlns:a16="http://schemas.microsoft.com/office/drawing/2014/main" id="{A01D70EE-2339-AACB-E89A-C4E06A5B2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2288" y="5395913"/>
              <a:ext cx="0" cy="400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Rectangle 129">
              <a:extLst>
                <a:ext uri="{FF2B5EF4-FFF2-40B4-BE49-F238E27FC236}">
                  <a16:creationId xmlns:a16="http://schemas.microsoft.com/office/drawing/2014/main" id="{DE2D25D5-5C97-114C-D946-18E3DE23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0" y="1619250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0596" name="Rectangle 131">
              <a:extLst>
                <a:ext uri="{FF2B5EF4-FFF2-40B4-BE49-F238E27FC236}">
                  <a16:creationId xmlns:a16="http://schemas.microsoft.com/office/drawing/2014/main" id="{47EE82EE-642F-7214-4B55-DCF41633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1936750"/>
              <a:ext cx="39052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  I</a:t>
              </a:r>
            </a:p>
          </p:txBody>
        </p:sp>
        <p:sp>
          <p:nvSpPr>
            <p:cNvPr id="20597" name="Rectangle 132">
              <a:extLst>
                <a:ext uri="{FF2B5EF4-FFF2-40B4-BE49-F238E27FC236}">
                  <a16:creationId xmlns:a16="http://schemas.microsoft.com/office/drawing/2014/main" id="{B81C7E09-F06B-EDCD-6D96-A89CB707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116138"/>
              <a:ext cx="34925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  <a:r>
                <a:rPr kumimoji="1" lang="en-US" altLang="ko-KR" sz="1200" b="1" baseline="-25000">
                  <a:solidFill>
                    <a:srgbClr val="000000"/>
                  </a:solidFill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98" name="Line 133">
              <a:extLst>
                <a:ext uri="{FF2B5EF4-FFF2-40B4-BE49-F238E27FC236}">
                  <a16:creationId xmlns:a16="http://schemas.microsoft.com/office/drawing/2014/main" id="{70FB96D3-3EDD-B4FE-98BD-2B68507E1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506571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134">
              <a:extLst>
                <a:ext uri="{FF2B5EF4-FFF2-40B4-BE49-F238E27FC236}">
                  <a16:creationId xmlns:a16="http://schemas.microsoft.com/office/drawing/2014/main" id="{41263B21-E10C-0D19-6287-118D8C172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7300" y="5394325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135">
              <a:extLst>
                <a:ext uri="{FF2B5EF4-FFF2-40B4-BE49-F238E27FC236}">
                  <a16:creationId xmlns:a16="http://schemas.microsoft.com/office/drawing/2014/main" id="{02B4E43E-FF03-C003-B822-E574C7F73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763" y="1408113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36">
              <a:extLst>
                <a:ext uri="{FF2B5EF4-FFF2-40B4-BE49-F238E27FC236}">
                  <a16:creationId xmlns:a16="http://schemas.microsoft.com/office/drawing/2014/main" id="{257F9251-0270-5691-FD23-137B6A8AD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475" y="5056188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137">
              <a:extLst>
                <a:ext uri="{FF2B5EF4-FFF2-40B4-BE49-F238E27FC236}">
                  <a16:creationId xmlns:a16="http://schemas.microsoft.com/office/drawing/2014/main" id="{88AA4D4A-F46D-1BE3-9DE0-06CBD8BEA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538" y="5056188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138">
              <a:extLst>
                <a:ext uri="{FF2B5EF4-FFF2-40B4-BE49-F238E27FC236}">
                  <a16:creationId xmlns:a16="http://schemas.microsoft.com/office/drawing/2014/main" id="{33CF5918-A439-304F-DCA1-9F5114C84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88" y="5037138"/>
              <a:ext cx="0" cy="549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Text Box 139">
              <a:extLst>
                <a:ext uri="{FF2B5EF4-FFF2-40B4-BE49-F238E27FC236}">
                  <a16:creationId xmlns:a16="http://schemas.microsoft.com/office/drawing/2014/main" id="{BE27024C-184A-2D9D-1217-2974DE5FF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700" y="5000625"/>
              <a:ext cx="469900" cy="328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600" b="1"/>
                <a:t>. . .</a:t>
              </a:r>
            </a:p>
          </p:txBody>
        </p:sp>
        <p:sp>
          <p:nvSpPr>
            <p:cNvPr id="20605" name="Text Box 140">
              <a:extLst>
                <a:ext uri="{FF2B5EF4-FFF2-40B4-BE49-F238E27FC236}">
                  <a16:creationId xmlns:a16="http://schemas.microsoft.com/office/drawing/2014/main" id="{4101F1BC-8579-2CA1-9B49-26E536DC1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325" y="4991100"/>
              <a:ext cx="469900" cy="328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600" b="1"/>
                <a:t>. . .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A3349B6-3B0C-F241-7C4E-9B4BC083C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4451" y="538164"/>
            <a:ext cx="6900863" cy="6619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>
                <a:ea typeface="Gulim" panose="020B0503020000020004" pitchFamily="34" charset="-127"/>
              </a:rPr>
              <a:t>MICROINSTRUCTION  FORMAT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D1E7CF57-05DC-7FC9-C3FF-7A827DBE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1166813"/>
            <a:ext cx="799465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Information in a Microinstruction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Control Information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Sequencing Information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Constant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   Information which is useful when feeding into the system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These information needs to be organized in some way for 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Efficient use of the microinstruction bits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Fast decoding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Field Encoding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Encoding the microinstruction bits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Encoding slows down the execution speed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due to the decoding delay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Encoding also reduces the flexibility due  to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the decoding hardware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  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A208-B308-D84C-73C0-AFD36737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Hardwired Control unit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132BC-CBCB-7B0A-41F7-5F524AEAF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67015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95D-7005-0623-9026-BF91EADB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7D60-B9D9-07C2-783C-A97A5387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dirty="0"/>
              <a:t>Input: Opcode from instruction register </a:t>
            </a:r>
          </a:p>
          <a:p>
            <a:pPr lvl="1"/>
            <a:r>
              <a:rPr lang="en-US" dirty="0"/>
              <a:t>Control logic generates necessary control signals </a:t>
            </a:r>
          </a:p>
          <a:p>
            <a:pPr lvl="1"/>
            <a:r>
              <a:rPr lang="en-US" dirty="0"/>
              <a:t>Uses combinational circuits (AND, OR, NOT gates) </a:t>
            </a:r>
          </a:p>
          <a:p>
            <a:pPr lvl="1"/>
            <a:r>
              <a:rPr lang="en-US" dirty="0"/>
              <a:t>Generates precise signals for ALU, registers, memory, and buses </a:t>
            </a:r>
          </a:p>
          <a:p>
            <a:pPr lvl="1"/>
            <a:r>
              <a:rPr lang="en-US" dirty="0"/>
              <a:t>Works in synchronization with system clock </a:t>
            </a:r>
          </a:p>
        </p:txBody>
      </p:sp>
    </p:spTree>
    <p:extLst>
      <p:ext uri="{BB962C8B-B14F-4D97-AF65-F5344CB8AC3E}">
        <p14:creationId xmlns:p14="http://schemas.microsoft.com/office/powerpoint/2010/main" val="13010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5DAC-0A5B-AB7B-1249-A6166EBE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Hardwired Control unit</a:t>
            </a:r>
          </a:p>
        </p:txBody>
      </p:sp>
      <p:pic>
        <p:nvPicPr>
          <p:cNvPr id="11" name="Content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4ADF398E-E067-18C5-3B33-46677BEF3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6" y="1270000"/>
            <a:ext cx="6056026" cy="52946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E1CF4-051B-0F8C-F237-4F242B56BA28}"/>
              </a:ext>
            </a:extLst>
          </p:cNvPr>
          <p:cNvSpPr txBox="1"/>
          <p:nvPr/>
        </p:nvSpPr>
        <p:spPr>
          <a:xfrm>
            <a:off x="8584367" y="1210201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input 3 bit </a:t>
            </a:r>
          </a:p>
          <a:p>
            <a:r>
              <a:rPr lang="en-US" dirty="0"/>
              <a:t>Decoder output 8 bit</a:t>
            </a:r>
          </a:p>
          <a:p>
            <a:r>
              <a:rPr lang="en-US" dirty="0"/>
              <a:t>E.g. 000,001,010, ..</a:t>
            </a:r>
          </a:p>
        </p:txBody>
      </p:sp>
      <p:pic>
        <p:nvPicPr>
          <p:cNvPr id="14" name="Picture 13" descr="A black and white rectangular object&#10;&#10;AI-generated content may be incorrect.">
            <a:extLst>
              <a:ext uri="{FF2B5EF4-FFF2-40B4-BE49-F238E27FC236}">
                <a16:creationId xmlns:a16="http://schemas.microsoft.com/office/drawing/2014/main" id="{D79004A2-826A-111A-CD26-8F67C2F7B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10" y="4927601"/>
            <a:ext cx="4876800" cy="1790700"/>
          </a:xfrm>
          <a:prstGeom prst="rect">
            <a:avLst/>
          </a:prstGeom>
        </p:spPr>
      </p:pic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5CCA2E3-7E13-500A-08D0-7F009348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61" y="2278505"/>
            <a:ext cx="5664340" cy="24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4B1F0-03D0-A23A-BFA9-8EC62775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CD0-F506-0E17-0FBC-AD5909F6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2371-EEAF-9F69-6853-0A723DC9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Timing Signals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Signals that synchronize operations within a CPU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Generated by system clock or control unit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Ensure correct sequence of instruction execution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Used to control data transfer between registers and memory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Essential for synchronous digital circuits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Working Methods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System clock generates periodic pulses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Control unit decodes instructions &amp; generates timing signals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Each instruction phase (fetch, decode, execute) gets a timing signal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Ensures proper data flow across CPU components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Prevents race conditions and timing mismatches</a:t>
            </a:r>
          </a:p>
        </p:txBody>
      </p:sp>
    </p:spTree>
    <p:extLst>
      <p:ext uri="{BB962C8B-B14F-4D97-AF65-F5344CB8AC3E}">
        <p14:creationId xmlns:p14="http://schemas.microsoft.com/office/powerpoint/2010/main" val="363967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E2E-A06E-48D3-D682-E994F0A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7849-4A5C-D3F4-C70E-C863BA15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Executing ADD R1, R2, R3 </a:t>
            </a:r>
          </a:p>
          <a:p>
            <a:r>
              <a:rPr lang="en-US" dirty="0"/>
              <a:t>T1: Fetch instruction from memory </a:t>
            </a:r>
          </a:p>
          <a:p>
            <a:r>
              <a:rPr lang="en-US" dirty="0"/>
              <a:t>T2: Decode instruction in control unit</a:t>
            </a:r>
          </a:p>
          <a:p>
            <a:r>
              <a:rPr lang="en-US" dirty="0"/>
              <a:t>T3: Read operands R2, R3 from register file</a:t>
            </a:r>
          </a:p>
          <a:p>
            <a:r>
              <a:rPr lang="en-US" dirty="0"/>
              <a:t>T4: Perform addition in ALU </a:t>
            </a:r>
          </a:p>
          <a:p>
            <a:r>
              <a:rPr lang="en-US" dirty="0"/>
              <a:t>T5: Store result in R1 Each step is activated by a specific timing signal</a:t>
            </a:r>
          </a:p>
        </p:txBody>
      </p:sp>
    </p:spTree>
    <p:extLst>
      <p:ext uri="{BB962C8B-B14F-4D97-AF65-F5344CB8AC3E}">
        <p14:creationId xmlns:p14="http://schemas.microsoft.com/office/powerpoint/2010/main" val="154528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AD7C5435-A73E-DA9D-7519-9C400FCB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-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8FE38-0018-012C-EF3A-F2B2F739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Microprogrammed Control Unit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39D4-626D-553F-FE92-F28005D7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Uses a control memory to store microinstructions</a:t>
            </a:r>
          </a:p>
          <a:p>
            <a:r>
              <a:rPr lang="en-US">
                <a:solidFill>
                  <a:srgbClr val="FFFFFF"/>
                </a:solidFill>
              </a:rPr>
              <a:t>Executes microinstructions sequentially </a:t>
            </a:r>
          </a:p>
          <a:p>
            <a:r>
              <a:rPr lang="en-US">
                <a:solidFill>
                  <a:srgbClr val="FFFFFF"/>
                </a:solidFill>
              </a:rPr>
              <a:t>Flexible and easier to modify than hardwired control</a:t>
            </a:r>
          </a:p>
          <a:p>
            <a:r>
              <a:rPr lang="en-US">
                <a:solidFill>
                  <a:srgbClr val="FFFFFF"/>
                </a:solidFill>
              </a:rPr>
              <a:t>Common in CISC architectures</a:t>
            </a:r>
          </a:p>
          <a:p>
            <a:r>
              <a:rPr lang="en-US">
                <a:solidFill>
                  <a:srgbClr val="FFFFFF"/>
                </a:solidFill>
              </a:rPr>
              <a:t>Slower than hardwired control due to memory access </a:t>
            </a:r>
          </a:p>
        </p:txBody>
      </p:sp>
    </p:spTree>
    <p:extLst>
      <p:ext uri="{BB962C8B-B14F-4D97-AF65-F5344CB8AC3E}">
        <p14:creationId xmlns:p14="http://schemas.microsoft.com/office/powerpoint/2010/main" val="364676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1741</TotalTime>
  <Words>3210</Words>
  <Application>Microsoft Office PowerPoint</Application>
  <PresentationFormat>Widescreen</PresentationFormat>
  <Paragraphs>800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Gulim</vt:lpstr>
      <vt:lpstr>Aptos</vt:lpstr>
      <vt:lpstr>Arial</vt:lpstr>
      <vt:lpstr>Calibri</vt:lpstr>
      <vt:lpstr>Google Sans</vt:lpstr>
      <vt:lpstr>Symbol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Control Unit</vt:lpstr>
      <vt:lpstr>Hardwired Control unit</vt:lpstr>
      <vt:lpstr>Hardwired Control unit</vt:lpstr>
      <vt:lpstr>Hardwired Control unit</vt:lpstr>
      <vt:lpstr>Hardwired Control unit</vt:lpstr>
      <vt:lpstr>Hardwired Control unit</vt:lpstr>
      <vt:lpstr>Hardwired Control unit</vt:lpstr>
      <vt:lpstr>Microprogrammed Control Unit </vt:lpstr>
      <vt:lpstr>Control Memory </vt:lpstr>
      <vt:lpstr>Address Sequencing</vt:lpstr>
      <vt:lpstr>Microprogram Example</vt:lpstr>
      <vt:lpstr>Comparison</vt:lpstr>
      <vt:lpstr>Essential Instructions for the Processor</vt:lpstr>
      <vt:lpstr>Sample Assembly Code Execution</vt:lpstr>
      <vt:lpstr>MICROPROGRAMMED  CONTROL  Control Memory</vt:lpstr>
      <vt:lpstr>PowerPoint Presentation</vt:lpstr>
      <vt:lpstr>ADDRESS  SEQUENCING (Microprogram )</vt:lpstr>
      <vt:lpstr>ADDRESS  SEQUENCING (Microprogram )</vt:lpstr>
      <vt:lpstr>MAPPING  OF  INSTRUCTIONS</vt:lpstr>
      <vt:lpstr>MAPPING OF INSTRUCTIONS TO MICROROUTINES</vt:lpstr>
      <vt:lpstr>MICROPROGRAM EXAMPLE</vt:lpstr>
      <vt:lpstr>MACHINE INSTRUCTION FORMAT</vt:lpstr>
      <vt:lpstr>MICROINSTRUCTION  FIELD  DESCRIPTIONS - F1,F2,F3</vt:lpstr>
      <vt:lpstr>MICROINSTRUCTION FIELD DESCRIPTIONS     - CD, BR</vt:lpstr>
      <vt:lpstr>SYMBOLIC  MICROINSTRUCTIONS</vt:lpstr>
      <vt:lpstr>SYMBOLIC  MICROPROGRAM  - FETCH ROUTINE</vt:lpstr>
      <vt:lpstr>SYMBOLIC  MICROPROGRAM</vt:lpstr>
      <vt:lpstr>BINARY  MICROPROGRAM</vt:lpstr>
      <vt:lpstr>DESIGN  OF  CONTROL  UNIT   - DECODING  ALU CONTROL INFORMATION - </vt:lpstr>
      <vt:lpstr>MICROPROGRAM  SEQUENCER   - NEXT MICROINSTRUCTION  ADDRESS  LOGIC -</vt:lpstr>
      <vt:lpstr>MICROPROGRAM  SEQUENCER - CONDITION  AND  BRANCH  CONTROL -</vt:lpstr>
      <vt:lpstr>MICROPROGRAM  PROGRAMMED CONTROL</vt:lpstr>
      <vt:lpstr>MICROINSTRUCTION 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Himadri Sekhar Roy</dc:creator>
  <cp:lastModifiedBy>Prateek Raj Gautam</cp:lastModifiedBy>
  <cp:revision>19</cp:revision>
  <dcterms:created xsi:type="dcterms:W3CDTF">2025-03-10T15:36:12Z</dcterms:created>
  <dcterms:modified xsi:type="dcterms:W3CDTF">2025-03-21T06:10:42Z</dcterms:modified>
</cp:coreProperties>
</file>