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41" r:id="rId2"/>
    <p:sldId id="256" r:id="rId3"/>
    <p:sldId id="257" r:id="rId4"/>
    <p:sldId id="258" r:id="rId5"/>
    <p:sldId id="259" r:id="rId6"/>
    <p:sldId id="278" r:id="rId7"/>
    <p:sldId id="260" r:id="rId8"/>
    <p:sldId id="261" r:id="rId9"/>
    <p:sldId id="262" r:id="rId10"/>
    <p:sldId id="263" r:id="rId11"/>
    <p:sldId id="264" r:id="rId12"/>
    <p:sldId id="265" r:id="rId13"/>
    <p:sldId id="266" r:id="rId14"/>
    <p:sldId id="267" r:id="rId15"/>
    <p:sldId id="268" r:id="rId16"/>
    <p:sldId id="269" r:id="rId17"/>
    <p:sldId id="270" r:id="rId18"/>
    <p:sldId id="274" r:id="rId19"/>
    <p:sldId id="271" r:id="rId20"/>
    <p:sldId id="275" r:id="rId21"/>
    <p:sldId id="272" r:id="rId22"/>
    <p:sldId id="276" r:id="rId23"/>
    <p:sldId id="273"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60"/>
  </p:normalViewPr>
  <p:slideViewPr>
    <p:cSldViewPr snapToGrid="0">
      <p:cViewPr varScale="1">
        <p:scale>
          <a:sx n="77" d="100"/>
          <a:sy n="77"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344A-3731-B31C-8B07-AB0814B0F2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583E53-6EC5-AA90-D93F-3471FB111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928F0-3123-8454-9587-D177DA963C21}"/>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A743A8B5-1869-4232-3A3C-DE5FB84CC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E8514-6721-BEC7-D32F-5A55A02A6691}"/>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4186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EE20-1402-B9D5-B49C-54EB83627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D9EF2-03C7-60A7-8CC4-DF012CB9F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422B43-4225-AF30-F6EA-34A4A779BE48}"/>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CE441F24-9A8E-8627-89C7-D487DA2B9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CE67D-D681-A0FC-24CC-B4668EFF1AE2}"/>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03932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F8C68-8B0B-766F-4556-06B33EF0E6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D5975-A83F-42DA-80B7-B0B2B2D9C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682AC-D4C6-8887-2A9E-CB217D4B05E5}"/>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15C07FB0-1A4D-0B38-ACA2-D1CF0AFE7D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CB5DF-A345-D747-BF39-1076ACCD2BA8}"/>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4084693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F64254-A68E-B847-8E16-2A5186630A3C}" type="datetime1">
              <a:rPr lang="en-IN" smtClean="0"/>
              <a:t>10-02-2025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1905357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C425-AB30-CBE1-70D8-A1232F2DA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B74927-2439-A9EB-61D7-670EEA1D99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853A3E-2B45-4155-18E5-9A0CB28D6E7F}"/>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B538E118-F19E-AA35-7BA7-A8BF0B4FE3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6EC72-1315-56A8-BA0B-B8F35516ABF9}"/>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78183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62E7-4CA0-33D6-232A-43BDB3863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99D80-E654-63C8-3EDA-F786F2A15C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9D2F3-BBF0-4BA0-56B3-C8008E94A152}"/>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8E9E6F69-F727-E757-B51C-26414EFDFE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4AEA9-434E-C5E7-9402-DF232D9D1D2C}"/>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483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2321-76FF-9DC2-B031-C33CFC233B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9F599C-B706-55EE-23D3-76315FD84D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279341-AC23-D886-395A-72A63E66D2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1FD83B-D065-12CA-5179-3EE48BB8C662}"/>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29082EC2-C521-B901-9709-F3A5525D32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C3941-4068-6EC0-5122-D2162E4B3825}"/>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196064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8FE7-6D91-186B-453C-3C6B3E998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F0E2A-D8A0-B775-9DC2-58B4E7E58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0E1ED2-00B1-C33E-DECD-728FE59B1E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F904BC-1A41-D3C7-F4AB-40584A511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B2283F-0E04-BF39-CE16-E2F70B8609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897413-12CC-9A17-D894-8DA8C1682B4F}"/>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8" name="Footer Placeholder 7">
            <a:extLst>
              <a:ext uri="{FF2B5EF4-FFF2-40B4-BE49-F238E27FC236}">
                <a16:creationId xmlns:a16="http://schemas.microsoft.com/office/drawing/2014/main" id="{D4EC62E3-0AF8-6598-3C9C-AEEFDD806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5A667A-4143-51A0-972D-D138374F1281}"/>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288795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EBB1-8226-875B-6ED9-612AE43A1D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A9535F-DB9E-74BD-27E9-63D944AD11F4}"/>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4" name="Footer Placeholder 3">
            <a:extLst>
              <a:ext uri="{FF2B5EF4-FFF2-40B4-BE49-F238E27FC236}">
                <a16:creationId xmlns:a16="http://schemas.microsoft.com/office/drawing/2014/main" id="{243BCD77-CCDC-6126-065E-FEE5A4C9A8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F0AEED-47FE-B81D-2B34-4777AA54373D}"/>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26539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2C8E40-B96D-584B-0143-D460BF2AB820}"/>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3" name="Footer Placeholder 2">
            <a:extLst>
              <a:ext uri="{FF2B5EF4-FFF2-40B4-BE49-F238E27FC236}">
                <a16:creationId xmlns:a16="http://schemas.microsoft.com/office/drawing/2014/main" id="{58921DD9-A079-5E34-417F-ED218F348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56FDCE-B3BA-3081-B3DB-6B249332C3C4}"/>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01447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C6D4-7501-7434-D34F-95C18DFC3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1A7BA9-629D-1DEF-4606-FA629A6D35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96AD58-ACD2-4EAF-643A-C05D99B08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67480-B0CB-F636-5F76-E6C18E860C7C}"/>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278E898F-C129-889F-1096-852E1511E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D4E75-1BFB-C6C4-339A-4FE7A747B0C0}"/>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6321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4500-2A02-D192-E350-90F420A56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CCA026-885A-F003-F33B-0D003DBEC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2A0F11-06CA-AC71-23B9-BA41D168F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2BA3E-6B0D-5EEF-8C17-2BB4060F08CB}"/>
              </a:ext>
            </a:extLst>
          </p:cNvPr>
          <p:cNvSpPr>
            <a:spLocks noGrp="1"/>
          </p:cNvSpPr>
          <p:nvPr>
            <p:ph type="dt" sz="half" idx="10"/>
          </p:nvPr>
        </p:nvSpPr>
        <p:spPr/>
        <p:txBody>
          <a:bodyPr/>
          <a:lstStyle/>
          <a:p>
            <a:fld id="{EB8331B6-F100-42F2-A02B-2448CC3E25C4}" type="datetimeFigureOut">
              <a:rPr lang="en-IN" smtClean="0"/>
              <a:t>10-02-2025</a:t>
            </a:fld>
            <a:endParaRPr lang="en-IN"/>
          </a:p>
        </p:txBody>
      </p:sp>
      <p:sp>
        <p:nvSpPr>
          <p:cNvPr id="6" name="Footer Placeholder 5">
            <a:extLst>
              <a:ext uri="{FF2B5EF4-FFF2-40B4-BE49-F238E27FC236}">
                <a16:creationId xmlns:a16="http://schemas.microsoft.com/office/drawing/2014/main" id="{FD5EEF8B-FA0B-5032-AC40-F6FE2BFDE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7CBAEB-1363-0930-B9EC-4D80C97E507B}"/>
              </a:ext>
            </a:extLst>
          </p:cNvPr>
          <p:cNvSpPr>
            <a:spLocks noGrp="1"/>
          </p:cNvSpPr>
          <p:nvPr>
            <p:ph type="sldNum" sz="quarter" idx="12"/>
          </p:nvPr>
        </p:nvSpPr>
        <p:spPr/>
        <p:txBody>
          <a:bodyPr/>
          <a:lstStyle/>
          <a:p>
            <a:fld id="{C4CDC3A6-B47A-46A0-90BA-F8DEC5B5A5C3}" type="slidenum">
              <a:rPr lang="en-IN" smtClean="0"/>
              <a:t>‹#›</a:t>
            </a:fld>
            <a:endParaRPr lang="en-IN"/>
          </a:p>
        </p:txBody>
      </p:sp>
    </p:spTree>
    <p:extLst>
      <p:ext uri="{BB962C8B-B14F-4D97-AF65-F5344CB8AC3E}">
        <p14:creationId xmlns:p14="http://schemas.microsoft.com/office/powerpoint/2010/main" val="3531686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435F2F-AF23-3456-41A0-3A65BF8FF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0E8FA3-B010-E475-E6EF-4E8D07A4FD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C2E7F-539D-03E7-75F0-187BF7C1EA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8331B6-F100-42F2-A02B-2448CC3E25C4}" type="datetimeFigureOut">
              <a:rPr lang="en-IN" smtClean="0"/>
              <a:t>10-02-2025</a:t>
            </a:fld>
            <a:endParaRPr lang="en-IN"/>
          </a:p>
        </p:txBody>
      </p:sp>
      <p:sp>
        <p:nvSpPr>
          <p:cNvPr id="5" name="Footer Placeholder 4">
            <a:extLst>
              <a:ext uri="{FF2B5EF4-FFF2-40B4-BE49-F238E27FC236}">
                <a16:creationId xmlns:a16="http://schemas.microsoft.com/office/drawing/2014/main" id="{BE80BBE0-26D6-3718-D5FF-512C3B6FA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0DCFD90-37A9-893B-0473-F75617498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CDC3A6-B47A-46A0-90BA-F8DEC5B5A5C3}" type="slidenum">
              <a:rPr lang="en-IN" smtClean="0"/>
              <a:t>‹#›</a:t>
            </a:fld>
            <a:endParaRPr lang="en-IN"/>
          </a:p>
        </p:txBody>
      </p:sp>
    </p:spTree>
    <p:extLst>
      <p:ext uri="{BB962C8B-B14F-4D97-AF65-F5344CB8AC3E}">
        <p14:creationId xmlns:p14="http://schemas.microsoft.com/office/powerpoint/2010/main" val="114106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3204" y="2664001"/>
            <a:ext cx="902811" cy="237757"/>
          </a:xfrm>
          <a:prstGeom prst="rect">
            <a:avLst/>
          </a:prstGeom>
          <a:noFill/>
        </p:spPr>
        <p:txBody>
          <a:bodyPr wrap="none" rtlCol="0">
            <a:spAutoFit/>
          </a:bodyPr>
          <a:lstStyle/>
          <a:p>
            <a:pPr algn="ctr" defTabSz="800100">
              <a:lnSpc>
                <a:spcPct val="90000"/>
              </a:lnSpc>
              <a:spcBef>
                <a:spcPct val="0"/>
              </a:spcBef>
              <a:spcAft>
                <a:spcPct val="35000"/>
              </a:spcAft>
            </a:pPr>
            <a:r>
              <a:rPr lang="en-US" sz="1050" dirty="0">
                <a:solidFill>
                  <a:prstClr val="white"/>
                </a:solidFill>
                <a:latin typeface="Montserrat"/>
                <a:ea typeface="Verdana"/>
              </a:rPr>
              <a:t>Welcomes</a:t>
            </a:r>
          </a:p>
        </p:txBody>
      </p:sp>
      <p:sp>
        <p:nvSpPr>
          <p:cNvPr id="2" name="Slide Number Placeholder 1">
            <a:extLst>
              <a:ext uri="{FF2B5EF4-FFF2-40B4-BE49-F238E27FC236}">
                <a16:creationId xmlns:a16="http://schemas.microsoft.com/office/drawing/2014/main" id="{1A334EE0-87E7-A945-A0B5-2C962B596FAB}"/>
              </a:ext>
            </a:extLst>
          </p:cNvPr>
          <p:cNvSpPr>
            <a:spLocks noGrp="1"/>
          </p:cNvSpPr>
          <p:nvPr>
            <p:ph type="sldNum" sz="quarter" idx="12"/>
          </p:nvPr>
        </p:nvSpPr>
        <p:spPr/>
        <p:txBody>
          <a:bodyPr/>
          <a:lstStyle/>
          <a:p>
            <a:fld id="{D09D4833-7F21-4FAC-B550-3477125D4C9F}" type="slidenum">
              <a:rPr lang="en-US" smtClean="0"/>
              <a:t>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839" y="1976011"/>
            <a:ext cx="4564181" cy="1761251"/>
          </a:xfrm>
          <a:prstGeom prst="rect">
            <a:avLst/>
          </a:prstGeom>
        </p:spPr>
      </p:pic>
      <p:pic>
        <p:nvPicPr>
          <p:cNvPr id="7" name="Picture 6">
            <a:extLst>
              <a:ext uri="{FF2B5EF4-FFF2-40B4-BE49-F238E27FC236}">
                <a16:creationId xmlns:a16="http://schemas.microsoft.com/office/drawing/2014/main" id="{AEE45536-39D1-05F5-F0C5-015AAC4580E4}"/>
              </a:ext>
            </a:extLst>
          </p:cNvPr>
          <p:cNvPicPr>
            <a:picLocks noChangeAspect="1"/>
          </p:cNvPicPr>
          <p:nvPr/>
        </p:nvPicPr>
        <p:blipFill>
          <a:blip r:embed="rId3"/>
          <a:stretch>
            <a:fillRect/>
          </a:stretch>
        </p:blipFill>
        <p:spPr>
          <a:xfrm>
            <a:off x="1858983" y="857252"/>
            <a:ext cx="657128" cy="1118759"/>
          </a:xfrm>
          <a:prstGeom prst="rect">
            <a:avLst/>
          </a:prstGeom>
        </p:spPr>
      </p:pic>
      <p:pic>
        <p:nvPicPr>
          <p:cNvPr id="3" name="Picture 8" descr="France is again listed in the Top 50 of the Times Higher Education ranking  | Campus France">
            <a:extLst>
              <a:ext uri="{FF2B5EF4-FFF2-40B4-BE49-F238E27FC236}">
                <a16:creationId xmlns:a16="http://schemas.microsoft.com/office/drawing/2014/main" id="{2BC5C2DB-529F-48AC-2061-6B561CF889E7}"/>
              </a:ext>
            </a:extLst>
          </p:cNvPr>
          <p:cNvPicPr>
            <a:picLocks noChangeAspect="1" noChangeArrowheads="1"/>
          </p:cNvPicPr>
          <p:nvPr/>
        </p:nvPicPr>
        <p:blipFill rotWithShape="1">
          <a:blip r:embed="rId4">
            <a:clrChange>
              <a:clrFrom>
                <a:srgbClr val="FFFFFF"/>
              </a:clrFrom>
              <a:clrTo>
                <a:srgbClr val="FFFFFF">
                  <a:alpha val="0"/>
                </a:srgbClr>
              </a:clrTo>
            </a:clrChange>
            <a:alphaModFix amt="98000"/>
            <a:extLst>
              <a:ext uri="{28A0092B-C50C-407E-A947-70E740481C1C}">
                <a14:useLocalDpi xmlns:a14="http://schemas.microsoft.com/office/drawing/2010/main" val="0"/>
              </a:ext>
            </a:extLst>
          </a:blip>
          <a:srcRect t="7741" r="1404" b="16567"/>
          <a:stretch/>
        </p:blipFill>
        <p:spPr bwMode="auto">
          <a:xfrm>
            <a:off x="4741904" y="4446065"/>
            <a:ext cx="2006672" cy="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1C9DC1-EF43-76DA-8AD5-33E8193FEDDC}"/>
              </a:ext>
            </a:extLst>
          </p:cNvPr>
          <p:cNvSpPr txBox="1"/>
          <p:nvPr/>
        </p:nvSpPr>
        <p:spPr>
          <a:xfrm>
            <a:off x="4954869" y="5337539"/>
            <a:ext cx="1494918"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501-600 in Rankings 2025</a:t>
            </a:r>
          </a:p>
        </p:txBody>
      </p:sp>
      <p:sp>
        <p:nvSpPr>
          <p:cNvPr id="10" name="TextBox 9">
            <a:extLst>
              <a:ext uri="{FF2B5EF4-FFF2-40B4-BE49-F238E27FC236}">
                <a16:creationId xmlns:a16="http://schemas.microsoft.com/office/drawing/2014/main" id="{40852366-B6D8-51D1-44D6-001C519A4295}"/>
              </a:ext>
            </a:extLst>
          </p:cNvPr>
          <p:cNvSpPr txBox="1"/>
          <p:nvPr/>
        </p:nvSpPr>
        <p:spPr>
          <a:xfrm>
            <a:off x="6767338" y="5310331"/>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801-850 in </a:t>
            </a:r>
          </a:p>
          <a:p>
            <a:pPr algn="ctr" defTabSz="685800">
              <a:defRPr/>
            </a:pPr>
            <a:r>
              <a:rPr lang="en-IN" sz="1200" b="1" dirty="0">
                <a:solidFill>
                  <a:prstClr val="black"/>
                </a:solidFill>
                <a:latin typeface="Calibri" panose="020F0502020204030204"/>
              </a:rPr>
              <a:t>World Rankings 2025</a:t>
            </a:r>
          </a:p>
        </p:txBody>
      </p:sp>
      <p:pic>
        <p:nvPicPr>
          <p:cNvPr id="11" name="Picture 8" descr="QS World University Rankings: QS World University Rankings 2023 Released">
            <a:extLst>
              <a:ext uri="{FF2B5EF4-FFF2-40B4-BE49-F238E27FC236}">
                <a16:creationId xmlns:a16="http://schemas.microsoft.com/office/drawing/2014/main" id="{2A3A6833-44BE-11FD-8330-9C9A1CB78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726" y="4369897"/>
            <a:ext cx="1903064" cy="9722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ational Board of Accreditation - Wikipedia">
            <a:extLst>
              <a:ext uri="{FF2B5EF4-FFF2-40B4-BE49-F238E27FC236}">
                <a16:creationId xmlns:a16="http://schemas.microsoft.com/office/drawing/2014/main" id="{EB6E9D86-45BE-88D9-0B1F-9CD960D6FF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978" y="4448018"/>
            <a:ext cx="1098450" cy="864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National Assessment and Accreditation Council - Wikipedia">
            <a:extLst>
              <a:ext uri="{FF2B5EF4-FFF2-40B4-BE49-F238E27FC236}">
                <a16:creationId xmlns:a16="http://schemas.microsoft.com/office/drawing/2014/main" id="{1AE73700-8EC3-49EA-7D11-4C4C05C0CA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8223" y="4380749"/>
            <a:ext cx="1134246" cy="108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270CEC1-586D-D081-9222-5D74E51AC9F6}"/>
              </a:ext>
            </a:extLst>
          </p:cNvPr>
          <p:cNvSpPr txBox="1"/>
          <p:nvPr/>
        </p:nvSpPr>
        <p:spPr>
          <a:xfrm>
            <a:off x="1988510" y="5495385"/>
            <a:ext cx="1494918" cy="276999"/>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A Grade</a:t>
            </a:r>
          </a:p>
        </p:txBody>
      </p:sp>
      <p:pic>
        <p:nvPicPr>
          <p:cNvPr id="15" name="Picture 10">
            <a:extLst>
              <a:ext uri="{FF2B5EF4-FFF2-40B4-BE49-F238E27FC236}">
                <a16:creationId xmlns:a16="http://schemas.microsoft.com/office/drawing/2014/main" id="{90F39A57-46DE-C455-3D3B-60AC426B3A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0470" y="4413439"/>
            <a:ext cx="1100138" cy="742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2F8E1D9-3DB5-EE16-849A-6E7F58DAD715}"/>
              </a:ext>
            </a:extLst>
          </p:cNvPr>
          <p:cNvSpPr txBox="1"/>
          <p:nvPr/>
        </p:nvSpPr>
        <p:spPr>
          <a:xfrm>
            <a:off x="8613525" y="5294987"/>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46</a:t>
            </a:r>
            <a:r>
              <a:rPr lang="en-IN" sz="1200" b="1" baseline="30000" dirty="0">
                <a:solidFill>
                  <a:prstClr val="black"/>
                </a:solidFill>
                <a:latin typeface="Calibri" panose="020F0502020204030204"/>
              </a:rPr>
              <a:t>th</a:t>
            </a:r>
            <a:r>
              <a:rPr lang="en-IN" sz="1200" b="1" dirty="0">
                <a:solidFill>
                  <a:prstClr val="black"/>
                </a:solidFill>
                <a:latin typeface="Calibri" panose="020F0502020204030204"/>
              </a:rPr>
              <a:t> in </a:t>
            </a:r>
          </a:p>
          <a:p>
            <a:pPr algn="ctr" defTabSz="685800">
              <a:defRPr/>
            </a:pPr>
            <a:r>
              <a:rPr lang="en-IN" sz="1200" b="1" dirty="0">
                <a:solidFill>
                  <a:prstClr val="black"/>
                </a:solidFill>
                <a:latin typeface="Calibri" panose="020F0502020204030204"/>
              </a:rPr>
              <a:t>Rankings 2024*</a:t>
            </a:r>
          </a:p>
        </p:txBody>
      </p:sp>
      <p:sp>
        <p:nvSpPr>
          <p:cNvPr id="17" name="TextBox 16">
            <a:extLst>
              <a:ext uri="{FF2B5EF4-FFF2-40B4-BE49-F238E27FC236}">
                <a16:creationId xmlns:a16="http://schemas.microsoft.com/office/drawing/2014/main" id="{FBE943CE-6DBD-084B-0A74-F549227C68D4}"/>
              </a:ext>
            </a:extLst>
          </p:cNvPr>
          <p:cNvSpPr txBox="1"/>
          <p:nvPr/>
        </p:nvSpPr>
        <p:spPr>
          <a:xfrm>
            <a:off x="9241972" y="5703535"/>
            <a:ext cx="1012370" cy="184666"/>
          </a:xfrm>
          <a:prstGeom prst="rect">
            <a:avLst/>
          </a:prstGeom>
          <a:noFill/>
        </p:spPr>
        <p:txBody>
          <a:bodyPr wrap="square" rtlCol="0">
            <a:spAutoFit/>
          </a:bodyPr>
          <a:lstStyle/>
          <a:p>
            <a:pPr defTabSz="685800">
              <a:defRPr/>
            </a:pPr>
            <a:r>
              <a:rPr lang="en-IN" sz="600" dirty="0">
                <a:solidFill>
                  <a:prstClr val="black"/>
                </a:solidFill>
                <a:latin typeface="Calibri" panose="020F0502020204030204"/>
              </a:rPr>
              <a:t>* University Category</a:t>
            </a:r>
          </a:p>
        </p:txBody>
      </p:sp>
      <p:sp>
        <p:nvSpPr>
          <p:cNvPr id="18" name="TextBox 17">
            <a:extLst>
              <a:ext uri="{FF2B5EF4-FFF2-40B4-BE49-F238E27FC236}">
                <a16:creationId xmlns:a16="http://schemas.microsoft.com/office/drawing/2014/main" id="{68B78424-CD24-C678-4C25-36971AF8468D}"/>
              </a:ext>
            </a:extLst>
          </p:cNvPr>
          <p:cNvSpPr txBox="1"/>
          <p:nvPr/>
        </p:nvSpPr>
        <p:spPr>
          <a:xfrm>
            <a:off x="3222337" y="5335426"/>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12 programmes accredited</a:t>
            </a:r>
          </a:p>
        </p:txBody>
      </p:sp>
    </p:spTree>
    <p:extLst>
      <p:ext uri="{BB962C8B-B14F-4D97-AF65-F5344CB8AC3E}">
        <p14:creationId xmlns:p14="http://schemas.microsoft.com/office/powerpoint/2010/main" val="637686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E42-193D-C483-1488-ED02FEE8CC4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D58E959-D3F8-A09B-D843-B092F52078F2}"/>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469129562"/>
                    </a:ext>
                  </a:extLst>
                </a:gridCol>
                <a:gridCol w="3505200">
                  <a:extLst>
                    <a:ext uri="{9D8B030D-6E8A-4147-A177-3AD203B41FA5}">
                      <a16:colId xmlns:a16="http://schemas.microsoft.com/office/drawing/2014/main" val="1286425616"/>
                    </a:ext>
                  </a:extLst>
                </a:gridCol>
                <a:gridCol w="3505200">
                  <a:extLst>
                    <a:ext uri="{9D8B030D-6E8A-4147-A177-3AD203B41FA5}">
                      <a16:colId xmlns:a16="http://schemas.microsoft.com/office/drawing/2014/main" val="3604394402"/>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Stack / Register (AC /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377580871"/>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86838572"/>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75399689"/>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15363307"/>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73228605"/>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277680236"/>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563065916"/>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AC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AC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909986812"/>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AC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3866065"/>
                  </a:ext>
                </a:extLst>
              </a:tr>
            </a:tbl>
          </a:graphicData>
        </a:graphic>
      </p:graphicFrame>
    </p:spTree>
    <p:extLst>
      <p:ext uri="{BB962C8B-B14F-4D97-AF65-F5344CB8AC3E}">
        <p14:creationId xmlns:p14="http://schemas.microsoft.com/office/powerpoint/2010/main" val="1121403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35B3-49EB-2AD1-C158-0FEE6A9E8923}"/>
              </a:ext>
            </a:extLst>
          </p:cNvPr>
          <p:cNvSpPr>
            <a:spLocks noGrp="1"/>
          </p:cNvSpPr>
          <p:nvPr>
            <p:ph type="title"/>
          </p:nvPr>
        </p:nvSpPr>
        <p:spPr/>
        <p:txBody>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Two Address Instructions</a:t>
            </a:r>
            <a:br>
              <a:rPr lang="en-IN" sz="44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B7E775-B420-D4A1-DC0B-D3F19E3BA6F2}"/>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two operands or addresses, which may be memory locations or registers. The instruction operates on the contents of both operands, and the result may be stored in the same or a different location. For example, a two-address instruction might add the contents of two registers together and store the result in one of the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is common in commercial computers. Here two addresses can be specified in the instruction. Unlike earlier in one address instruction, the result was stored in the accumulator, here the result can be stored at different locations rather than just accumulators, but require more number of bit to represent the address.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2497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B683-DDAF-91A7-C5FC-6F68691A7C4E}"/>
              </a:ext>
            </a:extLst>
          </p:cNvPr>
          <p:cNvSpPr>
            <a:spLocks noGrp="1"/>
          </p:cNvSpPr>
          <p:nvPr>
            <p:ph type="title"/>
          </p:nvPr>
        </p:nvSpPr>
        <p:spPr/>
        <p:txBody>
          <a:bodyPr/>
          <a:lstStyle/>
          <a:p>
            <a:endParaRPr lang="en-IN"/>
          </a:p>
        </p:txBody>
      </p:sp>
      <p:pic>
        <p:nvPicPr>
          <p:cNvPr id="4" name="Content Placeholder 3" descr="Two Address Instruction">
            <a:extLst>
              <a:ext uri="{FF2B5EF4-FFF2-40B4-BE49-F238E27FC236}">
                <a16:creationId xmlns:a16="http://schemas.microsoft.com/office/drawing/2014/main" id="{8C645AA0-9A82-3EFC-93A7-D27B696DDC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470" y="1677511"/>
            <a:ext cx="8724900" cy="1457325"/>
          </a:xfrm>
          <a:prstGeom prst="rect">
            <a:avLst/>
          </a:prstGeom>
          <a:noFill/>
          <a:ln>
            <a:noFill/>
          </a:ln>
        </p:spPr>
      </p:pic>
      <p:sp>
        <p:nvSpPr>
          <p:cNvPr id="6" name="TextBox 5">
            <a:extLst>
              <a:ext uri="{FF2B5EF4-FFF2-40B4-BE49-F238E27FC236}">
                <a16:creationId xmlns:a16="http://schemas.microsoft.com/office/drawing/2014/main" id="{1E2B1671-4B84-DFEF-06D8-A45C6BEC7B02}"/>
              </a:ext>
            </a:extLst>
          </p:cNvPr>
          <p:cNvSpPr txBox="1"/>
          <p:nvPr/>
        </p:nvSpPr>
        <p:spPr>
          <a:xfrm>
            <a:off x="2163418" y="3455820"/>
            <a:ext cx="8809382" cy="1874552"/>
          </a:xfrm>
          <a:prstGeom prst="rect">
            <a:avLst/>
          </a:prstGeom>
          <a:noFill/>
        </p:spPr>
        <p:txBody>
          <a:bodyPr wrap="square">
            <a:spAutoFit/>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Two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 destination address can also contain an operand.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R1, R2 are registers</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76119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0462-3757-16CF-F316-D7A7993C09DF}"/>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335955E3-F798-DFB2-AA13-AFFC5D0E4EF7}"/>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020495307"/>
                    </a:ext>
                  </a:extLst>
                </a:gridCol>
                <a:gridCol w="3505200">
                  <a:extLst>
                    <a:ext uri="{9D8B030D-6E8A-4147-A177-3AD203B41FA5}">
                      <a16:colId xmlns:a16="http://schemas.microsoft.com/office/drawing/2014/main" val="261437890"/>
                    </a:ext>
                  </a:extLst>
                </a:gridCol>
                <a:gridCol w="3505200">
                  <a:extLst>
                    <a:ext uri="{9D8B030D-6E8A-4147-A177-3AD203B41FA5}">
                      <a16:colId xmlns:a16="http://schemas.microsoft.com/office/drawing/2014/main" val="22513575"/>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Registers / Memory (R1, R2,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367243580"/>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14449410"/>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546451785"/>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184190374"/>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954410618"/>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R2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89395617"/>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R2</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303421676"/>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21571939"/>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67248596"/>
                  </a:ext>
                </a:extLst>
              </a:tr>
            </a:tbl>
          </a:graphicData>
        </a:graphic>
      </p:graphicFrame>
    </p:spTree>
    <p:extLst>
      <p:ext uri="{BB962C8B-B14F-4D97-AF65-F5344CB8AC3E}">
        <p14:creationId xmlns:p14="http://schemas.microsoft.com/office/powerpoint/2010/main" val="298282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EC12-AE38-60C7-FF35-034089112546}"/>
              </a:ext>
            </a:extLst>
          </p:cNvPr>
          <p:cNvSpPr>
            <a:spLocks noGrp="1"/>
          </p:cNvSpPr>
          <p:nvPr>
            <p:ph type="title"/>
          </p:nvPr>
        </p:nvSpPr>
        <p:spPr/>
        <p:txBody>
          <a:bodyPr>
            <a:normAutofit/>
          </a:bodyPr>
          <a:lstStyle/>
          <a:p>
            <a:r>
              <a:rPr lang="en-US" sz="2800" b="1" kern="100" dirty="0">
                <a:effectLst/>
                <a:latin typeface="Aptos" panose="020B0004020202020204" pitchFamily="34" charset="0"/>
                <a:ea typeface="Aptos" panose="020B0004020202020204" pitchFamily="34" charset="0"/>
                <a:cs typeface="Times New Roman" panose="02020603050405020304" pitchFamily="18" charset="0"/>
              </a:rPr>
              <a:t>Three Address Instructions</a:t>
            </a:r>
            <a:br>
              <a:rPr lang="en-IN" sz="2800" kern="100" dirty="0">
                <a:effectLst/>
                <a:latin typeface="Aptos" panose="020B0004020202020204" pitchFamily="34" charset="0"/>
                <a:ea typeface="Aptos" panose="020B000402020202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F7C70742-092C-4C32-D78A-A29C138F345A}"/>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three operands or addresses, which may be memory locations or registers. The instruction operates on the contents of all three operands, and the result may be stored in the same or a different location.</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For example, a three-address instruction might multiply the contents of two registers together and add the contents of a third register, storing the result in a fourth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has three address fields to specify a register or a memory location. Programs created are much short in size but number of bits per instruction increases. </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make the creation of the program much easier but it does not mean that program will run much faster because now instructions only contain more information but each micro-operation (changing the content of the register, loading address in the address bus etc.) will be performed in one cycle only.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346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C90B-85A9-2C11-4775-BDC1341260B4}"/>
              </a:ext>
            </a:extLst>
          </p:cNvPr>
          <p:cNvSpPr>
            <a:spLocks noGrp="1"/>
          </p:cNvSpPr>
          <p:nvPr>
            <p:ph type="title"/>
          </p:nvPr>
        </p:nvSpPr>
        <p:spPr/>
        <p:txBody>
          <a:bodyPr/>
          <a:lstStyle/>
          <a:p>
            <a:endParaRPr lang="en-IN"/>
          </a:p>
        </p:txBody>
      </p:sp>
      <p:pic>
        <p:nvPicPr>
          <p:cNvPr id="4" name="Content Placeholder 3" descr="Three Address Instruction">
            <a:extLst>
              <a:ext uri="{FF2B5EF4-FFF2-40B4-BE49-F238E27FC236}">
                <a16:creationId xmlns:a16="http://schemas.microsoft.com/office/drawing/2014/main" id="{4371AA93-906E-B648-2FEB-DA9950C5B94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8358" y="1831457"/>
            <a:ext cx="8724900" cy="1457325"/>
          </a:xfrm>
          <a:prstGeom prst="rect">
            <a:avLst/>
          </a:prstGeom>
          <a:noFill/>
          <a:ln>
            <a:noFill/>
          </a:ln>
        </p:spPr>
      </p:pic>
      <p:sp>
        <p:nvSpPr>
          <p:cNvPr id="6" name="TextBox 5">
            <a:extLst>
              <a:ext uri="{FF2B5EF4-FFF2-40B4-BE49-F238E27FC236}">
                <a16:creationId xmlns:a16="http://schemas.microsoft.com/office/drawing/2014/main" id="{010531CC-346B-06A7-8E2D-51EC7840036E}"/>
              </a:ext>
            </a:extLst>
          </p:cNvPr>
          <p:cNvSpPr txBox="1"/>
          <p:nvPr/>
        </p:nvSpPr>
        <p:spPr>
          <a:xfrm>
            <a:off x="1278834" y="3517304"/>
            <a:ext cx="8501269" cy="1453411"/>
          </a:xfrm>
          <a:prstGeom prst="rect">
            <a:avLst/>
          </a:prstGeom>
          <a:noFill/>
        </p:spPr>
        <p:txBody>
          <a:bodyPr wrap="square">
            <a:spAutoFit/>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Three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R1, R2 are registers</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7176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6592-B261-63DE-049A-D9DBBCBEC35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ED87490-05BC-B7FC-1D82-2E4F21C85C51}"/>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2886930266"/>
                    </a:ext>
                  </a:extLst>
                </a:gridCol>
                <a:gridCol w="3505200">
                  <a:extLst>
                    <a:ext uri="{9D8B030D-6E8A-4147-A177-3AD203B41FA5}">
                      <a16:colId xmlns:a16="http://schemas.microsoft.com/office/drawing/2014/main" val="349422824"/>
                    </a:ext>
                  </a:extLst>
                </a:gridCol>
                <a:gridCol w="3505200">
                  <a:extLst>
                    <a:ext uri="{9D8B030D-6E8A-4147-A177-3AD203B41FA5}">
                      <a16:colId xmlns:a16="http://schemas.microsoft.com/office/drawing/2014/main" val="2104250180"/>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Registers / Memory (R1, R2,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3160796696"/>
                  </a:ext>
                </a:extLst>
              </a:tr>
              <a:tr h="0">
                <a:tc>
                  <a:txBody>
                    <a:bodyPr/>
                    <a:lstStyle/>
                    <a:p>
                      <a:pPr>
                        <a:lnSpc>
                          <a:spcPct val="115000"/>
                        </a:lnSpc>
                        <a:spcAft>
                          <a:spcPts val="800"/>
                        </a:spcAft>
                      </a:pPr>
                      <a:r>
                        <a:rPr lang="en-US" sz="1200" kern="100">
                          <a:effectLst/>
                        </a:rPr>
                        <a:t>Load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861146635"/>
                  </a:ext>
                </a:extLst>
              </a:tr>
              <a:tr h="0">
                <a:tc>
                  <a:txBody>
                    <a:bodyPr/>
                    <a:lstStyle/>
                    <a:p>
                      <a:pPr>
                        <a:lnSpc>
                          <a:spcPct val="115000"/>
                        </a:lnSpc>
                        <a:spcAft>
                          <a:spcPts val="800"/>
                        </a:spcAft>
                      </a:pPr>
                      <a:r>
                        <a:rPr lang="en-US" sz="1200" kern="100">
                          <a:effectLst/>
                        </a:rPr>
                        <a:t>Add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59391498"/>
                  </a:ext>
                </a:extLst>
              </a:tr>
              <a:tr h="0">
                <a:tc>
                  <a:txBody>
                    <a:bodyPr/>
                    <a:lstStyle/>
                    <a:p>
                      <a:pPr>
                        <a:lnSpc>
                          <a:spcPct val="115000"/>
                        </a:lnSpc>
                        <a:spcAft>
                          <a:spcPts val="800"/>
                        </a:spcAft>
                      </a:pPr>
                      <a:r>
                        <a:rPr lang="en-US" sz="1200" kern="100">
                          <a:effectLst/>
                        </a:rPr>
                        <a:t>Store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M[T]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682726909"/>
                  </a:ext>
                </a:extLst>
              </a:tr>
              <a:tr h="0">
                <a:tc>
                  <a:txBody>
                    <a:bodyPr/>
                    <a:lstStyle/>
                    <a:p>
                      <a:pPr>
                        <a:lnSpc>
                          <a:spcPct val="115000"/>
                        </a:lnSpc>
                        <a:spcAft>
                          <a:spcPts val="800"/>
                        </a:spcAft>
                      </a:pPr>
                      <a:r>
                        <a:rPr lang="en-US" sz="1200" kern="100">
                          <a:effectLst/>
                        </a:rPr>
                        <a:t>Load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591812041"/>
                  </a:ext>
                </a:extLst>
              </a:tr>
              <a:tr h="0">
                <a:tc>
                  <a:txBody>
                    <a:bodyPr/>
                    <a:lstStyle/>
                    <a:p>
                      <a:pPr>
                        <a:lnSpc>
                          <a:spcPct val="115000"/>
                        </a:lnSpc>
                        <a:spcAft>
                          <a:spcPts val="800"/>
                        </a:spcAft>
                      </a:pPr>
                      <a:r>
                        <a:rPr lang="en-US" sz="1200" kern="100">
                          <a:effectLst/>
                        </a:rPr>
                        <a:t>Add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R2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R2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510654268"/>
                  </a:ext>
                </a:extLst>
              </a:tr>
              <a:tr h="0">
                <a:tc>
                  <a:txBody>
                    <a:bodyPr/>
                    <a:lstStyle/>
                    <a:p>
                      <a:pPr>
                        <a:lnSpc>
                          <a:spcPct val="115000"/>
                        </a:lnSpc>
                        <a:spcAft>
                          <a:spcPts val="800"/>
                        </a:spcAft>
                      </a:pPr>
                      <a:r>
                        <a:rPr lang="en-US" sz="1200" kern="100">
                          <a:effectLst/>
                        </a:rPr>
                        <a:t>Store 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R2</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255855608"/>
                  </a:ext>
                </a:extLst>
              </a:tr>
              <a:tr h="0">
                <a:tc>
                  <a:txBody>
                    <a:bodyPr/>
                    <a:lstStyle/>
                    <a:p>
                      <a:pPr>
                        <a:lnSpc>
                          <a:spcPct val="115000"/>
                        </a:lnSpc>
                        <a:spcAft>
                          <a:spcPts val="800"/>
                        </a:spcAft>
                      </a:pPr>
                      <a:r>
                        <a:rPr lang="en-US" sz="1200" kern="100">
                          <a:effectLst/>
                        </a:rPr>
                        <a:t>Multiply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R1 * M[T]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R1 = (A + B)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84283467"/>
                  </a:ext>
                </a:extLst>
              </a:tr>
              <a:tr h="0">
                <a:tc>
                  <a:txBody>
                    <a:bodyPr/>
                    <a:lstStyle/>
                    <a:p>
                      <a:pPr>
                        <a:lnSpc>
                          <a:spcPct val="115000"/>
                        </a:lnSpc>
                        <a:spcAft>
                          <a:spcPts val="800"/>
                        </a:spcAft>
                      </a:pPr>
                      <a:r>
                        <a:rPr lang="en-US" sz="1200" kern="100">
                          <a:effectLst/>
                        </a:rPr>
                        <a:t>Store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M[X] = R1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(A + B) * (C + 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79355822"/>
                  </a:ext>
                </a:extLst>
              </a:tr>
            </a:tbl>
          </a:graphicData>
        </a:graphic>
      </p:graphicFrame>
    </p:spTree>
    <p:extLst>
      <p:ext uri="{BB962C8B-B14F-4D97-AF65-F5344CB8AC3E}">
        <p14:creationId xmlns:p14="http://schemas.microsoft.com/office/powerpoint/2010/main" val="374228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F10B-39AB-ADAB-9F67-5BE50CEEB6D3}"/>
              </a:ext>
            </a:extLst>
          </p:cNvPr>
          <p:cNvSpPr>
            <a:spLocks noGrp="1"/>
          </p:cNvSpPr>
          <p:nvPr>
            <p:ph type="title"/>
          </p:nvPr>
        </p:nvSpPr>
        <p:spPr/>
        <p:txBody>
          <a:bodyPr>
            <a:normAutofit fontScale="90000"/>
          </a:bodyPr>
          <a:lstStyle/>
          <a:p>
            <a:r>
              <a:rPr lang="en-US" sz="2800" b="1" kern="100" dirty="0">
                <a:effectLst/>
                <a:latin typeface="Aptos" panose="020B0004020202020204" pitchFamily="34" charset="0"/>
                <a:ea typeface="Aptos" panose="020B0004020202020204" pitchFamily="34" charset="0"/>
                <a:cs typeface="Times New Roman" panose="02020603050405020304" pitchFamily="18" charset="0"/>
              </a:rPr>
              <a:t>Advantages and Dis-advantages of Zero-Address, One-Address, Two-Address and Three-Address Instructions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A95B018-306F-1CC5-76F5-42D38B96E654}"/>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Zero-address instructions (advantage)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Stack-based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stack-based architectures, where operations implicitly employ the top items of the stack, zero-address instructions are commonly used.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Instruction Set: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reduces the complexity of the CPU design by streamlining the instruction set, which may boost reliability.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Decoding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Especially helpful for recursive or nested processes, which are frequently used in function calls and mathematical computations.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Efficient in Nested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Less bits are required to specify operands, which simplifies the logic involved in decoding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Compiler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stacks are based on stacks, several algorithms can take use of this to improve the order of operations.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8559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329E-A890-51BC-5EE9-CFFF0B0221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3AF1F8-72EA-D561-9BFD-B9D94830A79E}"/>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 Dependency: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 contrast to register-based architectures, zero-address instructions might result in inefficiencies when it comes to operand access because of their heavy reliance on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Overhead of Stack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Performance might be negatively impacted by the frequent push and pop actions needed to maintain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Limited Addressing Capability: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processing of intricate data structures may become more difficult since they do not directly support accessing memory regions or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Difficult to Optimize: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operand access is implied in stack-based designs, code optimization might be more difficult.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Harder to Debug: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When compared to register-based operations, stack-based operations might be less obvious and more difficult to debug.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543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B45CC-BF4D-878F-3CAD-E2D23B49EA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04DBCC-9959-A883-E5E6-1F6EF56DE713}"/>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One-address instructions (advantages)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Strikes a balance between versatility and simplicity, making it more adaptable than zero-address instructions yet simpler to implement than multi-address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Operand Handling: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Compared to multi-address instructions, operand fetching is made simpler by just needing to handle a single explicit operand.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Implicit Accumulator: 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ften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makes use of an implicit accumulator register, which can expedite up some operations’ execution and simplify designs in other situations.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Code Density: 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maller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code in comparison to two- and three-address instructions, which may result in more efficient use of memory and the instruction cache.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Efficient Use of Addressing Modes: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make use of different addressing modes (such indexed, direct, and indirect) to improve flexibility without adding a lot of complexity.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6948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F74A-5FC7-DD8C-8FA5-330A2194D7DA}"/>
              </a:ext>
            </a:extLst>
          </p:cNvPr>
          <p:cNvSpPr>
            <a:spLocks noGrp="1"/>
          </p:cNvSpPr>
          <p:nvPr>
            <p:ph type="ctrTitle"/>
          </p:nvPr>
        </p:nvSpPr>
        <p:spPr/>
        <p:txBody>
          <a:bodyPr>
            <a:normAutofit/>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Computer Organization | Instruction Formats (Zero, One, Two and Three Address Instruction)</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9F1FC093-66CC-192B-3BD1-1DD6346586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2799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B6BC-D7AD-9B31-0208-104E90030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FDFB68-FCA4-443C-3119-71D739EC8F90}"/>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Accumulator Bottleneck: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Often uses an accumulator, which can act as a bottleneck and reduce efficiency and parallelism.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Increased Instruction Count: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Multiple instructions may be needed for complex processes, which would increase the overall number of instructions and code size.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Less Efficient Operand Access: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is just one operand that is specifically addressed, which might result in inefficient access patterns and extra data management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 Addressing Modes: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instruction set and decoding procedure get more complicated when several addressing modes are supported.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Data Movement Overhead: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Moving data between memory and the accumulator could need more instructions, which would increase overhead.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4653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96D6-6002-FACA-84EA-568BE2DC21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A403AB-C6A1-1DB6-B3E2-52D9F85AC7A1}"/>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Two-address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Improved Efficiency: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Allows for the execution of operations directly on memory or registers, which reduces the amount of instructions required for certain activities.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Flexible Operand Use: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Increases programming variety by offering more options for operand selection and addressing modes.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Data Storage: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May directly store interim results, increasing some algorithms’ and calculations’ efficiency.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Enhanced Code Readability: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Produces code that is frequently easier to read and comprehend than one-address instructions, which is beneficial for maintenance and troubleshooting.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Performance: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Better overall performance can result from these instructions because they minimize the amount of memory accesses required for certain processes.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0140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AFB71-A927-B02F-B73F-8BE2F7F459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44BB4E-0FF3-8546-C6A7-F30DDE73CBF7}"/>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Two-address instructions (Disadvantages)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Operand Overwriting: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Usually, the result overwrites one of the source operands, which might lead to an increase in the number of instructions needed to maintain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Larger Instruction 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Because two-address instructions are bigger than zero- and one-address instructions, the memory footprint may be increased.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Intermediate Results Handling: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is frequently necessary to handle intermediate outcomes carefully, which can make programming more difficult and result in inefficiencies.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Decoding Complexity: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design and performance of the CPU may be impacted by the greater complexity involved in decoding two addresses.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Inefficient for Some Operations: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two-address style could still be inefficient for some tasks, needing more instructions to get the desired outcome.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8097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5B38-F2BF-801E-A614-A87227D934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034795-3478-3055-8A53-976154D6C30B}"/>
              </a:ext>
            </a:extLst>
          </p:cNvPr>
          <p:cNvSpPr>
            <a:spLocks noGrp="1"/>
          </p:cNvSpPr>
          <p:nvPr>
            <p:ph idx="1"/>
          </p:nvPr>
        </p:nvSpPr>
        <p:spPr/>
        <p:txBody>
          <a:bodyPr>
            <a:normAutofit fontScale="77500" lnSpcReduction="20000"/>
          </a:bodyPr>
          <a:lstStyle/>
          <a:p>
            <a:pPr marL="0" indent="0">
              <a:lnSpc>
                <a:spcPct val="115000"/>
              </a:lnSpc>
              <a:spcAft>
                <a:spcPts val="800"/>
              </a:spcAft>
              <a:buNone/>
            </a:pPr>
            <a:r>
              <a:rPr lang="en-US" sz="2300" b="1" kern="100" dirty="0">
                <a:effectLst/>
                <a:latin typeface="Aptos" panose="020B0004020202020204" pitchFamily="34" charset="0"/>
                <a:ea typeface="Aptos" panose="020B0004020202020204" pitchFamily="34" charset="0"/>
                <a:cs typeface="Times New Roman" panose="02020603050405020304" pitchFamily="18" charset="0"/>
              </a:rPr>
              <a:t>Three-address instructions (advantages)</a:t>
            </a:r>
            <a:endParaRPr lang="en-IN" sz="23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Direct Representation of Expressions: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Reduces the need for temporary variables and extra instructions by enabling the direct representation of complicated expressions.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Parallelism: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Allows for the simultaneous fetching and processing of several operands, which facilitates parallelism in CPU architecture.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Compiler Optimization: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Makes it possible for more complex compiler optimizations to be implemented, which improve execution efficiency by scheduling and reordering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Reduced Instruction Count: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May increase execution performance even with bigger instruction sizes by perhaps lowering the overall number of instructions required for complicated processes.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Improved Pipeline Utilization: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More information in each instruction allows CPU pipelines to be used more efficiently, increasing throughput overall.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Better Register Allocation: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Permits direct manipulation of several registers inside a single instruction, enabling more effective usage of registers.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467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7331-1416-1EA2-5FE0-C4D5531DCD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0662A3-A2F0-CA3D-ED1A-F8C0CE22F880}"/>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Three-address instructions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Disadvanges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Largest Instruction Size: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the highest memory requirements per instruction, which can put strain on the instruction cache and increase code size.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Complex Instruction Decoding: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Three addresses to decode adds complexity to the CPU architecture, which might affect power consumption and performance.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Increased Operand Fetch Time: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instruction may execute more slowly if obtaining three operands takes a long period.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Higher Hardware Requirements: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Has the potential to raise cost and power consumption since it requires more advanced hardware to handle the higher operand handling and addressing capabilities.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Power Consumption: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Higher power consumption is a crucial factor for devices that run on batteries since it can be caused by more complicated instructions and increased memory utilization.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196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D3D9-FEAF-50EB-E563-E2DCF9467F52}"/>
              </a:ext>
            </a:extLst>
          </p:cNvPr>
          <p:cNvSpPr>
            <a:spLocks noGrp="1"/>
          </p:cNvSpPr>
          <p:nvPr>
            <p:ph type="title"/>
          </p:nvPr>
        </p:nvSpPr>
        <p:spPr/>
        <p:txBody>
          <a:bodyPr>
            <a:normAutofit/>
          </a:bodyPr>
          <a:lstStyle/>
          <a:p>
            <a:r>
              <a:rPr lang="en-US" sz="2000" b="1" kern="100" dirty="0">
                <a:effectLst/>
                <a:latin typeface="Aptos" panose="020B0004020202020204" pitchFamily="34" charset="0"/>
                <a:ea typeface="Aptos" panose="020B0004020202020204" pitchFamily="34" charset="0"/>
                <a:cs typeface="Times New Roman" panose="02020603050405020304" pitchFamily="18" charset="0"/>
              </a:rPr>
              <a:t>Different Types of Instruction Fields</a:t>
            </a:r>
            <a:br>
              <a:rPr lang="en-IN" sz="2000" kern="100" dirty="0">
                <a:effectLst/>
                <a:latin typeface="Aptos" panose="020B0004020202020204" pitchFamily="34" charset="0"/>
                <a:ea typeface="Aptos" panose="020B000402020202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255E2F93-EC15-119E-793D-5C3F1215B561}"/>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computer performs a task based on the instructions provided. Instructions in computers are comprised of groups called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fields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fields contain different information for computers which are all written in 0s and 1s. Each field has a different significance or meaning, based on which a CPU decides what to perform. The most common fields are: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operation field specifies the operation to be performed, like addition.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Address field which contains the location of the operand, i.e., register or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Mode field which specifies how operand is to be founded.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3210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C9C3-CB2B-9FFA-C162-6950B1E20F76}"/>
              </a:ext>
            </a:extLst>
          </p:cNvPr>
          <p:cNvSpPr>
            <a:spLocks noGrp="1"/>
          </p:cNvSpPr>
          <p:nvPr>
            <p:ph type="title"/>
          </p:nvPr>
        </p:nvSpPr>
        <p:spPr/>
        <p:txBody>
          <a:bodyPr/>
          <a:lstStyle/>
          <a:p>
            <a:r>
              <a:rPr lang="en-IN" dirty="0"/>
              <a:t>Instruction and CPU Organization</a:t>
            </a:r>
          </a:p>
        </p:txBody>
      </p:sp>
      <p:sp>
        <p:nvSpPr>
          <p:cNvPr id="3" name="Content Placeholder 2">
            <a:extLst>
              <a:ext uri="{FF2B5EF4-FFF2-40B4-BE49-F238E27FC236}">
                <a16:creationId xmlns:a16="http://schemas.microsoft.com/office/drawing/2014/main" id="{A1AD9E8A-08CF-C75B-16AB-E4319B868FD1}"/>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computer performs a task based on the instructions provided. Instructions in computers are comprised of groups called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fields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These fields contain different information for computers which are all written in 0s and 1s. Each field has a different significance or meaning, based on which a CPU decides what to perform. The most common fields are: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operation field specifies the operation to be performed, like addition.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Address field which contains the location of the operand, i.e., register or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Mode field which specifies how operand is to be founded.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8676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4A81-5D3C-DE94-424A-DFC996C7EFC2}"/>
              </a:ext>
            </a:extLst>
          </p:cNvPr>
          <p:cNvSpPr>
            <a:spLocks noGrp="1"/>
          </p:cNvSpPr>
          <p:nvPr>
            <p:ph type="title"/>
          </p:nvPr>
        </p:nvSpPr>
        <p:spPr/>
        <p:txBody>
          <a:bodyPr>
            <a:normAutofit/>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Types of Instructions</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951209AB-9A55-ADF7-2DA5-57C6DE79EE5A}"/>
              </a:ext>
            </a:extLst>
          </p:cNvPr>
          <p:cNvSpPr>
            <a:spLocks noGrp="1"/>
          </p:cNvSpPr>
          <p:nvPr>
            <p:ph idx="1"/>
          </p:nvPr>
        </p:nvSpPr>
        <p:spPr/>
        <p:txBody>
          <a:bodyPr>
            <a:normAutofit fontScale="92500" lnSpcReduction="1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Zero 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do not specify any operands or addresses. Instead, they operate on data stored in registers or memory locations implicitly defined by the instruction. For example, a zero-address instruction might simply add the contents of two registers together without specifying the register names.</a:t>
            </a: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Zero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stack-based computer does not use the address field in the instruction. To evaluate an expression, it is first converted to reverse Polish Notation i.e. Postfix Notation.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Postfixed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TOP means top of stack</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M[X] is any memory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5385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286E-1B69-AEEB-C1BB-1C41F828A17D}"/>
              </a:ext>
            </a:extLst>
          </p:cNvPr>
          <p:cNvSpPr>
            <a:spLocks noGrp="1"/>
          </p:cNvSpPr>
          <p:nvPr>
            <p:ph type="title"/>
          </p:nvPr>
        </p:nvSpPr>
        <p:spPr/>
        <p:txBody>
          <a:bodyPr/>
          <a:lstStyle/>
          <a:p>
            <a:endParaRPr lang="en-IN"/>
          </a:p>
        </p:txBody>
      </p:sp>
      <p:pic>
        <p:nvPicPr>
          <p:cNvPr id="4" name="Content Placeholder 3" descr="Zero Address Instruction">
            <a:extLst>
              <a:ext uri="{FF2B5EF4-FFF2-40B4-BE49-F238E27FC236}">
                <a16:creationId xmlns:a16="http://schemas.microsoft.com/office/drawing/2014/main" id="{D85EA129-291B-1494-46CF-45D79C57C2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0010" y="1825625"/>
            <a:ext cx="8491979" cy="4351338"/>
          </a:xfrm>
          <a:prstGeom prst="rect">
            <a:avLst/>
          </a:prstGeom>
          <a:noFill/>
          <a:ln>
            <a:noFill/>
          </a:ln>
        </p:spPr>
      </p:pic>
    </p:spTree>
    <p:extLst>
      <p:ext uri="{BB962C8B-B14F-4D97-AF65-F5344CB8AC3E}">
        <p14:creationId xmlns:p14="http://schemas.microsoft.com/office/powerpoint/2010/main" val="91407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601B-4AC9-D657-FB50-EFCE3372405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F2C1E7E-363E-E70A-906E-40BF05BF7E76}"/>
              </a:ext>
            </a:extLst>
          </p:cNvPr>
          <p:cNvGraphicFramePr>
            <a:graphicFrameLocks noGrp="1"/>
          </p:cNvGraphicFramePr>
          <p:nvPr>
            <p:ph idx="1"/>
          </p:nvPr>
        </p:nvGraphicFramePr>
        <p:xfrm>
          <a:off x="838200" y="1939703"/>
          <a:ext cx="10515600" cy="4123182"/>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088235696"/>
                    </a:ext>
                  </a:extLst>
                </a:gridCol>
                <a:gridCol w="3505200">
                  <a:extLst>
                    <a:ext uri="{9D8B030D-6E8A-4147-A177-3AD203B41FA5}">
                      <a16:colId xmlns:a16="http://schemas.microsoft.com/office/drawing/2014/main" val="1403218770"/>
                    </a:ext>
                  </a:extLst>
                </a:gridCol>
                <a:gridCol w="3505200">
                  <a:extLst>
                    <a:ext uri="{9D8B030D-6E8A-4147-A177-3AD203B41FA5}">
                      <a16:colId xmlns:a16="http://schemas.microsoft.com/office/drawing/2014/main" val="962400623"/>
                    </a:ext>
                  </a:extLst>
                </a:gridCol>
              </a:tblGrid>
              <a:tr h="0">
                <a:tc>
                  <a:txBody>
                    <a:bodyPr/>
                    <a:lstStyle/>
                    <a:p>
                      <a:pPr>
                        <a:lnSpc>
                          <a:spcPct val="115000"/>
                        </a:lnSpc>
                        <a:spcAft>
                          <a:spcPts val="800"/>
                        </a:spcAft>
                      </a:pPr>
                      <a:r>
                        <a:rPr lang="en-US" sz="1200" kern="100">
                          <a:effectLst/>
                        </a:rPr>
                        <a:t>Operation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38100" marR="38100" marT="95250" marB="95250" anchor="b"/>
                </a:tc>
                <a:tc>
                  <a:txBody>
                    <a:bodyPr/>
                    <a:lstStyle/>
                    <a:p>
                      <a:pPr>
                        <a:lnSpc>
                          <a:spcPct val="115000"/>
                        </a:lnSpc>
                        <a:spcAft>
                          <a:spcPts val="800"/>
                        </a:spcAft>
                      </a:pPr>
                      <a:r>
                        <a:rPr lang="en-US" sz="1200" kern="100">
                          <a:effectLst/>
                        </a:rPr>
                        <a:t>Instruction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tc>
                  <a:txBody>
                    <a:bodyPr/>
                    <a:lstStyle/>
                    <a:p>
                      <a:pPr>
                        <a:lnSpc>
                          <a:spcPct val="115000"/>
                        </a:lnSpc>
                        <a:spcAft>
                          <a:spcPts val="800"/>
                        </a:spcAft>
                      </a:pPr>
                      <a:r>
                        <a:rPr lang="en-US" sz="1200" kern="100">
                          <a:effectLst/>
                        </a:rPr>
                        <a:t>Stack (TOP Value After Execution)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b"/>
                </a:tc>
                <a:extLst>
                  <a:ext uri="{0D108BD9-81ED-4DB2-BD59-A6C34878D82A}">
                    <a16:rowId xmlns:a16="http://schemas.microsoft.com/office/drawing/2014/main" val="117935880"/>
                  </a:ext>
                </a:extLst>
              </a:tr>
              <a:tr h="0">
                <a:tc>
                  <a:txBody>
                    <a:bodyPr/>
                    <a:lstStyle/>
                    <a:p>
                      <a:pPr>
                        <a:lnSpc>
                          <a:spcPct val="115000"/>
                        </a:lnSpc>
                        <a:spcAft>
                          <a:spcPts val="800"/>
                        </a:spcAft>
                      </a:pPr>
                      <a:r>
                        <a:rPr lang="en-US" sz="1200" kern="100">
                          <a:effectLst/>
                        </a:rPr>
                        <a:t>Push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A</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9067842"/>
                  </a:ext>
                </a:extLst>
              </a:tr>
              <a:tr h="0">
                <a:tc>
                  <a:txBody>
                    <a:bodyPr/>
                    <a:lstStyle/>
                    <a:p>
                      <a:pPr>
                        <a:lnSpc>
                          <a:spcPct val="115000"/>
                        </a:lnSpc>
                        <a:spcAft>
                          <a:spcPts val="800"/>
                        </a:spcAft>
                      </a:pPr>
                      <a:r>
                        <a:rPr lang="en-US" sz="1200" kern="100">
                          <a:effectLst/>
                        </a:rPr>
                        <a:t>Push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33359215"/>
                  </a:ext>
                </a:extLst>
              </a:tr>
              <a:tr h="0">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05635236"/>
                  </a:ext>
                </a:extLst>
              </a:tr>
              <a:tr h="0">
                <a:tc>
                  <a:txBody>
                    <a:bodyPr/>
                    <a:lstStyle/>
                    <a:p>
                      <a:pPr>
                        <a:lnSpc>
                          <a:spcPct val="115000"/>
                        </a:lnSpc>
                        <a:spcAft>
                          <a:spcPts val="800"/>
                        </a:spcAft>
                      </a:pPr>
                      <a:r>
                        <a:rPr lang="en-US" sz="1200" kern="100">
                          <a:effectLst/>
                        </a:rPr>
                        <a:t>Push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1969256415"/>
                  </a:ext>
                </a:extLst>
              </a:tr>
              <a:tr h="0">
                <a:tc>
                  <a:txBody>
                    <a:bodyPr/>
                    <a:lstStyle/>
                    <a:p>
                      <a:pPr>
                        <a:lnSpc>
                          <a:spcPct val="115000"/>
                        </a:lnSpc>
                        <a:spcAft>
                          <a:spcPts val="800"/>
                        </a:spcAft>
                      </a:pPr>
                      <a:r>
                        <a:rPr lang="en-US" sz="1200" kern="100">
                          <a:effectLst/>
                        </a:rPr>
                        <a:t>Push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PUSH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4224538130"/>
                  </a:ext>
                </a:extLst>
              </a:tr>
              <a:tr h="0">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ADD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 + 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778499655"/>
                  </a:ext>
                </a:extLst>
              </a:tr>
              <a:tr h="0">
                <a:tc>
                  <a:txBody>
                    <a:bodyPr/>
                    <a:lstStyle/>
                    <a:p>
                      <a:pPr>
                        <a:lnSpc>
                          <a:spcPct val="115000"/>
                        </a:lnSpc>
                        <a:spcAft>
                          <a:spcPts val="800"/>
                        </a:spcAft>
                      </a:pPr>
                      <a:r>
                        <a:rPr lang="en-US" sz="1200" kern="100">
                          <a:effectLst/>
                        </a:rPr>
                        <a:t>Multiply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MUL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TOP = (C + D) * (A + B)</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054868162"/>
                  </a:ext>
                </a:extLst>
              </a:tr>
              <a:tr h="0">
                <a:tc>
                  <a:txBody>
                    <a:bodyPr/>
                    <a:lstStyle/>
                    <a:p>
                      <a:pPr>
                        <a:lnSpc>
                          <a:spcPct val="115000"/>
                        </a:lnSpc>
                        <a:spcAft>
                          <a:spcPts val="800"/>
                        </a:spcAft>
                      </a:pPr>
                      <a:r>
                        <a:rPr lang="en-US" sz="1200" kern="100">
                          <a:effectLst/>
                        </a:rPr>
                        <a:t>Pop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a:effectLst/>
                        </a:rPr>
                        <a:t>POP X</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tc>
                  <a:txBody>
                    <a:bodyPr/>
                    <a:lstStyle/>
                    <a:p>
                      <a:pPr>
                        <a:lnSpc>
                          <a:spcPct val="115000"/>
                        </a:lnSpc>
                        <a:spcAft>
                          <a:spcPts val="800"/>
                        </a:spcAft>
                      </a:pPr>
                      <a:r>
                        <a:rPr lang="en-US" sz="1200" kern="100" dirty="0">
                          <a:effectLst/>
                        </a:rPr>
                        <a:t>M[X] = TOP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690756893"/>
                  </a:ext>
                </a:extLst>
              </a:tr>
            </a:tbl>
          </a:graphicData>
        </a:graphic>
      </p:graphicFrame>
    </p:spTree>
    <p:extLst>
      <p:ext uri="{BB962C8B-B14F-4D97-AF65-F5344CB8AC3E}">
        <p14:creationId xmlns:p14="http://schemas.microsoft.com/office/powerpoint/2010/main" val="161674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74CE-75BB-A49C-29F3-12A663614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07B8DC-1291-4F74-5CDF-723281477D20}"/>
              </a:ext>
            </a:extLst>
          </p:cNvPr>
          <p:cNvSpPr>
            <a:spLocks noGrp="1"/>
          </p:cNvSpPr>
          <p:nvPr>
            <p:ph idx="1"/>
          </p:nvPr>
        </p:nvSpPr>
        <p:spPr/>
        <p:txBody>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One Address Instructions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These instructions specify one operand or address, which typically refers to a memory location or register. The instruction operates on the contents of that operand, and the result may be stored in the same or a different location. For example, a one-address instruction might load the contents of a memory location into a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uses an implied ACCUMULATOR register for data manipulation. One operand is in the accumulator and the other is in the register or memory location. Implied means that the CPU already knows that one operand is in the accumulator so there is no need to specify it.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pic>
        <p:nvPicPr>
          <p:cNvPr id="4" name="Picture 3" descr="One Address Instruction">
            <a:extLst>
              <a:ext uri="{FF2B5EF4-FFF2-40B4-BE49-F238E27FC236}">
                <a16:creationId xmlns:a16="http://schemas.microsoft.com/office/drawing/2014/main" id="{AC2F27ED-7D93-0017-EB5B-10E6F24B19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822925"/>
            <a:ext cx="7279640" cy="1215607"/>
          </a:xfrm>
          <a:prstGeom prst="rect">
            <a:avLst/>
          </a:prstGeom>
          <a:noFill/>
          <a:ln>
            <a:noFill/>
          </a:ln>
        </p:spPr>
      </p:pic>
    </p:spTree>
    <p:extLst>
      <p:ext uri="{BB962C8B-B14F-4D97-AF65-F5344CB8AC3E}">
        <p14:creationId xmlns:p14="http://schemas.microsoft.com/office/powerpoint/2010/main" val="4179032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8D56-8682-A3F9-E900-1689BBDF00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886782-F58A-BD07-CD1D-FE672778BF14}"/>
              </a:ext>
            </a:extLst>
          </p:cNvPr>
          <p:cNvSpPr>
            <a:spLocks noGrp="1"/>
          </p:cNvSpPr>
          <p:nvPr>
            <p:ph idx="1"/>
          </p:nvPr>
        </p:nvSpPr>
        <p:spPr/>
        <p:txBody>
          <a:bodyPr/>
          <a:lstStyle/>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One Address Instruction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Expression: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 = (A+B)*(C+D)</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AC is accumulator</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 is any memory location</a:t>
            </a:r>
            <a:br>
              <a:rPr lang="en-US" sz="1800" i="1" kern="100" dirty="0">
                <a:effectLst/>
                <a:latin typeface="Aptos" panose="020B0004020202020204" pitchFamily="34" charset="0"/>
                <a:ea typeface="Aptos" panose="020B0004020202020204" pitchFamily="34" charset="0"/>
                <a:cs typeface="Times New Roman" panose="02020603050405020304" pitchFamily="18" charset="0"/>
              </a:rPr>
            </a:b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M[T] is temporary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91907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2412</Words>
  <Application>Microsoft Office PowerPoint</Application>
  <PresentationFormat>Widescreen</PresentationFormat>
  <Paragraphs>203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Calibri</vt:lpstr>
      <vt:lpstr>Montserrat</vt:lpstr>
      <vt:lpstr>Symbol</vt:lpstr>
      <vt:lpstr>Office Theme</vt:lpstr>
      <vt:lpstr>PowerPoint Presentation</vt:lpstr>
      <vt:lpstr>Computer Organization | Instruction Formats (Zero, One, Two and Three Address Instruction) </vt:lpstr>
      <vt:lpstr>Different Types of Instruction Fields </vt:lpstr>
      <vt:lpstr>Instruction and CPU Organization</vt:lpstr>
      <vt:lpstr>Types of Instructions </vt:lpstr>
      <vt:lpstr>PowerPoint Presentation</vt:lpstr>
      <vt:lpstr>PowerPoint Presentation</vt:lpstr>
      <vt:lpstr>PowerPoint Presentation</vt:lpstr>
      <vt:lpstr>PowerPoint Presentation</vt:lpstr>
      <vt:lpstr>PowerPoint Presentation</vt:lpstr>
      <vt:lpstr>Two Address Instructions </vt:lpstr>
      <vt:lpstr>PowerPoint Presentation</vt:lpstr>
      <vt:lpstr>PowerPoint Presentation</vt:lpstr>
      <vt:lpstr>Three Address Instructions </vt:lpstr>
      <vt:lpstr>PowerPoint Presentation</vt:lpstr>
      <vt:lpstr>PowerPoint Presentation</vt:lpstr>
      <vt:lpstr>Advantages and Dis-advantages of Zero-Address, One-Address, Two-Address and Three-Address Instructions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Rajib Banerjee</dc:creator>
  <cp:lastModifiedBy>Rajib Banerjee</cp:lastModifiedBy>
  <cp:revision>3</cp:revision>
  <dcterms:created xsi:type="dcterms:W3CDTF">2025-02-10T03:14:45Z</dcterms:created>
  <dcterms:modified xsi:type="dcterms:W3CDTF">2025-02-10T05:03:06Z</dcterms:modified>
</cp:coreProperties>
</file>