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641"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9" autoAdjust="0"/>
    <p:restoredTop sz="94660"/>
  </p:normalViewPr>
  <p:slideViewPr>
    <p:cSldViewPr snapToGrid="0">
      <p:cViewPr varScale="1">
        <p:scale>
          <a:sx n="77" d="100"/>
          <a:sy n="77" d="100"/>
        </p:scale>
        <p:origin x="87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4168A-2665-7443-1B62-9068D2650E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F4E498-9036-0BBB-65F1-BC214F431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587CDF4-3BA2-CEA4-3F18-95488B582C12}"/>
              </a:ext>
            </a:extLst>
          </p:cNvPr>
          <p:cNvSpPr>
            <a:spLocks noGrp="1"/>
          </p:cNvSpPr>
          <p:nvPr>
            <p:ph type="dt" sz="half" idx="10"/>
          </p:nvPr>
        </p:nvSpPr>
        <p:spPr/>
        <p:txBody>
          <a:bodyPr/>
          <a:lstStyle/>
          <a:p>
            <a:fld id="{367A636A-0550-4D75-97B4-7633F605AAF6}" type="datetimeFigureOut">
              <a:rPr lang="en-IN" smtClean="0"/>
              <a:t>10-02-2025</a:t>
            </a:fld>
            <a:endParaRPr lang="en-IN"/>
          </a:p>
        </p:txBody>
      </p:sp>
      <p:sp>
        <p:nvSpPr>
          <p:cNvPr id="5" name="Footer Placeholder 4">
            <a:extLst>
              <a:ext uri="{FF2B5EF4-FFF2-40B4-BE49-F238E27FC236}">
                <a16:creationId xmlns:a16="http://schemas.microsoft.com/office/drawing/2014/main" id="{D45256AD-4ABE-00C3-EC33-341B678410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29D92F-32C4-E262-9A78-2F4F291F1CF0}"/>
              </a:ext>
            </a:extLst>
          </p:cNvPr>
          <p:cNvSpPr>
            <a:spLocks noGrp="1"/>
          </p:cNvSpPr>
          <p:nvPr>
            <p:ph type="sldNum" sz="quarter" idx="12"/>
          </p:nvPr>
        </p:nvSpPr>
        <p:spPr/>
        <p:txBody>
          <a:bodyPr/>
          <a:lstStyle/>
          <a:p>
            <a:fld id="{68E8E118-C4AB-4188-A92F-FEC546E908BD}" type="slidenum">
              <a:rPr lang="en-IN" smtClean="0"/>
              <a:t>‹#›</a:t>
            </a:fld>
            <a:endParaRPr lang="en-IN"/>
          </a:p>
        </p:txBody>
      </p:sp>
    </p:spTree>
    <p:extLst>
      <p:ext uri="{BB962C8B-B14F-4D97-AF65-F5344CB8AC3E}">
        <p14:creationId xmlns:p14="http://schemas.microsoft.com/office/powerpoint/2010/main" val="744622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0EF67-F577-3E04-ECEE-DB6EC7388D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EA0C9C-D834-5AA9-8151-A2790C7BA8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3497EA-00E7-DF72-568E-5A490123ACD5}"/>
              </a:ext>
            </a:extLst>
          </p:cNvPr>
          <p:cNvSpPr>
            <a:spLocks noGrp="1"/>
          </p:cNvSpPr>
          <p:nvPr>
            <p:ph type="dt" sz="half" idx="10"/>
          </p:nvPr>
        </p:nvSpPr>
        <p:spPr/>
        <p:txBody>
          <a:bodyPr/>
          <a:lstStyle/>
          <a:p>
            <a:fld id="{367A636A-0550-4D75-97B4-7633F605AAF6}" type="datetimeFigureOut">
              <a:rPr lang="en-IN" smtClean="0"/>
              <a:t>10-02-2025</a:t>
            </a:fld>
            <a:endParaRPr lang="en-IN"/>
          </a:p>
        </p:txBody>
      </p:sp>
      <p:sp>
        <p:nvSpPr>
          <p:cNvPr id="5" name="Footer Placeholder 4">
            <a:extLst>
              <a:ext uri="{FF2B5EF4-FFF2-40B4-BE49-F238E27FC236}">
                <a16:creationId xmlns:a16="http://schemas.microsoft.com/office/drawing/2014/main" id="{A97A8A15-309A-B389-003C-3202AFFFB4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0530A1-3747-E130-3253-7E046978D2A4}"/>
              </a:ext>
            </a:extLst>
          </p:cNvPr>
          <p:cNvSpPr>
            <a:spLocks noGrp="1"/>
          </p:cNvSpPr>
          <p:nvPr>
            <p:ph type="sldNum" sz="quarter" idx="12"/>
          </p:nvPr>
        </p:nvSpPr>
        <p:spPr/>
        <p:txBody>
          <a:bodyPr/>
          <a:lstStyle/>
          <a:p>
            <a:fld id="{68E8E118-C4AB-4188-A92F-FEC546E908BD}" type="slidenum">
              <a:rPr lang="en-IN" smtClean="0"/>
              <a:t>‹#›</a:t>
            </a:fld>
            <a:endParaRPr lang="en-IN"/>
          </a:p>
        </p:txBody>
      </p:sp>
    </p:spTree>
    <p:extLst>
      <p:ext uri="{BB962C8B-B14F-4D97-AF65-F5344CB8AC3E}">
        <p14:creationId xmlns:p14="http://schemas.microsoft.com/office/powerpoint/2010/main" val="329359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3D78BC-E5C4-EBD8-88A6-AA794DD599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A2F119-E4FA-5514-12EC-107B7821F0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941F0E-64A4-E8ED-0FDE-11186929CE19}"/>
              </a:ext>
            </a:extLst>
          </p:cNvPr>
          <p:cNvSpPr>
            <a:spLocks noGrp="1"/>
          </p:cNvSpPr>
          <p:nvPr>
            <p:ph type="dt" sz="half" idx="10"/>
          </p:nvPr>
        </p:nvSpPr>
        <p:spPr/>
        <p:txBody>
          <a:bodyPr/>
          <a:lstStyle/>
          <a:p>
            <a:fld id="{367A636A-0550-4D75-97B4-7633F605AAF6}" type="datetimeFigureOut">
              <a:rPr lang="en-IN" smtClean="0"/>
              <a:t>10-02-2025</a:t>
            </a:fld>
            <a:endParaRPr lang="en-IN"/>
          </a:p>
        </p:txBody>
      </p:sp>
      <p:sp>
        <p:nvSpPr>
          <p:cNvPr id="5" name="Footer Placeholder 4">
            <a:extLst>
              <a:ext uri="{FF2B5EF4-FFF2-40B4-BE49-F238E27FC236}">
                <a16:creationId xmlns:a16="http://schemas.microsoft.com/office/drawing/2014/main" id="{E07CDA88-D766-8FD4-F37D-230ABAC8C4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7A6962-6E9D-A3D8-7F30-0C1D6248C0AF}"/>
              </a:ext>
            </a:extLst>
          </p:cNvPr>
          <p:cNvSpPr>
            <a:spLocks noGrp="1"/>
          </p:cNvSpPr>
          <p:nvPr>
            <p:ph type="sldNum" sz="quarter" idx="12"/>
          </p:nvPr>
        </p:nvSpPr>
        <p:spPr/>
        <p:txBody>
          <a:bodyPr/>
          <a:lstStyle/>
          <a:p>
            <a:fld id="{68E8E118-C4AB-4188-A92F-FEC546E908BD}" type="slidenum">
              <a:rPr lang="en-IN" smtClean="0"/>
              <a:t>‹#›</a:t>
            </a:fld>
            <a:endParaRPr lang="en-IN"/>
          </a:p>
        </p:txBody>
      </p:sp>
    </p:spTree>
    <p:extLst>
      <p:ext uri="{BB962C8B-B14F-4D97-AF65-F5344CB8AC3E}">
        <p14:creationId xmlns:p14="http://schemas.microsoft.com/office/powerpoint/2010/main" val="380329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F64254-A68E-B847-8E16-2A5186630A3C}" type="datetime1">
              <a:rPr lang="en-IN" smtClean="0"/>
              <a:t>10-02-2025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9D4833-7F21-4FAC-B550-3477125D4C9F}" type="slidenum">
              <a:rPr lang="en-US" smtClean="0"/>
              <a:t>‹#›</a:t>
            </a:fld>
            <a:endParaRPr lang="en-US"/>
          </a:p>
        </p:txBody>
      </p:sp>
    </p:spTree>
    <p:extLst>
      <p:ext uri="{BB962C8B-B14F-4D97-AF65-F5344CB8AC3E}">
        <p14:creationId xmlns:p14="http://schemas.microsoft.com/office/powerpoint/2010/main" val="4034001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04786-83F6-7D3C-E5B2-A67610B27E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6F3F96-79EB-9AD9-2F62-B8EA80E665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1C1D14-3FDC-9B61-FA70-E3E841B9B70F}"/>
              </a:ext>
            </a:extLst>
          </p:cNvPr>
          <p:cNvSpPr>
            <a:spLocks noGrp="1"/>
          </p:cNvSpPr>
          <p:nvPr>
            <p:ph type="dt" sz="half" idx="10"/>
          </p:nvPr>
        </p:nvSpPr>
        <p:spPr/>
        <p:txBody>
          <a:bodyPr/>
          <a:lstStyle/>
          <a:p>
            <a:fld id="{367A636A-0550-4D75-97B4-7633F605AAF6}" type="datetimeFigureOut">
              <a:rPr lang="en-IN" smtClean="0"/>
              <a:t>10-02-2025</a:t>
            </a:fld>
            <a:endParaRPr lang="en-IN"/>
          </a:p>
        </p:txBody>
      </p:sp>
      <p:sp>
        <p:nvSpPr>
          <p:cNvPr id="5" name="Footer Placeholder 4">
            <a:extLst>
              <a:ext uri="{FF2B5EF4-FFF2-40B4-BE49-F238E27FC236}">
                <a16:creationId xmlns:a16="http://schemas.microsoft.com/office/drawing/2014/main" id="{138C0939-B2D1-0F33-2F39-187D96FF86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91AFF9-5E28-F658-B577-FD212FA645C1}"/>
              </a:ext>
            </a:extLst>
          </p:cNvPr>
          <p:cNvSpPr>
            <a:spLocks noGrp="1"/>
          </p:cNvSpPr>
          <p:nvPr>
            <p:ph type="sldNum" sz="quarter" idx="12"/>
          </p:nvPr>
        </p:nvSpPr>
        <p:spPr/>
        <p:txBody>
          <a:bodyPr/>
          <a:lstStyle/>
          <a:p>
            <a:fld id="{68E8E118-C4AB-4188-A92F-FEC546E908BD}" type="slidenum">
              <a:rPr lang="en-IN" smtClean="0"/>
              <a:t>‹#›</a:t>
            </a:fld>
            <a:endParaRPr lang="en-IN"/>
          </a:p>
        </p:txBody>
      </p:sp>
    </p:spTree>
    <p:extLst>
      <p:ext uri="{BB962C8B-B14F-4D97-AF65-F5344CB8AC3E}">
        <p14:creationId xmlns:p14="http://schemas.microsoft.com/office/powerpoint/2010/main" val="971171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0CF4D-2920-EF5F-38F7-3FB265E5A8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B85E250-07E5-7B90-F84D-23337F9FE59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7ACB92-4040-DCF6-0EBB-6AD9EF60059C}"/>
              </a:ext>
            </a:extLst>
          </p:cNvPr>
          <p:cNvSpPr>
            <a:spLocks noGrp="1"/>
          </p:cNvSpPr>
          <p:nvPr>
            <p:ph type="dt" sz="half" idx="10"/>
          </p:nvPr>
        </p:nvSpPr>
        <p:spPr/>
        <p:txBody>
          <a:bodyPr/>
          <a:lstStyle/>
          <a:p>
            <a:fld id="{367A636A-0550-4D75-97B4-7633F605AAF6}" type="datetimeFigureOut">
              <a:rPr lang="en-IN" smtClean="0"/>
              <a:t>10-02-2025</a:t>
            </a:fld>
            <a:endParaRPr lang="en-IN"/>
          </a:p>
        </p:txBody>
      </p:sp>
      <p:sp>
        <p:nvSpPr>
          <p:cNvPr id="5" name="Footer Placeholder 4">
            <a:extLst>
              <a:ext uri="{FF2B5EF4-FFF2-40B4-BE49-F238E27FC236}">
                <a16:creationId xmlns:a16="http://schemas.microsoft.com/office/drawing/2014/main" id="{6FF7576F-E242-24B8-EF2A-CDEFE930AD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EDEE92-5E7F-8C8B-34E0-1FAEBC17F9BE}"/>
              </a:ext>
            </a:extLst>
          </p:cNvPr>
          <p:cNvSpPr>
            <a:spLocks noGrp="1"/>
          </p:cNvSpPr>
          <p:nvPr>
            <p:ph type="sldNum" sz="quarter" idx="12"/>
          </p:nvPr>
        </p:nvSpPr>
        <p:spPr/>
        <p:txBody>
          <a:bodyPr/>
          <a:lstStyle/>
          <a:p>
            <a:fld id="{68E8E118-C4AB-4188-A92F-FEC546E908BD}" type="slidenum">
              <a:rPr lang="en-IN" smtClean="0"/>
              <a:t>‹#›</a:t>
            </a:fld>
            <a:endParaRPr lang="en-IN"/>
          </a:p>
        </p:txBody>
      </p:sp>
    </p:spTree>
    <p:extLst>
      <p:ext uri="{BB962C8B-B14F-4D97-AF65-F5344CB8AC3E}">
        <p14:creationId xmlns:p14="http://schemas.microsoft.com/office/powerpoint/2010/main" val="4260171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56651-7D46-9857-E51B-280D78806B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388C26-0D29-01A3-8348-D5A1B76BA6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BADB12A-95A3-443A-D370-04BA0F36E4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73BE4A5-AC05-713D-3FB8-AE30253B904D}"/>
              </a:ext>
            </a:extLst>
          </p:cNvPr>
          <p:cNvSpPr>
            <a:spLocks noGrp="1"/>
          </p:cNvSpPr>
          <p:nvPr>
            <p:ph type="dt" sz="half" idx="10"/>
          </p:nvPr>
        </p:nvSpPr>
        <p:spPr/>
        <p:txBody>
          <a:bodyPr/>
          <a:lstStyle/>
          <a:p>
            <a:fld id="{367A636A-0550-4D75-97B4-7633F605AAF6}" type="datetimeFigureOut">
              <a:rPr lang="en-IN" smtClean="0"/>
              <a:t>10-02-2025</a:t>
            </a:fld>
            <a:endParaRPr lang="en-IN"/>
          </a:p>
        </p:txBody>
      </p:sp>
      <p:sp>
        <p:nvSpPr>
          <p:cNvPr id="6" name="Footer Placeholder 5">
            <a:extLst>
              <a:ext uri="{FF2B5EF4-FFF2-40B4-BE49-F238E27FC236}">
                <a16:creationId xmlns:a16="http://schemas.microsoft.com/office/drawing/2014/main" id="{12E90A44-5241-B5C3-1C75-84F98531BF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85248A-A62F-D762-669D-9CDB7FA474D2}"/>
              </a:ext>
            </a:extLst>
          </p:cNvPr>
          <p:cNvSpPr>
            <a:spLocks noGrp="1"/>
          </p:cNvSpPr>
          <p:nvPr>
            <p:ph type="sldNum" sz="quarter" idx="12"/>
          </p:nvPr>
        </p:nvSpPr>
        <p:spPr/>
        <p:txBody>
          <a:bodyPr/>
          <a:lstStyle/>
          <a:p>
            <a:fld id="{68E8E118-C4AB-4188-A92F-FEC546E908BD}" type="slidenum">
              <a:rPr lang="en-IN" smtClean="0"/>
              <a:t>‹#›</a:t>
            </a:fld>
            <a:endParaRPr lang="en-IN"/>
          </a:p>
        </p:txBody>
      </p:sp>
    </p:spTree>
    <p:extLst>
      <p:ext uri="{BB962C8B-B14F-4D97-AF65-F5344CB8AC3E}">
        <p14:creationId xmlns:p14="http://schemas.microsoft.com/office/powerpoint/2010/main" val="1901176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F41F7-AC61-F218-6620-21739E51922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912484-2E8B-7DB3-FDC0-5AD9C8E4A3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C07889-388B-CBE0-0496-9F6396BFF5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03F50DF-9333-55F0-EFFA-B2EE02762E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EC19C3-6A15-6B80-829A-D0EC9BFD86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31AF844-A597-09A4-BD35-C84F39B1395A}"/>
              </a:ext>
            </a:extLst>
          </p:cNvPr>
          <p:cNvSpPr>
            <a:spLocks noGrp="1"/>
          </p:cNvSpPr>
          <p:nvPr>
            <p:ph type="dt" sz="half" idx="10"/>
          </p:nvPr>
        </p:nvSpPr>
        <p:spPr/>
        <p:txBody>
          <a:bodyPr/>
          <a:lstStyle/>
          <a:p>
            <a:fld id="{367A636A-0550-4D75-97B4-7633F605AAF6}" type="datetimeFigureOut">
              <a:rPr lang="en-IN" smtClean="0"/>
              <a:t>10-02-2025</a:t>
            </a:fld>
            <a:endParaRPr lang="en-IN"/>
          </a:p>
        </p:txBody>
      </p:sp>
      <p:sp>
        <p:nvSpPr>
          <p:cNvPr id="8" name="Footer Placeholder 7">
            <a:extLst>
              <a:ext uri="{FF2B5EF4-FFF2-40B4-BE49-F238E27FC236}">
                <a16:creationId xmlns:a16="http://schemas.microsoft.com/office/drawing/2014/main" id="{EF850742-B1F4-7516-A820-B8E53062AA5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9B454A8-EC2F-71AA-75E4-6833593DD462}"/>
              </a:ext>
            </a:extLst>
          </p:cNvPr>
          <p:cNvSpPr>
            <a:spLocks noGrp="1"/>
          </p:cNvSpPr>
          <p:nvPr>
            <p:ph type="sldNum" sz="quarter" idx="12"/>
          </p:nvPr>
        </p:nvSpPr>
        <p:spPr/>
        <p:txBody>
          <a:bodyPr/>
          <a:lstStyle/>
          <a:p>
            <a:fld id="{68E8E118-C4AB-4188-A92F-FEC546E908BD}" type="slidenum">
              <a:rPr lang="en-IN" smtClean="0"/>
              <a:t>‹#›</a:t>
            </a:fld>
            <a:endParaRPr lang="en-IN"/>
          </a:p>
        </p:txBody>
      </p:sp>
    </p:spTree>
    <p:extLst>
      <p:ext uri="{BB962C8B-B14F-4D97-AF65-F5344CB8AC3E}">
        <p14:creationId xmlns:p14="http://schemas.microsoft.com/office/powerpoint/2010/main" val="309104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FAC61-B370-2DA9-997C-B92D0E869DF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9DBD644-1600-CF95-3126-484679D23A9E}"/>
              </a:ext>
            </a:extLst>
          </p:cNvPr>
          <p:cNvSpPr>
            <a:spLocks noGrp="1"/>
          </p:cNvSpPr>
          <p:nvPr>
            <p:ph type="dt" sz="half" idx="10"/>
          </p:nvPr>
        </p:nvSpPr>
        <p:spPr/>
        <p:txBody>
          <a:bodyPr/>
          <a:lstStyle/>
          <a:p>
            <a:fld id="{367A636A-0550-4D75-97B4-7633F605AAF6}" type="datetimeFigureOut">
              <a:rPr lang="en-IN" smtClean="0"/>
              <a:t>10-02-2025</a:t>
            </a:fld>
            <a:endParaRPr lang="en-IN"/>
          </a:p>
        </p:txBody>
      </p:sp>
      <p:sp>
        <p:nvSpPr>
          <p:cNvPr id="4" name="Footer Placeholder 3">
            <a:extLst>
              <a:ext uri="{FF2B5EF4-FFF2-40B4-BE49-F238E27FC236}">
                <a16:creationId xmlns:a16="http://schemas.microsoft.com/office/drawing/2014/main" id="{73A26A49-D475-A772-8F25-90D39AC4D9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D58DF0F-C916-18D6-EF6E-F8036592FDB2}"/>
              </a:ext>
            </a:extLst>
          </p:cNvPr>
          <p:cNvSpPr>
            <a:spLocks noGrp="1"/>
          </p:cNvSpPr>
          <p:nvPr>
            <p:ph type="sldNum" sz="quarter" idx="12"/>
          </p:nvPr>
        </p:nvSpPr>
        <p:spPr/>
        <p:txBody>
          <a:bodyPr/>
          <a:lstStyle/>
          <a:p>
            <a:fld id="{68E8E118-C4AB-4188-A92F-FEC546E908BD}" type="slidenum">
              <a:rPr lang="en-IN" smtClean="0"/>
              <a:t>‹#›</a:t>
            </a:fld>
            <a:endParaRPr lang="en-IN"/>
          </a:p>
        </p:txBody>
      </p:sp>
    </p:spTree>
    <p:extLst>
      <p:ext uri="{BB962C8B-B14F-4D97-AF65-F5344CB8AC3E}">
        <p14:creationId xmlns:p14="http://schemas.microsoft.com/office/powerpoint/2010/main" val="2248352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7E29A3-9D2E-5D6E-4B1C-A1BA808E49E7}"/>
              </a:ext>
            </a:extLst>
          </p:cNvPr>
          <p:cNvSpPr>
            <a:spLocks noGrp="1"/>
          </p:cNvSpPr>
          <p:nvPr>
            <p:ph type="dt" sz="half" idx="10"/>
          </p:nvPr>
        </p:nvSpPr>
        <p:spPr/>
        <p:txBody>
          <a:bodyPr/>
          <a:lstStyle/>
          <a:p>
            <a:fld id="{367A636A-0550-4D75-97B4-7633F605AAF6}" type="datetimeFigureOut">
              <a:rPr lang="en-IN" smtClean="0"/>
              <a:t>10-02-2025</a:t>
            </a:fld>
            <a:endParaRPr lang="en-IN"/>
          </a:p>
        </p:txBody>
      </p:sp>
      <p:sp>
        <p:nvSpPr>
          <p:cNvPr id="3" name="Footer Placeholder 2">
            <a:extLst>
              <a:ext uri="{FF2B5EF4-FFF2-40B4-BE49-F238E27FC236}">
                <a16:creationId xmlns:a16="http://schemas.microsoft.com/office/drawing/2014/main" id="{9A54B737-A142-3C89-237A-6E1BDA5221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DF60BBD-A278-8FB5-E7AA-55B1F3769369}"/>
              </a:ext>
            </a:extLst>
          </p:cNvPr>
          <p:cNvSpPr>
            <a:spLocks noGrp="1"/>
          </p:cNvSpPr>
          <p:nvPr>
            <p:ph type="sldNum" sz="quarter" idx="12"/>
          </p:nvPr>
        </p:nvSpPr>
        <p:spPr/>
        <p:txBody>
          <a:bodyPr/>
          <a:lstStyle/>
          <a:p>
            <a:fld id="{68E8E118-C4AB-4188-A92F-FEC546E908BD}" type="slidenum">
              <a:rPr lang="en-IN" smtClean="0"/>
              <a:t>‹#›</a:t>
            </a:fld>
            <a:endParaRPr lang="en-IN"/>
          </a:p>
        </p:txBody>
      </p:sp>
    </p:spTree>
    <p:extLst>
      <p:ext uri="{BB962C8B-B14F-4D97-AF65-F5344CB8AC3E}">
        <p14:creationId xmlns:p14="http://schemas.microsoft.com/office/powerpoint/2010/main" val="836383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F82-2C1D-995C-637F-EBE11DB281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78B9192-5F94-54DC-BBA0-08A079B916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09414E-7208-0928-03E2-C85BA33234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F7F2C9-4DFE-9051-F4E7-3EF43D5476DA}"/>
              </a:ext>
            </a:extLst>
          </p:cNvPr>
          <p:cNvSpPr>
            <a:spLocks noGrp="1"/>
          </p:cNvSpPr>
          <p:nvPr>
            <p:ph type="dt" sz="half" idx="10"/>
          </p:nvPr>
        </p:nvSpPr>
        <p:spPr/>
        <p:txBody>
          <a:bodyPr/>
          <a:lstStyle/>
          <a:p>
            <a:fld id="{367A636A-0550-4D75-97B4-7633F605AAF6}" type="datetimeFigureOut">
              <a:rPr lang="en-IN" smtClean="0"/>
              <a:t>10-02-2025</a:t>
            </a:fld>
            <a:endParaRPr lang="en-IN"/>
          </a:p>
        </p:txBody>
      </p:sp>
      <p:sp>
        <p:nvSpPr>
          <p:cNvPr id="6" name="Footer Placeholder 5">
            <a:extLst>
              <a:ext uri="{FF2B5EF4-FFF2-40B4-BE49-F238E27FC236}">
                <a16:creationId xmlns:a16="http://schemas.microsoft.com/office/drawing/2014/main" id="{F2A2ACCC-5359-1297-D53C-2C8959B6AE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C7BCFF-DE09-C214-695D-428E76842339}"/>
              </a:ext>
            </a:extLst>
          </p:cNvPr>
          <p:cNvSpPr>
            <a:spLocks noGrp="1"/>
          </p:cNvSpPr>
          <p:nvPr>
            <p:ph type="sldNum" sz="quarter" idx="12"/>
          </p:nvPr>
        </p:nvSpPr>
        <p:spPr/>
        <p:txBody>
          <a:bodyPr/>
          <a:lstStyle/>
          <a:p>
            <a:fld id="{68E8E118-C4AB-4188-A92F-FEC546E908BD}" type="slidenum">
              <a:rPr lang="en-IN" smtClean="0"/>
              <a:t>‹#›</a:t>
            </a:fld>
            <a:endParaRPr lang="en-IN"/>
          </a:p>
        </p:txBody>
      </p:sp>
    </p:spTree>
    <p:extLst>
      <p:ext uri="{BB962C8B-B14F-4D97-AF65-F5344CB8AC3E}">
        <p14:creationId xmlns:p14="http://schemas.microsoft.com/office/powerpoint/2010/main" val="2992114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EEE19-51BB-96F7-20E4-334F78EA05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CB19879-DC47-C4F9-0D62-ABA4216E21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FF24C65-D6C2-7F85-0744-DBF731E784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BD928A-336F-A224-D958-136CABC097AB}"/>
              </a:ext>
            </a:extLst>
          </p:cNvPr>
          <p:cNvSpPr>
            <a:spLocks noGrp="1"/>
          </p:cNvSpPr>
          <p:nvPr>
            <p:ph type="dt" sz="half" idx="10"/>
          </p:nvPr>
        </p:nvSpPr>
        <p:spPr/>
        <p:txBody>
          <a:bodyPr/>
          <a:lstStyle/>
          <a:p>
            <a:fld id="{367A636A-0550-4D75-97B4-7633F605AAF6}" type="datetimeFigureOut">
              <a:rPr lang="en-IN" smtClean="0"/>
              <a:t>10-02-2025</a:t>
            </a:fld>
            <a:endParaRPr lang="en-IN"/>
          </a:p>
        </p:txBody>
      </p:sp>
      <p:sp>
        <p:nvSpPr>
          <p:cNvPr id="6" name="Footer Placeholder 5">
            <a:extLst>
              <a:ext uri="{FF2B5EF4-FFF2-40B4-BE49-F238E27FC236}">
                <a16:creationId xmlns:a16="http://schemas.microsoft.com/office/drawing/2014/main" id="{2AD402D5-9D8F-724C-38F8-BC1721CEE8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FCCDA5-E2BA-71D0-0F30-364B29C19B1A}"/>
              </a:ext>
            </a:extLst>
          </p:cNvPr>
          <p:cNvSpPr>
            <a:spLocks noGrp="1"/>
          </p:cNvSpPr>
          <p:nvPr>
            <p:ph type="sldNum" sz="quarter" idx="12"/>
          </p:nvPr>
        </p:nvSpPr>
        <p:spPr/>
        <p:txBody>
          <a:bodyPr/>
          <a:lstStyle/>
          <a:p>
            <a:fld id="{68E8E118-C4AB-4188-A92F-FEC546E908BD}" type="slidenum">
              <a:rPr lang="en-IN" smtClean="0"/>
              <a:t>‹#›</a:t>
            </a:fld>
            <a:endParaRPr lang="en-IN"/>
          </a:p>
        </p:txBody>
      </p:sp>
    </p:spTree>
    <p:extLst>
      <p:ext uri="{BB962C8B-B14F-4D97-AF65-F5344CB8AC3E}">
        <p14:creationId xmlns:p14="http://schemas.microsoft.com/office/powerpoint/2010/main" val="1801127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3028AA-E813-A541-84E8-254A520B44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2B7B4F-C4D5-07F7-D16A-29DCC05776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DD4FA1-9482-2406-2D60-E44F3B701F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67A636A-0550-4D75-97B4-7633F605AAF6}" type="datetimeFigureOut">
              <a:rPr lang="en-IN" smtClean="0"/>
              <a:t>10-02-2025</a:t>
            </a:fld>
            <a:endParaRPr lang="en-IN"/>
          </a:p>
        </p:txBody>
      </p:sp>
      <p:sp>
        <p:nvSpPr>
          <p:cNvPr id="5" name="Footer Placeholder 4">
            <a:extLst>
              <a:ext uri="{FF2B5EF4-FFF2-40B4-BE49-F238E27FC236}">
                <a16:creationId xmlns:a16="http://schemas.microsoft.com/office/drawing/2014/main" id="{25B4DDB0-EE1B-C8F1-21A8-20A96730A0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AA9D2A4B-8A68-E9EA-2333-FCCDA4DE40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8E8E118-C4AB-4188-A92F-FEC546E908BD}" type="slidenum">
              <a:rPr lang="en-IN" smtClean="0"/>
              <a:t>‹#›</a:t>
            </a:fld>
            <a:endParaRPr lang="en-IN"/>
          </a:p>
        </p:txBody>
      </p:sp>
    </p:spTree>
    <p:extLst>
      <p:ext uri="{BB962C8B-B14F-4D97-AF65-F5344CB8AC3E}">
        <p14:creationId xmlns:p14="http://schemas.microsoft.com/office/powerpoint/2010/main" val="2075908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tutorialspoint.com/computer_fundamentals/computer_cpu.htm" TargetMode="External"/><Relationship Id="rId2" Type="http://schemas.openxmlformats.org/officeDocument/2006/relationships/hyperlink" Target="https://www.tutorialspoint.com/data_structures_algorithms/stack_algorithm.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643204" y="2664001"/>
            <a:ext cx="902811" cy="237757"/>
          </a:xfrm>
          <a:prstGeom prst="rect">
            <a:avLst/>
          </a:prstGeom>
          <a:noFill/>
        </p:spPr>
        <p:txBody>
          <a:bodyPr wrap="none" rtlCol="0">
            <a:spAutoFit/>
          </a:bodyPr>
          <a:lstStyle/>
          <a:p>
            <a:pPr algn="ctr" defTabSz="800100">
              <a:lnSpc>
                <a:spcPct val="90000"/>
              </a:lnSpc>
              <a:spcBef>
                <a:spcPct val="0"/>
              </a:spcBef>
              <a:spcAft>
                <a:spcPct val="35000"/>
              </a:spcAft>
            </a:pPr>
            <a:r>
              <a:rPr lang="en-US" sz="1050" dirty="0">
                <a:solidFill>
                  <a:prstClr val="white"/>
                </a:solidFill>
                <a:latin typeface="Montserrat"/>
                <a:ea typeface="Verdana"/>
              </a:rPr>
              <a:t>Welcomes</a:t>
            </a:r>
          </a:p>
        </p:txBody>
      </p:sp>
      <p:sp>
        <p:nvSpPr>
          <p:cNvPr id="2" name="Slide Number Placeholder 1">
            <a:extLst>
              <a:ext uri="{FF2B5EF4-FFF2-40B4-BE49-F238E27FC236}">
                <a16:creationId xmlns:a16="http://schemas.microsoft.com/office/drawing/2014/main" id="{1A334EE0-87E7-A945-A0B5-2C962B596FAB}"/>
              </a:ext>
            </a:extLst>
          </p:cNvPr>
          <p:cNvSpPr>
            <a:spLocks noGrp="1"/>
          </p:cNvSpPr>
          <p:nvPr>
            <p:ph type="sldNum" sz="quarter" idx="12"/>
          </p:nvPr>
        </p:nvSpPr>
        <p:spPr/>
        <p:txBody>
          <a:bodyPr/>
          <a:lstStyle/>
          <a:p>
            <a:fld id="{D09D4833-7F21-4FAC-B550-3477125D4C9F}" type="slidenum">
              <a:rPr lang="en-US" smtClean="0"/>
              <a:t>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6839" y="1976011"/>
            <a:ext cx="4564181" cy="1761251"/>
          </a:xfrm>
          <a:prstGeom prst="rect">
            <a:avLst/>
          </a:prstGeom>
        </p:spPr>
      </p:pic>
      <p:pic>
        <p:nvPicPr>
          <p:cNvPr id="7" name="Picture 6">
            <a:extLst>
              <a:ext uri="{FF2B5EF4-FFF2-40B4-BE49-F238E27FC236}">
                <a16:creationId xmlns:a16="http://schemas.microsoft.com/office/drawing/2014/main" id="{AEE45536-39D1-05F5-F0C5-015AAC4580E4}"/>
              </a:ext>
            </a:extLst>
          </p:cNvPr>
          <p:cNvPicPr>
            <a:picLocks noChangeAspect="1"/>
          </p:cNvPicPr>
          <p:nvPr/>
        </p:nvPicPr>
        <p:blipFill>
          <a:blip r:embed="rId3"/>
          <a:stretch>
            <a:fillRect/>
          </a:stretch>
        </p:blipFill>
        <p:spPr>
          <a:xfrm>
            <a:off x="1858983" y="857252"/>
            <a:ext cx="657128" cy="1118759"/>
          </a:xfrm>
          <a:prstGeom prst="rect">
            <a:avLst/>
          </a:prstGeom>
        </p:spPr>
      </p:pic>
      <p:pic>
        <p:nvPicPr>
          <p:cNvPr id="3" name="Picture 8" descr="France is again listed in the Top 50 of the Times Higher Education ranking  | Campus France">
            <a:extLst>
              <a:ext uri="{FF2B5EF4-FFF2-40B4-BE49-F238E27FC236}">
                <a16:creationId xmlns:a16="http://schemas.microsoft.com/office/drawing/2014/main" id="{2BC5C2DB-529F-48AC-2061-6B561CF889E7}"/>
              </a:ext>
            </a:extLst>
          </p:cNvPr>
          <p:cNvPicPr>
            <a:picLocks noChangeAspect="1" noChangeArrowheads="1"/>
          </p:cNvPicPr>
          <p:nvPr/>
        </p:nvPicPr>
        <p:blipFill rotWithShape="1">
          <a:blip r:embed="rId4">
            <a:clrChange>
              <a:clrFrom>
                <a:srgbClr val="FFFFFF"/>
              </a:clrFrom>
              <a:clrTo>
                <a:srgbClr val="FFFFFF">
                  <a:alpha val="0"/>
                </a:srgbClr>
              </a:clrTo>
            </a:clrChange>
            <a:alphaModFix amt="98000"/>
            <a:extLst>
              <a:ext uri="{28A0092B-C50C-407E-A947-70E740481C1C}">
                <a14:useLocalDpi xmlns:a14="http://schemas.microsoft.com/office/drawing/2010/main" val="0"/>
              </a:ext>
            </a:extLst>
          </a:blip>
          <a:srcRect t="7741" r="1404" b="16567"/>
          <a:stretch/>
        </p:blipFill>
        <p:spPr bwMode="auto">
          <a:xfrm>
            <a:off x="4741904" y="4446065"/>
            <a:ext cx="2006672" cy="810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01C9DC1-EF43-76DA-8AD5-33E8193FEDDC}"/>
              </a:ext>
            </a:extLst>
          </p:cNvPr>
          <p:cNvSpPr txBox="1"/>
          <p:nvPr/>
        </p:nvSpPr>
        <p:spPr>
          <a:xfrm>
            <a:off x="4954869" y="5337539"/>
            <a:ext cx="1494918" cy="461665"/>
          </a:xfrm>
          <a:prstGeom prst="rect">
            <a:avLst/>
          </a:prstGeom>
          <a:noFill/>
        </p:spPr>
        <p:txBody>
          <a:bodyPr wrap="square" rtlCol="0">
            <a:spAutoFit/>
          </a:bodyPr>
          <a:lstStyle/>
          <a:p>
            <a:pPr algn="ctr" defTabSz="685800">
              <a:defRPr/>
            </a:pPr>
            <a:r>
              <a:rPr lang="en-IN" sz="1200" b="1" dirty="0">
                <a:solidFill>
                  <a:prstClr val="black"/>
                </a:solidFill>
                <a:latin typeface="Calibri" panose="020F0502020204030204"/>
              </a:rPr>
              <a:t>Ranked 501-600 in Rankings 2025</a:t>
            </a:r>
          </a:p>
        </p:txBody>
      </p:sp>
      <p:sp>
        <p:nvSpPr>
          <p:cNvPr id="10" name="TextBox 9">
            <a:extLst>
              <a:ext uri="{FF2B5EF4-FFF2-40B4-BE49-F238E27FC236}">
                <a16:creationId xmlns:a16="http://schemas.microsoft.com/office/drawing/2014/main" id="{40852366-B6D8-51D1-44D6-001C519A4295}"/>
              </a:ext>
            </a:extLst>
          </p:cNvPr>
          <p:cNvSpPr txBox="1"/>
          <p:nvPr/>
        </p:nvSpPr>
        <p:spPr>
          <a:xfrm>
            <a:off x="6767338" y="5310331"/>
            <a:ext cx="1799720" cy="461665"/>
          </a:xfrm>
          <a:prstGeom prst="rect">
            <a:avLst/>
          </a:prstGeom>
          <a:noFill/>
        </p:spPr>
        <p:txBody>
          <a:bodyPr wrap="square" rtlCol="0">
            <a:spAutoFit/>
          </a:bodyPr>
          <a:lstStyle/>
          <a:p>
            <a:pPr algn="ctr" defTabSz="685800">
              <a:defRPr/>
            </a:pPr>
            <a:r>
              <a:rPr lang="en-IN" sz="1200" b="1" dirty="0">
                <a:solidFill>
                  <a:prstClr val="black"/>
                </a:solidFill>
                <a:latin typeface="Calibri" panose="020F0502020204030204"/>
              </a:rPr>
              <a:t>Ranked 801-850 in </a:t>
            </a:r>
          </a:p>
          <a:p>
            <a:pPr algn="ctr" defTabSz="685800">
              <a:defRPr/>
            </a:pPr>
            <a:r>
              <a:rPr lang="en-IN" sz="1200" b="1" dirty="0">
                <a:solidFill>
                  <a:prstClr val="black"/>
                </a:solidFill>
                <a:latin typeface="Calibri" panose="020F0502020204030204"/>
              </a:rPr>
              <a:t>World Rankings 2025</a:t>
            </a:r>
          </a:p>
        </p:txBody>
      </p:sp>
      <p:pic>
        <p:nvPicPr>
          <p:cNvPr id="11" name="Picture 8" descr="QS World University Rankings: QS World University Rankings 2023 Released">
            <a:extLst>
              <a:ext uri="{FF2B5EF4-FFF2-40B4-BE49-F238E27FC236}">
                <a16:creationId xmlns:a16="http://schemas.microsoft.com/office/drawing/2014/main" id="{2A3A6833-44BE-11FD-8330-9C9A1CB786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9726" y="4369897"/>
            <a:ext cx="1903064" cy="97226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National Board of Accreditation - Wikipedia">
            <a:extLst>
              <a:ext uri="{FF2B5EF4-FFF2-40B4-BE49-F238E27FC236}">
                <a16:creationId xmlns:a16="http://schemas.microsoft.com/office/drawing/2014/main" id="{EB6E9D86-45BE-88D9-0B1F-9CD960D6FF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7978" y="4448018"/>
            <a:ext cx="1098450" cy="864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National Assessment and Accreditation Council - Wikipedia">
            <a:extLst>
              <a:ext uri="{FF2B5EF4-FFF2-40B4-BE49-F238E27FC236}">
                <a16:creationId xmlns:a16="http://schemas.microsoft.com/office/drawing/2014/main" id="{1AE73700-8EC3-49EA-7D11-4C4C05C0CAA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98223" y="4380749"/>
            <a:ext cx="1134246" cy="10800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5270CEC1-586D-D081-9222-5D74E51AC9F6}"/>
              </a:ext>
            </a:extLst>
          </p:cNvPr>
          <p:cNvSpPr txBox="1"/>
          <p:nvPr/>
        </p:nvSpPr>
        <p:spPr>
          <a:xfrm>
            <a:off x="1988510" y="5495385"/>
            <a:ext cx="1494918" cy="276999"/>
          </a:xfrm>
          <a:prstGeom prst="rect">
            <a:avLst/>
          </a:prstGeom>
          <a:noFill/>
        </p:spPr>
        <p:txBody>
          <a:bodyPr wrap="square" rtlCol="0">
            <a:spAutoFit/>
          </a:bodyPr>
          <a:lstStyle/>
          <a:p>
            <a:pPr algn="ctr" defTabSz="685800">
              <a:defRPr/>
            </a:pPr>
            <a:r>
              <a:rPr lang="en-IN" sz="1200" b="1" dirty="0">
                <a:solidFill>
                  <a:prstClr val="black"/>
                </a:solidFill>
                <a:latin typeface="Calibri" panose="020F0502020204030204"/>
              </a:rPr>
              <a:t>A Grade</a:t>
            </a:r>
          </a:p>
        </p:txBody>
      </p:sp>
      <p:pic>
        <p:nvPicPr>
          <p:cNvPr id="15" name="Picture 10">
            <a:extLst>
              <a:ext uri="{FF2B5EF4-FFF2-40B4-BE49-F238E27FC236}">
                <a16:creationId xmlns:a16="http://schemas.microsoft.com/office/drawing/2014/main" id="{90F39A57-46DE-C455-3D3B-60AC426B3A2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90470" y="4413439"/>
            <a:ext cx="1100138" cy="74295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82F8E1D9-3DB5-EE16-849A-6E7F58DAD715}"/>
              </a:ext>
            </a:extLst>
          </p:cNvPr>
          <p:cNvSpPr txBox="1"/>
          <p:nvPr/>
        </p:nvSpPr>
        <p:spPr>
          <a:xfrm>
            <a:off x="8613525" y="5294987"/>
            <a:ext cx="1799720" cy="461665"/>
          </a:xfrm>
          <a:prstGeom prst="rect">
            <a:avLst/>
          </a:prstGeom>
          <a:noFill/>
        </p:spPr>
        <p:txBody>
          <a:bodyPr wrap="square" rtlCol="0">
            <a:spAutoFit/>
          </a:bodyPr>
          <a:lstStyle/>
          <a:p>
            <a:pPr algn="ctr" defTabSz="685800">
              <a:defRPr/>
            </a:pPr>
            <a:r>
              <a:rPr lang="en-IN" sz="1200" b="1" dirty="0">
                <a:solidFill>
                  <a:prstClr val="black"/>
                </a:solidFill>
                <a:latin typeface="Calibri" panose="020F0502020204030204"/>
              </a:rPr>
              <a:t>Ranked 46</a:t>
            </a:r>
            <a:r>
              <a:rPr lang="en-IN" sz="1200" b="1" baseline="30000" dirty="0">
                <a:solidFill>
                  <a:prstClr val="black"/>
                </a:solidFill>
                <a:latin typeface="Calibri" panose="020F0502020204030204"/>
              </a:rPr>
              <a:t>th</a:t>
            </a:r>
            <a:r>
              <a:rPr lang="en-IN" sz="1200" b="1" dirty="0">
                <a:solidFill>
                  <a:prstClr val="black"/>
                </a:solidFill>
                <a:latin typeface="Calibri" panose="020F0502020204030204"/>
              </a:rPr>
              <a:t> in </a:t>
            </a:r>
          </a:p>
          <a:p>
            <a:pPr algn="ctr" defTabSz="685800">
              <a:defRPr/>
            </a:pPr>
            <a:r>
              <a:rPr lang="en-IN" sz="1200" b="1" dirty="0">
                <a:solidFill>
                  <a:prstClr val="black"/>
                </a:solidFill>
                <a:latin typeface="Calibri" panose="020F0502020204030204"/>
              </a:rPr>
              <a:t>Rankings 2024*</a:t>
            </a:r>
          </a:p>
        </p:txBody>
      </p:sp>
      <p:sp>
        <p:nvSpPr>
          <p:cNvPr id="17" name="TextBox 16">
            <a:extLst>
              <a:ext uri="{FF2B5EF4-FFF2-40B4-BE49-F238E27FC236}">
                <a16:creationId xmlns:a16="http://schemas.microsoft.com/office/drawing/2014/main" id="{FBE943CE-6DBD-084B-0A74-F549227C68D4}"/>
              </a:ext>
            </a:extLst>
          </p:cNvPr>
          <p:cNvSpPr txBox="1"/>
          <p:nvPr/>
        </p:nvSpPr>
        <p:spPr>
          <a:xfrm>
            <a:off x="9241972" y="5703535"/>
            <a:ext cx="1012370" cy="184666"/>
          </a:xfrm>
          <a:prstGeom prst="rect">
            <a:avLst/>
          </a:prstGeom>
          <a:noFill/>
        </p:spPr>
        <p:txBody>
          <a:bodyPr wrap="square" rtlCol="0">
            <a:spAutoFit/>
          </a:bodyPr>
          <a:lstStyle/>
          <a:p>
            <a:pPr defTabSz="685800">
              <a:defRPr/>
            </a:pPr>
            <a:r>
              <a:rPr lang="en-IN" sz="600" dirty="0">
                <a:solidFill>
                  <a:prstClr val="black"/>
                </a:solidFill>
                <a:latin typeface="Calibri" panose="020F0502020204030204"/>
              </a:rPr>
              <a:t>* University Category</a:t>
            </a:r>
          </a:p>
        </p:txBody>
      </p:sp>
      <p:sp>
        <p:nvSpPr>
          <p:cNvPr id="18" name="TextBox 17">
            <a:extLst>
              <a:ext uri="{FF2B5EF4-FFF2-40B4-BE49-F238E27FC236}">
                <a16:creationId xmlns:a16="http://schemas.microsoft.com/office/drawing/2014/main" id="{68B78424-CD24-C678-4C25-36971AF8468D}"/>
              </a:ext>
            </a:extLst>
          </p:cNvPr>
          <p:cNvSpPr txBox="1"/>
          <p:nvPr/>
        </p:nvSpPr>
        <p:spPr>
          <a:xfrm>
            <a:off x="3222337" y="5335426"/>
            <a:ext cx="1799720" cy="461665"/>
          </a:xfrm>
          <a:prstGeom prst="rect">
            <a:avLst/>
          </a:prstGeom>
          <a:noFill/>
        </p:spPr>
        <p:txBody>
          <a:bodyPr wrap="square" rtlCol="0">
            <a:spAutoFit/>
          </a:bodyPr>
          <a:lstStyle/>
          <a:p>
            <a:pPr algn="ctr" defTabSz="685800">
              <a:defRPr/>
            </a:pPr>
            <a:r>
              <a:rPr lang="en-IN" sz="1200" b="1" dirty="0">
                <a:solidFill>
                  <a:prstClr val="black"/>
                </a:solidFill>
                <a:latin typeface="Calibri" panose="020F0502020204030204"/>
              </a:rPr>
              <a:t>12 programmes accredited</a:t>
            </a:r>
          </a:p>
        </p:txBody>
      </p:sp>
    </p:spTree>
    <p:extLst>
      <p:ext uri="{BB962C8B-B14F-4D97-AF65-F5344CB8AC3E}">
        <p14:creationId xmlns:p14="http://schemas.microsoft.com/office/powerpoint/2010/main" val="637686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B4861-667B-369D-204B-9B84D5F59D57}"/>
              </a:ext>
            </a:extLst>
          </p:cNvPr>
          <p:cNvSpPr>
            <a:spLocks noGrp="1"/>
          </p:cNvSpPr>
          <p:nvPr>
            <p:ph type="title"/>
          </p:nvPr>
        </p:nvSpPr>
        <p:spPr/>
        <p:txBody>
          <a:bodyPr/>
          <a:lstStyle/>
          <a:p>
            <a:r>
              <a:rPr lang="en-IN" dirty="0"/>
              <a:t>POP Operation</a:t>
            </a:r>
          </a:p>
        </p:txBody>
      </p:sp>
      <p:sp>
        <p:nvSpPr>
          <p:cNvPr id="3" name="Content Placeholder 2">
            <a:extLst>
              <a:ext uri="{FF2B5EF4-FFF2-40B4-BE49-F238E27FC236}">
                <a16:creationId xmlns:a16="http://schemas.microsoft.com/office/drawing/2014/main" id="{E465E8E3-CE62-5741-6C48-CEFE48571E78}"/>
              </a:ext>
            </a:extLst>
          </p:cNvPr>
          <p:cNvSpPr>
            <a:spLocks noGrp="1"/>
          </p:cNvSpPr>
          <p:nvPr>
            <p:ph idx="1"/>
          </p:nvPr>
        </p:nvSpPr>
        <p:spPr/>
        <p:txBody>
          <a:bodyPr/>
          <a:lstStyle/>
          <a:p>
            <a:pPr marL="0" indent="0">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 new element is deleted from the stack if the stack is not empty (if EMTY = 0). The pop operation includes the following sequence of micro-operations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dirty="0"/>
          </a:p>
        </p:txBody>
      </p:sp>
      <p:graphicFrame>
        <p:nvGraphicFramePr>
          <p:cNvPr id="4" name="Table 3">
            <a:extLst>
              <a:ext uri="{FF2B5EF4-FFF2-40B4-BE49-F238E27FC236}">
                <a16:creationId xmlns:a16="http://schemas.microsoft.com/office/drawing/2014/main" id="{5351B74D-817D-3CE1-2C7D-E69C348F4335}"/>
              </a:ext>
            </a:extLst>
          </p:cNvPr>
          <p:cNvGraphicFramePr>
            <a:graphicFrameLocks noGrp="1"/>
          </p:cNvGraphicFramePr>
          <p:nvPr/>
        </p:nvGraphicFramePr>
        <p:xfrm>
          <a:off x="2782570" y="3296698"/>
          <a:ext cx="6626860" cy="1619504"/>
        </p:xfrm>
        <a:graphic>
          <a:graphicData uri="http://schemas.openxmlformats.org/drawingml/2006/table">
            <a:tbl>
              <a:tblPr firstRow="1" firstCol="1" bandRow="1">
                <a:tableStyleId>{5C22544A-7EE6-4342-B048-85BDC9FD1C3A}</a:tableStyleId>
              </a:tblPr>
              <a:tblGrid>
                <a:gridCol w="3313430">
                  <a:extLst>
                    <a:ext uri="{9D8B030D-6E8A-4147-A177-3AD203B41FA5}">
                      <a16:colId xmlns:a16="http://schemas.microsoft.com/office/drawing/2014/main" val="3923938176"/>
                    </a:ext>
                  </a:extLst>
                </a:gridCol>
                <a:gridCol w="3313430">
                  <a:extLst>
                    <a:ext uri="{9D8B030D-6E8A-4147-A177-3AD203B41FA5}">
                      <a16:colId xmlns:a16="http://schemas.microsoft.com/office/drawing/2014/main" val="1974362472"/>
                    </a:ext>
                  </a:extLst>
                </a:gridCol>
              </a:tblGrid>
              <a:tr h="0">
                <a:tc>
                  <a:txBody>
                    <a:bodyPr/>
                    <a:lstStyle/>
                    <a:p>
                      <a:pPr>
                        <a:lnSpc>
                          <a:spcPct val="115000"/>
                        </a:lnSpc>
                        <a:spcAft>
                          <a:spcPts val="800"/>
                        </a:spcAft>
                      </a:pPr>
                      <a:r>
                        <a:rPr lang="en-US" sz="1200" kern="100">
                          <a:effectLst/>
                        </a:rPr>
                        <a:t>DR←K[SP]</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nchor="ctr"/>
                </a:tc>
                <a:tc>
                  <a:txBody>
                    <a:bodyPr/>
                    <a:lstStyle/>
                    <a:p>
                      <a:pPr>
                        <a:lnSpc>
                          <a:spcPct val="115000"/>
                        </a:lnSpc>
                        <a:spcAft>
                          <a:spcPts val="800"/>
                        </a:spcAft>
                      </a:pPr>
                      <a:r>
                        <a:rPr lang="en-US" sz="1200" kern="100">
                          <a:effectLst/>
                        </a:rPr>
                        <a:t>It can read an element from the top of the stack</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555828296"/>
                  </a:ext>
                </a:extLst>
              </a:tr>
              <a:tr h="0">
                <a:tc>
                  <a:txBody>
                    <a:bodyPr/>
                    <a:lstStyle/>
                    <a:p>
                      <a:pPr>
                        <a:lnSpc>
                          <a:spcPct val="115000"/>
                        </a:lnSpc>
                        <a:spcAft>
                          <a:spcPts val="800"/>
                        </a:spcAft>
                      </a:pPr>
                      <a:r>
                        <a:rPr lang="en-US" sz="1200" kern="100">
                          <a:effectLst/>
                        </a:rPr>
                        <a:t>SP ← SP – 1</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nchor="ctr"/>
                </a:tc>
                <a:tc>
                  <a:txBody>
                    <a:bodyPr/>
                    <a:lstStyle/>
                    <a:p>
                      <a:pPr>
                        <a:lnSpc>
                          <a:spcPct val="115000"/>
                        </a:lnSpc>
                        <a:spcAft>
                          <a:spcPts val="800"/>
                        </a:spcAft>
                      </a:pPr>
                      <a:r>
                        <a:rPr lang="en-US" sz="1200" kern="100">
                          <a:effectLst/>
                        </a:rPr>
                        <a:t>It can decrement the stack pointer</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2087862169"/>
                  </a:ext>
                </a:extLst>
              </a:tr>
              <a:tr h="0">
                <a:tc>
                  <a:txBody>
                    <a:bodyPr/>
                    <a:lstStyle/>
                    <a:p>
                      <a:pPr>
                        <a:lnSpc>
                          <a:spcPct val="115000"/>
                        </a:lnSpc>
                        <a:spcAft>
                          <a:spcPts val="800"/>
                        </a:spcAft>
                      </a:pPr>
                      <a:r>
                        <a:rPr lang="en-US" sz="1200" kern="100">
                          <a:effectLst/>
                        </a:rPr>
                        <a:t>If (SP = 0) then (EMTY ← 1)</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nchor="ctr"/>
                </a:tc>
                <a:tc>
                  <a:txBody>
                    <a:bodyPr/>
                    <a:lstStyle/>
                    <a:p>
                      <a:pPr>
                        <a:lnSpc>
                          <a:spcPct val="115000"/>
                        </a:lnSpc>
                        <a:spcAft>
                          <a:spcPts val="800"/>
                        </a:spcAft>
                      </a:pPr>
                      <a:r>
                        <a:rPr lang="en-US" sz="1200" kern="100">
                          <a:effectLst/>
                        </a:rPr>
                        <a:t>Check if stack is empty</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754217969"/>
                  </a:ext>
                </a:extLst>
              </a:tr>
              <a:tr h="0">
                <a:tc>
                  <a:txBody>
                    <a:bodyPr/>
                    <a:lstStyle/>
                    <a:p>
                      <a:pPr>
                        <a:lnSpc>
                          <a:spcPct val="115000"/>
                        </a:lnSpc>
                        <a:spcAft>
                          <a:spcPts val="800"/>
                        </a:spcAft>
                      </a:pPr>
                      <a:r>
                        <a:rPr lang="en-US" sz="1200" kern="100">
                          <a:effectLst/>
                        </a:rPr>
                        <a:t>FULL ← 0</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nchor="ctr"/>
                </a:tc>
                <a:tc>
                  <a:txBody>
                    <a:bodyPr/>
                    <a:lstStyle/>
                    <a:p>
                      <a:pPr>
                        <a:lnSpc>
                          <a:spcPct val="115000"/>
                        </a:lnSpc>
                        <a:spcAft>
                          <a:spcPts val="800"/>
                        </a:spcAft>
                      </a:pPr>
                      <a:r>
                        <a:rPr lang="en-US" sz="1200" kern="100" dirty="0">
                          <a:effectLst/>
                        </a:rPr>
                        <a:t>Mark the stack not full</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094298469"/>
                  </a:ext>
                </a:extLst>
              </a:tr>
            </a:tbl>
          </a:graphicData>
        </a:graphic>
      </p:graphicFrame>
      <p:sp>
        <p:nvSpPr>
          <p:cNvPr id="8" name="TextBox 7">
            <a:extLst>
              <a:ext uri="{FF2B5EF4-FFF2-40B4-BE49-F238E27FC236}">
                <a16:creationId xmlns:a16="http://schemas.microsoft.com/office/drawing/2014/main" id="{938A8AE4-BD45-8414-92E6-5557D465D788}"/>
              </a:ext>
            </a:extLst>
          </p:cNvPr>
          <p:cNvSpPr txBox="1"/>
          <p:nvPr/>
        </p:nvSpPr>
        <p:spPr>
          <a:xfrm>
            <a:off x="1279662" y="5079099"/>
            <a:ext cx="9166364" cy="1350819"/>
          </a:xfrm>
          <a:prstGeom prst="rect">
            <a:avLst/>
          </a:prstGeom>
          <a:noFill/>
        </p:spPr>
        <p:txBody>
          <a:bodyPr wrap="square">
            <a:spAutoFit/>
          </a:bodyPr>
          <a:lstStyle/>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top element from the stack is read and transfer to DR and thus the stack pointer is decremented. If the stack pointer reaches 0, then the stack is empty and ‘EMTY’ is set to 1. This is the condition when the element in location 1 is read out and the SP is decremented by 1.</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71822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A7101-20D0-B87B-99B0-27114EC3B043}"/>
              </a:ext>
            </a:extLst>
          </p:cNvPr>
          <p:cNvSpPr>
            <a:spLocks noGrp="1"/>
          </p:cNvSpPr>
          <p:nvPr>
            <p:ph type="title"/>
          </p:nvPr>
        </p:nvSpPr>
        <p:spPr/>
        <p:txBody>
          <a:bodyPr>
            <a:normAutofit/>
          </a:bodyPr>
          <a:lstStyle/>
          <a:p>
            <a:r>
              <a:rPr lang="en-US" sz="2000" b="1" kern="100" dirty="0">
                <a:effectLst/>
                <a:latin typeface="Aptos" panose="020B0004020202020204" pitchFamily="34" charset="0"/>
                <a:ea typeface="Aptos" panose="020B0004020202020204" pitchFamily="34" charset="0"/>
                <a:cs typeface="Times New Roman" panose="02020603050405020304" pitchFamily="18" charset="0"/>
              </a:rPr>
              <a:t>Memory Stack Organization in Computer Architecture</a:t>
            </a:r>
            <a:br>
              <a:rPr lang="en-IN" sz="2000" kern="100" dirty="0">
                <a:effectLst/>
                <a:latin typeface="Aptos" panose="020B0004020202020204" pitchFamily="34" charset="0"/>
                <a:ea typeface="Aptos" panose="020B0004020202020204" pitchFamily="34" charset="0"/>
                <a:cs typeface="Times New Roman" panose="02020603050405020304" pitchFamily="18" charset="0"/>
              </a:rPr>
            </a:br>
            <a:endParaRPr lang="en-IN" sz="2000" dirty="0"/>
          </a:p>
        </p:txBody>
      </p:sp>
      <p:sp>
        <p:nvSpPr>
          <p:cNvPr id="3" name="Content Placeholder 2">
            <a:extLst>
              <a:ext uri="{FF2B5EF4-FFF2-40B4-BE49-F238E27FC236}">
                <a16:creationId xmlns:a16="http://schemas.microsoft.com/office/drawing/2014/main" id="{39287460-FFF0-5874-5A17-7BDE3514051A}"/>
              </a:ext>
            </a:extLst>
          </p:cNvPr>
          <p:cNvSpPr>
            <a:spLocks noGrp="1"/>
          </p:cNvSpPr>
          <p:nvPr>
            <p:ph idx="1"/>
          </p:nvPr>
        </p:nvSpPr>
        <p:spPr/>
        <p:txBody>
          <a:bodyPr>
            <a:normAutofit lnSpcReduction="10000"/>
          </a:bodyPr>
          <a:lstStyle/>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 stack is a storage device in which the information or item stored last is retrieved first. Basically, a computer system follows a memory stack organization, and here we will look at how it works.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 portion of memory is assigned to a stack operation to implement the stack in the CPU. Here the processor register is used as a Stack Pointer (SP). The above figure shows the portion of computer memory divided into three segments: Program Instructions, Data, and Stack.</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Program Counter (PC):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It is a register that points to the address of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next instruction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that is going to be executed in the program.</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Address Register (AR):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register points at the collection of data and is used during the execute phase to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read an operand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Stack Pointer (SP):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It points at the top of the stack and is used to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push or pop</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 data items in or from the stack.</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67456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FF0FB-843E-8EC9-E58B-63C0BE7B050D}"/>
              </a:ext>
            </a:extLst>
          </p:cNvPr>
          <p:cNvSpPr>
            <a:spLocks noGrp="1"/>
          </p:cNvSpPr>
          <p:nvPr>
            <p:ph type="title"/>
          </p:nvPr>
        </p:nvSpPr>
        <p:spPr/>
        <p:txBody>
          <a:bodyPr/>
          <a:lstStyle/>
          <a:p>
            <a:endParaRPr lang="en-IN"/>
          </a:p>
        </p:txBody>
      </p:sp>
      <p:pic>
        <p:nvPicPr>
          <p:cNvPr id="4" name="Content Placeholder 3" descr="Memory Stack Organization">
            <a:extLst>
              <a:ext uri="{FF2B5EF4-FFF2-40B4-BE49-F238E27FC236}">
                <a16:creationId xmlns:a16="http://schemas.microsoft.com/office/drawing/2014/main" id="{1352E34F-B0EC-67C2-CB17-958AC4ABF41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55217" y="1825625"/>
            <a:ext cx="6081565" cy="4351338"/>
          </a:xfrm>
          <a:prstGeom prst="rect">
            <a:avLst/>
          </a:prstGeom>
          <a:noFill/>
          <a:ln>
            <a:noFill/>
          </a:ln>
        </p:spPr>
      </p:pic>
    </p:spTree>
    <p:extLst>
      <p:ext uri="{BB962C8B-B14F-4D97-AF65-F5344CB8AC3E}">
        <p14:creationId xmlns:p14="http://schemas.microsoft.com/office/powerpoint/2010/main" val="1252286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0A403-2F32-ADB4-5C83-B12219F5BA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59BCE05-B5B9-CD59-42CE-9E826F06E819}"/>
              </a:ext>
            </a:extLst>
          </p:cNvPr>
          <p:cNvSpPr>
            <a:spLocks noGrp="1"/>
          </p:cNvSpPr>
          <p:nvPr>
            <p:ph idx="1"/>
          </p:nvPr>
        </p:nvSpPr>
        <p:spPr/>
        <p:txBody>
          <a:bodyPr/>
          <a:lstStyle/>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Stack Pointer is first going to point at the address 3001, and then the stack will grow with the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decreasing addresses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It means that the first item is going to be stored at address 3001, the second item at address 3000, and the items can keep getting stored in the stack until it reaches the last address 2000 where the last item will be held.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Here the data which is getting inserted into the Stack is obtained from the</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Data Register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and the data retrieved from the Stack is also read by the Data Register.</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95536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C0BF-7B37-A0E3-1C9E-CCB5D6581CD2}"/>
              </a:ext>
            </a:extLst>
          </p:cNvPr>
          <p:cNvSpPr>
            <a:spLocks noGrp="1"/>
          </p:cNvSpPr>
          <p:nvPr>
            <p:ph type="title"/>
          </p:nvPr>
        </p:nvSpPr>
        <p:spPr/>
        <p:txBody>
          <a:bodyPr>
            <a:normAutofit/>
          </a:bodyPr>
          <a:lstStyle/>
          <a:p>
            <a:pPr algn="ctr"/>
            <a:r>
              <a:rPr lang="en-US" sz="3600" b="1" dirty="0">
                <a:effectLst/>
                <a:latin typeface="Aptos" panose="020B0004020202020204" pitchFamily="34" charset="0"/>
                <a:ea typeface="Aptos" panose="020B0004020202020204" pitchFamily="34" charset="0"/>
                <a:cs typeface="Times New Roman" panose="02020603050405020304" pitchFamily="18" charset="0"/>
              </a:rPr>
              <a:t>PUSH and POP operations in Memory stack organization</a:t>
            </a:r>
            <a:endParaRPr lang="en-IN" sz="3600" b="1" dirty="0"/>
          </a:p>
        </p:txBody>
      </p:sp>
      <p:sp>
        <p:nvSpPr>
          <p:cNvPr id="3" name="Content Placeholder 2">
            <a:extLst>
              <a:ext uri="{FF2B5EF4-FFF2-40B4-BE49-F238E27FC236}">
                <a16:creationId xmlns:a16="http://schemas.microsoft.com/office/drawing/2014/main" id="{423BF5A5-133F-2DDC-EB3C-13D35AB9E2BB}"/>
              </a:ext>
            </a:extLst>
          </p:cNvPr>
          <p:cNvSpPr>
            <a:spLocks noGrp="1"/>
          </p:cNvSpPr>
          <p:nvPr>
            <p:ph idx="1"/>
          </p:nvPr>
        </p:nvSpPr>
        <p:spPr/>
        <p:txBody>
          <a:bodyPr/>
          <a:lstStyle/>
          <a:p>
            <a:pPr>
              <a:lnSpc>
                <a:spcPct val="115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PUSH</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operation is used to insert a new data item into the top of the Stack. The new item can be inserted as follows:-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i="1" kern="100" dirty="0">
                <a:effectLst/>
                <a:latin typeface="Aptos" panose="020B0004020202020204" pitchFamily="34" charset="0"/>
                <a:ea typeface="Aptos" panose="020B0004020202020204" pitchFamily="34" charset="0"/>
                <a:cs typeface="Times New Roman" panose="02020603050405020304" pitchFamily="18" charset="0"/>
              </a:rPr>
              <a:t>SP ←SP-1</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i="1" kern="100" dirty="0">
                <a:effectLst/>
                <a:latin typeface="Aptos" panose="020B0004020202020204" pitchFamily="34" charset="0"/>
                <a:ea typeface="Aptos" panose="020B0004020202020204" pitchFamily="34" charset="0"/>
                <a:cs typeface="Times New Roman" panose="02020603050405020304" pitchFamily="18" charset="0"/>
              </a:rPr>
              <a:t>M[SP]← DR</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 the first step, the Stack Pointer is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decremented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to point at the address where the data item will be stored.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Then, by using the memory write operation, the data item from Data Register gets inserted into the top of the stack ( at the address where the Stack Pointer is pointing).</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79983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94C84-C161-932A-690B-BA836409D1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DCE56BF-2D74-E087-61FC-01AA36E64CDF}"/>
              </a:ext>
            </a:extLst>
          </p:cNvPr>
          <p:cNvSpPr>
            <a:spLocks noGrp="1"/>
          </p:cNvSpPr>
          <p:nvPr>
            <p:ph idx="1"/>
          </p:nvPr>
        </p:nvSpPr>
        <p:spPr/>
        <p:txBody>
          <a:bodyPr>
            <a:normAutofit fontScale="85000" lnSpcReduction="20000"/>
          </a:bodyPr>
          <a:lstStyle/>
          <a:p>
            <a:pPr>
              <a:lnSpc>
                <a:spcPct val="115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POP</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operation is used to delete a data item from the top of the Stack. Data item can be deleted as follows:-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i="1" kern="100" dirty="0">
                <a:effectLst/>
                <a:latin typeface="Aptos" panose="020B0004020202020204" pitchFamily="34" charset="0"/>
                <a:ea typeface="Aptos" panose="020B0004020202020204" pitchFamily="34" charset="0"/>
                <a:cs typeface="Times New Roman" panose="02020603050405020304" pitchFamily="18" charset="0"/>
              </a:rPr>
              <a:t>DR</a:t>
            </a:r>
            <a:r>
              <a:rPr lang="en-US" sz="1800" b="1" i="1" kern="100" dirty="0">
                <a:effectLst/>
                <a:latin typeface="Aptos" panose="020B0004020202020204" pitchFamily="34" charset="0"/>
                <a:ea typeface="Aptos" panose="020B0004020202020204" pitchFamily="34" charset="0"/>
                <a:cs typeface="Times New Roman" panose="02020603050405020304" pitchFamily="18" charset="0"/>
              </a:rPr>
              <a:t>←</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M[SP]</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i="1" kern="100" dirty="0">
                <a:effectLst/>
                <a:latin typeface="Aptos" panose="020B0004020202020204" pitchFamily="34" charset="0"/>
                <a:ea typeface="Aptos" panose="020B0004020202020204" pitchFamily="34" charset="0"/>
                <a:cs typeface="Times New Roman" panose="02020603050405020304" pitchFamily="18" charset="0"/>
              </a:rPr>
              <a:t>SP</a:t>
            </a:r>
            <a:r>
              <a:rPr lang="en-US" sz="1800" b="1" i="1" kern="100" dirty="0">
                <a:effectLst/>
                <a:latin typeface="Aptos" panose="020B0004020202020204" pitchFamily="34" charset="0"/>
                <a:ea typeface="Aptos" panose="020B0004020202020204" pitchFamily="34" charset="0"/>
                <a:cs typeface="Times New Roman" panose="02020603050405020304" pitchFamily="18" charset="0"/>
              </a:rPr>
              <a:t>←</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SP+1</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 the first step, the top data item is read from the Stack into the Data Register. The Stack Pointer is then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incremented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to point at the next data item in the stack. Push or Pop operations can be performed with the help of the following microoperations: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Access to memory with the help of Stack Pointer (SP), and</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Updating the stack.</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It totally depends upon the organization of the stack whether the Stack Pointer (SP) is updated by incrementing or decrementing the address values.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07054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D379A-A20B-8CA8-7548-91C36CD804F6}"/>
              </a:ext>
            </a:extLst>
          </p:cNvPr>
          <p:cNvSpPr>
            <a:spLocks noGrp="1"/>
          </p:cNvSpPr>
          <p:nvPr>
            <p:ph type="ctrTitle"/>
          </p:nvPr>
        </p:nvSpPr>
        <p:spPr/>
        <p:txBody>
          <a:bodyPr/>
          <a:lstStyle/>
          <a:p>
            <a:r>
              <a:rPr lang="en-IN" dirty="0"/>
              <a:t>Stack Organization</a:t>
            </a:r>
          </a:p>
        </p:txBody>
      </p:sp>
      <p:sp>
        <p:nvSpPr>
          <p:cNvPr id="3" name="Subtitle 2">
            <a:extLst>
              <a:ext uri="{FF2B5EF4-FFF2-40B4-BE49-F238E27FC236}">
                <a16:creationId xmlns:a16="http://schemas.microsoft.com/office/drawing/2014/main" id="{7B627024-D500-2475-3A41-2CF802BB914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75743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23FB4-B970-F303-7CD3-0C817350416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5F680C-D2DF-4CB7-25BE-036CE44B99F5}"/>
              </a:ext>
            </a:extLst>
          </p:cNvPr>
          <p:cNvSpPr>
            <a:spLocks noGrp="1"/>
          </p:cNvSpPr>
          <p:nvPr>
            <p:ph idx="1"/>
          </p:nvPr>
        </p:nvSpPr>
        <p:spPr/>
        <p:txBody>
          <a:bodyPr/>
          <a:lstStyle/>
          <a:p>
            <a:r>
              <a:rPr lang="en-US" sz="20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Stack</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 is also known as the Last In First Out (LIFO) list. It is the most important feature in the </a:t>
            </a:r>
            <a:r>
              <a:rPr lang="en-US" sz="20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3"/>
              </a:rPr>
              <a:t>CPU</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 It saves data such that the element stored last is retrieved first. </a:t>
            </a:r>
          </a:p>
          <a:p>
            <a:r>
              <a:rPr lang="en-US" sz="2000" kern="100" dirty="0">
                <a:effectLst/>
                <a:latin typeface="Aptos" panose="020B0004020202020204" pitchFamily="34" charset="0"/>
                <a:ea typeface="Aptos" panose="020B0004020202020204" pitchFamily="34" charset="0"/>
                <a:cs typeface="Times New Roman" panose="02020603050405020304" pitchFamily="18" charset="0"/>
              </a:rPr>
              <a:t>A stack is a memory unit with an address register. This register influence the address for the stack, which is known as Stack Pointer (SP). </a:t>
            </a:r>
          </a:p>
          <a:p>
            <a:r>
              <a:rPr lang="en-US" sz="2000" kern="100" dirty="0">
                <a:effectLst/>
                <a:latin typeface="Aptos" panose="020B0004020202020204" pitchFamily="34" charset="0"/>
                <a:ea typeface="Aptos" panose="020B0004020202020204" pitchFamily="34" charset="0"/>
                <a:cs typeface="Times New Roman" panose="02020603050405020304" pitchFamily="18" charset="0"/>
              </a:rPr>
              <a:t>The stack pointer continually influences the address of the element that is located at the top of the stack.</a:t>
            </a: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The insertion operation is known as push operation and the deletion operation is known as pop operation.</a:t>
            </a: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 In a computer stack, these operations are simulated by incrementing or decrementing the SP register.</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5979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FC064-EA0D-B582-9700-A4FF2D032E69}"/>
              </a:ext>
            </a:extLst>
          </p:cNvPr>
          <p:cNvSpPr>
            <a:spLocks noGrp="1"/>
          </p:cNvSpPr>
          <p:nvPr>
            <p:ph type="title"/>
          </p:nvPr>
        </p:nvSpPr>
        <p:spPr/>
        <p:txBody>
          <a:bodyPr>
            <a:noAutofit/>
          </a:bodyPr>
          <a:lstStyle/>
          <a:p>
            <a:r>
              <a:rPr lang="en-US" sz="3200" b="1" kern="100" dirty="0">
                <a:effectLst/>
                <a:latin typeface="Aptos" panose="020B0004020202020204" pitchFamily="34" charset="0"/>
                <a:ea typeface="Aptos" panose="020B0004020202020204" pitchFamily="34" charset="0"/>
                <a:cs typeface="Times New Roman" panose="02020603050405020304" pitchFamily="18" charset="0"/>
              </a:rPr>
              <a:t>Advantages of Stack Organization in Computer Architecture</a:t>
            </a:r>
            <a:br>
              <a:rPr lang="en-IN" sz="3200" kern="100" dirty="0">
                <a:effectLst/>
                <a:latin typeface="Aptos" panose="020B0004020202020204" pitchFamily="34" charset="0"/>
                <a:ea typeface="Aptos" panose="020B0004020202020204" pitchFamily="34" charset="0"/>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853BFD74-E2B9-9C9B-C1BC-18DBDB0B2CB2}"/>
              </a:ext>
            </a:extLst>
          </p:cNvPr>
          <p:cNvSpPr>
            <a:spLocks noGrp="1"/>
          </p:cNvSpPr>
          <p:nvPr>
            <p:ph idx="1"/>
          </p:nvPr>
        </p:nvSpPr>
        <p:spPr/>
        <p:txBody>
          <a:bodyPr/>
          <a:lstStyle/>
          <a:p>
            <a:pPr marL="0" indent="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There are several advantages to using stack organization in computer architecture: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Stacks are used to manage function calls and recursion in programming languages. Stacks help in organizing memory efficiently by allocating space for variables in a structured way.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operations on a stack are straightforward and fast, making it ideal for managing temporary data.</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Stacks are essential in algorithms that require backtracking, such as depth-first search (DFS) in graph traversal.</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Efficient computation of complex arithmetic expressions.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32332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C1B4D-BDD9-9147-4124-90190B9C6D6C}"/>
              </a:ext>
            </a:extLst>
          </p:cNvPr>
          <p:cNvSpPr>
            <a:spLocks noGrp="1"/>
          </p:cNvSpPr>
          <p:nvPr>
            <p:ph type="title"/>
          </p:nvPr>
        </p:nvSpPr>
        <p:spPr/>
        <p:txBody>
          <a:bodyPr>
            <a:normAutofit/>
          </a:bodyPr>
          <a:lstStyle/>
          <a:p>
            <a:r>
              <a:rPr lang="en-US" sz="2800" b="1" dirty="0">
                <a:effectLst/>
                <a:latin typeface="Aptos" panose="020B0004020202020204" pitchFamily="34" charset="0"/>
                <a:ea typeface="Aptos" panose="020B0004020202020204" pitchFamily="34" charset="0"/>
                <a:cs typeface="Times New Roman" panose="02020603050405020304" pitchFamily="18" charset="0"/>
              </a:rPr>
              <a:t>Disadvantages of Stack Organization in Computer Architecture</a:t>
            </a:r>
            <a:endParaRPr lang="en-IN" sz="2800" dirty="0"/>
          </a:p>
        </p:txBody>
      </p:sp>
      <p:sp>
        <p:nvSpPr>
          <p:cNvPr id="3" name="Content Placeholder 2">
            <a:extLst>
              <a:ext uri="{FF2B5EF4-FFF2-40B4-BE49-F238E27FC236}">
                <a16:creationId xmlns:a16="http://schemas.microsoft.com/office/drawing/2014/main" id="{D459BB65-3CED-8816-A1B3-218075F53C8D}"/>
              </a:ext>
            </a:extLst>
          </p:cNvPr>
          <p:cNvSpPr>
            <a:spLocks noGrp="1"/>
          </p:cNvSpPr>
          <p:nvPr>
            <p:ph idx="1"/>
          </p:nvPr>
        </p:nvSpPr>
        <p:spPr/>
        <p:txBody>
          <a:bodyPr/>
          <a:lstStyle/>
          <a:p>
            <a:pPr marL="0" indent="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There are some disadvantages of using stack organization in computer architecture: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stack has a fixed size, it can run out of space if too many elements are pushed onto it. This leads to stack overflow errors.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Unlike arrays or other data structures, stacks do not allow random access to elements. Data can only be accessed from the top.</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79939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21123-3FAB-4214-004F-42BC9D30D232}"/>
              </a:ext>
            </a:extLst>
          </p:cNvPr>
          <p:cNvSpPr>
            <a:spLocks noGrp="1"/>
          </p:cNvSpPr>
          <p:nvPr>
            <p:ph type="title"/>
          </p:nvPr>
        </p:nvSpPr>
        <p:spPr/>
        <p:txBody>
          <a:bodyPr/>
          <a:lstStyle/>
          <a:p>
            <a:r>
              <a:rPr lang="en-US" sz="3200" b="1" kern="100" dirty="0">
                <a:effectLst/>
                <a:latin typeface="Aptos" panose="020B0004020202020204" pitchFamily="34" charset="0"/>
                <a:ea typeface="Aptos" panose="020B0004020202020204" pitchFamily="34" charset="0"/>
                <a:cs typeface="Times New Roman" panose="02020603050405020304" pitchFamily="18" charset="0"/>
              </a:rPr>
              <a:t>Register Stack</a:t>
            </a:r>
            <a:br>
              <a:rPr lang="en-IN" sz="1800" kern="100" dirty="0">
                <a:effectLst/>
                <a:latin typeface="Aptos" panose="020B0004020202020204" pitchFamily="34" charset="0"/>
                <a:ea typeface="Aptos" panose="020B000402020202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9D5C87B-85A7-4D40-C36B-5B107E04A70E}"/>
              </a:ext>
            </a:extLst>
          </p:cNvPr>
          <p:cNvSpPr>
            <a:spLocks noGrp="1"/>
          </p:cNvSpPr>
          <p:nvPr>
            <p:ph idx="1"/>
          </p:nvPr>
        </p:nvSpPr>
        <p:spPr/>
        <p:txBody>
          <a:bodyPr/>
          <a:lstStyle/>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stack can be arranged as a set of memory words or registers. Consider a 64-word register stack arranged as displayed in the figure. </a:t>
            </a: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stack pointer register includes a binary number, which is the address of the element present at the top of the stack. The three-element A, B, and C are located in the stack.</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element C is at the top of the stack and the stack pointer holds the address of C that is 3. The top element is popped from the stack through reading memory word at address 3 and decrementing the stack pointer by 1.</a:t>
            </a: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Then, B is at the top of the stack and the SP holds the address of B that is 2. It can insert a new word, the stack is pushed by incrementing the stack pointer by 1 and inserting a word in that incremented location.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17008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C054C-0830-C17C-DE0A-305E3CC181D2}"/>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7E413EFC-E6CA-C625-B019-B26B0D99D7C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09975" y="1848644"/>
            <a:ext cx="4972050" cy="4305300"/>
          </a:xfrm>
          <a:prstGeom prst="rect">
            <a:avLst/>
          </a:prstGeom>
          <a:noFill/>
          <a:ln>
            <a:noFill/>
          </a:ln>
        </p:spPr>
      </p:pic>
    </p:spTree>
    <p:extLst>
      <p:ext uri="{BB962C8B-B14F-4D97-AF65-F5344CB8AC3E}">
        <p14:creationId xmlns:p14="http://schemas.microsoft.com/office/powerpoint/2010/main" val="2975928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82487-38E0-F8C8-246F-F2708A1B4B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DFE9347-36A3-2D95-3B2C-3287BB113F17}"/>
              </a:ext>
            </a:extLst>
          </p:cNvPr>
          <p:cNvSpPr>
            <a:spLocks noGrp="1"/>
          </p:cNvSpPr>
          <p:nvPr>
            <p:ph idx="1"/>
          </p:nvPr>
        </p:nvSpPr>
        <p:spPr/>
        <p:txBody>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The stack pointer includes 6 bits, because 2</a:t>
            </a:r>
            <a:r>
              <a:rPr lang="en-US" sz="1800" kern="100" baseline="30000" dirty="0">
                <a:effectLst/>
                <a:latin typeface="Aptos" panose="020B0004020202020204" pitchFamily="34" charset="0"/>
                <a:ea typeface="Aptos" panose="020B0004020202020204" pitchFamily="34" charset="0"/>
                <a:cs typeface="Times New Roman" panose="02020603050405020304" pitchFamily="18" charset="0"/>
              </a:rPr>
              <a:t>6</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 64, and the SP cannot exceed 63 (111111 in binary). After all, if 63 is incremented by 1, therefore the result is 0(111111 + 1 = 1000000). SP holds only the six least significant bits. If 000000 is decremented by 1 thus the result is 111111.</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Therefore, when the stack is full, the one-bit register ‘FULL’ is set to 1. If the stack is null, then the one-bit register ‘EMTY’ is set to 1. The data register DR holds the binary information which is composed into or readout of the stack.</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685395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91EC5-C283-0134-F001-8FF5845384AC}"/>
              </a:ext>
            </a:extLst>
          </p:cNvPr>
          <p:cNvSpPr>
            <a:spLocks noGrp="1"/>
          </p:cNvSpPr>
          <p:nvPr>
            <p:ph type="title"/>
          </p:nvPr>
        </p:nvSpPr>
        <p:spPr/>
        <p:txBody>
          <a:bodyPr/>
          <a:lstStyle/>
          <a:p>
            <a:r>
              <a:rPr lang="en-IN" dirty="0"/>
              <a:t>PUSH Operation</a:t>
            </a:r>
          </a:p>
        </p:txBody>
      </p:sp>
      <p:sp>
        <p:nvSpPr>
          <p:cNvPr id="3" name="Content Placeholder 2">
            <a:extLst>
              <a:ext uri="{FF2B5EF4-FFF2-40B4-BE49-F238E27FC236}">
                <a16:creationId xmlns:a16="http://schemas.microsoft.com/office/drawing/2014/main" id="{2CD18B0C-CDAA-6308-8DCE-A0AD4D88CF74}"/>
              </a:ext>
            </a:extLst>
          </p:cNvPr>
          <p:cNvSpPr>
            <a:spLocks noGrp="1"/>
          </p:cNvSpPr>
          <p:nvPr>
            <p:ph idx="1"/>
          </p:nvPr>
        </p:nvSpPr>
        <p:spPr/>
        <p:txBody>
          <a:bodyPr/>
          <a:lstStyle/>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First, the SP is set to 0, EMTY is set to 1, and FULL is set to 0. Now, as the stack is not full (FULL = 0), a new element is inserted using the push operation.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push operation is executed as follows −</a:t>
            </a:r>
          </a:p>
          <a:p>
            <a:pPr>
              <a:lnSpc>
                <a:spcPct val="115000"/>
              </a:lnSpc>
              <a:spcAft>
                <a:spcPts val="800"/>
              </a:spcAf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graphicFrame>
        <p:nvGraphicFramePr>
          <p:cNvPr id="4" name="Table 3">
            <a:extLst>
              <a:ext uri="{FF2B5EF4-FFF2-40B4-BE49-F238E27FC236}">
                <a16:creationId xmlns:a16="http://schemas.microsoft.com/office/drawing/2014/main" id="{C5120607-5F68-7C03-17AF-1DEDEC219B73}"/>
              </a:ext>
            </a:extLst>
          </p:cNvPr>
          <p:cNvGraphicFramePr>
            <a:graphicFrameLocks noGrp="1"/>
          </p:cNvGraphicFramePr>
          <p:nvPr/>
        </p:nvGraphicFramePr>
        <p:xfrm>
          <a:off x="2782570" y="3296698"/>
          <a:ext cx="6626860" cy="1409192"/>
        </p:xfrm>
        <a:graphic>
          <a:graphicData uri="http://schemas.openxmlformats.org/drawingml/2006/table">
            <a:tbl>
              <a:tblPr firstRow="1" firstCol="1" bandRow="1">
                <a:tableStyleId>{5C22544A-7EE6-4342-B048-85BDC9FD1C3A}</a:tableStyleId>
              </a:tblPr>
              <a:tblGrid>
                <a:gridCol w="3313430">
                  <a:extLst>
                    <a:ext uri="{9D8B030D-6E8A-4147-A177-3AD203B41FA5}">
                      <a16:colId xmlns:a16="http://schemas.microsoft.com/office/drawing/2014/main" val="4011496269"/>
                    </a:ext>
                  </a:extLst>
                </a:gridCol>
                <a:gridCol w="3313430">
                  <a:extLst>
                    <a:ext uri="{9D8B030D-6E8A-4147-A177-3AD203B41FA5}">
                      <a16:colId xmlns:a16="http://schemas.microsoft.com/office/drawing/2014/main" val="1504599267"/>
                    </a:ext>
                  </a:extLst>
                </a:gridCol>
              </a:tblGrid>
              <a:tr h="0">
                <a:tc>
                  <a:txBody>
                    <a:bodyPr/>
                    <a:lstStyle/>
                    <a:p>
                      <a:pPr>
                        <a:lnSpc>
                          <a:spcPct val="115000"/>
                        </a:lnSpc>
                        <a:spcAft>
                          <a:spcPts val="800"/>
                        </a:spcAft>
                      </a:pPr>
                      <a:r>
                        <a:rPr lang="en-US" sz="1200" kern="100">
                          <a:effectLst/>
                        </a:rPr>
                        <a:t>SP←SP + 1</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nchor="ctr"/>
                </a:tc>
                <a:tc>
                  <a:txBody>
                    <a:bodyPr/>
                    <a:lstStyle/>
                    <a:p>
                      <a:pPr>
                        <a:lnSpc>
                          <a:spcPct val="115000"/>
                        </a:lnSpc>
                        <a:spcAft>
                          <a:spcPts val="800"/>
                        </a:spcAft>
                      </a:pPr>
                      <a:r>
                        <a:rPr lang="en-US" sz="1200" kern="100">
                          <a:effectLst/>
                        </a:rPr>
                        <a:t>It can increment stack pointer</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3904819474"/>
                  </a:ext>
                </a:extLst>
              </a:tr>
              <a:tr h="0">
                <a:tc>
                  <a:txBody>
                    <a:bodyPr/>
                    <a:lstStyle/>
                    <a:p>
                      <a:pPr>
                        <a:lnSpc>
                          <a:spcPct val="115000"/>
                        </a:lnSpc>
                        <a:spcAft>
                          <a:spcPts val="800"/>
                        </a:spcAft>
                      </a:pPr>
                      <a:r>
                        <a:rPr lang="en-US" sz="1200" kern="100">
                          <a:effectLst/>
                        </a:rPr>
                        <a:t>K[SP] ← DR</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nchor="ctr"/>
                </a:tc>
                <a:tc>
                  <a:txBody>
                    <a:bodyPr/>
                    <a:lstStyle/>
                    <a:p>
                      <a:pPr>
                        <a:lnSpc>
                          <a:spcPct val="115000"/>
                        </a:lnSpc>
                        <a:spcAft>
                          <a:spcPts val="800"/>
                        </a:spcAft>
                      </a:pPr>
                      <a:r>
                        <a:rPr lang="en-US" sz="1200" kern="100">
                          <a:effectLst/>
                        </a:rPr>
                        <a:t>It can write element on top of the stack</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961091126"/>
                  </a:ext>
                </a:extLst>
              </a:tr>
              <a:tr h="0">
                <a:tc>
                  <a:txBody>
                    <a:bodyPr/>
                    <a:lstStyle/>
                    <a:p>
                      <a:pPr>
                        <a:lnSpc>
                          <a:spcPct val="115000"/>
                        </a:lnSpc>
                        <a:spcAft>
                          <a:spcPts val="800"/>
                        </a:spcAft>
                      </a:pPr>
                      <a:r>
                        <a:rPr lang="en-US" sz="1200" kern="100">
                          <a:effectLst/>
                        </a:rPr>
                        <a:t>If (SP = 0) then (FULL ← 1)</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nchor="ctr"/>
                </a:tc>
                <a:tc>
                  <a:txBody>
                    <a:bodyPr/>
                    <a:lstStyle/>
                    <a:p>
                      <a:pPr>
                        <a:lnSpc>
                          <a:spcPct val="115000"/>
                        </a:lnSpc>
                        <a:spcAft>
                          <a:spcPts val="800"/>
                        </a:spcAft>
                      </a:pPr>
                      <a:r>
                        <a:rPr lang="en-US" sz="1200" kern="100">
                          <a:effectLst/>
                        </a:rPr>
                        <a:t>Check if stack is full</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1995401666"/>
                  </a:ext>
                </a:extLst>
              </a:tr>
              <a:tr h="0">
                <a:tc>
                  <a:txBody>
                    <a:bodyPr/>
                    <a:lstStyle/>
                    <a:p>
                      <a:pPr>
                        <a:lnSpc>
                          <a:spcPct val="115000"/>
                        </a:lnSpc>
                        <a:spcAft>
                          <a:spcPts val="800"/>
                        </a:spcAft>
                      </a:pPr>
                      <a:r>
                        <a:rPr lang="en-US" sz="1200" kern="100">
                          <a:effectLst/>
                        </a:rPr>
                        <a:t>EMTY ← 0</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nchor="ctr"/>
                </a:tc>
                <a:tc>
                  <a:txBody>
                    <a:bodyPr/>
                    <a:lstStyle/>
                    <a:p>
                      <a:pPr>
                        <a:lnSpc>
                          <a:spcPct val="115000"/>
                        </a:lnSpc>
                        <a:spcAft>
                          <a:spcPts val="800"/>
                        </a:spcAft>
                      </a:pPr>
                      <a:r>
                        <a:rPr lang="en-US" sz="1200" kern="100" dirty="0">
                          <a:effectLst/>
                        </a:rPr>
                        <a:t>Mark the stack not empty</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6200" marR="76200" marT="76200" marB="76200" anchor="ctr"/>
                </a:tc>
                <a:extLst>
                  <a:ext uri="{0D108BD9-81ED-4DB2-BD59-A6C34878D82A}">
                    <a16:rowId xmlns:a16="http://schemas.microsoft.com/office/drawing/2014/main" val="797310987"/>
                  </a:ext>
                </a:extLst>
              </a:tr>
            </a:tbl>
          </a:graphicData>
        </a:graphic>
      </p:graphicFrame>
    </p:spTree>
    <p:extLst>
      <p:ext uri="{BB962C8B-B14F-4D97-AF65-F5344CB8AC3E}">
        <p14:creationId xmlns:p14="http://schemas.microsoft.com/office/powerpoint/2010/main" val="3728717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TotalTime>
  <Words>1366</Words>
  <Application>Microsoft Office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vt:lpstr>
      <vt:lpstr>Aptos Display</vt:lpstr>
      <vt:lpstr>Arial</vt:lpstr>
      <vt:lpstr>Calibri</vt:lpstr>
      <vt:lpstr>Montserrat</vt:lpstr>
      <vt:lpstr>Symbol</vt:lpstr>
      <vt:lpstr>Office Theme</vt:lpstr>
      <vt:lpstr>PowerPoint Presentation</vt:lpstr>
      <vt:lpstr>Stack Organization</vt:lpstr>
      <vt:lpstr>PowerPoint Presentation</vt:lpstr>
      <vt:lpstr>Advantages of Stack Organization in Computer Architecture </vt:lpstr>
      <vt:lpstr>Disadvantages of Stack Organization in Computer Architecture</vt:lpstr>
      <vt:lpstr>Register Stack </vt:lpstr>
      <vt:lpstr>PowerPoint Presentation</vt:lpstr>
      <vt:lpstr>PowerPoint Presentation</vt:lpstr>
      <vt:lpstr>PUSH Operation</vt:lpstr>
      <vt:lpstr>POP Operation</vt:lpstr>
      <vt:lpstr>Memory Stack Organization in Computer Architecture </vt:lpstr>
      <vt:lpstr>PowerPoint Presentation</vt:lpstr>
      <vt:lpstr>PowerPoint Presentation</vt:lpstr>
      <vt:lpstr>PUSH and POP operations in Memory stack organization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Rajib Banerjee</dc:creator>
  <cp:lastModifiedBy>Rajib Banerjee</cp:lastModifiedBy>
  <cp:revision>3</cp:revision>
  <dcterms:created xsi:type="dcterms:W3CDTF">2025-02-10T02:58:28Z</dcterms:created>
  <dcterms:modified xsi:type="dcterms:W3CDTF">2025-02-10T05:05:14Z</dcterms:modified>
</cp:coreProperties>
</file>