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6"/>
    <a:srgbClr val="FF7E79"/>
    <a:srgbClr val="73FEFF"/>
    <a:srgbClr val="FFFFFF"/>
    <a:srgbClr val="EBB99A"/>
    <a:srgbClr val="FFFD78"/>
    <a:srgbClr val="FF9F0A"/>
    <a:srgbClr val="63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711"/>
  </p:normalViewPr>
  <p:slideViewPr>
    <p:cSldViewPr snapToGrid="0">
      <p:cViewPr>
        <p:scale>
          <a:sx n="96" d="100"/>
          <a:sy n="96" d="100"/>
        </p:scale>
        <p:origin x="5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B427-FC1B-0C43-B340-EA114C1D547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1B7-FF84-5942-B8AF-03C7723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75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949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924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896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871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846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820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795" algn="l" defTabSz="91394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41B7-FF84-5942-B8AF-03C7723B2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41B7-FF84-5942-B8AF-03C7723B2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41B7-FF84-5942-B8AF-03C7723B2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23D-BAE5-4F57-4CD6-EDB1B954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2F4CA-3D5B-4AA8-EE28-E1B91A70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13A0-6CC2-B359-5619-EF63741D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F908-D0A9-2A01-3068-8767B88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78C7-FE04-31EA-6AC4-2158B591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30A-78FB-2DD5-EC07-F46FF34D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FBB3D-B2EB-7DB1-F976-C1FEB17D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C3AF-6822-20A8-77EA-D5A208FB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EEB2-3AD3-8E28-7B16-E00B680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04D8-661C-7CF6-77BF-F146695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8B7CA-1D3D-5B48-01A4-19A92D32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7F91-1986-C09E-85FD-C94BE7E1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C6A7-1A7C-ABED-DDBC-E76F43A4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39C2-6D1C-0C8B-8411-6FE648AE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D8C9-91D3-AFBB-4E12-9E604AB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99EF-594F-5EE3-6BB5-AD8E9E2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5BC7-BAAD-756F-45BB-3A2504C8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3B56-B0DA-C997-A955-DCB74A6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895E-8159-E08E-DBD1-CB989A3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8967-B9F6-A456-B79D-3514E31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8F0-002A-3792-B976-A399EA7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E997-9DC4-3F3A-0286-B6D066FA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E01-2D5A-59BB-05ED-C566DEE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DF7E-66B9-D530-7C24-D6C4E84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FB15-85A6-7B3B-BAEA-1929C4B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70E0-98D3-4C9C-8CD3-142852C1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F673-EEE9-5CF4-2F4E-B78D3226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C749-458B-7C6B-06CA-ACEF81F2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28BB-646D-4A61-5D30-D7CE41EA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FCBC-550E-3D62-2DCA-F373266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8B31-6432-DBAD-F701-3967437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73C9-2C6A-4243-F32D-898FC22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F873-DDF8-E96C-EC5E-41D3F27D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237A-6366-29A2-AB67-3FB36FCE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66CDE-3247-6266-6802-FAD9E69E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527B-A26F-3CE7-B425-24D3F5F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B376C-CA29-A4DF-F6E0-CE6287D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6AC3-D65C-6CB2-BC2B-725C8FB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3E585-1BDC-FE60-B9E0-FBC2D53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D8D4-BA35-1B37-3E17-BA2AA611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8028-E9CB-8167-D155-1FAA54C5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97A69-6891-E5AC-DE57-8CF76033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E75DD-31DE-A213-89B1-7DA38C7B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15C0-F2CF-3718-F60D-B431AB3B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D651-3E09-0510-AF4E-2BF44BBB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DBDF-33BE-22A3-3551-D3457E5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F237-69BE-8924-83BF-0C99ECF3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A2BA-BA35-345D-4723-ABA3C298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50275-ADE5-6CCA-022C-141AD38D0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EB17-EAD7-5FD9-4E27-D91A1E0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20BF-9E83-85C0-9721-E64F218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31BB-8AFE-41E8-31EF-0DB83FE2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CF6-0423-5AD6-9769-FDE92FD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9E91-BF02-A824-480F-9C5C3FF0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FA9C-726B-8FBD-77C3-81BDA87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E2D3-B762-5524-55BF-679E20F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21F-E8B8-54F4-0704-62065EF6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1D64-8350-FA1D-F423-058FCBA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827F-1D2B-CB37-1777-C4ACCA06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485A-A1EA-E3D1-DB77-ADEE0A82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B9DB-BF0A-DF28-EDFB-D1EE345D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DE2F1-A6C0-8341-875E-4804B6389D9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470-C02A-484E-ED8A-BE66BF65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9E77-1889-2D48-D9BD-C5F05F0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9FB-CB81-7B76-0349-2DF705032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665F5-F77A-BADD-42CD-ADFA8D5EC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94530069-3434-BF66-C311-984D5F07E667}"/>
              </a:ext>
            </a:extLst>
          </p:cNvPr>
          <p:cNvGrpSpPr/>
          <p:nvPr/>
        </p:nvGrpSpPr>
        <p:grpSpPr>
          <a:xfrm>
            <a:off x="1734675" y="2259108"/>
            <a:ext cx="7386906" cy="3062178"/>
            <a:chOff x="1734671" y="2259106"/>
            <a:chExt cx="7386907" cy="3062180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DA71391-1CFB-5E7F-C96D-CD2347D75979}"/>
                </a:ext>
              </a:extLst>
            </p:cNvPr>
            <p:cNvSpPr/>
            <p:nvPr/>
          </p:nvSpPr>
          <p:spPr>
            <a:xfrm>
              <a:off x="3240742" y="2259106"/>
              <a:ext cx="4140362" cy="3062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sz="600" dirty="0"/>
              </a:br>
              <a:endParaRPr lang="en-US" sz="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sz="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sz="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sz="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br>
                <a:rPr lang="en-US" sz="600" dirty="0"/>
              </a:br>
              <a:endParaRPr lang="en-US" sz="600" dirty="0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6EC71E7-B383-AC50-CED8-A2EFB9E7A6F8}"/>
                </a:ext>
              </a:extLst>
            </p:cNvPr>
            <p:cNvSpPr/>
            <p:nvPr/>
          </p:nvSpPr>
          <p:spPr>
            <a:xfrm>
              <a:off x="4670854" y="2467779"/>
              <a:ext cx="2522273" cy="2648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  <a:p>
              <a:pPr algn="ctr"/>
              <a:endParaRPr lang="en-US" sz="600" dirty="0"/>
            </a:p>
            <a:p>
              <a:pPr algn="ctr"/>
              <a:endParaRPr lang="en-US" sz="600" dirty="0"/>
            </a:p>
          </p:txBody>
        </p:sp>
        <p:sp>
          <p:nvSpPr>
            <p:cNvPr id="1070" name="Folded Corner 1069">
              <a:extLst>
                <a:ext uri="{FF2B5EF4-FFF2-40B4-BE49-F238E27FC236}">
                  <a16:creationId xmlns:a16="http://schemas.microsoft.com/office/drawing/2014/main" id="{B3FC51E5-0EF6-971A-E616-C1B310DC3746}"/>
                </a:ext>
              </a:extLst>
            </p:cNvPr>
            <p:cNvSpPr/>
            <p:nvPr/>
          </p:nvSpPr>
          <p:spPr>
            <a:xfrm>
              <a:off x="4880155" y="3358402"/>
              <a:ext cx="1080462" cy="672597"/>
            </a:xfrm>
            <a:prstGeom prst="foldedCorner">
              <a:avLst>
                <a:gd name="adj" fmla="val 2001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Georgia" panose="02040502050405020303" pitchFamily="18" charset="0"/>
                </a:rPr>
                <a:t>Safe Program</a:t>
              </a: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BE5BCB02-1BE6-4F06-BAB5-0895AB02B370}"/>
                </a:ext>
              </a:extLst>
            </p:cNvPr>
            <p:cNvSpPr/>
            <p:nvPr/>
          </p:nvSpPr>
          <p:spPr>
            <a:xfrm>
              <a:off x="7866952" y="2879035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latin typeface="Georgia" panose="02040502050405020303" pitchFamily="18" charset="0"/>
                </a:rPr>
                <a:t>eBPF</a:t>
              </a:r>
              <a:r>
                <a:rPr lang="en-US" sz="600" dirty="0">
                  <a:latin typeface="Georgia" panose="02040502050405020303" pitchFamily="18" charset="0"/>
                </a:rPr>
                <a:t> Maps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D1290DDC-6077-AF32-6911-B28D06771E0E}"/>
                </a:ext>
              </a:extLst>
            </p:cNvPr>
            <p:cNvSpPr/>
            <p:nvPr/>
          </p:nvSpPr>
          <p:spPr>
            <a:xfrm>
              <a:off x="7866952" y="4030998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Helper Functions</a:t>
              </a: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D82E0DD-DE05-AFFD-FD99-3F9ED1D9BC57}"/>
                </a:ext>
              </a:extLst>
            </p:cNvPr>
            <p:cNvSpPr/>
            <p:nvPr/>
          </p:nvSpPr>
          <p:spPr>
            <a:xfrm rot="5400000">
              <a:off x="5567120" y="3495135"/>
              <a:ext cx="2265218" cy="594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Extension Program Interface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B1B0CF0-F2B9-B823-4E29-FF03FA6E7554}"/>
                </a:ext>
              </a:extLst>
            </p:cNvPr>
            <p:cNvSpPr txBox="1"/>
            <p:nvPr/>
          </p:nvSpPr>
          <p:spPr>
            <a:xfrm>
              <a:off x="4880153" y="2555872"/>
              <a:ext cx="1080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Kernel</a:t>
              </a:r>
            </a:p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Crate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F24DD125-9DCE-2FF4-E3D9-D90AC2BF2126}"/>
                </a:ext>
              </a:extLst>
            </p:cNvPr>
            <p:cNvSpPr/>
            <p:nvPr/>
          </p:nvSpPr>
          <p:spPr>
            <a:xfrm>
              <a:off x="4880155" y="4343400"/>
              <a:ext cx="1080462" cy="5814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Panic</a:t>
              </a:r>
            </a:p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Handler</a:t>
              </a: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4848B09-4579-B07A-ECC7-A5BCED07B893}"/>
                </a:ext>
              </a:extLst>
            </p:cNvPr>
            <p:cNvSpPr/>
            <p:nvPr/>
          </p:nvSpPr>
          <p:spPr>
            <a:xfrm>
              <a:off x="1734671" y="3358401"/>
              <a:ext cx="1021976" cy="6725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Hook</a:t>
              </a:r>
            </a:p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point</a:t>
              </a:r>
            </a:p>
          </p:txBody>
        </p:sp>
        <p:cxnSp>
          <p:nvCxnSpPr>
            <p:cNvPr id="1092" name="Straight Arrow Connector 1091">
              <a:extLst>
                <a:ext uri="{FF2B5EF4-FFF2-40B4-BE49-F238E27FC236}">
                  <a16:creationId xmlns:a16="http://schemas.microsoft.com/office/drawing/2014/main" id="{50A630F4-D8C3-8928-1B4E-059A3D6B8F62}"/>
                </a:ext>
              </a:extLst>
            </p:cNvPr>
            <p:cNvCxnSpPr/>
            <p:nvPr/>
          </p:nvCxnSpPr>
          <p:spPr>
            <a:xfrm>
              <a:off x="5960617" y="3542288"/>
              <a:ext cx="442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A8448D7-C478-44D4-56BC-C3F70A6E3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0617" y="3786106"/>
              <a:ext cx="442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A11F29FF-143B-8605-BB0E-C7ABB53A1F88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303976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D5B77684-00BA-327C-345B-72C08CD2E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3358401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85F8A430-93D2-9F79-204D-796849305C32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4230129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8A7E2F36-8444-96B4-2F1B-DDE57191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453229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>
              <a:extLst>
                <a:ext uri="{FF2B5EF4-FFF2-40B4-BE49-F238E27FC236}">
                  <a16:creationId xmlns:a16="http://schemas.microsoft.com/office/drawing/2014/main" id="{3EF48415-EE21-9FE6-3561-9F8F09A9D0E7}"/>
                </a:ext>
              </a:extLst>
            </p:cNvPr>
            <p:cNvCxnSpPr>
              <a:stCxn id="1070" idx="2"/>
              <a:endCxn id="1089" idx="0"/>
            </p:cNvCxnSpPr>
            <p:nvPr/>
          </p:nvCxnSpPr>
          <p:spPr>
            <a:xfrm>
              <a:off x="5420386" y="4030999"/>
              <a:ext cx="0" cy="312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A07DFA90-6083-8737-FE07-0A4B05748F82}"/>
                </a:ext>
              </a:extLst>
            </p:cNvPr>
            <p:cNvSpPr/>
            <p:nvPr/>
          </p:nvSpPr>
          <p:spPr>
            <a:xfrm>
              <a:off x="3367086" y="4343400"/>
              <a:ext cx="1080462" cy="5814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Stack</a:t>
              </a:r>
            </a:p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Unwind</a:t>
              </a:r>
            </a:p>
          </p:txBody>
        </p:sp>
        <p:cxnSp>
          <p:nvCxnSpPr>
            <p:cNvPr id="1112" name="Straight Arrow Connector 1111">
              <a:extLst>
                <a:ext uri="{FF2B5EF4-FFF2-40B4-BE49-F238E27FC236}">
                  <a16:creationId xmlns:a16="http://schemas.microsoft.com/office/drawing/2014/main" id="{7748830A-D1FC-A1D2-0F6E-7A18049ADE02}"/>
                </a:ext>
              </a:extLst>
            </p:cNvPr>
            <p:cNvCxnSpPr>
              <a:stCxn id="1089" idx="1"/>
              <a:endCxn id="1110" idx="3"/>
            </p:cNvCxnSpPr>
            <p:nvPr/>
          </p:nvCxnSpPr>
          <p:spPr>
            <a:xfrm flipH="1">
              <a:off x="4447548" y="4634101"/>
              <a:ext cx="4326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>
              <a:extLst>
                <a:ext uri="{FF2B5EF4-FFF2-40B4-BE49-F238E27FC236}">
                  <a16:creationId xmlns:a16="http://schemas.microsoft.com/office/drawing/2014/main" id="{306F2645-6E88-1952-2A34-AD208CC9FECA}"/>
                </a:ext>
              </a:extLst>
            </p:cNvPr>
            <p:cNvCxnSpPr/>
            <p:nvPr/>
          </p:nvCxnSpPr>
          <p:spPr>
            <a:xfrm>
              <a:off x="2756647" y="3542288"/>
              <a:ext cx="21235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1115">
              <a:extLst>
                <a:ext uri="{FF2B5EF4-FFF2-40B4-BE49-F238E27FC236}">
                  <a16:creationId xmlns:a16="http://schemas.microsoft.com/office/drawing/2014/main" id="{5A849156-9243-CC61-B398-120B4B847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647" y="3854690"/>
              <a:ext cx="212350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FD8753E8-725E-74DB-EA99-FF28F191B4BF}"/>
                </a:ext>
              </a:extLst>
            </p:cNvPr>
            <p:cNvCxnSpPr/>
            <p:nvPr/>
          </p:nvCxnSpPr>
          <p:spPr>
            <a:xfrm flipV="1">
              <a:off x="3907317" y="3854690"/>
              <a:ext cx="0" cy="488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2B978AE1-341A-0222-1B77-967BDC330EEA}"/>
                </a:ext>
              </a:extLst>
            </p:cNvPr>
            <p:cNvSpPr txBox="1"/>
            <p:nvPr/>
          </p:nvSpPr>
          <p:spPr>
            <a:xfrm>
              <a:off x="3299285" y="2538946"/>
              <a:ext cx="1216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In-kernel</a:t>
              </a:r>
            </a:p>
            <a:p>
              <a:pPr algn="ctr"/>
              <a:r>
                <a:rPr lang="en-US" sz="600" dirty="0">
                  <a:latin typeface="Georgia" panose="02040502050405020303" pitchFamily="18" charset="0"/>
                </a:rPr>
                <a:t>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2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201D9-2CE1-FA28-EC29-FB6510D3DEEF}"/>
              </a:ext>
            </a:extLst>
          </p:cNvPr>
          <p:cNvSpPr/>
          <p:nvPr/>
        </p:nvSpPr>
        <p:spPr>
          <a:xfrm>
            <a:off x="7329762" y="4948725"/>
            <a:ext cx="4803228" cy="105286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1409F-0F4B-AC95-2290-8777F200DB1D}"/>
              </a:ext>
            </a:extLst>
          </p:cNvPr>
          <p:cNvSpPr/>
          <p:nvPr/>
        </p:nvSpPr>
        <p:spPr>
          <a:xfrm>
            <a:off x="3178947" y="2390379"/>
            <a:ext cx="4078002" cy="64375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1E16-2C6D-8D54-9C95-F75838E153E5}"/>
              </a:ext>
            </a:extLst>
          </p:cNvPr>
          <p:cNvSpPr/>
          <p:nvPr/>
        </p:nvSpPr>
        <p:spPr>
          <a:xfrm>
            <a:off x="7329759" y="4541322"/>
            <a:ext cx="4803234" cy="44450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49B33-BE7B-8921-9E78-1BFF34004941}"/>
              </a:ext>
            </a:extLst>
          </p:cNvPr>
          <p:cNvSpPr/>
          <p:nvPr/>
        </p:nvSpPr>
        <p:spPr>
          <a:xfrm>
            <a:off x="3178947" y="1891137"/>
            <a:ext cx="4078002" cy="49924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F7ED-9E7D-A872-6BB0-B48B72F0412A}"/>
              </a:ext>
            </a:extLst>
          </p:cNvPr>
          <p:cNvSpPr/>
          <p:nvPr/>
        </p:nvSpPr>
        <p:spPr>
          <a:xfrm>
            <a:off x="7325271" y="2446563"/>
            <a:ext cx="4803234" cy="8602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9F260-DA60-281C-F1A5-435275BF9E2D}"/>
              </a:ext>
            </a:extLst>
          </p:cNvPr>
          <p:cNvSpPr/>
          <p:nvPr/>
        </p:nvSpPr>
        <p:spPr>
          <a:xfrm>
            <a:off x="3178944" y="1586730"/>
            <a:ext cx="4077996" cy="29517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B99B8-D054-263B-CA8B-E7D1C06166DB}"/>
              </a:ext>
            </a:extLst>
          </p:cNvPr>
          <p:cNvSpPr/>
          <p:nvPr/>
        </p:nvSpPr>
        <p:spPr>
          <a:xfrm>
            <a:off x="7325274" y="495132"/>
            <a:ext cx="4803228" cy="136441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2D702-8437-B42E-5D06-A52FC4599A4B}"/>
              </a:ext>
            </a:extLst>
          </p:cNvPr>
          <p:cNvSpPr/>
          <p:nvPr/>
        </p:nvSpPr>
        <p:spPr>
          <a:xfrm>
            <a:off x="3178953" y="482772"/>
            <a:ext cx="4078002" cy="118735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FBAA3-1E28-12D8-FCF0-A8111E1DEC1E}"/>
              </a:ext>
            </a:extLst>
          </p:cNvPr>
          <p:cNvSpPr/>
          <p:nvPr/>
        </p:nvSpPr>
        <p:spPr>
          <a:xfrm>
            <a:off x="67884" y="3179382"/>
            <a:ext cx="3042744" cy="108668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10685-D29B-FC56-06BF-E74A51999578}"/>
              </a:ext>
            </a:extLst>
          </p:cNvPr>
          <p:cNvSpPr/>
          <p:nvPr/>
        </p:nvSpPr>
        <p:spPr>
          <a:xfrm>
            <a:off x="67884" y="2112987"/>
            <a:ext cx="3042744" cy="106033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B421F-8BAE-8D53-31F8-5C10D6C2E578}"/>
              </a:ext>
            </a:extLst>
          </p:cNvPr>
          <p:cNvSpPr/>
          <p:nvPr/>
        </p:nvSpPr>
        <p:spPr>
          <a:xfrm>
            <a:off x="67884" y="1556364"/>
            <a:ext cx="3042744" cy="54625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C03BB-A4A3-9737-8E31-366EE643E3AB}"/>
              </a:ext>
            </a:extLst>
          </p:cNvPr>
          <p:cNvSpPr/>
          <p:nvPr/>
        </p:nvSpPr>
        <p:spPr>
          <a:xfrm>
            <a:off x="67884" y="475143"/>
            <a:ext cx="3042744" cy="10954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C0520-3A86-AC01-2BD6-3B81A0622FCB}"/>
              </a:ext>
            </a:extLst>
          </p:cNvPr>
          <p:cNvSpPr txBox="1"/>
          <p:nvPr/>
        </p:nvSpPr>
        <p:spPr>
          <a:xfrm>
            <a:off x="67887" y="475146"/>
            <a:ext cx="3226674" cy="382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2" dirty="0">
                <a:latin typeface="Times" pitchFamily="2" charset="0"/>
              </a:rPr>
              <a:t>       It then proposes command and initial dependency for this entry to the other replicas by sending them </a:t>
            </a:r>
            <a:r>
              <a:rPr lang="en-US" sz="1602" dirty="0" err="1">
                <a:latin typeface="Times" pitchFamily="2" charset="0"/>
              </a:rPr>
              <a:t>FastAccept</a:t>
            </a:r>
            <a:r>
              <a:rPr lang="en-US" sz="1602" dirty="0">
                <a:latin typeface="Times" pitchFamily="2" charset="0"/>
              </a:rPr>
              <a:t> messages.</a:t>
            </a:r>
            <a:br>
              <a:rPr lang="en-US" sz="1602" dirty="0">
                <a:latin typeface="Times" pitchFamily="2" charset="0"/>
              </a:rPr>
            </a:br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 A pilot tries to gather a fast quorum of </a:t>
            </a:r>
            <a:r>
              <a:rPr lang="en-US" sz="1602" dirty="0" err="1">
                <a:latin typeface="Times" pitchFamily="2" charset="0"/>
              </a:rPr>
              <a:t>FastAcceptOk</a:t>
            </a:r>
            <a:r>
              <a:rPr lang="en-US" sz="1602" dirty="0">
                <a:latin typeface="Times" pitchFamily="2" charset="0"/>
              </a:rPr>
              <a:t> replies.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  <a:br>
              <a:rPr lang="en-US" sz="1602" dirty="0">
                <a:latin typeface="Times" pitchFamily="2" charset="0"/>
              </a:rPr>
            </a:br>
            <a:r>
              <a:rPr lang="en-US" sz="1602" dirty="0">
                <a:latin typeface="Times" pitchFamily="2" charset="0"/>
              </a:rPr>
              <a:t>       If a pilot gathers a fast quorum, ..., it is safe for the pilot to commit this entry on the fast path and continue to execution.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Otherwise, the pilot waits till it receives at least f+1 </a:t>
            </a:r>
            <a:r>
              <a:rPr lang="en-US" sz="1602" dirty="0" err="1">
                <a:latin typeface="Times" pitchFamily="2" charset="0"/>
              </a:rPr>
              <a:t>FastAcceptOks</a:t>
            </a:r>
            <a:r>
              <a:rPr lang="en-US" sz="1602" dirty="0">
                <a:latin typeface="Times" pitchFamily="2" charset="0"/>
              </a:rPr>
              <a:t> and </a:t>
            </a:r>
            <a:r>
              <a:rPr lang="en-US" sz="1602" dirty="0" err="1">
                <a:latin typeface="Times" pitchFamily="2" charset="0"/>
              </a:rPr>
              <a:t>FastAcceptReplys</a:t>
            </a:r>
            <a:r>
              <a:rPr lang="en-US" sz="1602" dirty="0">
                <a:latin typeface="Times" pitchFamily="2" charset="0"/>
              </a:rPr>
              <a:t> and then continues to the Accept phase.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90C031-D4B5-8F02-1EFA-5FB44235F3AD}"/>
              </a:ext>
            </a:extLst>
          </p:cNvPr>
          <p:cNvSpPr/>
          <p:nvPr/>
        </p:nvSpPr>
        <p:spPr>
          <a:xfrm>
            <a:off x="91530" y="28125"/>
            <a:ext cx="301909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AF41DA-D6E0-8152-EB67-C8C4A2328313}"/>
              </a:ext>
            </a:extLst>
          </p:cNvPr>
          <p:cNvSpPr/>
          <p:nvPr/>
        </p:nvSpPr>
        <p:spPr>
          <a:xfrm>
            <a:off x="3178953" y="30345"/>
            <a:ext cx="407800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02D1BD-C57F-5F2C-A833-1D8D51D24DF3}"/>
              </a:ext>
            </a:extLst>
          </p:cNvPr>
          <p:cNvSpPr/>
          <p:nvPr/>
        </p:nvSpPr>
        <p:spPr>
          <a:xfrm>
            <a:off x="7325274" y="42573"/>
            <a:ext cx="4803228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C8C6A-896A-D010-098A-000AB54CBC58}"/>
              </a:ext>
            </a:extLst>
          </p:cNvPr>
          <p:cNvSpPr/>
          <p:nvPr/>
        </p:nvSpPr>
        <p:spPr>
          <a:xfrm>
            <a:off x="63507" y="4360842"/>
            <a:ext cx="7257390" cy="183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• The original implementation needs to manually manage control flow, e.g., tracking if </a:t>
            </a:r>
            <a:br>
              <a:rPr lang="en-US" sz="1602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398" dirty="0">
                <a:solidFill>
                  <a:schemeClr val="tx1"/>
                </a:solidFill>
                <a:latin typeface="Times" pitchFamily="2" charset="0"/>
              </a:rPr>
              <a:t>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the reply is outdated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L8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DepFast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automatically handles this.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•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DepFast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handles timeout elegantly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 The original code must count timeout</a:t>
            </a:r>
            <a:br>
              <a:rPr lang="en-US" sz="1602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398" dirty="0">
                <a:solidFill>
                  <a:schemeClr val="tx1"/>
                </a:solidFill>
                <a:latin typeface="Times" pitchFamily="2" charset="0"/>
              </a:rPr>
              <a:t>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after receiving a reply, or it needs another callback to explicitly handle timeout.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• DepFast can effectively express complex conditions more naturally. It first waits for</a:t>
            </a:r>
            <a:br>
              <a:rPr lang="en-US" sz="1602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the fast path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L7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then the slow path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L9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 The original code does it in a reversed</a:t>
            </a:r>
            <a:br>
              <a:rPr lang="en-US" sz="1602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way, first waits for the regular quorum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L16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then the fast quorum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</a:t>
            </a:r>
          </a:p>
        </p:txBody>
      </p:sp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EC892431-3591-CB69-B4B4-EB18C0F68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0448" y="572970"/>
            <a:ext cx="320040" cy="320040"/>
          </a:xfrm>
          <a:prstGeom prst="rect">
            <a:avLst/>
          </a:prstGeom>
        </p:spPr>
      </p:pic>
      <p:pic>
        <p:nvPicPr>
          <p:cNvPr id="22" name="Graphic 21" descr="Badge with solid fill">
            <a:extLst>
              <a:ext uri="{FF2B5EF4-FFF2-40B4-BE49-F238E27FC236}">
                <a16:creationId xmlns:a16="http://schemas.microsoft.com/office/drawing/2014/main" id="{41A1308D-F2A4-111A-A862-AC95A0D10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0448" y="1607388"/>
            <a:ext cx="320040" cy="320040"/>
          </a:xfrm>
          <a:prstGeom prst="rect">
            <a:avLst/>
          </a:prstGeom>
        </p:spPr>
      </p:pic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2BAFB58C-F11B-D280-9C58-90CDB67DD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1694" y="4574760"/>
            <a:ext cx="320040" cy="320040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CC6EF216-2276-C71C-AFAA-742E98E765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174" y="2478534"/>
            <a:ext cx="320040" cy="320040"/>
          </a:xfrm>
          <a:prstGeom prst="rect">
            <a:avLst/>
          </a:prstGeom>
        </p:spPr>
      </p:pic>
      <p:pic>
        <p:nvPicPr>
          <p:cNvPr id="25" name="Graphic 24" descr="Badge 1 with solid fill">
            <a:extLst>
              <a:ext uri="{FF2B5EF4-FFF2-40B4-BE49-F238E27FC236}">
                <a16:creationId xmlns:a16="http://schemas.microsoft.com/office/drawing/2014/main" id="{F5D209E1-2BD5-E07E-D1A4-925482276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64878" y="542994"/>
            <a:ext cx="320040" cy="320040"/>
          </a:xfrm>
          <a:prstGeom prst="rect">
            <a:avLst/>
          </a:prstGeom>
        </p:spPr>
      </p:pic>
      <p:pic>
        <p:nvPicPr>
          <p:cNvPr id="26" name="Graphic 25" descr="Badge with solid fill">
            <a:extLst>
              <a:ext uri="{FF2B5EF4-FFF2-40B4-BE49-F238E27FC236}">
                <a16:creationId xmlns:a16="http://schemas.microsoft.com/office/drawing/2014/main" id="{8A1A474F-02EE-215E-E6EB-F8D38C9C0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2602" y="2446560"/>
            <a:ext cx="320040" cy="320040"/>
          </a:xfrm>
          <a:prstGeom prst="rect">
            <a:avLst/>
          </a:prstGeom>
        </p:spPr>
      </p:pic>
      <p:pic>
        <p:nvPicPr>
          <p:cNvPr id="27" name="Graphic 26" descr="Badge 3 with solid fill">
            <a:extLst>
              <a:ext uri="{FF2B5EF4-FFF2-40B4-BE49-F238E27FC236}">
                <a16:creationId xmlns:a16="http://schemas.microsoft.com/office/drawing/2014/main" id="{0325E94E-6B2E-4A60-AF4B-0B58B0AF8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0436" y="2002782"/>
            <a:ext cx="320040" cy="320040"/>
          </a:xfrm>
          <a:prstGeom prst="rect">
            <a:avLst/>
          </a:prstGeom>
        </p:spPr>
      </p:pic>
      <p:pic>
        <p:nvPicPr>
          <p:cNvPr id="28" name="Graphic 27" descr="Badge 4 with solid fill">
            <a:extLst>
              <a:ext uri="{FF2B5EF4-FFF2-40B4-BE49-F238E27FC236}">
                <a16:creationId xmlns:a16="http://schemas.microsoft.com/office/drawing/2014/main" id="{D3258A91-3209-4BBD-3C16-19A9BD282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52602" y="5217624"/>
            <a:ext cx="320040" cy="320040"/>
          </a:xfrm>
          <a:prstGeom prst="rect">
            <a:avLst/>
          </a:prstGeom>
        </p:spPr>
      </p:pic>
      <p:pic>
        <p:nvPicPr>
          <p:cNvPr id="29" name="Graphic 28" descr="Badge 1 with solid fill">
            <a:extLst>
              <a:ext uri="{FF2B5EF4-FFF2-40B4-BE49-F238E27FC236}">
                <a16:creationId xmlns:a16="http://schemas.microsoft.com/office/drawing/2014/main" id="{E468C3CF-5B50-E4B0-B81A-058BBD467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30" y="469356"/>
            <a:ext cx="320040" cy="320040"/>
          </a:xfrm>
          <a:prstGeom prst="rect">
            <a:avLst/>
          </a:prstGeom>
        </p:spPr>
      </p:pic>
      <p:pic>
        <p:nvPicPr>
          <p:cNvPr id="30" name="Graphic 29" descr="Badge with solid fill">
            <a:extLst>
              <a:ext uri="{FF2B5EF4-FFF2-40B4-BE49-F238E27FC236}">
                <a16:creationId xmlns:a16="http://schemas.microsoft.com/office/drawing/2014/main" id="{3BFD4178-AE46-522B-E6CC-EDA983F2A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64" y="1539498"/>
            <a:ext cx="320040" cy="320040"/>
          </a:xfrm>
          <a:prstGeom prst="rect">
            <a:avLst/>
          </a:prstGeom>
        </p:spPr>
      </p:pic>
      <p:pic>
        <p:nvPicPr>
          <p:cNvPr id="31" name="Graphic 30" descr="Badge 3 with solid fill">
            <a:extLst>
              <a:ext uri="{FF2B5EF4-FFF2-40B4-BE49-F238E27FC236}">
                <a16:creationId xmlns:a16="http://schemas.microsoft.com/office/drawing/2014/main" id="{33A9BC24-2371-14C5-EF58-DE143914B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0" y="2095878"/>
            <a:ext cx="320040" cy="320040"/>
          </a:xfrm>
          <a:prstGeom prst="rect">
            <a:avLst/>
          </a:prstGeom>
        </p:spPr>
      </p:pic>
      <p:pic>
        <p:nvPicPr>
          <p:cNvPr id="32" name="Graphic 31" descr="Badge 4 with solid fill">
            <a:extLst>
              <a:ext uri="{FF2B5EF4-FFF2-40B4-BE49-F238E27FC236}">
                <a16:creationId xmlns:a16="http://schemas.microsoft.com/office/drawing/2014/main" id="{8A8471A3-520B-6DAA-50B7-783535F878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30" y="3146832"/>
            <a:ext cx="320040" cy="3200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84BD63-8720-A984-DCF1-851B7A6B8B35}"/>
              </a:ext>
            </a:extLst>
          </p:cNvPr>
          <p:cNvSpPr txBox="1"/>
          <p:nvPr/>
        </p:nvSpPr>
        <p:spPr>
          <a:xfrm>
            <a:off x="3105381" y="475140"/>
            <a:ext cx="4323846" cy="393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BcastFastAccept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QuorumEvent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QuorumEvent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fastpath.SetTimeout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(FASTPATH_TIMEOUT);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slowpath.SetTimeout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(SLOWPATH_TIMEOUT);</a:t>
            </a:r>
          </a:p>
          <a:p>
            <a: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fastpath.Wait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b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fastpath.Ready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fast path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fastpath.Fail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b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2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fastpath.Timeout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slowpath.Wait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slowpath.Ready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retry or error handling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002" dirty="0"/>
              <a:t>17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D53422-ADC5-0A9F-46EB-F88050D54474}"/>
              </a:ext>
            </a:extLst>
          </p:cNvPr>
          <p:cNvSpPr/>
          <p:nvPr/>
        </p:nvSpPr>
        <p:spPr>
          <a:xfrm>
            <a:off x="11350281" y="169434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056E52-2CCA-924A-80DE-35C20BD6D7A7}"/>
              </a:ext>
            </a:extLst>
          </p:cNvPr>
          <p:cNvSpPr/>
          <p:nvPr/>
        </p:nvSpPr>
        <p:spPr>
          <a:xfrm>
            <a:off x="6398727" y="164958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C76D7-06AE-CD26-67A5-F18B75354BFA}"/>
              </a:ext>
            </a:extLst>
          </p:cNvPr>
          <p:cNvSpPr/>
          <p:nvPr/>
        </p:nvSpPr>
        <p:spPr>
          <a:xfrm>
            <a:off x="3576585" y="4933296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7B4A31-C845-8778-4C1F-C69958C39965}"/>
              </a:ext>
            </a:extLst>
          </p:cNvPr>
          <p:cNvSpPr/>
          <p:nvPr/>
        </p:nvSpPr>
        <p:spPr>
          <a:xfrm>
            <a:off x="2327151" y="4684872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6878EA-CDF0-0921-5E24-1F0C87F7E123}"/>
              </a:ext>
            </a:extLst>
          </p:cNvPr>
          <p:cNvSpPr/>
          <p:nvPr/>
        </p:nvSpPr>
        <p:spPr>
          <a:xfrm>
            <a:off x="1639845" y="5662380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C41F4-2190-3B25-9849-D43A30B2F14E}"/>
              </a:ext>
            </a:extLst>
          </p:cNvPr>
          <p:cNvSpPr/>
          <p:nvPr/>
        </p:nvSpPr>
        <p:spPr>
          <a:xfrm>
            <a:off x="6340923" y="5910222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8F6A-DC94-ED0A-493B-E36D5B69D2CD}"/>
              </a:ext>
            </a:extLst>
          </p:cNvPr>
          <p:cNvSpPr txBox="1"/>
          <p:nvPr/>
        </p:nvSpPr>
        <p:spPr>
          <a:xfrm>
            <a:off x="7274085" y="440367"/>
            <a:ext cx="4939866" cy="590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FastAccept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entry := ...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BcastFastAccept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(entry)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entry.startTime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= Now()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OnFastAcceptReply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(r *Reply) 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entry := logs[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r.p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r.i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02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entry.ballot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r.ballot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r.fastAcceptOK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r.fastAcceptReply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b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elapsed := Now().Since(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entry.startTime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elapsed &gt;=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SLOW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PATH_TIMEOUT &amp;&amp; </a:t>
            </a:r>
            <a:b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QuorumSize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retry or error handling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398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entry.nOK+entry.nReply</a:t>
            </a:r>
            <a:r>
              <a:rPr lang="en-US" sz="1398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398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QuorumSize</a:t>
            </a:r>
            <a:r>
              <a:rPr lang="en-US" sz="1398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20    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elapsed &lt; FASTPATH_TIMEOUT {</a:t>
            </a:r>
          </a:p>
          <a:p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      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FastQuorumSize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fast path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&gt;N-</a:t>
            </a:r>
            <a:r>
              <a:rPr lang="en-US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FastQuorumSize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</a:p>
          <a:p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  <a:r>
              <a:rPr lang="en-US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US" sz="1398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398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398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  <a:endParaRPr lang="en-US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</a:p>
          <a:p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  </a:t>
            </a:r>
            <a:r>
              <a:rPr 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43B33-EE55-4DD8-7B0F-631112B179AF}"/>
              </a:ext>
            </a:extLst>
          </p:cNvPr>
          <p:cNvSpPr/>
          <p:nvPr/>
        </p:nvSpPr>
        <p:spPr>
          <a:xfrm>
            <a:off x="3868635" y="5898348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9C5F25-B974-5680-0995-3996EDCD4A34}"/>
              </a:ext>
            </a:extLst>
          </p:cNvPr>
          <p:cNvSpPr/>
          <p:nvPr/>
        </p:nvSpPr>
        <p:spPr>
          <a:xfrm>
            <a:off x="3798951" y="5662374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40095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71CE1C-C5E4-A214-E205-EFAF316654A2}"/>
              </a:ext>
            </a:extLst>
          </p:cNvPr>
          <p:cNvSpPr/>
          <p:nvPr/>
        </p:nvSpPr>
        <p:spPr>
          <a:xfrm>
            <a:off x="2540049" y="2292795"/>
            <a:ext cx="4758042" cy="12543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39D39-36C1-EE75-E406-5EC71F03861F}"/>
              </a:ext>
            </a:extLst>
          </p:cNvPr>
          <p:cNvSpPr/>
          <p:nvPr/>
        </p:nvSpPr>
        <p:spPr>
          <a:xfrm>
            <a:off x="7340844" y="4622328"/>
            <a:ext cx="4828032" cy="1463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A794-23D6-E0C0-622B-5706DD358116}"/>
              </a:ext>
            </a:extLst>
          </p:cNvPr>
          <p:cNvSpPr/>
          <p:nvPr/>
        </p:nvSpPr>
        <p:spPr>
          <a:xfrm>
            <a:off x="7340838" y="6106845"/>
            <a:ext cx="4832268" cy="70065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9289A-53E1-1946-D278-60715DC68709}"/>
              </a:ext>
            </a:extLst>
          </p:cNvPr>
          <p:cNvSpPr/>
          <p:nvPr/>
        </p:nvSpPr>
        <p:spPr>
          <a:xfrm>
            <a:off x="2540049" y="3563463"/>
            <a:ext cx="4758042" cy="47941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9AC49-4DC2-F40B-0239-538DAD29B45D}"/>
              </a:ext>
            </a:extLst>
          </p:cNvPr>
          <p:cNvSpPr/>
          <p:nvPr/>
        </p:nvSpPr>
        <p:spPr>
          <a:xfrm>
            <a:off x="7340247" y="2712084"/>
            <a:ext cx="4832862" cy="187452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51349-5B3A-56C6-20BD-5C182734FF57}"/>
              </a:ext>
            </a:extLst>
          </p:cNvPr>
          <p:cNvSpPr/>
          <p:nvPr/>
        </p:nvSpPr>
        <p:spPr>
          <a:xfrm>
            <a:off x="2539014" y="1852932"/>
            <a:ext cx="4754880" cy="4114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ED59-540C-D964-C88B-AA7BE9DDCBC7}"/>
              </a:ext>
            </a:extLst>
          </p:cNvPr>
          <p:cNvSpPr/>
          <p:nvPr/>
        </p:nvSpPr>
        <p:spPr>
          <a:xfrm>
            <a:off x="2540055" y="527196"/>
            <a:ext cx="4758042" cy="13143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9579-0B6D-8D54-DB58-0E2DE01D925F}"/>
              </a:ext>
            </a:extLst>
          </p:cNvPr>
          <p:cNvSpPr/>
          <p:nvPr/>
        </p:nvSpPr>
        <p:spPr>
          <a:xfrm>
            <a:off x="7340244" y="526521"/>
            <a:ext cx="4846320" cy="21547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2452965" y="503444"/>
            <a:ext cx="5019306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"set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}    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matches</a:t>
            </a:r>
            <a:endParaRPr lang="en-US" altLang="zh-CN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D5D52-D43C-3395-DEAE-6812E12B875B}"/>
              </a:ext>
            </a:extLst>
          </p:cNvPr>
          <p:cNvSpPr txBox="1"/>
          <p:nvPr/>
        </p:nvSpPr>
        <p:spPr>
          <a:xfrm>
            <a:off x="7247025" y="499389"/>
            <a:ext cx="5019306" cy="633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&amp;&amp; payload[off] !=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14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 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if the hash matches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67F028AC-76DC-F4AB-223C-88556DE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066" y="4658640"/>
            <a:ext cx="320040" cy="320040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7750E5B4-6ABB-F13B-5A84-11A2B4979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066" y="523326"/>
            <a:ext cx="320040" cy="32004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4516FCB5-97F4-B03E-4FEB-2ACC38CF4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53066" y="2746326"/>
            <a:ext cx="320040" cy="32004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2FD2A2F1-CFA3-1EAB-BA87-8EA44DA46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65939" y="6108027"/>
            <a:ext cx="319446" cy="319446"/>
          </a:xfrm>
          <a:prstGeom prst="rect">
            <a:avLst/>
          </a:prstGeom>
        </p:spPr>
      </p:pic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3EF231DC-BA19-322C-0BA3-EDF3EE27C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8048" y="527196"/>
            <a:ext cx="320040" cy="320040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B01409A-786D-911D-ECAF-A68A80566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048" y="1865280"/>
            <a:ext cx="320040" cy="320040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FA92AC77-E958-501C-92E9-FD57FBD89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8048" y="3562818"/>
            <a:ext cx="320040" cy="32004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B92D227-EDB9-2604-A772-4B4C0CF7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048" y="2298732"/>
            <a:ext cx="320040" cy="3200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6D2F72-F591-C552-E5A5-D170419EE9D4}"/>
              </a:ext>
            </a:extLst>
          </p:cNvPr>
          <p:cNvSpPr/>
          <p:nvPr/>
        </p:nvSpPr>
        <p:spPr>
          <a:xfrm>
            <a:off x="-4092" y="3008637"/>
            <a:ext cx="2482344" cy="103423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741A0A-8112-94C3-1CAF-BEE4AB46B054}"/>
              </a:ext>
            </a:extLst>
          </p:cNvPr>
          <p:cNvSpPr/>
          <p:nvPr/>
        </p:nvSpPr>
        <p:spPr>
          <a:xfrm>
            <a:off x="8943" y="1339323"/>
            <a:ext cx="2475606" cy="78029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051CE-99A8-7C8A-9D7E-93A16BC8DFAC}"/>
              </a:ext>
            </a:extLst>
          </p:cNvPr>
          <p:cNvSpPr/>
          <p:nvPr/>
        </p:nvSpPr>
        <p:spPr>
          <a:xfrm>
            <a:off x="3" y="527199"/>
            <a:ext cx="2484546" cy="7864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C9A494-0FA5-8E3C-1AC2-2ED9E39E4330}"/>
              </a:ext>
            </a:extLst>
          </p:cNvPr>
          <p:cNvSpPr/>
          <p:nvPr/>
        </p:nvSpPr>
        <p:spPr>
          <a:xfrm>
            <a:off x="-4092" y="2168799"/>
            <a:ext cx="2482344" cy="78029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E7442-FB98-C5BB-388B-0200B7BA8526}"/>
              </a:ext>
            </a:extLst>
          </p:cNvPr>
          <p:cNvSpPr txBox="1"/>
          <p:nvPr/>
        </p:nvSpPr>
        <p:spPr>
          <a:xfrm>
            <a:off x="-50253" y="522465"/>
            <a:ext cx="2628894" cy="357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2" dirty="0">
                <a:latin typeface="Times" pitchFamily="2" charset="0"/>
              </a:rPr>
              <a:t>      It extracts the SET command from the XDP payload.</a:t>
            </a:r>
            <a:br>
              <a:rPr lang="en-US" sz="1602" dirty="0">
                <a:latin typeface="Times" pitchFamily="2" charset="0"/>
              </a:rPr>
            </a:br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  <a:br>
              <a:rPr lang="en-US" sz="1602" dirty="0">
                <a:latin typeface="Times" pitchFamily="2" charset="0"/>
              </a:rPr>
            </a:br>
            <a:r>
              <a:rPr lang="en-US" sz="1602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600" dirty="0">
              <a:latin typeface="Times" pitchFamily="2" charset="0"/>
            </a:endParaRPr>
          </a:p>
          <a:p>
            <a:r>
              <a:rPr lang="en-US" sz="1602" dirty="0">
                <a:latin typeface="Times" pitchFamily="2" charset="0"/>
              </a:rPr>
              <a:t> </a:t>
            </a:r>
            <a:r>
              <a:rPr lang="zh-CN" altLang="en-US" sz="1602" dirty="0">
                <a:latin typeface="Times" pitchFamily="2" charset="0"/>
              </a:rPr>
              <a:t>     </a:t>
            </a:r>
            <a:r>
              <a:rPr lang="en-US" sz="1602" dirty="0">
                <a:latin typeface="Times" pitchFamily="2" charset="0"/>
              </a:rPr>
              <a:t>If the hash matches the calculated hash, the corresponding cache entry in the map should be invalidated</a:t>
            </a:r>
          </a:p>
        </p:txBody>
      </p:sp>
      <p:pic>
        <p:nvPicPr>
          <p:cNvPr id="34" name="Graphic 33" descr="Badge 1 with solid fill">
            <a:extLst>
              <a:ext uri="{FF2B5EF4-FFF2-40B4-BE49-F238E27FC236}">
                <a16:creationId xmlns:a16="http://schemas.microsoft.com/office/drawing/2014/main" id="{700B2B5C-6668-1329-7D82-F4E2320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548" y="538458"/>
            <a:ext cx="320040" cy="320040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B2C0A68F-F222-F20C-7A30-BDE48AA83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098" y="1342944"/>
            <a:ext cx="320040" cy="320040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39A236E1-9D0F-82A2-1FBD-609460CCC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57" y="2146536"/>
            <a:ext cx="340842" cy="320040"/>
          </a:xfrm>
          <a:prstGeom prst="rect">
            <a:avLst/>
          </a:prstGeom>
        </p:spPr>
      </p:pic>
      <p:pic>
        <p:nvPicPr>
          <p:cNvPr id="37" name="Graphic 36" descr="Badge 4 with solid fill">
            <a:extLst>
              <a:ext uri="{FF2B5EF4-FFF2-40B4-BE49-F238E27FC236}">
                <a16:creationId xmlns:a16="http://schemas.microsoft.com/office/drawing/2014/main" id="{AC9A0978-8E4E-FBE9-ACB1-857FE614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54" y="2976084"/>
            <a:ext cx="320040" cy="3200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5023A3-1E33-185B-84C7-F58C1EE72E43}"/>
              </a:ext>
            </a:extLst>
          </p:cNvPr>
          <p:cNvSpPr/>
          <p:nvPr/>
        </p:nvSpPr>
        <p:spPr>
          <a:xfrm>
            <a:off x="2923617" y="139473"/>
            <a:ext cx="407800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A8365-9DC7-6D34-D9CA-273E5B1AB00D}"/>
              </a:ext>
            </a:extLst>
          </p:cNvPr>
          <p:cNvSpPr/>
          <p:nvPr/>
        </p:nvSpPr>
        <p:spPr>
          <a:xfrm>
            <a:off x="7347414" y="153561"/>
            <a:ext cx="4803228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E35A57-781D-448C-79A2-01CC8430EFF8}"/>
              </a:ext>
            </a:extLst>
          </p:cNvPr>
          <p:cNvSpPr/>
          <p:nvPr/>
        </p:nvSpPr>
        <p:spPr>
          <a:xfrm>
            <a:off x="-245358" y="139473"/>
            <a:ext cx="301909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387EB-FB63-2A18-B4CD-45CCC84E65BC}"/>
              </a:ext>
            </a:extLst>
          </p:cNvPr>
          <p:cNvSpPr/>
          <p:nvPr/>
        </p:nvSpPr>
        <p:spPr>
          <a:xfrm>
            <a:off x="6080829" y="278472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08FE57-1C6D-8693-37F9-D6C0FDA932C3}"/>
              </a:ext>
            </a:extLst>
          </p:cNvPr>
          <p:cNvSpPr/>
          <p:nvPr/>
        </p:nvSpPr>
        <p:spPr>
          <a:xfrm>
            <a:off x="11293035" y="278472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4EC1A-408B-4EFC-D730-A092747D99EA}"/>
              </a:ext>
            </a:extLst>
          </p:cNvPr>
          <p:cNvSpPr/>
          <p:nvPr/>
        </p:nvSpPr>
        <p:spPr>
          <a:xfrm>
            <a:off x="8949" y="4079061"/>
            <a:ext cx="7284954" cy="27284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• The checks required previously by the verifier, including these for offset and  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data_end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limits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L6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are now being enforced via the inherent language features of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Rust, such as the slice that implements bound checks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and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The four levels of nesting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L5,11,20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is significantly reduced by converting a </a:t>
            </a:r>
          </a:p>
          <a:p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-loop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with intricate conditions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take_while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60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sz="160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thus dividing the code.</a:t>
            </a:r>
          </a:p>
          <a:p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  <a:p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71CE1C-C5E4-A214-E205-EFAF316654A2}"/>
              </a:ext>
            </a:extLst>
          </p:cNvPr>
          <p:cNvSpPr/>
          <p:nvPr/>
        </p:nvSpPr>
        <p:spPr>
          <a:xfrm>
            <a:off x="2540049" y="2292795"/>
            <a:ext cx="4758042" cy="12543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39D39-36C1-EE75-E406-5EC71F03861F}"/>
              </a:ext>
            </a:extLst>
          </p:cNvPr>
          <p:cNvSpPr/>
          <p:nvPr/>
        </p:nvSpPr>
        <p:spPr>
          <a:xfrm>
            <a:off x="7340844" y="4622328"/>
            <a:ext cx="4828032" cy="1463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A794-23D6-E0C0-622B-5706DD358116}"/>
              </a:ext>
            </a:extLst>
          </p:cNvPr>
          <p:cNvSpPr/>
          <p:nvPr/>
        </p:nvSpPr>
        <p:spPr>
          <a:xfrm>
            <a:off x="7340838" y="6106845"/>
            <a:ext cx="4832268" cy="70065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9289A-53E1-1946-D278-60715DC68709}"/>
              </a:ext>
            </a:extLst>
          </p:cNvPr>
          <p:cNvSpPr/>
          <p:nvPr/>
        </p:nvSpPr>
        <p:spPr>
          <a:xfrm>
            <a:off x="2540049" y="3563463"/>
            <a:ext cx="4758042" cy="47941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9AC49-4DC2-F40B-0239-538DAD29B45D}"/>
              </a:ext>
            </a:extLst>
          </p:cNvPr>
          <p:cNvSpPr/>
          <p:nvPr/>
        </p:nvSpPr>
        <p:spPr>
          <a:xfrm>
            <a:off x="7340247" y="2712084"/>
            <a:ext cx="4832862" cy="187452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51349-5B3A-56C6-20BD-5C182734FF57}"/>
              </a:ext>
            </a:extLst>
          </p:cNvPr>
          <p:cNvSpPr/>
          <p:nvPr/>
        </p:nvSpPr>
        <p:spPr>
          <a:xfrm>
            <a:off x="2539014" y="1852932"/>
            <a:ext cx="4754880" cy="4114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ED59-540C-D964-C88B-AA7BE9DDCBC7}"/>
              </a:ext>
            </a:extLst>
          </p:cNvPr>
          <p:cNvSpPr/>
          <p:nvPr/>
        </p:nvSpPr>
        <p:spPr>
          <a:xfrm>
            <a:off x="2540055" y="527196"/>
            <a:ext cx="4758042" cy="13143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9579-0B6D-8D54-DB58-0E2DE01D925F}"/>
              </a:ext>
            </a:extLst>
          </p:cNvPr>
          <p:cNvSpPr/>
          <p:nvPr/>
        </p:nvSpPr>
        <p:spPr>
          <a:xfrm>
            <a:off x="7340244" y="526521"/>
            <a:ext cx="4846320" cy="21547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2452965" y="503444"/>
            <a:ext cx="5019306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"set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}    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matches</a:t>
            </a:r>
            <a:endParaRPr lang="en-US" altLang="zh-CN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D5D52-D43C-3395-DEAE-6812E12B875B}"/>
              </a:ext>
            </a:extLst>
          </p:cNvPr>
          <p:cNvSpPr txBox="1"/>
          <p:nvPr/>
        </p:nvSpPr>
        <p:spPr>
          <a:xfrm>
            <a:off x="7247025" y="499391"/>
            <a:ext cx="8232462" cy="611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 &amp;&amp;payload[off] !=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14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 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if the hash matches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67F028AC-76DC-F4AB-223C-88556DE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066" y="4658640"/>
            <a:ext cx="320040" cy="320040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7750E5B4-6ABB-F13B-5A84-11A2B4979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066" y="523326"/>
            <a:ext cx="320040" cy="32004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4516FCB5-97F4-B03E-4FEB-2ACC38CF4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53066" y="2746326"/>
            <a:ext cx="320040" cy="32004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2FD2A2F1-CFA3-1EAB-BA87-8EA44DA46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65939" y="6108027"/>
            <a:ext cx="319446" cy="319446"/>
          </a:xfrm>
          <a:prstGeom prst="rect">
            <a:avLst/>
          </a:prstGeom>
        </p:spPr>
      </p:pic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3EF231DC-BA19-322C-0BA3-EDF3EE27C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8048" y="527196"/>
            <a:ext cx="320040" cy="320040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B01409A-786D-911D-ECAF-A68A80566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048" y="1865280"/>
            <a:ext cx="320040" cy="320040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FA92AC77-E958-501C-92E9-FD57FBD89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8048" y="3562818"/>
            <a:ext cx="320040" cy="32004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B92D227-EDB9-2604-A772-4B4C0CF7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048" y="2298732"/>
            <a:ext cx="320040" cy="3200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6D2F72-F591-C552-E5A5-D170419EE9D4}"/>
              </a:ext>
            </a:extLst>
          </p:cNvPr>
          <p:cNvSpPr/>
          <p:nvPr/>
        </p:nvSpPr>
        <p:spPr>
          <a:xfrm>
            <a:off x="-4092" y="3008637"/>
            <a:ext cx="2482344" cy="103423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741A0A-8112-94C3-1CAF-BEE4AB46B054}"/>
              </a:ext>
            </a:extLst>
          </p:cNvPr>
          <p:cNvSpPr/>
          <p:nvPr/>
        </p:nvSpPr>
        <p:spPr>
          <a:xfrm>
            <a:off x="8943" y="1339323"/>
            <a:ext cx="2475606" cy="78029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051CE-99A8-7C8A-9D7E-93A16BC8DFAC}"/>
              </a:ext>
            </a:extLst>
          </p:cNvPr>
          <p:cNvSpPr/>
          <p:nvPr/>
        </p:nvSpPr>
        <p:spPr>
          <a:xfrm>
            <a:off x="3" y="527199"/>
            <a:ext cx="2484546" cy="7864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C9A494-0FA5-8E3C-1AC2-2ED9E39E4330}"/>
              </a:ext>
            </a:extLst>
          </p:cNvPr>
          <p:cNvSpPr/>
          <p:nvPr/>
        </p:nvSpPr>
        <p:spPr>
          <a:xfrm>
            <a:off x="-4092" y="2168799"/>
            <a:ext cx="2482344" cy="78029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E7442-FB98-C5BB-388B-0200B7BA8526}"/>
              </a:ext>
            </a:extLst>
          </p:cNvPr>
          <p:cNvSpPr txBox="1"/>
          <p:nvPr/>
        </p:nvSpPr>
        <p:spPr>
          <a:xfrm>
            <a:off x="-50253" y="522465"/>
            <a:ext cx="2628894" cy="357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2" dirty="0">
                <a:latin typeface="Times" pitchFamily="2" charset="0"/>
              </a:rPr>
              <a:t>      It extracts the SET command from the XDP payload.</a:t>
            </a:r>
            <a:br>
              <a:rPr lang="en-US" sz="1602" dirty="0">
                <a:latin typeface="Times" pitchFamily="2" charset="0"/>
              </a:rPr>
            </a:br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  <a:br>
              <a:rPr lang="en-US" sz="1602" dirty="0">
                <a:latin typeface="Times" pitchFamily="2" charset="0"/>
              </a:rPr>
            </a:br>
            <a:r>
              <a:rPr lang="en-US" sz="1602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600" dirty="0">
              <a:latin typeface="Times" pitchFamily="2" charset="0"/>
            </a:endParaRPr>
          </a:p>
          <a:p>
            <a:r>
              <a:rPr lang="en-US" sz="1602" dirty="0">
                <a:latin typeface="Times" pitchFamily="2" charset="0"/>
              </a:rPr>
              <a:t> </a:t>
            </a:r>
            <a:r>
              <a:rPr lang="zh-CN" altLang="en-US" sz="1602" dirty="0">
                <a:latin typeface="Times" pitchFamily="2" charset="0"/>
              </a:rPr>
              <a:t>     </a:t>
            </a:r>
            <a:r>
              <a:rPr lang="en-US" sz="1602" dirty="0">
                <a:latin typeface="Times" pitchFamily="2" charset="0"/>
              </a:rPr>
              <a:t>If the hash matches the calculated hash, the corresponding cache entry in the map should be invalidated</a:t>
            </a:r>
          </a:p>
        </p:txBody>
      </p:sp>
      <p:pic>
        <p:nvPicPr>
          <p:cNvPr id="34" name="Graphic 33" descr="Badge 1 with solid fill">
            <a:extLst>
              <a:ext uri="{FF2B5EF4-FFF2-40B4-BE49-F238E27FC236}">
                <a16:creationId xmlns:a16="http://schemas.microsoft.com/office/drawing/2014/main" id="{700B2B5C-6668-1329-7D82-F4E2320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548" y="538458"/>
            <a:ext cx="320040" cy="320040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B2C0A68F-F222-F20C-7A30-BDE48AA83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098" y="1342944"/>
            <a:ext cx="320040" cy="320040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39A236E1-9D0F-82A2-1FBD-609460CCC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57" y="2146536"/>
            <a:ext cx="340842" cy="320040"/>
          </a:xfrm>
          <a:prstGeom prst="rect">
            <a:avLst/>
          </a:prstGeom>
        </p:spPr>
      </p:pic>
      <p:pic>
        <p:nvPicPr>
          <p:cNvPr id="37" name="Graphic 36" descr="Badge 4 with solid fill">
            <a:extLst>
              <a:ext uri="{FF2B5EF4-FFF2-40B4-BE49-F238E27FC236}">
                <a16:creationId xmlns:a16="http://schemas.microsoft.com/office/drawing/2014/main" id="{AC9A0978-8E4E-FBE9-ACB1-857FE614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54" y="2976084"/>
            <a:ext cx="320040" cy="3200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5023A3-1E33-185B-84C7-F58C1EE72E43}"/>
              </a:ext>
            </a:extLst>
          </p:cNvPr>
          <p:cNvSpPr/>
          <p:nvPr/>
        </p:nvSpPr>
        <p:spPr>
          <a:xfrm>
            <a:off x="2923617" y="139473"/>
            <a:ext cx="407800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A8365-9DC7-6D34-D9CA-273E5B1AB00D}"/>
              </a:ext>
            </a:extLst>
          </p:cNvPr>
          <p:cNvSpPr/>
          <p:nvPr/>
        </p:nvSpPr>
        <p:spPr>
          <a:xfrm>
            <a:off x="7347414" y="153561"/>
            <a:ext cx="4803228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E35A57-781D-448C-79A2-01CC8430EFF8}"/>
              </a:ext>
            </a:extLst>
          </p:cNvPr>
          <p:cNvSpPr/>
          <p:nvPr/>
        </p:nvSpPr>
        <p:spPr>
          <a:xfrm>
            <a:off x="-245358" y="139473"/>
            <a:ext cx="301909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387EB-FB63-2A18-B4CD-45CCC84E65BC}"/>
              </a:ext>
            </a:extLst>
          </p:cNvPr>
          <p:cNvSpPr/>
          <p:nvPr/>
        </p:nvSpPr>
        <p:spPr>
          <a:xfrm>
            <a:off x="6080829" y="278472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08FE57-1C6D-8693-37F9-D6C0FDA932C3}"/>
              </a:ext>
            </a:extLst>
          </p:cNvPr>
          <p:cNvSpPr/>
          <p:nvPr/>
        </p:nvSpPr>
        <p:spPr>
          <a:xfrm>
            <a:off x="11293035" y="278472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4EC1A-408B-4EFC-D730-A092747D99EA}"/>
              </a:ext>
            </a:extLst>
          </p:cNvPr>
          <p:cNvSpPr/>
          <p:nvPr/>
        </p:nvSpPr>
        <p:spPr>
          <a:xfrm>
            <a:off x="8949" y="4079061"/>
            <a:ext cx="7284954" cy="27284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• The checks required previously by the verifier, including these for offset and  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data_end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limits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L6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are now being enforced via the inherent language features of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Rust, such as the slice that implements bound checks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and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The four levels of nesting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L5,11,20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is significantly reduced by converting a </a:t>
            </a:r>
          </a:p>
          <a:p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-loop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with intricate conditions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take_while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60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sz="160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thus dividing the code.</a:t>
            </a:r>
          </a:p>
          <a:p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  <a:p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06977-CE83-288A-A9D8-A96E047189A9}"/>
              </a:ext>
            </a:extLst>
          </p:cNvPr>
          <p:cNvSpPr/>
          <p:nvPr/>
        </p:nvSpPr>
        <p:spPr>
          <a:xfrm>
            <a:off x="8728248" y="2707050"/>
            <a:ext cx="3042744" cy="103628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63EEC-0C9F-9D98-6B5B-39BAD96CF5EB}"/>
              </a:ext>
            </a:extLst>
          </p:cNvPr>
          <p:cNvSpPr/>
          <p:nvPr/>
        </p:nvSpPr>
        <p:spPr>
          <a:xfrm>
            <a:off x="8728248" y="1319700"/>
            <a:ext cx="3042744" cy="74781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386D4-7B33-C7E5-1E22-068C1018F32D}"/>
              </a:ext>
            </a:extLst>
          </p:cNvPr>
          <p:cNvSpPr/>
          <p:nvPr/>
        </p:nvSpPr>
        <p:spPr>
          <a:xfrm>
            <a:off x="8728248" y="743436"/>
            <a:ext cx="3042744" cy="54625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0835C-2521-644F-AF61-DEA9FD9E335B}"/>
              </a:ext>
            </a:extLst>
          </p:cNvPr>
          <p:cNvSpPr/>
          <p:nvPr/>
        </p:nvSpPr>
        <p:spPr>
          <a:xfrm>
            <a:off x="8728248" y="2097531"/>
            <a:ext cx="3042744" cy="5638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146CC-52AC-255C-4BAC-D0AFB3A6742B}"/>
              </a:ext>
            </a:extLst>
          </p:cNvPr>
          <p:cNvSpPr txBox="1"/>
          <p:nvPr/>
        </p:nvSpPr>
        <p:spPr>
          <a:xfrm>
            <a:off x="8728251" y="711743"/>
            <a:ext cx="3226674" cy="30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2" dirty="0">
                <a:latin typeface="Times" pitchFamily="2" charset="0"/>
              </a:rPr>
              <a:t>      It extracts the SET command from the XDP payload.</a:t>
            </a:r>
            <a:br>
              <a:rPr lang="en-US" sz="1602" dirty="0">
                <a:latin typeface="Times" pitchFamily="2" charset="0"/>
              </a:rPr>
            </a:br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  <a:br>
              <a:rPr lang="en-US" sz="1602" dirty="0">
                <a:latin typeface="Times" pitchFamily="2" charset="0"/>
              </a:rPr>
            </a:br>
            <a:r>
              <a:rPr lang="en-US" sz="1602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600" dirty="0">
              <a:latin typeface="Times" pitchFamily="2" charset="0"/>
            </a:endParaRPr>
          </a:p>
          <a:p>
            <a:r>
              <a:rPr lang="en-US" sz="1602" dirty="0">
                <a:latin typeface="Times" pitchFamily="2" charset="0"/>
              </a:rPr>
              <a:t>      If the hash matches the calculated hash, invalidate the corresponding cache entry in the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0653D-6B99-32A6-2B63-3F65E0BE439F}"/>
              </a:ext>
            </a:extLst>
          </p:cNvPr>
          <p:cNvSpPr/>
          <p:nvPr/>
        </p:nvSpPr>
        <p:spPr>
          <a:xfrm>
            <a:off x="2986458" y="651657"/>
            <a:ext cx="301909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757EC995-B63B-6194-5107-075F619B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248" y="711732"/>
            <a:ext cx="320040" cy="320040"/>
          </a:xfrm>
          <a:prstGeom prst="rect">
            <a:avLst/>
          </a:prstGeom>
        </p:spPr>
      </p:pic>
      <p:pic>
        <p:nvPicPr>
          <p:cNvPr id="11" name="Graphic 10" descr="Badge with solid fill">
            <a:extLst>
              <a:ext uri="{FF2B5EF4-FFF2-40B4-BE49-F238E27FC236}">
                <a16:creationId xmlns:a16="http://schemas.microsoft.com/office/drawing/2014/main" id="{67EBE6F1-F87A-4092-6FEB-BBEFD3761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8248" y="1336602"/>
            <a:ext cx="320040" cy="320040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BE4D93C4-94FD-23B5-0034-DB7EF37F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1900" y="2075262"/>
            <a:ext cx="320040" cy="32004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C7EFBE52-E0F5-D679-ABEC-93C48E67A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1900" y="2674494"/>
            <a:ext cx="320040" cy="32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322181-6772-F073-3FC4-786484755127}"/>
              </a:ext>
            </a:extLst>
          </p:cNvPr>
          <p:cNvSpPr/>
          <p:nvPr/>
        </p:nvSpPr>
        <p:spPr>
          <a:xfrm>
            <a:off x="63504" y="2067513"/>
            <a:ext cx="7406244" cy="4131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• The checks required previously by the verifier, including these for offset and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data_end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          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 limits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L6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are now being enforced via the inherent language features of Rust, such          </a:t>
            </a:r>
            <a:r>
              <a:rPr lang="zh-CN" altLang="en-US" sz="1602" dirty="0">
                <a:solidFill>
                  <a:schemeClr val="tx1"/>
                </a:solidFill>
                <a:latin typeface="Times" pitchFamily="2" charset="0"/>
              </a:rPr>
              <a:t>     </a:t>
            </a:r>
            <a:r>
              <a:rPr lang="en-US" altLang="zh-CN" sz="1602" dirty="0">
                <a:solidFill>
                  <a:schemeClr val="tx1"/>
                </a:solidFill>
                <a:latin typeface="Times" pitchFamily="2" charset="0"/>
              </a:rPr>
              <a:t> </a:t>
            </a:r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  as the slice that implements bound checks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and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 </a:t>
            </a:r>
          </a:p>
          <a:p>
            <a:pPr marL="285810" indent="-285810">
              <a:buFont typeface="Arial" panose="020B0604020202020204" pitchFamily="34" charset="0"/>
              <a:buChar char="•"/>
            </a:pP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The four levels of nesting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L5,11,20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is significantly reduced by converting a 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-loop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with intricate conditions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take_while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602" dirty="0" err="1">
                <a:solidFill>
                  <a:schemeClr val="tx1"/>
                </a:solidFill>
                <a:latin typeface="Times" pitchFamily="2" charset="0"/>
              </a:rPr>
              <a:t>filter_map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thus dividing the code into three distinct sequential parts.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5AEA8-89D9-0EBD-16A2-B1C15DB405FF}"/>
              </a:ext>
            </a:extLst>
          </p:cNvPr>
          <p:cNvSpPr txBox="1"/>
          <p:nvPr/>
        </p:nvSpPr>
        <p:spPr>
          <a:xfrm>
            <a:off x="1072896" y="8717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%     With the iterator from \</a:t>
            </a:r>
            <a:r>
              <a:rPr lang="en-US" sz="600" dirty="0" err="1"/>
              <a:t>texttt</a:t>
            </a:r>
            <a:r>
              <a:rPr lang="en-US" sz="600" dirty="0"/>
              <a:t>{filter\_map}, \</a:t>
            </a:r>
            <a:r>
              <a:rPr lang="en-US" sz="600" dirty="0" err="1"/>
              <a:t>texttt</a:t>
            </a:r>
            <a:r>
              <a:rPr lang="en-US" sz="600" dirty="0"/>
              <a:t>{take\_while} will</a:t>
            </a:r>
          </a:p>
          <a:p>
            <a:r>
              <a:rPr lang="en-US" sz="600" dirty="0"/>
              <a:t>%     filter the </a:t>
            </a:r>
            <a:r>
              <a:rPr lang="en-US" sz="600" dirty="0" err="1"/>
              <a:t>memcached</a:t>
            </a:r>
            <a:r>
              <a:rPr lang="en-US" sz="600" dirty="0"/>
              <a:t> SET key from the payload, thus dividing the code into three distinct</a:t>
            </a:r>
          </a:p>
          <a:p>
            <a:r>
              <a:rPr lang="en-US" sz="600" dirty="0"/>
              <a:t>%     sequential parts and markedly improving its expressiveness.</a:t>
            </a:r>
          </a:p>
        </p:txBody>
      </p:sp>
    </p:spTree>
    <p:extLst>
      <p:ext uri="{BB962C8B-B14F-4D97-AF65-F5344CB8AC3E}">
        <p14:creationId xmlns:p14="http://schemas.microsoft.com/office/powerpoint/2010/main" val="14025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071D8A-D808-119E-63A7-D84680CA56C0}"/>
              </a:ext>
            </a:extLst>
          </p:cNvPr>
          <p:cNvSpPr/>
          <p:nvPr/>
        </p:nvSpPr>
        <p:spPr>
          <a:xfrm>
            <a:off x="6604860" y="5217627"/>
            <a:ext cx="4803228" cy="105286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09868-AE0D-56C8-4695-660F16C48554}"/>
              </a:ext>
            </a:extLst>
          </p:cNvPr>
          <p:cNvSpPr/>
          <p:nvPr/>
        </p:nvSpPr>
        <p:spPr>
          <a:xfrm>
            <a:off x="7329759" y="4541322"/>
            <a:ext cx="4803234" cy="44450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73D9E-84BE-FB21-74A4-0E04F76E9740}"/>
              </a:ext>
            </a:extLst>
          </p:cNvPr>
          <p:cNvSpPr/>
          <p:nvPr/>
        </p:nvSpPr>
        <p:spPr>
          <a:xfrm>
            <a:off x="6739704" y="2446569"/>
            <a:ext cx="4812468" cy="148476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EE283A-65C8-C475-55E5-26FB29235961}"/>
              </a:ext>
            </a:extLst>
          </p:cNvPr>
          <p:cNvSpPr/>
          <p:nvPr/>
        </p:nvSpPr>
        <p:spPr>
          <a:xfrm>
            <a:off x="6972060" y="886020"/>
            <a:ext cx="4812468" cy="144464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1569B-61DF-FB5C-F615-92B36AF64DCB}"/>
              </a:ext>
            </a:extLst>
          </p:cNvPr>
          <p:cNvSpPr/>
          <p:nvPr/>
        </p:nvSpPr>
        <p:spPr>
          <a:xfrm>
            <a:off x="7325274" y="42573"/>
            <a:ext cx="4803228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(c) Original Copilot Implementation</a:t>
            </a:r>
          </a:p>
        </p:txBody>
      </p:sp>
      <p:pic>
        <p:nvPicPr>
          <p:cNvPr id="30" name="Graphic 29" descr="Badge 3 with solid fill">
            <a:extLst>
              <a:ext uri="{FF2B5EF4-FFF2-40B4-BE49-F238E27FC236}">
                <a16:creationId xmlns:a16="http://schemas.microsoft.com/office/drawing/2014/main" id="{67467087-AF5F-7653-0097-B2E5D259B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1694" y="4574760"/>
            <a:ext cx="320040" cy="320040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09A8D80A-0E09-6AC4-6BA5-360337555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4878" y="542994"/>
            <a:ext cx="320040" cy="320040"/>
          </a:xfrm>
          <a:prstGeom prst="rect">
            <a:avLst/>
          </a:prstGeom>
        </p:spPr>
      </p:pic>
      <p:pic>
        <p:nvPicPr>
          <p:cNvPr id="32" name="Graphic 31" descr="Badge with solid fill">
            <a:extLst>
              <a:ext uri="{FF2B5EF4-FFF2-40B4-BE49-F238E27FC236}">
                <a16:creationId xmlns:a16="http://schemas.microsoft.com/office/drawing/2014/main" id="{51715743-74B3-C929-5491-B03489BB1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52602" y="2446560"/>
            <a:ext cx="320040" cy="320040"/>
          </a:xfrm>
          <a:prstGeom prst="rect">
            <a:avLst/>
          </a:prstGeom>
        </p:spPr>
      </p:pic>
      <p:pic>
        <p:nvPicPr>
          <p:cNvPr id="33" name="Graphic 32" descr="Badge 4 with solid fill">
            <a:extLst>
              <a:ext uri="{FF2B5EF4-FFF2-40B4-BE49-F238E27FC236}">
                <a16:creationId xmlns:a16="http://schemas.microsoft.com/office/drawing/2014/main" id="{551F3C18-741A-B91E-CC4F-5D23D3AD8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2602" y="5217624"/>
            <a:ext cx="320040" cy="3200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D959B0-BFE6-87C4-E94D-4E54E4A6DB8F}"/>
              </a:ext>
            </a:extLst>
          </p:cNvPr>
          <p:cNvSpPr/>
          <p:nvPr/>
        </p:nvSpPr>
        <p:spPr>
          <a:xfrm>
            <a:off x="11350281" y="169434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0D1FC-B515-7CAB-5FF8-C1808F92CEA9}"/>
              </a:ext>
            </a:extLst>
          </p:cNvPr>
          <p:cNvSpPr txBox="1"/>
          <p:nvPr/>
        </p:nvSpPr>
        <p:spPr>
          <a:xfrm>
            <a:off x="667368" y="122925"/>
            <a:ext cx="5871900" cy="633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== 1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        payload[off] !=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14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(payload[off] == ' ')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}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Memcached cache map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36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667371" y="122916"/>
            <a:ext cx="4807158" cy="374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b"set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" 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8 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‘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Memcached cache map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5407</TotalTime>
  <Words>2405</Words>
  <Application>Microsoft Macintosh PowerPoint</Application>
  <PresentationFormat>Widescreen</PresentationFormat>
  <Paragraphs>248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</vt:lpstr>
      <vt:lpstr>Aptos</vt:lpstr>
      <vt:lpstr>Aptos Display</vt:lpstr>
      <vt:lpstr>Arial</vt:lpstr>
      <vt:lpstr>Consolas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Rowen Chin</cp:lastModifiedBy>
  <cp:revision>21</cp:revision>
  <dcterms:created xsi:type="dcterms:W3CDTF">2024-02-21T11:40:18Z</dcterms:created>
  <dcterms:modified xsi:type="dcterms:W3CDTF">2024-04-16T17:25:16Z</dcterms:modified>
</cp:coreProperties>
</file>