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4" r:id="rId2"/>
  </p:sldIdLst>
  <p:sldSz cx="13258800" cy="585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9"/>
    <p:restoredTop sz="94626"/>
  </p:normalViewPr>
  <p:slideViewPr>
    <p:cSldViewPr snapToGrid="0">
      <p:cViewPr varScale="1">
        <p:scale>
          <a:sx n="91" d="100"/>
          <a:sy n="91" d="100"/>
        </p:scale>
        <p:origin x="28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0D31-4089-B745-9C90-4BE948E0B3C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088" y="1143000"/>
            <a:ext cx="698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ECCE-F445-CB4C-86C5-AE9D4EE5A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088" y="1143000"/>
            <a:ext cx="69881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957906"/>
            <a:ext cx="9944100" cy="2037750"/>
          </a:xfrm>
        </p:spPr>
        <p:txBody>
          <a:bodyPr anchor="b"/>
          <a:lstStyle>
            <a:lvl1pPr algn="ctr"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074240"/>
            <a:ext cx="9944100" cy="1413147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220" indent="0" algn="ctr">
              <a:buNone/>
              <a:defRPr sz="1707"/>
            </a:lvl2pPr>
            <a:lvl3pPr marL="780440" indent="0" algn="ctr">
              <a:buNone/>
              <a:defRPr sz="1536"/>
            </a:lvl3pPr>
            <a:lvl4pPr marL="1170661" indent="0" algn="ctr">
              <a:buNone/>
              <a:defRPr sz="1366"/>
            </a:lvl4pPr>
            <a:lvl5pPr marL="1560881" indent="0" algn="ctr">
              <a:buNone/>
              <a:defRPr sz="1366"/>
            </a:lvl5pPr>
            <a:lvl6pPr marL="1951101" indent="0" algn="ctr">
              <a:buNone/>
              <a:defRPr sz="1366"/>
            </a:lvl6pPr>
            <a:lvl7pPr marL="2341321" indent="0" algn="ctr">
              <a:buNone/>
              <a:defRPr sz="1366"/>
            </a:lvl7pPr>
            <a:lvl8pPr marL="2731541" indent="0" algn="ctr">
              <a:buNone/>
              <a:defRPr sz="1366"/>
            </a:lvl8pPr>
            <a:lvl9pPr marL="3121762" indent="0" algn="ctr">
              <a:buNone/>
              <a:defRPr sz="13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11624"/>
            <a:ext cx="2858929" cy="4960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11624"/>
            <a:ext cx="8411051" cy="4960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459214"/>
            <a:ext cx="11435715" cy="2434732"/>
          </a:xfrm>
        </p:spPr>
        <p:txBody>
          <a:bodyPr anchor="b"/>
          <a:lstStyle>
            <a:lvl1pPr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3916980"/>
            <a:ext cx="11435715" cy="1280368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1pPr>
            <a:lvl2pPr marL="390220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2pPr>
            <a:lvl3pPr marL="78044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3pPr>
            <a:lvl4pPr marL="117066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4pPr>
            <a:lvl5pPr marL="156088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5pPr>
            <a:lvl6pPr marL="195110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6pPr>
            <a:lvl7pPr marL="234132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7pPr>
            <a:lvl8pPr marL="273154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8pPr>
            <a:lvl9pPr marL="3121762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558121"/>
            <a:ext cx="5634990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558121"/>
            <a:ext cx="5634990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11625"/>
            <a:ext cx="11435715" cy="1131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434826"/>
            <a:ext cx="5609093" cy="703186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220" indent="0">
              <a:buNone/>
              <a:defRPr sz="1707" b="1"/>
            </a:lvl2pPr>
            <a:lvl3pPr marL="780440" indent="0">
              <a:buNone/>
              <a:defRPr sz="1536" b="1"/>
            </a:lvl3pPr>
            <a:lvl4pPr marL="1170661" indent="0">
              <a:buNone/>
              <a:defRPr sz="1366" b="1"/>
            </a:lvl4pPr>
            <a:lvl5pPr marL="1560881" indent="0">
              <a:buNone/>
              <a:defRPr sz="1366" b="1"/>
            </a:lvl5pPr>
            <a:lvl6pPr marL="1951101" indent="0">
              <a:buNone/>
              <a:defRPr sz="1366" b="1"/>
            </a:lvl6pPr>
            <a:lvl7pPr marL="2341321" indent="0">
              <a:buNone/>
              <a:defRPr sz="1366" b="1"/>
            </a:lvl7pPr>
            <a:lvl8pPr marL="2731541" indent="0">
              <a:buNone/>
              <a:defRPr sz="1366" b="1"/>
            </a:lvl8pPr>
            <a:lvl9pPr marL="3121762" indent="0">
              <a:buNone/>
              <a:defRPr sz="13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138012"/>
            <a:ext cx="5609093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434826"/>
            <a:ext cx="5636717" cy="703186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220" indent="0">
              <a:buNone/>
              <a:defRPr sz="1707" b="1"/>
            </a:lvl2pPr>
            <a:lvl3pPr marL="780440" indent="0">
              <a:buNone/>
              <a:defRPr sz="1536" b="1"/>
            </a:lvl3pPr>
            <a:lvl4pPr marL="1170661" indent="0">
              <a:buNone/>
              <a:defRPr sz="1366" b="1"/>
            </a:lvl4pPr>
            <a:lvl5pPr marL="1560881" indent="0">
              <a:buNone/>
              <a:defRPr sz="1366" b="1"/>
            </a:lvl5pPr>
            <a:lvl6pPr marL="1951101" indent="0">
              <a:buNone/>
              <a:defRPr sz="1366" b="1"/>
            </a:lvl6pPr>
            <a:lvl7pPr marL="2341321" indent="0">
              <a:buNone/>
              <a:defRPr sz="1366" b="1"/>
            </a:lvl7pPr>
            <a:lvl8pPr marL="2731541" indent="0">
              <a:buNone/>
              <a:defRPr sz="1366" b="1"/>
            </a:lvl8pPr>
            <a:lvl9pPr marL="3121762" indent="0">
              <a:buNone/>
              <a:defRPr sz="13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138012"/>
            <a:ext cx="5636717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90208"/>
            <a:ext cx="4276308" cy="1365726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842740"/>
            <a:ext cx="6712268" cy="4159504"/>
          </a:xfrm>
        </p:spPr>
        <p:txBody>
          <a:bodyPr/>
          <a:lstStyle>
            <a:lvl1pPr>
              <a:defRPr sz="2731"/>
            </a:lvl1pPr>
            <a:lvl2pPr>
              <a:defRPr sz="2390"/>
            </a:lvl2pPr>
            <a:lvl3pPr>
              <a:defRPr sz="2048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755934"/>
            <a:ext cx="4276308" cy="3253085"/>
          </a:xfrm>
        </p:spPr>
        <p:txBody>
          <a:bodyPr/>
          <a:lstStyle>
            <a:lvl1pPr marL="0" indent="0">
              <a:buNone/>
              <a:defRPr sz="1366"/>
            </a:lvl1pPr>
            <a:lvl2pPr marL="390220" indent="0">
              <a:buNone/>
              <a:defRPr sz="1195"/>
            </a:lvl2pPr>
            <a:lvl3pPr marL="780440" indent="0">
              <a:buNone/>
              <a:defRPr sz="1024"/>
            </a:lvl3pPr>
            <a:lvl4pPr marL="1170661" indent="0">
              <a:buNone/>
              <a:defRPr sz="854"/>
            </a:lvl4pPr>
            <a:lvl5pPr marL="1560881" indent="0">
              <a:buNone/>
              <a:defRPr sz="854"/>
            </a:lvl5pPr>
            <a:lvl6pPr marL="1951101" indent="0">
              <a:buNone/>
              <a:defRPr sz="854"/>
            </a:lvl6pPr>
            <a:lvl7pPr marL="2341321" indent="0">
              <a:buNone/>
              <a:defRPr sz="854"/>
            </a:lvl7pPr>
            <a:lvl8pPr marL="2731541" indent="0">
              <a:buNone/>
              <a:defRPr sz="854"/>
            </a:lvl8pPr>
            <a:lvl9pPr marL="3121762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90208"/>
            <a:ext cx="4276308" cy="1365726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842740"/>
            <a:ext cx="6712268" cy="4159504"/>
          </a:xfrm>
        </p:spPr>
        <p:txBody>
          <a:bodyPr anchor="t"/>
          <a:lstStyle>
            <a:lvl1pPr marL="0" indent="0">
              <a:buNone/>
              <a:defRPr sz="2731"/>
            </a:lvl1pPr>
            <a:lvl2pPr marL="390220" indent="0">
              <a:buNone/>
              <a:defRPr sz="2390"/>
            </a:lvl2pPr>
            <a:lvl3pPr marL="780440" indent="0">
              <a:buNone/>
              <a:defRPr sz="2048"/>
            </a:lvl3pPr>
            <a:lvl4pPr marL="1170661" indent="0">
              <a:buNone/>
              <a:defRPr sz="1707"/>
            </a:lvl4pPr>
            <a:lvl5pPr marL="1560881" indent="0">
              <a:buNone/>
              <a:defRPr sz="1707"/>
            </a:lvl5pPr>
            <a:lvl6pPr marL="1951101" indent="0">
              <a:buNone/>
              <a:defRPr sz="1707"/>
            </a:lvl6pPr>
            <a:lvl7pPr marL="2341321" indent="0">
              <a:buNone/>
              <a:defRPr sz="1707"/>
            </a:lvl7pPr>
            <a:lvl8pPr marL="2731541" indent="0">
              <a:buNone/>
              <a:defRPr sz="1707"/>
            </a:lvl8pPr>
            <a:lvl9pPr marL="31217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755934"/>
            <a:ext cx="4276308" cy="3253085"/>
          </a:xfrm>
        </p:spPr>
        <p:txBody>
          <a:bodyPr/>
          <a:lstStyle>
            <a:lvl1pPr marL="0" indent="0">
              <a:buNone/>
              <a:defRPr sz="1366"/>
            </a:lvl1pPr>
            <a:lvl2pPr marL="390220" indent="0">
              <a:buNone/>
              <a:defRPr sz="1195"/>
            </a:lvl2pPr>
            <a:lvl3pPr marL="780440" indent="0">
              <a:buNone/>
              <a:defRPr sz="1024"/>
            </a:lvl3pPr>
            <a:lvl4pPr marL="1170661" indent="0">
              <a:buNone/>
              <a:defRPr sz="854"/>
            </a:lvl4pPr>
            <a:lvl5pPr marL="1560881" indent="0">
              <a:buNone/>
              <a:defRPr sz="854"/>
            </a:lvl5pPr>
            <a:lvl6pPr marL="1951101" indent="0">
              <a:buNone/>
              <a:defRPr sz="854"/>
            </a:lvl6pPr>
            <a:lvl7pPr marL="2341321" indent="0">
              <a:buNone/>
              <a:defRPr sz="854"/>
            </a:lvl7pPr>
            <a:lvl8pPr marL="2731541" indent="0">
              <a:buNone/>
              <a:defRPr sz="854"/>
            </a:lvl8pPr>
            <a:lvl9pPr marL="3121762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11625"/>
            <a:ext cx="11435715" cy="113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558121"/>
            <a:ext cx="11435715" cy="371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2" y="5424969"/>
            <a:ext cx="298323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5BF39-07AD-FB4D-AFB6-A5FFDC3873D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5424969"/>
            <a:ext cx="4474845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5424969"/>
            <a:ext cx="298323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80440" rtl="0" eaLnBrk="1" latinLnBrk="0" hangingPunct="1">
        <a:lnSpc>
          <a:spcPct val="90000"/>
        </a:lnSpc>
        <a:spcBef>
          <a:spcPct val="0"/>
        </a:spcBef>
        <a:buNone/>
        <a:defRPr sz="3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110" indent="-195110" algn="l" defTabSz="780440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1pPr>
      <a:lvl2pPr marL="585330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55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6577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99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621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643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6652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6872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22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44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66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88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110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132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154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1762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540270" y="2115112"/>
            <a:ext cx="4758042" cy="12543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540270" y="3385780"/>
            <a:ext cx="4758042" cy="47941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539235" y="1675249"/>
            <a:ext cx="4754880" cy="4114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540276" y="349513"/>
            <a:ext cx="4758042" cy="13143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453186" y="325768"/>
            <a:ext cx="5019306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"set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269" y="349513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8269" y="1687597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269" y="3385135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8269" y="2121049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-3871" y="2830954"/>
            <a:ext cx="2482344" cy="103423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9164" y="1161640"/>
            <a:ext cx="2475606" cy="78029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224" y="349516"/>
            <a:ext cx="2484546" cy="7864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-3871" y="1991116"/>
            <a:ext cx="2482344" cy="78029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-50032" y="344782"/>
            <a:ext cx="2628075" cy="35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It extracts the SET command from the XDP payload.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600" dirty="0">
              <a:latin typeface="Times" pitchFamily="2" charset="0"/>
            </a:endParaRPr>
          </a:p>
          <a:p>
            <a:r>
              <a:rPr lang="en-US" sz="1602" dirty="0">
                <a:latin typeface="Times" pitchFamily="2" charset="0"/>
              </a:rPr>
              <a:t> </a:t>
            </a:r>
            <a:r>
              <a:rPr lang="zh-CN" altLang="en-US" sz="1602" dirty="0">
                <a:latin typeface="Times" pitchFamily="2" charset="0"/>
              </a:rPr>
              <a:t>     </a:t>
            </a:r>
            <a:r>
              <a:rPr lang="en-US" sz="1602" dirty="0">
                <a:latin typeface="Times" pitchFamily="2" charset="0"/>
              </a:rPr>
              <a:t>If the hash matches the calculated hash, the corresponding cache entry in the map should be invalidated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27" y="360775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77" y="1165261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8644" y="1968460"/>
            <a:ext cx="340842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842" y="2784366"/>
            <a:ext cx="320040" cy="3200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5023A3-1E33-185B-84C7-F58C1EE72E43}"/>
              </a:ext>
            </a:extLst>
          </p:cNvPr>
          <p:cNvSpPr/>
          <p:nvPr/>
        </p:nvSpPr>
        <p:spPr>
          <a:xfrm>
            <a:off x="2923838" y="-38210"/>
            <a:ext cx="407800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A8365-9DC7-6D34-D9CA-273E5B1AB00D}"/>
              </a:ext>
            </a:extLst>
          </p:cNvPr>
          <p:cNvSpPr/>
          <p:nvPr/>
        </p:nvSpPr>
        <p:spPr>
          <a:xfrm>
            <a:off x="7347635" y="-24122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E35A57-781D-448C-79A2-01CC8430EFF8}"/>
              </a:ext>
            </a:extLst>
          </p:cNvPr>
          <p:cNvSpPr/>
          <p:nvPr/>
        </p:nvSpPr>
        <p:spPr>
          <a:xfrm>
            <a:off x="-245137" y="-38210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387EB-FB63-2A18-B4CD-45CCC84E65BC}"/>
              </a:ext>
            </a:extLst>
          </p:cNvPr>
          <p:cNvSpPr/>
          <p:nvPr/>
        </p:nvSpPr>
        <p:spPr>
          <a:xfrm>
            <a:off x="6081050" y="100789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8FE57-1C6D-8693-37F9-D6C0FDA932C3}"/>
              </a:ext>
            </a:extLst>
          </p:cNvPr>
          <p:cNvSpPr/>
          <p:nvPr/>
        </p:nvSpPr>
        <p:spPr>
          <a:xfrm>
            <a:off x="11293256" y="100789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4EC1A-408B-4EFC-D730-A092747D99EA}"/>
              </a:ext>
            </a:extLst>
          </p:cNvPr>
          <p:cNvSpPr/>
          <p:nvPr/>
        </p:nvSpPr>
        <p:spPr>
          <a:xfrm>
            <a:off x="9164" y="3909250"/>
            <a:ext cx="7289263" cy="18828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1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REX utilizes the lazily evaluated 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, and 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400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from slice iterators, which split the whole payload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chunks and collects the chunks equals the SET commands into iterators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L7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.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In the original implementation, four levels of nesting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L4,20,25,26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is also significantly reduced by converting a 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for-loop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with intricate conditions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06F76-E2E2-FF51-A0E2-F4C220ED5008}"/>
              </a:ext>
            </a:extLst>
          </p:cNvPr>
          <p:cNvSpPr/>
          <p:nvPr/>
        </p:nvSpPr>
        <p:spPr>
          <a:xfrm>
            <a:off x="7338751" y="3816908"/>
            <a:ext cx="5897879" cy="125950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BD918-1C8A-B40D-BDCE-6AE14FF00A7B}"/>
              </a:ext>
            </a:extLst>
          </p:cNvPr>
          <p:cNvSpPr/>
          <p:nvPr/>
        </p:nvSpPr>
        <p:spPr>
          <a:xfrm>
            <a:off x="7338747" y="5091251"/>
            <a:ext cx="5897878" cy="7008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5C97F2-96FB-AFDC-7685-54F5FA32D6B6}"/>
              </a:ext>
            </a:extLst>
          </p:cNvPr>
          <p:cNvSpPr/>
          <p:nvPr/>
        </p:nvSpPr>
        <p:spPr>
          <a:xfrm>
            <a:off x="7338752" y="2082870"/>
            <a:ext cx="5897879" cy="170992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5863C-3613-474B-8636-6D929BBEBD1D}"/>
              </a:ext>
            </a:extLst>
          </p:cNvPr>
          <p:cNvSpPr/>
          <p:nvPr/>
        </p:nvSpPr>
        <p:spPr>
          <a:xfrm>
            <a:off x="7340463" y="348837"/>
            <a:ext cx="5897880" cy="17099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C203C4-09C8-F5FD-A05E-DC51BD58717C}"/>
              </a:ext>
            </a:extLst>
          </p:cNvPr>
          <p:cNvSpPr txBox="1"/>
          <p:nvPr/>
        </p:nvSpPr>
        <p:spPr>
          <a:xfrm>
            <a:off x="7247246" y="321707"/>
            <a:ext cx="6213334" cy="547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off = 0; off &lt; 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'e’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 payload[off + 2]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&amp;&amp; payload[off] !=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'\r’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start of the key 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(...) {...}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 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id="{D118D1CA-8F64-2FE3-1426-D9269F196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16586" y="3802063"/>
            <a:ext cx="320040" cy="320040"/>
          </a:xfrm>
          <a:prstGeom prst="rect">
            <a:avLst/>
          </a:prstGeom>
        </p:spPr>
      </p:pic>
      <p:pic>
        <p:nvPicPr>
          <p:cNvPr id="41" name="Graphic 40" descr="Badge 1 with solid fill">
            <a:extLst>
              <a:ext uri="{FF2B5EF4-FFF2-40B4-BE49-F238E27FC236}">
                <a16:creationId xmlns:a16="http://schemas.microsoft.com/office/drawing/2014/main" id="{F90537E2-6A56-197A-D21E-295C1735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6586" y="321707"/>
            <a:ext cx="320040" cy="320040"/>
          </a:xfrm>
          <a:prstGeom prst="rect">
            <a:avLst/>
          </a:prstGeom>
        </p:spPr>
      </p:pic>
      <p:pic>
        <p:nvPicPr>
          <p:cNvPr id="42" name="Graphic 41" descr="Badge with solid fill">
            <a:extLst>
              <a:ext uri="{FF2B5EF4-FFF2-40B4-BE49-F238E27FC236}">
                <a16:creationId xmlns:a16="http://schemas.microsoft.com/office/drawing/2014/main" id="{39FF922C-3ED5-AF50-EC38-4A7615913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6586" y="2082870"/>
            <a:ext cx="320040" cy="320040"/>
          </a:xfrm>
          <a:prstGeom prst="rect">
            <a:avLst/>
          </a:prstGeom>
        </p:spPr>
      </p:pic>
      <p:pic>
        <p:nvPicPr>
          <p:cNvPr id="43" name="Graphic 42" descr="Badge 4 with solid fill">
            <a:extLst>
              <a:ext uri="{FF2B5EF4-FFF2-40B4-BE49-F238E27FC236}">
                <a16:creationId xmlns:a16="http://schemas.microsoft.com/office/drawing/2014/main" id="{DBAA8517-8168-1A63-D726-F153FB035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7179" y="5090745"/>
            <a:ext cx="319446" cy="31944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2E35BE3-437D-1CD5-B874-DE00A79B437A}"/>
              </a:ext>
            </a:extLst>
          </p:cNvPr>
          <p:cNvSpPr/>
          <p:nvPr/>
        </p:nvSpPr>
        <p:spPr>
          <a:xfrm>
            <a:off x="3714947" y="4168584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E1FADC-913E-019F-E7D1-1B30BDA00AD3}"/>
              </a:ext>
            </a:extLst>
          </p:cNvPr>
          <p:cNvSpPr/>
          <p:nvPr/>
        </p:nvSpPr>
        <p:spPr>
          <a:xfrm>
            <a:off x="3771448" y="4414524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6EBC5E-5901-94BA-13B3-AB17D120D8B4}"/>
              </a:ext>
            </a:extLst>
          </p:cNvPr>
          <p:cNvSpPr/>
          <p:nvPr/>
        </p:nvSpPr>
        <p:spPr>
          <a:xfrm>
            <a:off x="5578996" y="4638648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A053BD-D4AC-4DBD-977F-9F9575899A52}"/>
              </a:ext>
            </a:extLst>
          </p:cNvPr>
          <p:cNvSpPr/>
          <p:nvPr/>
        </p:nvSpPr>
        <p:spPr>
          <a:xfrm>
            <a:off x="4355950" y="4880115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B93D52-EC5B-DAE3-98A5-91402BAC10C1}"/>
              </a:ext>
            </a:extLst>
          </p:cNvPr>
          <p:cNvSpPr/>
          <p:nvPr/>
        </p:nvSpPr>
        <p:spPr>
          <a:xfrm>
            <a:off x="6978269" y="4880115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D7B845-7275-959F-3B59-318C3600E109}"/>
              </a:ext>
            </a:extLst>
          </p:cNvPr>
          <p:cNvSpPr/>
          <p:nvPr/>
        </p:nvSpPr>
        <p:spPr>
          <a:xfrm>
            <a:off x="4622294" y="5371553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811F0-491C-D1AF-7104-546DF0804D1D}"/>
              </a:ext>
            </a:extLst>
          </p:cNvPr>
          <p:cNvSpPr/>
          <p:nvPr/>
        </p:nvSpPr>
        <p:spPr>
          <a:xfrm>
            <a:off x="3248538" y="5601975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8B8355-905C-8019-B7ED-F395E64C9528}"/>
              </a:ext>
            </a:extLst>
          </p:cNvPr>
          <p:cNvSpPr/>
          <p:nvPr/>
        </p:nvSpPr>
        <p:spPr>
          <a:xfrm>
            <a:off x="535073" y="5371553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00C28-E3F2-B48B-4573-40E30E5E0009}"/>
              </a:ext>
            </a:extLst>
          </p:cNvPr>
          <p:cNvSpPr txBox="1"/>
          <p:nvPr/>
        </p:nvSpPr>
        <p:spPr>
          <a:xfrm>
            <a:off x="-100240" y="38169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•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D9C8F-44D2-6DE4-AB7D-1CCD1734D87A}"/>
              </a:ext>
            </a:extLst>
          </p:cNvPr>
          <p:cNvSpPr txBox="1"/>
          <p:nvPr/>
        </p:nvSpPr>
        <p:spPr>
          <a:xfrm>
            <a:off x="-100240" y="454180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596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Rowen Chin</cp:lastModifiedBy>
  <cp:revision>6</cp:revision>
  <dcterms:created xsi:type="dcterms:W3CDTF">2024-04-16T02:58:44Z</dcterms:created>
  <dcterms:modified xsi:type="dcterms:W3CDTF">2024-04-16T17:24:55Z</dcterms:modified>
</cp:coreProperties>
</file>