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9144000" cy="4754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8"/>
    <p:restoredTop sz="94640"/>
  </p:normalViewPr>
  <p:slideViewPr>
    <p:cSldViewPr snapToGrid="0">
      <p:cViewPr varScale="1">
        <p:scale>
          <a:sx n="105" d="100"/>
          <a:sy n="105" d="100"/>
        </p:scale>
        <p:origin x="192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78120"/>
            <a:ext cx="6858000" cy="1655292"/>
          </a:xfrm>
        </p:spPr>
        <p:txBody>
          <a:bodyPr anchor="b"/>
          <a:lstStyle>
            <a:lvl1pPr algn="ctr"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97247"/>
            <a:ext cx="6858000" cy="1147918"/>
          </a:xfrm>
        </p:spPr>
        <p:txBody>
          <a:bodyPr/>
          <a:lstStyle>
            <a:lvl1pPr marL="0" indent="0" algn="ctr">
              <a:buNone/>
              <a:defRPr sz="1664"/>
            </a:lvl1pPr>
            <a:lvl2pPr marL="316977" indent="0" algn="ctr">
              <a:buNone/>
              <a:defRPr sz="1387"/>
            </a:lvl2pPr>
            <a:lvl3pPr marL="633954" indent="0" algn="ctr">
              <a:buNone/>
              <a:defRPr sz="1248"/>
            </a:lvl3pPr>
            <a:lvl4pPr marL="950930" indent="0" algn="ctr">
              <a:buNone/>
              <a:defRPr sz="1109"/>
            </a:lvl4pPr>
            <a:lvl5pPr marL="1267907" indent="0" algn="ctr">
              <a:buNone/>
              <a:defRPr sz="1109"/>
            </a:lvl5pPr>
            <a:lvl6pPr marL="1584884" indent="0" algn="ctr">
              <a:buNone/>
              <a:defRPr sz="1109"/>
            </a:lvl6pPr>
            <a:lvl7pPr marL="1901861" indent="0" algn="ctr">
              <a:buNone/>
              <a:defRPr sz="1109"/>
            </a:lvl7pPr>
            <a:lvl8pPr marL="2218837" indent="0" algn="ctr">
              <a:buNone/>
              <a:defRPr sz="1109"/>
            </a:lvl8pPr>
            <a:lvl9pPr marL="2535814" indent="0" algn="ctr">
              <a:buNone/>
              <a:defRPr sz="110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53137"/>
            <a:ext cx="1971675" cy="40292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53137"/>
            <a:ext cx="5800725" cy="40292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0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0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185340"/>
            <a:ext cx="7886700" cy="1977766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3181816"/>
            <a:ext cx="7886700" cy="1040060"/>
          </a:xfrm>
        </p:spPr>
        <p:txBody>
          <a:bodyPr/>
          <a:lstStyle>
            <a:lvl1pPr marL="0" indent="0">
              <a:buNone/>
              <a:defRPr sz="1664">
                <a:solidFill>
                  <a:schemeClr val="tx1">
                    <a:tint val="82000"/>
                  </a:schemeClr>
                </a:solidFill>
              </a:defRPr>
            </a:lvl1pPr>
            <a:lvl2pPr marL="316977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2pPr>
            <a:lvl3pPr marL="633954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3pPr>
            <a:lvl4pPr marL="950930" indent="0">
              <a:buNone/>
              <a:defRPr sz="1109">
                <a:solidFill>
                  <a:schemeClr val="tx1">
                    <a:tint val="82000"/>
                  </a:schemeClr>
                </a:solidFill>
              </a:defRPr>
            </a:lvl4pPr>
            <a:lvl5pPr marL="1267907" indent="0">
              <a:buNone/>
              <a:defRPr sz="1109">
                <a:solidFill>
                  <a:schemeClr val="tx1">
                    <a:tint val="82000"/>
                  </a:schemeClr>
                </a:solidFill>
              </a:defRPr>
            </a:lvl5pPr>
            <a:lvl6pPr marL="1584884" indent="0">
              <a:buNone/>
              <a:defRPr sz="1109">
                <a:solidFill>
                  <a:schemeClr val="tx1">
                    <a:tint val="82000"/>
                  </a:schemeClr>
                </a:solidFill>
              </a:defRPr>
            </a:lvl6pPr>
            <a:lvl7pPr marL="1901861" indent="0">
              <a:buNone/>
              <a:defRPr sz="1109">
                <a:solidFill>
                  <a:schemeClr val="tx1">
                    <a:tint val="82000"/>
                  </a:schemeClr>
                </a:solidFill>
              </a:defRPr>
            </a:lvl7pPr>
            <a:lvl8pPr marL="2218837" indent="0">
              <a:buNone/>
              <a:defRPr sz="1109">
                <a:solidFill>
                  <a:schemeClr val="tx1">
                    <a:tint val="82000"/>
                  </a:schemeClr>
                </a:solidFill>
              </a:defRPr>
            </a:lvl8pPr>
            <a:lvl9pPr marL="2535814" indent="0">
              <a:buNone/>
              <a:defRPr sz="110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9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65682"/>
            <a:ext cx="3886200" cy="3016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65682"/>
            <a:ext cx="3886200" cy="3016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53137"/>
            <a:ext cx="7886700" cy="9189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65528"/>
            <a:ext cx="3868340" cy="571208"/>
          </a:xfrm>
        </p:spPr>
        <p:txBody>
          <a:bodyPr anchor="b"/>
          <a:lstStyle>
            <a:lvl1pPr marL="0" indent="0">
              <a:buNone/>
              <a:defRPr sz="1664" b="1"/>
            </a:lvl1pPr>
            <a:lvl2pPr marL="316977" indent="0">
              <a:buNone/>
              <a:defRPr sz="1387" b="1"/>
            </a:lvl2pPr>
            <a:lvl3pPr marL="633954" indent="0">
              <a:buNone/>
              <a:defRPr sz="1248" b="1"/>
            </a:lvl3pPr>
            <a:lvl4pPr marL="950930" indent="0">
              <a:buNone/>
              <a:defRPr sz="1109" b="1"/>
            </a:lvl4pPr>
            <a:lvl5pPr marL="1267907" indent="0">
              <a:buNone/>
              <a:defRPr sz="1109" b="1"/>
            </a:lvl5pPr>
            <a:lvl6pPr marL="1584884" indent="0">
              <a:buNone/>
              <a:defRPr sz="1109" b="1"/>
            </a:lvl6pPr>
            <a:lvl7pPr marL="1901861" indent="0">
              <a:buNone/>
              <a:defRPr sz="1109" b="1"/>
            </a:lvl7pPr>
            <a:lvl8pPr marL="2218837" indent="0">
              <a:buNone/>
              <a:defRPr sz="1109" b="1"/>
            </a:lvl8pPr>
            <a:lvl9pPr marL="2535814" indent="0">
              <a:buNone/>
              <a:defRPr sz="11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736736"/>
            <a:ext cx="3868340" cy="25544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65528"/>
            <a:ext cx="3887391" cy="571208"/>
          </a:xfrm>
        </p:spPr>
        <p:txBody>
          <a:bodyPr anchor="b"/>
          <a:lstStyle>
            <a:lvl1pPr marL="0" indent="0">
              <a:buNone/>
              <a:defRPr sz="1664" b="1"/>
            </a:lvl1pPr>
            <a:lvl2pPr marL="316977" indent="0">
              <a:buNone/>
              <a:defRPr sz="1387" b="1"/>
            </a:lvl2pPr>
            <a:lvl3pPr marL="633954" indent="0">
              <a:buNone/>
              <a:defRPr sz="1248" b="1"/>
            </a:lvl3pPr>
            <a:lvl4pPr marL="950930" indent="0">
              <a:buNone/>
              <a:defRPr sz="1109" b="1"/>
            </a:lvl4pPr>
            <a:lvl5pPr marL="1267907" indent="0">
              <a:buNone/>
              <a:defRPr sz="1109" b="1"/>
            </a:lvl5pPr>
            <a:lvl6pPr marL="1584884" indent="0">
              <a:buNone/>
              <a:defRPr sz="1109" b="1"/>
            </a:lvl6pPr>
            <a:lvl7pPr marL="1901861" indent="0">
              <a:buNone/>
              <a:defRPr sz="1109" b="1"/>
            </a:lvl7pPr>
            <a:lvl8pPr marL="2218837" indent="0">
              <a:buNone/>
              <a:defRPr sz="1109" b="1"/>
            </a:lvl8pPr>
            <a:lvl9pPr marL="2535814" indent="0">
              <a:buNone/>
              <a:defRPr sz="11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736736"/>
            <a:ext cx="3887391" cy="25544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1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6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16971"/>
            <a:ext cx="2949178" cy="1109398"/>
          </a:xfrm>
        </p:spPr>
        <p:txBody>
          <a:bodyPr anchor="b"/>
          <a:lstStyle>
            <a:lvl1pPr>
              <a:defRPr sz="22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84570"/>
            <a:ext cx="4629150" cy="3378821"/>
          </a:xfrm>
        </p:spPr>
        <p:txBody>
          <a:bodyPr/>
          <a:lstStyle>
            <a:lvl1pPr>
              <a:defRPr sz="2219"/>
            </a:lvl1pPr>
            <a:lvl2pPr>
              <a:defRPr sz="1941"/>
            </a:lvl2pPr>
            <a:lvl3pPr>
              <a:defRPr sz="1664"/>
            </a:lvl3pPr>
            <a:lvl4pPr>
              <a:defRPr sz="1387"/>
            </a:lvl4pPr>
            <a:lvl5pPr>
              <a:defRPr sz="1387"/>
            </a:lvl5pPr>
            <a:lvl6pPr>
              <a:defRPr sz="1387"/>
            </a:lvl6pPr>
            <a:lvl7pPr>
              <a:defRPr sz="1387"/>
            </a:lvl7pPr>
            <a:lvl8pPr>
              <a:defRPr sz="1387"/>
            </a:lvl8pPr>
            <a:lvl9pPr>
              <a:defRPr sz="13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426369"/>
            <a:ext cx="2949178" cy="2642525"/>
          </a:xfrm>
        </p:spPr>
        <p:txBody>
          <a:bodyPr/>
          <a:lstStyle>
            <a:lvl1pPr marL="0" indent="0">
              <a:buNone/>
              <a:defRPr sz="1109"/>
            </a:lvl1pPr>
            <a:lvl2pPr marL="316977" indent="0">
              <a:buNone/>
              <a:defRPr sz="971"/>
            </a:lvl2pPr>
            <a:lvl3pPr marL="633954" indent="0">
              <a:buNone/>
              <a:defRPr sz="832"/>
            </a:lvl3pPr>
            <a:lvl4pPr marL="950930" indent="0">
              <a:buNone/>
              <a:defRPr sz="693"/>
            </a:lvl4pPr>
            <a:lvl5pPr marL="1267907" indent="0">
              <a:buNone/>
              <a:defRPr sz="693"/>
            </a:lvl5pPr>
            <a:lvl6pPr marL="1584884" indent="0">
              <a:buNone/>
              <a:defRPr sz="693"/>
            </a:lvl6pPr>
            <a:lvl7pPr marL="1901861" indent="0">
              <a:buNone/>
              <a:defRPr sz="693"/>
            </a:lvl7pPr>
            <a:lvl8pPr marL="2218837" indent="0">
              <a:buNone/>
              <a:defRPr sz="693"/>
            </a:lvl8pPr>
            <a:lvl9pPr marL="2535814" indent="0">
              <a:buNone/>
              <a:defRPr sz="6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5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16971"/>
            <a:ext cx="2949178" cy="1109398"/>
          </a:xfrm>
        </p:spPr>
        <p:txBody>
          <a:bodyPr anchor="b"/>
          <a:lstStyle>
            <a:lvl1pPr>
              <a:defRPr sz="22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84570"/>
            <a:ext cx="4629150" cy="3378821"/>
          </a:xfrm>
        </p:spPr>
        <p:txBody>
          <a:bodyPr anchor="t"/>
          <a:lstStyle>
            <a:lvl1pPr marL="0" indent="0">
              <a:buNone/>
              <a:defRPr sz="2219"/>
            </a:lvl1pPr>
            <a:lvl2pPr marL="316977" indent="0">
              <a:buNone/>
              <a:defRPr sz="1941"/>
            </a:lvl2pPr>
            <a:lvl3pPr marL="633954" indent="0">
              <a:buNone/>
              <a:defRPr sz="1664"/>
            </a:lvl3pPr>
            <a:lvl4pPr marL="950930" indent="0">
              <a:buNone/>
              <a:defRPr sz="1387"/>
            </a:lvl4pPr>
            <a:lvl5pPr marL="1267907" indent="0">
              <a:buNone/>
              <a:defRPr sz="1387"/>
            </a:lvl5pPr>
            <a:lvl6pPr marL="1584884" indent="0">
              <a:buNone/>
              <a:defRPr sz="1387"/>
            </a:lvl6pPr>
            <a:lvl7pPr marL="1901861" indent="0">
              <a:buNone/>
              <a:defRPr sz="1387"/>
            </a:lvl7pPr>
            <a:lvl8pPr marL="2218837" indent="0">
              <a:buNone/>
              <a:defRPr sz="1387"/>
            </a:lvl8pPr>
            <a:lvl9pPr marL="2535814" indent="0">
              <a:buNone/>
              <a:defRPr sz="13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426369"/>
            <a:ext cx="2949178" cy="2642525"/>
          </a:xfrm>
        </p:spPr>
        <p:txBody>
          <a:bodyPr/>
          <a:lstStyle>
            <a:lvl1pPr marL="0" indent="0">
              <a:buNone/>
              <a:defRPr sz="1109"/>
            </a:lvl1pPr>
            <a:lvl2pPr marL="316977" indent="0">
              <a:buNone/>
              <a:defRPr sz="971"/>
            </a:lvl2pPr>
            <a:lvl3pPr marL="633954" indent="0">
              <a:buNone/>
              <a:defRPr sz="832"/>
            </a:lvl3pPr>
            <a:lvl4pPr marL="950930" indent="0">
              <a:buNone/>
              <a:defRPr sz="693"/>
            </a:lvl4pPr>
            <a:lvl5pPr marL="1267907" indent="0">
              <a:buNone/>
              <a:defRPr sz="693"/>
            </a:lvl5pPr>
            <a:lvl6pPr marL="1584884" indent="0">
              <a:buNone/>
              <a:defRPr sz="693"/>
            </a:lvl6pPr>
            <a:lvl7pPr marL="1901861" indent="0">
              <a:buNone/>
              <a:defRPr sz="693"/>
            </a:lvl7pPr>
            <a:lvl8pPr marL="2218837" indent="0">
              <a:buNone/>
              <a:defRPr sz="693"/>
            </a:lvl8pPr>
            <a:lvl9pPr marL="2535814" indent="0">
              <a:buNone/>
              <a:defRPr sz="6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9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53137"/>
            <a:ext cx="7886700" cy="918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65682"/>
            <a:ext cx="7886700" cy="3016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406776"/>
            <a:ext cx="2057400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D6F949-A4F1-0042-881D-6E96888E80B7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406776"/>
            <a:ext cx="3086100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406776"/>
            <a:ext cx="2057400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0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33954" rtl="0" eaLnBrk="1" latinLnBrk="0" hangingPunct="1">
        <a:lnSpc>
          <a:spcPct val="90000"/>
        </a:lnSpc>
        <a:spcBef>
          <a:spcPct val="0"/>
        </a:spcBef>
        <a:buNone/>
        <a:defRPr sz="30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488" indent="-158488" algn="l" defTabSz="633954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1pPr>
      <a:lvl2pPr marL="475465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664" kern="1200">
          <a:solidFill>
            <a:schemeClr val="tx1"/>
          </a:solidFill>
          <a:latin typeface="+mn-lt"/>
          <a:ea typeface="+mn-ea"/>
          <a:cs typeface="+mn-cs"/>
        </a:defRPr>
      </a:lvl2pPr>
      <a:lvl3pPr marL="79244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387" kern="1200">
          <a:solidFill>
            <a:schemeClr val="tx1"/>
          </a:solidFill>
          <a:latin typeface="+mn-lt"/>
          <a:ea typeface="+mn-ea"/>
          <a:cs typeface="+mn-cs"/>
        </a:defRPr>
      </a:lvl3pPr>
      <a:lvl4pPr marL="1109419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4pPr>
      <a:lvl5pPr marL="1426395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5pPr>
      <a:lvl6pPr marL="174337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6pPr>
      <a:lvl7pPr marL="2060349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7pPr>
      <a:lvl8pPr marL="2377326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8pPr>
      <a:lvl9pPr marL="269430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1pPr>
      <a:lvl2pPr marL="31697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2pPr>
      <a:lvl3pPr marL="63395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3pPr>
      <a:lvl4pPr marL="950930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4pPr>
      <a:lvl5pPr marL="126790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5pPr>
      <a:lvl6pPr marL="158488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6pPr>
      <a:lvl7pPr marL="1901861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7pPr>
      <a:lvl8pPr marL="221883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8pPr>
      <a:lvl9pPr marL="253581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651E962D-9533-FF2F-1492-318C1F692CEE}"/>
              </a:ext>
            </a:extLst>
          </p:cNvPr>
          <p:cNvGrpSpPr/>
          <p:nvPr/>
        </p:nvGrpSpPr>
        <p:grpSpPr>
          <a:xfrm>
            <a:off x="719616" y="531319"/>
            <a:ext cx="7967184" cy="3803414"/>
            <a:chOff x="130629" y="80913"/>
            <a:chExt cx="7967184" cy="380341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6100174-AB68-4C47-F082-024C49B43148}"/>
                </a:ext>
              </a:extLst>
            </p:cNvPr>
            <p:cNvSpPr/>
            <p:nvPr/>
          </p:nvSpPr>
          <p:spPr>
            <a:xfrm>
              <a:off x="5085682" y="1565917"/>
              <a:ext cx="2918000" cy="664067"/>
            </a:xfrm>
            <a:prstGeom prst="rect">
              <a:avLst/>
            </a:prstGeom>
            <a:solidFill>
              <a:srgbClr val="C00000">
                <a:alpha val="18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0E978B3-4DF3-0E3B-EE40-C60098DD09C9}"/>
                </a:ext>
              </a:extLst>
            </p:cNvPr>
            <p:cNvSpPr txBox="1"/>
            <p:nvPr/>
          </p:nvSpPr>
          <p:spPr>
            <a:xfrm>
              <a:off x="5035646" y="1243281"/>
              <a:ext cx="3062166" cy="102053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Rex panic handler</a:t>
              </a:r>
              <a:endParaRPr lang="en-US" sz="1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defTabSz="914400">
                <a:defRPr/>
              </a:pPr>
              <a:r>
                <a:rPr lang="en-US" sz="1398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clean allocated resources</a:t>
              </a:r>
            </a:p>
            <a:p>
              <a:pPr defTabSz="914400">
                <a:defRPr/>
              </a:pPr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pPr defTabSz="914400">
                <a:defRPr/>
              </a:pPr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call iu_dispatcher_func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8A518E-A5FE-9D86-1DA1-E23BCDE4656F}"/>
                </a:ext>
              </a:extLst>
            </p:cNvPr>
            <p:cNvSpPr/>
            <p:nvPr/>
          </p:nvSpPr>
          <p:spPr>
            <a:xfrm>
              <a:off x="5085683" y="2654533"/>
              <a:ext cx="2917999" cy="1185630"/>
            </a:xfrm>
            <a:prstGeom prst="rect">
              <a:avLst/>
            </a:prstGeom>
            <a:solidFill>
              <a:schemeClr val="bg2">
                <a:lumMod val="90000"/>
                <a:alpha val="1889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A974896-1FB6-99BD-E3C1-66A923F1844A}"/>
                </a:ext>
              </a:extLst>
            </p:cNvPr>
            <p:cNvSpPr/>
            <p:nvPr/>
          </p:nvSpPr>
          <p:spPr>
            <a:xfrm>
              <a:off x="5114171" y="3488539"/>
              <a:ext cx="1290896" cy="265172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649AC7D-4CBA-CEDA-1E35-C47DC495BC39}"/>
                </a:ext>
              </a:extLst>
            </p:cNvPr>
            <p:cNvSpPr/>
            <p:nvPr/>
          </p:nvSpPr>
          <p:spPr>
            <a:xfrm>
              <a:off x="201782" y="2526169"/>
              <a:ext cx="944643" cy="233996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CE7C08D-EC2E-9315-CDCC-A9F3E1412C56}"/>
                </a:ext>
              </a:extLst>
            </p:cNvPr>
            <p:cNvSpPr/>
            <p:nvPr/>
          </p:nvSpPr>
          <p:spPr>
            <a:xfrm>
              <a:off x="200290" y="2782204"/>
              <a:ext cx="4014215" cy="1102123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488771-0B9B-DFD8-B008-7EA5FC0673BC}"/>
                </a:ext>
              </a:extLst>
            </p:cNvPr>
            <p:cNvSpPr/>
            <p:nvPr/>
          </p:nvSpPr>
          <p:spPr>
            <a:xfrm>
              <a:off x="191146" y="1922670"/>
              <a:ext cx="2560113" cy="378219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0B10D6-AD2E-7932-C9ED-F99E35ABC865}"/>
                </a:ext>
              </a:extLst>
            </p:cNvPr>
            <p:cNvSpPr/>
            <p:nvPr/>
          </p:nvSpPr>
          <p:spPr>
            <a:xfrm>
              <a:off x="201784" y="448305"/>
              <a:ext cx="4010567" cy="3391858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C8356E87-ED45-E11E-3550-C91B39E5519C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 rot="10800000">
              <a:off x="1146425" y="2643167"/>
              <a:ext cx="3965804" cy="977958"/>
            </a:xfrm>
            <a:prstGeom prst="bentConnector3">
              <a:avLst>
                <a:gd name="adj1" fmla="val 11264"/>
              </a:avLst>
            </a:prstGeom>
            <a:ln w="34925">
              <a:solidFill>
                <a:srgbClr val="C00000"/>
              </a:solidFill>
              <a:prstDash val="sysDot"/>
              <a:round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DB9AA2-1D81-1C8E-BD4D-8E31340F0699}"/>
                </a:ext>
              </a:extLst>
            </p:cNvPr>
            <p:cNvSpPr/>
            <p:nvPr/>
          </p:nvSpPr>
          <p:spPr>
            <a:xfrm>
              <a:off x="5152930" y="2654535"/>
              <a:ext cx="1540921" cy="25113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5E88A0-512F-D08C-B8AB-6BEAC25C63D9}"/>
                </a:ext>
              </a:extLst>
            </p:cNvPr>
            <p:cNvSpPr txBox="1"/>
            <p:nvPr/>
          </p:nvSpPr>
          <p:spPr>
            <a:xfrm>
              <a:off x="5035646" y="2331901"/>
              <a:ext cx="3062167" cy="15082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In-kernel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landingpad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rex_landingpad</a:t>
              </a:r>
              <a:r>
                <a:rPr lang="en-US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en-US" sz="1398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report error</a:t>
              </a:r>
            </a:p>
            <a:p>
              <a:r>
                <a:rPr lang="en-US" sz="1398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set default return value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en-US" sz="14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jmp</a:t>
              </a:r>
              <a:r>
                <a:rPr lang="en-US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rex_exit</a:t>
              </a:r>
              <a:endParaRPr lang="en-US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C5D00EE-0AFF-B160-215E-307CB2FC6491}"/>
                </a:ext>
              </a:extLst>
            </p:cNvPr>
            <p:cNvSpPr txBox="1"/>
            <p:nvPr/>
          </p:nvSpPr>
          <p:spPr>
            <a:xfrm>
              <a:off x="130629" y="80913"/>
              <a:ext cx="4162402" cy="375925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In-kernel dispatcher function </a:t>
              </a:r>
            </a:p>
            <a:p>
              <a:pPr defTabSz="914400">
                <a:defRPr/>
              </a:pPr>
              <a:r>
                <a:rPr lang="en-US" sz="1400" b="1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rex_dispatcher_func</a:t>
              </a:r>
              <a:r>
                <a:rPr lang="en-US" sz="1400" b="1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pPr>
                <a:defRPr/>
              </a:pPr>
              <a:r>
                <a:rPr lang="en-US" sz="1398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save the callee-saved registers</a:t>
              </a:r>
            </a:p>
            <a:p>
              <a:pPr defTabSz="914400">
                <a:defRPr/>
              </a:pPr>
              <a:r>
                <a:rPr lang="en-US" sz="1400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pushq</a:t>
              </a:r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...</a:t>
              </a:r>
            </a:p>
            <a:p>
              <a:pPr>
                <a:defRPr/>
              </a:pPr>
              <a:r>
                <a:rPr lang="en-US" sz="1398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</a:t>
              </a:r>
              <a:r>
                <a:rPr lang="zh-CN" altLang="en-US" sz="1398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398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save the stack and frame pointer</a:t>
              </a:r>
            </a:p>
            <a:p>
              <a:pPr defTabSz="914400">
                <a:defRPr/>
              </a:pPr>
              <a:r>
                <a:rPr lang="en-US" sz="1400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movq</a:t>
              </a:r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%</a:t>
              </a:r>
              <a:r>
                <a:rPr lang="en-US" sz="1400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rsp</a:t>
              </a:r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PER_CPU_VAR(</a:t>
              </a:r>
              <a:r>
                <a:rPr lang="en-US" sz="1400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rex_old_sp</a:t>
              </a:r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 ...</a:t>
              </a:r>
            </a:p>
            <a:p>
              <a:pPr>
                <a:defRPr/>
              </a:pPr>
              <a:r>
                <a:rPr lang="en-US" sz="1398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switch stack </a:t>
              </a:r>
            </a:p>
            <a:p>
              <a:pPr defTabSz="914400">
                <a:defRPr/>
              </a:pPr>
              <a:r>
                <a:rPr lang="en-US" sz="1400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movq</a:t>
              </a:r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PER_CPU_VAR(</a:t>
              </a:r>
              <a:r>
                <a:rPr lang="en-US" sz="1400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rex_stack</a:t>
              </a:r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%</a:t>
              </a:r>
              <a:r>
                <a:rPr lang="en-US" sz="1400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rsp</a:t>
              </a:r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...</a:t>
              </a:r>
            </a:p>
            <a:p>
              <a:pPr>
                <a:defRPr/>
              </a:pPr>
              <a:r>
                <a:rPr lang="en-US" sz="1398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invoke the REX program</a:t>
              </a:r>
            </a:p>
            <a:p>
              <a:pPr defTabSz="914400">
                <a:defRPr/>
              </a:pPr>
              <a:r>
                <a:rPr lang="en-US" sz="1400" b="1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call *%</a:t>
              </a:r>
              <a:r>
                <a:rPr lang="en-US" sz="1400" b="1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rdx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defTabSz="914400">
                <a:defRPr/>
              </a:pP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defTabSz="914400">
                <a:defRPr/>
              </a:pPr>
              <a:r>
                <a:rPr lang="en-US" sz="1400" b="1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rex_exit</a:t>
              </a:r>
              <a:r>
                <a:rPr lang="en-US" sz="1400" b="1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pPr>
                <a:defRPr/>
              </a:pPr>
              <a:r>
                <a:rPr lang="en-US" sz="1398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restore old stack and frame pointer</a:t>
              </a:r>
            </a:p>
            <a:p>
              <a:pPr defTabSz="914400">
                <a:defRPr/>
              </a:pPr>
              <a:r>
                <a:rPr lang="en-US" sz="1400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movq</a:t>
              </a:r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PER_CPU_VAR(</a:t>
              </a:r>
              <a:r>
                <a:rPr lang="en-US" sz="1400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rex_old_sp</a:t>
              </a:r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%</a:t>
              </a:r>
              <a:r>
                <a:rPr lang="en-US" sz="1400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rsp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defRPr/>
              </a:pPr>
              <a:r>
                <a:rPr lang="en-US" sz="1398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restore the callee-saved registers</a:t>
              </a:r>
            </a:p>
            <a:p>
              <a:pPr defTabSz="914400">
                <a:defRPr/>
              </a:pPr>
              <a:r>
                <a:rPr lang="en-US" sz="1400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popq</a:t>
              </a:r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...</a:t>
              </a:r>
            </a:p>
            <a:p>
              <a:pPr defTabSz="914400">
                <a:defRPr/>
              </a:pPr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</a:t>
              </a:r>
            </a:p>
            <a:p>
              <a:pPr defTabSz="914400">
                <a:defRPr/>
              </a:pPr>
              <a:endParaRPr lang="en-US" sz="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6" name="Elbow Connector 75">
              <a:extLst>
                <a:ext uri="{FF2B5EF4-FFF2-40B4-BE49-F238E27FC236}">
                  <a16:creationId xmlns:a16="http://schemas.microsoft.com/office/drawing/2014/main" id="{CBF7EA6E-09A2-19DA-4EF0-F1BE22E1ED51}"/>
                </a:ext>
              </a:extLst>
            </p:cNvPr>
            <p:cNvCxnSpPr>
              <a:cxnSpLocks/>
              <a:stCxn id="32" idx="3"/>
              <a:endCxn id="79" idx="3"/>
            </p:cNvCxnSpPr>
            <p:nvPr/>
          </p:nvCxnSpPr>
          <p:spPr>
            <a:xfrm flipH="1">
              <a:off x="6643041" y="2104452"/>
              <a:ext cx="766586" cy="655715"/>
            </a:xfrm>
            <a:prstGeom prst="bentConnector3">
              <a:avLst>
                <a:gd name="adj1" fmla="val -29821"/>
              </a:avLst>
            </a:prstGeom>
            <a:ln w="34925">
              <a:solidFill>
                <a:srgbClr val="C00000"/>
              </a:solidFill>
              <a:prstDash val="sysDot"/>
              <a:round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28AFBE5-1F4C-E599-E670-3CC0B90D784B}"/>
                </a:ext>
              </a:extLst>
            </p:cNvPr>
            <p:cNvSpPr txBox="1"/>
            <p:nvPr/>
          </p:nvSpPr>
          <p:spPr>
            <a:xfrm>
              <a:off x="5102121" y="2636595"/>
              <a:ext cx="1540921" cy="2471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6F0266-DD8B-BBAD-1041-F0E308B11FD4}"/>
                </a:ext>
              </a:extLst>
            </p:cNvPr>
            <p:cNvSpPr/>
            <p:nvPr/>
          </p:nvSpPr>
          <p:spPr>
            <a:xfrm>
              <a:off x="5085683" y="411588"/>
              <a:ext cx="2917999" cy="61264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16-Point Star 14">
              <a:extLst>
                <a:ext uri="{FF2B5EF4-FFF2-40B4-BE49-F238E27FC236}">
                  <a16:creationId xmlns:a16="http://schemas.microsoft.com/office/drawing/2014/main" id="{C1145287-82DA-441E-9BFF-11A9769B10A2}"/>
                </a:ext>
              </a:extLst>
            </p:cNvPr>
            <p:cNvSpPr/>
            <p:nvPr/>
          </p:nvSpPr>
          <p:spPr>
            <a:xfrm>
              <a:off x="6221196" y="423980"/>
              <a:ext cx="1214650" cy="600256"/>
            </a:xfrm>
            <a:prstGeom prst="star16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Panic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C346BD-7388-F4B6-B4AE-9B4FD26D429E}"/>
                </a:ext>
              </a:extLst>
            </p:cNvPr>
            <p:cNvSpPr txBox="1"/>
            <p:nvPr/>
          </p:nvSpPr>
          <p:spPr>
            <a:xfrm>
              <a:off x="5295588" y="1313091"/>
              <a:ext cx="1540921" cy="2471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9D001ADA-E8F4-C5EE-20D3-B87DC87E86A1}"/>
                </a:ext>
              </a:extLst>
            </p:cNvPr>
            <p:cNvCxnSpPr>
              <a:cxnSpLocks/>
              <a:stCxn id="15" idx="2"/>
              <a:endCxn id="26" idx="3"/>
            </p:cNvCxnSpPr>
            <p:nvPr/>
          </p:nvCxnSpPr>
          <p:spPr>
            <a:xfrm flipH="1">
              <a:off x="6836508" y="724108"/>
              <a:ext cx="599338" cy="712554"/>
            </a:xfrm>
            <a:prstGeom prst="bentConnector3">
              <a:avLst>
                <a:gd name="adj1" fmla="val -38142"/>
              </a:avLst>
            </a:prstGeom>
            <a:ln w="34925">
              <a:solidFill>
                <a:srgbClr val="C00000"/>
              </a:solidFill>
              <a:prstDash val="sysDot"/>
              <a:round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0DE465-A08C-1462-A466-0FE65E517309}"/>
                </a:ext>
              </a:extLst>
            </p:cNvPr>
            <p:cNvSpPr txBox="1"/>
            <p:nvPr/>
          </p:nvSpPr>
          <p:spPr>
            <a:xfrm>
              <a:off x="5035646" y="80913"/>
              <a:ext cx="3062165" cy="98381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Rex program</a:t>
              </a:r>
              <a:endParaRPr lang="en-US" sz="1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defTabSz="914400">
                <a:defRPr/>
              </a:pPr>
              <a:r>
                <a:rPr lang="en-US" sz="1400" b="1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rex_prog1:</a:t>
              </a:r>
            </a:p>
            <a:p>
              <a:pPr defTabSz="914400">
                <a:defRPr/>
              </a:pPr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pPr defTabSz="914400">
                <a:defRPr/>
              </a:pPr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15D222A-FBC7-1F02-5AD2-F75D67513227}"/>
                </a:ext>
              </a:extLst>
            </p:cNvPr>
            <p:cNvSpPr txBox="1"/>
            <p:nvPr/>
          </p:nvSpPr>
          <p:spPr>
            <a:xfrm>
              <a:off x="5868707" y="1980880"/>
              <a:ext cx="1540921" cy="2471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A3231205-109F-A30C-CF11-C6E1F95CD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5021" y="505894"/>
              <a:ext cx="3867909" cy="1739555"/>
            </a:xfrm>
            <a:prstGeom prst="bentConnector3">
              <a:avLst>
                <a:gd name="adj1" fmla="val 87510"/>
              </a:avLst>
            </a:prstGeom>
            <a:ln w="34925">
              <a:prstDash val="sysDot"/>
              <a:round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751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</TotalTime>
  <Words>141</Words>
  <Application>Microsoft Macintosh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Consolas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Rowen Chin</dc:creator>
  <cp:lastModifiedBy>Rowen Chin</cp:lastModifiedBy>
  <cp:revision>31</cp:revision>
  <dcterms:created xsi:type="dcterms:W3CDTF">2024-04-17T14:17:32Z</dcterms:created>
  <dcterms:modified xsi:type="dcterms:W3CDTF">2024-04-19T02:01:55Z</dcterms:modified>
</cp:coreProperties>
</file>