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5"/>
  </p:notesMasterIdLst>
  <p:sldIdLst>
    <p:sldId id="264" r:id="rId2"/>
    <p:sldId id="265" r:id="rId3"/>
    <p:sldId id="267" r:id="rId4"/>
  </p:sldIdLst>
  <p:sldSz cx="13258800" cy="58531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1"/>
    <p:restoredTop sz="94633"/>
  </p:normalViewPr>
  <p:slideViewPr>
    <p:cSldViewPr snapToGrid="0">
      <p:cViewPr varScale="1">
        <p:scale>
          <a:sx n="92" d="100"/>
          <a:sy n="92" d="100"/>
        </p:scale>
        <p:origin x="18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60D31-4089-B745-9C90-4BE948E0B3C0}" type="datetimeFigureOut">
              <a:rPr lang="en-US" smtClean="0"/>
              <a:t>4/19/24</a:t>
            </a:fld>
            <a:endParaRPr lang="en-US"/>
          </a:p>
        </p:txBody>
      </p:sp>
      <p:sp>
        <p:nvSpPr>
          <p:cNvPr id="4" name="Slide Image Placeholder 3"/>
          <p:cNvSpPr>
            <a:spLocks noGrp="1" noRot="1" noChangeAspect="1"/>
          </p:cNvSpPr>
          <p:nvPr>
            <p:ph type="sldImg" idx="2"/>
          </p:nvPr>
        </p:nvSpPr>
        <p:spPr>
          <a:xfrm>
            <a:off x="-65088" y="1143000"/>
            <a:ext cx="6988176"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8ECCE-F445-CB4C-86C5-AE9D4EE5A8ED}" type="slidenum">
              <a:rPr lang="en-US" smtClean="0"/>
              <a:t>‹#›</a:t>
            </a:fld>
            <a:endParaRPr lang="en-US"/>
          </a:p>
        </p:txBody>
      </p:sp>
    </p:spTree>
    <p:extLst>
      <p:ext uri="{BB962C8B-B14F-4D97-AF65-F5344CB8AC3E}">
        <p14:creationId xmlns:p14="http://schemas.microsoft.com/office/powerpoint/2010/main" val="94533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1143000"/>
            <a:ext cx="6988176"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F41B7-FF84-5942-B8AF-03C7723B297E}" type="slidenum">
              <a:rPr lang="en-US" smtClean="0"/>
              <a:t>1</a:t>
            </a:fld>
            <a:endParaRPr lang="en-US"/>
          </a:p>
        </p:txBody>
      </p:sp>
    </p:spTree>
    <p:extLst>
      <p:ext uri="{BB962C8B-B14F-4D97-AF65-F5344CB8AC3E}">
        <p14:creationId xmlns:p14="http://schemas.microsoft.com/office/powerpoint/2010/main" val="177651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1143000"/>
            <a:ext cx="6988176"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F41B7-FF84-5942-B8AF-03C7723B297E}" type="slidenum">
              <a:rPr lang="en-US" smtClean="0"/>
              <a:t>3</a:t>
            </a:fld>
            <a:endParaRPr lang="en-US"/>
          </a:p>
        </p:txBody>
      </p:sp>
    </p:spTree>
    <p:extLst>
      <p:ext uri="{BB962C8B-B14F-4D97-AF65-F5344CB8AC3E}">
        <p14:creationId xmlns:p14="http://schemas.microsoft.com/office/powerpoint/2010/main" val="102750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957906"/>
            <a:ext cx="9944100" cy="2037750"/>
          </a:xfrm>
        </p:spPr>
        <p:txBody>
          <a:bodyPr anchor="b"/>
          <a:lstStyle>
            <a:lvl1pPr algn="ctr">
              <a:defRPr sz="5121"/>
            </a:lvl1pPr>
          </a:lstStyle>
          <a:p>
            <a:r>
              <a:rPr lang="en-US"/>
              <a:t>Click to edit Master title style</a:t>
            </a:r>
            <a:endParaRPr lang="en-US" dirty="0"/>
          </a:p>
        </p:txBody>
      </p:sp>
      <p:sp>
        <p:nvSpPr>
          <p:cNvPr id="3" name="Subtitle 2"/>
          <p:cNvSpPr>
            <a:spLocks noGrp="1"/>
          </p:cNvSpPr>
          <p:nvPr>
            <p:ph type="subTitle" idx="1"/>
          </p:nvPr>
        </p:nvSpPr>
        <p:spPr>
          <a:xfrm>
            <a:off x="1657350" y="3074240"/>
            <a:ext cx="9944100" cy="1413147"/>
          </a:xfrm>
        </p:spPr>
        <p:txBody>
          <a:bodyPr/>
          <a:lstStyle>
            <a:lvl1pPr marL="0" indent="0" algn="ctr">
              <a:buNone/>
              <a:defRPr sz="2048"/>
            </a:lvl1pPr>
            <a:lvl2pPr marL="390220" indent="0" algn="ctr">
              <a:buNone/>
              <a:defRPr sz="1707"/>
            </a:lvl2pPr>
            <a:lvl3pPr marL="780440" indent="0" algn="ctr">
              <a:buNone/>
              <a:defRPr sz="1536"/>
            </a:lvl3pPr>
            <a:lvl4pPr marL="1170661" indent="0" algn="ctr">
              <a:buNone/>
              <a:defRPr sz="1366"/>
            </a:lvl4pPr>
            <a:lvl5pPr marL="1560881" indent="0" algn="ctr">
              <a:buNone/>
              <a:defRPr sz="1366"/>
            </a:lvl5pPr>
            <a:lvl6pPr marL="1951101" indent="0" algn="ctr">
              <a:buNone/>
              <a:defRPr sz="1366"/>
            </a:lvl6pPr>
            <a:lvl7pPr marL="2341321" indent="0" algn="ctr">
              <a:buNone/>
              <a:defRPr sz="1366"/>
            </a:lvl7pPr>
            <a:lvl8pPr marL="2731541" indent="0" algn="ctr">
              <a:buNone/>
              <a:defRPr sz="1366"/>
            </a:lvl8pPr>
            <a:lvl9pPr marL="3121762" indent="0" algn="ctr">
              <a:buNone/>
              <a:defRPr sz="13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21971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48907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311624"/>
            <a:ext cx="2858929" cy="49602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3" y="311624"/>
            <a:ext cx="8411051" cy="4960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40360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42377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7" y="1459214"/>
            <a:ext cx="11435715" cy="2434732"/>
          </a:xfrm>
        </p:spPr>
        <p:txBody>
          <a:bodyPr anchor="b"/>
          <a:lstStyle>
            <a:lvl1pPr>
              <a:defRPr sz="5121"/>
            </a:lvl1pPr>
          </a:lstStyle>
          <a:p>
            <a:r>
              <a:rPr lang="en-US"/>
              <a:t>Click to edit Master title style</a:t>
            </a:r>
            <a:endParaRPr lang="en-US" dirty="0"/>
          </a:p>
        </p:txBody>
      </p:sp>
      <p:sp>
        <p:nvSpPr>
          <p:cNvPr id="3" name="Text Placeholder 2"/>
          <p:cNvSpPr>
            <a:spLocks noGrp="1"/>
          </p:cNvSpPr>
          <p:nvPr>
            <p:ph type="body" idx="1"/>
          </p:nvPr>
        </p:nvSpPr>
        <p:spPr>
          <a:xfrm>
            <a:off x="904637" y="3916980"/>
            <a:ext cx="11435715" cy="1280368"/>
          </a:xfrm>
        </p:spPr>
        <p:txBody>
          <a:bodyPr/>
          <a:lstStyle>
            <a:lvl1pPr marL="0" indent="0">
              <a:buNone/>
              <a:defRPr sz="2048">
                <a:solidFill>
                  <a:schemeClr val="tx1">
                    <a:tint val="82000"/>
                  </a:schemeClr>
                </a:solidFill>
              </a:defRPr>
            </a:lvl1pPr>
            <a:lvl2pPr marL="390220" indent="0">
              <a:buNone/>
              <a:defRPr sz="1707">
                <a:solidFill>
                  <a:schemeClr val="tx1">
                    <a:tint val="82000"/>
                  </a:schemeClr>
                </a:solidFill>
              </a:defRPr>
            </a:lvl2pPr>
            <a:lvl3pPr marL="780440" indent="0">
              <a:buNone/>
              <a:defRPr sz="1536">
                <a:solidFill>
                  <a:schemeClr val="tx1">
                    <a:tint val="82000"/>
                  </a:schemeClr>
                </a:solidFill>
              </a:defRPr>
            </a:lvl3pPr>
            <a:lvl4pPr marL="1170661" indent="0">
              <a:buNone/>
              <a:defRPr sz="1366">
                <a:solidFill>
                  <a:schemeClr val="tx1">
                    <a:tint val="82000"/>
                  </a:schemeClr>
                </a:solidFill>
              </a:defRPr>
            </a:lvl4pPr>
            <a:lvl5pPr marL="1560881" indent="0">
              <a:buNone/>
              <a:defRPr sz="1366">
                <a:solidFill>
                  <a:schemeClr val="tx1">
                    <a:tint val="82000"/>
                  </a:schemeClr>
                </a:solidFill>
              </a:defRPr>
            </a:lvl5pPr>
            <a:lvl6pPr marL="1951101" indent="0">
              <a:buNone/>
              <a:defRPr sz="1366">
                <a:solidFill>
                  <a:schemeClr val="tx1">
                    <a:tint val="82000"/>
                  </a:schemeClr>
                </a:solidFill>
              </a:defRPr>
            </a:lvl6pPr>
            <a:lvl7pPr marL="2341321" indent="0">
              <a:buNone/>
              <a:defRPr sz="1366">
                <a:solidFill>
                  <a:schemeClr val="tx1">
                    <a:tint val="82000"/>
                  </a:schemeClr>
                </a:solidFill>
              </a:defRPr>
            </a:lvl7pPr>
            <a:lvl8pPr marL="2731541" indent="0">
              <a:buNone/>
              <a:defRPr sz="1366">
                <a:solidFill>
                  <a:schemeClr val="tx1">
                    <a:tint val="82000"/>
                  </a:schemeClr>
                </a:solidFill>
              </a:defRPr>
            </a:lvl8pPr>
            <a:lvl9pPr marL="3121762" indent="0">
              <a:buNone/>
              <a:defRPr sz="136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5BF39-07AD-FB4D-AFB6-A5FFDC3873D0}"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898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1558121"/>
            <a:ext cx="5634990" cy="371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8" y="1558121"/>
            <a:ext cx="5634990" cy="371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214966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69" y="311625"/>
            <a:ext cx="11435715" cy="113133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0" y="1434826"/>
            <a:ext cx="5609093" cy="703186"/>
          </a:xfrm>
        </p:spPr>
        <p:txBody>
          <a:bodyPr anchor="b"/>
          <a:lstStyle>
            <a:lvl1pPr marL="0" indent="0">
              <a:buNone/>
              <a:defRPr sz="2048" b="1"/>
            </a:lvl1pPr>
            <a:lvl2pPr marL="390220" indent="0">
              <a:buNone/>
              <a:defRPr sz="1707" b="1"/>
            </a:lvl2pPr>
            <a:lvl3pPr marL="780440" indent="0">
              <a:buNone/>
              <a:defRPr sz="1536" b="1"/>
            </a:lvl3pPr>
            <a:lvl4pPr marL="1170661" indent="0">
              <a:buNone/>
              <a:defRPr sz="1366" b="1"/>
            </a:lvl4pPr>
            <a:lvl5pPr marL="1560881" indent="0">
              <a:buNone/>
              <a:defRPr sz="1366" b="1"/>
            </a:lvl5pPr>
            <a:lvl6pPr marL="1951101" indent="0">
              <a:buNone/>
              <a:defRPr sz="1366" b="1"/>
            </a:lvl6pPr>
            <a:lvl7pPr marL="2341321" indent="0">
              <a:buNone/>
              <a:defRPr sz="1366" b="1"/>
            </a:lvl7pPr>
            <a:lvl8pPr marL="2731541" indent="0">
              <a:buNone/>
              <a:defRPr sz="1366" b="1"/>
            </a:lvl8pPr>
            <a:lvl9pPr marL="3121762" indent="0">
              <a:buNone/>
              <a:defRPr sz="1366" b="1"/>
            </a:lvl9pPr>
          </a:lstStyle>
          <a:p>
            <a:pPr lvl="0"/>
            <a:r>
              <a:rPr lang="en-US"/>
              <a:t>Click to edit Master text styles</a:t>
            </a:r>
          </a:p>
        </p:txBody>
      </p:sp>
      <p:sp>
        <p:nvSpPr>
          <p:cNvPr id="4" name="Content Placeholder 3"/>
          <p:cNvSpPr>
            <a:spLocks noGrp="1"/>
          </p:cNvSpPr>
          <p:nvPr>
            <p:ph sz="half" idx="2"/>
          </p:nvPr>
        </p:nvSpPr>
        <p:spPr>
          <a:xfrm>
            <a:off x="913270" y="2138012"/>
            <a:ext cx="5609093" cy="3144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7" y="1434826"/>
            <a:ext cx="5636717" cy="703186"/>
          </a:xfrm>
        </p:spPr>
        <p:txBody>
          <a:bodyPr anchor="b"/>
          <a:lstStyle>
            <a:lvl1pPr marL="0" indent="0">
              <a:buNone/>
              <a:defRPr sz="2048" b="1"/>
            </a:lvl1pPr>
            <a:lvl2pPr marL="390220" indent="0">
              <a:buNone/>
              <a:defRPr sz="1707" b="1"/>
            </a:lvl2pPr>
            <a:lvl3pPr marL="780440" indent="0">
              <a:buNone/>
              <a:defRPr sz="1536" b="1"/>
            </a:lvl3pPr>
            <a:lvl4pPr marL="1170661" indent="0">
              <a:buNone/>
              <a:defRPr sz="1366" b="1"/>
            </a:lvl4pPr>
            <a:lvl5pPr marL="1560881" indent="0">
              <a:buNone/>
              <a:defRPr sz="1366" b="1"/>
            </a:lvl5pPr>
            <a:lvl6pPr marL="1951101" indent="0">
              <a:buNone/>
              <a:defRPr sz="1366" b="1"/>
            </a:lvl6pPr>
            <a:lvl7pPr marL="2341321" indent="0">
              <a:buNone/>
              <a:defRPr sz="1366" b="1"/>
            </a:lvl7pPr>
            <a:lvl8pPr marL="2731541" indent="0">
              <a:buNone/>
              <a:defRPr sz="1366" b="1"/>
            </a:lvl8pPr>
            <a:lvl9pPr marL="3121762" indent="0">
              <a:buNone/>
              <a:defRPr sz="1366" b="1"/>
            </a:lvl9pPr>
          </a:lstStyle>
          <a:p>
            <a:pPr lvl="0"/>
            <a:r>
              <a:rPr lang="en-US"/>
              <a:t>Click to edit Master text styles</a:t>
            </a:r>
          </a:p>
        </p:txBody>
      </p:sp>
      <p:sp>
        <p:nvSpPr>
          <p:cNvPr id="6" name="Content Placeholder 5"/>
          <p:cNvSpPr>
            <a:spLocks noGrp="1"/>
          </p:cNvSpPr>
          <p:nvPr>
            <p:ph sz="quarter" idx="4"/>
          </p:nvPr>
        </p:nvSpPr>
        <p:spPr>
          <a:xfrm>
            <a:off x="6712267" y="2138012"/>
            <a:ext cx="5636717" cy="3144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A5BF39-07AD-FB4D-AFB6-A5FFDC3873D0}" type="datetimeFigureOut">
              <a:rPr lang="en-US" smtClean="0"/>
              <a:t>4/19/24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178190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A5BF39-07AD-FB4D-AFB6-A5FFDC3873D0}" type="datetimeFigureOut">
              <a:rPr lang="en-US" smtClean="0"/>
              <a:t>4/19/24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05323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5BF39-07AD-FB4D-AFB6-A5FFDC3873D0}" type="datetimeFigureOut">
              <a:rPr lang="en-US" smtClean="0"/>
              <a:t>4/19/24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38751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390208"/>
            <a:ext cx="4276308" cy="1365726"/>
          </a:xfrm>
        </p:spPr>
        <p:txBody>
          <a:bodyPr anchor="b"/>
          <a:lstStyle>
            <a:lvl1pPr>
              <a:defRPr sz="2731"/>
            </a:lvl1pPr>
          </a:lstStyle>
          <a:p>
            <a:r>
              <a:rPr lang="en-US"/>
              <a:t>Click to edit Master title style</a:t>
            </a:r>
            <a:endParaRPr lang="en-US" dirty="0"/>
          </a:p>
        </p:txBody>
      </p:sp>
      <p:sp>
        <p:nvSpPr>
          <p:cNvPr id="3" name="Content Placeholder 2"/>
          <p:cNvSpPr>
            <a:spLocks noGrp="1"/>
          </p:cNvSpPr>
          <p:nvPr>
            <p:ph idx="1"/>
          </p:nvPr>
        </p:nvSpPr>
        <p:spPr>
          <a:xfrm>
            <a:off x="5636717" y="842740"/>
            <a:ext cx="6712268" cy="4159504"/>
          </a:xfrm>
        </p:spPr>
        <p:txBody>
          <a:bodyPr/>
          <a:lstStyle>
            <a:lvl1pPr>
              <a:defRPr sz="2731"/>
            </a:lvl1pPr>
            <a:lvl2pPr>
              <a:defRPr sz="2390"/>
            </a:lvl2pPr>
            <a:lvl3pPr>
              <a:defRPr sz="2048"/>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1755934"/>
            <a:ext cx="4276308" cy="3253085"/>
          </a:xfrm>
        </p:spPr>
        <p:txBody>
          <a:bodyPr/>
          <a:lstStyle>
            <a:lvl1pPr marL="0" indent="0">
              <a:buNone/>
              <a:defRPr sz="1366"/>
            </a:lvl1pPr>
            <a:lvl2pPr marL="390220" indent="0">
              <a:buNone/>
              <a:defRPr sz="1195"/>
            </a:lvl2pPr>
            <a:lvl3pPr marL="780440" indent="0">
              <a:buNone/>
              <a:defRPr sz="1024"/>
            </a:lvl3pPr>
            <a:lvl4pPr marL="1170661" indent="0">
              <a:buNone/>
              <a:defRPr sz="854"/>
            </a:lvl4pPr>
            <a:lvl5pPr marL="1560881" indent="0">
              <a:buNone/>
              <a:defRPr sz="854"/>
            </a:lvl5pPr>
            <a:lvl6pPr marL="1951101" indent="0">
              <a:buNone/>
              <a:defRPr sz="854"/>
            </a:lvl6pPr>
            <a:lvl7pPr marL="2341321" indent="0">
              <a:buNone/>
              <a:defRPr sz="854"/>
            </a:lvl7pPr>
            <a:lvl8pPr marL="2731541" indent="0">
              <a:buNone/>
              <a:defRPr sz="854"/>
            </a:lvl8pPr>
            <a:lvl9pPr marL="3121762" indent="0">
              <a:buNone/>
              <a:defRPr sz="854"/>
            </a:lvl9pPr>
          </a:lstStyle>
          <a:p>
            <a:pPr lvl="0"/>
            <a:r>
              <a:rPr lang="en-US"/>
              <a:t>Click to edit Master text styles</a:t>
            </a:r>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223665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390208"/>
            <a:ext cx="4276308" cy="1365726"/>
          </a:xfrm>
        </p:spPr>
        <p:txBody>
          <a:bodyPr anchor="b"/>
          <a:lstStyle>
            <a:lvl1pPr>
              <a:defRPr sz="2731"/>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842740"/>
            <a:ext cx="6712268" cy="4159504"/>
          </a:xfrm>
        </p:spPr>
        <p:txBody>
          <a:bodyPr anchor="t"/>
          <a:lstStyle>
            <a:lvl1pPr marL="0" indent="0">
              <a:buNone/>
              <a:defRPr sz="2731"/>
            </a:lvl1pPr>
            <a:lvl2pPr marL="390220" indent="0">
              <a:buNone/>
              <a:defRPr sz="2390"/>
            </a:lvl2pPr>
            <a:lvl3pPr marL="780440" indent="0">
              <a:buNone/>
              <a:defRPr sz="2048"/>
            </a:lvl3pPr>
            <a:lvl4pPr marL="1170661" indent="0">
              <a:buNone/>
              <a:defRPr sz="1707"/>
            </a:lvl4pPr>
            <a:lvl5pPr marL="1560881" indent="0">
              <a:buNone/>
              <a:defRPr sz="1707"/>
            </a:lvl5pPr>
            <a:lvl6pPr marL="1951101" indent="0">
              <a:buNone/>
              <a:defRPr sz="1707"/>
            </a:lvl6pPr>
            <a:lvl7pPr marL="2341321" indent="0">
              <a:buNone/>
              <a:defRPr sz="1707"/>
            </a:lvl7pPr>
            <a:lvl8pPr marL="2731541" indent="0">
              <a:buNone/>
              <a:defRPr sz="1707"/>
            </a:lvl8pPr>
            <a:lvl9pPr marL="31217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913270" y="1755934"/>
            <a:ext cx="4276308" cy="3253085"/>
          </a:xfrm>
        </p:spPr>
        <p:txBody>
          <a:bodyPr/>
          <a:lstStyle>
            <a:lvl1pPr marL="0" indent="0">
              <a:buNone/>
              <a:defRPr sz="1366"/>
            </a:lvl1pPr>
            <a:lvl2pPr marL="390220" indent="0">
              <a:buNone/>
              <a:defRPr sz="1195"/>
            </a:lvl2pPr>
            <a:lvl3pPr marL="780440" indent="0">
              <a:buNone/>
              <a:defRPr sz="1024"/>
            </a:lvl3pPr>
            <a:lvl4pPr marL="1170661" indent="0">
              <a:buNone/>
              <a:defRPr sz="854"/>
            </a:lvl4pPr>
            <a:lvl5pPr marL="1560881" indent="0">
              <a:buNone/>
              <a:defRPr sz="854"/>
            </a:lvl5pPr>
            <a:lvl6pPr marL="1951101" indent="0">
              <a:buNone/>
              <a:defRPr sz="854"/>
            </a:lvl6pPr>
            <a:lvl7pPr marL="2341321" indent="0">
              <a:buNone/>
              <a:defRPr sz="854"/>
            </a:lvl7pPr>
            <a:lvl8pPr marL="2731541" indent="0">
              <a:buNone/>
              <a:defRPr sz="854"/>
            </a:lvl8pPr>
            <a:lvl9pPr marL="3121762" indent="0">
              <a:buNone/>
              <a:defRPr sz="854"/>
            </a:lvl9pPr>
          </a:lstStyle>
          <a:p>
            <a:pPr lvl="0"/>
            <a:r>
              <a:rPr lang="en-US"/>
              <a:t>Click to edit Master text styles</a:t>
            </a:r>
          </a:p>
        </p:txBody>
      </p:sp>
      <p:sp>
        <p:nvSpPr>
          <p:cNvPr id="5" name="Date Placeholder 4"/>
          <p:cNvSpPr>
            <a:spLocks noGrp="1"/>
          </p:cNvSpPr>
          <p:nvPr>
            <p:ph type="dt" sz="half" idx="10"/>
          </p:nvPr>
        </p:nvSpPr>
        <p:spPr/>
        <p:txBody>
          <a:bodyPr/>
          <a:lstStyle/>
          <a:p>
            <a:fld id="{2DA5BF39-07AD-FB4D-AFB6-A5FFDC3873D0}"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7C86-1BBA-F04C-A833-095190A65718}" type="slidenum">
              <a:rPr lang="en-US" smtClean="0"/>
              <a:t>‹#›</a:t>
            </a:fld>
            <a:endParaRPr lang="en-US"/>
          </a:p>
        </p:txBody>
      </p:sp>
    </p:spTree>
    <p:extLst>
      <p:ext uri="{BB962C8B-B14F-4D97-AF65-F5344CB8AC3E}">
        <p14:creationId xmlns:p14="http://schemas.microsoft.com/office/powerpoint/2010/main" val="408323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3" y="311625"/>
            <a:ext cx="11435715" cy="11313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3" y="1558121"/>
            <a:ext cx="11435715" cy="371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2" y="5424969"/>
            <a:ext cx="2983230" cy="311624"/>
          </a:xfrm>
          <a:prstGeom prst="rect">
            <a:avLst/>
          </a:prstGeom>
        </p:spPr>
        <p:txBody>
          <a:bodyPr vert="horz" lIns="91440" tIns="45720" rIns="91440" bIns="45720" rtlCol="0" anchor="ctr"/>
          <a:lstStyle>
            <a:lvl1pPr algn="l">
              <a:defRPr sz="1024">
                <a:solidFill>
                  <a:schemeClr val="tx1">
                    <a:tint val="82000"/>
                  </a:schemeClr>
                </a:solidFill>
              </a:defRPr>
            </a:lvl1pPr>
          </a:lstStyle>
          <a:p>
            <a:fld id="{2DA5BF39-07AD-FB4D-AFB6-A5FFDC3873D0}" type="datetimeFigureOut">
              <a:rPr lang="en-US" smtClean="0"/>
              <a:t>4/19/24</a:t>
            </a:fld>
            <a:endParaRPr lang="en-US"/>
          </a:p>
        </p:txBody>
      </p:sp>
      <p:sp>
        <p:nvSpPr>
          <p:cNvPr id="5" name="Footer Placeholder 4"/>
          <p:cNvSpPr>
            <a:spLocks noGrp="1"/>
          </p:cNvSpPr>
          <p:nvPr>
            <p:ph type="ftr" sz="quarter" idx="3"/>
          </p:nvPr>
        </p:nvSpPr>
        <p:spPr>
          <a:xfrm>
            <a:off x="4391978" y="5424969"/>
            <a:ext cx="4474845" cy="311624"/>
          </a:xfrm>
          <a:prstGeom prst="rect">
            <a:avLst/>
          </a:prstGeom>
        </p:spPr>
        <p:txBody>
          <a:bodyPr vert="horz" lIns="91440" tIns="45720" rIns="91440" bIns="45720" rtlCol="0" anchor="ctr"/>
          <a:lstStyle>
            <a:lvl1pPr algn="ctr">
              <a:defRPr sz="1024">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364028" y="5424969"/>
            <a:ext cx="2983230" cy="311624"/>
          </a:xfrm>
          <a:prstGeom prst="rect">
            <a:avLst/>
          </a:prstGeom>
        </p:spPr>
        <p:txBody>
          <a:bodyPr vert="horz" lIns="91440" tIns="45720" rIns="91440" bIns="45720" rtlCol="0" anchor="ctr"/>
          <a:lstStyle>
            <a:lvl1pPr algn="r">
              <a:defRPr sz="1024">
                <a:solidFill>
                  <a:schemeClr val="tx1">
                    <a:tint val="82000"/>
                  </a:schemeClr>
                </a:solidFill>
              </a:defRPr>
            </a:lvl1pPr>
          </a:lstStyle>
          <a:p>
            <a:fld id="{C9077C86-1BBA-F04C-A833-095190A65718}" type="slidenum">
              <a:rPr lang="en-US" smtClean="0"/>
              <a:t>‹#›</a:t>
            </a:fld>
            <a:endParaRPr lang="en-US"/>
          </a:p>
        </p:txBody>
      </p:sp>
    </p:spTree>
    <p:extLst>
      <p:ext uri="{BB962C8B-B14F-4D97-AF65-F5344CB8AC3E}">
        <p14:creationId xmlns:p14="http://schemas.microsoft.com/office/powerpoint/2010/main" val="21894609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780440" rtl="0" eaLnBrk="1" latinLnBrk="0" hangingPunct="1">
        <a:lnSpc>
          <a:spcPct val="90000"/>
        </a:lnSpc>
        <a:spcBef>
          <a:spcPct val="0"/>
        </a:spcBef>
        <a:buNone/>
        <a:defRPr sz="3755" kern="1200">
          <a:solidFill>
            <a:schemeClr val="tx1"/>
          </a:solidFill>
          <a:latin typeface="+mj-lt"/>
          <a:ea typeface="+mj-ea"/>
          <a:cs typeface="+mj-cs"/>
        </a:defRPr>
      </a:lvl1pPr>
    </p:titleStyle>
    <p:bodyStyle>
      <a:lvl1pPr marL="195110" indent="-195110" algn="l" defTabSz="780440" rtl="0" eaLnBrk="1" latinLnBrk="0" hangingPunct="1">
        <a:lnSpc>
          <a:spcPct val="90000"/>
        </a:lnSpc>
        <a:spcBef>
          <a:spcPts val="854"/>
        </a:spcBef>
        <a:buFont typeface="Arial" panose="020B0604020202020204" pitchFamily="34" charset="0"/>
        <a:buChar char="•"/>
        <a:defRPr sz="2390" kern="1200">
          <a:solidFill>
            <a:schemeClr val="tx1"/>
          </a:solidFill>
          <a:latin typeface="+mn-lt"/>
          <a:ea typeface="+mn-ea"/>
          <a:cs typeface="+mn-cs"/>
        </a:defRPr>
      </a:lvl1pPr>
      <a:lvl2pPr marL="585330" indent="-195110" algn="l" defTabSz="780440" rtl="0" eaLnBrk="1" latinLnBrk="0" hangingPunct="1">
        <a:lnSpc>
          <a:spcPct val="90000"/>
        </a:lnSpc>
        <a:spcBef>
          <a:spcPts val="427"/>
        </a:spcBef>
        <a:buFont typeface="Arial" panose="020B0604020202020204" pitchFamily="34" charset="0"/>
        <a:buChar char="•"/>
        <a:defRPr sz="2048" kern="1200">
          <a:solidFill>
            <a:schemeClr val="tx1"/>
          </a:solidFill>
          <a:latin typeface="+mn-lt"/>
          <a:ea typeface="+mn-ea"/>
          <a:cs typeface="+mn-cs"/>
        </a:defRPr>
      </a:lvl2pPr>
      <a:lvl3pPr marL="975551" indent="-195110" algn="l" defTabSz="780440" rtl="0" eaLnBrk="1" latinLnBrk="0" hangingPunct="1">
        <a:lnSpc>
          <a:spcPct val="90000"/>
        </a:lnSpc>
        <a:spcBef>
          <a:spcPts val="427"/>
        </a:spcBef>
        <a:buFont typeface="Arial" panose="020B0604020202020204" pitchFamily="34" charset="0"/>
        <a:buChar char="•"/>
        <a:defRPr sz="1707" kern="1200">
          <a:solidFill>
            <a:schemeClr val="tx1"/>
          </a:solidFill>
          <a:latin typeface="+mn-lt"/>
          <a:ea typeface="+mn-ea"/>
          <a:cs typeface="+mn-cs"/>
        </a:defRPr>
      </a:lvl3pPr>
      <a:lvl4pPr marL="136577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4pPr>
      <a:lvl5pPr marL="175599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5pPr>
      <a:lvl6pPr marL="214621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6pPr>
      <a:lvl7pPr marL="2536431"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7pPr>
      <a:lvl8pPr marL="2926652"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8pPr>
      <a:lvl9pPr marL="3316872" indent="-195110" algn="l" defTabSz="780440" rtl="0" eaLnBrk="1" latinLnBrk="0" hangingPunct="1">
        <a:lnSpc>
          <a:spcPct val="90000"/>
        </a:lnSpc>
        <a:spcBef>
          <a:spcPts val="427"/>
        </a:spcBef>
        <a:buFont typeface="Arial" panose="020B0604020202020204" pitchFamily="34" charset="0"/>
        <a:buChar char="•"/>
        <a:defRPr sz="1536" kern="1200">
          <a:solidFill>
            <a:schemeClr val="tx1"/>
          </a:solidFill>
          <a:latin typeface="+mn-lt"/>
          <a:ea typeface="+mn-ea"/>
          <a:cs typeface="+mn-cs"/>
        </a:defRPr>
      </a:lvl9pPr>
    </p:bodyStyle>
    <p:otherStyle>
      <a:defPPr>
        <a:defRPr lang="en-US"/>
      </a:defPPr>
      <a:lvl1pPr marL="0" algn="l" defTabSz="780440" rtl="0" eaLnBrk="1" latinLnBrk="0" hangingPunct="1">
        <a:defRPr sz="1536" kern="1200">
          <a:solidFill>
            <a:schemeClr val="tx1"/>
          </a:solidFill>
          <a:latin typeface="+mn-lt"/>
          <a:ea typeface="+mn-ea"/>
          <a:cs typeface="+mn-cs"/>
        </a:defRPr>
      </a:lvl1pPr>
      <a:lvl2pPr marL="390220" algn="l" defTabSz="780440" rtl="0" eaLnBrk="1" latinLnBrk="0" hangingPunct="1">
        <a:defRPr sz="1536" kern="1200">
          <a:solidFill>
            <a:schemeClr val="tx1"/>
          </a:solidFill>
          <a:latin typeface="+mn-lt"/>
          <a:ea typeface="+mn-ea"/>
          <a:cs typeface="+mn-cs"/>
        </a:defRPr>
      </a:lvl2pPr>
      <a:lvl3pPr marL="780440" algn="l" defTabSz="780440" rtl="0" eaLnBrk="1" latinLnBrk="0" hangingPunct="1">
        <a:defRPr sz="1536" kern="1200">
          <a:solidFill>
            <a:schemeClr val="tx1"/>
          </a:solidFill>
          <a:latin typeface="+mn-lt"/>
          <a:ea typeface="+mn-ea"/>
          <a:cs typeface="+mn-cs"/>
        </a:defRPr>
      </a:lvl3pPr>
      <a:lvl4pPr marL="1170661" algn="l" defTabSz="780440" rtl="0" eaLnBrk="1" latinLnBrk="0" hangingPunct="1">
        <a:defRPr sz="1536" kern="1200">
          <a:solidFill>
            <a:schemeClr val="tx1"/>
          </a:solidFill>
          <a:latin typeface="+mn-lt"/>
          <a:ea typeface="+mn-ea"/>
          <a:cs typeface="+mn-cs"/>
        </a:defRPr>
      </a:lvl4pPr>
      <a:lvl5pPr marL="1560881" algn="l" defTabSz="780440" rtl="0" eaLnBrk="1" latinLnBrk="0" hangingPunct="1">
        <a:defRPr sz="1536" kern="1200">
          <a:solidFill>
            <a:schemeClr val="tx1"/>
          </a:solidFill>
          <a:latin typeface="+mn-lt"/>
          <a:ea typeface="+mn-ea"/>
          <a:cs typeface="+mn-cs"/>
        </a:defRPr>
      </a:lvl5pPr>
      <a:lvl6pPr marL="1951101" algn="l" defTabSz="780440" rtl="0" eaLnBrk="1" latinLnBrk="0" hangingPunct="1">
        <a:defRPr sz="1536" kern="1200">
          <a:solidFill>
            <a:schemeClr val="tx1"/>
          </a:solidFill>
          <a:latin typeface="+mn-lt"/>
          <a:ea typeface="+mn-ea"/>
          <a:cs typeface="+mn-cs"/>
        </a:defRPr>
      </a:lvl6pPr>
      <a:lvl7pPr marL="2341321" algn="l" defTabSz="780440" rtl="0" eaLnBrk="1" latinLnBrk="0" hangingPunct="1">
        <a:defRPr sz="1536" kern="1200">
          <a:solidFill>
            <a:schemeClr val="tx1"/>
          </a:solidFill>
          <a:latin typeface="+mn-lt"/>
          <a:ea typeface="+mn-ea"/>
          <a:cs typeface="+mn-cs"/>
        </a:defRPr>
      </a:lvl7pPr>
      <a:lvl8pPr marL="2731541" algn="l" defTabSz="780440" rtl="0" eaLnBrk="1" latinLnBrk="0" hangingPunct="1">
        <a:defRPr sz="1536" kern="1200">
          <a:solidFill>
            <a:schemeClr val="tx1"/>
          </a:solidFill>
          <a:latin typeface="+mn-lt"/>
          <a:ea typeface="+mn-ea"/>
          <a:cs typeface="+mn-cs"/>
        </a:defRPr>
      </a:lvl8pPr>
      <a:lvl9pPr marL="3121762" algn="l" defTabSz="780440" rtl="0" eaLnBrk="1" latinLnBrk="0" hangingPunct="1">
        <a:defRPr sz="15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0515586-61E2-5171-89B9-8131893FF13F}"/>
              </a:ext>
            </a:extLst>
          </p:cNvPr>
          <p:cNvGrpSpPr/>
          <p:nvPr/>
        </p:nvGrpSpPr>
        <p:grpSpPr>
          <a:xfrm>
            <a:off x="-245137" y="-38210"/>
            <a:ext cx="13705717" cy="5906123"/>
            <a:chOff x="-245137" y="-38210"/>
            <a:chExt cx="13705717" cy="5906123"/>
          </a:xfrm>
        </p:grpSpPr>
        <p:sp>
          <p:nvSpPr>
            <p:cNvPr id="10" name="Rectangle 9">
              <a:extLst>
                <a:ext uri="{FF2B5EF4-FFF2-40B4-BE49-F238E27FC236}">
                  <a16:creationId xmlns:a16="http://schemas.microsoft.com/office/drawing/2014/main" id="{6171CE1C-C5E4-A214-E205-EFAF316654A2}"/>
                </a:ext>
              </a:extLst>
            </p:cNvPr>
            <p:cNvSpPr/>
            <p:nvPr/>
          </p:nvSpPr>
          <p:spPr>
            <a:xfrm>
              <a:off x="2540270" y="2115112"/>
              <a:ext cx="4758042" cy="1254366"/>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9" name="Rectangle 8">
              <a:extLst>
                <a:ext uri="{FF2B5EF4-FFF2-40B4-BE49-F238E27FC236}">
                  <a16:creationId xmlns:a16="http://schemas.microsoft.com/office/drawing/2014/main" id="{0749289A-53E1-1946-D278-60715DC68709}"/>
                </a:ext>
              </a:extLst>
            </p:cNvPr>
            <p:cNvSpPr/>
            <p:nvPr/>
          </p:nvSpPr>
          <p:spPr>
            <a:xfrm>
              <a:off x="2540270" y="3385780"/>
              <a:ext cx="4758042" cy="47941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 name="Rectangle 6">
              <a:extLst>
                <a:ext uri="{FF2B5EF4-FFF2-40B4-BE49-F238E27FC236}">
                  <a16:creationId xmlns:a16="http://schemas.microsoft.com/office/drawing/2014/main" id="{24251349-5B3A-56C6-20BD-5C182734FF57}"/>
                </a:ext>
              </a:extLst>
            </p:cNvPr>
            <p:cNvSpPr/>
            <p:nvPr/>
          </p:nvSpPr>
          <p:spPr>
            <a:xfrm>
              <a:off x="2539235" y="1675249"/>
              <a:ext cx="4754880" cy="41148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 name="Rectangle 4">
              <a:extLst>
                <a:ext uri="{FF2B5EF4-FFF2-40B4-BE49-F238E27FC236}">
                  <a16:creationId xmlns:a16="http://schemas.microsoft.com/office/drawing/2014/main" id="{2473ED59-540C-D964-C88B-AA7BE9DDCBC7}"/>
                </a:ext>
              </a:extLst>
            </p:cNvPr>
            <p:cNvSpPr/>
            <p:nvPr/>
          </p:nvSpPr>
          <p:spPr>
            <a:xfrm>
              <a:off x="2540276" y="349513"/>
              <a:ext cx="4758042" cy="1314336"/>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 name="TextBox 3">
              <a:extLst>
                <a:ext uri="{FF2B5EF4-FFF2-40B4-BE49-F238E27FC236}">
                  <a16:creationId xmlns:a16="http://schemas.microsoft.com/office/drawing/2014/main" id="{AEF6A663-590F-9E64-EF04-9BB10DB23B14}"/>
                </a:ext>
              </a:extLst>
            </p:cNvPr>
            <p:cNvSpPr txBox="1"/>
            <p:nvPr/>
          </p:nvSpPr>
          <p:spPr>
            <a:xfrm>
              <a:off x="2453186" y="325768"/>
              <a:ext cx="5019306" cy="3534301"/>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let</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 payload</a:t>
              </a:r>
            </a:p>
            <a:p>
              <a:r>
                <a:rPr lang="en-US" altLang="zh-CN" sz="1002" dirty="0">
                  <a:latin typeface="Consolas" panose="020B0609020204030204" pitchFamily="49" charset="0"/>
                  <a:cs typeface="Consolas" panose="020B0609020204030204" pitchFamily="49" charset="0"/>
                </a:rPr>
                <a:t> 2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.windows</a:t>
              </a:r>
              <a:r>
                <a:rPr lang="en-US" altLang="zh-CN" sz="1398" dirty="0">
                  <a:latin typeface="Consolas" panose="020B0609020204030204" pitchFamily="49" charset="0"/>
                  <a:cs typeface="Consolas" panose="020B0609020204030204" pitchFamily="49" charset="0"/>
                </a:rPr>
                <a:t>(4) </a:t>
              </a:r>
              <a:r>
                <a:rPr lang="en-US" sz="1398" dirty="0">
                  <a:solidFill>
                    <a:schemeClr val="accent6">
                      <a:lumMod val="75000"/>
                    </a:schemeClr>
                  </a:solidFill>
                  <a:latin typeface="Consolas" panose="020B0609020204030204" pitchFamily="49" charset="0"/>
                  <a:cs typeface="Consolas" panose="020B0609020204030204" pitchFamily="49" charset="0"/>
                </a:rPr>
                <a:t>// 4 chars as a slice</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3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.enumerate</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 4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filter_map</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v)|</a:t>
              </a:r>
            </a:p>
            <a:p>
              <a:r>
                <a:rPr lang="en-US" altLang="zh-CN" sz="1002" dirty="0">
                  <a:latin typeface="Consolas" panose="020B0609020204030204" pitchFamily="49" charset="0"/>
                  <a:cs typeface="Consolas" panose="020B0609020204030204" pitchFamily="49" charset="0"/>
                </a:rPr>
                <a:t> 5</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if</a:t>
              </a:r>
              <a:r>
                <a:rPr lang="en-US" altLang="zh-CN" sz="1398" dirty="0">
                  <a:latin typeface="Consolas" panose="020B0609020204030204" pitchFamily="49" charset="0"/>
                  <a:cs typeface="Consolas" panose="020B0609020204030204" pitchFamily="49" charset="0"/>
                </a:rPr>
                <a:t> v == </a:t>
              </a:r>
              <a:r>
                <a:rPr lang="en-US" altLang="zh-CN" sz="1398" dirty="0" err="1">
                  <a:latin typeface="Consolas" panose="020B0609020204030204" pitchFamily="49" charset="0"/>
                  <a:cs typeface="Consolas" panose="020B0609020204030204" pitchFamily="49" charset="0"/>
                </a:rPr>
                <a:t>b</a:t>
              </a:r>
              <a:r>
                <a:rPr lang="en-US" altLang="zh-CN" sz="1398" dirty="0" err="1">
                  <a:solidFill>
                    <a:srgbClr val="005DF6"/>
                  </a:solidFill>
                  <a:latin typeface="Consolas" panose="020B0609020204030204" pitchFamily="49" charset="0"/>
                  <a:cs typeface="Consolas" panose="020B0609020204030204" pitchFamily="49" charset="0"/>
                </a:rPr>
                <a:t>"set</a:t>
              </a:r>
              <a:r>
                <a:rPr lang="en-US" altLang="zh-CN" sz="1398" dirty="0">
                  <a:solidFill>
                    <a:srgbClr val="005DF6"/>
                  </a:solidFill>
                  <a:latin typeface="Consolas" panose="020B0609020204030204" pitchFamily="49" charset="0"/>
                  <a:cs typeface="Consolas" panose="020B0609020204030204" pitchFamily="49" charset="0"/>
                </a:rPr>
                <a:t> " </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3">
                      <a:lumMod val="75000"/>
                    </a:schemeClr>
                  </a:solidFill>
                  <a:latin typeface="Consolas" panose="020B0609020204030204" pitchFamily="49" charset="0"/>
                  <a:cs typeface="Consolas" panose="020B0609020204030204" pitchFamily="49" charset="0"/>
                </a:rPr>
                <a:t>Some</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1">
                      <a:lumMod val="75000"/>
                    </a:schemeClr>
                  </a:solidFill>
                  <a:latin typeface="Consolas" panose="020B0609020204030204" pitchFamily="49" charset="0"/>
                  <a:cs typeface="Consolas" panose="020B0609020204030204" pitchFamily="49" charset="0"/>
                </a:rPr>
                <a:t>else</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3">
                      <a:lumMod val="75000"/>
                    </a:schemeClr>
                  </a:solidFill>
                  <a:latin typeface="Consolas" panose="020B0609020204030204" pitchFamily="49" charset="0"/>
                  <a:cs typeface="Consolas" panose="020B0609020204030204" pitchFamily="49" charset="0"/>
                </a:rPr>
                <a:t>None</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6 </a:t>
              </a:r>
              <a:r>
                <a:rPr lang="en-US" altLang="zh-CN"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 found the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7 </a:t>
              </a:r>
              <a:r>
                <a:rPr lang="en-US" altLang="zh-CN" sz="1398" dirty="0">
                  <a:solidFill>
                    <a:schemeClr val="accent1">
                      <a:lumMod val="75000"/>
                    </a:schemeClr>
                  </a:solidFill>
                  <a:latin typeface="Consolas" panose="020B0609020204030204" pitchFamily="49" charset="0"/>
                  <a:cs typeface="Consolas" panose="020B0609020204030204" pitchFamily="49" charset="0"/>
                </a:rPr>
                <a:t>for</a:t>
              </a:r>
              <a:r>
                <a:rPr lang="en-US" altLang="zh-CN" sz="1398" dirty="0">
                  <a:latin typeface="Consolas" panose="020B0609020204030204" pitchFamily="49" charset="0"/>
                  <a:cs typeface="Consolas" panose="020B0609020204030204" pitchFamily="49" charset="0"/>
                </a:rPr>
                <a:t> index </a:t>
              </a:r>
              <a:r>
                <a:rPr lang="en-US" altLang="zh-CN" sz="1398" dirty="0">
                  <a:solidFill>
                    <a:schemeClr val="accent1">
                      <a:lumMod val="75000"/>
                    </a:schemeClr>
                  </a:solidFill>
                  <a:latin typeface="Consolas" panose="020B0609020204030204" pitchFamily="49" charset="0"/>
                  <a:cs typeface="Consolas" panose="020B0609020204030204" pitchFamily="49" charset="0"/>
                </a:rPr>
                <a:t>in</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8</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set payload index via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9</a:t>
              </a:r>
              <a:r>
                <a:rPr lang="en-US" altLang="zh-CN" sz="1398" dirty="0">
                  <a:latin typeface="Consolas" panose="020B0609020204030204" pitchFamily="49" charset="0"/>
                  <a:cs typeface="Consolas" panose="020B0609020204030204" pitchFamily="49" charset="0"/>
                </a:rPr>
                <a:t>   payload</a:t>
              </a:r>
            </a:p>
            <a:p>
              <a:r>
                <a:rPr lang="en-US" altLang="zh-CN" sz="1002" dirty="0">
                  <a:latin typeface="Consolas" panose="020B0609020204030204" pitchFamily="49" charset="0"/>
                  <a:cs typeface="Consolas" panose="020B0609020204030204" pitchFamily="49" charset="0"/>
                </a:rPr>
                <a:t>10</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iter</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11</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take_while</a:t>
              </a:r>
              <a:r>
                <a:rPr lang="en-US" altLang="zh-CN" sz="1398" dirty="0">
                  <a:latin typeface="Consolas" panose="020B0609020204030204" pitchFamily="49" charset="0"/>
                  <a:cs typeface="Consolas" panose="020B0609020204030204" pitchFamily="49" charset="0"/>
                </a:rPr>
                <a:t>(|&amp;&amp;c| c != b</a:t>
              </a:r>
              <a:r>
                <a:rPr lang="en-US" altLang="zh-CN" sz="1398" dirty="0">
                  <a:solidFill>
                    <a:srgbClr val="005DF6"/>
                  </a:solidFill>
                  <a:latin typeface="Consolas" panose="020B0609020204030204" pitchFamily="49" charset="0"/>
                  <a:cs typeface="Consolas" panose="020B0609020204030204" pitchFamily="49" charset="0"/>
                </a:rPr>
                <a:t>' '</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12</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for_each</a:t>
              </a:r>
              <a:r>
                <a:rPr lang="en-US" altLang="zh-CN" sz="1398" dirty="0">
                  <a:latin typeface="Consolas" panose="020B0609020204030204" pitchFamily="49" charset="0"/>
                  <a:cs typeface="Consolas" panose="020B0609020204030204" pitchFamily="49" charset="0"/>
                </a:rPr>
                <a:t>(|&amp;c| {</a:t>
              </a:r>
            </a:p>
            <a:p>
              <a:r>
                <a:rPr lang="en-US" altLang="zh-CN" sz="1002" dirty="0">
                  <a:latin typeface="Consolas" panose="020B0609020204030204" pitchFamily="49" charset="0"/>
                  <a:cs typeface="Consolas" panose="020B0609020204030204" pitchFamily="49" charset="0"/>
                </a:rPr>
                <a:t>13</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cs typeface="Consolas" panose="020B0609020204030204" pitchFamily="49" charset="0"/>
                </a:rPr>
                <a:t>func</a:t>
              </a:r>
              <a:r>
                <a:rPr lang="en-US" sz="1398" dirty="0">
                  <a:solidFill>
                    <a:schemeClr val="accent6">
                      <a:lumMod val="75000"/>
                    </a:schemeClr>
                  </a:solidFill>
                  <a:latin typeface="Consolas" panose="020B0609020204030204" pitchFamily="49" charset="0"/>
                  <a:cs typeface="Consolas" panose="020B0609020204030204" pitchFamily="49" charset="0"/>
                </a:rPr>
                <a:t> </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14</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15</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invalidate Memcached cache entry</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16</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if the</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hash matches</a:t>
              </a:r>
              <a:endParaRPr lang="en-US" altLang="zh-CN" sz="1398" dirty="0">
                <a:solidFill>
                  <a:schemeClr val="accent6">
                    <a:lumMod val="75000"/>
                  </a:schemeClr>
                </a:solidFill>
                <a:latin typeface="Consolas" panose="020B0609020204030204" pitchFamily="49" charset="0"/>
                <a:cs typeface="Consolas" panose="020B0609020204030204" pitchFamily="49" charset="0"/>
              </a:endParaRPr>
            </a:p>
          </p:txBody>
        </p:sp>
        <p:pic>
          <p:nvPicPr>
            <p:cNvPr id="17" name="Graphic 16" descr="Badge 1 with solid fill">
              <a:extLst>
                <a:ext uri="{FF2B5EF4-FFF2-40B4-BE49-F238E27FC236}">
                  <a16:creationId xmlns:a16="http://schemas.microsoft.com/office/drawing/2014/main" id="{3EF231DC-BA19-322C-0BA3-EDF3EE27C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8269" y="349513"/>
              <a:ext cx="320040" cy="320040"/>
            </a:xfrm>
            <a:prstGeom prst="rect">
              <a:avLst/>
            </a:prstGeom>
          </p:spPr>
        </p:pic>
        <p:pic>
          <p:nvPicPr>
            <p:cNvPr id="18" name="Graphic 17" descr="Badge with solid fill">
              <a:extLst>
                <a:ext uri="{FF2B5EF4-FFF2-40B4-BE49-F238E27FC236}">
                  <a16:creationId xmlns:a16="http://schemas.microsoft.com/office/drawing/2014/main" id="{5B01409A-786D-911D-ECAF-A68A805660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8269" y="1687597"/>
              <a:ext cx="320040" cy="320040"/>
            </a:xfrm>
            <a:prstGeom prst="rect">
              <a:avLst/>
            </a:prstGeom>
          </p:spPr>
        </p:pic>
        <p:pic>
          <p:nvPicPr>
            <p:cNvPr id="19" name="Graphic 18" descr="Badge 4 with solid fill">
              <a:extLst>
                <a:ext uri="{FF2B5EF4-FFF2-40B4-BE49-F238E27FC236}">
                  <a16:creationId xmlns:a16="http://schemas.microsoft.com/office/drawing/2014/main" id="{FA92AC77-E958-501C-92E9-FD57FBD896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8269" y="3385135"/>
              <a:ext cx="320040" cy="320040"/>
            </a:xfrm>
            <a:prstGeom prst="rect">
              <a:avLst/>
            </a:prstGeom>
          </p:spPr>
        </p:pic>
        <p:pic>
          <p:nvPicPr>
            <p:cNvPr id="20" name="Graphic 19" descr="Badge 3 with solid fill">
              <a:extLst>
                <a:ext uri="{FF2B5EF4-FFF2-40B4-BE49-F238E27FC236}">
                  <a16:creationId xmlns:a16="http://schemas.microsoft.com/office/drawing/2014/main" id="{7B92D227-EDB9-2604-A772-4B4C0CF7C2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78269" y="2121049"/>
              <a:ext cx="320040" cy="320040"/>
            </a:xfrm>
            <a:prstGeom prst="rect">
              <a:avLst/>
            </a:prstGeom>
          </p:spPr>
        </p:pic>
        <p:sp>
          <p:nvSpPr>
            <p:cNvPr id="29" name="Rectangle 28">
              <a:extLst>
                <a:ext uri="{FF2B5EF4-FFF2-40B4-BE49-F238E27FC236}">
                  <a16:creationId xmlns:a16="http://schemas.microsoft.com/office/drawing/2014/main" id="{9A6D2F72-F591-C552-E5A5-D170419EE9D4}"/>
                </a:ext>
              </a:extLst>
            </p:cNvPr>
            <p:cNvSpPr/>
            <p:nvPr/>
          </p:nvSpPr>
          <p:spPr>
            <a:xfrm>
              <a:off x="-3871" y="2830954"/>
              <a:ext cx="2482344" cy="103423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 name="Rectangle 29">
              <a:extLst>
                <a:ext uri="{FF2B5EF4-FFF2-40B4-BE49-F238E27FC236}">
                  <a16:creationId xmlns:a16="http://schemas.microsoft.com/office/drawing/2014/main" id="{BB741A0A-8112-94C3-1CAF-BEE4AB46B054}"/>
                </a:ext>
              </a:extLst>
            </p:cNvPr>
            <p:cNvSpPr/>
            <p:nvPr/>
          </p:nvSpPr>
          <p:spPr>
            <a:xfrm>
              <a:off x="9164" y="1161640"/>
              <a:ext cx="2475606" cy="78029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2AA051CE-99A8-7C8A-9D7E-93A16BC8DFAC}"/>
                </a:ext>
              </a:extLst>
            </p:cNvPr>
            <p:cNvSpPr/>
            <p:nvPr/>
          </p:nvSpPr>
          <p:spPr>
            <a:xfrm>
              <a:off x="224" y="349516"/>
              <a:ext cx="2484546" cy="78645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 name="Rectangle 31">
              <a:extLst>
                <a:ext uri="{FF2B5EF4-FFF2-40B4-BE49-F238E27FC236}">
                  <a16:creationId xmlns:a16="http://schemas.microsoft.com/office/drawing/2014/main" id="{7CC9A494-0FA5-8E3C-1AC2-2ED9E39E4330}"/>
                </a:ext>
              </a:extLst>
            </p:cNvPr>
            <p:cNvSpPr/>
            <p:nvPr/>
          </p:nvSpPr>
          <p:spPr>
            <a:xfrm>
              <a:off x="-3871" y="1991116"/>
              <a:ext cx="2482344" cy="780294"/>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33" name="TextBox 32">
              <a:extLst>
                <a:ext uri="{FF2B5EF4-FFF2-40B4-BE49-F238E27FC236}">
                  <a16:creationId xmlns:a16="http://schemas.microsoft.com/office/drawing/2014/main" id="{963E7442-FB98-C5BB-388B-0200B7BA8526}"/>
                </a:ext>
              </a:extLst>
            </p:cNvPr>
            <p:cNvSpPr txBox="1"/>
            <p:nvPr/>
          </p:nvSpPr>
          <p:spPr>
            <a:xfrm>
              <a:off x="-50032" y="344782"/>
              <a:ext cx="2628075" cy="3574376"/>
            </a:xfrm>
            <a:prstGeom prst="rect">
              <a:avLst/>
            </a:prstGeom>
            <a:noFill/>
          </p:spPr>
          <p:txBody>
            <a:bodyPr wrap="square" rtlCol="0">
              <a:spAutoFit/>
            </a:bodyPr>
            <a:lstStyle/>
            <a:p>
              <a:r>
                <a:rPr lang="en-US" sz="1602" dirty="0">
                  <a:latin typeface="Times" pitchFamily="2" charset="0"/>
                </a:rPr>
                <a:t>      It extracts the SET command from the XDP payload.</a:t>
              </a:r>
              <a:br>
                <a:rPr lang="en-US" sz="1602" dirty="0">
                  <a:latin typeface="Times" pitchFamily="2" charset="0"/>
                </a:rPr>
              </a:br>
              <a:r>
                <a:rPr lang="en-US" sz="600" dirty="0">
                  <a:latin typeface="Times" pitchFamily="2" charset="0"/>
                </a:rPr>
                <a:t> </a:t>
              </a:r>
            </a:p>
            <a:p>
              <a:r>
                <a:rPr lang="en-US" sz="1602" dirty="0">
                  <a:latin typeface="Times" pitchFamily="2" charset="0"/>
                </a:rPr>
                <a:t>      SET command founded, try to figure the index of the Memcached key in payload.</a:t>
              </a:r>
            </a:p>
            <a:p>
              <a:r>
                <a:rPr lang="en-US" sz="600" dirty="0">
                  <a:latin typeface="Times" pitchFamily="2" charset="0"/>
                </a:rPr>
                <a:t> </a:t>
              </a:r>
              <a:br>
                <a:rPr lang="en-US" sz="1602" dirty="0">
                  <a:latin typeface="Times" pitchFamily="2" charset="0"/>
                </a:rPr>
              </a:br>
              <a:r>
                <a:rPr lang="en-US" sz="1602" dirty="0">
                  <a:latin typeface="Times" pitchFamily="2" charset="0"/>
                </a:rPr>
                <a:t>      If the key is found, process the key with hash function.</a:t>
              </a:r>
            </a:p>
            <a:p>
              <a:endParaRPr lang="en-US" sz="600" dirty="0">
                <a:latin typeface="Times" pitchFamily="2" charset="0"/>
              </a:endParaRPr>
            </a:p>
            <a:p>
              <a:r>
                <a:rPr lang="en-US" sz="1602" dirty="0">
                  <a:latin typeface="Times" pitchFamily="2" charset="0"/>
                </a:rPr>
                <a:t> </a:t>
              </a:r>
              <a:r>
                <a:rPr lang="zh-CN" altLang="en-US" sz="1602" dirty="0">
                  <a:latin typeface="Times" pitchFamily="2" charset="0"/>
                </a:rPr>
                <a:t>     </a:t>
              </a:r>
              <a:r>
                <a:rPr lang="en-US" sz="1602" dirty="0">
                  <a:latin typeface="Times" pitchFamily="2" charset="0"/>
                </a:rPr>
                <a:t>If the hash matches the calculated hash, the corresponding cache entry in the map should be invalidated</a:t>
              </a:r>
            </a:p>
          </p:txBody>
        </p:sp>
        <p:pic>
          <p:nvPicPr>
            <p:cNvPr id="34" name="Graphic 33" descr="Badge 1 with solid fill">
              <a:extLst>
                <a:ext uri="{FF2B5EF4-FFF2-40B4-BE49-F238E27FC236}">
                  <a16:creationId xmlns:a16="http://schemas.microsoft.com/office/drawing/2014/main" id="{700B2B5C-6668-1329-7D82-F4E2320438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 y="360775"/>
              <a:ext cx="320040" cy="320040"/>
            </a:xfrm>
            <a:prstGeom prst="rect">
              <a:avLst/>
            </a:prstGeom>
          </p:spPr>
        </p:pic>
        <p:pic>
          <p:nvPicPr>
            <p:cNvPr id="35" name="Graphic 34" descr="Badge with solid fill">
              <a:extLst>
                <a:ext uri="{FF2B5EF4-FFF2-40B4-BE49-F238E27FC236}">
                  <a16:creationId xmlns:a16="http://schemas.microsoft.com/office/drawing/2014/main" id="{B2C0A68F-F222-F20C-7A30-BDE48AA830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7" y="1165261"/>
              <a:ext cx="320040" cy="320040"/>
            </a:xfrm>
            <a:prstGeom prst="rect">
              <a:avLst/>
            </a:prstGeom>
          </p:spPr>
        </p:pic>
        <p:pic>
          <p:nvPicPr>
            <p:cNvPr id="36" name="Graphic 35" descr="Badge 3 with solid fill">
              <a:extLst>
                <a:ext uri="{FF2B5EF4-FFF2-40B4-BE49-F238E27FC236}">
                  <a16:creationId xmlns:a16="http://schemas.microsoft.com/office/drawing/2014/main" id="{39A236E1-9D0F-82A2-1FBD-609460CCCB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644" y="1968460"/>
              <a:ext cx="340842" cy="320040"/>
            </a:xfrm>
            <a:prstGeom prst="rect">
              <a:avLst/>
            </a:prstGeom>
          </p:spPr>
        </p:pic>
        <p:pic>
          <p:nvPicPr>
            <p:cNvPr id="37" name="Graphic 36" descr="Badge 4 with solid fill">
              <a:extLst>
                <a:ext uri="{FF2B5EF4-FFF2-40B4-BE49-F238E27FC236}">
                  <a16:creationId xmlns:a16="http://schemas.microsoft.com/office/drawing/2014/main" id="{AC9A0978-8E4E-FBE9-ACB1-857FE6149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 y="2784366"/>
              <a:ext cx="320040" cy="320040"/>
            </a:xfrm>
            <a:prstGeom prst="rect">
              <a:avLst/>
            </a:prstGeom>
          </p:spPr>
        </p:pic>
        <p:sp>
          <p:nvSpPr>
            <p:cNvPr id="21" name="Rectangle 20">
              <a:extLst>
                <a:ext uri="{FF2B5EF4-FFF2-40B4-BE49-F238E27FC236}">
                  <a16:creationId xmlns:a16="http://schemas.microsoft.com/office/drawing/2014/main" id="{005023A3-1E33-185B-84C7-F58C1EE72E43}"/>
                </a:ext>
              </a:extLst>
            </p:cNvPr>
            <p:cNvSpPr/>
            <p:nvPr/>
          </p:nvSpPr>
          <p:spPr>
            <a:xfrm>
              <a:off x="2923838" y="-38210"/>
              <a:ext cx="407800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(b) REX Implementation</a:t>
              </a:r>
            </a:p>
          </p:txBody>
        </p:sp>
        <p:sp>
          <p:nvSpPr>
            <p:cNvPr id="22" name="Rectangle 21">
              <a:extLst>
                <a:ext uri="{FF2B5EF4-FFF2-40B4-BE49-F238E27FC236}">
                  <a16:creationId xmlns:a16="http://schemas.microsoft.com/office/drawing/2014/main" id="{1E3A8365-9DC7-6D34-D9CA-273E5B1AB00D}"/>
                </a:ext>
              </a:extLst>
            </p:cNvPr>
            <p:cNvSpPr/>
            <p:nvPr/>
          </p:nvSpPr>
          <p:spPr>
            <a:xfrm>
              <a:off x="7347635" y="-24122"/>
              <a:ext cx="4803228"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(c) Original BMC Implementation</a:t>
              </a:r>
            </a:p>
          </p:txBody>
        </p:sp>
        <p:sp>
          <p:nvSpPr>
            <p:cNvPr id="23" name="Rectangle 22">
              <a:extLst>
                <a:ext uri="{FF2B5EF4-FFF2-40B4-BE49-F238E27FC236}">
                  <a16:creationId xmlns:a16="http://schemas.microsoft.com/office/drawing/2014/main" id="{1CE35A57-781D-448C-79A2-01CC8430EFF8}"/>
                </a:ext>
              </a:extLst>
            </p:cNvPr>
            <p:cNvSpPr/>
            <p:nvPr/>
          </p:nvSpPr>
          <p:spPr>
            <a:xfrm>
              <a:off x="-245137" y="-38210"/>
              <a:ext cx="301909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(a) Algorithm Description</a:t>
              </a:r>
            </a:p>
          </p:txBody>
        </p:sp>
        <p:sp>
          <p:nvSpPr>
            <p:cNvPr id="24" name="Rectangle 23">
              <a:extLst>
                <a:ext uri="{FF2B5EF4-FFF2-40B4-BE49-F238E27FC236}">
                  <a16:creationId xmlns:a16="http://schemas.microsoft.com/office/drawing/2014/main" id="{2E3387EB-FB63-2A18-B4CD-45CCC84E65BC}"/>
                </a:ext>
              </a:extLst>
            </p:cNvPr>
            <p:cNvSpPr/>
            <p:nvPr/>
          </p:nvSpPr>
          <p:spPr>
            <a:xfrm>
              <a:off x="6081050" y="100789"/>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26" name="Rectangle 25">
              <a:extLst>
                <a:ext uri="{FF2B5EF4-FFF2-40B4-BE49-F238E27FC236}">
                  <a16:creationId xmlns:a16="http://schemas.microsoft.com/office/drawing/2014/main" id="{AA08FE57-1C6D-8693-37F9-D6C0FDA932C3}"/>
                </a:ext>
              </a:extLst>
            </p:cNvPr>
            <p:cNvSpPr/>
            <p:nvPr/>
          </p:nvSpPr>
          <p:spPr>
            <a:xfrm>
              <a:off x="11293256" y="10078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 name="Rectangle 11">
              <a:extLst>
                <a:ext uri="{FF2B5EF4-FFF2-40B4-BE49-F238E27FC236}">
                  <a16:creationId xmlns:a16="http://schemas.microsoft.com/office/drawing/2014/main" id="{8D506F76-E2E2-FF51-A0E2-F4C220ED5008}"/>
                </a:ext>
              </a:extLst>
            </p:cNvPr>
            <p:cNvSpPr/>
            <p:nvPr/>
          </p:nvSpPr>
          <p:spPr>
            <a:xfrm>
              <a:off x="7338751" y="3816908"/>
              <a:ext cx="5897879" cy="1259503"/>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25" name="Rectangle 24">
              <a:extLst>
                <a:ext uri="{FF2B5EF4-FFF2-40B4-BE49-F238E27FC236}">
                  <a16:creationId xmlns:a16="http://schemas.microsoft.com/office/drawing/2014/main" id="{F26BD918-1C8A-B40D-BDCE-6AE14FF00A7B}"/>
                </a:ext>
              </a:extLst>
            </p:cNvPr>
            <p:cNvSpPr/>
            <p:nvPr/>
          </p:nvSpPr>
          <p:spPr>
            <a:xfrm>
              <a:off x="7338747" y="5091251"/>
              <a:ext cx="5897878" cy="700869"/>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 name="Rectangle 27">
              <a:extLst>
                <a:ext uri="{FF2B5EF4-FFF2-40B4-BE49-F238E27FC236}">
                  <a16:creationId xmlns:a16="http://schemas.microsoft.com/office/drawing/2014/main" id="{895C97F2-96FB-AFDC-7685-54F5FA32D6B6}"/>
                </a:ext>
              </a:extLst>
            </p:cNvPr>
            <p:cNvSpPr/>
            <p:nvPr/>
          </p:nvSpPr>
          <p:spPr>
            <a:xfrm>
              <a:off x="7338752" y="2082870"/>
              <a:ext cx="5897879" cy="17099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 name="Rectangle 37">
              <a:extLst>
                <a:ext uri="{FF2B5EF4-FFF2-40B4-BE49-F238E27FC236}">
                  <a16:creationId xmlns:a16="http://schemas.microsoft.com/office/drawing/2014/main" id="{3695863C-3613-474B-8636-6D929BBEBD1D}"/>
                </a:ext>
              </a:extLst>
            </p:cNvPr>
            <p:cNvSpPr/>
            <p:nvPr/>
          </p:nvSpPr>
          <p:spPr>
            <a:xfrm>
              <a:off x="7340463" y="348837"/>
              <a:ext cx="5897880" cy="1709928"/>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 name="TextBox 38">
              <a:extLst>
                <a:ext uri="{FF2B5EF4-FFF2-40B4-BE49-F238E27FC236}">
                  <a16:creationId xmlns:a16="http://schemas.microsoft.com/office/drawing/2014/main" id="{D5C203C4-09C8-F5FD-A05E-DC51BD58717C}"/>
                </a:ext>
              </a:extLst>
            </p:cNvPr>
            <p:cNvSpPr txBox="1"/>
            <p:nvPr/>
          </p:nvSpPr>
          <p:spPr>
            <a:xfrm>
              <a:off x="7247246" y="321707"/>
              <a:ext cx="6213334" cy="5470408"/>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ea typeface="Menlo" panose="020B060903080402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pragma</a:t>
              </a:r>
              <a:r>
                <a:rPr lang="en-US" altLang="zh-CN" sz="1398" dirty="0">
                  <a:latin typeface="Consolas" panose="020B0609020204030204" pitchFamily="49" charset="0"/>
                  <a:ea typeface="Menlo" panose="020B0609030804020204" pitchFamily="49" charset="0"/>
                  <a:cs typeface="Consolas" panose="020B0609020204030204" pitchFamily="49" charset="0"/>
                </a:rPr>
                <a:t> clang loop unroll(disable)</a:t>
              </a:r>
            </a:p>
            <a:p>
              <a:r>
                <a:rPr lang="zh-CN" altLang="en-US" sz="1002" dirty="0">
                  <a:solidFill>
                    <a:prstClr val="black"/>
                  </a:solidFill>
                  <a:latin typeface="Consolas" panose="020B0609020204030204" pitchFamily="49" charset="0"/>
                  <a:cs typeface="Consolas" panose="020B0609020204030204" pitchFamily="49" charset="0"/>
                </a:rPr>
                <a:t> </a:t>
              </a:r>
              <a:r>
                <a:rPr lang="en-US" altLang="zh-CN" sz="1002" dirty="0">
                  <a:solidFill>
                    <a:prstClr val="black"/>
                  </a:solidFill>
                  <a:latin typeface="Consolas" panose="020B0609020204030204" pitchFamily="49" charset="0"/>
                  <a:ea typeface="Menlo" panose="020B0609030804020204" pitchFamily="49" charset="0"/>
                  <a:cs typeface="Consolas" panose="020B0609020204030204" pitchFamily="49" charset="0"/>
                </a:rPr>
                <a:t>2</a:t>
              </a:r>
              <a:r>
                <a:rPr lang="en-US" sz="1002" dirty="0">
                  <a:solidFill>
                    <a:prstClr val="black"/>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for</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unsigned int </a:t>
              </a:r>
              <a:r>
                <a:rPr lang="en-US" altLang="zh-CN" sz="1398" dirty="0">
                  <a:latin typeface="Consolas" panose="020B0609020204030204" pitchFamily="49" charset="0"/>
                  <a:ea typeface="Menlo" panose="020B0609030804020204" pitchFamily="49" charset="0"/>
                  <a:cs typeface="Consolas" panose="020B0609020204030204" pitchFamily="49" charset="0"/>
                </a:rPr>
                <a:t>off = 0; off &lt; </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BMC_MAX_PACKET_LENGTH </a:t>
              </a:r>
              <a:r>
                <a:rPr lang="en-US" altLang="zh-CN" sz="1398" dirty="0">
                  <a:latin typeface="Consolas" panose="020B0609020204030204" pitchFamily="49" charset="0"/>
                  <a:ea typeface="Menlo" panose="020B0609030804020204" pitchFamily="49" charset="0"/>
                  <a:cs typeface="Consolas" panose="020B0609020204030204" pitchFamily="49" charset="0"/>
                </a:rPr>
                <a:t>&amp;&amp;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4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+ 1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off++) {</a:t>
              </a:r>
            </a:p>
            <a:p>
              <a:r>
                <a:rPr lang="en-US" altLang="zh-CN" sz="1002" dirty="0">
                  <a:latin typeface="Consolas" panose="020B0609020204030204" pitchFamily="49" charset="0"/>
                  <a:ea typeface="Menlo" panose="020B0609030804020204" pitchFamily="49" charset="0"/>
                  <a:cs typeface="Consolas" panose="020B0609020204030204" pitchFamily="49" charset="0"/>
                </a:rPr>
                <a:t> 5 </a:t>
              </a:r>
              <a:r>
                <a:rPr lang="zh-CN" altLang="en-US" sz="1002"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's'</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6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+ 3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7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payload[off + 1]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+ 2]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't'</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 9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a:t>
              </a:r>
              <a:r>
                <a:rPr lang="zh-CN" altLang="en-US" sz="1398" dirty="0">
                  <a:solidFill>
                    <a:schemeClr val="accent6">
                      <a:lumMod val="75000"/>
                    </a:schemeClr>
                  </a:solidFill>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move offset after the SET command</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10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11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12</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'\r’</a:t>
              </a:r>
              <a:r>
                <a:rPr lang="en-US" altLang="zh-CN" sz="1398" dirty="0">
                  <a:latin typeface="Consolas" panose="020B0609020204030204" pitchFamily="49" charset="0"/>
                  <a:ea typeface="Menlo" panose="020B0609030804020204" pitchFamily="49" charset="0"/>
                  <a:cs typeface="Consolas" panose="020B0609020204030204" pitchFamily="49" charset="0"/>
                </a:rPr>
                <a:t>) { </a:t>
              </a:r>
            </a:p>
            <a:p>
              <a:r>
                <a:rPr lang="en-US" altLang="zh-CN" sz="1002" dirty="0">
                  <a:latin typeface="Consolas" panose="020B0609020204030204" pitchFamily="49" charset="0"/>
                  <a:ea typeface="Menlo" panose="020B0609030804020204" pitchFamily="49" charset="0"/>
                  <a:cs typeface="Consolas" panose="020B0609020204030204" pitchFamily="49" charset="0"/>
                </a:rPr>
                <a:t>14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16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17</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start of the key </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18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19</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20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t>
              </a:r>
            </a:p>
            <a:p>
              <a:r>
                <a:rPr lang="en-US" altLang="zh-CN" sz="1002" dirty="0">
                  <a:latin typeface="Consolas" panose="020B0609020204030204" pitchFamily="49" charset="0"/>
                  <a:ea typeface="Menlo" panose="020B0609030804020204" pitchFamily="49" charset="0"/>
                  <a:cs typeface="Consolas" panose="020B0609020204030204" pitchFamily="49" charset="0"/>
                </a:rPr>
                <a:t>21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22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end of the key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25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26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func</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27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invalidate Memcached cache entry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28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if the hash matches</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29</a:t>
              </a:r>
              <a:r>
                <a:rPr lang="en-US" altLang="zh-CN" sz="1398" dirty="0">
                  <a:latin typeface="Consolas" panose="020B0609020204030204" pitchFamily="49" charset="0"/>
                  <a:ea typeface="Menlo" panose="020B0609030804020204" pitchFamily="49" charset="0"/>
                  <a:cs typeface="Consolas" panose="020B0609020204030204" pitchFamily="49" charset="0"/>
                </a:rPr>
                <a:t>}</a:t>
              </a:r>
            </a:p>
          </p:txBody>
        </p:sp>
        <p:pic>
          <p:nvPicPr>
            <p:cNvPr id="40" name="Graphic 39" descr="Badge 3 with solid fill">
              <a:extLst>
                <a:ext uri="{FF2B5EF4-FFF2-40B4-BE49-F238E27FC236}">
                  <a16:creationId xmlns:a16="http://schemas.microsoft.com/office/drawing/2014/main" id="{D118D1CA-8F64-2FE3-1426-D9269F196FE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916586" y="3802063"/>
              <a:ext cx="320040" cy="320040"/>
            </a:xfrm>
            <a:prstGeom prst="rect">
              <a:avLst/>
            </a:prstGeom>
          </p:spPr>
        </p:pic>
        <p:pic>
          <p:nvPicPr>
            <p:cNvPr id="41" name="Graphic 40" descr="Badge 1 with solid fill">
              <a:extLst>
                <a:ext uri="{FF2B5EF4-FFF2-40B4-BE49-F238E27FC236}">
                  <a16:creationId xmlns:a16="http://schemas.microsoft.com/office/drawing/2014/main" id="{F90537E2-6A56-197A-D21E-295C1735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6586" y="321707"/>
              <a:ext cx="320040" cy="320040"/>
            </a:xfrm>
            <a:prstGeom prst="rect">
              <a:avLst/>
            </a:prstGeom>
          </p:spPr>
        </p:pic>
        <p:pic>
          <p:nvPicPr>
            <p:cNvPr id="42" name="Graphic 41" descr="Badge with solid fill">
              <a:extLst>
                <a:ext uri="{FF2B5EF4-FFF2-40B4-BE49-F238E27FC236}">
                  <a16:creationId xmlns:a16="http://schemas.microsoft.com/office/drawing/2014/main" id="{39FF922C-3ED5-AF50-EC38-4A7615913A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6586" y="2082870"/>
              <a:ext cx="320040" cy="320040"/>
            </a:xfrm>
            <a:prstGeom prst="rect">
              <a:avLst/>
            </a:prstGeom>
          </p:spPr>
        </p:pic>
        <p:pic>
          <p:nvPicPr>
            <p:cNvPr id="43" name="Graphic 42" descr="Badge 4 with solid fill">
              <a:extLst>
                <a:ext uri="{FF2B5EF4-FFF2-40B4-BE49-F238E27FC236}">
                  <a16:creationId xmlns:a16="http://schemas.microsoft.com/office/drawing/2014/main" id="{DBAA8517-8168-1A63-D726-F153FB035A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17179" y="5090745"/>
              <a:ext cx="319446" cy="319446"/>
            </a:xfrm>
            <a:prstGeom prst="rect">
              <a:avLst/>
            </a:prstGeom>
          </p:spPr>
        </p:pic>
        <p:sp>
          <p:nvSpPr>
            <p:cNvPr id="53" name="TextBox 52">
              <a:extLst>
                <a:ext uri="{FF2B5EF4-FFF2-40B4-BE49-F238E27FC236}">
                  <a16:creationId xmlns:a16="http://schemas.microsoft.com/office/drawing/2014/main" id="{72300C28-E3F2-B48B-4573-40E30E5E0009}"/>
                </a:ext>
              </a:extLst>
            </p:cNvPr>
            <p:cNvSpPr txBox="1"/>
            <p:nvPr/>
          </p:nvSpPr>
          <p:spPr>
            <a:xfrm>
              <a:off x="-100240" y="3816908"/>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54" name="TextBox 53">
              <a:extLst>
                <a:ext uri="{FF2B5EF4-FFF2-40B4-BE49-F238E27FC236}">
                  <a16:creationId xmlns:a16="http://schemas.microsoft.com/office/drawing/2014/main" id="{204D9C8F-44D2-6DE4-AB7D-1CCD1734D87A}"/>
                </a:ext>
              </a:extLst>
            </p:cNvPr>
            <p:cNvSpPr txBox="1"/>
            <p:nvPr/>
          </p:nvSpPr>
          <p:spPr>
            <a:xfrm>
              <a:off x="-100240" y="4541804"/>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2" name="Rectangle 1">
              <a:extLst>
                <a:ext uri="{FF2B5EF4-FFF2-40B4-BE49-F238E27FC236}">
                  <a16:creationId xmlns:a16="http://schemas.microsoft.com/office/drawing/2014/main" id="{BABE9B18-C6B3-2FEF-DEF4-A27663974603}"/>
                </a:ext>
              </a:extLst>
            </p:cNvPr>
            <p:cNvSpPr/>
            <p:nvPr/>
          </p:nvSpPr>
          <p:spPr>
            <a:xfrm>
              <a:off x="11175" y="3802063"/>
              <a:ext cx="7377082" cy="206585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In the original implementation, BMC must write awkward code to bypass the verifier. Specifically, dedicated check conditions for BMC_MAX_PACKET_LENGTH (</a:t>
              </a:r>
              <a:r>
                <a:rPr lang="en-US" sz="1602" b="1" dirty="0">
                  <a:solidFill>
                    <a:srgbClr val="156082"/>
                  </a:solidFill>
                  <a:latin typeface="Times" pitchFamily="2" charset="0"/>
                </a:rPr>
                <a:t>L2</a:t>
              </a:r>
              <a:r>
                <a:rPr lang="en-US" sz="1602" dirty="0">
                  <a:solidFill>
                    <a:schemeClr val="tx1"/>
                  </a:solidFill>
                  <a:latin typeface="Times" pitchFamily="2" charset="0"/>
                </a:rPr>
                <a:t>   ) are aiming to minimize the number of jump instructions due to verifier‘s specific restrictions regarding these instructions. However, in the Rex, such checks have become redundant because the inherent feature of slice could help confine </a:t>
              </a:r>
              <a:r>
                <a:rPr lang="en-US" sz="1602" dirty="0" err="1">
                  <a:solidFill>
                    <a:schemeClr val="tx1"/>
                  </a:solidFill>
                  <a:latin typeface="Times" pitchFamily="2" charset="0"/>
                </a:rPr>
                <a:t>data_end</a:t>
              </a:r>
              <a:r>
                <a:rPr lang="en-US" sz="1602" dirty="0">
                  <a:solidFill>
                    <a:schemeClr val="tx1"/>
                  </a:solidFill>
                  <a:latin typeface="Times" pitchFamily="2" charset="0"/>
                </a:rPr>
                <a:t>(</a:t>
              </a:r>
              <a:r>
                <a:rPr lang="en-US" sz="1602" b="1" dirty="0">
                  <a:solidFill>
                    <a:srgbClr val="156082"/>
                  </a:solidFill>
                  <a:latin typeface="Times" pitchFamily="2" charset="0"/>
                </a:rPr>
                <a:t>L4</a:t>
              </a:r>
              <a:r>
                <a:rPr lang="en-US" sz="1602" dirty="0">
                  <a:solidFill>
                    <a:schemeClr val="tx1"/>
                  </a:solidFill>
                  <a:latin typeface="Times" pitchFamily="2" charset="0"/>
                </a:rPr>
                <a:t>  </a:t>
              </a:r>
              <a:r>
                <a:rPr lang="zh-CN" altLang="en-US" sz="1602" dirty="0">
                  <a:solidFill>
                    <a:schemeClr val="tx1"/>
                  </a:solidFill>
                  <a:latin typeface="Times" pitchFamily="2" charset="0"/>
                </a:rPr>
                <a:t> </a:t>
              </a:r>
              <a:r>
                <a:rPr lang="en-US" sz="1602" dirty="0">
                  <a:solidFill>
                    <a:schemeClr val="tx1"/>
                  </a:solidFill>
                  <a:latin typeface="Times" pitchFamily="2" charset="0"/>
                </a:rPr>
                <a:t>).</a:t>
              </a:r>
            </a:p>
            <a:p>
              <a:r>
                <a:rPr lang="en-US" sz="1602" dirty="0">
                  <a:solidFill>
                    <a:schemeClr val="tx1"/>
                  </a:solidFill>
                  <a:latin typeface="Times" pitchFamily="2" charset="0"/>
                </a:rPr>
                <a:t>Consequently, the four levels of nesting (</a:t>
              </a:r>
              <a:r>
                <a:rPr lang="en-US" sz="1602" b="1" dirty="0">
                  <a:solidFill>
                    <a:srgbClr val="156082"/>
                  </a:solidFill>
                  <a:latin typeface="Times" pitchFamily="2" charset="0"/>
                </a:rPr>
                <a:t>L4,20,25,26</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is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rgbClr val="156082"/>
                  </a:solidFill>
                  <a:latin typeface="Times" pitchFamily="2" charset="0"/>
                </a:rPr>
                <a:t>L2</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with intricate conditions (</a:t>
              </a:r>
              <a:r>
                <a:rPr lang="en-US" sz="1602" b="1" dirty="0">
                  <a:solidFill>
                    <a:srgbClr val="156082"/>
                  </a:solidFill>
                  <a:latin typeface="Times" pitchFamily="2" charset="0"/>
                </a:rPr>
                <a:t>L4</a:t>
              </a:r>
              <a:r>
                <a:rPr lang="en-US" sz="1602" b="1" dirty="0">
                  <a:solidFill>
                    <a:schemeClr val="accent5">
                      <a:lumMod val="50000"/>
                    </a:schemeClr>
                  </a:solidFill>
                  <a:latin typeface="Times" pitchFamily="2" charset="0"/>
                </a:rPr>
                <a:t>   </a:t>
              </a:r>
              <a:r>
                <a:rPr lang="en-US" sz="1602" dirty="0">
                  <a:solidFill>
                    <a:schemeClr val="tx1"/>
                  </a:solidFill>
                  <a:latin typeface="Times" pitchFamily="2" charset="0"/>
                </a:rPr>
                <a:t>) into a clean chain of higher-order functions with closures (</a:t>
              </a:r>
              <a:r>
                <a:rPr lang="en-US" sz="1602" b="1" dirty="0">
                  <a:solidFill>
                    <a:schemeClr val="accent6">
                      <a:lumMod val="50000"/>
                    </a:schemeClr>
                  </a:solidFill>
                  <a:latin typeface="Times" pitchFamily="2" charset="0"/>
                </a:rPr>
                <a:t>L1, L9   </a:t>
              </a:r>
              <a:r>
                <a:rPr lang="en-US" sz="1602" dirty="0">
                  <a:solidFill>
                    <a:schemeClr val="tx1"/>
                  </a:solidFill>
                  <a:latin typeface="Times" pitchFamily="2" charset="0"/>
                </a:rPr>
                <a:t>) .</a:t>
              </a:r>
            </a:p>
          </p:txBody>
        </p:sp>
        <p:sp>
          <p:nvSpPr>
            <p:cNvPr id="3" name="Rectangle 2">
              <a:extLst>
                <a:ext uri="{FF2B5EF4-FFF2-40B4-BE49-F238E27FC236}">
                  <a16:creationId xmlns:a16="http://schemas.microsoft.com/office/drawing/2014/main" id="{95B573DE-D735-C39C-7CC6-F151ADBF0520}"/>
                </a:ext>
              </a:extLst>
            </p:cNvPr>
            <p:cNvSpPr/>
            <p:nvPr/>
          </p:nvSpPr>
          <p:spPr>
            <a:xfrm>
              <a:off x="2696734" y="5601975"/>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8" name="Rectangle 7">
              <a:extLst>
                <a:ext uri="{FF2B5EF4-FFF2-40B4-BE49-F238E27FC236}">
                  <a16:creationId xmlns:a16="http://schemas.microsoft.com/office/drawing/2014/main" id="{3DE72D92-CE8C-26CD-276F-907CFB65AA96}"/>
                </a:ext>
              </a:extLst>
            </p:cNvPr>
            <p:cNvSpPr/>
            <p:nvPr/>
          </p:nvSpPr>
          <p:spPr>
            <a:xfrm>
              <a:off x="3864631" y="53466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 name="Rectangle 10">
              <a:extLst>
                <a:ext uri="{FF2B5EF4-FFF2-40B4-BE49-F238E27FC236}">
                  <a16:creationId xmlns:a16="http://schemas.microsoft.com/office/drawing/2014/main" id="{1EFBA395-DBCD-1280-F727-30FF1082610B}"/>
                </a:ext>
              </a:extLst>
            </p:cNvPr>
            <p:cNvSpPr/>
            <p:nvPr/>
          </p:nvSpPr>
          <p:spPr>
            <a:xfrm>
              <a:off x="6907678" y="4121192"/>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 name="Rectangle 12">
              <a:extLst>
                <a:ext uri="{FF2B5EF4-FFF2-40B4-BE49-F238E27FC236}">
                  <a16:creationId xmlns:a16="http://schemas.microsoft.com/office/drawing/2014/main" id="{999A1563-F7D3-113F-607C-F386D820F8A9}"/>
                </a:ext>
              </a:extLst>
            </p:cNvPr>
            <p:cNvSpPr/>
            <p:nvPr/>
          </p:nvSpPr>
          <p:spPr>
            <a:xfrm>
              <a:off x="1264005" y="5356343"/>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a:extLst>
                <a:ext uri="{FF2B5EF4-FFF2-40B4-BE49-F238E27FC236}">
                  <a16:creationId xmlns:a16="http://schemas.microsoft.com/office/drawing/2014/main" id="{E55F3A97-EF17-5324-8083-DF46D99FC121}"/>
                </a:ext>
              </a:extLst>
            </p:cNvPr>
            <p:cNvSpPr/>
            <p:nvPr/>
          </p:nvSpPr>
          <p:spPr>
            <a:xfrm>
              <a:off x="4488254" y="512416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 name="Rectangle 5">
              <a:extLst>
                <a:ext uri="{FF2B5EF4-FFF2-40B4-BE49-F238E27FC236}">
                  <a16:creationId xmlns:a16="http://schemas.microsoft.com/office/drawing/2014/main" id="{44266469-C13D-5E08-BE9E-1F78A4FD963A}"/>
                </a:ext>
              </a:extLst>
            </p:cNvPr>
            <p:cNvSpPr/>
            <p:nvPr/>
          </p:nvSpPr>
          <p:spPr>
            <a:xfrm>
              <a:off x="6571593" y="4873780"/>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Tree>
    <p:extLst>
      <p:ext uri="{BB962C8B-B14F-4D97-AF65-F5344CB8AC3E}">
        <p14:creationId xmlns:p14="http://schemas.microsoft.com/office/powerpoint/2010/main" val="259478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2F46F6-D936-CFC9-B294-50646DBD3BFB}"/>
              </a:ext>
            </a:extLst>
          </p:cNvPr>
          <p:cNvSpPr/>
          <p:nvPr/>
        </p:nvSpPr>
        <p:spPr>
          <a:xfrm>
            <a:off x="1960793" y="3185918"/>
            <a:ext cx="7565344" cy="195928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In the original implementation, BMC has to write awkward code to bypass the verifier. Specifically, the dedicated check conditions for BMC_MAX_PACKET_LENGTH (</a:t>
            </a:r>
            <a:r>
              <a:rPr lang="en-US" sz="1602" b="1" dirty="0">
                <a:solidFill>
                  <a:schemeClr val="accent5">
                    <a:lumMod val="50000"/>
                  </a:schemeClr>
                </a:solidFill>
                <a:latin typeface="Times" pitchFamily="2" charset="0"/>
              </a:rPr>
              <a:t>L2</a:t>
            </a:r>
            <a:r>
              <a:rPr lang="en-US" sz="1602" dirty="0">
                <a:solidFill>
                  <a:schemeClr val="tx1"/>
                </a:solidFill>
                <a:latin typeface="Times" pitchFamily="2" charset="0"/>
              </a:rPr>
              <a:t>  ) are aiming to minimize the number of jump instructions due to verifier's specific restrictions regarding these instructions. However, in the Rex version, such checks have become redundant because the inherent feature of slice could help confine </a:t>
            </a:r>
            <a:r>
              <a:rPr lang="en-US" sz="1602" dirty="0" err="1">
                <a:solidFill>
                  <a:schemeClr val="tx1"/>
                </a:solidFill>
                <a:latin typeface="Times" pitchFamily="2" charset="0"/>
              </a:rPr>
              <a:t>data_end</a:t>
            </a:r>
            <a:r>
              <a:rPr lang="en-US" sz="1602" dirty="0">
                <a:solidFill>
                  <a:schemeClr val="tx1"/>
                </a:solidFill>
                <a:latin typeface="Times" pitchFamily="2" charset="0"/>
              </a:rPr>
              <a:t>(</a:t>
            </a:r>
            <a:r>
              <a:rPr lang="en-US" sz="1602" b="1" dirty="0">
                <a:solidFill>
                  <a:schemeClr val="accent5">
                    <a:lumMod val="50000"/>
                  </a:schemeClr>
                </a:solidFill>
                <a:latin typeface="Times" pitchFamily="2" charset="0"/>
              </a:rPr>
              <a:t>L4</a:t>
            </a:r>
            <a:r>
              <a:rPr lang="en-US" sz="1602" dirty="0">
                <a:solidFill>
                  <a:schemeClr val="tx1"/>
                </a:solidFill>
                <a:latin typeface="Times" pitchFamily="2" charset="0"/>
              </a:rPr>
              <a:t>  ).</a:t>
            </a:r>
          </a:p>
          <a:p>
            <a:r>
              <a:rPr lang="en-US" sz="1602" dirty="0">
                <a:solidFill>
                  <a:schemeClr val="tx1"/>
                </a:solidFill>
                <a:latin typeface="Times" pitchFamily="2" charset="0"/>
              </a:rPr>
              <a:t>Consequently, the four levels of nesting (</a:t>
            </a:r>
            <a:r>
              <a:rPr lang="en-US" sz="1602" b="1" dirty="0">
                <a:solidFill>
                  <a:schemeClr val="accent5">
                    <a:lumMod val="50000"/>
                  </a:schemeClr>
                </a:solidFill>
                <a:latin typeface="Times" pitchFamily="2" charset="0"/>
              </a:rPr>
              <a:t>L4,20,25,26   </a:t>
            </a:r>
            <a:r>
              <a:rPr lang="en-US" sz="1602" dirty="0">
                <a:solidFill>
                  <a:schemeClr val="tx1"/>
                </a:solidFill>
                <a:latin typeface="Times" pitchFamily="2" charset="0"/>
              </a:rPr>
              <a:t>) is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chemeClr val="accent5">
                    <a:lumMod val="50000"/>
                  </a:schemeClr>
                </a:solidFill>
                <a:latin typeface="Times" pitchFamily="2" charset="0"/>
              </a:rPr>
              <a:t>L2   </a:t>
            </a:r>
            <a:r>
              <a:rPr lang="en-US" sz="1602" dirty="0">
                <a:solidFill>
                  <a:schemeClr val="tx1"/>
                </a:solidFill>
                <a:latin typeface="Times" pitchFamily="2" charset="0"/>
              </a:rPr>
              <a:t>) with intricate conditions (</a:t>
            </a:r>
            <a:r>
              <a:rPr lang="en-US" sz="1602" b="1" dirty="0">
                <a:solidFill>
                  <a:schemeClr val="accent5">
                    <a:lumMod val="50000"/>
                  </a:schemeClr>
                </a:solidFill>
                <a:latin typeface="Times" pitchFamily="2" charset="0"/>
              </a:rPr>
              <a:t>L4   </a:t>
            </a:r>
            <a:r>
              <a:rPr lang="en-US" sz="1602" dirty="0">
                <a:solidFill>
                  <a:schemeClr val="tx1"/>
                </a:solidFill>
                <a:latin typeface="Times" pitchFamily="2" charset="0"/>
              </a:rPr>
              <a:t>) into a clean chain of higher-order functions with closures (</a:t>
            </a:r>
            <a:r>
              <a:rPr lang="en-US" sz="1602" b="1" dirty="0">
                <a:solidFill>
                  <a:schemeClr val="accent6">
                    <a:lumMod val="50000"/>
                  </a:schemeClr>
                </a:solidFill>
                <a:latin typeface="Times" pitchFamily="2" charset="0"/>
              </a:rPr>
              <a:t>L1, L9   </a:t>
            </a:r>
            <a:r>
              <a:rPr lang="en-US" sz="1602" dirty="0">
                <a:solidFill>
                  <a:schemeClr val="tx1"/>
                </a:solidFill>
                <a:latin typeface="Times" pitchFamily="2" charset="0"/>
              </a:rPr>
              <a:t>) .</a:t>
            </a:r>
          </a:p>
        </p:txBody>
      </p:sp>
      <p:sp>
        <p:nvSpPr>
          <p:cNvPr id="6" name="Rectangle 5">
            <a:extLst>
              <a:ext uri="{FF2B5EF4-FFF2-40B4-BE49-F238E27FC236}">
                <a16:creationId xmlns:a16="http://schemas.microsoft.com/office/drawing/2014/main" id="{B27F2378-E7C7-B375-3616-224B4F27BACF}"/>
              </a:ext>
            </a:extLst>
          </p:cNvPr>
          <p:cNvSpPr/>
          <p:nvPr/>
        </p:nvSpPr>
        <p:spPr>
          <a:xfrm>
            <a:off x="1919850" y="169763"/>
            <a:ext cx="7289263" cy="195928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endParaRPr lang="en-US" sz="1602" dirty="0">
              <a:solidFill>
                <a:schemeClr val="tx1"/>
              </a:solidFill>
              <a:latin typeface="Times" pitchFamily="2" charset="0"/>
            </a:endParaRPr>
          </a:p>
        </p:txBody>
      </p:sp>
    </p:spTree>
    <p:extLst>
      <p:ext uri="{BB962C8B-B14F-4D97-AF65-F5344CB8AC3E}">
        <p14:creationId xmlns:p14="http://schemas.microsoft.com/office/powerpoint/2010/main" val="357475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71CE1C-C5E4-A214-E205-EFAF316654A2}"/>
              </a:ext>
            </a:extLst>
          </p:cNvPr>
          <p:cNvSpPr/>
          <p:nvPr/>
        </p:nvSpPr>
        <p:spPr>
          <a:xfrm>
            <a:off x="2540270" y="2115112"/>
            <a:ext cx="4758042" cy="1254366"/>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9" name="Rectangle 8">
            <a:extLst>
              <a:ext uri="{FF2B5EF4-FFF2-40B4-BE49-F238E27FC236}">
                <a16:creationId xmlns:a16="http://schemas.microsoft.com/office/drawing/2014/main" id="{0749289A-53E1-1946-D278-60715DC68709}"/>
              </a:ext>
            </a:extLst>
          </p:cNvPr>
          <p:cNvSpPr/>
          <p:nvPr/>
        </p:nvSpPr>
        <p:spPr>
          <a:xfrm>
            <a:off x="2540270" y="3385780"/>
            <a:ext cx="4758042" cy="47941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 name="Rectangle 6">
            <a:extLst>
              <a:ext uri="{FF2B5EF4-FFF2-40B4-BE49-F238E27FC236}">
                <a16:creationId xmlns:a16="http://schemas.microsoft.com/office/drawing/2014/main" id="{24251349-5B3A-56C6-20BD-5C182734FF57}"/>
              </a:ext>
            </a:extLst>
          </p:cNvPr>
          <p:cNvSpPr/>
          <p:nvPr/>
        </p:nvSpPr>
        <p:spPr>
          <a:xfrm>
            <a:off x="2539235" y="1675249"/>
            <a:ext cx="4754880" cy="41148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 name="Rectangle 4">
            <a:extLst>
              <a:ext uri="{FF2B5EF4-FFF2-40B4-BE49-F238E27FC236}">
                <a16:creationId xmlns:a16="http://schemas.microsoft.com/office/drawing/2014/main" id="{2473ED59-540C-D964-C88B-AA7BE9DDCBC7}"/>
              </a:ext>
            </a:extLst>
          </p:cNvPr>
          <p:cNvSpPr/>
          <p:nvPr/>
        </p:nvSpPr>
        <p:spPr>
          <a:xfrm>
            <a:off x="2540276" y="349513"/>
            <a:ext cx="4758042" cy="1314336"/>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 name="TextBox 3">
            <a:extLst>
              <a:ext uri="{FF2B5EF4-FFF2-40B4-BE49-F238E27FC236}">
                <a16:creationId xmlns:a16="http://schemas.microsoft.com/office/drawing/2014/main" id="{AEF6A663-590F-9E64-EF04-9BB10DB23B14}"/>
              </a:ext>
            </a:extLst>
          </p:cNvPr>
          <p:cNvSpPr txBox="1"/>
          <p:nvPr/>
        </p:nvSpPr>
        <p:spPr>
          <a:xfrm>
            <a:off x="2453186" y="325768"/>
            <a:ext cx="5019306" cy="3534301"/>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let</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 payload</a:t>
            </a:r>
          </a:p>
          <a:p>
            <a:r>
              <a:rPr lang="en-US" altLang="zh-CN" sz="1002" dirty="0">
                <a:latin typeface="Consolas" panose="020B0609020204030204" pitchFamily="49" charset="0"/>
                <a:cs typeface="Consolas" panose="020B0609020204030204" pitchFamily="49" charset="0"/>
              </a:rPr>
              <a:t> 2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.windows</a:t>
            </a:r>
            <a:r>
              <a:rPr lang="en-US" altLang="zh-CN" sz="1398" dirty="0">
                <a:latin typeface="Consolas" panose="020B0609020204030204" pitchFamily="49" charset="0"/>
                <a:cs typeface="Consolas" panose="020B0609020204030204" pitchFamily="49" charset="0"/>
              </a:rPr>
              <a:t>(4) </a:t>
            </a:r>
            <a:r>
              <a:rPr lang="en-US" sz="1398" dirty="0">
                <a:solidFill>
                  <a:schemeClr val="accent6">
                    <a:lumMod val="75000"/>
                  </a:schemeClr>
                </a:solidFill>
                <a:latin typeface="Consolas" panose="020B0609020204030204" pitchFamily="49" charset="0"/>
                <a:cs typeface="Consolas" panose="020B0609020204030204" pitchFamily="49" charset="0"/>
              </a:rPr>
              <a:t>// 4 chars as a slice</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3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.enumerate</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 4 </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filter_map</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v)|</a:t>
            </a:r>
          </a:p>
          <a:p>
            <a:r>
              <a:rPr lang="en-US" altLang="zh-CN" sz="1002" dirty="0">
                <a:latin typeface="Consolas" panose="020B0609020204030204" pitchFamily="49" charset="0"/>
                <a:cs typeface="Consolas" panose="020B0609020204030204" pitchFamily="49" charset="0"/>
              </a:rPr>
              <a:t> 5</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1">
                    <a:lumMod val="75000"/>
                  </a:schemeClr>
                </a:solidFill>
                <a:latin typeface="Consolas" panose="020B0609020204030204" pitchFamily="49" charset="0"/>
                <a:cs typeface="Consolas" panose="020B0609020204030204" pitchFamily="49" charset="0"/>
              </a:rPr>
              <a:t>if</a:t>
            </a:r>
            <a:r>
              <a:rPr lang="en-US" altLang="zh-CN" sz="1398" dirty="0">
                <a:latin typeface="Consolas" panose="020B0609020204030204" pitchFamily="49" charset="0"/>
                <a:cs typeface="Consolas" panose="020B0609020204030204" pitchFamily="49" charset="0"/>
              </a:rPr>
              <a:t> v == </a:t>
            </a:r>
            <a:r>
              <a:rPr lang="en-US" altLang="zh-CN" sz="1398" dirty="0" err="1">
                <a:latin typeface="Consolas" panose="020B0609020204030204" pitchFamily="49" charset="0"/>
                <a:cs typeface="Consolas" panose="020B0609020204030204" pitchFamily="49" charset="0"/>
              </a:rPr>
              <a:t>b</a:t>
            </a:r>
            <a:r>
              <a:rPr lang="en-US" altLang="zh-CN" sz="1398" dirty="0" err="1">
                <a:solidFill>
                  <a:srgbClr val="005DF6"/>
                </a:solidFill>
                <a:latin typeface="Consolas" panose="020B0609020204030204" pitchFamily="49" charset="0"/>
                <a:cs typeface="Consolas" panose="020B0609020204030204" pitchFamily="49" charset="0"/>
              </a:rPr>
              <a:t>"set</a:t>
            </a:r>
            <a:r>
              <a:rPr lang="en-US" altLang="zh-CN" sz="1398" dirty="0">
                <a:solidFill>
                  <a:srgbClr val="005DF6"/>
                </a:solidFill>
                <a:latin typeface="Consolas" panose="020B0609020204030204" pitchFamily="49" charset="0"/>
                <a:cs typeface="Consolas" panose="020B0609020204030204" pitchFamily="49" charset="0"/>
              </a:rPr>
              <a:t> " </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3">
                    <a:lumMod val="75000"/>
                  </a:schemeClr>
                </a:solidFill>
                <a:latin typeface="Consolas" panose="020B0609020204030204" pitchFamily="49" charset="0"/>
                <a:cs typeface="Consolas" panose="020B0609020204030204" pitchFamily="49" charset="0"/>
              </a:rPr>
              <a:t>Some</a:t>
            </a:r>
            <a:r>
              <a:rPr lang="en-US" altLang="zh-CN" sz="1398" dirty="0">
                <a:latin typeface="Consolas" panose="020B0609020204030204" pitchFamily="49" charset="0"/>
                <a:cs typeface="Consolas" panose="020B0609020204030204" pitchFamily="49" charset="0"/>
              </a:rPr>
              <a:t>(</a:t>
            </a:r>
            <a:r>
              <a:rPr lang="en-US" altLang="zh-CN" sz="1398" dirty="0" err="1">
                <a:latin typeface="Consolas" panose="020B0609020204030204" pitchFamily="49" charset="0"/>
                <a:cs typeface="Consolas" panose="020B0609020204030204" pitchFamily="49" charset="0"/>
              </a:rPr>
              <a:t>i</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1">
                    <a:lumMod val="75000"/>
                  </a:schemeClr>
                </a:solidFill>
                <a:latin typeface="Consolas" panose="020B0609020204030204" pitchFamily="49" charset="0"/>
                <a:cs typeface="Consolas" panose="020B0609020204030204" pitchFamily="49" charset="0"/>
              </a:rPr>
              <a:t>else</a:t>
            </a:r>
            <a:r>
              <a:rPr lang="en-US" altLang="zh-CN" sz="1398" dirty="0">
                <a:latin typeface="Consolas" panose="020B0609020204030204" pitchFamily="49" charset="0"/>
                <a:cs typeface="Consolas" panose="020B0609020204030204" pitchFamily="49" charset="0"/>
              </a:rPr>
              <a:t> { </a:t>
            </a:r>
            <a:r>
              <a:rPr lang="en-US" altLang="zh-CN" sz="1398" dirty="0">
                <a:solidFill>
                  <a:schemeClr val="accent3">
                    <a:lumMod val="75000"/>
                  </a:schemeClr>
                </a:solidFill>
                <a:latin typeface="Consolas" panose="020B0609020204030204" pitchFamily="49" charset="0"/>
                <a:cs typeface="Consolas" panose="020B0609020204030204" pitchFamily="49" charset="0"/>
              </a:rPr>
              <a:t>None</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6 </a:t>
            </a:r>
            <a:r>
              <a:rPr lang="en-US" altLang="zh-CN"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 found the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7 </a:t>
            </a:r>
            <a:r>
              <a:rPr lang="en-US" altLang="zh-CN" sz="1398" dirty="0">
                <a:solidFill>
                  <a:schemeClr val="accent1">
                    <a:lumMod val="75000"/>
                  </a:schemeClr>
                </a:solidFill>
                <a:latin typeface="Consolas" panose="020B0609020204030204" pitchFamily="49" charset="0"/>
                <a:cs typeface="Consolas" panose="020B0609020204030204" pitchFamily="49" charset="0"/>
              </a:rPr>
              <a:t>for</a:t>
            </a:r>
            <a:r>
              <a:rPr lang="en-US" altLang="zh-CN" sz="1398" dirty="0">
                <a:latin typeface="Consolas" panose="020B0609020204030204" pitchFamily="49" charset="0"/>
                <a:cs typeface="Consolas" panose="020B0609020204030204" pitchFamily="49" charset="0"/>
              </a:rPr>
              <a:t> index </a:t>
            </a:r>
            <a:r>
              <a:rPr lang="en-US" altLang="zh-CN" sz="1398" dirty="0">
                <a:solidFill>
                  <a:schemeClr val="accent1">
                    <a:lumMod val="75000"/>
                  </a:schemeClr>
                </a:solidFill>
                <a:latin typeface="Consolas" panose="020B0609020204030204" pitchFamily="49" charset="0"/>
                <a:cs typeface="Consolas" panose="020B0609020204030204" pitchFamily="49" charset="0"/>
              </a:rPr>
              <a:t>in</a:t>
            </a:r>
            <a:r>
              <a:rPr lang="en-US" altLang="zh-CN" sz="1398" dirty="0">
                <a:latin typeface="Consolas" panose="020B0609020204030204" pitchFamily="49" charset="0"/>
                <a:cs typeface="Consolas" panose="020B0609020204030204" pitchFamily="49" charset="0"/>
              </a:rPr>
              <a:t> </a:t>
            </a:r>
            <a:r>
              <a:rPr lang="en-US" altLang="zh-CN" sz="1398" dirty="0" err="1">
                <a:latin typeface="Consolas" panose="020B0609020204030204" pitchFamily="49" charset="0"/>
                <a:cs typeface="Consolas" panose="020B0609020204030204" pitchFamily="49" charset="0"/>
              </a:rPr>
              <a:t>set_iter</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 8</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set payload index via SET command</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 9</a:t>
            </a:r>
            <a:r>
              <a:rPr lang="en-US" altLang="zh-CN" sz="1398" dirty="0">
                <a:latin typeface="Consolas" panose="020B0609020204030204" pitchFamily="49" charset="0"/>
                <a:cs typeface="Consolas" panose="020B0609020204030204" pitchFamily="49" charset="0"/>
              </a:rPr>
              <a:t>   payload</a:t>
            </a:r>
          </a:p>
          <a:p>
            <a:r>
              <a:rPr lang="en-US" altLang="zh-CN" sz="1002" dirty="0">
                <a:latin typeface="Consolas" panose="020B0609020204030204" pitchFamily="49" charset="0"/>
                <a:cs typeface="Consolas" panose="020B0609020204030204" pitchFamily="49" charset="0"/>
              </a:rPr>
              <a:t>10</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iter</a:t>
            </a:r>
            <a:r>
              <a:rPr lang="en-US" altLang="zh-CN" sz="1398" dirty="0">
                <a:latin typeface="Consolas" panose="020B0609020204030204" pitchFamily="49" charset="0"/>
                <a:cs typeface="Consolas" panose="020B0609020204030204" pitchFamily="49" charset="0"/>
              </a:rPr>
              <a:t>()</a:t>
            </a:r>
          </a:p>
          <a:p>
            <a:r>
              <a:rPr lang="en-US" altLang="zh-CN" sz="1002" dirty="0">
                <a:latin typeface="Consolas" panose="020B0609020204030204" pitchFamily="49" charset="0"/>
                <a:cs typeface="Consolas" panose="020B0609020204030204" pitchFamily="49" charset="0"/>
              </a:rPr>
              <a:t>11</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take_while</a:t>
            </a:r>
            <a:r>
              <a:rPr lang="en-US" altLang="zh-CN" sz="1398" dirty="0">
                <a:latin typeface="Consolas" panose="020B0609020204030204" pitchFamily="49" charset="0"/>
                <a:cs typeface="Consolas" panose="020B0609020204030204" pitchFamily="49" charset="0"/>
              </a:rPr>
              <a:t>(|&amp;&amp;c| c != b</a:t>
            </a:r>
            <a:r>
              <a:rPr lang="en-US" altLang="zh-CN" sz="1398" dirty="0">
                <a:solidFill>
                  <a:srgbClr val="005DF6"/>
                </a:solidFill>
                <a:latin typeface="Consolas" panose="020B0609020204030204" pitchFamily="49" charset="0"/>
                <a:cs typeface="Consolas" panose="020B0609020204030204" pitchFamily="49" charset="0"/>
              </a:rPr>
              <a:t>' '</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12</a:t>
            </a:r>
            <a:r>
              <a:rPr lang="en-US" altLang="zh-CN" sz="1398"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cs typeface="Consolas" panose="020B0609020204030204" pitchFamily="49" charset="0"/>
              </a:rPr>
              <a:t>.</a:t>
            </a:r>
            <a:r>
              <a:rPr lang="en-US" altLang="zh-CN" sz="1398" dirty="0" err="1">
                <a:solidFill>
                  <a:srgbClr val="005DF6"/>
                </a:solidFill>
                <a:latin typeface="Consolas" panose="020B0609020204030204" pitchFamily="49" charset="0"/>
                <a:cs typeface="Consolas" panose="020B0609020204030204" pitchFamily="49" charset="0"/>
              </a:rPr>
              <a:t>for_each</a:t>
            </a:r>
            <a:r>
              <a:rPr lang="en-US" altLang="zh-CN" sz="1398" dirty="0">
                <a:latin typeface="Consolas" panose="020B0609020204030204" pitchFamily="49" charset="0"/>
                <a:cs typeface="Consolas" panose="020B0609020204030204" pitchFamily="49" charset="0"/>
              </a:rPr>
              <a:t>(|&amp;c| {</a:t>
            </a:r>
          </a:p>
          <a:p>
            <a:r>
              <a:rPr lang="en-US" altLang="zh-CN" sz="1002" dirty="0">
                <a:latin typeface="Consolas" panose="020B0609020204030204" pitchFamily="49" charset="0"/>
                <a:cs typeface="Consolas" panose="020B0609020204030204" pitchFamily="49" charset="0"/>
              </a:rPr>
              <a:t>13</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cs typeface="Consolas" panose="020B0609020204030204" pitchFamily="49" charset="0"/>
              </a:rPr>
              <a:t>func</a:t>
            </a:r>
            <a:r>
              <a:rPr lang="en-US" sz="1398" dirty="0">
                <a:solidFill>
                  <a:schemeClr val="accent6">
                    <a:lumMod val="75000"/>
                  </a:schemeClr>
                </a:solidFill>
                <a:latin typeface="Consolas" panose="020B0609020204030204" pitchFamily="49" charset="0"/>
                <a:cs typeface="Consolas" panose="020B0609020204030204" pitchFamily="49" charset="0"/>
              </a:rPr>
              <a:t> </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14</a:t>
            </a:r>
            <a:r>
              <a:rPr lang="en-US" altLang="zh-CN" sz="1398" dirty="0">
                <a:latin typeface="Consolas" panose="020B0609020204030204" pitchFamily="49" charset="0"/>
                <a:cs typeface="Consolas" panose="020B0609020204030204" pitchFamily="49" charset="0"/>
              </a:rPr>
              <a:t>    });</a:t>
            </a:r>
          </a:p>
          <a:p>
            <a:r>
              <a:rPr lang="en-US" altLang="zh-CN" sz="1002" dirty="0">
                <a:latin typeface="Consolas" panose="020B0609020204030204" pitchFamily="49" charset="0"/>
                <a:cs typeface="Consolas" panose="020B0609020204030204" pitchFamily="49" charset="0"/>
              </a:rPr>
              <a:t>15</a:t>
            </a:r>
            <a:r>
              <a:rPr lang="en-US" altLang="zh-CN" sz="1398" dirty="0">
                <a:latin typeface="Consolas" panose="020B060902020403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cs typeface="Consolas" panose="020B0609020204030204" pitchFamily="49" charset="0"/>
              </a:rPr>
              <a:t>// invalidate Memcached cache entry</a:t>
            </a:r>
            <a:endParaRPr lang="en-US" altLang="zh-CN" sz="1398" dirty="0">
              <a:latin typeface="Consolas" panose="020B0609020204030204" pitchFamily="49" charset="0"/>
              <a:cs typeface="Consolas" panose="020B0609020204030204" pitchFamily="49" charset="0"/>
            </a:endParaRPr>
          </a:p>
          <a:p>
            <a:r>
              <a:rPr lang="en-US" altLang="zh-CN" sz="1002" dirty="0">
                <a:latin typeface="Consolas" panose="020B0609020204030204" pitchFamily="49" charset="0"/>
                <a:cs typeface="Consolas" panose="020B0609020204030204" pitchFamily="49" charset="0"/>
              </a:rPr>
              <a:t>16</a:t>
            </a:r>
            <a:r>
              <a:rPr lang="en-US" altLang="zh-CN" sz="1398" dirty="0">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if the</a:t>
            </a:r>
            <a:r>
              <a:rPr lang="en-US" altLang="zh-CN" sz="1398" dirty="0">
                <a:solidFill>
                  <a:schemeClr val="accent6">
                    <a:lumMod val="75000"/>
                  </a:schemeClr>
                </a:solidFill>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cs typeface="Consolas" panose="020B0609020204030204" pitchFamily="49" charset="0"/>
              </a:rPr>
              <a:t>hash matches</a:t>
            </a:r>
            <a:endParaRPr lang="en-US" altLang="zh-CN" sz="1398" dirty="0">
              <a:solidFill>
                <a:schemeClr val="accent6">
                  <a:lumMod val="75000"/>
                </a:schemeClr>
              </a:solidFill>
              <a:latin typeface="Consolas" panose="020B0609020204030204" pitchFamily="49" charset="0"/>
              <a:cs typeface="Consolas" panose="020B0609020204030204" pitchFamily="49" charset="0"/>
            </a:endParaRPr>
          </a:p>
        </p:txBody>
      </p:sp>
      <p:pic>
        <p:nvPicPr>
          <p:cNvPr id="17" name="Graphic 16" descr="Badge 1 with solid fill">
            <a:extLst>
              <a:ext uri="{FF2B5EF4-FFF2-40B4-BE49-F238E27FC236}">
                <a16:creationId xmlns:a16="http://schemas.microsoft.com/office/drawing/2014/main" id="{3EF231DC-BA19-322C-0BA3-EDF3EE27C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8269" y="349513"/>
            <a:ext cx="320040" cy="320040"/>
          </a:xfrm>
          <a:prstGeom prst="rect">
            <a:avLst/>
          </a:prstGeom>
        </p:spPr>
      </p:pic>
      <p:pic>
        <p:nvPicPr>
          <p:cNvPr id="18" name="Graphic 17" descr="Badge with solid fill">
            <a:extLst>
              <a:ext uri="{FF2B5EF4-FFF2-40B4-BE49-F238E27FC236}">
                <a16:creationId xmlns:a16="http://schemas.microsoft.com/office/drawing/2014/main" id="{5B01409A-786D-911D-ECAF-A68A805660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8269" y="1687597"/>
            <a:ext cx="320040" cy="320040"/>
          </a:xfrm>
          <a:prstGeom prst="rect">
            <a:avLst/>
          </a:prstGeom>
        </p:spPr>
      </p:pic>
      <p:pic>
        <p:nvPicPr>
          <p:cNvPr id="19" name="Graphic 18" descr="Badge 4 with solid fill">
            <a:extLst>
              <a:ext uri="{FF2B5EF4-FFF2-40B4-BE49-F238E27FC236}">
                <a16:creationId xmlns:a16="http://schemas.microsoft.com/office/drawing/2014/main" id="{FA92AC77-E958-501C-92E9-FD57FBD896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8269" y="3385135"/>
            <a:ext cx="320040" cy="320040"/>
          </a:xfrm>
          <a:prstGeom prst="rect">
            <a:avLst/>
          </a:prstGeom>
        </p:spPr>
      </p:pic>
      <p:pic>
        <p:nvPicPr>
          <p:cNvPr id="20" name="Graphic 19" descr="Badge 3 with solid fill">
            <a:extLst>
              <a:ext uri="{FF2B5EF4-FFF2-40B4-BE49-F238E27FC236}">
                <a16:creationId xmlns:a16="http://schemas.microsoft.com/office/drawing/2014/main" id="{7B92D227-EDB9-2604-A772-4B4C0CF7C2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78269" y="2121049"/>
            <a:ext cx="320040" cy="320040"/>
          </a:xfrm>
          <a:prstGeom prst="rect">
            <a:avLst/>
          </a:prstGeom>
        </p:spPr>
      </p:pic>
      <p:sp>
        <p:nvSpPr>
          <p:cNvPr id="29" name="Rectangle 28">
            <a:extLst>
              <a:ext uri="{FF2B5EF4-FFF2-40B4-BE49-F238E27FC236}">
                <a16:creationId xmlns:a16="http://schemas.microsoft.com/office/drawing/2014/main" id="{9A6D2F72-F591-C552-E5A5-D170419EE9D4}"/>
              </a:ext>
            </a:extLst>
          </p:cNvPr>
          <p:cNvSpPr/>
          <p:nvPr/>
        </p:nvSpPr>
        <p:spPr>
          <a:xfrm>
            <a:off x="-3871" y="2830954"/>
            <a:ext cx="2482344" cy="103423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 name="Rectangle 29">
            <a:extLst>
              <a:ext uri="{FF2B5EF4-FFF2-40B4-BE49-F238E27FC236}">
                <a16:creationId xmlns:a16="http://schemas.microsoft.com/office/drawing/2014/main" id="{BB741A0A-8112-94C3-1CAF-BEE4AB46B054}"/>
              </a:ext>
            </a:extLst>
          </p:cNvPr>
          <p:cNvSpPr/>
          <p:nvPr/>
        </p:nvSpPr>
        <p:spPr>
          <a:xfrm>
            <a:off x="9164" y="1161640"/>
            <a:ext cx="2475606" cy="78029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 name="Rectangle 30">
            <a:extLst>
              <a:ext uri="{FF2B5EF4-FFF2-40B4-BE49-F238E27FC236}">
                <a16:creationId xmlns:a16="http://schemas.microsoft.com/office/drawing/2014/main" id="{2AA051CE-99A8-7C8A-9D7E-93A16BC8DFAC}"/>
              </a:ext>
            </a:extLst>
          </p:cNvPr>
          <p:cNvSpPr/>
          <p:nvPr/>
        </p:nvSpPr>
        <p:spPr>
          <a:xfrm>
            <a:off x="224" y="349516"/>
            <a:ext cx="2484546" cy="78645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 name="Rectangle 31">
            <a:extLst>
              <a:ext uri="{FF2B5EF4-FFF2-40B4-BE49-F238E27FC236}">
                <a16:creationId xmlns:a16="http://schemas.microsoft.com/office/drawing/2014/main" id="{7CC9A494-0FA5-8E3C-1AC2-2ED9E39E4330}"/>
              </a:ext>
            </a:extLst>
          </p:cNvPr>
          <p:cNvSpPr/>
          <p:nvPr/>
        </p:nvSpPr>
        <p:spPr>
          <a:xfrm>
            <a:off x="-3871" y="1991116"/>
            <a:ext cx="2482344" cy="780294"/>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33" name="TextBox 32">
            <a:extLst>
              <a:ext uri="{FF2B5EF4-FFF2-40B4-BE49-F238E27FC236}">
                <a16:creationId xmlns:a16="http://schemas.microsoft.com/office/drawing/2014/main" id="{963E7442-FB98-C5BB-388B-0200B7BA8526}"/>
              </a:ext>
            </a:extLst>
          </p:cNvPr>
          <p:cNvSpPr txBox="1"/>
          <p:nvPr/>
        </p:nvSpPr>
        <p:spPr>
          <a:xfrm>
            <a:off x="-50032" y="344782"/>
            <a:ext cx="2628075" cy="3574376"/>
          </a:xfrm>
          <a:prstGeom prst="rect">
            <a:avLst/>
          </a:prstGeom>
          <a:noFill/>
        </p:spPr>
        <p:txBody>
          <a:bodyPr wrap="square" rtlCol="0">
            <a:spAutoFit/>
          </a:bodyPr>
          <a:lstStyle/>
          <a:p>
            <a:r>
              <a:rPr lang="en-US" sz="1602" dirty="0">
                <a:latin typeface="Times" pitchFamily="2" charset="0"/>
              </a:rPr>
              <a:t>      It extracts the SET command from the XDP payload.</a:t>
            </a:r>
            <a:br>
              <a:rPr lang="en-US" sz="1602" dirty="0">
                <a:latin typeface="Times" pitchFamily="2" charset="0"/>
              </a:rPr>
            </a:br>
            <a:r>
              <a:rPr lang="en-US" sz="600" dirty="0">
                <a:latin typeface="Times" pitchFamily="2" charset="0"/>
              </a:rPr>
              <a:t> </a:t>
            </a:r>
          </a:p>
          <a:p>
            <a:r>
              <a:rPr lang="en-US" sz="1602" dirty="0">
                <a:latin typeface="Times" pitchFamily="2" charset="0"/>
              </a:rPr>
              <a:t>      SET command founded, try to figure the index of the Memcached key in payload.</a:t>
            </a:r>
          </a:p>
          <a:p>
            <a:r>
              <a:rPr lang="en-US" sz="600" dirty="0">
                <a:latin typeface="Times" pitchFamily="2" charset="0"/>
              </a:rPr>
              <a:t> </a:t>
            </a:r>
            <a:br>
              <a:rPr lang="en-US" sz="1602" dirty="0">
                <a:latin typeface="Times" pitchFamily="2" charset="0"/>
              </a:rPr>
            </a:br>
            <a:r>
              <a:rPr lang="en-US" sz="1602" dirty="0">
                <a:latin typeface="Times" pitchFamily="2" charset="0"/>
              </a:rPr>
              <a:t>      If the key is found, process the key with hash function.</a:t>
            </a:r>
          </a:p>
          <a:p>
            <a:endParaRPr lang="en-US" sz="600" dirty="0">
              <a:latin typeface="Times" pitchFamily="2" charset="0"/>
            </a:endParaRPr>
          </a:p>
          <a:p>
            <a:r>
              <a:rPr lang="en-US" sz="1602" dirty="0">
                <a:latin typeface="Times" pitchFamily="2" charset="0"/>
              </a:rPr>
              <a:t> </a:t>
            </a:r>
            <a:r>
              <a:rPr lang="zh-CN" altLang="en-US" sz="1602" dirty="0">
                <a:latin typeface="Times" pitchFamily="2" charset="0"/>
              </a:rPr>
              <a:t>     </a:t>
            </a:r>
            <a:r>
              <a:rPr lang="en-US" sz="1602" dirty="0">
                <a:latin typeface="Times" pitchFamily="2" charset="0"/>
              </a:rPr>
              <a:t>If the hash matches the calculated hash, the corresponding cache entry in the map should be invalidated</a:t>
            </a:r>
          </a:p>
        </p:txBody>
      </p:sp>
      <p:pic>
        <p:nvPicPr>
          <p:cNvPr id="34" name="Graphic 33" descr="Badge 1 with solid fill">
            <a:extLst>
              <a:ext uri="{FF2B5EF4-FFF2-40B4-BE49-F238E27FC236}">
                <a16:creationId xmlns:a16="http://schemas.microsoft.com/office/drawing/2014/main" id="{700B2B5C-6668-1329-7D82-F4E2320438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 y="360775"/>
            <a:ext cx="320040" cy="320040"/>
          </a:xfrm>
          <a:prstGeom prst="rect">
            <a:avLst/>
          </a:prstGeom>
        </p:spPr>
      </p:pic>
      <p:pic>
        <p:nvPicPr>
          <p:cNvPr id="35" name="Graphic 34" descr="Badge with solid fill">
            <a:extLst>
              <a:ext uri="{FF2B5EF4-FFF2-40B4-BE49-F238E27FC236}">
                <a16:creationId xmlns:a16="http://schemas.microsoft.com/office/drawing/2014/main" id="{B2C0A68F-F222-F20C-7A30-BDE48AA830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7" y="1165261"/>
            <a:ext cx="320040" cy="320040"/>
          </a:xfrm>
          <a:prstGeom prst="rect">
            <a:avLst/>
          </a:prstGeom>
        </p:spPr>
      </p:pic>
      <p:pic>
        <p:nvPicPr>
          <p:cNvPr id="36" name="Graphic 35" descr="Badge 3 with solid fill">
            <a:extLst>
              <a:ext uri="{FF2B5EF4-FFF2-40B4-BE49-F238E27FC236}">
                <a16:creationId xmlns:a16="http://schemas.microsoft.com/office/drawing/2014/main" id="{39A236E1-9D0F-82A2-1FBD-609460CCCBD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644" y="1968460"/>
            <a:ext cx="340842" cy="320040"/>
          </a:xfrm>
          <a:prstGeom prst="rect">
            <a:avLst/>
          </a:prstGeom>
        </p:spPr>
      </p:pic>
      <p:pic>
        <p:nvPicPr>
          <p:cNvPr id="37" name="Graphic 36" descr="Badge 4 with solid fill">
            <a:extLst>
              <a:ext uri="{FF2B5EF4-FFF2-40B4-BE49-F238E27FC236}">
                <a16:creationId xmlns:a16="http://schemas.microsoft.com/office/drawing/2014/main" id="{AC9A0978-8E4E-FBE9-ACB1-857FE6149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 y="2784366"/>
            <a:ext cx="320040" cy="320040"/>
          </a:xfrm>
          <a:prstGeom prst="rect">
            <a:avLst/>
          </a:prstGeom>
        </p:spPr>
      </p:pic>
      <p:sp>
        <p:nvSpPr>
          <p:cNvPr id="21" name="Rectangle 20">
            <a:extLst>
              <a:ext uri="{FF2B5EF4-FFF2-40B4-BE49-F238E27FC236}">
                <a16:creationId xmlns:a16="http://schemas.microsoft.com/office/drawing/2014/main" id="{005023A3-1E33-185B-84C7-F58C1EE72E43}"/>
              </a:ext>
            </a:extLst>
          </p:cNvPr>
          <p:cNvSpPr/>
          <p:nvPr/>
        </p:nvSpPr>
        <p:spPr>
          <a:xfrm>
            <a:off x="2923838" y="-38210"/>
            <a:ext cx="407800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(b) REX Implementation</a:t>
            </a:r>
          </a:p>
        </p:txBody>
      </p:sp>
      <p:sp>
        <p:nvSpPr>
          <p:cNvPr id="22" name="Rectangle 21">
            <a:extLst>
              <a:ext uri="{FF2B5EF4-FFF2-40B4-BE49-F238E27FC236}">
                <a16:creationId xmlns:a16="http://schemas.microsoft.com/office/drawing/2014/main" id="{1E3A8365-9DC7-6D34-D9CA-273E5B1AB00D}"/>
              </a:ext>
            </a:extLst>
          </p:cNvPr>
          <p:cNvSpPr/>
          <p:nvPr/>
        </p:nvSpPr>
        <p:spPr>
          <a:xfrm>
            <a:off x="7347635" y="-24122"/>
            <a:ext cx="4803228"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(c) Original BMC Implementation</a:t>
            </a:r>
          </a:p>
        </p:txBody>
      </p:sp>
      <p:sp>
        <p:nvSpPr>
          <p:cNvPr id="23" name="Rectangle 22">
            <a:extLst>
              <a:ext uri="{FF2B5EF4-FFF2-40B4-BE49-F238E27FC236}">
                <a16:creationId xmlns:a16="http://schemas.microsoft.com/office/drawing/2014/main" id="{1CE35A57-781D-448C-79A2-01CC8430EFF8}"/>
              </a:ext>
            </a:extLst>
          </p:cNvPr>
          <p:cNvSpPr/>
          <p:nvPr/>
        </p:nvSpPr>
        <p:spPr>
          <a:xfrm>
            <a:off x="-245137" y="-38210"/>
            <a:ext cx="3019092" cy="44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2" b="1" dirty="0">
                <a:solidFill>
                  <a:schemeClr val="tx1"/>
                </a:solidFill>
                <a:latin typeface="Times" pitchFamily="2" charset="0"/>
              </a:rPr>
              <a:t>(a) Algorithm Description</a:t>
            </a:r>
          </a:p>
        </p:txBody>
      </p:sp>
      <p:sp>
        <p:nvSpPr>
          <p:cNvPr id="24" name="Rectangle 23">
            <a:extLst>
              <a:ext uri="{FF2B5EF4-FFF2-40B4-BE49-F238E27FC236}">
                <a16:creationId xmlns:a16="http://schemas.microsoft.com/office/drawing/2014/main" id="{2E3387EB-FB63-2A18-B4CD-45CCC84E65BC}"/>
              </a:ext>
            </a:extLst>
          </p:cNvPr>
          <p:cNvSpPr/>
          <p:nvPr/>
        </p:nvSpPr>
        <p:spPr>
          <a:xfrm>
            <a:off x="6081050" y="100789"/>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26" name="Rectangle 25">
            <a:extLst>
              <a:ext uri="{FF2B5EF4-FFF2-40B4-BE49-F238E27FC236}">
                <a16:creationId xmlns:a16="http://schemas.microsoft.com/office/drawing/2014/main" id="{AA08FE57-1C6D-8693-37F9-D6C0FDA932C3}"/>
              </a:ext>
            </a:extLst>
          </p:cNvPr>
          <p:cNvSpPr/>
          <p:nvPr/>
        </p:nvSpPr>
        <p:spPr>
          <a:xfrm>
            <a:off x="11293256" y="100789"/>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 name="Rectangle 26">
            <a:extLst>
              <a:ext uri="{FF2B5EF4-FFF2-40B4-BE49-F238E27FC236}">
                <a16:creationId xmlns:a16="http://schemas.microsoft.com/office/drawing/2014/main" id="{56A4EC1A-408B-4EFC-D730-A092747D99EA}"/>
              </a:ext>
            </a:extLst>
          </p:cNvPr>
          <p:cNvSpPr/>
          <p:nvPr/>
        </p:nvSpPr>
        <p:spPr>
          <a:xfrm>
            <a:off x="9164" y="3909250"/>
            <a:ext cx="7289263" cy="18828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tIns="0" bIns="0" rtlCol="0" anchor="ctr" anchorCtr="1"/>
          <a:lstStyle/>
          <a:p>
            <a:r>
              <a:rPr lang="en-US" sz="1602" dirty="0">
                <a:solidFill>
                  <a:schemeClr val="tx1"/>
                </a:solidFill>
                <a:latin typeface="Times" pitchFamily="2" charset="0"/>
              </a:rPr>
              <a:t>REX utilizes the lazily evaluated </a:t>
            </a:r>
            <a:r>
              <a:rPr lang="en-US" sz="1398" dirty="0">
                <a:solidFill>
                  <a:srgbClr val="005DF6"/>
                </a:solidFill>
                <a:latin typeface="Consolas" panose="020B0609020204030204" pitchFamily="49" charset="0"/>
                <a:cs typeface="Consolas" panose="020B0609020204030204" pitchFamily="49" charset="0"/>
              </a:rPr>
              <a:t>windows</a:t>
            </a:r>
            <a:r>
              <a:rPr lang="en-US" sz="1602" dirty="0">
                <a:solidFill>
                  <a:schemeClr val="tx1"/>
                </a:solidFill>
                <a:latin typeface="Times" pitchFamily="2" charset="0"/>
                <a:cs typeface="Consolas" panose="020B0609020204030204" pitchFamily="49" charset="0"/>
              </a:rPr>
              <a:t>, </a:t>
            </a:r>
            <a:r>
              <a:rPr lang="en-US" altLang="zh-CN" sz="1400" dirty="0">
                <a:solidFill>
                  <a:srgbClr val="005DF6"/>
                </a:solidFill>
                <a:latin typeface="Consolas" panose="020B0609020204030204" pitchFamily="49" charset="0"/>
                <a:cs typeface="Consolas" panose="020B0609020204030204" pitchFamily="49" charset="0"/>
              </a:rPr>
              <a:t>enumerate</a:t>
            </a:r>
            <a:r>
              <a:rPr lang="en-US" sz="1602" dirty="0">
                <a:solidFill>
                  <a:schemeClr val="tx1"/>
                </a:solidFill>
                <a:latin typeface="Times" pitchFamily="2" charset="0"/>
                <a:cs typeface="Consolas" panose="020B0609020204030204" pitchFamily="49" charset="0"/>
              </a:rPr>
              <a:t>, and </a:t>
            </a:r>
            <a:r>
              <a:rPr lang="en-US" altLang="zh-CN" sz="1400" dirty="0" err="1">
                <a:solidFill>
                  <a:srgbClr val="005DF6"/>
                </a:solidFill>
                <a:latin typeface="Consolas" panose="020B0609020204030204" pitchFamily="49" charset="0"/>
                <a:cs typeface="Consolas" panose="020B0609020204030204" pitchFamily="49" charset="0"/>
              </a:rPr>
              <a:t>filter_map</a:t>
            </a:r>
            <a:r>
              <a:rPr lang="en-US" sz="1400" dirty="0">
                <a:solidFill>
                  <a:schemeClr val="tx1"/>
                </a:solidFill>
                <a:latin typeface="Times" pitchFamily="2" charset="0"/>
                <a:cs typeface="Consolas" panose="020B0609020204030204" pitchFamily="49" charset="0"/>
              </a:rPr>
              <a:t> </a:t>
            </a:r>
            <a:r>
              <a:rPr lang="en-US" sz="1602" dirty="0">
                <a:solidFill>
                  <a:schemeClr val="tx1"/>
                </a:solidFill>
                <a:latin typeface="Times" pitchFamily="2" charset="0"/>
              </a:rPr>
              <a:t>from slice iterators, which split the whole payload (</a:t>
            </a:r>
            <a:r>
              <a:rPr lang="en-US" sz="1602" b="1" dirty="0">
                <a:solidFill>
                  <a:schemeClr val="accent6">
                    <a:lumMod val="50000"/>
                  </a:schemeClr>
                </a:solidFill>
                <a:latin typeface="Times" pitchFamily="2" charset="0"/>
              </a:rPr>
              <a:t>L1   </a:t>
            </a:r>
            <a:r>
              <a:rPr lang="en-US" sz="1602" dirty="0">
                <a:solidFill>
                  <a:schemeClr val="tx1"/>
                </a:solidFill>
                <a:latin typeface="Times" pitchFamily="2" charset="0"/>
              </a:rPr>
              <a:t>) into chunks and collects the chunks equals the SET commands into iterators (</a:t>
            </a:r>
            <a:r>
              <a:rPr lang="en-US" sz="1602" b="1" dirty="0">
                <a:solidFill>
                  <a:schemeClr val="accent6">
                    <a:lumMod val="50000"/>
                  </a:schemeClr>
                </a:solidFill>
                <a:latin typeface="Times" pitchFamily="2" charset="0"/>
              </a:rPr>
              <a:t>L7   </a:t>
            </a:r>
            <a:r>
              <a:rPr lang="en-US" sz="1602" dirty="0">
                <a:solidFill>
                  <a:schemeClr val="tx1"/>
                </a:solidFill>
                <a:latin typeface="Times" pitchFamily="2" charset="0"/>
              </a:rPr>
              <a:t>) .</a:t>
            </a:r>
          </a:p>
          <a:p>
            <a:r>
              <a:rPr lang="en-US" sz="1602" dirty="0">
                <a:solidFill>
                  <a:schemeClr val="tx1"/>
                </a:solidFill>
                <a:latin typeface="Times" pitchFamily="2" charset="0"/>
              </a:rPr>
              <a:t>In the original implementation, four levels of nesting (</a:t>
            </a:r>
            <a:r>
              <a:rPr lang="en-US" sz="1602" b="1" dirty="0">
                <a:solidFill>
                  <a:schemeClr val="accent5">
                    <a:lumMod val="50000"/>
                  </a:schemeClr>
                </a:solidFill>
                <a:latin typeface="Times" pitchFamily="2" charset="0"/>
              </a:rPr>
              <a:t>L4,20,25,26   </a:t>
            </a:r>
            <a:r>
              <a:rPr lang="en-US" sz="1602" dirty="0">
                <a:solidFill>
                  <a:schemeClr val="tx1"/>
                </a:solidFill>
                <a:latin typeface="Times" pitchFamily="2" charset="0"/>
              </a:rPr>
              <a:t>) is also significantly reduced by converting a </a:t>
            </a:r>
            <a:r>
              <a:rPr lang="en-US" sz="1398" dirty="0">
                <a:solidFill>
                  <a:srgbClr val="005DF6"/>
                </a:solidFill>
                <a:latin typeface="Consolas" panose="020B0609020204030204" pitchFamily="49" charset="0"/>
                <a:cs typeface="Consolas" panose="020B0609020204030204" pitchFamily="49" charset="0"/>
              </a:rPr>
              <a:t>for-loop</a:t>
            </a:r>
            <a:r>
              <a:rPr lang="en-US" sz="1602" dirty="0">
                <a:solidFill>
                  <a:schemeClr val="tx1"/>
                </a:solidFill>
                <a:latin typeface="Times" pitchFamily="2" charset="0"/>
              </a:rPr>
              <a:t> (</a:t>
            </a:r>
            <a:r>
              <a:rPr lang="en-US" sz="1602" b="1" dirty="0">
                <a:solidFill>
                  <a:schemeClr val="accent5">
                    <a:lumMod val="50000"/>
                  </a:schemeClr>
                </a:solidFill>
                <a:latin typeface="Times" pitchFamily="2" charset="0"/>
              </a:rPr>
              <a:t>L2   </a:t>
            </a:r>
            <a:r>
              <a:rPr lang="en-US" sz="1602" dirty="0">
                <a:solidFill>
                  <a:schemeClr val="tx1"/>
                </a:solidFill>
                <a:latin typeface="Times" pitchFamily="2" charset="0"/>
              </a:rPr>
              <a:t>) with intricate conditions (</a:t>
            </a:r>
            <a:r>
              <a:rPr lang="en-US" sz="1602" b="1" dirty="0">
                <a:solidFill>
                  <a:schemeClr val="accent5">
                    <a:lumMod val="50000"/>
                  </a:schemeClr>
                </a:solidFill>
                <a:latin typeface="Times" pitchFamily="2" charset="0"/>
              </a:rPr>
              <a:t>L4   </a:t>
            </a:r>
            <a:r>
              <a:rPr lang="en-US" sz="1602" dirty="0">
                <a:solidFill>
                  <a:schemeClr val="tx1"/>
                </a:solidFill>
                <a:latin typeface="Times" pitchFamily="2" charset="0"/>
              </a:rPr>
              <a:t>) into a clean chain of higher-order functions with closures through the </a:t>
            </a:r>
            <a:r>
              <a:rPr lang="en-US" sz="1398" dirty="0" err="1">
                <a:solidFill>
                  <a:srgbClr val="005DF6"/>
                </a:solidFill>
                <a:latin typeface="Consolas" panose="020B0609020204030204" pitchFamily="49" charset="0"/>
                <a:cs typeface="Consolas" panose="020B0609020204030204" pitchFamily="49" charset="0"/>
              </a:rPr>
              <a:t>take_while</a:t>
            </a:r>
            <a:r>
              <a:rPr lang="en-US" sz="1602" dirty="0">
                <a:solidFill>
                  <a:schemeClr val="tx1"/>
                </a:solidFill>
                <a:latin typeface="Times" pitchFamily="2" charset="0"/>
              </a:rPr>
              <a:t> (</a:t>
            </a:r>
            <a:r>
              <a:rPr lang="en-US" sz="1602" b="1" dirty="0">
                <a:solidFill>
                  <a:schemeClr val="accent6">
                    <a:lumMod val="50000"/>
                  </a:schemeClr>
                </a:solidFill>
                <a:latin typeface="Times" pitchFamily="2" charset="0"/>
              </a:rPr>
              <a:t>L11   </a:t>
            </a:r>
            <a:r>
              <a:rPr lang="en-US" sz="1602" dirty="0">
                <a:solidFill>
                  <a:schemeClr val="tx1"/>
                </a:solidFill>
                <a:latin typeface="Times" pitchFamily="2" charset="0"/>
              </a:rPr>
              <a:t>), which will filter the Memcached SET key (</a:t>
            </a:r>
            <a:r>
              <a:rPr lang="en-US" sz="1602" b="1" dirty="0">
                <a:solidFill>
                  <a:schemeClr val="accent6">
                    <a:lumMod val="50000"/>
                  </a:schemeClr>
                </a:solidFill>
                <a:latin typeface="Times" pitchFamily="2" charset="0"/>
              </a:rPr>
              <a:t>L5   </a:t>
            </a:r>
            <a:r>
              <a:rPr lang="en-US" sz="1602" dirty="0">
                <a:solidFill>
                  <a:schemeClr val="tx1"/>
                </a:solidFill>
                <a:latin typeface="Times" pitchFamily="2" charset="0"/>
              </a:rPr>
              <a:t>) from the payload with the iterator generated by </a:t>
            </a:r>
            <a:r>
              <a:rPr lang="en-US" sz="1398" dirty="0" err="1">
                <a:solidFill>
                  <a:srgbClr val="005DF6"/>
                </a:solidFill>
                <a:latin typeface="Consolas" panose="020B0609020204030204" pitchFamily="49" charset="0"/>
                <a:cs typeface="Consolas" panose="020B0609020204030204" pitchFamily="49" charset="0"/>
              </a:rPr>
              <a:t>filter_map</a:t>
            </a:r>
            <a:r>
              <a:rPr lang="en-US" sz="1398" dirty="0">
                <a:solidFill>
                  <a:srgbClr val="005DF6"/>
                </a:solidFill>
                <a:latin typeface="Consolas" panose="020B0609020204030204" pitchFamily="49" charset="0"/>
                <a:cs typeface="Consolas" panose="020B0609020204030204" pitchFamily="49" charset="0"/>
              </a:rPr>
              <a:t> </a:t>
            </a:r>
            <a:r>
              <a:rPr lang="en-US" sz="1602" dirty="0">
                <a:solidFill>
                  <a:schemeClr val="tx1"/>
                </a:solidFill>
                <a:latin typeface="Times" pitchFamily="2" charset="0"/>
              </a:rPr>
              <a:t>(</a:t>
            </a:r>
            <a:r>
              <a:rPr lang="en-US" sz="1602" b="1" dirty="0">
                <a:solidFill>
                  <a:schemeClr val="accent6">
                    <a:lumMod val="50000"/>
                  </a:schemeClr>
                </a:solidFill>
                <a:latin typeface="Times" pitchFamily="2" charset="0"/>
              </a:rPr>
              <a:t>L4   </a:t>
            </a:r>
            <a:r>
              <a:rPr lang="en-US" sz="1602" dirty="0">
                <a:solidFill>
                  <a:schemeClr val="tx1"/>
                </a:solidFill>
                <a:latin typeface="Times" pitchFamily="2" charset="0"/>
              </a:rPr>
              <a:t>).</a:t>
            </a:r>
          </a:p>
        </p:txBody>
      </p:sp>
      <p:sp>
        <p:nvSpPr>
          <p:cNvPr id="12" name="Rectangle 11">
            <a:extLst>
              <a:ext uri="{FF2B5EF4-FFF2-40B4-BE49-F238E27FC236}">
                <a16:creationId xmlns:a16="http://schemas.microsoft.com/office/drawing/2014/main" id="{8D506F76-E2E2-FF51-A0E2-F4C220ED5008}"/>
              </a:ext>
            </a:extLst>
          </p:cNvPr>
          <p:cNvSpPr/>
          <p:nvPr/>
        </p:nvSpPr>
        <p:spPr>
          <a:xfrm>
            <a:off x="7338751" y="3816908"/>
            <a:ext cx="5897879" cy="1259503"/>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accent5">
                  <a:lumMod val="20000"/>
                  <a:lumOff val="80000"/>
                </a:schemeClr>
              </a:solidFill>
            </a:endParaRPr>
          </a:p>
        </p:txBody>
      </p:sp>
      <p:sp>
        <p:nvSpPr>
          <p:cNvPr id="25" name="Rectangle 24">
            <a:extLst>
              <a:ext uri="{FF2B5EF4-FFF2-40B4-BE49-F238E27FC236}">
                <a16:creationId xmlns:a16="http://schemas.microsoft.com/office/drawing/2014/main" id="{F26BD918-1C8A-B40D-BDCE-6AE14FF00A7B}"/>
              </a:ext>
            </a:extLst>
          </p:cNvPr>
          <p:cNvSpPr/>
          <p:nvPr/>
        </p:nvSpPr>
        <p:spPr>
          <a:xfrm>
            <a:off x="7338747" y="5091251"/>
            <a:ext cx="5897878" cy="700869"/>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 name="Rectangle 27">
            <a:extLst>
              <a:ext uri="{FF2B5EF4-FFF2-40B4-BE49-F238E27FC236}">
                <a16:creationId xmlns:a16="http://schemas.microsoft.com/office/drawing/2014/main" id="{895C97F2-96FB-AFDC-7685-54F5FA32D6B6}"/>
              </a:ext>
            </a:extLst>
          </p:cNvPr>
          <p:cNvSpPr/>
          <p:nvPr/>
        </p:nvSpPr>
        <p:spPr>
          <a:xfrm>
            <a:off x="7338752" y="2082870"/>
            <a:ext cx="5897879" cy="17099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 name="Rectangle 37">
            <a:extLst>
              <a:ext uri="{FF2B5EF4-FFF2-40B4-BE49-F238E27FC236}">
                <a16:creationId xmlns:a16="http://schemas.microsoft.com/office/drawing/2014/main" id="{3695863C-3613-474B-8636-6D929BBEBD1D}"/>
              </a:ext>
            </a:extLst>
          </p:cNvPr>
          <p:cNvSpPr/>
          <p:nvPr/>
        </p:nvSpPr>
        <p:spPr>
          <a:xfrm>
            <a:off x="7340463" y="348837"/>
            <a:ext cx="5897880" cy="1709928"/>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 name="TextBox 38">
            <a:extLst>
              <a:ext uri="{FF2B5EF4-FFF2-40B4-BE49-F238E27FC236}">
                <a16:creationId xmlns:a16="http://schemas.microsoft.com/office/drawing/2014/main" id="{D5C203C4-09C8-F5FD-A05E-DC51BD58717C}"/>
              </a:ext>
            </a:extLst>
          </p:cNvPr>
          <p:cNvSpPr txBox="1"/>
          <p:nvPr/>
        </p:nvSpPr>
        <p:spPr>
          <a:xfrm>
            <a:off x="7247246" y="321707"/>
            <a:ext cx="6213334" cy="5470408"/>
          </a:xfrm>
          <a:prstGeom prst="rect">
            <a:avLst/>
          </a:prstGeom>
          <a:noFill/>
        </p:spPr>
        <p:txBody>
          <a:bodyPr wrap="square" rtlCol="0">
            <a:spAutoFit/>
          </a:bodyPr>
          <a:lstStyle/>
          <a:p>
            <a:r>
              <a:rPr lang="zh-CN" altLang="en-US" sz="1002" dirty="0">
                <a:latin typeface="Consolas" panose="020B0609020204030204" pitchFamily="49" charset="0"/>
                <a:cs typeface="Consolas" panose="020B0609020204030204" pitchFamily="49" charset="0"/>
              </a:rPr>
              <a:t> </a:t>
            </a:r>
            <a:r>
              <a:rPr lang="en-US" sz="1002" dirty="0">
                <a:latin typeface="Consolas" panose="020B0609020204030204" pitchFamily="49" charset="0"/>
                <a:ea typeface="Menlo" panose="020B0609030804020204" pitchFamily="49" charset="0"/>
                <a:cs typeface="Consolas" panose="020B0609020204030204" pitchFamily="49" charset="0"/>
              </a:rPr>
              <a:t>1</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pragma</a:t>
            </a:r>
            <a:r>
              <a:rPr lang="en-US" altLang="zh-CN" sz="1398" dirty="0">
                <a:latin typeface="Consolas" panose="020B0609020204030204" pitchFamily="49" charset="0"/>
                <a:ea typeface="Menlo" panose="020B0609030804020204" pitchFamily="49" charset="0"/>
                <a:cs typeface="Consolas" panose="020B0609020204030204" pitchFamily="49" charset="0"/>
              </a:rPr>
              <a:t> clang loop unroll(disable)</a:t>
            </a:r>
          </a:p>
          <a:p>
            <a:r>
              <a:rPr lang="zh-CN" altLang="en-US" sz="1002" dirty="0">
                <a:solidFill>
                  <a:prstClr val="black"/>
                </a:solidFill>
                <a:latin typeface="Consolas" panose="020B0609020204030204" pitchFamily="49" charset="0"/>
                <a:cs typeface="Consolas" panose="020B0609020204030204" pitchFamily="49" charset="0"/>
              </a:rPr>
              <a:t> </a:t>
            </a:r>
            <a:r>
              <a:rPr lang="en-US" altLang="zh-CN" sz="1002" dirty="0">
                <a:solidFill>
                  <a:prstClr val="black"/>
                </a:solidFill>
                <a:latin typeface="Consolas" panose="020B0609020204030204" pitchFamily="49" charset="0"/>
                <a:ea typeface="Menlo" panose="020B0609030804020204" pitchFamily="49" charset="0"/>
                <a:cs typeface="Consolas" panose="020B0609020204030204" pitchFamily="49" charset="0"/>
              </a:rPr>
              <a:t>2</a:t>
            </a:r>
            <a:r>
              <a:rPr lang="en-US" sz="1002" dirty="0">
                <a:solidFill>
                  <a:prstClr val="black"/>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for</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unsigned int </a:t>
            </a:r>
            <a:r>
              <a:rPr lang="en-US" altLang="zh-CN" sz="1398" dirty="0">
                <a:latin typeface="Consolas" panose="020B0609020204030204" pitchFamily="49" charset="0"/>
                <a:ea typeface="Menlo" panose="020B0609030804020204" pitchFamily="49" charset="0"/>
                <a:cs typeface="Consolas" panose="020B0609020204030204" pitchFamily="49" charset="0"/>
              </a:rPr>
              <a:t>off = 0; off &lt; </a:t>
            </a:r>
            <a:r>
              <a:rPr lang="en-US" altLang="zh-CN" sz="1398" dirty="0">
                <a:solidFill>
                  <a:srgbClr val="C00000"/>
                </a:solidFill>
                <a:latin typeface="Consolas" panose="020B0609020204030204" pitchFamily="49" charset="0"/>
                <a:ea typeface="Menlo" panose="020B0609030804020204" pitchFamily="49" charset="0"/>
                <a:cs typeface="Consolas" panose="020B0609020204030204" pitchFamily="49" charset="0"/>
              </a:rPr>
              <a:t>BMC_MAX_PACKET_LENGTH </a:t>
            </a:r>
            <a:r>
              <a:rPr lang="en-US" altLang="zh-CN" sz="1398" dirty="0">
                <a:latin typeface="Consolas" panose="020B0609020204030204" pitchFamily="49" charset="0"/>
                <a:ea typeface="Menlo" panose="020B0609030804020204" pitchFamily="49" charset="0"/>
                <a:cs typeface="Consolas" panose="020B0609020204030204" pitchFamily="49" charset="0"/>
              </a:rPr>
              <a:t>&amp;&amp;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4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+ 1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off++) {</a:t>
            </a:r>
          </a:p>
          <a:p>
            <a:r>
              <a:rPr lang="en-US" altLang="zh-CN" sz="1002" dirty="0">
                <a:latin typeface="Consolas" panose="020B0609020204030204" pitchFamily="49" charset="0"/>
                <a:ea typeface="Menlo" panose="020B0609030804020204" pitchFamily="49" charset="0"/>
                <a:cs typeface="Consolas" panose="020B0609020204030204" pitchFamily="49" charset="0"/>
              </a:rPr>
              <a:t> 5 </a:t>
            </a:r>
            <a:r>
              <a:rPr lang="zh-CN" altLang="en-US" sz="1002" dirty="0">
                <a:latin typeface="Consolas" panose="020B060902020403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's'</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6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 + off + 3 &lt;= </a:t>
            </a:r>
            <a:r>
              <a:rPr lang="en-US" altLang="zh-CN" sz="1398" dirty="0" err="1">
                <a:latin typeface="Consolas" panose="020B0609020204030204" pitchFamily="49" charset="0"/>
                <a:ea typeface="Menlo" panose="020B0609030804020204" pitchFamily="49" charset="0"/>
                <a:cs typeface="Consolas" panose="020B0609020204030204" pitchFamily="49" charset="0"/>
              </a:rPr>
              <a:t>data_end</a:t>
            </a:r>
            <a:r>
              <a:rPr lang="en-US" altLang="zh-CN" sz="1398" dirty="0">
                <a:latin typeface="Consolas" panose="020B0609020204030204" pitchFamily="49" charset="0"/>
                <a:ea typeface="Menlo" panose="020B0609030804020204" pitchFamily="49" charset="0"/>
                <a:cs typeface="Consolas" panose="020B0609020204030204" pitchFamily="49" charset="0"/>
              </a:rPr>
              <a:t>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 7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payload[off + 1]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+ 2]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't'</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 9   </a:t>
            </a:r>
            <a:r>
              <a:rPr lang="zh-CN" altLang="en-US" sz="1002" dirty="0">
                <a:latin typeface="Consolas" panose="020B060902020403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a:t>
            </a:r>
            <a:r>
              <a:rPr lang="zh-CN" altLang="en-US" sz="1398" dirty="0">
                <a:solidFill>
                  <a:schemeClr val="accent6">
                    <a:lumMod val="75000"/>
                  </a:schemeClr>
                </a:solidFill>
                <a:latin typeface="Consolas" panose="020B0609020204030204" pitchFamily="49" charset="0"/>
                <a:cs typeface="Consolas" panose="020B0609020204030204" pitchFamily="49" charset="0"/>
              </a:rPr>
              <a:t> </a:t>
            </a:r>
            <a:r>
              <a:rPr lang="en-US" altLang="zh-CN"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move offset after the SET command</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10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11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&amp;&amp;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&amp;&amp;</a:t>
            </a:r>
          </a:p>
          <a:p>
            <a:r>
              <a:rPr lang="en-US" altLang="zh-CN" sz="1002" dirty="0">
                <a:latin typeface="Consolas" panose="020B0609020204030204" pitchFamily="49" charset="0"/>
                <a:ea typeface="Menlo" panose="020B0609030804020204" pitchFamily="49" charset="0"/>
                <a:cs typeface="Consolas" panose="020B0609020204030204" pitchFamily="49" charset="0"/>
              </a:rPr>
              <a:t>12</a:t>
            </a:r>
            <a:r>
              <a:rPr lang="en-US" altLang="zh-CN" sz="1398" dirty="0">
                <a:latin typeface="Consolas" panose="020B0609020204030204" pitchFamily="49" charset="0"/>
                <a:ea typeface="Menlo" panose="020B0609030804020204" pitchFamily="49" charset="0"/>
                <a:cs typeface="Consolas" panose="020B0609020204030204" pitchFamily="49" charset="0"/>
              </a:rPr>
              <a:t>             &amp;&amp;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'\r’</a:t>
            </a:r>
            <a:r>
              <a:rPr lang="en-US" altLang="zh-CN" sz="1398" dirty="0">
                <a:latin typeface="Consolas" panose="020B0609020204030204" pitchFamily="49" charset="0"/>
                <a:ea typeface="Menlo" panose="020B0609030804020204" pitchFamily="49" charset="0"/>
                <a:cs typeface="Consolas" panose="020B0609020204030204" pitchFamily="49" charset="0"/>
              </a:rPr>
              <a:t>) { </a:t>
            </a:r>
          </a:p>
          <a:p>
            <a:r>
              <a:rPr lang="en-US" altLang="zh-CN" sz="1002" dirty="0">
                <a:latin typeface="Consolas" panose="020B0609020204030204" pitchFamily="49" charset="0"/>
                <a:ea typeface="Menlo" panose="020B0609030804020204" pitchFamily="49" charset="0"/>
                <a:cs typeface="Consolas" panose="020B0609020204030204" pitchFamily="49" charset="0"/>
              </a:rPr>
              <a:t>14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16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17</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start of the key </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18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a:t>
            </a:r>
          </a:p>
          <a:p>
            <a:r>
              <a:rPr lang="en-US" altLang="zh-CN" sz="1002" dirty="0">
                <a:latin typeface="Consolas" panose="020B0609020204030204" pitchFamily="49" charset="0"/>
                <a:ea typeface="Menlo" panose="020B0609030804020204" pitchFamily="49" charset="0"/>
                <a:cs typeface="Consolas" panose="020B0609020204030204" pitchFamily="49" charset="0"/>
              </a:rPr>
              <a:t>19</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20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 if </a:t>
            </a:r>
            <a:r>
              <a:rPr lang="en-US" altLang="zh-CN" sz="1398" dirty="0">
                <a:latin typeface="Consolas" panose="020B0609020204030204" pitchFamily="49" charset="0"/>
                <a:ea typeface="Menlo" panose="020B0609030804020204" pitchFamily="49" charset="0"/>
                <a:cs typeface="Consolas" panose="020B0609020204030204" pitchFamily="49" charset="0"/>
              </a:rPr>
              <a:t>(</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1) {</a:t>
            </a:r>
          </a:p>
          <a:p>
            <a:r>
              <a:rPr lang="en-US" altLang="zh-CN" sz="1002" dirty="0">
                <a:latin typeface="Consolas" panose="020B0609020204030204" pitchFamily="49" charset="0"/>
                <a:ea typeface="Menlo" panose="020B0609030804020204" pitchFamily="49" charset="0"/>
                <a:cs typeface="Consolas" panose="020B0609020204030204" pitchFamily="49" charset="0"/>
              </a:rPr>
              <a:t>21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a:t>
            </a:r>
            <a:r>
              <a:rPr lang="en-US" altLang="zh-CN" sz="1398" dirty="0">
                <a:latin typeface="Consolas" panose="020B0609020204030204" pitchFamily="49" charset="0"/>
                <a:ea typeface="Menlo" panose="020B0609030804020204" pitchFamily="49" charset="0"/>
                <a:cs typeface="Consolas" panose="020B0609020204030204" pitchFamily="49" charset="0"/>
              </a:rPr>
              <a:t> (payload[off]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 '</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22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found the end of the key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23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err="1">
                <a:latin typeface="Consolas" panose="020B0609020204030204" pitchFamily="49" charset="0"/>
                <a:ea typeface="Menlo" panose="020B0609030804020204" pitchFamily="49" charset="0"/>
                <a:cs typeface="Consolas" panose="020B0609020204030204" pitchFamily="49" charset="0"/>
              </a:rPr>
              <a:t>set_found</a:t>
            </a:r>
            <a:r>
              <a:rPr lang="en-US" altLang="zh-CN" sz="1398" dirty="0">
                <a:latin typeface="Consolas" panose="020B0609020204030204" pitchFamily="49" charset="0"/>
                <a:ea typeface="Menlo" panose="020B0609030804020204" pitchFamily="49" charset="0"/>
                <a:cs typeface="Consolas" panose="020B0609020204030204" pitchFamily="49" charset="0"/>
              </a:rPr>
              <a:t> = 0; </a:t>
            </a:r>
            <a:r>
              <a:rPr lang="en-US" altLang="zh-CN" sz="1398" dirty="0" err="1">
                <a:latin typeface="Consolas" panose="020B0609020204030204" pitchFamily="49" charset="0"/>
                <a:ea typeface="Menlo" panose="020B0609030804020204" pitchFamily="49" charset="0"/>
                <a:cs typeface="Consolas" panose="020B0609020204030204" pitchFamily="49" charset="0"/>
              </a:rPr>
              <a:t>key_found</a:t>
            </a:r>
            <a:r>
              <a:rPr lang="en-US" altLang="zh-CN" sz="1398" dirty="0">
                <a:latin typeface="Consolas" panose="020B0609020204030204" pitchFamily="49" charset="0"/>
                <a:ea typeface="Menlo" panose="020B0609030804020204" pitchFamily="49" charset="0"/>
                <a:cs typeface="Consolas" panose="020B0609020204030204" pitchFamily="49" charset="0"/>
              </a:rPr>
              <a:t> = 0;</a:t>
            </a:r>
          </a:p>
          <a:p>
            <a:r>
              <a:rPr lang="en-US" altLang="zh-CN" sz="1002" dirty="0">
                <a:latin typeface="Consolas" panose="020B0609020204030204" pitchFamily="49" charset="0"/>
                <a:ea typeface="Menlo" panose="020B0609030804020204" pitchFamily="49" charset="0"/>
                <a:cs typeface="Consolas" panose="020B0609020204030204" pitchFamily="49" charset="0"/>
              </a:rPr>
              <a:t>25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else</a:t>
            </a:r>
            <a:r>
              <a:rPr lang="en-US" altLang="zh-CN" sz="1398" dirty="0">
                <a:latin typeface="Consolas" panose="020B0609020204030204" pitchFamily="49" charset="0"/>
                <a:ea typeface="Menlo" panose="020B0609030804020204" pitchFamily="49" charset="0"/>
                <a:cs typeface="Consolas" panose="020B0609020204030204" pitchFamily="49" charset="0"/>
              </a:rPr>
              <a:t> {</a:t>
            </a:r>
          </a:p>
          <a:p>
            <a:r>
              <a:rPr lang="en-US" altLang="zh-CN" sz="1002" dirty="0">
                <a:latin typeface="Consolas" panose="020B0609020204030204" pitchFamily="49" charset="0"/>
                <a:ea typeface="Menlo" panose="020B0609030804020204" pitchFamily="49" charset="0"/>
                <a:cs typeface="Consolas" panose="020B0609020204030204" pitchFamily="49" charset="0"/>
              </a:rPr>
              <a:t>26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en-US" altLang="zh-CN" sz="1398" dirty="0">
                <a:solidFill>
                  <a:srgbClr val="005DF6"/>
                </a:solidFill>
                <a:latin typeface="Consolas" panose="020B0609020204030204" pitchFamily="49" charset="0"/>
                <a:ea typeface="Menlo" panose="020B0609030804020204" pitchFamily="49" charset="0"/>
                <a:cs typeface="Consolas" panose="020B0609020204030204" pitchFamily="49" charset="0"/>
              </a:rPr>
              <a:t>if </a:t>
            </a:r>
            <a:r>
              <a:rPr lang="en-US" altLang="zh-CN" sz="1398" dirty="0">
                <a:latin typeface="Consolas" panose="020B0609020204030204" pitchFamily="49" charset="0"/>
                <a:ea typeface="Menlo" panose="020B0609030804020204" pitchFamily="49" charset="0"/>
                <a:cs typeface="Consolas" panose="020B0609020204030204" pitchFamily="49" charset="0"/>
              </a:rPr>
              <a:t>(...) {...}</a:t>
            </a:r>
            <a:r>
              <a:rPr lang="zh-CN" altLang="en-US" sz="1398" dirty="0">
                <a:latin typeface="Consolas" panose="020B0609020204030204" pitchFamily="49" charset="0"/>
                <a:cs typeface="Consolas" panose="020B0609020204030204" pitchFamily="49" charset="0"/>
              </a:rPr>
              <a:t>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process the key with hash </a:t>
            </a:r>
            <a:r>
              <a:rPr lang="en-US" sz="1398" dirty="0" err="1">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func</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27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invalidate Memcached cache entry</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28 </a:t>
            </a:r>
            <a:r>
              <a:rPr lang="en-US" altLang="zh-CN" sz="1398" dirty="0">
                <a:latin typeface="Consolas" panose="020B0609020204030204" pitchFamily="49" charset="0"/>
                <a:ea typeface="Menlo" panose="020B0609030804020204" pitchFamily="49" charset="0"/>
                <a:cs typeface="Consolas" panose="020B0609020204030204" pitchFamily="49" charset="0"/>
              </a:rPr>
              <a:t> }       </a:t>
            </a:r>
            <a:r>
              <a:rPr lang="en-US" sz="1398" dirty="0">
                <a:solidFill>
                  <a:schemeClr val="accent6">
                    <a:lumMod val="75000"/>
                  </a:schemeClr>
                </a:solidFill>
                <a:latin typeface="Consolas" panose="020B0609020204030204" pitchFamily="49" charset="0"/>
                <a:ea typeface="Menlo" panose="020B0609030804020204" pitchFamily="49" charset="0"/>
                <a:cs typeface="Consolas" panose="020B0609020204030204" pitchFamily="49" charset="0"/>
              </a:rPr>
              <a:t>// if the hash matches</a:t>
            </a:r>
            <a:endParaRPr lang="en-US" altLang="zh-CN" sz="1398" dirty="0">
              <a:latin typeface="Consolas" panose="020B0609020204030204" pitchFamily="49" charset="0"/>
              <a:ea typeface="Menlo" panose="020B0609030804020204" pitchFamily="49" charset="0"/>
              <a:cs typeface="Consolas" panose="020B0609020204030204" pitchFamily="49" charset="0"/>
            </a:endParaRPr>
          </a:p>
          <a:p>
            <a:r>
              <a:rPr lang="en-US" altLang="zh-CN" sz="1002" dirty="0">
                <a:latin typeface="Consolas" panose="020B0609020204030204" pitchFamily="49" charset="0"/>
                <a:ea typeface="Menlo" panose="020B0609030804020204" pitchFamily="49" charset="0"/>
                <a:cs typeface="Consolas" panose="020B0609020204030204" pitchFamily="49" charset="0"/>
              </a:rPr>
              <a:t>29</a:t>
            </a:r>
            <a:r>
              <a:rPr lang="en-US" altLang="zh-CN" sz="1398" dirty="0">
                <a:latin typeface="Consolas" panose="020B0609020204030204" pitchFamily="49" charset="0"/>
                <a:ea typeface="Menlo" panose="020B0609030804020204" pitchFamily="49" charset="0"/>
                <a:cs typeface="Consolas" panose="020B0609020204030204" pitchFamily="49" charset="0"/>
              </a:rPr>
              <a:t>}</a:t>
            </a:r>
          </a:p>
        </p:txBody>
      </p:sp>
      <p:pic>
        <p:nvPicPr>
          <p:cNvPr id="40" name="Graphic 39" descr="Badge 3 with solid fill">
            <a:extLst>
              <a:ext uri="{FF2B5EF4-FFF2-40B4-BE49-F238E27FC236}">
                <a16:creationId xmlns:a16="http://schemas.microsoft.com/office/drawing/2014/main" id="{D118D1CA-8F64-2FE3-1426-D9269F196FE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916586" y="3802063"/>
            <a:ext cx="320040" cy="320040"/>
          </a:xfrm>
          <a:prstGeom prst="rect">
            <a:avLst/>
          </a:prstGeom>
        </p:spPr>
      </p:pic>
      <p:pic>
        <p:nvPicPr>
          <p:cNvPr id="41" name="Graphic 40" descr="Badge 1 with solid fill">
            <a:extLst>
              <a:ext uri="{FF2B5EF4-FFF2-40B4-BE49-F238E27FC236}">
                <a16:creationId xmlns:a16="http://schemas.microsoft.com/office/drawing/2014/main" id="{F90537E2-6A56-197A-D21E-295C1735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6586" y="321707"/>
            <a:ext cx="320040" cy="320040"/>
          </a:xfrm>
          <a:prstGeom prst="rect">
            <a:avLst/>
          </a:prstGeom>
        </p:spPr>
      </p:pic>
      <p:pic>
        <p:nvPicPr>
          <p:cNvPr id="42" name="Graphic 41" descr="Badge with solid fill">
            <a:extLst>
              <a:ext uri="{FF2B5EF4-FFF2-40B4-BE49-F238E27FC236}">
                <a16:creationId xmlns:a16="http://schemas.microsoft.com/office/drawing/2014/main" id="{39FF922C-3ED5-AF50-EC38-4A7615913A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6586" y="2082870"/>
            <a:ext cx="320040" cy="320040"/>
          </a:xfrm>
          <a:prstGeom prst="rect">
            <a:avLst/>
          </a:prstGeom>
        </p:spPr>
      </p:pic>
      <p:pic>
        <p:nvPicPr>
          <p:cNvPr id="43" name="Graphic 42" descr="Badge 4 with solid fill">
            <a:extLst>
              <a:ext uri="{FF2B5EF4-FFF2-40B4-BE49-F238E27FC236}">
                <a16:creationId xmlns:a16="http://schemas.microsoft.com/office/drawing/2014/main" id="{DBAA8517-8168-1A63-D726-F153FB035A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17179" y="5090745"/>
            <a:ext cx="319446" cy="319446"/>
          </a:xfrm>
          <a:prstGeom prst="rect">
            <a:avLst/>
          </a:prstGeom>
        </p:spPr>
      </p:pic>
      <p:sp>
        <p:nvSpPr>
          <p:cNvPr id="44" name="Rectangle 43">
            <a:extLst>
              <a:ext uri="{FF2B5EF4-FFF2-40B4-BE49-F238E27FC236}">
                <a16:creationId xmlns:a16="http://schemas.microsoft.com/office/drawing/2014/main" id="{F2E35BE3-437D-1CD5-B874-DE00A79B437A}"/>
              </a:ext>
            </a:extLst>
          </p:cNvPr>
          <p:cNvSpPr/>
          <p:nvPr/>
        </p:nvSpPr>
        <p:spPr>
          <a:xfrm>
            <a:off x="3714947" y="4168584"/>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45" name="Rectangle 44">
            <a:extLst>
              <a:ext uri="{FF2B5EF4-FFF2-40B4-BE49-F238E27FC236}">
                <a16:creationId xmlns:a16="http://schemas.microsoft.com/office/drawing/2014/main" id="{12E1FADC-913E-019F-E7D1-1B30BDA00AD3}"/>
              </a:ext>
            </a:extLst>
          </p:cNvPr>
          <p:cNvSpPr/>
          <p:nvPr/>
        </p:nvSpPr>
        <p:spPr>
          <a:xfrm>
            <a:off x="3771448" y="4414524"/>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46" name="Rectangle 45">
            <a:extLst>
              <a:ext uri="{FF2B5EF4-FFF2-40B4-BE49-F238E27FC236}">
                <a16:creationId xmlns:a16="http://schemas.microsoft.com/office/drawing/2014/main" id="{406EBC5E-5901-94BA-13B3-AB17D120D8B4}"/>
              </a:ext>
            </a:extLst>
          </p:cNvPr>
          <p:cNvSpPr/>
          <p:nvPr/>
        </p:nvSpPr>
        <p:spPr>
          <a:xfrm>
            <a:off x="5578996" y="4638648"/>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7" name="Rectangle 46">
            <a:extLst>
              <a:ext uri="{FF2B5EF4-FFF2-40B4-BE49-F238E27FC236}">
                <a16:creationId xmlns:a16="http://schemas.microsoft.com/office/drawing/2014/main" id="{9EA053BD-D4AC-4DBD-977F-9F9575899A52}"/>
              </a:ext>
            </a:extLst>
          </p:cNvPr>
          <p:cNvSpPr/>
          <p:nvPr/>
        </p:nvSpPr>
        <p:spPr>
          <a:xfrm>
            <a:off x="4355950" y="48801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Rectangle 47">
            <a:extLst>
              <a:ext uri="{FF2B5EF4-FFF2-40B4-BE49-F238E27FC236}">
                <a16:creationId xmlns:a16="http://schemas.microsoft.com/office/drawing/2014/main" id="{DDB93D52-EC5B-DAE3-98A5-91402BAC10C1}"/>
              </a:ext>
            </a:extLst>
          </p:cNvPr>
          <p:cNvSpPr/>
          <p:nvPr/>
        </p:nvSpPr>
        <p:spPr>
          <a:xfrm>
            <a:off x="6978269" y="4880115"/>
            <a:ext cx="115614" cy="19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Rectangle 48">
            <a:extLst>
              <a:ext uri="{FF2B5EF4-FFF2-40B4-BE49-F238E27FC236}">
                <a16:creationId xmlns:a16="http://schemas.microsoft.com/office/drawing/2014/main" id="{EED7B845-7275-959F-3B59-318C3600E109}"/>
              </a:ext>
            </a:extLst>
          </p:cNvPr>
          <p:cNvSpPr/>
          <p:nvPr/>
        </p:nvSpPr>
        <p:spPr>
          <a:xfrm>
            <a:off x="4622294" y="5371553"/>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0" name="Rectangle 49">
            <a:extLst>
              <a:ext uri="{FF2B5EF4-FFF2-40B4-BE49-F238E27FC236}">
                <a16:creationId xmlns:a16="http://schemas.microsoft.com/office/drawing/2014/main" id="{229811F0-491C-D1AF-7104-546DF0804D1D}"/>
              </a:ext>
            </a:extLst>
          </p:cNvPr>
          <p:cNvSpPr/>
          <p:nvPr/>
        </p:nvSpPr>
        <p:spPr>
          <a:xfrm>
            <a:off x="3248538" y="5601975"/>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2" name="Rectangle 51">
            <a:extLst>
              <a:ext uri="{FF2B5EF4-FFF2-40B4-BE49-F238E27FC236}">
                <a16:creationId xmlns:a16="http://schemas.microsoft.com/office/drawing/2014/main" id="{7D8B8355-905C-8019-B7ED-F395E64C9528}"/>
              </a:ext>
            </a:extLst>
          </p:cNvPr>
          <p:cNvSpPr/>
          <p:nvPr/>
        </p:nvSpPr>
        <p:spPr>
          <a:xfrm>
            <a:off x="535073" y="5371553"/>
            <a:ext cx="115614" cy="1901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600"/>
          </a:p>
        </p:txBody>
      </p:sp>
      <p:sp>
        <p:nvSpPr>
          <p:cNvPr id="53" name="TextBox 52">
            <a:extLst>
              <a:ext uri="{FF2B5EF4-FFF2-40B4-BE49-F238E27FC236}">
                <a16:creationId xmlns:a16="http://schemas.microsoft.com/office/drawing/2014/main" id="{72300C28-E3F2-B48B-4573-40E30E5E0009}"/>
              </a:ext>
            </a:extLst>
          </p:cNvPr>
          <p:cNvSpPr txBox="1"/>
          <p:nvPr/>
        </p:nvSpPr>
        <p:spPr>
          <a:xfrm>
            <a:off x="-100240" y="3816908"/>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
        <p:nvSpPr>
          <p:cNvPr id="54" name="TextBox 53">
            <a:extLst>
              <a:ext uri="{FF2B5EF4-FFF2-40B4-BE49-F238E27FC236}">
                <a16:creationId xmlns:a16="http://schemas.microsoft.com/office/drawing/2014/main" id="{204D9C8F-44D2-6DE4-AB7D-1CCD1734D87A}"/>
              </a:ext>
            </a:extLst>
          </p:cNvPr>
          <p:cNvSpPr txBox="1"/>
          <p:nvPr/>
        </p:nvSpPr>
        <p:spPr>
          <a:xfrm>
            <a:off x="-100240" y="4541804"/>
            <a:ext cx="274434" cy="400110"/>
          </a:xfrm>
          <a:prstGeom prst="rect">
            <a:avLst/>
          </a:prstGeom>
          <a:noFill/>
        </p:spPr>
        <p:txBody>
          <a:bodyPr wrap="none" rtlCol="0">
            <a:spAutoFit/>
          </a:bodyPr>
          <a:lstStyle/>
          <a:p>
            <a:r>
              <a:rPr lang="en-US" sz="2000" dirty="0">
                <a:solidFill>
                  <a:schemeClr val="tx1"/>
                </a:solidFill>
                <a:latin typeface="Times" pitchFamily="2" charset="0"/>
              </a:rPr>
              <a:t>•</a:t>
            </a:r>
            <a:endParaRPr lang="en-US" dirty="0"/>
          </a:p>
        </p:txBody>
      </p:sp>
    </p:spTree>
    <p:extLst>
      <p:ext uri="{BB962C8B-B14F-4D97-AF65-F5344CB8AC3E}">
        <p14:creationId xmlns:p14="http://schemas.microsoft.com/office/powerpoint/2010/main" val="3637574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920</TotalTime>
  <Words>1316</Words>
  <Application>Microsoft Macintosh PowerPoint</Application>
  <PresentationFormat>Custom</PresentationFormat>
  <Paragraphs>110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Times</vt:lpstr>
      <vt:lpstr>Aptos</vt:lpstr>
      <vt:lpstr>Aptos Display</vt:lpstr>
      <vt:lpstr>Arial</vt:lpstr>
      <vt:lpstr>Consolas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Rowen Chin</dc:creator>
  <cp:lastModifiedBy>Qin, Ruowen</cp:lastModifiedBy>
  <cp:revision>13</cp:revision>
  <dcterms:created xsi:type="dcterms:W3CDTF">2024-04-16T02:58:44Z</dcterms:created>
  <dcterms:modified xsi:type="dcterms:W3CDTF">2024-04-19T15:27:22Z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2024-04-19T13:56:17Z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3ba799ea-926b-4809-8981-28628e733ec9</vt:lpwstr>
  </property>
  <property fmtid="{D5CDD505-2E9C-101B-9397-08002B2CF9AE}" pid="7" name="MSIP_Label_defa4170-0d19-0005-0004-bc88714345d2_ActionId">
    <vt:lpwstr>5b9424c5-6e46-4bfd-94fe-7843c61fcf29</vt:lpwstr>
  </property>
  <property fmtid="{D5CDD505-2E9C-101B-9397-08002B2CF9AE}" pid="8" name="MSIP_Label_defa4170-0d19-0005-0004-bc88714345d2_ContentBits">
    <vt:lpwstr>0</vt:lpwstr>
  </property>
</Properties>
</file>