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Lato"/>
      <p:regular r:id="rId14"/>
      <p:bold r:id="rId15"/>
      <p:italic r:id="rId16"/>
      <p:boldItalic r:id="rId17"/>
    </p:embeddedFont>
    <p:embeddedFont>
      <p:font typeface="Montserrat"/>
      <p:regular r:id="rId18"/>
      <p:bold r:id="rId19"/>
      <p:italic r:id="rId20"/>
      <p:boldItalic r:id="rId21"/>
    </p:embeddedFont>
    <p:embeddedFont>
      <p:font typeface="Helvetica Neue"/>
      <p:regular r:id="rId22"/>
      <p:bold r:id="rId23"/>
      <p:italic r:id="rId24"/>
      <p:boldItalic r:id="rId25"/>
    </p:embeddedFont>
    <p:embeddedFont>
      <p:font typeface="Montserrat ExtraBold"/>
      <p:bold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HelveticaNeue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ontserratExtraBold-bold.fntdata"/><Relationship Id="rId25" Type="http://schemas.openxmlformats.org/officeDocument/2006/relationships/font" Target="fonts/HelveticaNeue-boldItalic.fntdata"/><Relationship Id="rId27" Type="http://schemas.openxmlformats.org/officeDocument/2006/relationships/font" Target="fonts/MontserratExtraBold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51d24f57b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d51d24f57b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51d24f57b_0_1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d51d24f57b_0_1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51d24f57b_0_1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d51d24f57b_0_1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51d24f57b_0_1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d51d24f57b_0_1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51d24f57b_0_1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d51d24f57b_0_1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51d24f57b_0_1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d51d24f57b_0_1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51d24f57b_0_1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d51d24f57b_0_1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0" name="Google Shape;70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438863" y="2167125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Montserrat ExtraBold"/>
              <a:buNone/>
              <a:defRPr sz="3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7" name="Google Shape;77;p19"/>
          <p:cNvSpPr txBox="1"/>
          <p:nvPr>
            <p:ph idx="2" type="body"/>
          </p:nvPr>
        </p:nvSpPr>
        <p:spPr>
          <a:xfrm>
            <a:off x="4628850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11825" y="4333832"/>
            <a:ext cx="9155824" cy="809059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49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0" y="4517177"/>
            <a:ext cx="9144000" cy="626891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49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0" y="4743449"/>
            <a:ext cx="9144000" cy="400885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260025" y="4096519"/>
            <a:ext cx="1161000" cy="77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59749" y="4178815"/>
            <a:ext cx="1042988" cy="72151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Montserrat ExtraBold"/>
              <a:buNone/>
              <a:defRPr b="0" i="0" sz="27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type="title"/>
          </p:nvPr>
        </p:nvSpPr>
        <p:spPr>
          <a:xfrm>
            <a:off x="894050" y="1380025"/>
            <a:ext cx="6988500" cy="19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5100">
                <a:solidFill>
                  <a:srgbClr val="122B46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Merging</a:t>
            </a:r>
            <a:endParaRPr b="1" sz="5100">
              <a:solidFill>
                <a:srgbClr val="122B46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/>
        </p:nvSpPr>
        <p:spPr>
          <a:xfrm>
            <a:off x="495600" y="334725"/>
            <a:ext cx="67797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Merging</a:t>
            </a:r>
            <a:endParaRPr b="1" i="0" sz="2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22"/>
          <p:cNvSpPr txBox="1"/>
          <p:nvPr/>
        </p:nvSpPr>
        <p:spPr>
          <a:xfrm>
            <a:off x="161125" y="947775"/>
            <a:ext cx="8514600" cy="30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Merging two datasets is the process of bringing two datasets together into one, and aligning the rows from each based on common attributes or columns.</a:t>
            </a:r>
            <a:endParaRPr b="0" i="0" sz="18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 words </a:t>
            </a:r>
            <a:r>
              <a:rPr b="1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merge </a:t>
            </a:r>
            <a:r>
              <a:rPr b="0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join </a:t>
            </a:r>
            <a:r>
              <a:rPr b="0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are used interchangeably in pandas.</a:t>
            </a:r>
            <a:endParaRPr b="0" i="0" sz="18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2" name="Google Shape;92;p22"/>
          <p:cNvCxnSpPr/>
          <p:nvPr/>
        </p:nvCxnSpPr>
        <p:spPr>
          <a:xfrm>
            <a:off x="367175" y="310450"/>
            <a:ext cx="4800" cy="5352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/>
          <p:nvPr/>
        </p:nvSpPr>
        <p:spPr>
          <a:xfrm>
            <a:off x="495600" y="334725"/>
            <a:ext cx="67797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Types of Joins</a:t>
            </a:r>
            <a:endParaRPr b="1" i="0" sz="2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23"/>
          <p:cNvSpPr txBox="1"/>
          <p:nvPr/>
        </p:nvSpPr>
        <p:spPr>
          <a:xfrm>
            <a:off x="161125" y="947775"/>
            <a:ext cx="8514600" cy="30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There are four types of joins in python:-</a:t>
            </a:r>
            <a:endParaRPr b="0" i="0" sz="18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○"/>
            </a:pPr>
            <a:r>
              <a:rPr b="1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Inner join</a:t>
            </a:r>
            <a:endParaRPr b="1" i="0" sz="18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○"/>
            </a:pPr>
            <a:r>
              <a:rPr b="1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Outer join</a:t>
            </a:r>
            <a:endParaRPr b="1" i="0" sz="18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○"/>
            </a:pPr>
            <a:r>
              <a:rPr b="1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Left join</a:t>
            </a:r>
            <a:endParaRPr b="1" i="0" sz="18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○"/>
            </a:pPr>
            <a:r>
              <a:rPr b="1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Right join</a:t>
            </a:r>
            <a:endParaRPr b="1" i="0" sz="18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9" name="Google Shape;99;p23"/>
          <p:cNvCxnSpPr/>
          <p:nvPr/>
        </p:nvCxnSpPr>
        <p:spPr>
          <a:xfrm>
            <a:off x="367175" y="310450"/>
            <a:ext cx="4800" cy="5352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/>
        </p:nvSpPr>
        <p:spPr>
          <a:xfrm>
            <a:off x="495600" y="334725"/>
            <a:ext cx="67797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Inner Join</a:t>
            </a:r>
            <a:endParaRPr b="1" i="0" sz="2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24"/>
          <p:cNvSpPr txBox="1"/>
          <p:nvPr/>
        </p:nvSpPr>
        <p:spPr>
          <a:xfrm>
            <a:off x="161125" y="947775"/>
            <a:ext cx="8514600" cy="13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Inner join combines two dataframes based on a </a:t>
            </a:r>
            <a:r>
              <a:rPr b="1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common key</a:t>
            </a:r>
            <a:r>
              <a:rPr b="0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and returns a new dataframe that contains only rows that have matching values in both of the original dataframes.</a:t>
            </a:r>
            <a:endParaRPr b="0" i="0" sz="18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6" name="Google Shape;106;p24"/>
          <p:cNvCxnSpPr/>
          <p:nvPr/>
        </p:nvCxnSpPr>
        <p:spPr>
          <a:xfrm>
            <a:off x="367175" y="310450"/>
            <a:ext cx="4800" cy="5352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7" name="Google Shape;10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850" y="2348325"/>
            <a:ext cx="5143500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/>
          <p:nvPr/>
        </p:nvSpPr>
        <p:spPr>
          <a:xfrm>
            <a:off x="495600" y="334725"/>
            <a:ext cx="67797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Outer Join</a:t>
            </a:r>
            <a:endParaRPr b="1" i="0" sz="2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25"/>
          <p:cNvSpPr txBox="1"/>
          <p:nvPr/>
        </p:nvSpPr>
        <p:spPr>
          <a:xfrm>
            <a:off x="161125" y="947775"/>
            <a:ext cx="5366700" cy="30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Outer join returns all those records which either have a match in the left or right dataframe. </a:t>
            </a:r>
            <a:endParaRPr b="0" i="0" sz="18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When rows in both the dataframes do not match, the resulting dataframe will have NaN for every column of the dataframe that lacks a matching row.</a:t>
            </a:r>
            <a:endParaRPr b="1" i="0" sz="18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4" name="Google Shape;114;p25"/>
          <p:cNvCxnSpPr/>
          <p:nvPr/>
        </p:nvCxnSpPr>
        <p:spPr>
          <a:xfrm>
            <a:off x="367175" y="310450"/>
            <a:ext cx="4800" cy="5352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5" name="Google Shape;115;p25"/>
          <p:cNvPicPr preferRelativeResize="0"/>
          <p:nvPr/>
        </p:nvPicPr>
        <p:blipFill rotWithShape="1">
          <a:blip r:embed="rId3">
            <a:alphaModFix/>
          </a:blip>
          <a:srcRect b="0" l="0" r="0" t="18738"/>
          <a:stretch/>
        </p:blipFill>
        <p:spPr>
          <a:xfrm>
            <a:off x="5452325" y="947775"/>
            <a:ext cx="3248250" cy="281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/>
          <p:nvPr/>
        </p:nvSpPr>
        <p:spPr>
          <a:xfrm>
            <a:off x="495600" y="334725"/>
            <a:ext cx="67797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Left  Join</a:t>
            </a:r>
            <a:endParaRPr b="1" i="0" sz="2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26"/>
          <p:cNvSpPr txBox="1"/>
          <p:nvPr/>
        </p:nvSpPr>
        <p:spPr>
          <a:xfrm>
            <a:off x="161125" y="947775"/>
            <a:ext cx="8502300" cy="15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Left join returns a dataframe containing all rows of left dataframe.</a:t>
            </a:r>
            <a:endParaRPr b="0" i="0" sz="18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All the non-matching rows of the left dataframe contain NaN for the columns in the right dataframe.</a:t>
            </a:r>
            <a:endParaRPr b="0" i="0" sz="18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2" name="Google Shape;122;p26"/>
          <p:cNvCxnSpPr/>
          <p:nvPr/>
        </p:nvCxnSpPr>
        <p:spPr>
          <a:xfrm>
            <a:off x="367175" y="310450"/>
            <a:ext cx="4800" cy="5352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3" name="Google Shape;123;p26"/>
          <p:cNvPicPr preferRelativeResize="0"/>
          <p:nvPr/>
        </p:nvPicPr>
        <p:blipFill rotWithShape="1">
          <a:blip r:embed="rId3">
            <a:alphaModFix/>
          </a:blip>
          <a:srcRect b="20540" l="0" r="0" t="0"/>
          <a:stretch/>
        </p:blipFill>
        <p:spPr>
          <a:xfrm>
            <a:off x="1185475" y="2209800"/>
            <a:ext cx="5399975" cy="185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 txBox="1"/>
          <p:nvPr/>
        </p:nvSpPr>
        <p:spPr>
          <a:xfrm>
            <a:off x="495600" y="334725"/>
            <a:ext cx="67797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Right  Join</a:t>
            </a:r>
            <a:endParaRPr b="1" i="0" sz="2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7"/>
          <p:cNvSpPr txBox="1"/>
          <p:nvPr/>
        </p:nvSpPr>
        <p:spPr>
          <a:xfrm>
            <a:off x="161125" y="947775"/>
            <a:ext cx="4536300" cy="17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Right join returns a dataframe containing all rows of right dataframe.</a:t>
            </a:r>
            <a:endParaRPr b="0" i="0" sz="18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All the non-matching rows of the right dataframe contain NaN for the columns in the left dataframe.</a:t>
            </a:r>
            <a:endParaRPr b="0" i="0" sz="18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0" name="Google Shape;130;p27"/>
          <p:cNvCxnSpPr/>
          <p:nvPr/>
        </p:nvCxnSpPr>
        <p:spPr>
          <a:xfrm>
            <a:off x="367175" y="310450"/>
            <a:ext cx="4800" cy="5352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1" name="Google Shape;131;p27"/>
          <p:cNvPicPr preferRelativeResize="0"/>
          <p:nvPr/>
        </p:nvPicPr>
        <p:blipFill rotWithShape="1">
          <a:blip r:embed="rId3">
            <a:alphaModFix/>
          </a:blip>
          <a:srcRect b="0" l="0" r="0" t="19884"/>
          <a:stretch/>
        </p:blipFill>
        <p:spPr>
          <a:xfrm>
            <a:off x="5010950" y="845650"/>
            <a:ext cx="3650350" cy="288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