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42600d7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42600d7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4d35045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4d35045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2C3238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17686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007236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8B96"/>
              </a:buClr>
              <a:buSzPts val="1800"/>
              <a:buNone/>
              <a:defRPr>
                <a:solidFill>
                  <a:srgbClr val="7E8B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12000"/>
              <a:buNone/>
              <a:defRPr sz="12000">
                <a:solidFill>
                  <a:srgbClr val="2C32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12000"/>
              <a:buNone/>
              <a:defRPr sz="12000">
                <a:solidFill>
                  <a:srgbClr val="2C323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12000"/>
              <a:buNone/>
              <a:defRPr sz="12000">
                <a:solidFill>
                  <a:srgbClr val="2C323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12000"/>
              <a:buNone/>
              <a:defRPr sz="12000">
                <a:solidFill>
                  <a:srgbClr val="2C323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12000"/>
              <a:buNone/>
              <a:defRPr sz="12000">
                <a:solidFill>
                  <a:srgbClr val="2C323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12000"/>
              <a:buNone/>
              <a:defRPr sz="12000">
                <a:solidFill>
                  <a:srgbClr val="2C323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12000"/>
              <a:buNone/>
              <a:defRPr sz="12000">
                <a:solidFill>
                  <a:srgbClr val="2C323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12000"/>
              <a:buNone/>
              <a:defRPr sz="12000">
                <a:solidFill>
                  <a:srgbClr val="2C323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12000"/>
              <a:buNone/>
              <a:defRPr sz="12000">
                <a:solidFill>
                  <a:srgbClr val="2C323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2923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𛲠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𛲠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𛲠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𛲠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𛲠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𛲠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31000"/>
          </a:blip>
          <a:srcRect b="0" l="0" r="0" t="0"/>
          <a:stretch/>
        </p:blipFill>
        <p:spPr>
          <a:xfrm>
            <a:off x="169166" y="4734833"/>
            <a:ext cx="1134900" cy="2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orful Background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 amt="31000"/>
          </a:blip>
          <a:srcRect b="0" l="0" r="0" t="0"/>
          <a:stretch/>
        </p:blipFill>
        <p:spPr>
          <a:xfrm>
            <a:off x="169166" y="4734833"/>
            <a:ext cx="1134900" cy="2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 Layout">
  <p:cSld name="CUSTOM">
    <p:bg>
      <p:bgPr>
        <a:solidFill>
          <a:srgbClr val="2C323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upguard-grey.png" id="61" name="Google Shape;61;p13"/>
          <p:cNvPicPr preferRelativeResize="0"/>
          <p:nvPr/>
        </p:nvPicPr>
        <p:blipFill rotWithShape="1">
          <a:blip r:embed="rId2">
            <a:alphaModFix/>
          </a:blip>
          <a:srcRect b="-18525" l="-4315" r="-10468" t="0"/>
          <a:stretch/>
        </p:blipFill>
        <p:spPr>
          <a:xfrm>
            <a:off x="81425" y="4734825"/>
            <a:ext cx="1384500" cy="3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3600"/>
              <a:buNone/>
              <a:defRPr sz="3600">
                <a:solidFill>
                  <a:srgbClr val="2C32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31000"/>
          </a:blip>
          <a:srcRect b="0" l="0" r="0" t="0"/>
          <a:stretch/>
        </p:blipFill>
        <p:spPr>
          <a:xfrm>
            <a:off x="169166" y="4734833"/>
            <a:ext cx="1134900" cy="2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2800"/>
              <a:buNone/>
              <a:defRPr>
                <a:solidFill>
                  <a:srgbClr val="2C32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000075"/>
            <a:ext cx="683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𛲠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𛲠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𛲠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𛲠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𛲠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𛲠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31000"/>
          </a:blip>
          <a:srcRect b="0" l="0" r="0" t="0"/>
          <a:stretch/>
        </p:blipFill>
        <p:spPr>
          <a:xfrm>
            <a:off x="169166" y="4734833"/>
            <a:ext cx="1134900" cy="2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2800"/>
              <a:buNone/>
              <a:defRPr>
                <a:solidFill>
                  <a:srgbClr val="2C32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𛲠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𛲠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31000"/>
          </a:blip>
          <a:srcRect b="0" l="0" r="0" t="0"/>
          <a:stretch/>
        </p:blipFill>
        <p:spPr>
          <a:xfrm>
            <a:off x="169166" y="4734833"/>
            <a:ext cx="1134900" cy="2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2800"/>
              <a:buNone/>
              <a:defRPr>
                <a:solidFill>
                  <a:srgbClr val="2C32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 amt="31000"/>
          </a:blip>
          <a:srcRect b="0" l="0" r="0" t="0"/>
          <a:stretch/>
        </p:blipFill>
        <p:spPr>
          <a:xfrm>
            <a:off x="169166" y="4734833"/>
            <a:ext cx="1134900" cy="2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10725"/>
            <a:ext cx="5471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2800"/>
              <a:buNone/>
              <a:defRPr>
                <a:solidFill>
                  <a:srgbClr val="2C3238"/>
                </a:solidFill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205875"/>
            <a:ext cx="3426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𛲠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𛲠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31000"/>
          </a:blip>
          <a:srcRect b="0" l="0" r="0" t="0"/>
          <a:stretch/>
        </p:blipFill>
        <p:spPr>
          <a:xfrm>
            <a:off x="169166" y="4734833"/>
            <a:ext cx="1134900" cy="2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4800"/>
              <a:buNone/>
              <a:defRPr sz="4800">
                <a:solidFill>
                  <a:srgbClr val="2C32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4800"/>
              <a:buNone/>
              <a:defRPr sz="4800">
                <a:solidFill>
                  <a:srgbClr val="2C323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4800"/>
              <a:buNone/>
              <a:defRPr sz="4800">
                <a:solidFill>
                  <a:srgbClr val="2C323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4800"/>
              <a:buNone/>
              <a:defRPr sz="4800">
                <a:solidFill>
                  <a:srgbClr val="2C323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4800"/>
              <a:buNone/>
              <a:defRPr sz="4800">
                <a:solidFill>
                  <a:srgbClr val="2C323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4800"/>
              <a:buNone/>
              <a:defRPr sz="4800">
                <a:solidFill>
                  <a:srgbClr val="2C323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4800"/>
              <a:buNone/>
              <a:defRPr sz="4800">
                <a:solidFill>
                  <a:srgbClr val="2C323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4800"/>
              <a:buNone/>
              <a:defRPr sz="4800">
                <a:solidFill>
                  <a:srgbClr val="2C323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4800"/>
              <a:buNone/>
              <a:defRPr sz="4800">
                <a:solidFill>
                  <a:srgbClr val="2C3238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31000"/>
          </a:blip>
          <a:srcRect b="0" l="0" r="0" t="0"/>
          <a:stretch/>
        </p:blipFill>
        <p:spPr>
          <a:xfrm>
            <a:off x="169166" y="4734833"/>
            <a:ext cx="1134900" cy="2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4200"/>
              <a:buNone/>
              <a:defRPr sz="4200">
                <a:solidFill>
                  <a:srgbClr val="2C32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4200"/>
              <a:buNone/>
              <a:defRPr sz="4200">
                <a:solidFill>
                  <a:srgbClr val="2C323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4200"/>
              <a:buNone/>
              <a:defRPr sz="4200">
                <a:solidFill>
                  <a:srgbClr val="2C323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4200"/>
              <a:buNone/>
              <a:defRPr sz="4200">
                <a:solidFill>
                  <a:srgbClr val="2C323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4200"/>
              <a:buNone/>
              <a:defRPr sz="4200">
                <a:solidFill>
                  <a:srgbClr val="2C323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4200"/>
              <a:buNone/>
              <a:defRPr sz="4200">
                <a:solidFill>
                  <a:srgbClr val="2C323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4200"/>
              <a:buNone/>
              <a:defRPr sz="4200">
                <a:solidFill>
                  <a:srgbClr val="2C323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4200"/>
              <a:buNone/>
              <a:defRPr sz="4200">
                <a:solidFill>
                  <a:srgbClr val="2C323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4200"/>
              <a:buNone/>
              <a:defRPr sz="4200">
                <a:solidFill>
                  <a:srgbClr val="2C3238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7E8B96"/>
              </a:buClr>
              <a:buSzPts val="1800"/>
              <a:buChar char="𛲠"/>
              <a:defRPr>
                <a:solidFill>
                  <a:srgbClr val="7E8B96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7E8B96"/>
              </a:buClr>
              <a:buSzPts val="1400"/>
              <a:buChar char="𛲠"/>
              <a:defRPr>
                <a:solidFill>
                  <a:srgbClr val="7E8B96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7E8B96"/>
              </a:buClr>
              <a:buSzPts val="1400"/>
              <a:buChar char="𛲠"/>
              <a:defRPr>
                <a:solidFill>
                  <a:srgbClr val="7E8B96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7E8B96"/>
              </a:buClr>
              <a:buSzPts val="1400"/>
              <a:buChar char="𛲠"/>
              <a:defRPr>
                <a:solidFill>
                  <a:srgbClr val="7E8B96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7E8B96"/>
              </a:buClr>
              <a:buSzPts val="1400"/>
              <a:buChar char="𛲠"/>
              <a:defRPr>
                <a:solidFill>
                  <a:srgbClr val="7E8B96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7E8B96"/>
              </a:buClr>
              <a:buSzPts val="1400"/>
              <a:buChar char="𛲠"/>
              <a:defRPr>
                <a:solidFill>
                  <a:srgbClr val="7E8B96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7E8B96"/>
              </a:buClr>
              <a:buSzPts val="1400"/>
              <a:buChar char="𛲠"/>
              <a:defRPr>
                <a:solidFill>
                  <a:srgbClr val="7E8B96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7E8B96"/>
              </a:buClr>
              <a:buSzPts val="1400"/>
              <a:buChar char="𛲠"/>
              <a:defRPr>
                <a:solidFill>
                  <a:srgbClr val="7E8B96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7E8B96"/>
              </a:buClr>
              <a:buSzPts val="1400"/>
              <a:buChar char="𛲠"/>
              <a:defRPr>
                <a:solidFill>
                  <a:srgbClr val="7E8B96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9"/>
          <p:cNvPicPr preferRelativeResize="0"/>
          <p:nvPr/>
        </p:nvPicPr>
        <p:blipFill rotWithShape="1">
          <a:blip r:embed="rId2">
            <a:alphaModFix amt="31000"/>
          </a:blip>
          <a:srcRect b="0" l="0" r="0" t="0"/>
          <a:stretch/>
        </p:blipFill>
        <p:spPr>
          <a:xfrm>
            <a:off x="169166" y="4734833"/>
            <a:ext cx="1134900" cy="2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1800"/>
              <a:buNone/>
              <a:defRPr>
                <a:solidFill>
                  <a:srgbClr val="2C3238"/>
                </a:solidFill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2C3238"/>
                </a:solidFill>
              </a:defRPr>
            </a:lvl1pPr>
            <a:lvl2pPr lvl="1">
              <a:buNone/>
              <a:defRPr>
                <a:solidFill>
                  <a:srgbClr val="2C3238"/>
                </a:solidFill>
              </a:defRPr>
            </a:lvl2pPr>
            <a:lvl3pPr lvl="2">
              <a:buNone/>
              <a:defRPr>
                <a:solidFill>
                  <a:srgbClr val="2C3238"/>
                </a:solidFill>
              </a:defRPr>
            </a:lvl3pPr>
            <a:lvl4pPr lvl="3">
              <a:buNone/>
              <a:defRPr>
                <a:solidFill>
                  <a:srgbClr val="2C3238"/>
                </a:solidFill>
              </a:defRPr>
            </a:lvl4pPr>
            <a:lvl5pPr lvl="4">
              <a:buNone/>
              <a:defRPr>
                <a:solidFill>
                  <a:srgbClr val="2C3238"/>
                </a:solidFill>
              </a:defRPr>
            </a:lvl5pPr>
            <a:lvl6pPr lvl="5">
              <a:buNone/>
              <a:defRPr>
                <a:solidFill>
                  <a:srgbClr val="2C3238"/>
                </a:solidFill>
              </a:defRPr>
            </a:lvl6pPr>
            <a:lvl7pPr lvl="6">
              <a:buNone/>
              <a:defRPr>
                <a:solidFill>
                  <a:srgbClr val="2C3238"/>
                </a:solidFill>
              </a:defRPr>
            </a:lvl7pPr>
            <a:lvl8pPr lvl="7">
              <a:buNone/>
              <a:defRPr>
                <a:solidFill>
                  <a:srgbClr val="2C3238"/>
                </a:solidFill>
              </a:defRPr>
            </a:lvl8pPr>
            <a:lvl9pPr lvl="8">
              <a:buNone/>
              <a:defRPr>
                <a:solidFill>
                  <a:srgbClr val="2C323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 amt="31000"/>
          </a:blip>
          <a:srcRect b="0" l="0" r="0" t="0"/>
          <a:stretch/>
        </p:blipFill>
        <p:spPr>
          <a:xfrm>
            <a:off x="169166" y="4734833"/>
            <a:ext cx="1134900" cy="2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C3238"/>
              </a:buClr>
              <a:buSzPts val="2800"/>
              <a:buFont typeface="Lato"/>
              <a:buNone/>
              <a:defRPr sz="2800">
                <a:solidFill>
                  <a:srgbClr val="2C323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000075"/>
            <a:ext cx="6835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𛲠"/>
              <a:defRPr sz="1800">
                <a:solidFill>
                  <a:srgbClr val="7E8B9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E8B96"/>
              </a:buClr>
              <a:buSzPts val="1400"/>
              <a:buFont typeface="Lato"/>
              <a:buChar char="𛲠"/>
              <a:defRPr>
                <a:solidFill>
                  <a:srgbClr val="7E8B9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E8B96"/>
              </a:buClr>
              <a:buSzPts val="1400"/>
              <a:buFont typeface="Lato"/>
              <a:buChar char="𛲠"/>
              <a:defRPr>
                <a:solidFill>
                  <a:srgbClr val="7E8B9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E8B96"/>
              </a:buClr>
              <a:buSzPts val="1400"/>
              <a:buFont typeface="Lato"/>
              <a:buChar char="𛲠"/>
              <a:defRPr>
                <a:solidFill>
                  <a:srgbClr val="7E8B9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E8B96"/>
              </a:buClr>
              <a:buSzPts val="1400"/>
              <a:buFont typeface="Lato"/>
              <a:buChar char="𛲠"/>
              <a:defRPr>
                <a:solidFill>
                  <a:srgbClr val="7E8B9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E8B96"/>
              </a:buClr>
              <a:buSzPts val="1400"/>
              <a:buFont typeface="Lato"/>
              <a:buChar char="𛲠"/>
              <a:defRPr>
                <a:solidFill>
                  <a:srgbClr val="7E8B9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E8B96"/>
              </a:buClr>
              <a:buSzPts val="1400"/>
              <a:buFont typeface="Lato"/>
              <a:buChar char="𛲠"/>
              <a:defRPr>
                <a:solidFill>
                  <a:srgbClr val="7E8B9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E8B96"/>
              </a:buClr>
              <a:buSzPts val="1400"/>
              <a:buFont typeface="Lato"/>
              <a:buChar char="𛲠"/>
              <a:defRPr>
                <a:solidFill>
                  <a:srgbClr val="7E8B9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E8B96"/>
              </a:buClr>
              <a:buSzPts val="1400"/>
              <a:buFont typeface="Lato"/>
              <a:buChar char="𛲠"/>
              <a:defRPr>
                <a:solidFill>
                  <a:srgbClr val="7E8B9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2227350" y="4740692"/>
            <a:ext cx="46893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E8B96"/>
                </a:solidFill>
                <a:latin typeface="Lato"/>
                <a:ea typeface="Lato"/>
                <a:cs typeface="Lato"/>
                <a:sym typeface="Lato"/>
              </a:rPr>
              <a:t>© 2019 UpGuard Inc. All rights reserved. Commercial in confidence.</a:t>
            </a:r>
            <a:endParaRPr sz="900">
              <a:solidFill>
                <a:srgbClr val="7E8B9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7E8B9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7E8B9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7E8B9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7E8B9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7E8B9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7E8B9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7E8B9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7E8B9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7E8B9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917686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UpGuard Roadmap 2019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3007236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Do not share - Confidential</a:t>
            </a:r>
            <a:endParaRPr i="1"/>
          </a:p>
        </p:txBody>
      </p:sp>
      <p:pic>
        <p:nvPicPr>
          <p:cNvPr descr="pick.png"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425" y="1231790"/>
            <a:ext cx="573150" cy="6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908275"/>
            <a:ext cx="69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Types of information we find in data leaks include: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C</a:t>
            </a:r>
            <a:r>
              <a:rPr lang="en" sz="1400">
                <a:solidFill>
                  <a:srgbClr val="000000"/>
                </a:solidFill>
              </a:rPr>
              <a:t>redentials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 sz="1400">
                <a:solidFill>
                  <a:srgbClr val="000000"/>
                </a:solidFill>
              </a:rPr>
              <a:t>ersonal information of both employees and customers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</a:t>
            </a:r>
            <a:r>
              <a:rPr lang="en" sz="1400">
                <a:solidFill>
                  <a:srgbClr val="000000"/>
                </a:solidFill>
              </a:rPr>
              <a:t>usiness str</a:t>
            </a:r>
            <a:r>
              <a:rPr lang="en">
                <a:solidFill>
                  <a:srgbClr val="000000"/>
                </a:solidFill>
              </a:rPr>
              <a:t>ategy</a:t>
            </a:r>
            <a:r>
              <a:rPr lang="en" sz="1400">
                <a:solidFill>
                  <a:srgbClr val="000000"/>
                </a:solidFill>
              </a:rPr>
              <a:t> documents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System design documents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These documents wind up in all kinds of public places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Github, Bitbucket, Gitlab, etc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Storage buckets in AWS, GCS, and Azure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Pastebin and other paste sites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Arbitrary directories on websites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Unauthenticated databases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16425"/>
            <a:ext cx="872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(Not really confidential, feel free to read on)</a:t>
            </a:r>
            <a:endParaRPr b="1"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pGuard Slide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