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5" r:id="rId2"/>
  </p:sldMasterIdLst>
  <p:notesMasterIdLst>
    <p:notesMasterId r:id="rId24"/>
  </p:notesMasterIdLst>
  <p:sldIdLst>
    <p:sldId id="335" r:id="rId3"/>
    <p:sldId id="346" r:id="rId4"/>
    <p:sldId id="342" r:id="rId5"/>
    <p:sldId id="268" r:id="rId6"/>
    <p:sldId id="264" r:id="rId7"/>
    <p:sldId id="343" r:id="rId8"/>
    <p:sldId id="269" r:id="rId9"/>
    <p:sldId id="347" r:id="rId10"/>
    <p:sldId id="270" r:id="rId11"/>
    <p:sldId id="336" r:id="rId12"/>
    <p:sldId id="267" r:id="rId13"/>
    <p:sldId id="337" r:id="rId14"/>
    <p:sldId id="344" r:id="rId15"/>
    <p:sldId id="274" r:id="rId16"/>
    <p:sldId id="275" r:id="rId17"/>
    <p:sldId id="345" r:id="rId18"/>
    <p:sldId id="277" r:id="rId19"/>
    <p:sldId id="338" r:id="rId20"/>
    <p:sldId id="278" r:id="rId21"/>
    <p:sldId id="339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4AACB-2238-4EFE-8D30-FB09D41534E6}">
          <p14:sldIdLst>
            <p14:sldId id="335"/>
            <p14:sldId id="346"/>
          </p14:sldIdLst>
        </p14:section>
        <p14:section name="What is a Server?" id="{07E7C35C-2EB4-452C-A4FD-F171A09E2E10}">
          <p14:sldIdLst>
            <p14:sldId id="342"/>
            <p14:sldId id="268"/>
            <p14:sldId id="264"/>
          </p14:sldIdLst>
        </p14:section>
        <p14:section name="Server Hardware" id="{F14954FB-5496-4E95-B16B-95ADFE250ED6}">
          <p14:sldIdLst>
            <p14:sldId id="343"/>
            <p14:sldId id="269"/>
            <p14:sldId id="347"/>
            <p14:sldId id="270"/>
            <p14:sldId id="336"/>
            <p14:sldId id="267"/>
            <p14:sldId id="337"/>
          </p14:sldIdLst>
        </p14:section>
        <p14:section name="Licensing" id="{455FF514-F07D-4518-841E-A3F8DD709FB3}">
          <p14:sldIdLst>
            <p14:sldId id="344"/>
            <p14:sldId id="274"/>
            <p14:sldId id="275"/>
          </p14:sldIdLst>
        </p14:section>
        <p14:section name="Terminology" id="{75C08AAE-250F-468B-8D15-6C14E8220A41}">
          <p14:sldIdLst>
            <p14:sldId id="345"/>
            <p14:sldId id="277"/>
            <p14:sldId id="338"/>
            <p14:sldId id="27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16" autoAdjust="0"/>
  </p:normalViewPr>
  <p:slideViewPr>
    <p:cSldViewPr>
      <p:cViewPr varScale="1">
        <p:scale>
          <a:sx n="108" d="100"/>
          <a:sy n="108" d="100"/>
        </p:scale>
        <p:origin x="16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10" Type="http://schemas.openxmlformats.org/officeDocument/2006/relationships/slide" Target="slides/slide14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CD60-E74B-46CB-9DED-36B2C28145A0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2AB3-8DCE-42FF-8D23-4275AC01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2AB3-8DCE-42FF-8D23-4275AC01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225" y="4227022"/>
            <a:ext cx="7772400" cy="2127250"/>
          </a:xfrm>
        </p:spPr>
        <p:txBody>
          <a:bodyPr/>
          <a:lstStyle>
            <a:lvl1pPr algn="l"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0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191000"/>
            <a:ext cx="8382000" cy="18288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292C9-DC30-44E5-9F08-4B7B02FBA6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448"/>
            <a:ext cx="9144000" cy="987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9063"/>
            <a:ext cx="8915400" cy="678656"/>
          </a:xfrm>
        </p:spPr>
        <p:txBody>
          <a:bodyPr anchor="b"/>
          <a:lstStyle>
            <a:lvl1pPr algn="ctr">
              <a:lnSpc>
                <a:spcPct val="100000"/>
              </a:lnSpc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094" y="4419600"/>
            <a:ext cx="7389812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D9FE-85A8-4732-8641-B4CD942B9CF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4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241829"/>
            <a:ext cx="8204200" cy="503237"/>
          </a:xfrm>
        </p:spPr>
        <p:txBody>
          <a:bodyPr/>
          <a:lstStyle>
            <a:lvl1pPr>
              <a:defRPr b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07627"/>
            <a:ext cx="8204200" cy="4530725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63638"/>
            <a:ext cx="8204200" cy="4530725"/>
          </a:xfrm>
        </p:spPr>
        <p:txBody>
          <a:bodyPr anchor="ctr">
            <a:normAutofit/>
          </a:bodyPr>
          <a:lstStyle>
            <a:lvl1pPr marL="0" indent="0" algn="ctr">
              <a:buSzPct val="125000"/>
              <a:buFont typeface="Arial" panose="020B0604020202020204" pitchFamily="34" charset="0"/>
              <a:buNone/>
              <a:defRPr sz="3600"/>
            </a:lvl1pPr>
            <a:lvl2pPr marL="742950" indent="-285750" algn="ctr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 algn="ctr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 algn="ctr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 algn="ctr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08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241829"/>
            <a:ext cx="8204200" cy="503237"/>
          </a:xfrm>
        </p:spPr>
        <p:txBody>
          <a:bodyPr/>
          <a:lstStyle>
            <a:lvl1pPr>
              <a:defRPr b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1" y="1207626"/>
            <a:ext cx="3840480" cy="4572000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833621" y="1207626"/>
            <a:ext cx="3840480" cy="4572000"/>
          </a:xfrm>
        </p:spPr>
        <p:txBody>
          <a:bodyPr>
            <a:normAutofit/>
          </a:bodyPr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800"/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2200"/>
            </a:lvl2pPr>
            <a:lvl3pPr marL="1085850" indent="-228600">
              <a:buSzPct val="125000"/>
              <a:buFont typeface="Arial" panose="020B0604020202020204" pitchFamily="34" charset="0"/>
              <a:buChar char="•"/>
              <a:defRPr sz="1800"/>
            </a:lvl3pPr>
            <a:lvl4pPr marL="1428750" indent="-228600">
              <a:buSzPct val="125000"/>
              <a:buFont typeface="Arial" panose="020B0604020202020204" pitchFamily="34" charset="0"/>
              <a:buChar char="•"/>
              <a:defRPr sz="1400"/>
            </a:lvl4pPr>
            <a:lvl5pPr marL="1771650" indent="-228600">
              <a:buSzPct val="125000"/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7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2825750"/>
            <a:ext cx="9142413" cy="3179763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black">
          <a:xfrm>
            <a:off x="0" y="3074988"/>
            <a:ext cx="9142413" cy="2640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" y="3886200"/>
            <a:ext cx="7543800" cy="1711037"/>
          </a:xfr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4050" b="0" i="0" baseline="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8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6200" y="3886200"/>
            <a:ext cx="89916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686800" cy="838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3657600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 sz="2800"/>
            </a:lvl1pPr>
            <a:lvl2pPr>
              <a:buClr>
                <a:schemeClr val="bg1">
                  <a:lumMod val="95000"/>
                </a:schemeClr>
              </a:buClr>
              <a:defRPr sz="2400"/>
            </a:lvl2pPr>
            <a:lvl3pPr>
              <a:buClr>
                <a:schemeClr val="bg1">
                  <a:lumMod val="95000"/>
                </a:schemeClr>
              </a:buClr>
              <a:defRPr sz="2400"/>
            </a:lvl3pPr>
            <a:lvl4pPr>
              <a:buClr>
                <a:schemeClr val="bg1">
                  <a:lumMod val="95000"/>
                </a:schemeClr>
              </a:buClr>
              <a:defRPr sz="2400"/>
            </a:lvl4pPr>
            <a:lvl5pPr>
              <a:buClr>
                <a:schemeClr val="bg1">
                  <a:lumMod val="95000"/>
                </a:schemeClr>
              </a:buCl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67117"/>
            <a:ext cx="561975" cy="365125"/>
          </a:xfrm>
        </p:spPr>
        <p:txBody>
          <a:bodyPr/>
          <a:lstStyle/>
          <a:p>
            <a:fld id="{0FFCD9FE-85A8-4732-8641-B4CD942B9CF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448"/>
            <a:ext cx="9144000" cy="9875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3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572001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 sz="2800"/>
            </a:lvl1pPr>
            <a:lvl2pPr>
              <a:buClr>
                <a:schemeClr val="bg1">
                  <a:lumMod val="95000"/>
                </a:schemeClr>
              </a:buClr>
              <a:defRPr sz="2400"/>
            </a:lvl2pPr>
            <a:lvl3pPr>
              <a:buClr>
                <a:schemeClr val="bg1">
                  <a:lumMod val="95000"/>
                </a:schemeClr>
              </a:buClr>
              <a:defRPr sz="2400"/>
            </a:lvl3pPr>
            <a:lvl4pPr>
              <a:buClr>
                <a:schemeClr val="bg1">
                  <a:lumMod val="95000"/>
                </a:schemeClr>
              </a:buClr>
              <a:defRPr sz="2400"/>
            </a:lvl4pPr>
            <a:lvl5pPr>
              <a:buClr>
                <a:schemeClr val="bg1">
                  <a:lumMod val="95000"/>
                </a:schemeClr>
              </a:buCl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67117"/>
            <a:ext cx="561975" cy="365125"/>
          </a:xfrm>
        </p:spPr>
        <p:txBody>
          <a:bodyPr/>
          <a:lstStyle/>
          <a:p>
            <a:fld id="{0FFCD9FE-85A8-4732-8641-B4CD942B9CF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448"/>
            <a:ext cx="9144000" cy="9875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68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448"/>
            <a:ext cx="9144000" cy="9875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686800" cy="838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D9FE-85A8-4732-8641-B4CD942B9CF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1"/>
            <a:ext cx="4038600" cy="3962400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95000"/>
                </a:schemeClr>
              </a:buClr>
              <a:defRPr sz="2000"/>
            </a:lvl2pPr>
            <a:lvl3pPr>
              <a:buClr>
                <a:schemeClr val="bg1">
                  <a:lumMod val="95000"/>
                </a:schemeClr>
              </a:buClr>
              <a:defRPr sz="2000"/>
            </a:lvl3pPr>
            <a:lvl4pPr>
              <a:buClr>
                <a:schemeClr val="bg1">
                  <a:lumMod val="95000"/>
                </a:schemeClr>
              </a:buClr>
              <a:defRPr sz="2000"/>
            </a:lvl4pPr>
            <a:lvl5pPr>
              <a:buClr>
                <a:schemeClr val="bg1">
                  <a:lumMod val="95000"/>
                </a:schemeClr>
              </a:buCl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41960" y="1143000"/>
            <a:ext cx="4041648" cy="3962400"/>
          </a:xfrm>
        </p:spPr>
        <p:txBody>
          <a:bodyPr/>
          <a:lstStyle>
            <a:lvl2pPr>
              <a:buClr>
                <a:schemeClr val="bg1">
                  <a:lumMod val="95000"/>
                </a:schemeClr>
              </a:buClr>
              <a:defRPr sz="2000"/>
            </a:lvl2pPr>
            <a:lvl3pPr>
              <a:buClr>
                <a:schemeClr val="bg1">
                  <a:lumMod val="95000"/>
                </a:schemeClr>
              </a:buClr>
              <a:defRPr sz="2000"/>
            </a:lvl3pPr>
            <a:lvl4pPr>
              <a:buClr>
                <a:schemeClr val="bg1">
                  <a:lumMod val="95000"/>
                </a:schemeClr>
              </a:buClr>
              <a:defRPr sz="2000"/>
            </a:lvl4pPr>
            <a:lvl5pPr>
              <a:buClr>
                <a:schemeClr val="bg1">
                  <a:lumMod val="95000"/>
                </a:schemeClr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7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6218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735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V="1">
            <a:off x="457200" y="863599"/>
            <a:ext cx="8229600" cy="8468"/>
          </a:xfrm>
          <a:prstGeom prst="line">
            <a:avLst/>
          </a:prstGeom>
          <a:ln w="28575">
            <a:solidFill>
              <a:srgbClr val="92D05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2D050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bg1">
            <a:lumMod val="85000"/>
          </a:schemeClr>
        </a:buClr>
        <a:buSzPct val="125000"/>
        <a:buFont typeface="Arial" panose="020B0604020202020204" pitchFamily="34" charset="0"/>
        <a:buChar char="•"/>
        <a:defRPr kumimoji="1">
          <a:solidFill>
            <a:schemeClr val="bg1">
              <a:lumMod val="85000"/>
            </a:schemeClr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12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0FFCD9FE-85A8-4732-8641-B4CD942B9CF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2" r:id="rId3"/>
    <p:sldLayoutId id="2147483668" r:id="rId4"/>
    <p:sldLayoutId id="2147483669" r:id="rId5"/>
    <p:sldLayoutId id="2147483670" r:id="rId6"/>
    <p:sldLayoutId id="2147483671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92D05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bg1">
              <a:lumMod val="8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bg1">
              <a:lumMod val="8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Intro to Windows Networking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42462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Hardware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Servers are noisy, power hungry, need good Internet access, and increased security, so they are usually stored in dedicated </a:t>
            </a:r>
            <a:r>
              <a:rPr lang="en-US" i="1" dirty="0">
                <a:solidFill>
                  <a:srgbClr val="92D050"/>
                </a:solidFill>
              </a:rPr>
              <a:t>server centers </a:t>
            </a:r>
            <a:r>
              <a:rPr lang="en-US" dirty="0"/>
              <a:t>(or </a:t>
            </a:r>
            <a:r>
              <a:rPr lang="en-US" i="1" dirty="0">
                <a:solidFill>
                  <a:srgbClr val="92D050"/>
                </a:solidFill>
              </a:rPr>
              <a:t>data centers</a:t>
            </a:r>
            <a:r>
              <a:rPr lang="en-US" dirty="0"/>
              <a:t>)</a:t>
            </a:r>
            <a:r>
              <a:rPr lang="en-US" b="1" dirty="0"/>
              <a:t>.</a:t>
            </a:r>
          </a:p>
          <a:p>
            <a:pPr lvl="2"/>
            <a:endParaRPr lang="en-US" sz="200" dirty="0"/>
          </a:p>
          <a:p>
            <a:r>
              <a:rPr lang="en-US" dirty="0"/>
              <a:t>Server case themselves are usually flat and wide (typically measured in </a:t>
            </a:r>
            <a:r>
              <a:rPr lang="en-US" i="1" dirty="0">
                <a:solidFill>
                  <a:srgbClr val="92D050"/>
                </a:solidFill>
              </a:rPr>
              <a:t>rack </a:t>
            </a:r>
            <a:r>
              <a:rPr lang="en-US" i="1" dirty="0" smtClean="0">
                <a:solidFill>
                  <a:srgbClr val="92D050"/>
                </a:solidFill>
              </a:rPr>
              <a:t>units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RU</a:t>
            </a:r>
            <a:r>
              <a:rPr lang="en-US" dirty="0"/>
              <a:t>), and adapted to store many devices next to each other in a server rack (typically 42U high).  </a:t>
            </a:r>
          </a:p>
          <a:p>
            <a:pPr lvl="2"/>
            <a:endParaRPr lang="en-US" sz="200" dirty="0"/>
          </a:p>
          <a:p>
            <a:r>
              <a:rPr lang="en-US" dirty="0"/>
              <a:t>Servers can usually can be configured, powered up and down or rebooted remotely.</a:t>
            </a:r>
          </a:p>
          <a:p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0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http://upload.wikimedia.org/wikipedia/commons/thumb/2/27/Wikimedia_Foundation_Servers-8055_08.jpg/1920px-Wikimedia_Foundation_Servers-8055_08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Why is </a:t>
            </a:r>
            <a:r>
              <a:rPr lang="en-US" i="1" dirty="0">
                <a:solidFill>
                  <a:schemeClr val="accent1"/>
                </a:solidFill>
              </a:rPr>
              <a:t>remote administration </a:t>
            </a:r>
            <a:r>
              <a:rPr lang="en-US" dirty="0"/>
              <a:t>via tools like IPMI so important</a:t>
            </a:r>
            <a:r>
              <a:rPr lang="en-US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09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3192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Access Licenses (“CAL”)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i="1" dirty="0" smtClean="0">
                <a:solidFill>
                  <a:srgbClr val="92D050"/>
                </a:solidFill>
              </a:rPr>
              <a:t>Client Access License</a:t>
            </a:r>
            <a:r>
              <a:rPr lang="en-US" dirty="0" smtClean="0"/>
              <a:t> ("CAL") is a software license that allows clients to connect to its server software and use the software's services.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 example, server software, such as Windows Server or SQL Server require licenses for all clients that connect to these servers.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6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Access Licenses (“CAL”)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CAL legally permits client computers to connect to Microsoft server software. They usually come in the form of a certificate of authenticity (CoA) and a license key.  If more connections to the server are needed, additional CALs must be purchased.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6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570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Availability</a:t>
            </a:r>
            <a:r>
              <a:rPr lang="en-US" dirty="0" smtClean="0"/>
              <a:t>: The degree to which a system or equipment is in an operable state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Client–Server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model</a:t>
            </a:r>
            <a:r>
              <a:rPr lang="en-US" dirty="0" smtClean="0"/>
              <a:t>: A distributed application structure </a:t>
            </a:r>
            <a:r>
              <a:rPr lang="en-US" dirty="0" smtClean="0"/>
              <a:t>that </a:t>
            </a:r>
            <a:r>
              <a:rPr lang="en-US" dirty="0" smtClean="0"/>
              <a:t>partitions tasks </a:t>
            </a:r>
            <a:r>
              <a:rPr lang="en-US" dirty="0" smtClean="0"/>
              <a:t>between </a:t>
            </a:r>
            <a:r>
              <a:rPr lang="en-US" dirty="0" smtClean="0"/>
              <a:t>the providers of a resource or </a:t>
            </a:r>
            <a:r>
              <a:rPr lang="en-US" dirty="0" smtClean="0"/>
              <a:t>service (</a:t>
            </a:r>
            <a:r>
              <a:rPr lang="en-US" i="1" dirty="0" smtClean="0">
                <a:solidFill>
                  <a:srgbClr val="92D050"/>
                </a:solidFill>
              </a:rPr>
              <a:t>servers</a:t>
            </a:r>
            <a:r>
              <a:rPr lang="en-US" dirty="0" smtClean="0"/>
              <a:t>) and </a:t>
            </a:r>
            <a:r>
              <a:rPr lang="en-US" dirty="0" smtClean="0"/>
              <a:t>service </a:t>
            </a:r>
            <a:r>
              <a:rPr lang="en-US" dirty="0" smtClean="0"/>
              <a:t>requesters (</a:t>
            </a:r>
            <a:r>
              <a:rPr lang="en-US" i="1" dirty="0" smtClean="0">
                <a:solidFill>
                  <a:srgbClr val="92D050"/>
                </a:solidFill>
              </a:rPr>
              <a:t>clients</a:t>
            </a:r>
            <a:r>
              <a:rPr lang="en-US" dirty="0" smtClean="0"/>
              <a:t>).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Database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server</a:t>
            </a:r>
            <a:r>
              <a:rPr lang="en-US" dirty="0" smtClean="0"/>
              <a:t>: A computer program that provides database services to other computer programs or computers, as defined by the client–server model.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1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Enterprise class</a:t>
            </a:r>
            <a:r>
              <a:rPr lang="en-US" dirty="0" smtClean="0"/>
              <a:t>: </a:t>
            </a:r>
            <a:r>
              <a:rPr lang="en-US" dirty="0" smtClean="0"/>
              <a:t> Designed </a:t>
            </a:r>
            <a:r>
              <a:rPr lang="en-US" dirty="0" smtClean="0"/>
              <a:t>for </a:t>
            </a:r>
            <a:r>
              <a:rPr lang="en-US" dirty="0" smtClean="0"/>
              <a:t>the large-scale environments </a:t>
            </a:r>
            <a:r>
              <a:rPr lang="en-US" dirty="0" smtClean="0"/>
              <a:t>of modern enterprises. </a:t>
            </a:r>
            <a:r>
              <a:rPr lang="en-US" dirty="0" smtClean="0"/>
              <a:t> When </a:t>
            </a:r>
            <a:r>
              <a:rPr lang="en-US" dirty="0" smtClean="0"/>
              <a:t>comparing to consumer class, it has higher scalability, higher reliability, </a:t>
            </a:r>
            <a:r>
              <a:rPr lang="en-US" dirty="0" smtClean="0"/>
              <a:t>and better fault tolerance (along with a much </a:t>
            </a:r>
            <a:r>
              <a:rPr lang="en-US" dirty="0" smtClean="0"/>
              <a:t>higher initial </a:t>
            </a:r>
            <a:r>
              <a:rPr lang="en-US" dirty="0" smtClean="0"/>
              <a:t>price)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Fault tolerance</a:t>
            </a:r>
            <a:r>
              <a:rPr lang="en-US" dirty="0" smtClean="0"/>
              <a:t>: A design that enables a system to continue </a:t>
            </a:r>
            <a:r>
              <a:rPr lang="en-US" dirty="0" smtClean="0"/>
              <a:t>operation (possibly </a:t>
            </a:r>
            <a:r>
              <a:rPr lang="en-US" dirty="0" smtClean="0"/>
              <a:t>at a </a:t>
            </a:r>
            <a:r>
              <a:rPr lang="en-US" i="1" dirty="0" smtClean="0">
                <a:solidFill>
                  <a:srgbClr val="92D050"/>
                </a:solidFill>
              </a:rPr>
              <a:t>degraded</a:t>
            </a:r>
            <a:r>
              <a:rPr lang="en-US" dirty="0" smtClean="0"/>
              <a:t> level), </a:t>
            </a:r>
            <a:r>
              <a:rPr lang="en-US" dirty="0" smtClean="0"/>
              <a:t>rather than failing completely, when some part of the system fails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File server</a:t>
            </a:r>
            <a:r>
              <a:rPr lang="en-US" dirty="0" smtClean="0"/>
              <a:t>: A computer attached to a network that provides a location for shared disk access by the workstations that are attached to the same network.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3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Hypervisor</a:t>
            </a:r>
            <a:r>
              <a:rPr lang="en-US" dirty="0"/>
              <a:t>: A piece of computer software that creates and runs virtual machines (Microsoft’s product is </a:t>
            </a:r>
            <a:r>
              <a:rPr lang="en-US" dirty="0">
                <a:solidFill>
                  <a:schemeClr val="accent1"/>
                </a:solidFill>
              </a:rPr>
              <a:t>Hyper-V</a:t>
            </a:r>
            <a:r>
              <a:rPr lang="en-US" dirty="0" smtClean="0"/>
              <a:t>)</a:t>
            </a:r>
          </a:p>
          <a:p>
            <a:pPr marL="1714500" lvl="4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Internet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Services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(IIS):  Microsoft’s web </a:t>
            </a:r>
            <a:r>
              <a:rPr lang="en-US" dirty="0" smtClean="0"/>
              <a:t>server</a:t>
            </a:r>
          </a:p>
          <a:p>
            <a:pPr marL="1714500" lvl="4"/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RAID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Redundant array of independent disks</a:t>
            </a:r>
            <a:r>
              <a:rPr lang="en-US" dirty="0"/>
              <a:t>): </a:t>
            </a:r>
            <a:r>
              <a:rPr lang="en-US" dirty="0" smtClean="0"/>
              <a:t> Technology </a:t>
            </a:r>
            <a:r>
              <a:rPr lang="en-US" dirty="0"/>
              <a:t>that combines </a:t>
            </a:r>
            <a:r>
              <a:rPr lang="en-US" dirty="0" smtClean="0"/>
              <a:t>many </a:t>
            </a:r>
            <a:r>
              <a:rPr lang="en-US" dirty="0"/>
              <a:t>disks into a </a:t>
            </a:r>
            <a:r>
              <a:rPr lang="en-US" dirty="0" smtClean="0"/>
              <a:t>single logical </a:t>
            </a:r>
            <a:r>
              <a:rPr lang="en-US" dirty="0"/>
              <a:t>unit</a:t>
            </a:r>
            <a:r>
              <a:rPr lang="en-US" dirty="0" smtClean="0"/>
              <a:t>.</a:t>
            </a:r>
          </a:p>
          <a:p>
            <a:pPr marL="1714500" lvl="4"/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Redundancy</a:t>
            </a:r>
            <a:r>
              <a:rPr lang="en-US" dirty="0"/>
              <a:t>: The duplication of critical components with the intention of increasing reliability of the system</a:t>
            </a:r>
            <a:r>
              <a:rPr lang="en-US" dirty="0" smtClean="0"/>
              <a:t>.</a:t>
            </a:r>
          </a:p>
          <a:p>
            <a:pPr marL="1714500" lvl="4"/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Reliability</a:t>
            </a:r>
            <a:r>
              <a:rPr lang="en-US" dirty="0"/>
              <a:t>: A system’s ability to perform its functions under stated conditions for a specified period of time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5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a Server?</a:t>
            </a:r>
          </a:p>
          <a:p>
            <a:r>
              <a:rPr lang="en-US" smtClean="0"/>
              <a:t>Server Hardware</a:t>
            </a:r>
          </a:p>
          <a:p>
            <a:r>
              <a:rPr lang="en-US" smtClean="0"/>
              <a:t>Microsoft Licensing</a:t>
            </a:r>
          </a:p>
          <a:p>
            <a:r>
              <a:rPr lang="en-US" smtClean="0"/>
              <a:t>Miscellaneous Terminology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Scalability</a:t>
            </a:r>
            <a:r>
              <a:rPr lang="en-US" dirty="0" smtClean="0"/>
              <a:t>: The ability of a system, network, or process to handle a growing amount of work in a capable manner or its ability to be enlarged to accommodate that growth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Service</a:t>
            </a:r>
            <a:r>
              <a:rPr lang="en-US" dirty="0" smtClean="0"/>
              <a:t>: A Windows service is a computer program that operates in the background (similar to a Linux </a:t>
            </a:r>
            <a:r>
              <a:rPr lang="en-US" i="1" dirty="0" smtClean="0">
                <a:solidFill>
                  <a:srgbClr val="92D050"/>
                </a:solidFill>
              </a:rPr>
              <a:t>daemon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UPS </a:t>
            </a:r>
            <a:r>
              <a:rPr lang="en-US" dirty="0" smtClean="0">
                <a:solidFill>
                  <a:srgbClr val="92D050"/>
                </a:solidFill>
              </a:rPr>
              <a:t>(Uninterruptible power supply)</a:t>
            </a:r>
            <a:r>
              <a:rPr lang="en-US" dirty="0" smtClean="0"/>
              <a:t>: A piece of electrical equipment providing emergency power when the input power source fails.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4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solidFill>
                  <a:srgbClr val="92D050"/>
                </a:solidFill>
              </a:rPr>
              <a:t>Virtualization</a:t>
            </a:r>
            <a:r>
              <a:rPr lang="en-US" dirty="0" smtClean="0"/>
              <a:t>: The technologies for creating a </a:t>
            </a:r>
            <a:r>
              <a:rPr lang="en-US" dirty="0" smtClean="0">
                <a:solidFill>
                  <a:srgbClr val="92D050"/>
                </a:solidFill>
              </a:rPr>
              <a:t>virtual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(rather than actual) version of something, such as a virtual hardware platform, operating system, storage device, or network resources</a:t>
            </a:r>
            <a:r>
              <a:rPr lang="en-US" dirty="0" smtClean="0"/>
              <a:t>.</a:t>
            </a:r>
          </a:p>
          <a:p>
            <a:pPr marL="1714500" lvl="4"/>
            <a:endParaRPr lang="en-US" baseline="30000" dirty="0" smtClean="0"/>
          </a:p>
          <a:p>
            <a:pPr marL="285750" indent="-285750"/>
            <a:r>
              <a:rPr lang="en-US" dirty="0" smtClean="0">
                <a:solidFill>
                  <a:srgbClr val="92D050"/>
                </a:solidFill>
              </a:rPr>
              <a:t>Windows PowerShell</a:t>
            </a:r>
            <a:r>
              <a:rPr lang="en-US" dirty="0" smtClean="0"/>
              <a:t>: Microsoft's shell and scripting language built on .NET Framework.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What is a Server?</a:t>
            </a:r>
          </a:p>
        </p:txBody>
      </p:sp>
    </p:spTree>
    <p:extLst>
      <p:ext uri="{BB962C8B-B14F-4D97-AF65-F5344CB8AC3E}">
        <p14:creationId xmlns:p14="http://schemas.microsoft.com/office/powerpoint/2010/main" val="30651165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Server Types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Servers provide essential services across a network, either to private users inside an organization or to public users via the Internet.  Server types that we will be discussing and working with throughout the course include: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File Server (SMB Server)</a:t>
            </a:r>
          </a:p>
          <a:p>
            <a:pPr lvl="1"/>
            <a:r>
              <a:rPr lang="en-US" dirty="0" smtClean="0"/>
              <a:t>Web Server (</a:t>
            </a:r>
            <a:r>
              <a:rPr lang="en-US" dirty="0" smtClean="0"/>
              <a:t>IIS)</a:t>
            </a:r>
            <a:endParaRPr lang="en-US" dirty="0" smtClean="0"/>
          </a:p>
          <a:p>
            <a:pPr lvl="1"/>
            <a:r>
              <a:rPr lang="en-US" dirty="0" smtClean="0"/>
              <a:t>DNS Server (Windows 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Directory Server (AD)</a:t>
            </a:r>
            <a:endParaRPr lang="en-US" dirty="0" smtClean="0"/>
          </a:p>
          <a:p>
            <a:pPr lvl="1"/>
            <a:r>
              <a:rPr lang="en-US" dirty="0" smtClean="0"/>
              <a:t>DHCP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Proxy Server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3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</a:t>
            </a:r>
            <a:r>
              <a:rPr lang="en-US" dirty="0"/>
              <a:t>use the term </a:t>
            </a:r>
            <a:r>
              <a:rPr lang="en-US" i="1" dirty="0">
                <a:solidFill>
                  <a:schemeClr val="accent1"/>
                </a:solidFill>
              </a:rPr>
              <a:t>server</a:t>
            </a:r>
            <a:r>
              <a:rPr lang="en-US" dirty="0"/>
              <a:t> quite broadly.  In theory, any process that provides a resource to one or more client processes is a server.  </a:t>
            </a:r>
          </a:p>
          <a:p>
            <a:pPr lvl="1"/>
            <a:endParaRPr lang="en-US" sz="400" dirty="0"/>
          </a:p>
          <a:p>
            <a:r>
              <a:rPr lang="en-US" dirty="0"/>
              <a:t>For example, with file sharing:  while the existence of files on a PC does not classify it as a server, the mechanism that shares these files to clients by the </a:t>
            </a:r>
            <a:r>
              <a:rPr lang="en-US" dirty="0" smtClean="0"/>
              <a:t>OS </a:t>
            </a:r>
            <a:r>
              <a:rPr lang="en-US" dirty="0"/>
              <a:t>is the server.</a:t>
            </a:r>
          </a:p>
          <a:p>
            <a:pPr lvl="1"/>
            <a:endParaRPr lang="en-US" sz="400" dirty="0"/>
          </a:p>
          <a:p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i="1" dirty="0">
                <a:solidFill>
                  <a:srgbClr val="92D050"/>
                </a:solidFill>
              </a:rPr>
              <a:t>web server</a:t>
            </a:r>
            <a:r>
              <a:rPr lang="en-US" dirty="0"/>
              <a:t>.  This web server software can be </a:t>
            </a:r>
            <a:r>
              <a:rPr lang="en-US" i="1" dirty="0"/>
              <a:t>run</a:t>
            </a:r>
            <a:r>
              <a:rPr lang="en-US" dirty="0"/>
              <a:t> on any capable computer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5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748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Hardware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hardware sense, the word </a:t>
            </a:r>
            <a:r>
              <a:rPr lang="en-US" i="1" dirty="0" smtClean="0">
                <a:solidFill>
                  <a:srgbClr val="92D050"/>
                </a:solidFill>
              </a:rPr>
              <a:t>server</a:t>
            </a:r>
            <a:r>
              <a:rPr lang="en-US" dirty="0" smtClean="0"/>
              <a:t> means hardware intended for hosting software applications under intense demand.  </a:t>
            </a:r>
          </a:p>
          <a:p>
            <a:pPr lvl="2"/>
            <a:endParaRPr lang="en-US" sz="200" dirty="0" smtClean="0"/>
          </a:p>
          <a:p>
            <a:r>
              <a:rPr lang="en-US" dirty="0" smtClean="0"/>
              <a:t>Most PCs </a:t>
            </a:r>
            <a:r>
              <a:rPr lang="en-US" dirty="0" smtClean="0"/>
              <a:t>can act </a:t>
            </a:r>
            <a:r>
              <a:rPr lang="en-US" dirty="0" smtClean="0"/>
              <a:t>as a </a:t>
            </a:r>
            <a:r>
              <a:rPr lang="en-US" dirty="0" smtClean="0"/>
              <a:t>server</a:t>
            </a:r>
            <a:r>
              <a:rPr lang="en-US" dirty="0" smtClean="0"/>
              <a:t>, but a dedicated server will contain features making it more suitable for production environments where </a:t>
            </a:r>
            <a:r>
              <a:rPr lang="en-US" i="1" dirty="0" smtClean="0">
                <a:solidFill>
                  <a:srgbClr val="92D050"/>
                </a:solidFill>
              </a:rPr>
              <a:t>performance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92D050"/>
                </a:solidFill>
              </a:rPr>
              <a:t>resilience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are important.</a:t>
            </a:r>
          </a:p>
          <a:p>
            <a:pPr lvl="2"/>
            <a:endParaRPr lang="en-US" sz="200" dirty="0" smtClean="0"/>
          </a:p>
          <a:p>
            <a:r>
              <a:rPr lang="en-CA" dirty="0"/>
              <a:t>In many ways server hardware really isn’t all that different from desktop PC </a:t>
            </a:r>
            <a:r>
              <a:rPr lang="en-CA" dirty="0" smtClean="0"/>
              <a:t>hardware;  Servers </a:t>
            </a:r>
            <a:r>
              <a:rPr lang="en-CA" dirty="0"/>
              <a:t>use the same basic components such as memory, CPUs, and power supplies</a:t>
            </a:r>
            <a:r>
              <a:rPr lang="en-CA" dirty="0" smtClean="0"/>
              <a:t>. </a:t>
            </a:r>
            <a:endParaRPr lang="en-CA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Hardware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server hardware include:</a:t>
            </a:r>
          </a:p>
          <a:p>
            <a:pPr lvl="1"/>
            <a:r>
              <a:rPr lang="en-US" dirty="0" smtClean="0"/>
              <a:t>More advanced CPUs </a:t>
            </a:r>
            <a:r>
              <a:rPr lang="en-US" dirty="0"/>
              <a:t>(more cores, cache,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Server RAM (ECC)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storage technologies (SCSI, RAID, SAN, etc</a:t>
            </a:r>
            <a:r>
              <a:rPr lang="en-US" dirty="0" smtClean="0"/>
              <a:t>.)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 smtClean="0"/>
              <a:t>Servers </a:t>
            </a:r>
            <a:r>
              <a:rPr lang="en-US" dirty="0"/>
              <a:t>also </a:t>
            </a:r>
            <a:r>
              <a:rPr lang="en-US" dirty="0" smtClean="0"/>
              <a:t>typically support </a:t>
            </a:r>
            <a:r>
              <a:rPr lang="en-US" i="1" dirty="0" smtClean="0">
                <a:solidFill>
                  <a:srgbClr val="92D050"/>
                </a:solidFill>
              </a:rPr>
              <a:t>fault tolerance</a:t>
            </a:r>
          </a:p>
          <a:p>
            <a:pPr marL="346075" indent="0">
              <a:buNone/>
            </a:pPr>
            <a:r>
              <a:rPr lang="en-US" dirty="0" smtClean="0"/>
              <a:t>features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Redundant power supplies</a:t>
            </a:r>
          </a:p>
          <a:p>
            <a:pPr lvl="1"/>
            <a:r>
              <a:rPr lang="en-US" dirty="0" smtClean="0"/>
              <a:t>Redundant storage </a:t>
            </a:r>
            <a:r>
              <a:rPr lang="en-US" dirty="0"/>
              <a:t>(as in RAID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Redundant network connections (as in NIC teams)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7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Hardware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increase reliability, most servers use memory with error detection and correction, </a:t>
            </a:r>
            <a:r>
              <a:rPr lang="en-US" i="1" dirty="0">
                <a:solidFill>
                  <a:srgbClr val="92D050"/>
                </a:solidFill>
              </a:rPr>
              <a:t>redundant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i="1" dirty="0">
                <a:solidFill>
                  <a:srgbClr val="92D050"/>
                </a:solidFill>
              </a:rPr>
              <a:t>disks</a:t>
            </a:r>
            <a:r>
              <a:rPr lang="en-US" dirty="0"/>
              <a:t>, redundant power supplies and so on.  Components tend to be </a:t>
            </a:r>
            <a:r>
              <a:rPr lang="en-US" i="1" dirty="0">
                <a:solidFill>
                  <a:srgbClr val="92D050"/>
                </a:solidFill>
              </a:rPr>
              <a:t>hot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i="1" dirty="0">
                <a:solidFill>
                  <a:srgbClr val="92D050"/>
                </a:solidFill>
              </a:rPr>
              <a:t>swappable</a:t>
            </a:r>
            <a:r>
              <a:rPr lang="en-US" dirty="0"/>
              <a:t>.  </a:t>
            </a:r>
          </a:p>
          <a:p>
            <a:pPr lvl="2"/>
            <a:endParaRPr lang="en-US" sz="100" dirty="0"/>
          </a:p>
          <a:p>
            <a:r>
              <a:rPr lang="en-US" dirty="0"/>
              <a:t>Since servers are usually administered by experienced system administrators, server OSes are usually tuned for stability and performance than for user friendliness and ease of use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3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Master layout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xecutiv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16376</TotalTime>
  <Words>579</Words>
  <Application>Microsoft Office PowerPoint</Application>
  <PresentationFormat>On-screen Show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Candara</vt:lpstr>
      <vt:lpstr>Century Gothic</vt:lpstr>
      <vt:lpstr>Consolas</vt:lpstr>
      <vt:lpstr>Courier New</vt:lpstr>
      <vt:lpstr>Helvetica</vt:lpstr>
      <vt:lpstr>Palatino Linotype</vt:lpstr>
      <vt:lpstr>2_Master layout</vt:lpstr>
      <vt:lpstr>1_Executive</vt:lpstr>
      <vt:lpstr>Intro to Windows Networking</vt:lpstr>
      <vt:lpstr>Overview</vt:lpstr>
      <vt:lpstr>Review: What is a Server?</vt:lpstr>
      <vt:lpstr>Review: Server Types</vt:lpstr>
      <vt:lpstr>Servers</vt:lpstr>
      <vt:lpstr>Server Hardware</vt:lpstr>
      <vt:lpstr>Server Hardware</vt:lpstr>
      <vt:lpstr>Server Hardware</vt:lpstr>
      <vt:lpstr>Server Hardware</vt:lpstr>
      <vt:lpstr>Server Hardware</vt:lpstr>
      <vt:lpstr>PowerPoint Presentation</vt:lpstr>
      <vt:lpstr>PowerPoint Presentation</vt:lpstr>
      <vt:lpstr>Licensing</vt:lpstr>
      <vt:lpstr>Client Access Licenses (“CAL”)</vt:lpstr>
      <vt:lpstr>Client Access Licenses (“CAL”)</vt:lpstr>
      <vt:lpstr>Terminology</vt:lpstr>
      <vt:lpstr>Terminology</vt:lpstr>
      <vt:lpstr>Terminology</vt:lpstr>
      <vt:lpstr>Terminology</vt:lpstr>
      <vt:lpstr>Terminology</vt:lpstr>
      <vt:lpstr>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Networking</dc:title>
  <dc:creator>Jim Matthews</dc:creator>
  <cp:lastModifiedBy>Jim Matthews</cp:lastModifiedBy>
  <cp:revision>203</cp:revision>
  <dcterms:created xsi:type="dcterms:W3CDTF">2015-01-03T18:47:54Z</dcterms:created>
  <dcterms:modified xsi:type="dcterms:W3CDTF">2017-01-15T01:02:59Z</dcterms:modified>
</cp:coreProperties>
</file>