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989" r:id="rId1"/>
  </p:sldMasterIdLst>
  <p:notesMasterIdLst>
    <p:notesMasterId r:id="rId90"/>
  </p:notesMasterIdLst>
  <p:handoutMasterIdLst>
    <p:handoutMasterId r:id="rId91"/>
  </p:handoutMasterIdLst>
  <p:sldIdLst>
    <p:sldId id="256" r:id="rId2"/>
    <p:sldId id="265" r:id="rId3"/>
    <p:sldId id="258" r:id="rId4"/>
    <p:sldId id="257" r:id="rId5"/>
    <p:sldId id="259" r:id="rId6"/>
    <p:sldId id="260" r:id="rId7"/>
    <p:sldId id="261" r:id="rId8"/>
    <p:sldId id="262" r:id="rId9"/>
    <p:sldId id="264" r:id="rId10"/>
    <p:sldId id="266" r:id="rId11"/>
    <p:sldId id="263" r:id="rId12"/>
    <p:sldId id="267" r:id="rId13"/>
    <p:sldId id="268" r:id="rId14"/>
    <p:sldId id="269" r:id="rId15"/>
    <p:sldId id="270" r:id="rId16"/>
    <p:sldId id="271" r:id="rId17"/>
    <p:sldId id="299" r:id="rId18"/>
    <p:sldId id="300" r:id="rId19"/>
    <p:sldId id="272" r:id="rId20"/>
    <p:sldId id="286" r:id="rId21"/>
    <p:sldId id="273" r:id="rId22"/>
    <p:sldId id="274" r:id="rId23"/>
    <p:sldId id="305" r:id="rId24"/>
    <p:sldId id="301" r:id="rId25"/>
    <p:sldId id="302" r:id="rId26"/>
    <p:sldId id="303" r:id="rId27"/>
    <p:sldId id="304" r:id="rId28"/>
    <p:sldId id="312" r:id="rId29"/>
    <p:sldId id="308" r:id="rId30"/>
    <p:sldId id="309" r:id="rId31"/>
    <p:sldId id="306" r:id="rId32"/>
    <p:sldId id="307" r:id="rId33"/>
    <p:sldId id="310" r:id="rId34"/>
    <p:sldId id="311" r:id="rId35"/>
    <p:sldId id="275" r:id="rId36"/>
    <p:sldId id="313" r:id="rId37"/>
    <p:sldId id="314" r:id="rId38"/>
    <p:sldId id="316" r:id="rId39"/>
    <p:sldId id="317" r:id="rId40"/>
    <p:sldId id="318" r:id="rId41"/>
    <p:sldId id="319" r:id="rId42"/>
    <p:sldId id="320" r:id="rId43"/>
    <p:sldId id="321" r:id="rId44"/>
    <p:sldId id="322" r:id="rId45"/>
    <p:sldId id="323" r:id="rId46"/>
    <p:sldId id="276" r:id="rId47"/>
    <p:sldId id="277" r:id="rId48"/>
    <p:sldId id="278" r:id="rId49"/>
    <p:sldId id="279" r:id="rId50"/>
    <p:sldId id="280" r:id="rId51"/>
    <p:sldId id="281" r:id="rId52"/>
    <p:sldId id="282" r:id="rId53"/>
    <p:sldId id="283" r:id="rId54"/>
    <p:sldId id="284" r:id="rId55"/>
    <p:sldId id="285" r:id="rId56"/>
    <p:sldId id="344" r:id="rId57"/>
    <p:sldId id="287" r:id="rId58"/>
    <p:sldId id="288" r:id="rId59"/>
    <p:sldId id="289" r:id="rId60"/>
    <p:sldId id="290" r:id="rId61"/>
    <p:sldId id="291" r:id="rId62"/>
    <p:sldId id="292" r:id="rId63"/>
    <p:sldId id="293" r:id="rId64"/>
    <p:sldId id="294" r:id="rId65"/>
    <p:sldId id="295" r:id="rId66"/>
    <p:sldId id="296" r:id="rId67"/>
    <p:sldId id="297" r:id="rId68"/>
    <p:sldId id="298"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533A9786-3B7E-430C-A61A-61399D8B654A}">
          <p14:sldIdLst>
            <p14:sldId id="256"/>
          </p14:sldIdLst>
        </p14:section>
        <p14:section name="Preamble" id="{CA56BB45-F2C2-4771-B98C-0F3E47E43F47}">
          <p14:sldIdLst>
            <p14:sldId id="265"/>
            <p14:sldId id="258"/>
            <p14:sldId id="257"/>
            <p14:sldId id="259"/>
            <p14:sldId id="260"/>
            <p14:sldId id="261"/>
            <p14:sldId id="262"/>
          </p14:sldIdLst>
        </p14:section>
        <p14:section name="What is PowerShell?" id="{C20AA7B0-B226-4E0A-9135-2B627A6BA63E}">
          <p14:sldIdLst>
            <p14:sldId id="264"/>
            <p14:sldId id="266"/>
            <p14:sldId id="263"/>
            <p14:sldId id="267"/>
            <p14:sldId id="268"/>
          </p14:sldIdLst>
        </p14:section>
        <p14:section name="Opening PowerShell" id="{CBF7F198-E3CC-4116-9B71-163E629C9B3B}">
          <p14:sldIdLst>
            <p14:sldId id="269"/>
            <p14:sldId id="270"/>
            <p14:sldId id="271"/>
            <p14:sldId id="299"/>
            <p14:sldId id="300"/>
          </p14:sldIdLst>
        </p14:section>
        <p14:section name="Navigating the Filesystem" id="{27E02EEA-0791-48B5-9945-FA87ADB0B0DE}">
          <p14:sldIdLst>
            <p14:sldId id="272"/>
            <p14:sldId id="286"/>
            <p14:sldId id="273"/>
            <p14:sldId id="274"/>
          </p14:sldIdLst>
        </p14:section>
        <p14:section name="Command History" id="{EC5E0495-EC60-47E8-8DEE-F7BF238BAF1D}">
          <p14:sldIdLst>
            <p14:sldId id="305"/>
            <p14:sldId id="301"/>
            <p14:sldId id="302"/>
            <p14:sldId id="303"/>
            <p14:sldId id="304"/>
          </p14:sldIdLst>
        </p14:section>
        <p14:section name="Writing Basic PowerShell Commands" id="{E2266B79-ED88-435F-955B-5398AFD2598C}">
          <p14:sldIdLst>
            <p14:sldId id="312"/>
            <p14:sldId id="308"/>
            <p14:sldId id="309"/>
            <p14:sldId id="306"/>
            <p14:sldId id="307"/>
            <p14:sldId id="310"/>
            <p14:sldId id="311"/>
            <p14:sldId id="275"/>
          </p14:sldIdLst>
        </p14:section>
        <p14:section name="Programming Concepts" id="{1EB4EAAD-B05C-4589-B10F-5303BDE2A8C9}">
          <p14:sldIdLst>
            <p14:sldId id="313"/>
            <p14:sldId id="314"/>
            <p14:sldId id="316"/>
            <p14:sldId id="317"/>
            <p14:sldId id="318"/>
            <p14:sldId id="319"/>
            <p14:sldId id="320"/>
            <p14:sldId id="321"/>
            <p14:sldId id="322"/>
            <p14:sldId id="323"/>
          </p14:sldIdLst>
        </p14:section>
        <p14:section name="Our First PowerShell Script" id="{B806E178-FDD1-40BA-B300-02CAC54B64D7}">
          <p14:sldIdLst>
            <p14:sldId id="276"/>
            <p14:sldId id="277"/>
            <p14:sldId id="278"/>
            <p14:sldId id="279"/>
            <p14:sldId id="280"/>
            <p14:sldId id="281"/>
            <p14:sldId id="282"/>
            <p14:sldId id="283"/>
            <p14:sldId id="284"/>
            <p14:sldId id="285"/>
            <p14:sldId id="344"/>
          </p14:sldIdLst>
        </p14:section>
        <p14:section name="Another Example" id="{A47D5005-9E99-4130-A64F-760C39F50900}">
          <p14:sldIdLst>
            <p14:sldId id="287"/>
            <p14:sldId id="288"/>
            <p14:sldId id="289"/>
            <p14:sldId id="290"/>
            <p14:sldId id="291"/>
            <p14:sldId id="292"/>
            <p14:sldId id="293"/>
            <p14:sldId id="294"/>
            <p14:sldId id="295"/>
            <p14:sldId id="296"/>
            <p14:sldId id="297"/>
            <p14:sldId id="298"/>
          </p14:sldIdLst>
        </p14:section>
        <p14:section name="Pipeline / Piping" id="{7B323F26-17F4-4843-9758-E7C63AAB9DEB}">
          <p14:sldIdLst>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Lst>
        </p14:section>
      </p14:sectionLst>
    </p:ex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0000"/>
    <a:srgbClr val="FF0000"/>
    <a:srgbClr val="CCECFF"/>
    <a:srgbClr val="66CCFF"/>
    <a:srgbClr val="CCFFFF"/>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6" autoAdjust="0"/>
    <p:restoredTop sz="94163" autoAdjust="0"/>
  </p:normalViewPr>
  <p:slideViewPr>
    <p:cSldViewPr snapToGrid="0">
      <p:cViewPr varScale="1">
        <p:scale>
          <a:sx n="107" d="100"/>
          <a:sy n="107" d="100"/>
        </p:scale>
        <p:origin x="1626" y="114"/>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6" d="100"/>
          <a:sy n="86" d="100"/>
        </p:scale>
        <p:origin x="2928"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ea typeface="Arial Unicode MS" panose="020B0604020202020204" pitchFamily="34" charset="-128"/>
              <a:cs typeface="Arial Unicode MS" panose="020B0604020202020204" pitchFamily="34" charset="-128"/>
            </a:endParaRPr>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ea typeface="Arial Unicode MS" panose="020B0604020202020204" pitchFamily="34" charset="-128"/>
              <a:cs typeface="Arial Unicode MS" panose="020B0604020202020204" pitchFamily="34" charset="-128"/>
            </a:endParaRPr>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ea typeface="Arial Unicode MS" panose="020B0604020202020204" pitchFamily="34" charset="-128"/>
              <a:cs typeface="Arial Unicode MS" panose="020B0604020202020204" pitchFamily="34" charset="-128"/>
            </a:endParaRPr>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anose="020B0604020202020204" pitchFamily="34" charset="0"/>
              </a:defRPr>
            </a:lvl1pPr>
          </a:lstStyle>
          <a:p>
            <a:fld id="{AEC0EF65-1214-4EDA-BD88-A52280C2CAE8}" type="slidenum">
              <a:rPr lang="en-US" altLang="en-US"/>
              <a:pPr/>
              <a:t>‹#›</a:t>
            </a:fld>
            <a:endParaRPr lang="en-US" altLang="en-US"/>
          </a:p>
        </p:txBody>
      </p:sp>
    </p:spTree>
    <p:extLst>
      <p:ext uri="{BB962C8B-B14F-4D97-AF65-F5344CB8AC3E}">
        <p14:creationId xmlns:p14="http://schemas.microsoft.com/office/powerpoint/2010/main" val="5775399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Arial Unicode MS" panose="020B0604020202020204" pitchFamily="34" charset="-128"/>
                <a:cs typeface="Arial Unicode MS" panose="020B0604020202020204" pitchFamily="34"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Arial Unicode MS" panose="020B0604020202020204" pitchFamily="34" charset="-128"/>
                <a:cs typeface="Arial Unicode MS" panose="020B0604020202020204" pitchFamily="34" charset="-128"/>
              </a:defRPr>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Arial Unicode MS" panose="020B0604020202020204" pitchFamily="34" charset="-128"/>
                <a:cs typeface="Arial Unicode MS" panose="020B0604020202020204" pitchFamily="34"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fld id="{09E46B1D-B935-4035-86B1-40BAB2DE97A4}" type="slidenum">
              <a:rPr lang="en-US" altLang="en-US"/>
              <a:pPr/>
              <a:t>‹#›</a:t>
            </a:fld>
            <a:endParaRPr lang="en-US" altLang="en-US"/>
          </a:p>
        </p:txBody>
      </p:sp>
    </p:spTree>
    <p:extLst>
      <p:ext uri="{BB962C8B-B14F-4D97-AF65-F5344CB8AC3E}">
        <p14:creationId xmlns:p14="http://schemas.microsoft.com/office/powerpoint/2010/main" val="3620974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Arial Unicode MS" panose="020B060402020202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27A59-5799-42E2-928C-0DE86A6086F4}" type="slidenum">
              <a:rPr lang="en-US" smtClean="0"/>
              <a:pPr/>
              <a:t>25</a:t>
            </a:fld>
            <a:endParaRPr lang="en-US"/>
          </a:p>
        </p:txBody>
      </p:sp>
    </p:spTree>
    <p:extLst>
      <p:ext uri="{BB962C8B-B14F-4D97-AF65-F5344CB8AC3E}">
        <p14:creationId xmlns:p14="http://schemas.microsoft.com/office/powerpoint/2010/main" val="4140934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27A59-5799-42E2-928C-0DE86A6086F4}" type="slidenum">
              <a:rPr lang="en-US" smtClean="0"/>
              <a:pPr/>
              <a:t>26</a:t>
            </a:fld>
            <a:endParaRPr lang="en-US"/>
          </a:p>
        </p:txBody>
      </p:sp>
    </p:spTree>
    <p:extLst>
      <p:ext uri="{BB962C8B-B14F-4D97-AF65-F5344CB8AC3E}">
        <p14:creationId xmlns:p14="http://schemas.microsoft.com/office/powerpoint/2010/main" val="1901424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327A59-5799-42E2-928C-0DE86A6086F4}" type="slidenum">
              <a:rPr lang="en-US" smtClean="0"/>
              <a:pPr/>
              <a:t>27</a:t>
            </a:fld>
            <a:endParaRPr lang="en-US"/>
          </a:p>
        </p:txBody>
      </p:sp>
    </p:spTree>
    <p:extLst>
      <p:ext uri="{BB962C8B-B14F-4D97-AF65-F5344CB8AC3E}">
        <p14:creationId xmlns:p14="http://schemas.microsoft.com/office/powerpoint/2010/main" val="68432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27A59-5799-42E2-928C-0DE86A6086F4}" type="slidenum">
              <a:rPr lang="en-US" smtClean="0"/>
              <a:pPr/>
              <a:t>77</a:t>
            </a:fld>
            <a:endParaRPr lang="en-US"/>
          </a:p>
        </p:txBody>
      </p:sp>
    </p:spTree>
    <p:extLst>
      <p:ext uri="{BB962C8B-B14F-4D97-AF65-F5344CB8AC3E}">
        <p14:creationId xmlns:p14="http://schemas.microsoft.com/office/powerpoint/2010/main" val="645577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245225" y="4227022"/>
            <a:ext cx="7772400" cy="2127250"/>
          </a:xfrm>
        </p:spPr>
        <p:txBody>
          <a:bodyPr/>
          <a:lstStyle>
            <a:lvl1pPr algn="l">
              <a:defRPr sz="4300"/>
            </a:lvl1pPr>
          </a:lstStyle>
          <a:p>
            <a:r>
              <a:rPr lang="en-US" dirty="0"/>
              <a:t>Click to edit Master title style</a:t>
            </a:r>
          </a:p>
        </p:txBody>
      </p:sp>
    </p:spTree>
    <p:extLst>
      <p:ext uri="{BB962C8B-B14F-4D97-AF65-F5344CB8AC3E}">
        <p14:creationId xmlns:p14="http://schemas.microsoft.com/office/powerpoint/2010/main" val="65921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1" y="241829"/>
            <a:ext cx="8204200" cy="503237"/>
          </a:xfrm>
        </p:spPr>
        <p:txBody>
          <a:bodyPr/>
          <a:lstStyle>
            <a:lvl1pPr>
              <a:defRPr b="0">
                <a:solidFill>
                  <a:srgbClr val="92D05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69900" y="1207627"/>
            <a:ext cx="8204200" cy="4530725"/>
          </a:xfrm>
        </p:spPr>
        <p:txBody>
          <a:bodyPr>
            <a:normAutofit/>
          </a:bodyPr>
          <a:lstStyle>
            <a:lvl1pPr marL="342900" indent="-342900">
              <a:buSzPct val="125000"/>
              <a:buFont typeface="Arial" panose="020B0604020202020204" pitchFamily="34" charset="0"/>
              <a:buChar char="•"/>
              <a:defRPr sz="2800"/>
            </a:lvl1pPr>
            <a:lvl2pPr marL="742950" indent="-285750">
              <a:buSzPct val="125000"/>
              <a:buFont typeface="Arial" panose="020B0604020202020204" pitchFamily="34" charset="0"/>
              <a:buChar char="•"/>
              <a:defRPr sz="2200"/>
            </a:lvl2pPr>
            <a:lvl3pPr marL="1085850" indent="-228600">
              <a:buSzPct val="125000"/>
              <a:buFont typeface="Arial" panose="020B0604020202020204" pitchFamily="34" charset="0"/>
              <a:buChar char="•"/>
              <a:defRPr sz="1800"/>
            </a:lvl3pPr>
            <a:lvl4pPr marL="1428750" indent="-228600">
              <a:buSzPct val="125000"/>
              <a:buFont typeface="Arial" panose="020B0604020202020204" pitchFamily="34" charset="0"/>
              <a:buChar char="•"/>
              <a:defRPr sz="1400"/>
            </a:lvl4pPr>
            <a:lvl5pPr marL="1771650" indent="-228600">
              <a:buSzPct val="125000"/>
              <a:buFont typeface="Arial" panose="020B0604020202020204" pitchFamily="34" charset="0"/>
              <a:buChar cha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49032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Ques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163638"/>
            <a:ext cx="8204200" cy="4530725"/>
          </a:xfrm>
        </p:spPr>
        <p:txBody>
          <a:bodyPr anchor="ctr">
            <a:normAutofit/>
          </a:bodyPr>
          <a:lstStyle>
            <a:lvl1pPr marL="0" indent="0" algn="ctr">
              <a:buSzPct val="125000"/>
              <a:buFont typeface="Arial" panose="020B0604020202020204" pitchFamily="34" charset="0"/>
              <a:buNone/>
              <a:defRPr sz="3600"/>
            </a:lvl1pPr>
            <a:lvl2pPr marL="742950" indent="-285750" algn="ctr">
              <a:buSzPct val="125000"/>
              <a:buFont typeface="Arial" panose="020B0604020202020204" pitchFamily="34" charset="0"/>
              <a:buChar char="•"/>
              <a:defRPr sz="2200"/>
            </a:lvl2pPr>
            <a:lvl3pPr marL="1085850" indent="-228600" algn="ctr">
              <a:buSzPct val="125000"/>
              <a:buFont typeface="Arial" panose="020B0604020202020204" pitchFamily="34" charset="0"/>
              <a:buChar char="•"/>
              <a:defRPr sz="1800"/>
            </a:lvl3pPr>
            <a:lvl4pPr marL="1428750" indent="-228600" algn="ctr">
              <a:buSzPct val="125000"/>
              <a:buFont typeface="Arial" panose="020B0604020202020204" pitchFamily="34" charset="0"/>
              <a:buChar char="•"/>
              <a:defRPr sz="1400"/>
            </a:lvl4pPr>
            <a:lvl5pPr marL="1771650" indent="-228600" algn="ctr">
              <a:buSzPct val="125000"/>
              <a:buFont typeface="Arial" panose="020B0604020202020204" pitchFamily="34" charset="0"/>
              <a:buChar char="•"/>
              <a:defRPr sz="1000"/>
            </a:lvl5pPr>
          </a:lstStyle>
          <a:p>
            <a:pPr lvl="0"/>
            <a:r>
              <a:rPr lang="en-US" dirty="0" smtClean="0"/>
              <a:t>Click to edit Master text </a:t>
            </a:r>
            <a:r>
              <a:rPr lang="en-US" dirty="0" smtClean="0"/>
              <a:t>styles</a:t>
            </a:r>
            <a:endParaRPr lang="en-US" dirty="0" smtClean="0"/>
          </a:p>
        </p:txBody>
      </p:sp>
    </p:spTree>
    <p:extLst>
      <p:ext uri="{BB962C8B-B14F-4D97-AF65-F5344CB8AC3E}">
        <p14:creationId xmlns:p14="http://schemas.microsoft.com/office/powerpoint/2010/main" val="8397217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 terms">
    <p:spTree>
      <p:nvGrpSpPr>
        <p:cNvPr id="1" name=""/>
        <p:cNvGrpSpPr/>
        <p:nvPr/>
      </p:nvGrpSpPr>
      <p:grpSpPr>
        <a:xfrm>
          <a:off x="0" y="0"/>
          <a:ext cx="0" cy="0"/>
          <a:chOff x="0" y="0"/>
          <a:chExt cx="0" cy="0"/>
        </a:xfrm>
      </p:grpSpPr>
      <p:sp>
        <p:nvSpPr>
          <p:cNvPr id="2" name="Title 1"/>
          <p:cNvSpPr>
            <a:spLocks noGrp="1"/>
          </p:cNvSpPr>
          <p:nvPr>
            <p:ph type="title"/>
          </p:nvPr>
        </p:nvSpPr>
        <p:spPr>
          <a:xfrm>
            <a:off x="469901" y="241829"/>
            <a:ext cx="8204200" cy="503237"/>
          </a:xfrm>
        </p:spPr>
        <p:txBody>
          <a:bodyPr/>
          <a:lstStyle>
            <a:lvl1pPr>
              <a:defRPr b="0">
                <a:solidFill>
                  <a:srgbClr val="92D05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69901" y="1207626"/>
            <a:ext cx="3840480" cy="4572000"/>
          </a:xfrm>
        </p:spPr>
        <p:txBody>
          <a:bodyPr>
            <a:normAutofit/>
          </a:bodyPr>
          <a:lstStyle>
            <a:lvl1pPr marL="342900" indent="-342900">
              <a:buSzPct val="125000"/>
              <a:buFont typeface="Arial" panose="020B0604020202020204" pitchFamily="34" charset="0"/>
              <a:buChar char="•"/>
              <a:defRPr sz="2800"/>
            </a:lvl1pPr>
            <a:lvl2pPr marL="742950" indent="-285750">
              <a:buSzPct val="125000"/>
              <a:buFont typeface="Arial" panose="020B0604020202020204" pitchFamily="34" charset="0"/>
              <a:buChar char="•"/>
              <a:defRPr sz="2200"/>
            </a:lvl2pPr>
            <a:lvl3pPr marL="1085850" indent="-228600">
              <a:buSzPct val="125000"/>
              <a:buFont typeface="Arial" panose="020B0604020202020204" pitchFamily="34" charset="0"/>
              <a:buChar char="•"/>
              <a:defRPr sz="1800"/>
            </a:lvl3pPr>
            <a:lvl4pPr marL="1428750" indent="-228600">
              <a:buSzPct val="125000"/>
              <a:buFont typeface="Arial" panose="020B0604020202020204" pitchFamily="34" charset="0"/>
              <a:buChar char="•"/>
              <a:defRPr sz="1400"/>
            </a:lvl4pPr>
            <a:lvl5pPr marL="1771650" indent="-228600">
              <a:buSzPct val="125000"/>
              <a:buFont typeface="Arial" panose="020B0604020202020204" pitchFamily="34" charset="0"/>
              <a:buChar cha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4833621" y="1207626"/>
            <a:ext cx="3840480" cy="4572000"/>
          </a:xfrm>
        </p:spPr>
        <p:txBody>
          <a:bodyPr>
            <a:normAutofit/>
          </a:bodyPr>
          <a:lstStyle>
            <a:lvl1pPr marL="342900" indent="-342900">
              <a:buSzPct val="125000"/>
              <a:buFont typeface="Arial" panose="020B0604020202020204" pitchFamily="34" charset="0"/>
              <a:buChar char="•"/>
              <a:defRPr sz="2800"/>
            </a:lvl1pPr>
            <a:lvl2pPr marL="742950" indent="-285750">
              <a:buSzPct val="125000"/>
              <a:buFont typeface="Arial" panose="020B0604020202020204" pitchFamily="34" charset="0"/>
              <a:buChar char="•"/>
              <a:defRPr sz="2200"/>
            </a:lvl2pPr>
            <a:lvl3pPr marL="1085850" indent="-228600">
              <a:buSzPct val="125000"/>
              <a:buFont typeface="Arial" panose="020B0604020202020204" pitchFamily="34" charset="0"/>
              <a:buChar char="•"/>
              <a:defRPr sz="1800"/>
            </a:lvl3pPr>
            <a:lvl4pPr marL="1428750" indent="-228600">
              <a:buSzPct val="125000"/>
              <a:buFont typeface="Arial" panose="020B0604020202020204" pitchFamily="34" charset="0"/>
              <a:buChar char="•"/>
              <a:defRPr sz="1400"/>
            </a:lvl4pPr>
            <a:lvl5pPr marL="1771650" indent="-228600">
              <a:buSzPct val="125000"/>
              <a:buFont typeface="Arial" panose="020B0604020202020204" pitchFamily="34" charset="0"/>
              <a:buChar cha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604996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bwMode="gray">
          <a:xfrm>
            <a:off x="0" y="2825750"/>
            <a:ext cx="9142413" cy="3179763"/>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4" name="Rectangle 3"/>
          <p:cNvSpPr/>
          <p:nvPr userDrawn="1"/>
        </p:nvSpPr>
        <p:spPr bwMode="black">
          <a:xfrm>
            <a:off x="0" y="3074988"/>
            <a:ext cx="9142413" cy="26400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2" name="Title 1"/>
          <p:cNvSpPr>
            <a:spLocks noGrp="1"/>
          </p:cNvSpPr>
          <p:nvPr>
            <p:ph type="ctrTitle"/>
          </p:nvPr>
        </p:nvSpPr>
        <p:spPr bwMode="white">
          <a:xfrm>
            <a:off x="152400" y="3886200"/>
            <a:ext cx="7543800" cy="1711037"/>
          </a:xfrm>
        </p:spPr>
        <p:txBody>
          <a:bodyPr>
            <a:normAutofit/>
          </a:bodyPr>
          <a:lstStyle>
            <a:lvl1pPr algn="l">
              <a:lnSpc>
                <a:spcPct val="80000"/>
              </a:lnSpc>
              <a:defRPr sz="4050" b="0" i="0" baseline="0">
                <a:solidFill>
                  <a:srgbClr val="92D05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20648027"/>
      </p:ext>
    </p:extLst>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226218"/>
            <a:ext cx="8229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smtClean="0"/>
              <a:t>Click to edit Master title style</a:t>
            </a:r>
          </a:p>
        </p:txBody>
      </p:sp>
      <p:sp>
        <p:nvSpPr>
          <p:cNvPr id="1028" name="Rectangle 4"/>
          <p:cNvSpPr>
            <a:spLocks noGrp="1" noChangeArrowheads="1"/>
          </p:cNvSpPr>
          <p:nvPr>
            <p:ph type="body" idx="1"/>
          </p:nvPr>
        </p:nvSpPr>
        <p:spPr bwMode="auto">
          <a:xfrm>
            <a:off x="457200" y="1267354"/>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30" name="Line 6"/>
          <p:cNvSpPr>
            <a:spLocks noChangeShapeType="1"/>
          </p:cNvSpPr>
          <p:nvPr/>
        </p:nvSpPr>
        <p:spPr bwMode="auto">
          <a:xfrm flipV="1">
            <a:off x="457200" y="863599"/>
            <a:ext cx="8229600" cy="8468"/>
          </a:xfrm>
          <a:prstGeom prst="line">
            <a:avLst/>
          </a:prstGeom>
          <a:ln w="28575">
            <a:solidFill>
              <a:srgbClr val="92D050"/>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en-US">
              <a:solidFill>
                <a:srgbClr val="000000"/>
              </a:solidFill>
            </a:endParaRPr>
          </a:p>
        </p:txBody>
      </p:sp>
    </p:spTree>
    <p:extLst>
      <p:ext uri="{BB962C8B-B14F-4D97-AF65-F5344CB8AC3E}">
        <p14:creationId xmlns:p14="http://schemas.microsoft.com/office/powerpoint/2010/main" val="4183300875"/>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200" b="1">
          <a:solidFill>
            <a:srgbClr val="92D050"/>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chemeClr val="bg1">
            <a:lumMod val="85000"/>
          </a:schemeClr>
        </a:buClr>
        <a:buSzPct val="125000"/>
        <a:buFont typeface="Arial" panose="020B0604020202020204" pitchFamily="34" charset="0"/>
        <a:buChar char="•"/>
        <a:defRPr kumimoji="1">
          <a:solidFill>
            <a:schemeClr val="bg1">
              <a:lumMod val="85000"/>
            </a:schemeClr>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chemeClr val="bg1">
            <a:lumMod val="85000"/>
          </a:schemeClr>
        </a:buClr>
        <a:buSzPct val="125000"/>
        <a:buFont typeface="Arial" panose="020B0604020202020204" pitchFamily="34" charset="0"/>
        <a:buChar char="•"/>
        <a:defRPr kumimoji="1">
          <a:solidFill>
            <a:schemeClr val="bg1">
              <a:lumMod val="85000"/>
            </a:schemeClr>
          </a:solidFill>
          <a:latin typeface="+mn-lt"/>
          <a:ea typeface="MS PGothic" pitchFamily="34" charset="-128"/>
        </a:defRPr>
      </a:lvl2pPr>
      <a:lvl3pPr marL="1085850" indent="-228600" algn="l" rtl="0" eaLnBrk="0" fontAlgn="base" hangingPunct="0">
        <a:spcBef>
          <a:spcPct val="35000"/>
        </a:spcBef>
        <a:spcAft>
          <a:spcPct val="0"/>
        </a:spcAft>
        <a:buClr>
          <a:schemeClr val="bg1">
            <a:lumMod val="85000"/>
          </a:schemeClr>
        </a:buClr>
        <a:buSzPct val="125000"/>
        <a:buFont typeface="Arial" panose="020B0604020202020204" pitchFamily="34" charset="0"/>
        <a:buChar char="•"/>
        <a:defRPr kumimoji="1">
          <a:solidFill>
            <a:schemeClr val="bg1">
              <a:lumMod val="85000"/>
            </a:schemeClr>
          </a:solidFill>
          <a:latin typeface="+mn-lt"/>
          <a:ea typeface="MS PGothic" pitchFamily="34" charset="-128"/>
        </a:defRPr>
      </a:lvl3pPr>
      <a:lvl4pPr marL="1428750" indent="-228600" algn="l" rtl="0" eaLnBrk="0" fontAlgn="base" hangingPunct="0">
        <a:spcBef>
          <a:spcPct val="35000"/>
        </a:spcBef>
        <a:spcAft>
          <a:spcPct val="0"/>
        </a:spcAft>
        <a:buClr>
          <a:schemeClr val="bg1">
            <a:lumMod val="85000"/>
          </a:schemeClr>
        </a:buClr>
        <a:buSzPct val="125000"/>
        <a:buFont typeface="Arial" panose="020B0604020202020204" pitchFamily="34" charset="0"/>
        <a:buChar char="•"/>
        <a:defRPr kumimoji="1">
          <a:solidFill>
            <a:schemeClr val="bg1">
              <a:lumMod val="85000"/>
            </a:schemeClr>
          </a:solidFill>
          <a:latin typeface="+mn-lt"/>
          <a:ea typeface="MS PGothic" pitchFamily="34" charset="-128"/>
        </a:defRPr>
      </a:lvl4pPr>
      <a:lvl5pPr marL="1771650" indent="-228600" algn="l" rtl="0" eaLnBrk="0" fontAlgn="base" hangingPunct="0">
        <a:spcBef>
          <a:spcPct val="35000"/>
        </a:spcBef>
        <a:spcAft>
          <a:spcPct val="0"/>
        </a:spcAft>
        <a:buClr>
          <a:schemeClr val="bg1">
            <a:lumMod val="85000"/>
          </a:schemeClr>
        </a:buClr>
        <a:buSzPct val="125000"/>
        <a:buFont typeface="Arial" panose="020B0604020202020204" pitchFamily="34" charset="0"/>
        <a:buChar char="•"/>
        <a:defRPr kumimoji="1">
          <a:solidFill>
            <a:schemeClr val="bg1">
              <a:lumMod val="85000"/>
            </a:schemeClr>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echnet.microsoft.com/en-us/library/ee176849.asp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blogs.technet.com/b/heyscriptingguy/archive/2011/01/18/use-powershell-history-to-speed-repetitive-commands.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msdn.microsoft.com/en-us/library/ms714395(VS.85).aspx"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technet.microsoft.com/en-us/library/dd315315.aspx"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technet.microsoft.com/en-us/library/dd315315.aspx"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technet.microsoft.com/en-us/library/ee176854.aspx"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smtClean="0"/>
              <a:t>Intro to Windows PowerShell</a:t>
            </a:r>
            <a:endParaRPr lang="en-US" b="0" dirty="0"/>
          </a:p>
        </p:txBody>
      </p:sp>
    </p:spTree>
    <p:extLst>
      <p:ext uri="{BB962C8B-B14F-4D97-AF65-F5344CB8AC3E}">
        <p14:creationId xmlns:p14="http://schemas.microsoft.com/office/powerpoint/2010/main" val="3692571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PowerShell?</a:t>
            </a:r>
            <a:endParaRPr lang="en-US" dirty="0"/>
          </a:p>
        </p:txBody>
      </p:sp>
      <p:sp>
        <p:nvSpPr>
          <p:cNvPr id="3" name="Content Placeholder 2"/>
          <p:cNvSpPr>
            <a:spLocks noGrp="1"/>
          </p:cNvSpPr>
          <p:nvPr>
            <p:ph idx="1"/>
          </p:nvPr>
        </p:nvSpPr>
        <p:spPr/>
        <p:txBody>
          <a:bodyPr>
            <a:normAutofit/>
          </a:bodyPr>
          <a:lstStyle/>
          <a:p>
            <a:r>
              <a:rPr lang="en-US" dirty="0"/>
              <a:t>PowerShell, as its name implies, is a </a:t>
            </a:r>
            <a:r>
              <a:rPr lang="en-US" i="1" dirty="0">
                <a:solidFill>
                  <a:srgbClr val="92D050"/>
                </a:solidFill>
              </a:rPr>
              <a:t>shell</a:t>
            </a:r>
            <a:r>
              <a:rPr lang="en-US" dirty="0"/>
              <a:t>. </a:t>
            </a:r>
            <a:endParaRPr lang="en-US" dirty="0" smtClean="0"/>
          </a:p>
          <a:p>
            <a:r>
              <a:rPr lang="en-US" dirty="0" smtClean="0"/>
              <a:t>It’s </a:t>
            </a:r>
            <a:r>
              <a:rPr lang="en-US" dirty="0"/>
              <a:t>similar to the </a:t>
            </a:r>
            <a:r>
              <a:rPr lang="en-US" dirty="0" smtClean="0"/>
              <a:t>cmd.exe </a:t>
            </a:r>
            <a:r>
              <a:rPr lang="en-US" dirty="0"/>
              <a:t>command-line shell that you’ve probably used </a:t>
            </a:r>
            <a:r>
              <a:rPr lang="en-US" dirty="0" smtClean="0"/>
              <a:t>before which was an ancestor of the old </a:t>
            </a:r>
            <a:r>
              <a:rPr lang="en-US" dirty="0"/>
              <a:t>MS-DOS shell that shipped with the first PCs back in the </a:t>
            </a:r>
            <a:r>
              <a:rPr lang="en-US" dirty="0" smtClean="0"/>
              <a:t>1980’s</a:t>
            </a:r>
            <a:r>
              <a:rPr lang="en-US" dirty="0"/>
              <a:t>. </a:t>
            </a:r>
            <a:endParaRPr lang="en-US" dirty="0" smtClean="0"/>
          </a:p>
          <a:p>
            <a:r>
              <a:rPr lang="en-US" dirty="0" smtClean="0"/>
              <a:t>PowerShell also has </a:t>
            </a:r>
            <a:r>
              <a:rPr lang="en-US" dirty="0"/>
              <a:t>a strong resemblance to the Unix shells, like </a:t>
            </a:r>
            <a:r>
              <a:rPr lang="en-US" dirty="0" smtClean="0"/>
              <a:t>Bash.</a:t>
            </a:r>
            <a:endParaRPr lang="en-US" dirty="0"/>
          </a:p>
        </p:txBody>
      </p:sp>
    </p:spTree>
    <p:extLst>
      <p:ext uri="{BB962C8B-B14F-4D97-AF65-F5344CB8AC3E}">
        <p14:creationId xmlns:p14="http://schemas.microsoft.com/office/powerpoint/2010/main" val="344513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PowerShell?</a:t>
            </a:r>
            <a:endParaRPr lang="en-US" dirty="0"/>
          </a:p>
        </p:txBody>
      </p:sp>
      <p:sp>
        <p:nvSpPr>
          <p:cNvPr id="3" name="Content Placeholder 2"/>
          <p:cNvSpPr>
            <a:spLocks noGrp="1"/>
          </p:cNvSpPr>
          <p:nvPr>
            <p:ph idx="1"/>
          </p:nvPr>
        </p:nvSpPr>
        <p:spPr/>
        <p:txBody>
          <a:bodyPr>
            <a:normAutofit/>
          </a:bodyPr>
          <a:lstStyle/>
          <a:p>
            <a:r>
              <a:rPr lang="en-US" dirty="0"/>
              <a:t>PowerShell isn’t a scripting language like VBScript or </a:t>
            </a:r>
            <a:r>
              <a:rPr lang="en-US" dirty="0" smtClean="0"/>
              <a:t>Python.  With most </a:t>
            </a:r>
            <a:r>
              <a:rPr lang="en-US" dirty="0"/>
              <a:t>languages, </a:t>
            </a:r>
            <a:r>
              <a:rPr lang="en-US" dirty="0" smtClean="0"/>
              <a:t>you </a:t>
            </a:r>
            <a:r>
              <a:rPr lang="en-US" dirty="0"/>
              <a:t>sit down in front of a text editor </a:t>
            </a:r>
            <a:r>
              <a:rPr lang="en-US" dirty="0" smtClean="0"/>
              <a:t>(often built-in to an IDE) and </a:t>
            </a:r>
            <a:r>
              <a:rPr lang="en-US" dirty="0"/>
              <a:t>type a series of keywords to form a script. </a:t>
            </a:r>
            <a:r>
              <a:rPr lang="en-US" dirty="0" smtClean="0"/>
              <a:t> You </a:t>
            </a:r>
            <a:r>
              <a:rPr lang="en-US" dirty="0"/>
              <a:t>save </a:t>
            </a:r>
            <a:r>
              <a:rPr lang="en-US" dirty="0" smtClean="0"/>
              <a:t>the </a:t>
            </a:r>
            <a:r>
              <a:rPr lang="en-US" dirty="0"/>
              <a:t>file, and </a:t>
            </a:r>
            <a:r>
              <a:rPr lang="en-US" dirty="0" smtClean="0"/>
              <a:t>then run it. </a:t>
            </a:r>
          </a:p>
          <a:p>
            <a:r>
              <a:rPr lang="en-US" dirty="0" smtClean="0"/>
              <a:t>PowerShell </a:t>
            </a:r>
            <a:r>
              <a:rPr lang="en-US" dirty="0"/>
              <a:t>can work like that, but that’s not necessarily the </a:t>
            </a:r>
            <a:r>
              <a:rPr lang="en-US" dirty="0" smtClean="0"/>
              <a:t>only </a:t>
            </a:r>
            <a:r>
              <a:rPr lang="en-US" dirty="0"/>
              <a:t>usage </a:t>
            </a:r>
            <a:r>
              <a:rPr lang="en-US" dirty="0" smtClean="0"/>
              <a:t>pattern, </a:t>
            </a:r>
            <a:r>
              <a:rPr lang="en-US" dirty="0"/>
              <a:t>especially when you’re getting started. </a:t>
            </a:r>
            <a:endParaRPr lang="en-US" dirty="0" smtClean="0"/>
          </a:p>
        </p:txBody>
      </p:sp>
    </p:spTree>
    <p:extLst>
      <p:ext uri="{BB962C8B-B14F-4D97-AF65-F5344CB8AC3E}">
        <p14:creationId xmlns:p14="http://schemas.microsoft.com/office/powerpoint/2010/main" val="93231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PowerShell?</a:t>
            </a:r>
            <a:endParaRPr lang="en-US" dirty="0"/>
          </a:p>
        </p:txBody>
      </p:sp>
      <p:sp>
        <p:nvSpPr>
          <p:cNvPr id="3" name="Content Placeholder 2"/>
          <p:cNvSpPr>
            <a:spLocks noGrp="1"/>
          </p:cNvSpPr>
          <p:nvPr>
            <p:ph idx="1"/>
          </p:nvPr>
        </p:nvSpPr>
        <p:spPr/>
        <p:txBody>
          <a:bodyPr>
            <a:normAutofit/>
          </a:bodyPr>
          <a:lstStyle/>
          <a:p>
            <a:r>
              <a:rPr lang="en-US" dirty="0"/>
              <a:t>With PowerShell, you type a command, add a few parameters to customize the command’s behavior, hit Return, and immediately see your results</a:t>
            </a:r>
            <a:r>
              <a:rPr lang="en-US" dirty="0" smtClean="0"/>
              <a:t>.</a:t>
            </a:r>
          </a:p>
          <a:p>
            <a:r>
              <a:rPr lang="en-US" dirty="0"/>
              <a:t>Eventually, you’ll get tired of typing the same command (and </a:t>
            </a:r>
            <a:r>
              <a:rPr lang="en-US" dirty="0" smtClean="0"/>
              <a:t>parameters</a:t>
            </a:r>
            <a:r>
              <a:rPr lang="en-US" dirty="0"/>
              <a:t>) over and over again, so you’ll </a:t>
            </a:r>
            <a:r>
              <a:rPr lang="en-US" dirty="0" smtClean="0"/>
              <a:t>save </a:t>
            </a:r>
            <a:r>
              <a:rPr lang="en-US" dirty="0"/>
              <a:t>it all into a text file. Give that file a </a:t>
            </a:r>
            <a:r>
              <a:rPr lang="en-US" dirty="0">
                <a:solidFill>
                  <a:srgbClr val="92D050"/>
                </a:solidFill>
              </a:rPr>
              <a:t>.PS1</a:t>
            </a:r>
            <a:r>
              <a:rPr lang="en-US" dirty="0"/>
              <a:t> filename extension, and you suddenly have a </a:t>
            </a:r>
            <a:r>
              <a:rPr lang="en-US" dirty="0" smtClean="0">
                <a:solidFill>
                  <a:srgbClr val="92D050"/>
                </a:solidFill>
              </a:rPr>
              <a:t>PowerShell </a:t>
            </a:r>
            <a:r>
              <a:rPr lang="en-US" dirty="0">
                <a:solidFill>
                  <a:srgbClr val="92D050"/>
                </a:solidFill>
              </a:rPr>
              <a:t>script</a:t>
            </a:r>
            <a:r>
              <a:rPr lang="en-US" dirty="0" smtClean="0"/>
              <a:t>.</a:t>
            </a:r>
            <a:endParaRPr lang="en-US" dirty="0"/>
          </a:p>
        </p:txBody>
      </p:sp>
    </p:spTree>
    <p:extLst>
      <p:ext uri="{BB962C8B-B14F-4D97-AF65-F5344CB8AC3E}">
        <p14:creationId xmlns:p14="http://schemas.microsoft.com/office/powerpoint/2010/main" val="242151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PowerShell?</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a:t>can get as complex as you need to with </a:t>
            </a:r>
            <a:r>
              <a:rPr lang="en-US" dirty="0" smtClean="0"/>
              <a:t>PowerShell! </a:t>
            </a:r>
          </a:p>
          <a:p>
            <a:r>
              <a:rPr lang="en-US" dirty="0" smtClean="0"/>
              <a:t>PowerShell </a:t>
            </a:r>
            <a:r>
              <a:rPr lang="en-US" dirty="0"/>
              <a:t>gives you access to the full underlying power of the .NET Framework, and </a:t>
            </a:r>
            <a:r>
              <a:rPr lang="en-US" dirty="0" smtClean="0"/>
              <a:t>as such some PowerShell </a:t>
            </a:r>
            <a:r>
              <a:rPr lang="en-US" dirty="0"/>
              <a:t>“scripts” </a:t>
            </a:r>
            <a:r>
              <a:rPr lang="en-US" dirty="0" smtClean="0"/>
              <a:t>are </a:t>
            </a:r>
            <a:r>
              <a:rPr lang="en-US" dirty="0"/>
              <a:t>practically indistinguishable from a C# program written in Visual Studio. </a:t>
            </a:r>
          </a:p>
        </p:txBody>
      </p:sp>
    </p:spTree>
    <p:extLst>
      <p:ext uri="{BB962C8B-B14F-4D97-AF65-F5344CB8AC3E}">
        <p14:creationId xmlns:p14="http://schemas.microsoft.com/office/powerpoint/2010/main" val="3109896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Opening PowerShell</a:t>
            </a:r>
            <a:endParaRPr lang="en-US" dirty="0"/>
          </a:p>
        </p:txBody>
      </p:sp>
    </p:spTree>
    <p:extLst>
      <p:ext uri="{BB962C8B-B14F-4D97-AF65-F5344CB8AC3E}">
        <p14:creationId xmlns:p14="http://schemas.microsoft.com/office/powerpoint/2010/main" val="305850723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Opening PowerShell</a:t>
            </a:r>
          </a:p>
        </p:txBody>
      </p:sp>
      <p:sp>
        <p:nvSpPr>
          <p:cNvPr id="4" name="Content Placeholder 3"/>
          <p:cNvSpPr>
            <a:spLocks noGrp="1"/>
          </p:cNvSpPr>
          <p:nvPr>
            <p:ph idx="1"/>
          </p:nvPr>
        </p:nvSpPr>
        <p:spPr/>
        <p:txBody>
          <a:bodyPr/>
          <a:lstStyle/>
          <a:p>
            <a:r>
              <a:rPr lang="en-US" dirty="0"/>
              <a:t>This is a good time to get PowerShell up and running, if you haven’t done so already. </a:t>
            </a:r>
            <a:r>
              <a:rPr lang="en-US" dirty="0" smtClean="0"/>
              <a:t> </a:t>
            </a:r>
          </a:p>
          <a:p>
            <a:r>
              <a:rPr lang="en-US" dirty="0" smtClean="0"/>
              <a:t>You should </a:t>
            </a:r>
            <a:r>
              <a:rPr lang="en-US" dirty="0"/>
              <a:t>use </a:t>
            </a:r>
            <a:r>
              <a:rPr lang="en-US" dirty="0" smtClean="0"/>
              <a:t>the PowerShell ISE version (which provides an IDE to work in). </a:t>
            </a:r>
          </a:p>
          <a:p>
            <a:r>
              <a:rPr lang="en-US" dirty="0" smtClean="0"/>
              <a:t>You’ll </a:t>
            </a:r>
            <a:r>
              <a:rPr lang="en-US" dirty="0"/>
              <a:t>find the icons for PowerShell and the </a:t>
            </a:r>
            <a:r>
              <a:rPr lang="en-US" dirty="0" smtClean="0"/>
              <a:t>PowerShell ISE on </a:t>
            </a:r>
            <a:r>
              <a:rPr lang="en-US" dirty="0"/>
              <a:t>the Start </a:t>
            </a:r>
            <a:r>
              <a:rPr lang="en-US" dirty="0" smtClean="0"/>
              <a:t>menu. </a:t>
            </a:r>
            <a:endParaRPr lang="en-US" dirty="0"/>
          </a:p>
        </p:txBody>
      </p:sp>
    </p:spTree>
    <p:extLst>
      <p:ext uri="{BB962C8B-B14F-4D97-AF65-F5344CB8AC3E}">
        <p14:creationId xmlns:p14="http://schemas.microsoft.com/office/powerpoint/2010/main" val="826228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ISE</a:t>
            </a:r>
            <a:endParaRPr lang="en-US" dirty="0"/>
          </a:p>
        </p:txBody>
      </p:sp>
      <p:pic>
        <p:nvPicPr>
          <p:cNvPr id="4" name="Content Placeholder 3"/>
          <p:cNvPicPr>
            <a:picLocks noGrp="1" noChangeAspect="1"/>
          </p:cNvPicPr>
          <p:nvPr>
            <p:ph idx="1"/>
          </p:nvPr>
        </p:nvPicPr>
        <p:blipFill>
          <a:blip r:embed="rId2"/>
          <a:stretch>
            <a:fillRect/>
          </a:stretch>
        </p:blipFill>
        <p:spPr>
          <a:xfrm>
            <a:off x="1607479" y="996853"/>
            <a:ext cx="5929043" cy="4416283"/>
          </a:xfrm>
          <a:prstGeom prst="rect">
            <a:avLst/>
          </a:prstGeom>
        </p:spPr>
      </p:pic>
    </p:spTree>
    <p:extLst>
      <p:ext uri="{BB962C8B-B14F-4D97-AF65-F5344CB8AC3E}">
        <p14:creationId xmlns:p14="http://schemas.microsoft.com/office/powerpoint/2010/main" val="3431306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p:txBody>
          <a:bodyPr/>
          <a:lstStyle/>
          <a:p>
            <a:r>
              <a:rPr lang="en-US" dirty="0"/>
              <a:t>The command for getting help is </a:t>
            </a:r>
            <a:r>
              <a:rPr lang="en-US" dirty="0" smtClean="0">
                <a:solidFill>
                  <a:schemeClr val="accent1"/>
                </a:solidFill>
                <a:latin typeface="Courier New" panose="02070309020205020404" pitchFamily="49" charset="0"/>
                <a:cs typeface="Courier New" panose="02070309020205020404" pitchFamily="49" charset="0"/>
              </a:rPr>
              <a:t>get-help</a:t>
            </a:r>
            <a:r>
              <a:rPr lang="en-US" dirty="0" smtClean="0"/>
              <a:t>. To </a:t>
            </a:r>
            <a:r>
              <a:rPr lang="en-US" dirty="0"/>
              <a:t>display help for a particular command </a:t>
            </a:r>
            <a:r>
              <a:rPr lang="en-US" dirty="0" smtClean="0"/>
              <a:t>specify </a:t>
            </a:r>
            <a:r>
              <a:rPr lang="en-US" dirty="0"/>
              <a:t>the command’s name after </a:t>
            </a:r>
            <a:r>
              <a:rPr lang="en-US" dirty="0">
                <a:solidFill>
                  <a:srgbClr val="92D050"/>
                </a:solidFill>
                <a:latin typeface="Courier New" panose="02070309020205020404" pitchFamily="49" charset="0"/>
                <a:cs typeface="Courier New" panose="02070309020205020404" pitchFamily="49" charset="0"/>
              </a:rPr>
              <a:t>get-help</a:t>
            </a:r>
            <a:r>
              <a:rPr lang="en-US" dirty="0"/>
              <a:t>. </a:t>
            </a:r>
            <a:endParaRPr lang="en-US" dirty="0" smtClean="0"/>
          </a:p>
          <a:p>
            <a:r>
              <a:rPr lang="en-US" dirty="0" smtClean="0"/>
              <a:t>For </a:t>
            </a:r>
            <a:r>
              <a:rPr lang="en-US" dirty="0"/>
              <a:t>example, to display the help file entry for the </a:t>
            </a:r>
            <a:r>
              <a:rPr lang="en-US" dirty="0" smtClean="0">
                <a:solidFill>
                  <a:srgbClr val="92D050"/>
                </a:solidFill>
                <a:latin typeface="Courier New" panose="02070309020205020404" pitchFamily="49" charset="0"/>
                <a:cs typeface="Courier New" panose="02070309020205020404" pitchFamily="49" charset="0"/>
              </a:rPr>
              <a:t>get-help</a:t>
            </a:r>
            <a:r>
              <a:rPr lang="en-US" dirty="0" smtClean="0"/>
              <a:t> </a:t>
            </a:r>
            <a:r>
              <a:rPr lang="en-US" dirty="0"/>
              <a:t>command, type</a:t>
            </a:r>
            <a:r>
              <a:rPr lang="en-US" dirty="0" smtClean="0"/>
              <a:t>:</a:t>
            </a:r>
          </a:p>
          <a:p>
            <a:pPr marL="0" indent="0">
              <a:buNone/>
            </a:pPr>
            <a:endParaRPr lang="en-US" dirty="0"/>
          </a:p>
          <a:p>
            <a:pPr marL="0" indent="0">
              <a:buNone/>
            </a:pPr>
            <a:r>
              <a:rPr lang="en-US" b="1" dirty="0" smtClean="0">
                <a:solidFill>
                  <a:schemeClr val="accent1"/>
                </a:solidFill>
                <a:latin typeface="Courier New" panose="02070309020205020404" pitchFamily="49" charset="0"/>
                <a:cs typeface="Courier New" panose="02070309020205020404" pitchFamily="49" charset="0"/>
              </a:rPr>
              <a:t>PS&gt; </a:t>
            </a:r>
            <a:r>
              <a:rPr lang="en-US" dirty="0" smtClean="0">
                <a:latin typeface="Courier New" panose="02070309020205020404" pitchFamily="49" charset="0"/>
                <a:cs typeface="Courier New" panose="02070309020205020404" pitchFamily="49" charset="0"/>
              </a:rPr>
              <a:t>get-help </a:t>
            </a:r>
            <a:r>
              <a:rPr lang="en-US" dirty="0">
                <a:latin typeface="Courier New" panose="02070309020205020404" pitchFamily="49" charset="0"/>
                <a:cs typeface="Courier New" panose="02070309020205020404" pitchFamily="49" charset="0"/>
              </a:rPr>
              <a:t>get-help</a:t>
            </a:r>
          </a:p>
        </p:txBody>
      </p:sp>
    </p:spTree>
    <p:extLst>
      <p:ext uri="{BB962C8B-B14F-4D97-AF65-F5344CB8AC3E}">
        <p14:creationId xmlns:p14="http://schemas.microsoft.com/office/powerpoint/2010/main" val="1182502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p:txBody>
          <a:bodyPr>
            <a:normAutofit lnSpcReduction="10000"/>
          </a:bodyPr>
          <a:lstStyle/>
          <a:p>
            <a:r>
              <a:rPr lang="en-US" dirty="0"/>
              <a:t>The last thing you need to know about the help system is how you can use it to discover </a:t>
            </a:r>
            <a:r>
              <a:rPr lang="en-US" dirty="0" smtClean="0"/>
              <a:t>commands.  </a:t>
            </a:r>
          </a:p>
          <a:p>
            <a:r>
              <a:rPr lang="en-US" dirty="0" smtClean="0"/>
              <a:t>Since PowerShell </a:t>
            </a:r>
            <a:r>
              <a:rPr lang="en-US" dirty="0"/>
              <a:t>accepts wildcards almost anywhere, </a:t>
            </a:r>
            <a:r>
              <a:rPr lang="en-US" dirty="0" smtClean="0"/>
              <a:t>using </a:t>
            </a:r>
            <a:r>
              <a:rPr lang="en-US" dirty="0"/>
              <a:t>them along with the </a:t>
            </a:r>
            <a:r>
              <a:rPr lang="en-US" dirty="0">
                <a:solidFill>
                  <a:srgbClr val="92D050"/>
                </a:solidFill>
                <a:latin typeface="Courier New" panose="02070309020205020404" pitchFamily="49" charset="0"/>
                <a:cs typeface="Courier New" panose="02070309020205020404" pitchFamily="49" charset="0"/>
              </a:rPr>
              <a:t>Get-Help</a:t>
            </a:r>
            <a:r>
              <a:rPr lang="en-US" dirty="0"/>
              <a:t> command allows you to easily discover commands. For example, I am looking for commands that deal with Windows Services</a:t>
            </a:r>
            <a:r>
              <a:rPr lang="en-US" dirty="0" smtClean="0"/>
              <a:t>:</a:t>
            </a:r>
          </a:p>
          <a:p>
            <a:endParaRPr lang="en-US" dirty="0"/>
          </a:p>
          <a:p>
            <a:pPr marL="0" indent="0">
              <a:buNone/>
            </a:pPr>
            <a:r>
              <a:rPr lang="en-US" b="1" dirty="0" smtClean="0">
                <a:solidFill>
                  <a:schemeClr val="accent1"/>
                </a:solidFill>
                <a:latin typeface="Courier New" panose="02070309020205020404" pitchFamily="49" charset="0"/>
                <a:cs typeface="Courier New" panose="02070309020205020404" pitchFamily="49" charset="0"/>
              </a:rPr>
              <a:t>PS&gt;</a:t>
            </a:r>
            <a:r>
              <a:rPr lang="en-US" dirty="0" smtClean="0">
                <a:latin typeface="Courier New" panose="02070309020205020404" pitchFamily="49" charset="0"/>
                <a:cs typeface="Courier New" panose="02070309020205020404" pitchFamily="49" charset="0"/>
              </a:rPr>
              <a:t> Get-Help </a:t>
            </a:r>
            <a:r>
              <a:rPr lang="en-US" dirty="0">
                <a:latin typeface="Courier New" panose="02070309020205020404" pitchFamily="49" charset="0"/>
                <a:cs typeface="Courier New" panose="02070309020205020404" pitchFamily="49" charset="0"/>
              </a:rPr>
              <a:t>–Name *service*</a:t>
            </a:r>
          </a:p>
        </p:txBody>
      </p:sp>
    </p:spTree>
    <p:extLst>
      <p:ext uri="{BB962C8B-B14F-4D97-AF65-F5344CB8AC3E}">
        <p14:creationId xmlns:p14="http://schemas.microsoft.com/office/powerpoint/2010/main" val="3331524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Navigating the Filesystem</a:t>
            </a:r>
            <a:endParaRPr lang="en-US" dirty="0"/>
          </a:p>
        </p:txBody>
      </p:sp>
    </p:spTree>
    <p:extLst>
      <p:ext uri="{BB962C8B-B14F-4D97-AF65-F5344CB8AC3E}">
        <p14:creationId xmlns:p14="http://schemas.microsoft.com/office/powerpoint/2010/main" val="329229854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Preamble</a:t>
            </a:r>
            <a:endParaRPr lang="en-US" dirty="0"/>
          </a:p>
        </p:txBody>
      </p:sp>
    </p:spTree>
    <p:extLst>
      <p:ext uri="{BB962C8B-B14F-4D97-AF65-F5344CB8AC3E}">
        <p14:creationId xmlns:p14="http://schemas.microsoft.com/office/powerpoint/2010/main" val="1100937813"/>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 Have to Start Somewhere…</a:t>
            </a:r>
            <a:endParaRPr lang="en-US" dirty="0"/>
          </a:p>
        </p:txBody>
      </p:sp>
      <p:sp>
        <p:nvSpPr>
          <p:cNvPr id="5" name="Content Placeholder 4"/>
          <p:cNvSpPr>
            <a:spLocks noGrp="1"/>
          </p:cNvSpPr>
          <p:nvPr>
            <p:ph idx="1"/>
          </p:nvPr>
        </p:nvSpPr>
        <p:spPr/>
        <p:txBody>
          <a:bodyPr/>
          <a:lstStyle/>
          <a:p>
            <a:r>
              <a:rPr lang="en-US" dirty="0" smtClean="0"/>
              <a:t>Let’s run through some examples of how to manipulate files in the Windows filesystem with PowerShell.</a:t>
            </a:r>
            <a:endParaRPr lang="en-US" dirty="0"/>
          </a:p>
        </p:txBody>
      </p:sp>
    </p:spTree>
    <p:extLst>
      <p:ext uri="{BB962C8B-B14F-4D97-AF65-F5344CB8AC3E}">
        <p14:creationId xmlns:p14="http://schemas.microsoft.com/office/powerpoint/2010/main" val="3764355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Managing files and folders—you </a:t>
            </a:r>
            <a:r>
              <a:rPr lang="en-US" sz="2800" dirty="0" smtClean="0"/>
              <a:t>might know </a:t>
            </a:r>
            <a:r>
              <a:rPr lang="en-US" sz="2800" dirty="0"/>
              <a:t>this!</a:t>
            </a:r>
          </a:p>
        </p:txBody>
      </p:sp>
      <p:sp>
        <p:nvSpPr>
          <p:cNvPr id="4" name="Content Placeholder 3"/>
          <p:cNvSpPr>
            <a:spLocks noGrp="1"/>
          </p:cNvSpPr>
          <p:nvPr>
            <p:ph idx="1"/>
          </p:nvPr>
        </p:nvSpPr>
        <p:spPr/>
        <p:txBody>
          <a:bodyPr/>
          <a:lstStyle/>
          <a:p>
            <a:r>
              <a:rPr lang="en-US" dirty="0"/>
              <a:t>How would you get a listing of files and folders from the current folder</a:t>
            </a:r>
            <a:r>
              <a:rPr lang="en-US" dirty="0" smtClean="0"/>
              <a:t>?</a:t>
            </a:r>
          </a:p>
          <a:p>
            <a:endParaRPr lang="en-US" dirty="0"/>
          </a:p>
          <a:p>
            <a:pPr marL="0" indent="0">
              <a:buNone/>
            </a:pPr>
            <a:r>
              <a:rPr lang="en-US" dirty="0" smtClean="0">
                <a:solidFill>
                  <a:srgbClr val="92D050"/>
                </a:solidFill>
                <a:latin typeface="Courier New" panose="02070309020205020404" pitchFamily="49" charset="0"/>
                <a:cs typeface="Courier New" panose="02070309020205020404" pitchFamily="49" charset="0"/>
              </a:rPr>
              <a:t>$ </a:t>
            </a:r>
            <a:r>
              <a:rPr lang="en-US" dirty="0" err="1" smtClean="0">
                <a:solidFill>
                  <a:srgbClr val="92D050"/>
                </a:solidFill>
                <a:latin typeface="Courier New" panose="02070309020205020404" pitchFamily="49" charset="0"/>
                <a:cs typeface="Courier New" panose="02070309020205020404" pitchFamily="49" charset="0"/>
              </a:rPr>
              <a:t>dir</a:t>
            </a:r>
            <a:endParaRPr lang="en-US" dirty="0">
              <a:solidFill>
                <a:srgbClr val="92D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410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Managing files and folders—you </a:t>
            </a:r>
            <a:r>
              <a:rPr lang="en-US" sz="2800" dirty="0" smtClean="0"/>
              <a:t>might know </a:t>
            </a:r>
            <a:r>
              <a:rPr lang="en-US" sz="2800" dirty="0"/>
              <a:t>this!</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745784003"/>
              </p:ext>
            </p:extLst>
          </p:nvPr>
        </p:nvGraphicFramePr>
        <p:xfrm>
          <a:off x="469900" y="1208088"/>
          <a:ext cx="8204200" cy="4530725"/>
        </p:xfrm>
        <a:graphic>
          <a:graphicData uri="http://schemas.openxmlformats.org/drawingml/2006/table">
            <a:tbl>
              <a:tblPr firstRow="1" bandRow="1">
                <a:tableStyleId>{5C22544A-7EE6-4342-B048-85BDC9FD1C3A}</a:tableStyleId>
              </a:tblPr>
              <a:tblGrid>
                <a:gridCol w="4102100"/>
                <a:gridCol w="4102100"/>
              </a:tblGrid>
              <a:tr h="370840">
                <a:tc>
                  <a:txBody>
                    <a:bodyPr/>
                    <a:lstStyle/>
                    <a:p>
                      <a:r>
                        <a:rPr lang="en-US" dirty="0" smtClean="0"/>
                        <a:t>Task</a:t>
                      </a:r>
                      <a:endParaRPr lang="en-US" dirty="0"/>
                    </a:p>
                  </a:txBody>
                  <a:tcPr/>
                </a:tc>
                <a:tc>
                  <a:txBody>
                    <a:bodyPr/>
                    <a:lstStyle/>
                    <a:p>
                      <a:r>
                        <a:rPr lang="en-US" dirty="0" smtClean="0"/>
                        <a:t>PowerShell</a:t>
                      </a:r>
                      <a:r>
                        <a:rPr lang="en-US" baseline="0" dirty="0" smtClean="0"/>
                        <a:t> Command</a:t>
                      </a:r>
                      <a:endParaRPr lang="en-US" dirty="0"/>
                    </a:p>
                  </a:txBody>
                  <a:tcPr/>
                </a:tc>
              </a:tr>
              <a:tr h="370840">
                <a:tc>
                  <a:txBody>
                    <a:bodyPr/>
                    <a:lstStyle/>
                    <a:p>
                      <a:r>
                        <a:rPr lang="en-US" dirty="0" smtClean="0"/>
                        <a:t>Copy a file to a different location</a:t>
                      </a:r>
                      <a:endParaRPr lang="en-US" dirty="0"/>
                    </a:p>
                  </a:txBody>
                  <a:tcPr/>
                </a:tc>
                <a:tc>
                  <a:txBody>
                    <a:bodyPr/>
                    <a:lstStyle/>
                    <a:p>
                      <a:r>
                        <a:rPr lang="en-US" dirty="0" err="1" smtClean="0"/>
                        <a:t>cp</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Change directories</a:t>
                      </a:r>
                      <a:endParaRPr lang="en-US" dirty="0"/>
                    </a:p>
                  </a:txBody>
                  <a:tcPr/>
                </a:tc>
                <a:tc>
                  <a:txBody>
                    <a:bodyPr/>
                    <a:lstStyle/>
                    <a:p>
                      <a:r>
                        <a:rPr lang="en-US" dirty="0" smtClean="0"/>
                        <a:t>cd</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Move a file to a new location</a:t>
                      </a:r>
                      <a:endParaRPr lang="en-US" dirty="0"/>
                    </a:p>
                  </a:txBody>
                  <a:tcPr/>
                </a:tc>
                <a:tc>
                  <a:txBody>
                    <a:bodyPr/>
                    <a:lstStyle/>
                    <a:p>
                      <a:r>
                        <a:rPr lang="en-US" dirty="0" smtClean="0"/>
                        <a:t>mv</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Rename an existing file</a:t>
                      </a:r>
                      <a:endParaRPr lang="en-US" dirty="0"/>
                    </a:p>
                  </a:txBody>
                  <a:tcPr/>
                </a:tc>
                <a:tc>
                  <a:txBody>
                    <a:bodyPr/>
                    <a:lstStyle/>
                    <a:p>
                      <a:r>
                        <a:rPr lang="en-US" dirty="0" smtClean="0"/>
                        <a:t>mv</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Create a new directory</a:t>
                      </a:r>
                      <a:endParaRPr lang="en-US" dirty="0"/>
                    </a:p>
                  </a:txBody>
                  <a:tcPr/>
                </a:tc>
                <a:tc>
                  <a:txBody>
                    <a:bodyPr/>
                    <a:lstStyle/>
                    <a:p>
                      <a:r>
                        <a:rPr lang="en-US" dirty="0" err="1" smtClean="0"/>
                        <a:t>mkdir</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Remove an empty directory</a:t>
                      </a:r>
                      <a:endParaRPr lang="en-US" dirty="0"/>
                    </a:p>
                  </a:txBody>
                  <a:tcPr/>
                </a:tc>
                <a:tc>
                  <a:txBody>
                    <a:bodyPr/>
                    <a:lstStyle/>
                    <a:p>
                      <a:r>
                        <a:rPr lang="en-US" dirty="0" err="1" smtClean="0"/>
                        <a:t>rmdir</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Delete a file</a:t>
                      </a:r>
                      <a:endParaRPr lang="en-US" dirty="0"/>
                    </a:p>
                  </a:txBody>
                  <a:tcPr/>
                </a:tc>
                <a:tc>
                  <a:txBody>
                    <a:bodyPr/>
                    <a:lstStyle/>
                    <a:p>
                      <a:r>
                        <a:rPr lang="en-US" dirty="0" err="1" smtClean="0"/>
                        <a:t>rm</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Display the contents of a text file</a:t>
                      </a:r>
                      <a:endParaRPr lang="en-US" dirty="0"/>
                    </a:p>
                  </a:txBody>
                  <a:tcPr/>
                </a:tc>
                <a:tc>
                  <a:txBody>
                    <a:bodyPr/>
                    <a:lstStyle/>
                    <a:p>
                      <a:r>
                        <a:rPr lang="en-US" dirty="0" smtClean="0"/>
                        <a:t>cat</a:t>
                      </a:r>
                      <a:endParaRPr lang="en-US" dirty="0"/>
                    </a:p>
                  </a:txBody>
                  <a:tcPr/>
                </a:tc>
              </a:tr>
            </a:tbl>
          </a:graphicData>
        </a:graphic>
      </p:graphicFrame>
    </p:spTree>
    <p:extLst>
      <p:ext uri="{BB962C8B-B14F-4D97-AF65-F5344CB8AC3E}">
        <p14:creationId xmlns:p14="http://schemas.microsoft.com/office/powerpoint/2010/main" val="113906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Command History</a:t>
            </a:r>
            <a:endParaRPr lang="en-US" dirty="0"/>
          </a:p>
        </p:txBody>
      </p:sp>
      <p:sp>
        <p:nvSpPr>
          <p:cNvPr id="4" name="Slide Number Placeholder 3"/>
          <p:cNvSpPr>
            <a:spLocks noGrp="1"/>
          </p:cNvSpPr>
          <p:nvPr>
            <p:ph type="sldNum" sz="quarter" idx="4294967295"/>
          </p:nvPr>
        </p:nvSpPr>
        <p:spPr>
          <a:xfrm>
            <a:off x="8410575" y="6477000"/>
            <a:ext cx="733425" cy="274638"/>
          </a:xfrm>
          <a:prstGeom prst="rect">
            <a:avLst/>
          </a:prstGeom>
        </p:spPr>
        <p:txBody>
          <a:bodyPr/>
          <a:lstStyle/>
          <a:p>
            <a:fld id="{852DCFB3-1945-4AF4-8A39-CDE79F6992C9}" type="slidenum">
              <a:rPr lang="en-US" smtClean="0"/>
              <a:pPr/>
              <a:t>23</a:t>
            </a:fld>
            <a:endParaRPr lang="en-US"/>
          </a:p>
        </p:txBody>
      </p:sp>
    </p:spTree>
    <p:extLst>
      <p:ext uri="{BB962C8B-B14F-4D97-AF65-F5344CB8AC3E}">
        <p14:creationId xmlns:p14="http://schemas.microsoft.com/office/powerpoint/2010/main" val="4110543818"/>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9231" t="9100" r="8896" b="1280"/>
          <a:stretch/>
        </p:blipFill>
        <p:spPr>
          <a:xfrm>
            <a:off x="724620" y="77861"/>
            <a:ext cx="7694761" cy="6435083"/>
          </a:xfrm>
          <a:prstGeom prst="rect">
            <a:avLst/>
          </a:prstGeom>
        </p:spPr>
      </p:pic>
    </p:spTree>
    <p:extLst>
      <p:ext uri="{BB962C8B-B14F-4D97-AF65-F5344CB8AC3E}">
        <p14:creationId xmlns:p14="http://schemas.microsoft.com/office/powerpoint/2010/main" val="2138636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Those Who Forget </a:t>
            </a:r>
            <a:r>
              <a:rPr lang="en-US" i="1" dirty="0" smtClean="0"/>
              <a:t>History…</a:t>
            </a:r>
            <a:endParaRPr lang="en-US" i="1" dirty="0"/>
          </a:p>
        </p:txBody>
      </p:sp>
      <p:sp>
        <p:nvSpPr>
          <p:cNvPr id="3" name="Content Placeholder 2"/>
          <p:cNvSpPr>
            <a:spLocks noGrp="1"/>
          </p:cNvSpPr>
          <p:nvPr>
            <p:ph idx="1"/>
          </p:nvPr>
        </p:nvSpPr>
        <p:spPr/>
        <p:txBody>
          <a:bodyPr>
            <a:normAutofit/>
          </a:bodyPr>
          <a:lstStyle/>
          <a:p>
            <a:pPr>
              <a:buClrTx/>
            </a:pPr>
            <a:r>
              <a:rPr lang="en-US" dirty="0" smtClean="0"/>
              <a:t>Similar to the </a:t>
            </a:r>
            <a:r>
              <a:rPr lang="en-US" dirty="0" smtClean="0">
                <a:latin typeface="Courier New" panose="02070309020205020404" pitchFamily="49" charset="0"/>
                <a:cs typeface="Courier New" panose="02070309020205020404" pitchFamily="49" charset="0"/>
              </a:rPr>
              <a:t>history</a:t>
            </a:r>
            <a:r>
              <a:rPr lang="en-US" dirty="0" smtClean="0"/>
              <a:t> command in UNIX, PowerShell keeps a command history accessible by running </a:t>
            </a:r>
            <a:r>
              <a:rPr lang="en-US" dirty="0" smtClean="0">
                <a:solidFill>
                  <a:schemeClr val="accent1"/>
                </a:solidFill>
                <a:latin typeface="Courier New" panose="02070309020205020404" pitchFamily="49" charset="0"/>
                <a:cs typeface="Courier New" panose="02070309020205020404" pitchFamily="49" charset="0"/>
              </a:rPr>
              <a:t>get-history</a:t>
            </a:r>
            <a:r>
              <a:rPr lang="en-US" dirty="0" smtClean="0">
                <a:solidFill>
                  <a:schemeClr val="accent1"/>
                </a:solidFill>
              </a:rPr>
              <a:t> </a:t>
            </a:r>
            <a:r>
              <a:rPr lang="en-US" dirty="0" smtClean="0"/>
              <a:t>(or one of its aliases </a:t>
            </a:r>
            <a:r>
              <a:rPr lang="en-US" dirty="0" smtClean="0">
                <a:solidFill>
                  <a:schemeClr val="accent1"/>
                </a:solidFill>
                <a:latin typeface="Courier New" panose="02070309020205020404" pitchFamily="49" charset="0"/>
                <a:cs typeface="Courier New" panose="02070309020205020404" pitchFamily="49" charset="0"/>
              </a:rPr>
              <a:t>h</a:t>
            </a:r>
            <a:r>
              <a:rPr lang="en-US" dirty="0" smtClean="0"/>
              <a:t>, </a:t>
            </a:r>
            <a:r>
              <a:rPr lang="en-US" dirty="0" err="1" smtClean="0">
                <a:solidFill>
                  <a:schemeClr val="accent1"/>
                </a:solidFill>
                <a:latin typeface="Courier New" panose="02070309020205020404" pitchFamily="49" charset="0"/>
                <a:cs typeface="Courier New" panose="02070309020205020404" pitchFamily="49" charset="0"/>
              </a:rPr>
              <a:t>ghy</a:t>
            </a:r>
            <a:r>
              <a:rPr lang="en-US" dirty="0" smtClean="0"/>
              <a:t>, </a:t>
            </a:r>
            <a:r>
              <a:rPr lang="en-US" dirty="0" smtClean="0">
                <a:solidFill>
                  <a:schemeClr val="accent1"/>
                </a:solidFill>
                <a:latin typeface="Courier New" panose="02070309020205020404" pitchFamily="49" charset="0"/>
                <a:cs typeface="Courier New" panose="02070309020205020404" pitchFamily="49" charset="0"/>
              </a:rPr>
              <a:t>history</a:t>
            </a:r>
            <a:r>
              <a:rPr lang="en-US" dirty="0" smtClean="0"/>
              <a:t>, etc.).</a:t>
            </a:r>
          </a:p>
          <a:p>
            <a:pPr marL="118872" indent="0">
              <a:buClrTx/>
              <a:buNone/>
            </a:pPr>
            <a:endParaRPr lang="en-US" dirty="0" smtClean="0"/>
          </a:p>
          <a:p>
            <a:pPr marL="118872" indent="0">
              <a:buClrTx/>
              <a:buNone/>
            </a:pPr>
            <a:endParaRPr lang="en-US" sz="1900" dirty="0" smtClean="0"/>
          </a:p>
          <a:p>
            <a:pPr marL="118872" indent="0">
              <a:buClrTx/>
              <a:buNone/>
            </a:pPr>
            <a:r>
              <a:rPr lang="en-US" sz="1900" dirty="0" smtClean="0"/>
              <a:t>(</a:t>
            </a:r>
            <a:r>
              <a:rPr lang="en-US" sz="1900" dirty="0">
                <a:hlinkClick r:id="rId3"/>
              </a:rPr>
              <a:t>https://</a:t>
            </a:r>
            <a:r>
              <a:rPr lang="en-US" sz="1900" dirty="0" smtClean="0">
                <a:hlinkClick r:id="rId3"/>
              </a:rPr>
              <a:t>technet.microsoft.com/en-us/library/ee176849.aspx</a:t>
            </a:r>
            <a:r>
              <a:rPr lang="en-US" sz="1900" dirty="0"/>
              <a:t>)</a:t>
            </a:r>
          </a:p>
        </p:txBody>
      </p:sp>
      <p:sp>
        <p:nvSpPr>
          <p:cNvPr id="4" name="Slide Number Placeholder 3"/>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25</a:t>
            </a:fld>
            <a:endParaRPr lang="en-US"/>
          </a:p>
        </p:txBody>
      </p:sp>
    </p:spTree>
    <p:extLst>
      <p:ext uri="{BB962C8B-B14F-4D97-AF65-F5344CB8AC3E}">
        <p14:creationId xmlns:p14="http://schemas.microsoft.com/office/powerpoint/2010/main" val="33446365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Those Who Forget </a:t>
            </a:r>
            <a:r>
              <a:rPr lang="en-US" i="1" dirty="0" smtClean="0"/>
              <a:t>History…</a:t>
            </a:r>
            <a:endParaRPr lang="en-US" i="1" dirty="0"/>
          </a:p>
        </p:txBody>
      </p:sp>
      <p:sp>
        <p:nvSpPr>
          <p:cNvPr id="3" name="Content Placeholder 2"/>
          <p:cNvSpPr>
            <a:spLocks noGrp="1"/>
          </p:cNvSpPr>
          <p:nvPr>
            <p:ph idx="1"/>
          </p:nvPr>
        </p:nvSpPr>
        <p:spPr/>
        <p:txBody>
          <a:bodyPr>
            <a:normAutofit fontScale="92500" lnSpcReduction="20000"/>
          </a:bodyPr>
          <a:lstStyle/>
          <a:p>
            <a:pPr marL="118872" indent="0">
              <a:buClrTx/>
              <a:buNone/>
            </a:pPr>
            <a:r>
              <a:rPr lang="en-US" dirty="0" smtClean="0"/>
              <a:t>To re-run an item from your history, use the </a:t>
            </a:r>
            <a:r>
              <a:rPr lang="en-US" dirty="0" smtClean="0">
                <a:solidFill>
                  <a:srgbClr val="92D050"/>
                </a:solidFill>
                <a:latin typeface="Courier New" panose="02070309020205020404" pitchFamily="49" charset="0"/>
                <a:cs typeface="Courier New" panose="02070309020205020404" pitchFamily="49" charset="0"/>
              </a:rPr>
              <a:t>invoke-history</a:t>
            </a:r>
            <a:r>
              <a:rPr lang="en-US" dirty="0" smtClean="0"/>
              <a:t> command:</a:t>
            </a:r>
          </a:p>
          <a:p>
            <a:pPr marL="118872" indent="0">
              <a:buClrTx/>
              <a:buNone/>
            </a:pPr>
            <a:endParaRPr lang="en-US" dirty="0"/>
          </a:p>
          <a:p>
            <a:pPr marL="118872" indent="0">
              <a:buClrTx/>
              <a:buNone/>
            </a:pPr>
            <a:r>
              <a:rPr lang="en-US" b="1" dirty="0" smtClean="0">
                <a:solidFill>
                  <a:schemeClr val="accent1"/>
                </a:solidFill>
                <a:latin typeface="Courier New" panose="02070309020205020404" pitchFamily="49" charset="0"/>
                <a:cs typeface="Courier New" panose="02070309020205020404" pitchFamily="49" charset="0"/>
              </a:rPr>
              <a:t>PS&gt;</a:t>
            </a:r>
            <a:r>
              <a:rPr lang="en-US" dirty="0" smtClean="0">
                <a:latin typeface="Courier New" panose="02070309020205020404" pitchFamily="49" charset="0"/>
                <a:cs typeface="Courier New" panose="02070309020205020404" pitchFamily="49" charset="0"/>
              </a:rPr>
              <a:t> invoke-history 34</a:t>
            </a:r>
          </a:p>
          <a:p>
            <a:pPr marL="118872" indent="0">
              <a:buClrTx/>
              <a:buNone/>
            </a:pPr>
            <a:endParaRPr lang="en-US" dirty="0"/>
          </a:p>
          <a:p>
            <a:pPr marL="118872" indent="0">
              <a:buClrTx/>
              <a:buNone/>
            </a:pPr>
            <a:r>
              <a:rPr lang="en-US" dirty="0" smtClean="0"/>
              <a:t>Note that invoke-history also has an alias </a:t>
            </a:r>
            <a:r>
              <a:rPr lang="en-US" dirty="0" smtClean="0">
                <a:solidFill>
                  <a:srgbClr val="92D050"/>
                </a:solidFill>
                <a:latin typeface="Courier New" panose="02070309020205020404" pitchFamily="49" charset="0"/>
                <a:cs typeface="Courier New" panose="02070309020205020404" pitchFamily="49" charset="0"/>
              </a:rPr>
              <a:t>r</a:t>
            </a:r>
            <a:r>
              <a:rPr lang="en-US" dirty="0" smtClean="0"/>
              <a:t>:</a:t>
            </a:r>
          </a:p>
          <a:p>
            <a:pPr marL="118872" indent="0">
              <a:buClrTx/>
              <a:buNone/>
            </a:pPr>
            <a:endParaRPr lang="en-US" dirty="0"/>
          </a:p>
          <a:p>
            <a:pPr marL="118872" indent="0">
              <a:buClrTx/>
              <a:buNone/>
            </a:pPr>
            <a:r>
              <a:rPr lang="en-US" b="1" dirty="0" smtClean="0">
                <a:solidFill>
                  <a:schemeClr val="accent1"/>
                </a:solidFill>
                <a:latin typeface="Courier New" panose="02070309020205020404" pitchFamily="49" charset="0"/>
                <a:cs typeface="Courier New" panose="02070309020205020404" pitchFamily="49" charset="0"/>
              </a:rPr>
              <a:t>PS&gt;</a:t>
            </a:r>
            <a:r>
              <a:rPr lang="en-US" dirty="0" smtClean="0">
                <a:latin typeface="Courier New" panose="02070309020205020404" pitchFamily="49" charset="0"/>
                <a:cs typeface="Courier New" panose="02070309020205020404" pitchFamily="49" charset="0"/>
              </a:rPr>
              <a:t> r 34</a:t>
            </a:r>
          </a:p>
          <a:p>
            <a:pPr marL="118872" indent="0">
              <a:buClrTx/>
              <a:buNone/>
            </a:pPr>
            <a:endParaRPr lang="en-US" dirty="0" smtClean="0"/>
          </a:p>
          <a:p>
            <a:pPr marL="118872" indent="0">
              <a:buClrTx/>
              <a:buNone/>
            </a:pPr>
            <a:r>
              <a:rPr lang="en-US" sz="1600" dirty="0"/>
              <a:t>(</a:t>
            </a:r>
            <a:r>
              <a:rPr lang="en-US" sz="1600" dirty="0">
                <a:hlinkClick r:id="rId3"/>
              </a:rPr>
              <a:t>http://blogs.technet.com/b/heyscriptingguy/archive/2011/01/18/use-powershell-history-to-speed-repetitive-commands.aspx</a:t>
            </a:r>
            <a:r>
              <a:rPr lang="en-US" sz="1600" dirty="0" smtClean="0"/>
              <a:t>) </a:t>
            </a:r>
          </a:p>
        </p:txBody>
      </p:sp>
      <p:sp>
        <p:nvSpPr>
          <p:cNvPr id="4" name="Slide Number Placeholder 3"/>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26</a:t>
            </a:fld>
            <a:endParaRPr lang="en-US"/>
          </a:p>
        </p:txBody>
      </p:sp>
    </p:spTree>
    <p:extLst>
      <p:ext uri="{BB962C8B-B14F-4D97-AF65-F5344CB8AC3E}">
        <p14:creationId xmlns:p14="http://schemas.microsoft.com/office/powerpoint/2010/main" val="862722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Those Who Forget </a:t>
            </a:r>
            <a:r>
              <a:rPr lang="en-US" i="1" dirty="0" smtClean="0"/>
              <a:t>History…</a:t>
            </a:r>
            <a:endParaRPr lang="en-US" i="1" dirty="0"/>
          </a:p>
        </p:txBody>
      </p:sp>
      <p:pic>
        <p:nvPicPr>
          <p:cNvPr id="5" name="Content Placeholder 4"/>
          <p:cNvPicPr>
            <a:picLocks noGrp="1" noChangeAspect="1"/>
          </p:cNvPicPr>
          <p:nvPr>
            <p:ph idx="1"/>
          </p:nvPr>
        </p:nvPicPr>
        <p:blipFill>
          <a:blip r:embed="rId3"/>
          <a:stretch>
            <a:fillRect/>
          </a:stretch>
        </p:blipFill>
        <p:spPr>
          <a:xfrm>
            <a:off x="2223326" y="955121"/>
            <a:ext cx="4697347" cy="4078005"/>
          </a:xfrm>
          <a:prstGeom prst="rect">
            <a:avLst/>
          </a:prstGeom>
        </p:spPr>
      </p:pic>
      <p:sp>
        <p:nvSpPr>
          <p:cNvPr id="4" name="Slide Number Placeholder 3"/>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27</a:t>
            </a:fld>
            <a:endParaRPr lang="en-US"/>
          </a:p>
        </p:txBody>
      </p:sp>
    </p:spTree>
    <p:extLst>
      <p:ext uri="{BB962C8B-B14F-4D97-AF65-F5344CB8AC3E}">
        <p14:creationId xmlns:p14="http://schemas.microsoft.com/office/powerpoint/2010/main" val="4245303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Writing Basic PowerShell Commands</a:t>
            </a:r>
            <a:endParaRPr lang="en-US" dirty="0"/>
          </a:p>
        </p:txBody>
      </p:sp>
    </p:spTree>
    <p:extLst>
      <p:ext uri="{BB962C8B-B14F-4D97-AF65-F5344CB8AC3E}">
        <p14:creationId xmlns:p14="http://schemas.microsoft.com/office/powerpoint/2010/main" val="3140549720"/>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smtClean="0"/>
              <a:t>Operators</a:t>
            </a:r>
            <a:endParaRPr lang="en-US" dirty="0" smtClean="0"/>
          </a:p>
        </p:txBody>
      </p:sp>
      <p:sp>
        <p:nvSpPr>
          <p:cNvPr id="3" name="Content Placeholder 2"/>
          <p:cNvSpPr>
            <a:spLocks noGrp="1"/>
          </p:cNvSpPr>
          <p:nvPr>
            <p:ph idx="1"/>
          </p:nvPr>
        </p:nvSpPr>
        <p:spPr>
          <a:xfrm>
            <a:off x="125083" y="6282979"/>
            <a:ext cx="8686800" cy="367988"/>
          </a:xfrm>
        </p:spPr>
        <p:txBody>
          <a:bodyPr>
            <a:normAutofit/>
          </a:bodyPr>
          <a:lstStyle/>
          <a:p>
            <a:pPr marL="0" indent="0">
              <a:buNone/>
            </a:pPr>
            <a:r>
              <a:rPr lang="en-US" sz="1800" dirty="0" smtClean="0">
                <a:solidFill>
                  <a:schemeClr val="accent1"/>
                </a:solidFill>
              </a:rPr>
              <a:t>NOTE</a:t>
            </a:r>
            <a:r>
              <a:rPr lang="en-US" sz="1800" dirty="0" smtClean="0"/>
              <a:t>: Standard order-of-operation applies</a:t>
            </a:r>
          </a:p>
          <a:p>
            <a:pPr marL="0" indent="0">
              <a:buNone/>
            </a:pPr>
            <a:endParaRPr lang="en-US" sz="1800" dirty="0"/>
          </a:p>
        </p:txBody>
      </p:sp>
      <p:sp>
        <p:nvSpPr>
          <p:cNvPr id="9" name="Slide Number Placeholder 8"/>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29</a:t>
            </a:fld>
            <a:endParaRPr lang="en-US"/>
          </a:p>
        </p:txBody>
      </p:sp>
      <p:graphicFrame>
        <p:nvGraphicFramePr>
          <p:cNvPr id="7" name="Table 6"/>
          <p:cNvGraphicFramePr>
            <a:graphicFrameLocks noGrp="1"/>
          </p:cNvGraphicFramePr>
          <p:nvPr>
            <p:extLst/>
          </p:nvPr>
        </p:nvGraphicFramePr>
        <p:xfrm>
          <a:off x="2133600" y="990600"/>
          <a:ext cx="4876800" cy="3957320"/>
        </p:xfrm>
        <a:graphic>
          <a:graphicData uri="http://schemas.openxmlformats.org/drawingml/2006/table">
            <a:tbl>
              <a:tblPr firstRow="1" bandRow="1">
                <a:tableStyleId>{073A0DAA-6AF3-43AB-8588-CEC1D06C72B9}</a:tableStyleId>
              </a:tblPr>
              <a:tblGrid>
                <a:gridCol w="1190723"/>
                <a:gridCol w="3686077"/>
              </a:tblGrid>
              <a:tr h="228600">
                <a:tc>
                  <a:txBody>
                    <a:bodyPr/>
                    <a:lstStyle/>
                    <a:p>
                      <a:r>
                        <a:rPr lang="en-US" sz="1800" dirty="0" smtClean="0">
                          <a:solidFill>
                            <a:schemeClr val="bg1"/>
                          </a:solidFill>
                          <a:latin typeface="+mn-lt"/>
                        </a:rPr>
                        <a:t>Operator</a:t>
                      </a:r>
                      <a:endParaRPr lang="en-US" sz="1800" dirty="0">
                        <a:solidFill>
                          <a:schemeClr val="bg1"/>
                        </a:solidFill>
                        <a:latin typeface="+mn-lt"/>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rPr>
                        <a:t>Description</a:t>
                      </a:r>
                      <a:endParaRPr lang="en-US" sz="1800" i="1" dirty="0" smtClean="0">
                        <a:solidFill>
                          <a:schemeClr val="tx1"/>
                        </a:solidFill>
                        <a:latin typeface="+mn-lt"/>
                      </a:endParaRPr>
                    </a:p>
                  </a:txBody>
                  <a:tcPr/>
                </a:tc>
              </a:tr>
              <a:tr h="228600">
                <a:tc>
                  <a:txBody>
                    <a:bodyPr/>
                    <a:lstStyle/>
                    <a:p>
                      <a:r>
                        <a:rPr lang="en-US" sz="1800" dirty="0" smtClean="0">
                          <a:latin typeface="+mn-lt"/>
                        </a:rPr>
                        <a:t>() {}</a:t>
                      </a:r>
                      <a:endParaRPr lang="en-US" sz="1800" dirty="0">
                        <a:solidFill>
                          <a:schemeClr val="tx1"/>
                        </a:solidFill>
                        <a:latin typeface="+mn-lt"/>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rPr>
                        <a:t>Grouping</a:t>
                      </a:r>
                      <a:endParaRPr lang="en-US" sz="1800" i="1" dirty="0" smtClean="0">
                        <a:solidFill>
                          <a:schemeClr val="tx1"/>
                        </a:solidFill>
                        <a:latin typeface="+mn-lt"/>
                      </a:endParaRPr>
                    </a:p>
                  </a:txBody>
                  <a:tcPr/>
                </a:tc>
              </a:tr>
              <a:tr h="370840">
                <a:tc>
                  <a:txBody>
                    <a:bodyPr/>
                    <a:lstStyle/>
                    <a:p>
                      <a:r>
                        <a:rPr lang="en-US" sz="1800" dirty="0" smtClean="0">
                          <a:latin typeface="+mn-lt"/>
                        </a:rPr>
                        <a:t>++, -- </a:t>
                      </a:r>
                      <a:endParaRPr lang="en-US" sz="1800" dirty="0">
                        <a:solidFill>
                          <a:schemeClr val="tx1"/>
                        </a:solidFill>
                        <a:latin typeface="+mn-lt"/>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rPr>
                        <a:t>Increment, decrement, respectively</a:t>
                      </a:r>
                      <a:endParaRPr lang="en-US" sz="1800" i="1" dirty="0" smtClean="0">
                        <a:solidFill>
                          <a:schemeClr val="tx1"/>
                        </a:solidFill>
                        <a:latin typeface="+mn-lt"/>
                      </a:endParaRPr>
                    </a:p>
                  </a:txBody>
                  <a:tcPr/>
                </a:tc>
              </a:tr>
              <a:tr h="370840">
                <a:tc>
                  <a:txBody>
                    <a:bodyPr/>
                    <a:lstStyle/>
                    <a:p>
                      <a:r>
                        <a:rPr lang="en-US" sz="1800" dirty="0" smtClean="0">
                          <a:latin typeface="+mn-lt"/>
                        </a:rPr>
                        <a:t>+, - </a:t>
                      </a:r>
                      <a:endParaRPr lang="en-US" sz="1800" dirty="0">
                        <a:solidFill>
                          <a:schemeClr val="tx1"/>
                        </a:solidFill>
                        <a:latin typeface="+mn-lt"/>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rPr>
                        <a:t>Unary operator</a:t>
                      </a:r>
                      <a:endParaRPr lang="en-US" sz="1800" i="1" dirty="0" smtClean="0">
                        <a:solidFill>
                          <a:schemeClr val="tx1"/>
                        </a:solidFill>
                        <a:latin typeface="+mn-lt"/>
                      </a:endParaRPr>
                    </a:p>
                  </a:txBody>
                  <a:tcPr/>
                </a:tc>
              </a:tr>
              <a:tr h="370840">
                <a:tc>
                  <a:txBody>
                    <a:bodyPr/>
                    <a:lstStyle/>
                    <a:p>
                      <a:r>
                        <a:rPr lang="en-US" sz="1800" dirty="0" smtClean="0">
                          <a:latin typeface="+mn-lt"/>
                        </a:rPr>
                        <a:t>* or *= </a:t>
                      </a:r>
                      <a:endParaRPr lang="en-US" sz="1800" dirty="0">
                        <a:solidFill>
                          <a:schemeClr val="tx1"/>
                        </a:solidFill>
                        <a:latin typeface="+mn-lt"/>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rPr>
                        <a:t>Multiplication. </a:t>
                      </a:r>
                      <a:endParaRPr lang="en-US" sz="1800" dirty="0" smtClean="0">
                        <a:solidFill>
                          <a:schemeClr val="tx1"/>
                        </a:solidFill>
                        <a:latin typeface="+mn-lt"/>
                      </a:endParaRPr>
                    </a:p>
                  </a:txBody>
                  <a:tcPr/>
                </a:tc>
              </a:tr>
              <a:tr h="370840">
                <a:tc>
                  <a:txBody>
                    <a:bodyPr/>
                    <a:lstStyle/>
                    <a:p>
                      <a:r>
                        <a:rPr lang="en-US" sz="1800" dirty="0" smtClean="0">
                          <a:latin typeface="+mn-lt"/>
                        </a:rPr>
                        <a:t>/ or /= </a:t>
                      </a:r>
                      <a:endParaRPr lang="en-US" sz="1800" dirty="0">
                        <a:solidFill>
                          <a:schemeClr val="tx1"/>
                        </a:solidFill>
                        <a:latin typeface="+mn-lt"/>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rPr>
                        <a:t>Division. </a:t>
                      </a:r>
                      <a:endParaRPr lang="en-US" sz="1800" dirty="0" smtClean="0">
                        <a:solidFill>
                          <a:schemeClr val="tx1"/>
                        </a:solidFill>
                        <a:latin typeface="+mn-lt"/>
                      </a:endParaRPr>
                    </a:p>
                  </a:txBody>
                  <a:tcPr/>
                </a:tc>
              </a:tr>
              <a:tr h="370840">
                <a:tc>
                  <a:txBody>
                    <a:bodyPr/>
                    <a:lstStyle/>
                    <a:p>
                      <a:r>
                        <a:rPr lang="en-US" sz="1800" dirty="0" smtClean="0">
                          <a:latin typeface="+mn-lt"/>
                        </a:rPr>
                        <a:t>% or %=</a:t>
                      </a:r>
                      <a:endParaRPr lang="en-US" sz="1800" dirty="0">
                        <a:solidFill>
                          <a:schemeClr val="tx1"/>
                        </a:solidFill>
                        <a:latin typeface="+mn-lt"/>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rPr>
                        <a:t>Modulus</a:t>
                      </a:r>
                      <a:endParaRPr lang="en-US" sz="1800" i="1" dirty="0" smtClean="0">
                        <a:solidFill>
                          <a:schemeClr val="tx1"/>
                        </a:solidFill>
                        <a:latin typeface="+mn-lt"/>
                      </a:endParaRPr>
                    </a:p>
                  </a:txBody>
                  <a:tcPr/>
                </a:tc>
              </a:tr>
              <a:tr h="370840">
                <a:tc>
                  <a:txBody>
                    <a:bodyPr/>
                    <a:lstStyle/>
                    <a:p>
                      <a:r>
                        <a:rPr lang="en-US" sz="1800" dirty="0" smtClean="0">
                          <a:latin typeface="+mn-lt"/>
                        </a:rPr>
                        <a:t>+ or +=</a:t>
                      </a:r>
                      <a:endParaRPr lang="en-US" sz="1800" dirty="0">
                        <a:solidFill>
                          <a:schemeClr val="tx1"/>
                        </a:solidFill>
                        <a:latin typeface="+mn-lt"/>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rPr>
                        <a:t>Addition. </a:t>
                      </a:r>
                      <a:endParaRPr lang="en-US" sz="1800" dirty="0" smtClean="0">
                        <a:solidFill>
                          <a:schemeClr val="tx1"/>
                        </a:solidFill>
                        <a:latin typeface="+mn-lt"/>
                      </a:endParaRPr>
                    </a:p>
                  </a:txBody>
                  <a:tcPr/>
                </a:tc>
              </a:tr>
              <a:tr h="228600">
                <a:tc>
                  <a:txBody>
                    <a:bodyPr/>
                    <a:lstStyle/>
                    <a:p>
                      <a:pPr marL="0" indent="0"/>
                      <a:r>
                        <a:rPr lang="en-US" sz="1800" dirty="0" smtClean="0">
                          <a:latin typeface="+mn-lt"/>
                        </a:rPr>
                        <a:t>-  or -= </a:t>
                      </a:r>
                      <a:endParaRPr lang="en-US" sz="1800" dirty="0">
                        <a:solidFill>
                          <a:schemeClr val="tx1"/>
                        </a:solidFill>
                        <a:latin typeface="+mn-lt"/>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rPr>
                        <a:t>Subtraction. </a:t>
                      </a:r>
                      <a:endParaRPr lang="en-US" sz="1800" dirty="0" smtClean="0">
                        <a:solidFill>
                          <a:schemeClr val="tx1"/>
                        </a:solidFill>
                        <a:latin typeface="+mn-lt"/>
                      </a:endParaRPr>
                    </a:p>
                  </a:txBody>
                  <a:tcPr/>
                </a:tc>
              </a:tr>
              <a:tr h="228600">
                <a:tc>
                  <a:txBody>
                    <a:bodyPr/>
                    <a:lstStyle/>
                    <a:p>
                      <a:r>
                        <a:rPr lang="en-US" sz="1800" dirty="0" smtClean="0">
                          <a:latin typeface="+mn-lt"/>
                        </a:rPr>
                        <a:t>= </a:t>
                      </a:r>
                      <a:endParaRPr lang="en-US" sz="1800" dirty="0">
                        <a:solidFill>
                          <a:schemeClr val="tx1"/>
                        </a:solidFill>
                        <a:latin typeface="+mn-lt"/>
                      </a:endParaRPr>
                    </a:p>
                  </a:txBody>
                  <a:tcPr/>
                </a:tc>
                <a:tc>
                  <a:txBody>
                    <a:bodyPr/>
                    <a:lstStyle/>
                    <a:p>
                      <a:pPr marL="0" lvl="1" indent="0">
                        <a:buNone/>
                      </a:pPr>
                      <a:r>
                        <a:rPr lang="en-US" sz="1800" dirty="0" smtClean="0">
                          <a:latin typeface="+mn-lt"/>
                        </a:rPr>
                        <a:t>Assigns a value to a variable</a:t>
                      </a:r>
                      <a:endParaRPr lang="en-US" sz="1800" dirty="0">
                        <a:solidFill>
                          <a:schemeClr val="tx1"/>
                        </a:solidFill>
                        <a:latin typeface="+mn-lt"/>
                      </a:endParaRPr>
                    </a:p>
                  </a:txBody>
                  <a:tcPr/>
                </a:tc>
              </a:tr>
            </a:tbl>
          </a:graphicData>
        </a:graphic>
      </p:graphicFrame>
    </p:spTree>
    <p:extLst>
      <p:ext uri="{BB962C8B-B14F-4D97-AF65-F5344CB8AC3E}">
        <p14:creationId xmlns:p14="http://schemas.microsoft.com/office/powerpoint/2010/main" val="182184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Without PowerShell</a:t>
            </a:r>
            <a:endParaRPr lang="en-US" dirty="0"/>
          </a:p>
        </p:txBody>
      </p:sp>
      <p:sp>
        <p:nvSpPr>
          <p:cNvPr id="3" name="Content Placeholder 2"/>
          <p:cNvSpPr>
            <a:spLocks noGrp="1"/>
          </p:cNvSpPr>
          <p:nvPr>
            <p:ph idx="1"/>
          </p:nvPr>
        </p:nvSpPr>
        <p:spPr/>
        <p:txBody>
          <a:bodyPr>
            <a:normAutofit/>
          </a:bodyPr>
          <a:lstStyle/>
          <a:p>
            <a:r>
              <a:rPr lang="en-US" dirty="0"/>
              <a:t>Windows </a:t>
            </a:r>
            <a:r>
              <a:rPr lang="en-US" dirty="0" smtClean="0"/>
              <a:t>users and administrators </a:t>
            </a:r>
            <a:r>
              <a:rPr lang="en-US" dirty="0"/>
              <a:t>have always been happy clicking around in the graphical user interface (GUI) to accomplish their chores</a:t>
            </a:r>
            <a:r>
              <a:rPr lang="en-US" dirty="0" smtClean="0"/>
              <a:t>.</a:t>
            </a:r>
          </a:p>
        </p:txBody>
      </p:sp>
    </p:spTree>
    <p:extLst>
      <p:ext uri="{BB962C8B-B14F-4D97-AF65-F5344CB8AC3E}">
        <p14:creationId xmlns:p14="http://schemas.microsoft.com/office/powerpoint/2010/main" val="1632934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Data types</a:t>
            </a:r>
            <a:endParaRPr lang="en-US" dirty="0" smtClean="0"/>
          </a:p>
        </p:txBody>
      </p:sp>
      <p:graphicFrame>
        <p:nvGraphicFramePr>
          <p:cNvPr id="87110" name="Group 70"/>
          <p:cNvGraphicFramePr>
            <a:graphicFrameLocks noGrp="1"/>
          </p:cNvGraphicFramePr>
          <p:nvPr>
            <p:ph idx="1"/>
            <p:extLst>
              <p:ext uri="{D42A27DB-BD31-4B8C-83A1-F6EECF244321}">
                <p14:modId xmlns:p14="http://schemas.microsoft.com/office/powerpoint/2010/main" val="953951024"/>
              </p:ext>
            </p:extLst>
          </p:nvPr>
        </p:nvGraphicFramePr>
        <p:xfrm>
          <a:off x="1705195" y="1419045"/>
          <a:ext cx="5733611" cy="2682240"/>
        </p:xfrm>
        <a:graphic>
          <a:graphicData uri="http://schemas.openxmlformats.org/drawingml/2006/table">
            <a:tbl>
              <a:tblPr firstRow="1">
                <a:tableStyleId>{3C2FFA5D-87B4-456A-9821-1D502468CF0F}</a:tableStyleId>
              </a:tblPr>
              <a:tblGrid>
                <a:gridCol w="1388843"/>
                <a:gridCol w="4344768"/>
              </a:tblGrid>
              <a:tr h="2696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Type</a:t>
                      </a:r>
                      <a:endParaRPr kumimoji="0" lang="en-US" sz="1600" b="0" i="0" u="none" strike="noStrike" cap="none" normalizeH="0" baseline="0" dirty="0" smtClean="0">
                        <a:ln>
                          <a:noFill/>
                        </a:ln>
                        <a:solidFill>
                          <a:schemeClr val="bg1">
                            <a:lumMod val="85000"/>
                          </a:schemeClr>
                        </a:solidFill>
                        <a:effectLst/>
                        <a:latin typeface="+mn-lt"/>
                      </a:endParaRPr>
                    </a:p>
                  </a:txBody>
                  <a:tcPr marL="123715" marR="12371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Description</a:t>
                      </a:r>
                      <a:endParaRPr kumimoji="0" lang="en-US" sz="1600" b="0" i="0" u="none" strike="noStrike" cap="none" normalizeH="0" baseline="0" dirty="0" smtClean="0">
                        <a:ln>
                          <a:noFill/>
                        </a:ln>
                        <a:solidFill>
                          <a:schemeClr val="bg1">
                            <a:lumMod val="85000"/>
                          </a:schemeClr>
                        </a:solidFill>
                        <a:effectLst/>
                        <a:latin typeface="+mn-lt"/>
                      </a:endParaRPr>
                    </a:p>
                  </a:txBody>
                  <a:tcPr marL="123715" marR="123715" anchor="ctr" horzOverflow="overflow"/>
                </a:tc>
              </a:tr>
              <a:tr h="2696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a:t>
                      </a:r>
                      <a:r>
                        <a:rPr kumimoji="0" lang="en-US" sz="1600" u="none" strike="noStrike" cap="none" normalizeH="0" baseline="0" dirty="0" err="1" smtClean="0">
                          <a:ln>
                            <a:noFill/>
                          </a:ln>
                          <a:effectLst/>
                        </a:rPr>
                        <a:t>int</a:t>
                      </a:r>
                      <a:r>
                        <a:rPr kumimoji="0" lang="en-US" sz="1600" u="none" strike="noStrike" cap="none" normalizeH="0" baseline="0" dirty="0" smtClean="0">
                          <a:ln>
                            <a:noFill/>
                          </a:ln>
                          <a:effectLst/>
                        </a:rPr>
                        <a:t>]</a:t>
                      </a:r>
                      <a:endParaRPr kumimoji="0" lang="en-US" sz="1600" b="1" i="0" u="none" strike="noStrike" cap="none" normalizeH="0" baseline="0" dirty="0" smtClean="0">
                        <a:ln>
                          <a:noFill/>
                        </a:ln>
                        <a:solidFill>
                          <a:schemeClr val="accent1"/>
                        </a:solidFill>
                        <a:effectLst/>
                        <a:latin typeface="+mn-lt"/>
                      </a:endParaRPr>
                    </a:p>
                  </a:txBody>
                  <a:tcPr marL="123715" marR="12371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32-bit signed integer</a:t>
                      </a:r>
                      <a:endParaRPr kumimoji="0" lang="en-US" sz="1600" b="0" i="0" u="none" strike="noStrike" cap="none" normalizeH="0" baseline="0" dirty="0" smtClean="0">
                        <a:ln>
                          <a:noFill/>
                        </a:ln>
                        <a:solidFill>
                          <a:schemeClr val="accent1"/>
                        </a:solidFill>
                        <a:effectLst/>
                        <a:latin typeface="+mn-lt"/>
                      </a:endParaRPr>
                    </a:p>
                  </a:txBody>
                  <a:tcPr marL="123715" marR="123715" anchor="ctr" horzOverflow="overflow"/>
                </a:tc>
              </a:tr>
              <a:tr h="2696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[string]</a:t>
                      </a:r>
                      <a:endParaRPr kumimoji="0" lang="en-US" sz="1600" b="1" i="0" u="none" strike="noStrike" cap="none" normalizeH="0" baseline="0" dirty="0" smtClean="0">
                        <a:ln>
                          <a:noFill/>
                        </a:ln>
                        <a:solidFill>
                          <a:schemeClr val="accent1"/>
                        </a:solidFill>
                        <a:effectLst/>
                        <a:latin typeface="+mn-lt"/>
                      </a:endParaRPr>
                    </a:p>
                  </a:txBody>
                  <a:tcPr marL="123715" marR="12371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Fixed-length string of Unicode characters</a:t>
                      </a:r>
                      <a:endParaRPr kumimoji="0" lang="en-US" sz="1600" b="0" i="0" u="none" strike="noStrike" cap="none" normalizeH="0" baseline="0" dirty="0" smtClean="0">
                        <a:ln>
                          <a:noFill/>
                        </a:ln>
                        <a:solidFill>
                          <a:schemeClr val="accent1"/>
                        </a:solidFill>
                        <a:effectLst/>
                        <a:latin typeface="+mn-lt"/>
                      </a:endParaRPr>
                    </a:p>
                  </a:txBody>
                  <a:tcPr marL="123715" marR="123715" anchor="ctr" horzOverflow="overflow"/>
                </a:tc>
              </a:tr>
              <a:tr h="2696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[byte]</a:t>
                      </a:r>
                      <a:endParaRPr kumimoji="0" lang="en-US" sz="1600" b="1" i="0" u="none" strike="noStrike" cap="none" normalizeH="0" baseline="0" dirty="0" smtClean="0">
                        <a:ln>
                          <a:noFill/>
                        </a:ln>
                        <a:solidFill>
                          <a:schemeClr val="accent1"/>
                        </a:solidFill>
                        <a:effectLst/>
                        <a:latin typeface="+mn-lt"/>
                      </a:endParaRPr>
                    </a:p>
                  </a:txBody>
                  <a:tcPr marL="123715" marR="12371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An 8-bit unsigned character</a:t>
                      </a:r>
                      <a:endParaRPr kumimoji="0" lang="en-US" sz="1600" b="0" i="0" u="none" strike="noStrike" cap="none" normalizeH="0" baseline="0" dirty="0" smtClean="0">
                        <a:ln>
                          <a:noFill/>
                        </a:ln>
                        <a:solidFill>
                          <a:schemeClr val="accent1"/>
                        </a:solidFill>
                        <a:effectLst/>
                        <a:latin typeface="+mn-lt"/>
                      </a:endParaRPr>
                    </a:p>
                  </a:txBody>
                  <a:tcPr marL="123715" marR="123715" anchor="ctr" horzOverflow="overflow"/>
                </a:tc>
              </a:tr>
              <a:tr h="2696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a:t>
                      </a:r>
                      <a:r>
                        <a:rPr kumimoji="0" lang="en-US" sz="1600" u="none" strike="noStrike" cap="none" normalizeH="0" baseline="0" dirty="0" err="1" smtClean="0">
                          <a:ln>
                            <a:noFill/>
                          </a:ln>
                          <a:effectLst/>
                        </a:rPr>
                        <a:t>bool</a:t>
                      </a:r>
                      <a:r>
                        <a:rPr kumimoji="0" lang="en-US" sz="1600" u="none" strike="noStrike" cap="none" normalizeH="0" baseline="0" dirty="0" smtClean="0">
                          <a:ln>
                            <a:noFill/>
                          </a:ln>
                          <a:effectLst/>
                        </a:rPr>
                        <a:t>]</a:t>
                      </a:r>
                      <a:endParaRPr kumimoji="0" lang="en-US" sz="1600" b="1" i="0" u="none" strike="noStrike" cap="none" normalizeH="0" baseline="0" dirty="0" smtClean="0">
                        <a:ln>
                          <a:noFill/>
                        </a:ln>
                        <a:solidFill>
                          <a:schemeClr val="accent1"/>
                        </a:solidFill>
                        <a:effectLst/>
                        <a:latin typeface="+mn-lt"/>
                      </a:endParaRPr>
                    </a:p>
                  </a:txBody>
                  <a:tcPr marL="123715" marR="12371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Boolean True/False value</a:t>
                      </a:r>
                      <a:endParaRPr kumimoji="0" lang="en-US" sz="1600" b="0" i="0" u="none" strike="noStrike" cap="none" normalizeH="0" baseline="0" dirty="0" smtClean="0">
                        <a:ln>
                          <a:noFill/>
                        </a:ln>
                        <a:solidFill>
                          <a:schemeClr val="accent1"/>
                        </a:solidFill>
                        <a:effectLst/>
                        <a:latin typeface="+mn-lt"/>
                      </a:endParaRPr>
                    </a:p>
                  </a:txBody>
                  <a:tcPr marL="123715" marR="123715" anchor="ctr" horzOverflow="overflow"/>
                </a:tc>
              </a:tr>
              <a:tr h="2696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[single]</a:t>
                      </a:r>
                      <a:endParaRPr kumimoji="0" lang="en-US" sz="1600" b="1" i="0" u="none" strike="noStrike" cap="none" normalizeH="0" baseline="0" dirty="0" smtClean="0">
                        <a:ln>
                          <a:noFill/>
                        </a:ln>
                        <a:solidFill>
                          <a:schemeClr val="accent1"/>
                        </a:solidFill>
                        <a:effectLst/>
                        <a:latin typeface="+mn-lt"/>
                      </a:endParaRPr>
                    </a:p>
                  </a:txBody>
                  <a:tcPr marL="123715" marR="12371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Single-precision 32-bit floating point number</a:t>
                      </a:r>
                      <a:endParaRPr kumimoji="0" lang="en-US" sz="1600" b="0" i="0" u="none" strike="noStrike" cap="none" normalizeH="0" baseline="0" dirty="0" smtClean="0">
                        <a:ln>
                          <a:noFill/>
                        </a:ln>
                        <a:solidFill>
                          <a:schemeClr val="accent1"/>
                        </a:solidFill>
                        <a:effectLst/>
                        <a:latin typeface="+mn-lt"/>
                      </a:endParaRPr>
                    </a:p>
                  </a:txBody>
                  <a:tcPr marL="123715" marR="123715" anchor="ctr" horzOverflow="overflow"/>
                </a:tc>
              </a:tr>
              <a:tr h="2696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[array]</a:t>
                      </a:r>
                      <a:endParaRPr kumimoji="0" lang="en-US" sz="1600" b="1" i="0" u="none" strike="noStrike" cap="none" normalizeH="0" baseline="0" dirty="0" smtClean="0">
                        <a:ln>
                          <a:noFill/>
                        </a:ln>
                        <a:solidFill>
                          <a:schemeClr val="accent1"/>
                        </a:solidFill>
                        <a:effectLst/>
                        <a:latin typeface="+mn-lt"/>
                      </a:endParaRPr>
                    </a:p>
                  </a:txBody>
                  <a:tcPr marL="123715" marR="12371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An array of values</a:t>
                      </a:r>
                      <a:endParaRPr kumimoji="0" lang="en-US" sz="1600" b="0" i="0" u="none" strike="noStrike" cap="none" normalizeH="0" baseline="0" dirty="0" smtClean="0">
                        <a:ln>
                          <a:noFill/>
                        </a:ln>
                        <a:solidFill>
                          <a:schemeClr val="accent1"/>
                        </a:solidFill>
                        <a:effectLst/>
                        <a:latin typeface="+mn-lt"/>
                      </a:endParaRPr>
                    </a:p>
                  </a:txBody>
                  <a:tcPr marL="123715" marR="123715" anchor="ctr" horzOverflow="overflow"/>
                </a:tc>
              </a:tr>
              <a:tr h="2696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a:t>
                      </a:r>
                      <a:r>
                        <a:rPr kumimoji="0" lang="en-US" sz="1600" u="none" strike="noStrike" cap="none" normalizeH="0" baseline="0" dirty="0" err="1" smtClean="0">
                          <a:ln>
                            <a:noFill/>
                          </a:ln>
                          <a:effectLst/>
                        </a:rPr>
                        <a:t>hashtable</a:t>
                      </a:r>
                      <a:r>
                        <a:rPr kumimoji="0" lang="en-US" sz="1600" u="none" strike="noStrike" cap="none" normalizeH="0" baseline="0" dirty="0" smtClean="0">
                          <a:ln>
                            <a:noFill/>
                          </a:ln>
                          <a:effectLst/>
                        </a:rPr>
                        <a:t>]</a:t>
                      </a:r>
                      <a:endParaRPr kumimoji="0" lang="en-US" sz="1600" b="1" i="0" u="none" strike="noStrike" cap="none" normalizeH="0" baseline="0" dirty="0" smtClean="0">
                        <a:ln>
                          <a:noFill/>
                        </a:ln>
                        <a:solidFill>
                          <a:schemeClr val="accent1"/>
                        </a:solidFill>
                        <a:effectLst/>
                        <a:latin typeface="+mn-lt"/>
                      </a:endParaRPr>
                    </a:p>
                  </a:txBody>
                  <a:tcPr marL="123715" marR="12371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A </a:t>
                      </a:r>
                      <a:r>
                        <a:rPr kumimoji="0" lang="en-US" sz="1600" u="none" strike="noStrike" cap="none" normalizeH="0" baseline="0" dirty="0" err="1" smtClean="0">
                          <a:ln>
                            <a:noFill/>
                          </a:ln>
                          <a:effectLst/>
                        </a:rPr>
                        <a:t>hashtable</a:t>
                      </a:r>
                      <a:r>
                        <a:rPr kumimoji="0" lang="en-US" sz="1600" u="none" strike="noStrike" cap="none" normalizeH="0" baseline="0" dirty="0" smtClean="0">
                          <a:ln>
                            <a:noFill/>
                          </a:ln>
                          <a:effectLst/>
                        </a:rPr>
                        <a:t> object</a:t>
                      </a:r>
                      <a:endParaRPr kumimoji="0" lang="en-US" sz="1600" b="0" i="0" u="none" strike="noStrike" cap="none" normalizeH="0" baseline="0" dirty="0" smtClean="0">
                        <a:ln>
                          <a:noFill/>
                        </a:ln>
                        <a:solidFill>
                          <a:schemeClr val="accent1"/>
                        </a:solidFill>
                        <a:effectLst/>
                        <a:latin typeface="+mn-lt"/>
                      </a:endParaRPr>
                    </a:p>
                  </a:txBody>
                  <a:tcPr marL="123715" marR="123715" anchor="ctr" horzOverflow="overflow"/>
                </a:tc>
              </a:tr>
            </a:tbl>
          </a:graphicData>
        </a:graphic>
      </p:graphicFrame>
      <p:sp>
        <p:nvSpPr>
          <p:cNvPr id="2" name="Slide Number Placeholder 1"/>
          <p:cNvSpPr>
            <a:spLocks noGrp="1"/>
          </p:cNvSpPr>
          <p:nvPr>
            <p:ph type="sldNum" sz="quarter" idx="4294967295"/>
          </p:nvPr>
        </p:nvSpPr>
        <p:spPr>
          <a:xfrm>
            <a:off x="8582025" y="6367463"/>
            <a:ext cx="561975" cy="365125"/>
          </a:xfrm>
          <a:prstGeom prst="rect">
            <a:avLst/>
          </a:prstGeom>
        </p:spPr>
        <p:txBody>
          <a:bodyPr/>
          <a:lstStyle/>
          <a:p>
            <a:fld id="{55870573-9B98-4EAD-B9B8-9F003322BB68}" type="slidenum">
              <a:rPr lang="en-US" smtClean="0"/>
              <a:pPr/>
              <a:t>30</a:t>
            </a:fld>
            <a:endParaRPr lang="en-US"/>
          </a:p>
        </p:txBody>
      </p:sp>
      <p:sp>
        <p:nvSpPr>
          <p:cNvPr id="3" name="TextBox 2"/>
          <p:cNvSpPr txBox="1"/>
          <p:nvPr/>
        </p:nvSpPr>
        <p:spPr>
          <a:xfrm>
            <a:off x="353682" y="6367117"/>
            <a:ext cx="6581955" cy="307777"/>
          </a:xfrm>
          <a:prstGeom prst="rect">
            <a:avLst/>
          </a:prstGeom>
          <a:noFill/>
        </p:spPr>
        <p:txBody>
          <a:bodyPr wrap="square" rtlCol="0">
            <a:spAutoFit/>
          </a:bodyPr>
          <a:lstStyle/>
          <a:p>
            <a:r>
              <a:rPr lang="en-US" sz="1400" dirty="0" smtClean="0">
                <a:solidFill>
                  <a:schemeClr val="bg1">
                    <a:lumMod val="85000"/>
                  </a:schemeClr>
                </a:solidFill>
              </a:rPr>
              <a:t>Note: These are the important ones for our class, there are tons more.</a:t>
            </a:r>
            <a:endParaRPr lang="en-US" sz="1400" dirty="0">
              <a:solidFill>
                <a:schemeClr val="bg1">
                  <a:lumMod val="85000"/>
                </a:schemeClr>
              </a:solidFill>
            </a:endParaRPr>
          </a:p>
        </p:txBody>
      </p:sp>
    </p:spTree>
    <p:extLst>
      <p:ext uri="{BB962C8B-B14F-4D97-AF65-F5344CB8AC3E}">
        <p14:creationId xmlns:p14="http://schemas.microsoft.com/office/powerpoint/2010/main" val="1893141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marL="0" indent="0">
              <a:buNone/>
            </a:pPr>
            <a:r>
              <a:rPr lang="en-US" dirty="0" smtClean="0"/>
              <a:t>Enter the following lines at the command prompt and observe the behavior:</a:t>
            </a:r>
            <a:endParaRPr lang="en-US" dirty="0"/>
          </a:p>
        </p:txBody>
      </p:sp>
      <p:sp>
        <p:nvSpPr>
          <p:cNvPr id="5" name="Slide Number Placeholder 4"/>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31</a:t>
            </a:fld>
            <a:endParaRPr lang="en-US"/>
          </a:p>
        </p:txBody>
      </p:sp>
      <p:sp>
        <p:nvSpPr>
          <p:cNvPr id="4" name="TextBox 3"/>
          <p:cNvSpPr txBox="1"/>
          <p:nvPr/>
        </p:nvSpPr>
        <p:spPr>
          <a:xfrm>
            <a:off x="1858308" y="2431420"/>
            <a:ext cx="5427383" cy="2994595"/>
          </a:xfrm>
          <a:prstGeom prst="rect">
            <a:avLst/>
          </a:prstGeom>
          <a:solidFill>
            <a:schemeClr val="tx1">
              <a:lumMod val="85000"/>
              <a:lumOff val="15000"/>
            </a:schemeClr>
          </a:solidFill>
        </p:spPr>
        <p:txBody>
          <a:bodyPr wrap="none" rtlCol="0">
            <a:normAutofit/>
          </a:bodyPr>
          <a:lstStyle/>
          <a:p>
            <a:r>
              <a:rPr lang="en-US" sz="2400" dirty="0" smtClean="0">
                <a:solidFill>
                  <a:schemeClr val="bg1">
                    <a:lumMod val="85000"/>
                  </a:schemeClr>
                </a:solidFill>
                <a:latin typeface="Courier New" panose="02070309020205020404" pitchFamily="49" charset="0"/>
                <a:cs typeface="Courier New" panose="02070309020205020404" pitchFamily="49" charset="0"/>
              </a:rPr>
              <a:t>#Key in this line and </a:t>
            </a:r>
          </a:p>
          <a:p>
            <a:r>
              <a:rPr lang="en-US" sz="2400" dirty="0">
                <a:solidFill>
                  <a:schemeClr val="bg1">
                    <a:lumMod val="85000"/>
                  </a:schemeClr>
                </a:solidFill>
                <a:latin typeface="Courier New" panose="02070309020205020404" pitchFamily="49" charset="0"/>
                <a:cs typeface="Courier New" panose="02070309020205020404" pitchFamily="49" charset="0"/>
              </a:rPr>
              <a:t>#</a:t>
            </a:r>
            <a:r>
              <a:rPr lang="en-US" sz="2400" dirty="0" smtClean="0">
                <a:solidFill>
                  <a:schemeClr val="bg1">
                    <a:lumMod val="85000"/>
                  </a:schemeClr>
                </a:solidFill>
                <a:latin typeface="Courier New" panose="02070309020205020404" pitchFamily="49" charset="0"/>
                <a:cs typeface="Courier New" panose="02070309020205020404" pitchFamily="49" charset="0"/>
              </a:rPr>
              <a:t>the rest  below</a:t>
            </a:r>
          </a:p>
          <a:p>
            <a:endParaRPr lang="en-US" sz="1000" dirty="0" smtClean="0">
              <a:solidFill>
                <a:schemeClr val="bg1">
                  <a:lumMod val="85000"/>
                </a:schemeClr>
              </a:solidFill>
              <a:latin typeface="Courier New" panose="02070309020205020404" pitchFamily="49" charset="0"/>
              <a:cs typeface="Courier New" panose="02070309020205020404" pitchFamily="49" charset="0"/>
            </a:endParaRPr>
          </a:p>
          <a:p>
            <a:r>
              <a:rPr lang="en-US" sz="2400" b="1" dirty="0">
                <a:solidFill>
                  <a:srgbClr val="92D050"/>
                </a:solidFill>
                <a:latin typeface="Courier New" panose="02070309020205020404" pitchFamily="49" charset="0"/>
                <a:cs typeface="Courier New" panose="02070309020205020404" pitchFamily="49" charset="0"/>
              </a:rPr>
              <a:t>PS&gt; </a:t>
            </a:r>
            <a:r>
              <a:rPr lang="en-US" sz="2400" dirty="0" smtClean="0">
                <a:solidFill>
                  <a:schemeClr val="bg1">
                    <a:lumMod val="85000"/>
                  </a:schemeClr>
                </a:solidFill>
                <a:latin typeface="Courier New" panose="02070309020205020404" pitchFamily="49" charset="0"/>
                <a:cs typeface="Courier New" panose="02070309020205020404" pitchFamily="49" charset="0"/>
              </a:rPr>
              <a:t>54</a:t>
            </a:r>
          </a:p>
          <a:p>
            <a:endParaRPr lang="en-US" sz="1000" dirty="0">
              <a:solidFill>
                <a:schemeClr val="bg1">
                  <a:lumMod val="85000"/>
                </a:schemeClr>
              </a:solidFill>
              <a:latin typeface="Courier New" panose="02070309020205020404" pitchFamily="49" charset="0"/>
              <a:cs typeface="Courier New" panose="02070309020205020404" pitchFamily="49" charset="0"/>
            </a:endParaRPr>
          </a:p>
          <a:p>
            <a:r>
              <a:rPr lang="en-US" sz="2400" b="1" dirty="0">
                <a:solidFill>
                  <a:srgbClr val="92D050"/>
                </a:solidFill>
                <a:latin typeface="Courier New" panose="02070309020205020404" pitchFamily="49" charset="0"/>
                <a:cs typeface="Courier New" panose="02070309020205020404" pitchFamily="49" charset="0"/>
              </a:rPr>
              <a:t>PS</a:t>
            </a:r>
            <a:r>
              <a:rPr lang="en-US" sz="2400" b="1" dirty="0" smtClean="0">
                <a:solidFill>
                  <a:srgbClr val="92D050"/>
                </a:solidFill>
                <a:latin typeface="Courier New" panose="02070309020205020404" pitchFamily="49" charset="0"/>
                <a:cs typeface="Courier New" panose="02070309020205020404" pitchFamily="49" charset="0"/>
              </a:rPr>
              <a:t>&gt; </a:t>
            </a:r>
            <a:r>
              <a:rPr lang="en-US" sz="2400" dirty="0" smtClean="0">
                <a:solidFill>
                  <a:schemeClr val="bg1">
                    <a:lumMod val="85000"/>
                  </a:schemeClr>
                </a:solidFill>
                <a:latin typeface="Courier New" panose="02070309020205020404" pitchFamily="49" charset="0"/>
                <a:cs typeface="Courier New" panose="02070309020205020404" pitchFamily="49" charset="0"/>
              </a:rPr>
              <a:t>(54 * 3 ) – 2</a:t>
            </a:r>
          </a:p>
          <a:p>
            <a:endParaRPr lang="en-US" sz="1000" dirty="0" smtClean="0">
              <a:solidFill>
                <a:schemeClr val="bg1">
                  <a:lumMod val="85000"/>
                </a:schemeClr>
              </a:solidFill>
              <a:latin typeface="Courier New" panose="02070309020205020404" pitchFamily="49" charset="0"/>
              <a:cs typeface="Courier New" panose="02070309020205020404" pitchFamily="49" charset="0"/>
            </a:endParaRPr>
          </a:p>
          <a:p>
            <a:r>
              <a:rPr lang="en-US" sz="2400" b="1" dirty="0">
                <a:solidFill>
                  <a:srgbClr val="92D050"/>
                </a:solidFill>
                <a:latin typeface="Courier New" panose="02070309020205020404" pitchFamily="49" charset="0"/>
                <a:cs typeface="Courier New" panose="02070309020205020404" pitchFamily="49" charset="0"/>
              </a:rPr>
              <a:t>PS&gt; </a:t>
            </a:r>
            <a:r>
              <a:rPr lang="en-US" sz="2400" dirty="0" smtClean="0">
                <a:solidFill>
                  <a:schemeClr val="bg1">
                    <a:lumMod val="85000"/>
                  </a:schemeClr>
                </a:solidFill>
                <a:latin typeface="Courier New" panose="02070309020205020404" pitchFamily="49" charset="0"/>
                <a:cs typeface="Courier New" panose="02070309020205020404" pitchFamily="49" charset="0"/>
              </a:rPr>
              <a:t>"Patrick is " + 54</a:t>
            </a:r>
          </a:p>
          <a:p>
            <a:endParaRPr lang="en-US" sz="1000" dirty="0" smtClean="0">
              <a:solidFill>
                <a:schemeClr val="bg1">
                  <a:lumMod val="85000"/>
                </a:schemeClr>
              </a:solidFill>
              <a:latin typeface="Courier New" panose="02070309020205020404" pitchFamily="49" charset="0"/>
              <a:cs typeface="Courier New" panose="02070309020205020404" pitchFamily="49" charset="0"/>
            </a:endParaRPr>
          </a:p>
          <a:p>
            <a:r>
              <a:rPr lang="en-US" sz="2400" b="1" dirty="0">
                <a:solidFill>
                  <a:srgbClr val="92D050"/>
                </a:solidFill>
                <a:latin typeface="Courier New" panose="02070309020205020404" pitchFamily="49" charset="0"/>
                <a:cs typeface="Courier New" panose="02070309020205020404" pitchFamily="49" charset="0"/>
              </a:rPr>
              <a:t>PS&gt; </a:t>
            </a:r>
            <a:r>
              <a:rPr lang="en-US" sz="2400" dirty="0" smtClean="0">
                <a:solidFill>
                  <a:schemeClr val="bg1">
                    <a:lumMod val="85000"/>
                  </a:schemeClr>
                </a:solidFill>
                <a:latin typeface="Courier New" panose="02070309020205020404" pitchFamily="49" charset="0"/>
                <a:cs typeface="Courier New" panose="02070309020205020404" pitchFamily="49" charset="0"/>
              </a:rPr>
              <a:t>Get-Date</a:t>
            </a:r>
            <a:endParaRPr lang="en-US" sz="2400" dirty="0">
              <a:solidFill>
                <a:schemeClr val="bg1">
                  <a:lumMod val="8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9699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 Exercise</a:t>
            </a:r>
            <a:endParaRPr lang="en-US" dirty="0"/>
          </a:p>
        </p:txBody>
      </p:sp>
      <p:pic>
        <p:nvPicPr>
          <p:cNvPr id="8" name="Content Placeholder 7"/>
          <p:cNvPicPr>
            <a:picLocks noGrp="1" noChangeAspect="1"/>
          </p:cNvPicPr>
          <p:nvPr>
            <p:ph idx="1"/>
          </p:nvPr>
        </p:nvPicPr>
        <p:blipFill>
          <a:blip r:embed="rId2"/>
          <a:stretch>
            <a:fillRect/>
          </a:stretch>
        </p:blipFill>
        <p:spPr>
          <a:xfrm>
            <a:off x="1263015" y="1143000"/>
            <a:ext cx="6617969" cy="2757487"/>
          </a:xfrm>
          <a:prstGeom prst="rect">
            <a:avLst/>
          </a:prstGeom>
        </p:spPr>
      </p:pic>
      <p:sp>
        <p:nvSpPr>
          <p:cNvPr id="5" name="Slide Number Placeholder 4"/>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32</a:t>
            </a:fld>
            <a:endParaRPr lang="en-US"/>
          </a:p>
        </p:txBody>
      </p:sp>
      <p:sp>
        <p:nvSpPr>
          <p:cNvPr id="9" name="TextBox 8"/>
          <p:cNvSpPr txBox="1"/>
          <p:nvPr/>
        </p:nvSpPr>
        <p:spPr>
          <a:xfrm>
            <a:off x="381000" y="4111330"/>
            <a:ext cx="7823396" cy="1077218"/>
          </a:xfrm>
          <a:prstGeom prst="rect">
            <a:avLst/>
          </a:prstGeom>
          <a:noFill/>
        </p:spPr>
        <p:txBody>
          <a:bodyPr wrap="square" rtlCol="0">
            <a:spAutoFit/>
          </a:bodyPr>
          <a:lstStyle/>
          <a:p>
            <a:pPr algn="ctr"/>
            <a:r>
              <a:rPr lang="en-US" sz="3200" dirty="0" smtClean="0">
                <a:solidFill>
                  <a:srgbClr val="92D050"/>
                </a:solidFill>
                <a:latin typeface="+mn-lt"/>
              </a:rPr>
              <a:t>Why?  </a:t>
            </a:r>
          </a:p>
          <a:p>
            <a:pPr algn="ctr"/>
            <a:r>
              <a:rPr lang="en-US" sz="3200" dirty="0" smtClean="0">
                <a:solidFill>
                  <a:schemeClr val="bg1">
                    <a:lumMod val="85000"/>
                  </a:schemeClr>
                </a:solidFill>
                <a:latin typeface="+mn-lt"/>
              </a:rPr>
              <a:t>PowerShell is a </a:t>
            </a:r>
            <a:r>
              <a:rPr lang="en-US" sz="3200" i="1" dirty="0" smtClean="0">
                <a:solidFill>
                  <a:srgbClr val="92D050"/>
                </a:solidFill>
                <a:latin typeface="+mn-lt"/>
              </a:rPr>
              <a:t>loosely-typed</a:t>
            </a:r>
            <a:r>
              <a:rPr lang="en-US" sz="3200" dirty="0" smtClean="0">
                <a:solidFill>
                  <a:schemeClr val="bg1">
                    <a:lumMod val="85000"/>
                  </a:schemeClr>
                </a:solidFill>
                <a:latin typeface="+mn-lt"/>
              </a:rPr>
              <a:t> language</a:t>
            </a:r>
            <a:endParaRPr lang="en-US" sz="3200" dirty="0">
              <a:solidFill>
                <a:schemeClr val="bg1">
                  <a:lumMod val="85000"/>
                </a:schemeClr>
              </a:solidFill>
              <a:latin typeface="+mn-lt"/>
            </a:endParaRPr>
          </a:p>
        </p:txBody>
      </p:sp>
    </p:spTree>
    <p:extLst>
      <p:ext uri="{BB962C8B-B14F-4D97-AF65-F5344CB8AC3E}">
        <p14:creationId xmlns:p14="http://schemas.microsoft.com/office/powerpoint/2010/main" val="2951136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Loose Typing</a:t>
            </a:r>
            <a:endParaRPr lang="en-US" dirty="0"/>
          </a:p>
        </p:txBody>
      </p:sp>
      <p:sp>
        <p:nvSpPr>
          <p:cNvPr id="3" name="Slide Number Placeholder 2"/>
          <p:cNvSpPr>
            <a:spLocks noGrp="1"/>
          </p:cNvSpPr>
          <p:nvPr>
            <p:ph type="sldNum" sz="quarter" idx="4294967295"/>
          </p:nvPr>
        </p:nvSpPr>
        <p:spPr>
          <a:xfrm>
            <a:off x="8582025" y="6367463"/>
            <a:ext cx="561975" cy="365125"/>
          </a:xfrm>
          <a:prstGeom prst="rect">
            <a:avLst/>
          </a:prstGeom>
        </p:spPr>
        <p:txBody>
          <a:bodyPr/>
          <a:lstStyle/>
          <a:p>
            <a:pPr>
              <a:defRPr/>
            </a:pPr>
            <a:fld id="{55870573-9B98-4EAD-B9B8-9F003322BB68}" type="slidenum">
              <a:rPr lang="en-US" smtClean="0"/>
              <a:pPr>
                <a:defRPr/>
              </a:pPr>
              <a:t>33</a:t>
            </a:fld>
            <a:endParaRPr lang="en-US"/>
          </a:p>
        </p:txBody>
      </p:sp>
      <p:sp>
        <p:nvSpPr>
          <p:cNvPr id="5" name="TextBox 4"/>
          <p:cNvSpPr txBox="1"/>
          <p:nvPr/>
        </p:nvSpPr>
        <p:spPr>
          <a:xfrm>
            <a:off x="469901" y="1295400"/>
            <a:ext cx="8204200" cy="2677656"/>
          </a:xfrm>
          <a:prstGeom prst="rect">
            <a:avLst/>
          </a:prstGeom>
          <a:solidFill>
            <a:schemeClr val="tx1">
              <a:lumMod val="75000"/>
              <a:lumOff val="25000"/>
            </a:schemeClr>
          </a:solidFill>
        </p:spPr>
        <p:txBody>
          <a:bodyPr wrap="square" rtlCol="0">
            <a:spAutoFit/>
          </a:bodyPr>
          <a:lstStyle/>
          <a:p>
            <a:r>
              <a:rPr lang="en-US" sz="2800" b="1" dirty="0">
                <a:solidFill>
                  <a:srgbClr val="92D050"/>
                </a:solidFill>
                <a:latin typeface="Courier New" panose="02070309020205020404" pitchFamily="49" charset="0"/>
                <a:cs typeface="Courier New" panose="02070309020205020404" pitchFamily="49" charset="0"/>
              </a:rPr>
              <a:t>PS&gt;</a:t>
            </a:r>
            <a:r>
              <a:rPr lang="en-US" sz="2800" dirty="0" smtClean="0">
                <a:solidFill>
                  <a:schemeClr val="accent1"/>
                </a:solidFill>
                <a:latin typeface="Courier New" panose="02070309020205020404" pitchFamily="49" charset="0"/>
                <a:cs typeface="Courier New" panose="02070309020205020404" pitchFamily="49" charset="0"/>
              </a:rPr>
              <a:t> </a:t>
            </a:r>
            <a:r>
              <a:rPr lang="en-US" sz="2800" dirty="0" smtClean="0">
                <a:solidFill>
                  <a:srgbClr val="F8F8F8"/>
                </a:solidFill>
                <a:latin typeface="Courier New" panose="02070309020205020404" pitchFamily="49" charset="0"/>
                <a:cs typeface="Courier New" panose="02070309020205020404" pitchFamily="49" charset="0"/>
              </a:rPr>
              <a:t>129 + "1"</a:t>
            </a:r>
          </a:p>
          <a:p>
            <a:r>
              <a:rPr lang="en-US" sz="2800" b="1" dirty="0">
                <a:solidFill>
                  <a:srgbClr val="92D050"/>
                </a:solidFill>
                <a:latin typeface="Courier New" panose="02070309020205020404" pitchFamily="49" charset="0"/>
                <a:cs typeface="Courier New" panose="02070309020205020404" pitchFamily="49" charset="0"/>
              </a:rPr>
              <a:t>PS&gt;</a:t>
            </a:r>
            <a:r>
              <a:rPr lang="en-US" sz="2800" dirty="0" smtClean="0">
                <a:solidFill>
                  <a:schemeClr val="accent1"/>
                </a:solidFill>
                <a:latin typeface="Courier New" panose="02070309020205020404" pitchFamily="49" charset="0"/>
                <a:cs typeface="Courier New" panose="02070309020205020404" pitchFamily="49" charset="0"/>
              </a:rPr>
              <a:t> </a:t>
            </a:r>
            <a:r>
              <a:rPr lang="en-US" sz="2800" dirty="0" smtClean="0">
                <a:solidFill>
                  <a:srgbClr val="F8F8F8"/>
                </a:solidFill>
                <a:latin typeface="Courier New" panose="02070309020205020404" pitchFamily="49" charset="0"/>
                <a:cs typeface="Courier New" panose="02070309020205020404" pitchFamily="49" charset="0"/>
              </a:rPr>
              <a:t>"1" + 129</a:t>
            </a:r>
          </a:p>
          <a:p>
            <a:r>
              <a:rPr lang="en-US" sz="2800" b="1" dirty="0">
                <a:solidFill>
                  <a:srgbClr val="92D050"/>
                </a:solidFill>
                <a:latin typeface="Courier New" panose="02070309020205020404" pitchFamily="49" charset="0"/>
                <a:cs typeface="Courier New" panose="02070309020205020404" pitchFamily="49" charset="0"/>
              </a:rPr>
              <a:t>PS&gt;</a:t>
            </a:r>
            <a:r>
              <a:rPr lang="en-US" sz="2800" dirty="0" smtClean="0">
                <a:solidFill>
                  <a:schemeClr val="accent1"/>
                </a:solidFill>
                <a:latin typeface="Courier New" panose="02070309020205020404" pitchFamily="49" charset="0"/>
                <a:cs typeface="Courier New" panose="02070309020205020404" pitchFamily="49" charset="0"/>
              </a:rPr>
              <a:t> </a:t>
            </a:r>
            <a:r>
              <a:rPr lang="en-US" sz="2800" dirty="0" smtClean="0">
                <a:solidFill>
                  <a:srgbClr val="F8F8F8"/>
                </a:solidFill>
                <a:latin typeface="Courier New" panose="02070309020205020404" pitchFamily="49" charset="0"/>
                <a:cs typeface="Courier New" panose="02070309020205020404" pitchFamily="49" charset="0"/>
              </a:rPr>
              <a:t>[</a:t>
            </a:r>
            <a:r>
              <a:rPr lang="en-US" sz="2800" dirty="0" err="1" smtClean="0">
                <a:solidFill>
                  <a:srgbClr val="F8F8F8"/>
                </a:solidFill>
                <a:latin typeface="Courier New" panose="02070309020205020404" pitchFamily="49" charset="0"/>
                <a:cs typeface="Courier New" panose="02070309020205020404" pitchFamily="49" charset="0"/>
              </a:rPr>
              <a:t>int</a:t>
            </a:r>
            <a:r>
              <a:rPr lang="en-US" sz="2800" dirty="0" smtClean="0">
                <a:solidFill>
                  <a:srgbClr val="F8F8F8"/>
                </a:solidFill>
                <a:latin typeface="Courier New" panose="02070309020205020404" pitchFamily="49" charset="0"/>
                <a:cs typeface="Courier New" panose="02070309020205020404" pitchFamily="49" charset="0"/>
              </a:rPr>
              <a:t>]"0129" + 1</a:t>
            </a:r>
          </a:p>
          <a:p>
            <a:r>
              <a:rPr lang="en-US" sz="2800" b="1" dirty="0">
                <a:solidFill>
                  <a:srgbClr val="92D050"/>
                </a:solidFill>
                <a:latin typeface="Courier New" panose="02070309020205020404" pitchFamily="49" charset="0"/>
                <a:cs typeface="Courier New" panose="02070309020205020404" pitchFamily="49" charset="0"/>
              </a:rPr>
              <a:t>PS&gt;</a:t>
            </a:r>
            <a:r>
              <a:rPr lang="en-US" sz="2800" dirty="0" smtClean="0">
                <a:solidFill>
                  <a:schemeClr val="accent1"/>
                </a:solidFill>
                <a:latin typeface="Courier New" panose="02070309020205020404" pitchFamily="49" charset="0"/>
                <a:cs typeface="Courier New" panose="02070309020205020404" pitchFamily="49" charset="0"/>
              </a:rPr>
              <a:t> </a:t>
            </a:r>
            <a:r>
              <a:rPr lang="en-US" sz="2800" dirty="0" smtClean="0">
                <a:solidFill>
                  <a:srgbClr val="F8F8F8"/>
                </a:solidFill>
                <a:latin typeface="Courier New" panose="02070309020205020404" pitchFamily="49" charset="0"/>
                <a:cs typeface="Courier New" panose="02070309020205020404" pitchFamily="49" charset="0"/>
              </a:rPr>
              <a:t>[</a:t>
            </a:r>
            <a:r>
              <a:rPr lang="en-US" sz="2800" dirty="0" err="1" smtClean="0">
                <a:solidFill>
                  <a:srgbClr val="F8F8F8"/>
                </a:solidFill>
                <a:latin typeface="Courier New" panose="02070309020205020404" pitchFamily="49" charset="0"/>
                <a:cs typeface="Courier New" panose="02070309020205020404" pitchFamily="49" charset="0"/>
              </a:rPr>
              <a:t>datetime</a:t>
            </a:r>
            <a:r>
              <a:rPr lang="en-US" sz="2800" dirty="0" smtClean="0">
                <a:solidFill>
                  <a:srgbClr val="F8F8F8"/>
                </a:solidFill>
                <a:latin typeface="Courier New" panose="02070309020205020404" pitchFamily="49" charset="0"/>
                <a:cs typeface="Courier New" panose="02070309020205020404" pitchFamily="49" charset="0"/>
              </a:rPr>
              <a:t>]"10/20/2009"</a:t>
            </a:r>
          </a:p>
          <a:p>
            <a:r>
              <a:rPr lang="en-US" sz="2800" b="1" dirty="0">
                <a:solidFill>
                  <a:srgbClr val="92D050"/>
                </a:solidFill>
                <a:latin typeface="Courier New" panose="02070309020205020404" pitchFamily="49" charset="0"/>
                <a:cs typeface="Courier New" panose="02070309020205020404" pitchFamily="49" charset="0"/>
              </a:rPr>
              <a:t>PS&gt;</a:t>
            </a:r>
            <a:r>
              <a:rPr lang="en-US" sz="2800" dirty="0" smtClean="0">
                <a:solidFill>
                  <a:schemeClr val="accent1"/>
                </a:solidFill>
                <a:latin typeface="Courier New" panose="02070309020205020404" pitchFamily="49" charset="0"/>
                <a:cs typeface="Courier New" panose="02070309020205020404" pitchFamily="49" charset="0"/>
              </a:rPr>
              <a:t> </a:t>
            </a:r>
            <a:r>
              <a:rPr lang="en-US" sz="2800" dirty="0" smtClean="0">
                <a:solidFill>
                  <a:srgbClr val="F8F8F8"/>
                </a:solidFill>
                <a:latin typeface="Courier New" panose="02070309020205020404" pitchFamily="49" charset="0"/>
                <a:cs typeface="Courier New" panose="02070309020205020404" pitchFamily="49" charset="0"/>
              </a:rPr>
              <a:t>"We are meeting on " + get-date</a:t>
            </a:r>
          </a:p>
          <a:p>
            <a:r>
              <a:rPr lang="en-US" sz="2800" b="1" dirty="0">
                <a:solidFill>
                  <a:srgbClr val="92D050"/>
                </a:solidFill>
                <a:latin typeface="Courier New" panose="02070309020205020404" pitchFamily="49" charset="0"/>
                <a:cs typeface="Courier New" panose="02070309020205020404" pitchFamily="49" charset="0"/>
              </a:rPr>
              <a:t>PS&gt;</a:t>
            </a:r>
            <a:r>
              <a:rPr lang="en-US" sz="2800" dirty="0" smtClean="0">
                <a:solidFill>
                  <a:schemeClr val="accent1"/>
                </a:solidFill>
                <a:latin typeface="Courier New" panose="02070309020205020404" pitchFamily="49" charset="0"/>
                <a:cs typeface="Courier New" panose="02070309020205020404" pitchFamily="49" charset="0"/>
              </a:rPr>
              <a:t> </a:t>
            </a:r>
            <a:r>
              <a:rPr lang="en-US" sz="2800" dirty="0" smtClean="0">
                <a:solidFill>
                  <a:srgbClr val="F8F8F8"/>
                </a:solidFill>
                <a:latin typeface="Courier New" panose="02070309020205020404" pitchFamily="49" charset="0"/>
                <a:cs typeface="Courier New" panose="02070309020205020404" pitchFamily="49" charset="0"/>
              </a:rPr>
              <a:t>"We are meeting on " + (get-date)</a:t>
            </a:r>
            <a:endParaRPr lang="en-US" sz="2800" dirty="0">
              <a:solidFill>
                <a:srgbClr val="F8F8F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99391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Exploring on your own</a:t>
            </a:r>
            <a:endParaRPr lang="en-US" dirty="0"/>
          </a:p>
        </p:txBody>
      </p:sp>
      <p:pic>
        <p:nvPicPr>
          <p:cNvPr id="6" name="Content Placeholder 5"/>
          <p:cNvPicPr>
            <a:picLocks noGrp="1" noChangeAspect="1"/>
          </p:cNvPicPr>
          <p:nvPr>
            <p:ph idx="1"/>
          </p:nvPr>
        </p:nvPicPr>
        <p:blipFill>
          <a:blip r:embed="rId2"/>
          <a:stretch>
            <a:fillRect/>
          </a:stretch>
        </p:blipFill>
        <p:spPr>
          <a:xfrm>
            <a:off x="597158" y="1447800"/>
            <a:ext cx="7949683" cy="2905125"/>
          </a:xfrm>
          <a:prstGeom prst="rect">
            <a:avLst/>
          </a:prstGeom>
        </p:spPr>
      </p:pic>
      <p:sp>
        <p:nvSpPr>
          <p:cNvPr id="3" name="Slide Number Placeholder 2"/>
          <p:cNvSpPr>
            <a:spLocks noGrp="1"/>
          </p:cNvSpPr>
          <p:nvPr>
            <p:ph type="sldNum" sz="quarter" idx="4294967295"/>
          </p:nvPr>
        </p:nvSpPr>
        <p:spPr>
          <a:xfrm>
            <a:off x="8582025" y="6367463"/>
            <a:ext cx="561975" cy="365125"/>
          </a:xfrm>
          <a:prstGeom prst="rect">
            <a:avLst/>
          </a:prstGeom>
        </p:spPr>
        <p:txBody>
          <a:bodyPr/>
          <a:lstStyle/>
          <a:p>
            <a:pPr>
              <a:defRPr/>
            </a:pPr>
            <a:fld id="{55870573-9B98-4EAD-B9B8-9F003322BB68}" type="slidenum">
              <a:rPr lang="en-US" smtClean="0"/>
              <a:pPr>
                <a:defRPr/>
              </a:pPr>
              <a:t>34</a:t>
            </a:fld>
            <a:endParaRPr lang="en-US"/>
          </a:p>
        </p:txBody>
      </p:sp>
    </p:spTree>
    <p:extLst>
      <p:ext uri="{BB962C8B-B14F-4D97-AF65-F5344CB8AC3E}">
        <p14:creationId xmlns:p14="http://schemas.microsoft.com/office/powerpoint/2010/main" val="2568050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Redirecting Output</a:t>
            </a:r>
            <a:endParaRPr lang="en-US" sz="2800" dirty="0"/>
          </a:p>
        </p:txBody>
      </p:sp>
      <p:sp>
        <p:nvSpPr>
          <p:cNvPr id="4" name="Content Placeholder 3"/>
          <p:cNvSpPr>
            <a:spLocks noGrp="1"/>
          </p:cNvSpPr>
          <p:nvPr>
            <p:ph idx="1"/>
          </p:nvPr>
        </p:nvSpPr>
        <p:spPr/>
        <p:txBody>
          <a:bodyPr/>
          <a:lstStyle/>
          <a:p>
            <a:r>
              <a:rPr lang="en-US" dirty="0" smtClean="0"/>
              <a:t>You can </a:t>
            </a:r>
            <a:r>
              <a:rPr lang="en-US" dirty="0"/>
              <a:t>use the angle bracket to perform redirection. </a:t>
            </a:r>
            <a:endParaRPr lang="en-US" dirty="0" smtClean="0"/>
          </a:p>
          <a:p>
            <a:r>
              <a:rPr lang="en-US" dirty="0" err="1" smtClean="0">
                <a:solidFill>
                  <a:srgbClr val="92D050"/>
                </a:solidFill>
                <a:latin typeface="Courier New" panose="02070309020205020404" pitchFamily="49" charset="0"/>
                <a:cs typeface="Courier New" panose="02070309020205020404" pitchFamily="49" charset="0"/>
              </a:rPr>
              <a:t>dir</a:t>
            </a:r>
            <a:r>
              <a:rPr lang="en-US" dirty="0" smtClean="0">
                <a:solidFill>
                  <a:srgbClr val="92D050"/>
                </a:solidFill>
                <a:latin typeface="Courier New" panose="02070309020205020404" pitchFamily="49" charset="0"/>
                <a:cs typeface="Courier New" panose="02070309020205020404" pitchFamily="49" charset="0"/>
              </a:rPr>
              <a:t> </a:t>
            </a:r>
            <a:r>
              <a:rPr lang="en-US" dirty="0">
                <a:solidFill>
                  <a:srgbClr val="92D050"/>
                </a:solidFill>
                <a:latin typeface="Courier New" panose="02070309020205020404" pitchFamily="49" charset="0"/>
                <a:cs typeface="Courier New" panose="02070309020205020404" pitchFamily="49" charset="0"/>
              </a:rPr>
              <a:t>&gt; file.txt</a:t>
            </a:r>
            <a:r>
              <a:rPr lang="en-US" dirty="0"/>
              <a:t> will redirect the output of the </a:t>
            </a:r>
            <a:r>
              <a:rPr lang="en-US" dirty="0" err="1" smtClean="0">
                <a:solidFill>
                  <a:srgbClr val="92D050"/>
                </a:solidFill>
                <a:latin typeface="Courier New" panose="02070309020205020404" pitchFamily="49" charset="0"/>
                <a:cs typeface="Courier New" panose="02070309020205020404" pitchFamily="49" charset="0"/>
              </a:rPr>
              <a:t>dir</a:t>
            </a:r>
            <a:r>
              <a:rPr lang="en-US" dirty="0" smtClean="0">
                <a:solidFill>
                  <a:srgbClr val="92D050"/>
                </a:solidFill>
              </a:rPr>
              <a:t> </a:t>
            </a:r>
            <a:r>
              <a:rPr lang="en-US" dirty="0"/>
              <a:t>command into the text file </a:t>
            </a:r>
            <a:r>
              <a:rPr lang="en-US" dirty="0" smtClean="0">
                <a:latin typeface="Courier New" panose="02070309020205020404" pitchFamily="49" charset="0"/>
                <a:cs typeface="Courier New" panose="02070309020205020404" pitchFamily="49" charset="0"/>
              </a:rPr>
              <a:t>file.txt</a:t>
            </a:r>
            <a:r>
              <a:rPr lang="en-US" dirty="0"/>
              <a:t>. </a:t>
            </a:r>
            <a:endParaRPr lang="en-US" dirty="0" smtClean="0"/>
          </a:p>
          <a:p>
            <a:r>
              <a:rPr lang="en-US" dirty="0" smtClean="0"/>
              <a:t>You </a:t>
            </a:r>
            <a:r>
              <a:rPr lang="en-US" dirty="0"/>
              <a:t>can even do the double-angle trick, where the content will be </a:t>
            </a:r>
            <a:r>
              <a:rPr lang="en-US" dirty="0">
                <a:solidFill>
                  <a:srgbClr val="92D050"/>
                </a:solidFill>
              </a:rPr>
              <a:t>appended</a:t>
            </a:r>
            <a:r>
              <a:rPr lang="en-US" dirty="0"/>
              <a:t> to the specified file: </a:t>
            </a:r>
            <a:endParaRPr lang="en-US" dirty="0" smtClean="0"/>
          </a:p>
          <a:p>
            <a:pPr lvl="1"/>
            <a:r>
              <a:rPr lang="en-US" dirty="0" err="1" smtClean="0">
                <a:solidFill>
                  <a:srgbClr val="92D050"/>
                </a:solidFill>
                <a:latin typeface="Courier New" panose="02070309020205020404" pitchFamily="49" charset="0"/>
                <a:cs typeface="Courier New" panose="02070309020205020404" pitchFamily="49" charset="0"/>
              </a:rPr>
              <a:t>dir</a:t>
            </a:r>
            <a:r>
              <a:rPr lang="en-US" dirty="0" smtClean="0">
                <a:solidFill>
                  <a:srgbClr val="92D050"/>
                </a:solidFill>
                <a:latin typeface="Courier New" panose="02070309020205020404" pitchFamily="49" charset="0"/>
                <a:cs typeface="Courier New" panose="02070309020205020404" pitchFamily="49" charset="0"/>
              </a:rPr>
              <a:t> </a:t>
            </a:r>
            <a:r>
              <a:rPr lang="en-US" dirty="0">
                <a:solidFill>
                  <a:srgbClr val="92D050"/>
                </a:solidFill>
                <a:latin typeface="Courier New" panose="02070309020205020404" pitchFamily="49" charset="0"/>
                <a:cs typeface="Courier New" panose="02070309020205020404" pitchFamily="49" charset="0"/>
              </a:rPr>
              <a:t>&gt;&gt; file.txt</a:t>
            </a:r>
          </a:p>
        </p:txBody>
      </p:sp>
    </p:spTree>
    <p:extLst>
      <p:ext uri="{BB962C8B-B14F-4D97-AF65-F5344CB8AC3E}">
        <p14:creationId xmlns:p14="http://schemas.microsoft.com/office/powerpoint/2010/main" val="3762405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Programming Concepts</a:t>
            </a:r>
          </a:p>
        </p:txBody>
      </p:sp>
    </p:spTree>
    <p:extLst>
      <p:ext uri="{BB962C8B-B14F-4D97-AF65-F5344CB8AC3E}">
        <p14:creationId xmlns:p14="http://schemas.microsoft.com/office/powerpoint/2010/main" val="3551488490"/>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in a Loosely-Typed Language</a:t>
            </a:r>
          </a:p>
        </p:txBody>
      </p:sp>
      <p:sp>
        <p:nvSpPr>
          <p:cNvPr id="4" name="Content Placeholder 3"/>
          <p:cNvSpPr>
            <a:spLocks noGrp="1"/>
          </p:cNvSpPr>
          <p:nvPr>
            <p:ph idx="1"/>
          </p:nvPr>
        </p:nvSpPr>
        <p:spPr>
          <a:xfrm>
            <a:off x="228600" y="960437"/>
            <a:ext cx="2971800" cy="1782763"/>
          </a:xfrm>
          <a:solidFill>
            <a:schemeClr val="tx1">
              <a:lumMod val="75000"/>
              <a:lumOff val="25000"/>
            </a:schemeClr>
          </a:solidFill>
        </p:spPr>
        <p:txBody>
          <a:bodyPr>
            <a:normAutofit fontScale="92500" lnSpcReduction="10000"/>
          </a:bodyPr>
          <a:lstStyle/>
          <a:p>
            <a:pPr marL="0" indent="0">
              <a:buNone/>
            </a:pPr>
            <a:r>
              <a:rPr lang="en-US" sz="2400" b="1" dirty="0">
                <a:solidFill>
                  <a:schemeClr val="accent1"/>
                </a:solidFill>
              </a:rPr>
              <a:t>PS&gt; </a:t>
            </a:r>
            <a:r>
              <a:rPr lang="en-US" sz="2400" dirty="0" smtClean="0">
                <a:latin typeface="Consolas" panose="020B0609020204030204" pitchFamily="49" charset="0"/>
                <a:cs typeface="Consolas" panose="020B0609020204030204" pitchFamily="49" charset="0"/>
              </a:rPr>
              <a:t>$</a:t>
            </a:r>
            <a:r>
              <a:rPr lang="en-US" sz="2400" dirty="0">
                <a:latin typeface="Consolas" panose="020B0609020204030204" pitchFamily="49" charset="0"/>
                <a:cs typeface="Consolas" panose="020B0609020204030204" pitchFamily="49" charset="0"/>
              </a:rPr>
              <a:t>a = 123.45</a:t>
            </a:r>
          </a:p>
          <a:p>
            <a:pPr marL="0" indent="0">
              <a:buNone/>
            </a:pPr>
            <a:r>
              <a:rPr lang="en-US" sz="2400" b="1" dirty="0">
                <a:solidFill>
                  <a:schemeClr val="accent1"/>
                </a:solidFill>
              </a:rPr>
              <a:t>PS&gt; </a:t>
            </a:r>
            <a:r>
              <a:rPr lang="en-US" sz="2400" dirty="0" smtClean="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a.GetType</a:t>
            </a:r>
            <a:r>
              <a:rPr lang="en-US" sz="2400" dirty="0">
                <a:latin typeface="Consolas" panose="020B0609020204030204" pitchFamily="49" charset="0"/>
                <a:cs typeface="Consolas" panose="020B0609020204030204" pitchFamily="49" charset="0"/>
              </a:rPr>
              <a:t>()</a:t>
            </a:r>
          </a:p>
          <a:p>
            <a:pPr marL="0" indent="0">
              <a:buNone/>
            </a:pPr>
            <a:r>
              <a:rPr lang="en-US" sz="2400" b="1" dirty="0">
                <a:solidFill>
                  <a:schemeClr val="accent1"/>
                </a:solidFill>
              </a:rPr>
              <a:t>PS&gt; </a:t>
            </a:r>
            <a:r>
              <a:rPr lang="en-US" sz="2400" dirty="0" smtClean="0">
                <a:latin typeface="Consolas" panose="020B0609020204030204" pitchFamily="49" charset="0"/>
                <a:cs typeface="Consolas" panose="020B0609020204030204" pitchFamily="49" charset="0"/>
              </a:rPr>
              <a:t>$</a:t>
            </a:r>
            <a:r>
              <a:rPr lang="en-US" sz="2400" dirty="0">
                <a:latin typeface="Consolas" panose="020B0609020204030204" pitchFamily="49" charset="0"/>
                <a:cs typeface="Consolas" panose="020B0609020204030204" pitchFamily="49" charset="0"/>
              </a:rPr>
              <a:t>b ="Patrick"</a:t>
            </a:r>
          </a:p>
          <a:p>
            <a:pPr marL="0" indent="0">
              <a:buNone/>
            </a:pPr>
            <a:r>
              <a:rPr lang="en-US" sz="2400" b="1" dirty="0">
                <a:solidFill>
                  <a:schemeClr val="accent1"/>
                </a:solidFill>
              </a:rPr>
              <a:t>PS&gt; </a:t>
            </a:r>
            <a:r>
              <a:rPr lang="en-US" sz="2400" dirty="0" smtClean="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b.GetType</a:t>
            </a:r>
            <a:r>
              <a:rPr lang="en-US" sz="2400" dirty="0" smtClean="0">
                <a:latin typeface="Consolas" panose="020B0609020204030204" pitchFamily="49" charset="0"/>
                <a:cs typeface="Consolas" panose="020B0609020204030204" pitchFamily="49" charset="0"/>
              </a:rPr>
              <a:t>()</a:t>
            </a:r>
            <a:endParaRPr lang="en-US" sz="2400" dirty="0"/>
          </a:p>
        </p:txBody>
      </p:sp>
      <p:sp>
        <p:nvSpPr>
          <p:cNvPr id="8" name="Slide Number Placeholder 7"/>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37</a:t>
            </a:fld>
            <a:endParaRPr lang="en-US"/>
          </a:p>
        </p:txBody>
      </p:sp>
      <p:pic>
        <p:nvPicPr>
          <p:cNvPr id="9" name="Content Placeholder 6"/>
          <p:cNvPicPr>
            <a:picLocks noChangeAspect="1"/>
          </p:cNvPicPr>
          <p:nvPr/>
        </p:nvPicPr>
        <p:blipFill rotWithShape="1">
          <a:blip r:embed="rId2"/>
          <a:stretch/>
        </p:blipFill>
        <p:spPr>
          <a:xfrm>
            <a:off x="2762250" y="2895600"/>
            <a:ext cx="6257925" cy="2590800"/>
          </a:xfrm>
          <a:prstGeom prst="rect">
            <a:avLst/>
          </a:prstGeom>
        </p:spPr>
      </p:pic>
    </p:spTree>
    <p:extLst>
      <p:ext uri="{BB962C8B-B14F-4D97-AF65-F5344CB8AC3E}">
        <p14:creationId xmlns:p14="http://schemas.microsoft.com/office/powerpoint/2010/main" val="501922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Arrays</a:t>
            </a:r>
            <a:endParaRPr lang="en-US" dirty="0"/>
          </a:p>
        </p:txBody>
      </p:sp>
      <p:sp>
        <p:nvSpPr>
          <p:cNvPr id="3" name="Content Placeholder 2"/>
          <p:cNvSpPr>
            <a:spLocks noGrp="1"/>
          </p:cNvSpPr>
          <p:nvPr>
            <p:ph idx="1"/>
          </p:nvPr>
        </p:nvSpPr>
        <p:spPr>
          <a:xfrm>
            <a:off x="469900" y="1207627"/>
            <a:ext cx="3153194" cy="4530725"/>
          </a:xfrm>
        </p:spPr>
        <p:txBody>
          <a:bodyPr>
            <a:normAutofit fontScale="70000" lnSpcReduction="20000"/>
          </a:bodyPr>
          <a:lstStyle/>
          <a:p>
            <a:r>
              <a:rPr lang="en-US" dirty="0" smtClean="0"/>
              <a:t>Assigning:</a:t>
            </a:r>
          </a:p>
          <a:p>
            <a:pPr marL="0"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smtClean="0">
                <a:latin typeface="Courier New" panose="02070309020205020404" pitchFamily="49" charset="0"/>
                <a:cs typeface="Courier New" panose="02070309020205020404" pitchFamily="49" charset="0"/>
              </a:rPr>
              <a:t>$a=1,2,3,4</a:t>
            </a:r>
          </a:p>
          <a:p>
            <a:endParaRPr lang="en-US" sz="1400" dirty="0" smtClean="0"/>
          </a:p>
          <a:p>
            <a:r>
              <a:rPr lang="en-US" dirty="0" smtClean="0"/>
              <a:t>Referencing a cell:</a:t>
            </a:r>
          </a:p>
          <a:p>
            <a:pPr marL="0"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smtClean="0">
                <a:latin typeface="Courier New" panose="02070309020205020404" pitchFamily="49" charset="0"/>
                <a:cs typeface="Courier New" panose="02070309020205020404" pitchFamily="49" charset="0"/>
              </a:rPr>
              <a:t>$a[2]    # 3</a:t>
            </a:r>
          </a:p>
          <a:p>
            <a:endParaRPr lang="en-US" sz="1400" dirty="0" smtClean="0"/>
          </a:p>
          <a:p>
            <a:r>
              <a:rPr lang="en-US" dirty="0" smtClean="0"/>
              <a:t>Length:</a:t>
            </a:r>
          </a:p>
          <a:p>
            <a:pPr marL="0"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a.Length</a:t>
            </a:r>
            <a:r>
              <a:rPr lang="en-US" dirty="0" smtClean="0">
                <a:latin typeface="Courier New" panose="02070309020205020404" pitchFamily="49" charset="0"/>
                <a:cs typeface="Courier New" panose="02070309020205020404" pitchFamily="49" charset="0"/>
              </a:rPr>
              <a:t>  # 4</a:t>
            </a:r>
          </a:p>
          <a:p>
            <a:endParaRPr lang="en-US" sz="1400" dirty="0" smtClean="0"/>
          </a:p>
          <a:p>
            <a:r>
              <a:rPr lang="en-US" dirty="0" smtClean="0"/>
              <a:t>Ranges:</a:t>
            </a:r>
          </a:p>
          <a:p>
            <a:pPr marL="0"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smtClean="0">
                <a:latin typeface="Courier New" panose="02070309020205020404" pitchFamily="49" charset="0"/>
                <a:cs typeface="Courier New" panose="02070309020205020404" pitchFamily="49" charset="0"/>
              </a:rPr>
              <a:t>$a[0..2] #1,2,3</a:t>
            </a:r>
          </a:p>
          <a:p>
            <a:endParaRPr lang="en-US" sz="1300" dirty="0" smtClean="0"/>
          </a:p>
          <a:p>
            <a:r>
              <a:rPr lang="en-US" dirty="0" smtClean="0"/>
              <a:t>Last Item:</a:t>
            </a:r>
          </a:p>
          <a:p>
            <a:pPr marL="0"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smtClean="0">
                <a:latin typeface="Courier New" panose="02070309020205020404" pitchFamily="49" charset="0"/>
                <a:cs typeface="Courier New" panose="02070309020205020404" pitchFamily="49" charset="0"/>
              </a:rPr>
              <a:t>$a[-1]  # 4</a:t>
            </a:r>
          </a:p>
          <a:p>
            <a:endParaRPr lang="en-US" dirty="0"/>
          </a:p>
        </p:txBody>
      </p:sp>
      <p:sp>
        <p:nvSpPr>
          <p:cNvPr id="7" name="Slide Number Placeholder 6"/>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38</a:t>
            </a:fld>
            <a:endParaRPr lang="en-US"/>
          </a:p>
        </p:txBody>
      </p:sp>
      <p:pic>
        <p:nvPicPr>
          <p:cNvPr id="8" name="Content Placeholder 4"/>
          <p:cNvPicPr>
            <a:picLocks noChangeAspect="1"/>
          </p:cNvPicPr>
          <p:nvPr/>
        </p:nvPicPr>
        <p:blipFill>
          <a:blip r:embed="rId2"/>
          <a:stretch>
            <a:fillRect/>
          </a:stretch>
        </p:blipFill>
        <p:spPr>
          <a:xfrm>
            <a:off x="3546475" y="1125748"/>
            <a:ext cx="5473700" cy="4343400"/>
          </a:xfrm>
          <a:prstGeom prst="rect">
            <a:avLst/>
          </a:prstGeom>
        </p:spPr>
      </p:pic>
    </p:spTree>
    <p:extLst>
      <p:ext uri="{BB962C8B-B14F-4D97-AF65-F5344CB8AC3E}">
        <p14:creationId xmlns:p14="http://schemas.microsoft.com/office/powerpoint/2010/main" val="10596934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Hashtables</a:t>
            </a:r>
            <a:endParaRPr lang="en-US" dirty="0"/>
          </a:p>
        </p:txBody>
      </p:sp>
      <p:sp>
        <p:nvSpPr>
          <p:cNvPr id="7" name="Content Placeholder 6"/>
          <p:cNvSpPr>
            <a:spLocks noGrp="1"/>
          </p:cNvSpPr>
          <p:nvPr>
            <p:ph idx="1"/>
          </p:nvPr>
        </p:nvSpPr>
        <p:spPr/>
        <p:txBody>
          <a:bodyPr>
            <a:noAutofit/>
          </a:bodyPr>
          <a:lstStyle/>
          <a:p>
            <a:pPr marL="0" indent="0">
              <a:buNone/>
            </a:pPr>
            <a:r>
              <a:rPr lang="en-US" sz="1600" b="1" dirty="0">
                <a:latin typeface="Courier New" panose="02070309020205020404" pitchFamily="49" charset="0"/>
                <a:cs typeface="Courier New" panose="02070309020205020404" pitchFamily="49" charset="0"/>
              </a:rPr>
              <a:t>$list = @{"Montreal" = [</a:t>
            </a:r>
            <a:r>
              <a:rPr lang="en-US" sz="1600" b="1" dirty="0" err="1">
                <a:latin typeface="Courier New" panose="02070309020205020404" pitchFamily="49" charset="0"/>
                <a:cs typeface="Courier New" panose="02070309020205020404" pitchFamily="49" charset="0"/>
              </a:rPr>
              <a:t>datetime</a:t>
            </a:r>
            <a:r>
              <a:rPr lang="en-US" sz="1600" b="1" dirty="0">
                <a:latin typeface="Courier New" panose="02070309020205020404" pitchFamily="49" charset="0"/>
                <a:cs typeface="Courier New" panose="02070309020205020404" pitchFamily="49" charset="0"/>
              </a:rPr>
              <a:t>]"01/20/2016"; `</a:t>
            </a:r>
          </a:p>
          <a:p>
            <a:pPr marL="0" indent="0">
              <a:buNone/>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Ottawa" </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datetime</a:t>
            </a:r>
            <a:r>
              <a:rPr lang="en-US" sz="1600" b="1" dirty="0">
                <a:latin typeface="Courier New" panose="02070309020205020404" pitchFamily="49" charset="0"/>
                <a:cs typeface="Courier New" panose="02070309020205020404" pitchFamily="49" charset="0"/>
              </a:rPr>
              <a:t>]"01/21/2016"}</a:t>
            </a:r>
          </a:p>
          <a:p>
            <a:pPr marL="0" indent="0">
              <a:buNone/>
            </a:pPr>
            <a:r>
              <a:rPr lang="en-US" sz="1600" b="1" dirty="0">
                <a:latin typeface="Courier New" panose="02070309020205020404" pitchFamily="49" charset="0"/>
                <a:cs typeface="Courier New" panose="02070309020205020404" pitchFamily="49" charset="0"/>
              </a:rPr>
              <a:t>$list</a:t>
            </a:r>
          </a:p>
          <a:p>
            <a:pPr marL="0" indent="0">
              <a:buNone/>
            </a:pPr>
            <a:r>
              <a:rPr lang="en-US" sz="1600" b="1" dirty="0">
                <a:latin typeface="Courier New" panose="02070309020205020404" pitchFamily="49" charset="0"/>
                <a:cs typeface="Courier New" panose="02070309020205020404" pitchFamily="49" charset="0"/>
              </a:rPr>
              <a:t>$list[“Montreal"]</a:t>
            </a:r>
          </a:p>
          <a:p>
            <a:pPr marL="0" indent="0">
              <a:buNone/>
            </a:pPr>
            <a:endParaRPr lang="en-US" sz="1600" dirty="0"/>
          </a:p>
        </p:txBody>
      </p:sp>
      <p:sp>
        <p:nvSpPr>
          <p:cNvPr id="3" name="Slide Number Placeholder 2"/>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39</a:t>
            </a:fld>
            <a:endParaRPr lang="en-US"/>
          </a:p>
        </p:txBody>
      </p:sp>
      <p:sp>
        <p:nvSpPr>
          <p:cNvPr id="6" name="TextBox 5"/>
          <p:cNvSpPr txBox="1"/>
          <p:nvPr/>
        </p:nvSpPr>
        <p:spPr>
          <a:xfrm>
            <a:off x="6277166" y="1811997"/>
            <a:ext cx="1883423" cy="276999"/>
          </a:xfrm>
          <a:prstGeom prst="rect">
            <a:avLst/>
          </a:prstGeom>
          <a:noFill/>
        </p:spPr>
        <p:txBody>
          <a:bodyPr wrap="square" rtlCol="0">
            <a:spAutoFit/>
          </a:bodyPr>
          <a:lstStyle/>
          <a:p>
            <a:r>
              <a:rPr lang="en-US" sz="1200" dirty="0" smtClean="0">
                <a:solidFill>
                  <a:srgbClr val="FF0000"/>
                </a:solidFill>
              </a:rPr>
              <a:t>Line continuation char</a:t>
            </a:r>
            <a:endParaRPr lang="en-US" sz="1200" dirty="0">
              <a:solidFill>
                <a:srgbClr val="FF0000"/>
              </a:solidFill>
            </a:endParaRPr>
          </a:p>
        </p:txBody>
      </p:sp>
      <p:cxnSp>
        <p:nvCxnSpPr>
          <p:cNvPr id="8" name="Straight Arrow Connector 7"/>
          <p:cNvCxnSpPr/>
          <p:nvPr/>
        </p:nvCxnSpPr>
        <p:spPr>
          <a:xfrm flipH="1" flipV="1">
            <a:off x="6461185" y="1388853"/>
            <a:ext cx="473015" cy="363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3861833" y="2415400"/>
            <a:ext cx="5077935" cy="3001927"/>
          </a:xfrm>
          <a:prstGeom prst="rect">
            <a:avLst/>
          </a:prstGeom>
        </p:spPr>
      </p:pic>
    </p:spTree>
    <p:extLst>
      <p:ext uri="{BB962C8B-B14F-4D97-AF65-F5344CB8AC3E}">
        <p14:creationId xmlns:p14="http://schemas.microsoft.com/office/powerpoint/2010/main" val="2104355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Without PowerShell</a:t>
            </a:r>
            <a:endParaRPr lang="en-US" dirty="0"/>
          </a:p>
        </p:txBody>
      </p:sp>
      <p:sp>
        <p:nvSpPr>
          <p:cNvPr id="3" name="Content Placeholder 2"/>
          <p:cNvSpPr>
            <a:spLocks noGrp="1"/>
          </p:cNvSpPr>
          <p:nvPr>
            <p:ph idx="1"/>
          </p:nvPr>
        </p:nvSpPr>
        <p:spPr/>
        <p:txBody>
          <a:bodyPr>
            <a:normAutofit/>
          </a:bodyPr>
          <a:lstStyle/>
          <a:p>
            <a:r>
              <a:rPr lang="en-US" dirty="0" smtClean="0"/>
              <a:t>Unfortunately</a:t>
            </a:r>
            <a:r>
              <a:rPr lang="en-US" dirty="0"/>
              <a:t>, GUIs have zero return on </a:t>
            </a:r>
            <a:r>
              <a:rPr lang="en-US" dirty="0" smtClean="0"/>
              <a:t>investment!</a:t>
            </a:r>
          </a:p>
          <a:p>
            <a:r>
              <a:rPr lang="en-US" dirty="0" smtClean="0"/>
              <a:t>If </a:t>
            </a:r>
            <a:r>
              <a:rPr lang="en-US" dirty="0"/>
              <a:t>it takes you five minutes to create a new user in Active Directory (and assuming you’re filling in a lot of the fields, that’s pretty reasonable), you’ll never get any faster than that. </a:t>
            </a:r>
            <a:r>
              <a:rPr lang="en-US" dirty="0" smtClean="0"/>
              <a:t> A </a:t>
            </a:r>
            <a:r>
              <a:rPr lang="en-US" dirty="0"/>
              <a:t>hundred users will take five hundred </a:t>
            </a:r>
            <a:r>
              <a:rPr lang="en-US" dirty="0" smtClean="0"/>
              <a:t>minutes — there’s </a:t>
            </a:r>
            <a:r>
              <a:rPr lang="en-US" dirty="0"/>
              <a:t>no way, short of learning to type and click a bit faster, to make the process go any quicker.</a:t>
            </a:r>
          </a:p>
        </p:txBody>
      </p:sp>
    </p:spTree>
    <p:extLst>
      <p:ext uri="{BB962C8B-B14F-4D97-AF65-F5344CB8AC3E}">
        <p14:creationId xmlns:p14="http://schemas.microsoft.com/office/powerpoint/2010/main" val="1179782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Cmdlets</a:t>
            </a:r>
            <a:endParaRPr lang="en-US" dirty="0"/>
          </a:p>
        </p:txBody>
      </p:sp>
      <p:sp>
        <p:nvSpPr>
          <p:cNvPr id="3" name="Content Placeholder 2"/>
          <p:cNvSpPr>
            <a:spLocks noGrp="1"/>
          </p:cNvSpPr>
          <p:nvPr>
            <p:ph idx="1"/>
          </p:nvPr>
        </p:nvSpPr>
        <p:spPr/>
        <p:txBody>
          <a:bodyPr>
            <a:normAutofit/>
          </a:bodyPr>
          <a:lstStyle/>
          <a:p>
            <a:pPr>
              <a:spcAft>
                <a:spcPts val="1200"/>
              </a:spcAft>
            </a:pPr>
            <a:r>
              <a:rPr lang="en-US" dirty="0" smtClean="0">
                <a:solidFill>
                  <a:schemeClr val="accent1"/>
                </a:solidFill>
              </a:rPr>
              <a:t>Cmdlets </a:t>
            </a:r>
            <a:r>
              <a:rPr lang="en-US" dirty="0" smtClean="0"/>
              <a:t>are instances of .NET Framework classes; basically a </a:t>
            </a:r>
            <a:r>
              <a:rPr lang="en-US" dirty="0"/>
              <a:t>compiled application for the </a:t>
            </a:r>
            <a:r>
              <a:rPr lang="en-US" dirty="0" smtClean="0"/>
              <a:t>PowerShell environment</a:t>
            </a:r>
          </a:p>
          <a:p>
            <a:pPr>
              <a:spcAft>
                <a:spcPts val="1200"/>
              </a:spcAft>
            </a:pPr>
            <a:r>
              <a:rPr lang="en-US" dirty="0" smtClean="0"/>
              <a:t>Cmdlets process input objects from the </a:t>
            </a:r>
            <a:r>
              <a:rPr lang="en-US" dirty="0" smtClean="0">
                <a:solidFill>
                  <a:srgbClr val="92D050"/>
                </a:solidFill>
              </a:rPr>
              <a:t>pipeline</a:t>
            </a:r>
            <a:r>
              <a:rPr lang="en-US" dirty="0" smtClean="0"/>
              <a:t> rather than from streams of text, and cmdlets typically deliver objects as output to the pipeline.</a:t>
            </a:r>
          </a:p>
          <a:p>
            <a:pPr>
              <a:spcAft>
                <a:spcPts val="1200"/>
              </a:spcAft>
            </a:pPr>
            <a:r>
              <a:rPr lang="en-US" dirty="0" smtClean="0"/>
              <a:t>Cmdlets are record-oriented, they process a single object at a time.</a:t>
            </a:r>
            <a:endParaRPr lang="en-US" dirty="0"/>
          </a:p>
        </p:txBody>
      </p:sp>
      <p:sp>
        <p:nvSpPr>
          <p:cNvPr id="5" name="Slide Number Placeholder 4"/>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40</a:t>
            </a:fld>
            <a:endParaRPr lang="en-US"/>
          </a:p>
        </p:txBody>
      </p:sp>
      <p:sp>
        <p:nvSpPr>
          <p:cNvPr id="4" name="Rectangle 3"/>
          <p:cNvSpPr/>
          <p:nvPr/>
        </p:nvSpPr>
        <p:spPr>
          <a:xfrm>
            <a:off x="520700" y="6292970"/>
            <a:ext cx="8153400" cy="338554"/>
          </a:xfrm>
          <a:prstGeom prst="rect">
            <a:avLst/>
          </a:prstGeom>
        </p:spPr>
        <p:txBody>
          <a:bodyPr wrap="square">
            <a:spAutoFit/>
          </a:bodyPr>
          <a:lstStyle/>
          <a:p>
            <a:r>
              <a:rPr lang="en-US" sz="1600" dirty="0" smtClean="0">
                <a:hlinkClick r:id="rId2"/>
              </a:rPr>
              <a:t>http://msdn.microsoft.com/en-us/library/ms714395%28VS.85%29.aspx</a:t>
            </a:r>
            <a:r>
              <a:rPr lang="en-US" sz="1600" dirty="0" smtClean="0"/>
              <a:t> </a:t>
            </a:r>
            <a:endParaRPr lang="en-US" sz="1600" dirty="0"/>
          </a:p>
        </p:txBody>
      </p:sp>
    </p:spTree>
    <p:extLst>
      <p:ext uri="{BB962C8B-B14F-4D97-AF65-F5344CB8AC3E}">
        <p14:creationId xmlns:p14="http://schemas.microsoft.com/office/powerpoint/2010/main" val="1649164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a:defRPr/>
            </a:pPr>
            <a:r>
              <a:rPr lang="en-US" dirty="0" smtClean="0"/>
              <a:t>Cmdlet</a:t>
            </a:r>
          </a:p>
        </p:txBody>
      </p:sp>
      <p:sp>
        <p:nvSpPr>
          <p:cNvPr id="4" name="Content Placeholder 3"/>
          <p:cNvSpPr>
            <a:spLocks noGrp="1"/>
          </p:cNvSpPr>
          <p:nvPr>
            <p:ph idx="1"/>
          </p:nvPr>
        </p:nvSpPr>
        <p:spPr/>
        <p:txBody>
          <a:bodyPr>
            <a:normAutofit/>
          </a:bodyPr>
          <a:lstStyle/>
          <a:p>
            <a:pPr marL="118872" indent="0">
              <a:buNone/>
            </a:pPr>
            <a:r>
              <a:rPr lang="en-US" sz="2400" dirty="0"/>
              <a:t/>
            </a:r>
            <a:br>
              <a:rPr lang="en-US" sz="2400" dirty="0"/>
            </a:br>
            <a:r>
              <a:rPr lang="en-US" dirty="0"/>
              <a:t>verb-noun naming (e.g. </a:t>
            </a:r>
            <a:r>
              <a:rPr lang="en-US" dirty="0">
                <a:solidFill>
                  <a:srgbClr val="92D050"/>
                </a:solidFill>
                <a:latin typeface="Courier New" panose="02070309020205020404" pitchFamily="49" charset="0"/>
                <a:cs typeface="Courier New" panose="02070309020205020404" pitchFamily="49" charset="0"/>
              </a:rPr>
              <a:t>get-</a:t>
            </a:r>
            <a:r>
              <a:rPr lang="en-US" dirty="0" err="1">
                <a:solidFill>
                  <a:srgbClr val="92D050"/>
                </a:solidFill>
                <a:latin typeface="Courier New" panose="02070309020205020404" pitchFamily="49" charset="0"/>
                <a:cs typeface="Courier New" panose="02070309020205020404" pitchFamily="49" charset="0"/>
              </a:rPr>
              <a:t>childitem</a:t>
            </a:r>
            <a:r>
              <a:rPr lang="en-US" dirty="0"/>
              <a:t>)</a:t>
            </a:r>
            <a:br>
              <a:rPr lang="en-US" dirty="0"/>
            </a:br>
            <a:r>
              <a:rPr lang="en-US" dirty="0"/>
              <a:t/>
            </a:r>
            <a:br>
              <a:rPr lang="en-US" dirty="0"/>
            </a:br>
            <a:r>
              <a:rPr lang="en-US" dirty="0"/>
              <a:t/>
            </a:r>
            <a:br>
              <a:rPr lang="en-US" dirty="0"/>
            </a:br>
            <a:r>
              <a:rPr lang="en-US" sz="1800" dirty="0"/>
              <a:t>Ref: </a:t>
            </a:r>
            <a:r>
              <a:rPr lang="en-US" sz="1800" dirty="0">
                <a:hlinkClick r:id="rId2"/>
              </a:rPr>
              <a:t>http://technet.microsoft.com/en-us/library/dd315315.aspx</a:t>
            </a:r>
            <a:r>
              <a:rPr lang="en-US" sz="1800" dirty="0"/>
              <a:t> </a:t>
            </a:r>
            <a:br>
              <a:rPr lang="en-US" sz="1800" dirty="0"/>
            </a:br>
            <a:r>
              <a:rPr lang="en-US" dirty="0"/>
              <a:t/>
            </a:r>
            <a:br>
              <a:rPr lang="en-US" dirty="0"/>
            </a:br>
            <a:endParaRPr lang="en-US" dirty="0"/>
          </a:p>
        </p:txBody>
      </p:sp>
      <p:sp>
        <p:nvSpPr>
          <p:cNvPr id="2" name="Slide Number Placeholder 1"/>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41</a:t>
            </a:fld>
            <a:endParaRPr lang="en-US"/>
          </a:p>
        </p:txBody>
      </p:sp>
      <p:sp>
        <p:nvSpPr>
          <p:cNvPr id="11279" name="Text Box 16"/>
          <p:cNvSpPr txBox="1">
            <a:spLocks noChangeArrowheads="1"/>
          </p:cNvSpPr>
          <p:nvPr/>
        </p:nvSpPr>
        <p:spPr bwMode="auto">
          <a:xfrm>
            <a:off x="1828800" y="6491288"/>
            <a:ext cx="184150" cy="366712"/>
          </a:xfrm>
          <a:prstGeom prst="rect">
            <a:avLst/>
          </a:prstGeom>
          <a:noFill/>
          <a:ln w="9525">
            <a:noFill/>
            <a:miter lim="800000"/>
            <a:headEnd/>
            <a:tailEnd/>
          </a:ln>
        </p:spPr>
        <p:txBody>
          <a:bodyPr wrap="none">
            <a:spAutoFit/>
          </a:bodyPr>
          <a:lstStyle/>
          <a:p>
            <a:endParaRPr lang="en-US"/>
          </a:p>
        </p:txBody>
      </p:sp>
    </p:spTree>
    <p:extLst>
      <p:ext uri="{BB962C8B-B14F-4D97-AF65-F5344CB8AC3E}">
        <p14:creationId xmlns:p14="http://schemas.microsoft.com/office/powerpoint/2010/main" val="10263456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a:t>
            </a:r>
            <a:r>
              <a:rPr lang="en-US" dirty="0" err="1" smtClean="0">
                <a:latin typeface="Courier New" panose="02070309020205020404" pitchFamily="49" charset="0"/>
                <a:cs typeface="Courier New" panose="02070309020205020404" pitchFamily="49" charset="0"/>
              </a:rPr>
              <a:t>datetime</a:t>
            </a:r>
            <a:r>
              <a:rPr lang="en-US" dirty="0" smtClean="0"/>
              <a:t> Objects</a:t>
            </a:r>
            <a:endParaRPr lang="en-US" dirty="0"/>
          </a:p>
        </p:txBody>
      </p:sp>
      <p:pic>
        <p:nvPicPr>
          <p:cNvPr id="5" name="Content Placeholder 4"/>
          <p:cNvPicPr>
            <a:picLocks noGrp="1" noChangeAspect="1"/>
          </p:cNvPicPr>
          <p:nvPr>
            <p:ph idx="1"/>
          </p:nvPr>
        </p:nvPicPr>
        <p:blipFill>
          <a:blip r:embed="rId2"/>
          <a:stretch>
            <a:fillRect/>
          </a:stretch>
        </p:blipFill>
        <p:spPr>
          <a:xfrm>
            <a:off x="2862262" y="1920875"/>
            <a:ext cx="3419475" cy="3105150"/>
          </a:xfrm>
          <a:prstGeom prst="rect">
            <a:avLst/>
          </a:prstGeom>
        </p:spPr>
      </p:pic>
      <p:sp>
        <p:nvSpPr>
          <p:cNvPr id="3" name="Slide Number Placeholder 2"/>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42</a:t>
            </a:fld>
            <a:endParaRPr lang="en-US"/>
          </a:p>
        </p:txBody>
      </p:sp>
    </p:spTree>
    <p:extLst>
      <p:ext uri="{BB962C8B-B14F-4D97-AF65-F5344CB8AC3E}">
        <p14:creationId xmlns:p14="http://schemas.microsoft.com/office/powerpoint/2010/main" val="35088323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Information</a:t>
            </a:r>
            <a:endParaRPr lang="en-US" dirty="0"/>
          </a:p>
        </p:txBody>
      </p:sp>
      <p:sp>
        <p:nvSpPr>
          <p:cNvPr id="7" name="Content Placeholder 6"/>
          <p:cNvSpPr>
            <a:spLocks noGrp="1"/>
          </p:cNvSpPr>
          <p:nvPr>
            <p:ph idx="1"/>
          </p:nvPr>
        </p:nvSpPr>
        <p:spPr/>
        <p:txBody>
          <a:bodyPr>
            <a:normAutofit fontScale="85000" lnSpcReduction="20000"/>
          </a:bodyPr>
          <a:lstStyle/>
          <a:p>
            <a:pPr marL="118872" indent="0">
              <a:buNone/>
            </a:pPr>
            <a:r>
              <a:rPr lang="en-US" dirty="0"/>
              <a:t>Enter each of these and </a:t>
            </a:r>
            <a:r>
              <a:rPr lang="en-US" dirty="0" smtClean="0"/>
              <a:t>observe:</a:t>
            </a:r>
            <a:endParaRPr lang="en-US" dirty="0"/>
          </a:p>
          <a:p>
            <a:endParaRPr lang="en-US" b="1" dirty="0"/>
          </a:p>
          <a:p>
            <a:pPr>
              <a:buClrTx/>
            </a:pPr>
            <a:r>
              <a:rPr lang="en-US" sz="3000" b="1" dirty="0" smtClean="0"/>
              <a:t>Get-Command  </a:t>
            </a:r>
            <a:r>
              <a:rPr lang="en-US" sz="3000" dirty="0" smtClean="0">
                <a:solidFill>
                  <a:schemeClr val="tx1">
                    <a:lumMod val="50000"/>
                    <a:lumOff val="50000"/>
                  </a:schemeClr>
                </a:solidFill>
              </a:rPr>
              <a:t># list all commands available</a:t>
            </a:r>
          </a:p>
          <a:p>
            <a:pPr>
              <a:buClrTx/>
            </a:pPr>
            <a:r>
              <a:rPr lang="en-US" sz="3000" b="1" dirty="0" smtClean="0"/>
              <a:t>Get-Command </a:t>
            </a:r>
            <a:r>
              <a:rPr lang="en-US" sz="3000" b="1" i="1" dirty="0" smtClean="0"/>
              <a:t>-Verb Set</a:t>
            </a:r>
            <a:r>
              <a:rPr lang="en-US" sz="3000" i="1" dirty="0" smtClean="0"/>
              <a:t> </a:t>
            </a:r>
            <a:r>
              <a:rPr lang="en-US" sz="3000" i="1" dirty="0" smtClean="0">
                <a:solidFill>
                  <a:schemeClr val="tx1">
                    <a:lumMod val="50000"/>
                    <a:lumOff val="50000"/>
                  </a:schemeClr>
                </a:solidFill>
              </a:rPr>
              <a:t># list “set” commands</a:t>
            </a:r>
          </a:p>
          <a:p>
            <a:pPr>
              <a:buClrTx/>
            </a:pPr>
            <a:r>
              <a:rPr lang="en-US" sz="3000" b="1" dirty="0" smtClean="0"/>
              <a:t>Notepad</a:t>
            </a:r>
            <a:r>
              <a:rPr lang="en-US" sz="3000" dirty="0" smtClean="0"/>
              <a:t> </a:t>
            </a:r>
            <a:r>
              <a:rPr lang="en-US" sz="3000" dirty="0" smtClean="0">
                <a:solidFill>
                  <a:schemeClr val="tx1">
                    <a:lumMod val="50000"/>
                    <a:lumOff val="50000"/>
                  </a:schemeClr>
                </a:solidFill>
              </a:rPr>
              <a:t># launch the application</a:t>
            </a:r>
          </a:p>
          <a:p>
            <a:pPr>
              <a:buClrTx/>
            </a:pPr>
            <a:r>
              <a:rPr lang="en-US" sz="3000" b="1" dirty="0" smtClean="0"/>
              <a:t>Get-Process </a:t>
            </a:r>
            <a:r>
              <a:rPr lang="en-US" sz="3000" dirty="0" smtClean="0">
                <a:solidFill>
                  <a:schemeClr val="tx1">
                    <a:lumMod val="50000"/>
                    <a:lumOff val="50000"/>
                  </a:schemeClr>
                </a:solidFill>
              </a:rPr>
              <a:t># show running processes</a:t>
            </a:r>
          </a:p>
          <a:p>
            <a:pPr>
              <a:buClrTx/>
            </a:pPr>
            <a:r>
              <a:rPr lang="en-US" sz="3000" b="1" dirty="0" smtClean="0"/>
              <a:t>Get-Process notepad </a:t>
            </a:r>
            <a:r>
              <a:rPr lang="en-US" sz="3000" dirty="0" smtClean="0">
                <a:solidFill>
                  <a:schemeClr val="tx1">
                    <a:lumMod val="50000"/>
                    <a:lumOff val="50000"/>
                  </a:schemeClr>
                </a:solidFill>
              </a:rPr>
              <a:t># show notepad process</a:t>
            </a:r>
          </a:p>
          <a:p>
            <a:pPr>
              <a:buClrTx/>
            </a:pPr>
            <a:r>
              <a:rPr lang="en-US" sz="3000" b="1" dirty="0" smtClean="0"/>
              <a:t>Get-Service </a:t>
            </a:r>
            <a:r>
              <a:rPr lang="en-US" sz="3000" b="1" i="1" dirty="0" smtClean="0"/>
              <a:t>-Name *</a:t>
            </a:r>
            <a:r>
              <a:rPr lang="en-US" sz="3000" b="1" i="1" dirty="0" err="1" smtClean="0"/>
              <a:t>sql</a:t>
            </a:r>
            <a:r>
              <a:rPr lang="en-US" sz="3000" b="1" i="1" dirty="0" smtClean="0"/>
              <a:t>* </a:t>
            </a:r>
            <a:r>
              <a:rPr lang="en-US" sz="3000" dirty="0" smtClean="0">
                <a:solidFill>
                  <a:schemeClr val="tx1">
                    <a:lumMod val="50000"/>
                    <a:lumOff val="50000"/>
                  </a:schemeClr>
                </a:solidFill>
              </a:rPr>
              <a:t># services matching </a:t>
            </a:r>
            <a:r>
              <a:rPr lang="en-US" dirty="0" smtClean="0">
                <a:solidFill>
                  <a:schemeClr val="tx1">
                    <a:lumMod val="50000"/>
                    <a:lumOff val="50000"/>
                  </a:schemeClr>
                </a:solidFill>
              </a:rPr>
              <a:t>SQL</a:t>
            </a:r>
          </a:p>
          <a:p>
            <a:pPr marL="118872" indent="0">
              <a:buNone/>
            </a:pPr>
            <a:endParaRPr lang="en-US" dirty="0" smtClean="0"/>
          </a:p>
          <a:p>
            <a:pPr marL="118872" indent="0">
              <a:buNone/>
            </a:pPr>
            <a:r>
              <a:rPr lang="en-US" sz="1700" dirty="0" smtClean="0"/>
              <a:t>(</a:t>
            </a:r>
            <a:r>
              <a:rPr lang="en-US" sz="1700" dirty="0" smtClean="0">
                <a:hlinkClick r:id="rId2"/>
              </a:rPr>
              <a:t>http</a:t>
            </a:r>
            <a:r>
              <a:rPr lang="en-US" sz="1700" dirty="0">
                <a:hlinkClick r:id="rId2"/>
              </a:rPr>
              <a:t>://technet.microsoft.com/en-us/library/dd315315.aspx</a:t>
            </a:r>
            <a:r>
              <a:rPr lang="en-US" sz="1700" dirty="0"/>
              <a:t> </a:t>
            </a:r>
            <a:r>
              <a:rPr lang="en-US" sz="1700" dirty="0" smtClean="0"/>
              <a:t>)</a:t>
            </a:r>
            <a:endParaRPr lang="en-US" sz="1700" dirty="0"/>
          </a:p>
          <a:p>
            <a:pPr marL="118872" indent="0">
              <a:buNone/>
            </a:pPr>
            <a:endParaRPr lang="en-US" dirty="0"/>
          </a:p>
        </p:txBody>
      </p:sp>
      <p:sp>
        <p:nvSpPr>
          <p:cNvPr id="6" name="Slide Number Placeholder 5"/>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43</a:t>
            </a:fld>
            <a:endParaRPr lang="en-US"/>
          </a:p>
        </p:txBody>
      </p:sp>
    </p:spTree>
    <p:extLst>
      <p:ext uri="{BB962C8B-B14F-4D97-AF65-F5344CB8AC3E}">
        <p14:creationId xmlns:p14="http://schemas.microsoft.com/office/powerpoint/2010/main" val="39679547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Standard Parameters</a:t>
            </a:r>
            <a:endParaRPr lang="en-US" dirty="0"/>
          </a:p>
        </p:txBody>
      </p:sp>
      <p:sp>
        <p:nvSpPr>
          <p:cNvPr id="3" name="Content Placeholder 2"/>
          <p:cNvSpPr>
            <a:spLocks noGrp="1"/>
          </p:cNvSpPr>
          <p:nvPr>
            <p:ph idx="1"/>
          </p:nvPr>
        </p:nvSpPr>
        <p:spPr/>
        <p:txBody>
          <a:bodyPr>
            <a:normAutofit/>
          </a:bodyPr>
          <a:lstStyle/>
          <a:p>
            <a:pPr>
              <a:buClr>
                <a:schemeClr val="bg1">
                  <a:lumMod val="85000"/>
                </a:schemeClr>
              </a:buClr>
            </a:pPr>
            <a:r>
              <a:rPr lang="en-US" sz="2800" b="1" dirty="0" smtClean="0">
                <a:solidFill>
                  <a:schemeClr val="accent1"/>
                </a:solidFill>
                <a:latin typeface="Courier New" panose="02070309020205020404" pitchFamily="49" charset="0"/>
                <a:cs typeface="Courier New" panose="02070309020205020404" pitchFamily="49" charset="0"/>
              </a:rPr>
              <a:t>-</a:t>
            </a:r>
            <a:r>
              <a:rPr lang="en-US" sz="2800" b="1" dirty="0" err="1" smtClean="0">
                <a:solidFill>
                  <a:schemeClr val="accent1"/>
                </a:solidFill>
                <a:latin typeface="Courier New" panose="02070309020205020404" pitchFamily="49" charset="0"/>
                <a:cs typeface="Courier New" panose="02070309020205020404" pitchFamily="49" charset="0"/>
              </a:rPr>
              <a:t>ErrorAction</a:t>
            </a:r>
            <a:r>
              <a:rPr lang="en-US" sz="2800" dirty="0" smtClean="0">
                <a:solidFill>
                  <a:schemeClr val="accent1"/>
                </a:solidFill>
                <a:latin typeface="Courier New" panose="02070309020205020404" pitchFamily="49" charset="0"/>
                <a:cs typeface="Courier New" panose="02070309020205020404" pitchFamily="49" charset="0"/>
              </a:rPr>
              <a:t> </a:t>
            </a:r>
            <a:r>
              <a:rPr lang="en-US" sz="2800" dirty="0" smtClean="0"/>
              <a:t>: </a:t>
            </a:r>
            <a:r>
              <a:rPr lang="en-US" sz="2400" dirty="0" smtClean="0"/>
              <a:t>The behavior when an error occurs. Values include </a:t>
            </a:r>
            <a:r>
              <a:rPr lang="en-US" sz="2400" i="1" dirty="0" err="1" smtClean="0"/>
              <a:t>SilentlyContinue</a:t>
            </a:r>
            <a:r>
              <a:rPr lang="en-US" sz="2400" dirty="0" smtClean="0"/>
              <a:t>, </a:t>
            </a:r>
            <a:r>
              <a:rPr lang="en-US" sz="2400" i="1" dirty="0" smtClean="0"/>
              <a:t>Continue</a:t>
            </a:r>
            <a:r>
              <a:rPr lang="en-US" sz="2400" dirty="0" smtClean="0"/>
              <a:t> (default), </a:t>
            </a:r>
            <a:r>
              <a:rPr lang="en-US" sz="2400" i="1" dirty="0" smtClean="0"/>
              <a:t>Stop</a:t>
            </a:r>
          </a:p>
          <a:p>
            <a:pPr>
              <a:buClr>
                <a:schemeClr val="bg1">
                  <a:lumMod val="85000"/>
                </a:schemeClr>
              </a:buClr>
            </a:pPr>
            <a:r>
              <a:rPr lang="en-US" sz="2800" b="1" dirty="0" smtClean="0">
                <a:solidFill>
                  <a:schemeClr val="accent1"/>
                </a:solidFill>
                <a:latin typeface="Courier New" panose="02070309020205020404" pitchFamily="49" charset="0"/>
                <a:cs typeface="Courier New" panose="02070309020205020404" pitchFamily="49" charset="0"/>
              </a:rPr>
              <a:t>-Confirm</a:t>
            </a:r>
            <a:r>
              <a:rPr lang="en-US" sz="2800" b="1" dirty="0" smtClean="0"/>
              <a:t> :</a:t>
            </a:r>
            <a:r>
              <a:rPr lang="en-US" sz="2800" dirty="0" smtClean="0"/>
              <a:t> </a:t>
            </a:r>
            <a:r>
              <a:rPr lang="en-US" sz="2400" dirty="0" smtClean="0"/>
              <a:t>Before execution the command will ask user for continuation option.  Mostly available with commands that alter resources.</a:t>
            </a:r>
          </a:p>
          <a:p>
            <a:pPr>
              <a:buClr>
                <a:schemeClr val="bg1">
                  <a:lumMod val="85000"/>
                </a:schemeClr>
              </a:buClr>
            </a:pPr>
            <a:r>
              <a:rPr lang="en-US" sz="2800" b="1" dirty="0" smtClean="0">
                <a:solidFill>
                  <a:schemeClr val="accent1"/>
                </a:solidFill>
                <a:latin typeface="Courier New" panose="02070309020205020404" pitchFamily="49" charset="0"/>
                <a:cs typeface="Courier New" panose="02070309020205020404" pitchFamily="49" charset="0"/>
              </a:rPr>
              <a:t>-</a:t>
            </a:r>
            <a:r>
              <a:rPr lang="en-US" sz="2800" b="1" dirty="0" err="1" smtClean="0">
                <a:solidFill>
                  <a:schemeClr val="accent1"/>
                </a:solidFill>
                <a:latin typeface="Courier New" panose="02070309020205020404" pitchFamily="49" charset="0"/>
                <a:cs typeface="Courier New" panose="02070309020205020404" pitchFamily="49" charset="0"/>
              </a:rPr>
              <a:t>ErrorVariable</a:t>
            </a:r>
            <a:r>
              <a:rPr lang="en-US" sz="2800" b="1" dirty="0" smtClean="0">
                <a:solidFill>
                  <a:schemeClr val="accent1"/>
                </a:solidFill>
              </a:rPr>
              <a:t> </a:t>
            </a:r>
            <a:r>
              <a:rPr lang="en-US" sz="2800" dirty="0" smtClean="0"/>
              <a:t>: </a:t>
            </a:r>
            <a:r>
              <a:rPr lang="en-US" sz="2400" dirty="0" smtClean="0"/>
              <a:t>Variable to assign error object to.</a:t>
            </a:r>
          </a:p>
          <a:p>
            <a:pPr>
              <a:buClr>
                <a:schemeClr val="bg1">
                  <a:lumMod val="85000"/>
                </a:schemeClr>
              </a:buClr>
            </a:pPr>
            <a:r>
              <a:rPr lang="en-US" sz="2800" b="1" dirty="0" smtClean="0">
                <a:solidFill>
                  <a:schemeClr val="accent1"/>
                </a:solidFill>
                <a:latin typeface="Courier New" panose="02070309020205020404" pitchFamily="49" charset="0"/>
                <a:cs typeface="Courier New" panose="02070309020205020404" pitchFamily="49" charset="0"/>
              </a:rPr>
              <a:t>-</a:t>
            </a:r>
            <a:r>
              <a:rPr lang="en-US" sz="2800" b="1" dirty="0" err="1" smtClean="0">
                <a:solidFill>
                  <a:schemeClr val="accent1"/>
                </a:solidFill>
                <a:latin typeface="Courier New" panose="02070309020205020404" pitchFamily="49" charset="0"/>
                <a:cs typeface="Courier New" panose="02070309020205020404" pitchFamily="49" charset="0"/>
              </a:rPr>
              <a:t>WhatIf</a:t>
            </a:r>
            <a:r>
              <a:rPr lang="en-US" sz="2800" b="1" dirty="0" smtClean="0">
                <a:solidFill>
                  <a:schemeClr val="accent1"/>
                </a:solidFill>
              </a:rPr>
              <a:t> </a:t>
            </a:r>
            <a:r>
              <a:rPr lang="en-US" sz="2800" dirty="0" smtClean="0"/>
              <a:t>: </a:t>
            </a:r>
            <a:r>
              <a:rPr lang="en-US" sz="2400" dirty="0" smtClean="0"/>
              <a:t>Describes the action that would be taken – does not execute command</a:t>
            </a:r>
            <a:endParaRPr lang="en-US" sz="2400" dirty="0"/>
          </a:p>
        </p:txBody>
      </p:sp>
      <p:sp>
        <p:nvSpPr>
          <p:cNvPr id="4" name="Slide Number Placeholder 3"/>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44</a:t>
            </a:fld>
            <a:endParaRPr lang="en-US"/>
          </a:p>
        </p:txBody>
      </p:sp>
    </p:spTree>
    <p:extLst>
      <p:ext uri="{BB962C8B-B14F-4D97-AF65-F5344CB8AC3E}">
        <p14:creationId xmlns:p14="http://schemas.microsoft.com/office/powerpoint/2010/main" val="35920213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these one at a time…</a:t>
            </a:r>
            <a:endParaRPr lang="en-US" dirty="0"/>
          </a:p>
        </p:txBody>
      </p:sp>
      <p:sp>
        <p:nvSpPr>
          <p:cNvPr id="5" name="Content Placeholder 4"/>
          <p:cNvSpPr>
            <a:spLocks noGrp="1"/>
          </p:cNvSpPr>
          <p:nvPr>
            <p:ph idx="1"/>
          </p:nvPr>
        </p:nvSpPr>
        <p:spPr/>
        <p:txBody>
          <a:bodyPr>
            <a:normAutofit fontScale="62500" lnSpcReduction="20000"/>
          </a:bodyPr>
          <a:lstStyle/>
          <a:p>
            <a:pPr marL="0" indent="0">
              <a:buNone/>
            </a:pPr>
            <a:r>
              <a:rPr lang="en-US" b="1" dirty="0">
                <a:solidFill>
                  <a:schemeClr val="accent1"/>
                </a:solidFill>
                <a:latin typeface="Courier New" panose="02070309020205020404" pitchFamily="49" charset="0"/>
                <a:cs typeface="Courier New" panose="02070309020205020404" pitchFamily="49" charset="0"/>
              </a:rPr>
              <a:t>PS&gt;</a:t>
            </a:r>
            <a:r>
              <a:rPr lang="en-US" b="1" dirty="0">
                <a:solidFill>
                  <a:schemeClr val="tx2">
                    <a:lumMod val="60000"/>
                    <a:lumOff val="40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Set-Content demofile.txt "</a:t>
            </a:r>
            <a:r>
              <a:rPr lang="en-US" dirty="0" err="1">
                <a:latin typeface="Courier New" panose="02070309020205020404" pitchFamily="49" charset="0"/>
                <a:cs typeface="Courier New" panose="02070309020205020404" pitchFamily="49" charset="0"/>
              </a:rPr>
              <a:t>Hello`nThis</a:t>
            </a:r>
            <a:r>
              <a:rPr lang="en-US" dirty="0">
                <a:latin typeface="Courier New" panose="02070309020205020404" pitchFamily="49" charset="0"/>
                <a:cs typeface="Courier New" panose="02070309020205020404" pitchFamily="49" charset="0"/>
              </a:rPr>
              <a:t> is the second line." </a:t>
            </a:r>
            <a:r>
              <a:rPr lang="en-US" i="1" dirty="0">
                <a:latin typeface="Courier New" panose="02070309020205020404" pitchFamily="49" charset="0"/>
                <a:cs typeface="Courier New" panose="02070309020205020404" pitchFamily="49" charset="0"/>
              </a:rPr>
              <a:t>–Confirm</a:t>
            </a:r>
          </a:p>
          <a:p>
            <a:pPr marL="0" indent="0">
              <a:buNone/>
            </a:pPr>
            <a:endParaRPr lang="en-US" b="1" i="1" dirty="0">
              <a:latin typeface="Courier New" panose="02070309020205020404" pitchFamily="49" charset="0"/>
              <a:cs typeface="Courier New" panose="02070309020205020404" pitchFamily="49" charset="0"/>
            </a:endParaRPr>
          </a:p>
          <a:p>
            <a:pPr marL="0"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a:latin typeface="Courier New" panose="02070309020205020404" pitchFamily="49" charset="0"/>
                <a:cs typeface="Courier New" panose="02070309020205020404" pitchFamily="49" charset="0"/>
              </a:rPr>
              <a:t>Get-Content demofile.txt </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OutVariable</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txtContent</a:t>
            </a:r>
            <a:endParaRPr lang="en-US" i="1" dirty="0">
              <a:latin typeface="Courier New" panose="02070309020205020404" pitchFamily="49" charset="0"/>
              <a:cs typeface="Courier New" panose="02070309020205020404" pitchFamily="49" charset="0"/>
            </a:endParaRPr>
          </a:p>
          <a:p>
            <a:pPr marL="0" indent="0">
              <a:buNone/>
            </a:pPr>
            <a:r>
              <a:rPr lang="en-US" b="1" dirty="0">
                <a:solidFill>
                  <a:schemeClr val="accent1"/>
                </a:solidFill>
                <a:latin typeface="Courier New" panose="02070309020205020404" pitchFamily="49" charset="0"/>
                <a:cs typeface="Courier New" panose="02070309020205020404" pitchFamily="49" charset="0"/>
              </a:rPr>
              <a:t>PS&gt;</a:t>
            </a:r>
            <a:r>
              <a:rPr lang="en-US" dirty="0">
                <a:solidFill>
                  <a:schemeClr val="accent1"/>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txtContent</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a:latin typeface="Courier New" panose="02070309020205020404" pitchFamily="49" charset="0"/>
                <a:cs typeface="Courier New" panose="02070309020205020404" pitchFamily="49" charset="0"/>
              </a:rPr>
              <a:t>Remove-Item demofile.txt   </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WhatIf</a:t>
            </a:r>
            <a:endParaRPr lang="en-US" i="1" dirty="0">
              <a:latin typeface="Courier New" panose="02070309020205020404" pitchFamily="49" charset="0"/>
              <a:cs typeface="Courier New" panose="02070309020205020404" pitchFamily="49" charset="0"/>
            </a:endParaRPr>
          </a:p>
          <a:p>
            <a:pPr marL="0" indent="0">
              <a:buNone/>
            </a:pPr>
            <a:endParaRPr lang="en-US" b="1" i="1" dirty="0">
              <a:latin typeface="Courier New" panose="02070309020205020404" pitchFamily="49" charset="0"/>
              <a:cs typeface="Courier New" panose="02070309020205020404" pitchFamily="49" charset="0"/>
            </a:endParaRPr>
          </a:p>
          <a:p>
            <a:pPr marL="0"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a:latin typeface="Courier New" panose="02070309020205020404" pitchFamily="49" charset="0"/>
                <a:cs typeface="Courier New" panose="02070309020205020404" pitchFamily="49" charset="0"/>
              </a:rPr>
              <a:t>Remove-Item demofile.txt</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a:latin typeface="Courier New" panose="02070309020205020404" pitchFamily="49" charset="0"/>
                <a:cs typeface="Courier New" panose="02070309020205020404" pitchFamily="49" charset="0"/>
              </a:rPr>
              <a:t>Remove-Item demofile.txt  </a:t>
            </a:r>
            <a:r>
              <a:rPr lang="en-US" dirty="0">
                <a:solidFill>
                  <a:schemeClr val="bg2">
                    <a:lumMod val="75000"/>
                  </a:schemeClr>
                </a:solidFill>
                <a:latin typeface="Courier New" panose="02070309020205020404" pitchFamily="49" charset="0"/>
                <a:cs typeface="Courier New" panose="02070309020205020404" pitchFamily="49" charset="0"/>
              </a:rPr>
              <a:t>#yes this is a repeat</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a:latin typeface="Courier New" panose="02070309020205020404" pitchFamily="49" charset="0"/>
                <a:cs typeface="Courier New" panose="02070309020205020404" pitchFamily="49" charset="0"/>
              </a:rPr>
              <a:t>Remove-Item demofile.txt </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ErrorAction</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SilentlyContinue</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45</a:t>
            </a:fld>
            <a:endParaRPr lang="en-US"/>
          </a:p>
        </p:txBody>
      </p:sp>
    </p:spTree>
    <p:extLst>
      <p:ext uri="{BB962C8B-B14F-4D97-AF65-F5344CB8AC3E}">
        <p14:creationId xmlns:p14="http://schemas.microsoft.com/office/powerpoint/2010/main" val="6665728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Our First PowerShell Script</a:t>
            </a:r>
          </a:p>
        </p:txBody>
      </p:sp>
    </p:spTree>
    <p:extLst>
      <p:ext uri="{BB962C8B-B14F-4D97-AF65-F5344CB8AC3E}">
        <p14:creationId xmlns:p14="http://schemas.microsoft.com/office/powerpoint/2010/main" val="769021848"/>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a:t>
            </a:r>
            <a:endParaRPr lang="en-US" dirty="0"/>
          </a:p>
        </p:txBody>
      </p:sp>
      <p:sp>
        <p:nvSpPr>
          <p:cNvPr id="4" name="Content Placeholder 3"/>
          <p:cNvSpPr>
            <a:spLocks noGrp="1"/>
          </p:cNvSpPr>
          <p:nvPr>
            <p:ph idx="1"/>
          </p:nvPr>
        </p:nvSpPr>
        <p:spPr/>
        <p:txBody>
          <a:bodyPr>
            <a:normAutofit fontScale="92500" lnSpcReduction="10000"/>
          </a:bodyPr>
          <a:lstStyle/>
          <a:p>
            <a:pPr marL="0" indent="0">
              <a:buNone/>
            </a:pPr>
            <a:r>
              <a:rPr lang="en-US" dirty="0"/>
              <a:t>Back in </a:t>
            </a:r>
            <a:r>
              <a:rPr lang="en-US" dirty="0" smtClean="0"/>
              <a:t>high </a:t>
            </a:r>
            <a:r>
              <a:rPr lang="en-US" dirty="0"/>
              <a:t>school, I had a </a:t>
            </a:r>
            <a:r>
              <a:rPr lang="en-US" dirty="0" smtClean="0"/>
              <a:t>game to deal </a:t>
            </a:r>
            <a:r>
              <a:rPr lang="en-US" dirty="0"/>
              <a:t>with super boring classes. </a:t>
            </a:r>
            <a:r>
              <a:rPr lang="en-US" dirty="0" smtClean="0"/>
              <a:t>Using my calculator, I would </a:t>
            </a:r>
            <a:r>
              <a:rPr lang="en-US" dirty="0"/>
              <a:t>play a "Game of </a:t>
            </a:r>
            <a:r>
              <a:rPr lang="en-US" dirty="0" smtClean="0"/>
              <a:t>3s</a:t>
            </a:r>
            <a:r>
              <a:rPr lang="en-US" dirty="0"/>
              <a:t>". </a:t>
            </a:r>
            <a:r>
              <a:rPr lang="en-US" dirty="0" smtClean="0"/>
              <a:t>Here are the rules:</a:t>
            </a:r>
            <a:endParaRPr lang="en-US" dirty="0"/>
          </a:p>
          <a:p>
            <a:pPr marL="914400" lvl="1" indent="-457200">
              <a:buFont typeface="+mj-lt"/>
              <a:buAutoNum type="arabicPeriod"/>
            </a:pPr>
            <a:r>
              <a:rPr lang="en-US" dirty="0" smtClean="0"/>
              <a:t>Mash </a:t>
            </a:r>
            <a:r>
              <a:rPr lang="en-US" dirty="0"/>
              <a:t>in a random large </a:t>
            </a:r>
            <a:r>
              <a:rPr lang="en-US" dirty="0" smtClean="0"/>
              <a:t>number.</a:t>
            </a:r>
          </a:p>
          <a:p>
            <a:pPr marL="914400" lvl="1" indent="-457200">
              <a:buFont typeface="+mj-lt"/>
              <a:buAutoNum type="arabicPeriod"/>
            </a:pPr>
            <a:r>
              <a:rPr lang="en-US" dirty="0" smtClean="0"/>
              <a:t>If </a:t>
            </a:r>
            <a:r>
              <a:rPr lang="en-US" dirty="0"/>
              <a:t>the number </a:t>
            </a:r>
            <a:r>
              <a:rPr lang="en-US" dirty="0" smtClean="0"/>
              <a:t>is divisible by </a:t>
            </a:r>
            <a:r>
              <a:rPr lang="en-US" dirty="0"/>
              <a:t>3, divide it by </a:t>
            </a:r>
            <a:r>
              <a:rPr lang="en-US" dirty="0" smtClean="0"/>
              <a:t>3 repeatedly (until the quotient is no longer divisible by 3), go to step #3.</a:t>
            </a:r>
            <a:endParaRPr lang="en-US" dirty="0"/>
          </a:p>
          <a:p>
            <a:pPr marL="914400" lvl="1" indent="-457200">
              <a:buFont typeface="+mj-lt"/>
              <a:buAutoNum type="arabicPeriod"/>
            </a:pPr>
            <a:r>
              <a:rPr lang="en-US" dirty="0" smtClean="0"/>
              <a:t>Either </a:t>
            </a:r>
            <a:r>
              <a:rPr lang="en-US" dirty="0"/>
              <a:t>add </a:t>
            </a:r>
            <a:r>
              <a:rPr lang="en-US" dirty="0" smtClean="0"/>
              <a:t>or </a:t>
            </a:r>
            <a:r>
              <a:rPr lang="en-US" dirty="0"/>
              <a:t>subtract 1 </a:t>
            </a:r>
            <a:r>
              <a:rPr lang="en-US" dirty="0" smtClean="0"/>
              <a:t>(whichever gets you to evenly divisible by 3), </a:t>
            </a:r>
            <a:r>
              <a:rPr lang="en-US" dirty="0"/>
              <a:t>then </a:t>
            </a:r>
            <a:r>
              <a:rPr lang="en-US" dirty="0" smtClean="0"/>
              <a:t>go back to step #2.</a:t>
            </a:r>
            <a:endParaRPr lang="en-US" dirty="0"/>
          </a:p>
          <a:p>
            <a:pPr marL="0" indent="0">
              <a:buNone/>
            </a:pPr>
            <a:r>
              <a:rPr lang="en-US" dirty="0" smtClean="0"/>
              <a:t>The </a:t>
            </a:r>
            <a:r>
              <a:rPr lang="en-US" dirty="0"/>
              <a:t>game stops when you reach </a:t>
            </a:r>
            <a:r>
              <a:rPr lang="en-US" dirty="0" smtClean="0"/>
              <a:t>1.</a:t>
            </a:r>
            <a:endParaRPr lang="en-US" dirty="0"/>
          </a:p>
          <a:p>
            <a:pPr lvl="4"/>
            <a:endParaRPr lang="en-US" dirty="0" smtClean="0"/>
          </a:p>
          <a:p>
            <a:pPr marL="0" indent="0">
              <a:buNone/>
            </a:pPr>
            <a:r>
              <a:rPr lang="en-US" dirty="0" smtClean="0"/>
              <a:t>Today</a:t>
            </a:r>
            <a:r>
              <a:rPr lang="en-US" dirty="0"/>
              <a:t>, the challenge is to create a program that "plays" the Game of Threes.</a:t>
            </a:r>
          </a:p>
          <a:p>
            <a:pPr marL="0" indent="0">
              <a:buNone/>
            </a:pPr>
            <a:endParaRPr lang="en-US" dirty="0"/>
          </a:p>
        </p:txBody>
      </p:sp>
    </p:spTree>
    <p:extLst>
      <p:ext uri="{BB962C8B-B14F-4D97-AF65-F5344CB8AC3E}">
        <p14:creationId xmlns:p14="http://schemas.microsoft.com/office/powerpoint/2010/main" val="3161690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 Description</a:t>
            </a:r>
          </a:p>
        </p:txBody>
      </p:sp>
      <p:sp>
        <p:nvSpPr>
          <p:cNvPr id="4" name="Content Placeholder 3"/>
          <p:cNvSpPr>
            <a:spLocks noGrp="1"/>
          </p:cNvSpPr>
          <p:nvPr>
            <p:ph idx="1"/>
          </p:nvPr>
        </p:nvSpPr>
        <p:spPr/>
        <p:txBody>
          <a:bodyPr>
            <a:normAutofit/>
          </a:bodyPr>
          <a:lstStyle/>
          <a:p>
            <a:r>
              <a:rPr lang="en-US" dirty="0"/>
              <a:t>The </a:t>
            </a:r>
            <a:r>
              <a:rPr lang="en-US" dirty="0" smtClean="0"/>
              <a:t>program input </a:t>
            </a:r>
            <a:r>
              <a:rPr lang="en-US" dirty="0"/>
              <a:t>is a single number: </a:t>
            </a:r>
            <a:r>
              <a:rPr lang="en-US" dirty="0" smtClean="0"/>
              <a:t> the </a:t>
            </a:r>
            <a:r>
              <a:rPr lang="en-US" dirty="0"/>
              <a:t>number at which the game starts. </a:t>
            </a:r>
            <a:endParaRPr lang="en-US" dirty="0" smtClean="0"/>
          </a:p>
          <a:p>
            <a:r>
              <a:rPr lang="en-US" dirty="0" smtClean="0"/>
              <a:t>Write </a:t>
            </a:r>
            <a:r>
              <a:rPr lang="en-US" dirty="0"/>
              <a:t>a </a:t>
            </a:r>
            <a:r>
              <a:rPr lang="en-US" dirty="0" smtClean="0"/>
              <a:t>PowerShell script that </a:t>
            </a:r>
            <a:r>
              <a:rPr lang="en-US" dirty="0"/>
              <a:t>plays the Threes game, </a:t>
            </a:r>
            <a:r>
              <a:rPr lang="en-US" dirty="0" smtClean="0"/>
              <a:t>outputting </a:t>
            </a:r>
            <a:r>
              <a:rPr lang="en-US" dirty="0"/>
              <a:t>a </a:t>
            </a:r>
            <a:r>
              <a:rPr lang="en-US" dirty="0" smtClean="0"/>
              <a:t>the </a:t>
            </a:r>
            <a:r>
              <a:rPr lang="en-US" dirty="0"/>
              <a:t>sequence of steps you need to take to get to 1. </a:t>
            </a:r>
            <a:endParaRPr lang="en-US" dirty="0" smtClean="0"/>
          </a:p>
          <a:p>
            <a:r>
              <a:rPr lang="en-US" dirty="0" smtClean="0"/>
              <a:t>Each </a:t>
            </a:r>
            <a:r>
              <a:rPr lang="en-US" dirty="0"/>
              <a:t>step should </a:t>
            </a:r>
            <a:r>
              <a:rPr lang="en-US" dirty="0" smtClean="0"/>
              <a:t>output the number, </a:t>
            </a:r>
            <a:r>
              <a:rPr lang="en-US" dirty="0"/>
              <a:t>followed by </a:t>
            </a:r>
            <a:r>
              <a:rPr lang="en-US" dirty="0" smtClean="0"/>
              <a:t>-</a:t>
            </a:r>
            <a:r>
              <a:rPr lang="en-US" dirty="0"/>
              <a:t>1 or </a:t>
            </a:r>
            <a:r>
              <a:rPr lang="en-US" dirty="0" smtClean="0"/>
              <a:t>+1 </a:t>
            </a:r>
            <a:r>
              <a:rPr lang="en-US" dirty="0"/>
              <a:t>(if you are adding/subtracting 1 before dividing), or 0 (if you are just dividing). </a:t>
            </a:r>
            <a:r>
              <a:rPr lang="en-US" dirty="0" smtClean="0"/>
              <a:t> The </a:t>
            </a:r>
            <a:r>
              <a:rPr lang="en-US" dirty="0"/>
              <a:t>last line should simply be 1.</a:t>
            </a:r>
          </a:p>
        </p:txBody>
      </p:sp>
    </p:spTree>
    <p:extLst>
      <p:ext uri="{BB962C8B-B14F-4D97-AF65-F5344CB8AC3E}">
        <p14:creationId xmlns:p14="http://schemas.microsoft.com/office/powerpoint/2010/main" val="1833506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Like the Pros</a:t>
            </a:r>
            <a:endParaRPr lang="en-US" dirty="0"/>
          </a:p>
        </p:txBody>
      </p:sp>
      <p:sp>
        <p:nvSpPr>
          <p:cNvPr id="3" name="Content Placeholder 2"/>
          <p:cNvSpPr>
            <a:spLocks noGrp="1"/>
          </p:cNvSpPr>
          <p:nvPr>
            <p:ph idx="1"/>
          </p:nvPr>
        </p:nvSpPr>
        <p:spPr/>
        <p:txBody>
          <a:bodyPr/>
          <a:lstStyle/>
          <a:p>
            <a:r>
              <a:rPr lang="en-US" dirty="0" smtClean="0"/>
              <a:t>Once we understand the problem, we need to figure out how to translate to code.</a:t>
            </a:r>
          </a:p>
          <a:p>
            <a:r>
              <a:rPr lang="en-US" dirty="0" smtClean="0">
                <a:solidFill>
                  <a:srgbClr val="92D050"/>
                </a:solidFill>
              </a:rPr>
              <a:t>First, let’s diagram…</a:t>
            </a:r>
            <a:endParaRPr lang="en-US" dirty="0">
              <a:solidFill>
                <a:srgbClr val="92D050"/>
              </a:solidFill>
            </a:endParaRPr>
          </a:p>
        </p:txBody>
      </p:sp>
    </p:spTree>
    <p:extLst>
      <p:ext uri="{BB962C8B-B14F-4D97-AF65-F5344CB8AC3E}">
        <p14:creationId xmlns:p14="http://schemas.microsoft.com/office/powerpoint/2010/main" val="3836166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Without PowerShell</a:t>
            </a:r>
            <a:endParaRPr lang="en-US" dirty="0"/>
          </a:p>
        </p:txBody>
      </p:sp>
      <p:sp>
        <p:nvSpPr>
          <p:cNvPr id="3" name="Content Placeholder 2"/>
          <p:cNvSpPr>
            <a:spLocks noGrp="1"/>
          </p:cNvSpPr>
          <p:nvPr>
            <p:ph idx="1"/>
          </p:nvPr>
        </p:nvSpPr>
        <p:spPr/>
        <p:txBody>
          <a:bodyPr>
            <a:normAutofit/>
          </a:bodyPr>
          <a:lstStyle/>
          <a:p>
            <a:r>
              <a:rPr lang="en-US" dirty="0" smtClean="0"/>
              <a:t>PowerShell attempts to bridge the gap between the point-and-click nature of a GUI and the need to automate repetitive tasks to increase productivity and reduce human error.</a:t>
            </a:r>
          </a:p>
          <a:p>
            <a:endParaRPr lang="en-US" dirty="0"/>
          </a:p>
        </p:txBody>
      </p:sp>
    </p:spTree>
    <p:extLst>
      <p:ext uri="{BB962C8B-B14F-4D97-AF65-F5344CB8AC3E}">
        <p14:creationId xmlns:p14="http://schemas.microsoft.com/office/powerpoint/2010/main" val="253943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We Need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Let’s identify what constructs we need.</a:t>
            </a:r>
          </a:p>
          <a:p>
            <a:pPr lvl="4"/>
            <a:endParaRPr lang="en-US" dirty="0" smtClean="0"/>
          </a:p>
          <a:p>
            <a:pPr marL="914400" lvl="1" indent="-514350">
              <a:buFont typeface="+mj-lt"/>
              <a:buAutoNum type="arabicPeriod"/>
            </a:pPr>
            <a:r>
              <a:rPr lang="en-US" dirty="0">
                <a:solidFill>
                  <a:srgbClr val="92D050"/>
                </a:solidFill>
              </a:rPr>
              <a:t>What is the </a:t>
            </a:r>
            <a:r>
              <a:rPr lang="en-US" dirty="0" smtClean="0">
                <a:solidFill>
                  <a:srgbClr val="92D050"/>
                </a:solidFill>
              </a:rPr>
              <a:t>syntax for retrieving input from the command line?</a:t>
            </a:r>
          </a:p>
          <a:p>
            <a:pPr marL="914400" lvl="1" indent="-514350">
              <a:buFont typeface="+mj-lt"/>
              <a:buAutoNum type="arabicPeriod"/>
            </a:pPr>
            <a:r>
              <a:rPr lang="en-US" dirty="0" smtClean="0">
                <a:solidFill>
                  <a:srgbClr val="92D050"/>
                </a:solidFill>
              </a:rPr>
              <a:t>What is the syntax for a loop?</a:t>
            </a:r>
          </a:p>
          <a:p>
            <a:pPr marL="914400" lvl="1" indent="-514350">
              <a:buFont typeface="+mj-lt"/>
              <a:buAutoNum type="arabicPeriod"/>
            </a:pPr>
            <a:r>
              <a:rPr lang="en-US" dirty="0">
                <a:solidFill>
                  <a:srgbClr val="92D050"/>
                </a:solidFill>
              </a:rPr>
              <a:t>What is the syntax for a </a:t>
            </a:r>
            <a:r>
              <a:rPr lang="en-US" dirty="0" smtClean="0">
                <a:solidFill>
                  <a:srgbClr val="92D050"/>
                </a:solidFill>
              </a:rPr>
              <a:t>conditional (if statement)?</a:t>
            </a:r>
          </a:p>
          <a:p>
            <a:pPr marL="914400" lvl="1" indent="-514350">
              <a:buFont typeface="+mj-lt"/>
              <a:buAutoNum type="arabicPeriod"/>
            </a:pPr>
            <a:r>
              <a:rPr lang="en-US" dirty="0" smtClean="0">
                <a:solidFill>
                  <a:srgbClr val="92D050"/>
                </a:solidFill>
              </a:rPr>
              <a:t>How do we write to the console?</a:t>
            </a:r>
          </a:p>
          <a:p>
            <a:pPr marL="914400" lvl="1" indent="-514350">
              <a:buFont typeface="+mj-lt"/>
              <a:buAutoNum type="arabicPeriod"/>
            </a:pPr>
            <a:r>
              <a:rPr lang="en-US" dirty="0" smtClean="0">
                <a:solidFill>
                  <a:srgbClr val="92D050"/>
                </a:solidFill>
              </a:rPr>
              <a:t>What do the comparison and arithmetic operators look like?</a:t>
            </a:r>
            <a:endParaRPr lang="en-US" dirty="0">
              <a:solidFill>
                <a:srgbClr val="92D050"/>
              </a:solidFill>
            </a:endParaRPr>
          </a:p>
          <a:p>
            <a:pPr lvl="4"/>
            <a:endParaRPr lang="en-US" dirty="0" smtClean="0"/>
          </a:p>
          <a:p>
            <a:pPr marL="0" indent="0">
              <a:buNone/>
            </a:pPr>
            <a:r>
              <a:rPr lang="en-US" dirty="0">
                <a:solidFill>
                  <a:srgbClr val="00B0F0"/>
                </a:solidFill>
              </a:rPr>
              <a:t>What are the search queries we should be sending to google?</a:t>
            </a:r>
          </a:p>
          <a:p>
            <a:pPr marL="0" indent="0">
              <a:buNone/>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14495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5400" dirty="0" smtClean="0">
                <a:solidFill>
                  <a:srgbClr val="92D050"/>
                </a:solidFill>
              </a:rPr>
              <a:t>Code It!</a:t>
            </a:r>
            <a:endParaRPr lang="en-US" sz="5400" dirty="0">
              <a:solidFill>
                <a:srgbClr val="92D050"/>
              </a:solidFill>
            </a:endParaRPr>
          </a:p>
        </p:txBody>
      </p:sp>
    </p:spTree>
    <p:extLst>
      <p:ext uri="{BB962C8B-B14F-4D97-AF65-F5344CB8AC3E}">
        <p14:creationId xmlns:p14="http://schemas.microsoft.com/office/powerpoint/2010/main" val="2079274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5400" dirty="0" smtClean="0">
                <a:solidFill>
                  <a:srgbClr val="92D050"/>
                </a:solidFill>
              </a:rPr>
              <a:t>Test It!</a:t>
            </a:r>
          </a:p>
          <a:p>
            <a:pPr marL="0" indent="0" algn="ctr">
              <a:buNone/>
            </a:pPr>
            <a:r>
              <a:rPr lang="en-US" sz="2000" dirty="0" smtClean="0">
                <a:solidFill>
                  <a:srgbClr val="92D050"/>
                </a:solidFill>
              </a:rPr>
              <a:t>\</a:t>
            </a:r>
            <a:r>
              <a:rPr lang="en-US" sz="2000" dirty="0" smtClean="0">
                <a:solidFill>
                  <a:srgbClr val="92D050"/>
                </a:solidFill>
                <a:latin typeface="Courier New" panose="02070309020205020404" pitchFamily="49" charset="0"/>
                <a:cs typeface="Courier New" panose="02070309020205020404" pitchFamily="49" charset="0"/>
              </a:rPr>
              <a:t>script1.ps1 2171894</a:t>
            </a:r>
            <a:endParaRPr lang="en-US" sz="2000" dirty="0">
              <a:solidFill>
                <a:srgbClr val="92D050"/>
              </a:solidFill>
            </a:endParaRPr>
          </a:p>
        </p:txBody>
      </p:sp>
    </p:spTree>
    <p:extLst>
      <p:ext uri="{BB962C8B-B14F-4D97-AF65-F5344CB8AC3E}">
        <p14:creationId xmlns:p14="http://schemas.microsoft.com/office/powerpoint/2010/main" val="19863337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70221" y="69011"/>
            <a:ext cx="8603558" cy="5520906"/>
          </a:xfrm>
          <a:prstGeom prst="rect">
            <a:avLst/>
          </a:prstGeom>
        </p:spPr>
      </p:pic>
    </p:spTree>
    <p:extLst>
      <p:ext uri="{BB962C8B-B14F-4D97-AF65-F5344CB8AC3E}">
        <p14:creationId xmlns:p14="http://schemas.microsoft.com/office/powerpoint/2010/main" val="39562505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Solution…</a:t>
            </a:r>
            <a:endParaRPr lang="en-US" dirty="0"/>
          </a:p>
        </p:txBody>
      </p:sp>
      <p:sp>
        <p:nvSpPr>
          <p:cNvPr id="5" name="Content Placeholder 4"/>
          <p:cNvSpPr>
            <a:spLocks noGrp="1"/>
          </p:cNvSpPr>
          <p:nvPr>
            <p:ph idx="1"/>
          </p:nvPr>
        </p:nvSpPr>
        <p:spPr/>
        <p:txBody>
          <a:bodyPr>
            <a:normAutofit fontScale="40000" lnSpcReduction="20000"/>
          </a:bodyPr>
          <a:lstStyle/>
          <a:p>
            <a:pPr marL="0" indent="0">
              <a:buNone/>
            </a:pPr>
            <a:r>
              <a:rPr lang="en-US" dirty="0" err="1" smtClean="0">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]$start = 1)</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($start -ne 1){</a:t>
            </a:r>
          </a:p>
          <a:p>
            <a:pPr marL="0" indent="0">
              <a:buNone/>
            </a:pPr>
            <a:r>
              <a:rPr lang="en-US" dirty="0">
                <a:latin typeface="Courier New" panose="02070309020205020404" pitchFamily="49" charset="0"/>
                <a:cs typeface="Courier New" panose="02070309020205020404" pitchFamily="49" charset="0"/>
              </a:rPr>
              <a:t>    $output = "$start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$diff=0;</a:t>
            </a:r>
          </a:p>
          <a:p>
            <a:pPr marL="0" indent="0">
              <a:buNone/>
            </a:pPr>
            <a:r>
              <a:rPr lang="en-US" dirty="0" smtClean="0">
                <a:latin typeface="Courier New" panose="02070309020205020404" pitchFamily="49" charset="0"/>
                <a:cs typeface="Courier New" panose="02070309020205020404" pitchFamily="49" charset="0"/>
              </a:rPr>
              <a:t>    if</a:t>
            </a:r>
            <a:r>
              <a:rPr lang="en-US" dirty="0">
                <a:latin typeface="Courier New" panose="02070309020205020404" pitchFamily="49" charset="0"/>
                <a:cs typeface="Courier New" panose="02070309020205020404" pitchFamily="49" charset="0"/>
              </a:rPr>
              <a:t>($start % 3 -</a:t>
            </a:r>
            <a:r>
              <a:rPr lang="en-US" dirty="0" err="1">
                <a:latin typeface="Courier New" panose="02070309020205020404" pitchFamily="49" charset="0"/>
                <a:cs typeface="Courier New" panose="02070309020205020404" pitchFamily="49" charset="0"/>
              </a:rPr>
              <a:t>eq</a:t>
            </a:r>
            <a:r>
              <a:rPr lang="en-US" dirty="0">
                <a:latin typeface="Courier New" panose="02070309020205020404" pitchFamily="49" charset="0"/>
                <a:cs typeface="Courier New" panose="02070309020205020404" pitchFamily="49" charset="0"/>
              </a:rPr>
              <a:t> 0){</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start /= 3;</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$diff = if($start % 3 -</a:t>
            </a:r>
            <a:r>
              <a:rPr lang="en-US" dirty="0" err="1">
                <a:latin typeface="Courier New" panose="02070309020205020404" pitchFamily="49" charset="0"/>
                <a:cs typeface="Courier New" panose="02070309020205020404" pitchFamily="49" charset="0"/>
              </a:rPr>
              <a:t>eq</a:t>
            </a:r>
            <a:r>
              <a:rPr lang="en-US" dirty="0">
                <a:latin typeface="Courier New" panose="02070309020205020404" pitchFamily="49" charset="0"/>
                <a:cs typeface="Courier New" panose="02070309020205020404" pitchFamily="49" charset="0"/>
              </a:rPr>
              <a:t> 1){-1} else {1</a:t>
            </a:r>
            <a:r>
              <a:rPr lang="en-US" dirty="0" smtClean="0">
                <a:latin typeface="Courier New" panose="02070309020205020404" pitchFamily="49" charset="0"/>
                <a:cs typeface="Courier New" panose="02070309020205020404" pitchFamily="49" charset="0"/>
              </a:rPr>
              <a:t>}; </a:t>
            </a:r>
            <a:r>
              <a:rPr lang="en-US" dirty="0" smtClean="0">
                <a:solidFill>
                  <a:srgbClr val="92D050"/>
                </a:solidFill>
                <a:latin typeface="Courier New" panose="02070309020205020404" pitchFamily="49" charset="0"/>
                <a:cs typeface="Courier New" panose="02070309020205020404" pitchFamily="49" charset="0"/>
              </a:rPr>
              <a:t># No PS support for conditionals </a:t>
            </a:r>
            <a:r>
              <a:rPr lang="en-US" dirty="0">
                <a:solidFill>
                  <a:srgbClr val="92D050"/>
                </a:solidFill>
                <a:latin typeface="Courier New" panose="02070309020205020404" pitchFamily="49" charset="0"/>
                <a:cs typeface="Courier New" panose="02070309020205020404" pitchFamily="49" charset="0"/>
              </a:rPr>
              <a:t>like '? :'</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start+=$diff;  </a:t>
            </a:r>
            <a:r>
              <a:rPr lang="en-US" dirty="0" smtClean="0">
                <a:latin typeface="Courier New" panose="02070309020205020404" pitchFamily="49" charset="0"/>
                <a:cs typeface="Courier New" panose="02070309020205020404" pitchFamily="49" charset="0"/>
              </a:rPr>
              <a:t>	</a:t>
            </a:r>
            <a:r>
              <a:rPr lang="en-US" dirty="0" smtClean="0">
                <a:solidFill>
                  <a:srgbClr val="92D050"/>
                </a:solidFill>
                <a:latin typeface="Courier New" panose="02070309020205020404" pitchFamily="49" charset="0"/>
                <a:cs typeface="Courier New" panose="02070309020205020404" pitchFamily="49" charset="0"/>
              </a:rPr>
              <a:t># </a:t>
            </a:r>
            <a:r>
              <a:rPr lang="en-US" dirty="0">
                <a:solidFill>
                  <a:srgbClr val="92D050"/>
                </a:solidFill>
                <a:latin typeface="Courier New" panose="02070309020205020404" pitchFamily="49" charset="0"/>
                <a:cs typeface="Courier New" panose="02070309020205020404" pitchFamily="49" charset="0"/>
              </a:rPr>
              <a:t>numeric context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output+=$diff; 		</a:t>
            </a:r>
            <a:r>
              <a:rPr lang="en-US" dirty="0">
                <a:solidFill>
                  <a:srgbClr val="92D050"/>
                </a:solidFill>
                <a:latin typeface="Courier New" panose="02070309020205020404" pitchFamily="49" charset="0"/>
                <a:cs typeface="Courier New" panose="02070309020205020404" pitchFamily="49" charset="0"/>
              </a:rPr>
              <a:t># string context</a:t>
            </a:r>
          </a:p>
          <a:p>
            <a:pPr marL="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r>
              <a:rPr lang="en-US" dirty="0">
                <a:solidFill>
                  <a:srgbClr val="92D050"/>
                </a:solidFill>
                <a:latin typeface="Courier New" panose="02070309020205020404" pitchFamily="49" charset="0"/>
                <a:cs typeface="Courier New" panose="02070309020205020404" pitchFamily="49" charset="0"/>
              </a:rPr>
              <a:t>    # using Write-Host is tempting for -</a:t>
            </a:r>
            <a:r>
              <a:rPr lang="en-US" dirty="0" err="1">
                <a:solidFill>
                  <a:srgbClr val="92D050"/>
                </a:solidFill>
                <a:latin typeface="Courier New" panose="02070309020205020404" pitchFamily="49" charset="0"/>
                <a:cs typeface="Courier New" panose="02070309020205020404" pitchFamily="49" charset="0"/>
              </a:rPr>
              <a:t>NoNewline</a:t>
            </a:r>
            <a:r>
              <a:rPr lang="en-US" dirty="0">
                <a:solidFill>
                  <a:srgbClr val="92D050"/>
                </a:solidFill>
                <a:latin typeface="Courier New" panose="02070309020205020404" pitchFamily="49" charset="0"/>
                <a:cs typeface="Courier New" panose="02070309020205020404" pitchFamily="49" charset="0"/>
              </a:rPr>
              <a:t>, but write-Host should be avoided</a:t>
            </a:r>
          </a:p>
          <a:p>
            <a:pPr marL="0" indent="0">
              <a:buNone/>
            </a:pPr>
            <a:r>
              <a:rPr lang="en-US" dirty="0">
                <a:solidFill>
                  <a:srgbClr val="92D050"/>
                </a:solidFill>
                <a:latin typeface="Courier New" panose="02070309020205020404" pitchFamily="49" charset="0"/>
                <a:cs typeface="Courier New" panose="02070309020205020404" pitchFamily="49" charset="0"/>
              </a:rPr>
              <a:t>    # because it escapes </a:t>
            </a:r>
            <a:r>
              <a:rPr lang="en-US" dirty="0" smtClean="0">
                <a:solidFill>
                  <a:srgbClr val="92D050"/>
                </a:solidFill>
                <a:latin typeface="Courier New" panose="02070309020205020404" pitchFamily="49" charset="0"/>
                <a:cs typeface="Courier New" panose="02070309020205020404" pitchFamily="49" charset="0"/>
              </a:rPr>
              <a:t>piping (to be discussed later…)</a:t>
            </a:r>
            <a:endParaRPr lang="en-US" dirty="0">
              <a:solidFill>
                <a:srgbClr val="92D050"/>
              </a:solidFill>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Write-Output $output;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echo $start </a:t>
            </a:r>
          </a:p>
          <a:p>
            <a:pPr marL="0" indent="0">
              <a:buNone/>
            </a:pPr>
            <a:endParaRPr lang="en-US" dirty="0">
              <a:latin typeface="Courier New" panose="02070309020205020404" pitchFamily="49" charset="0"/>
              <a:cs typeface="Courier New" panose="02070309020205020404" pitchFamily="49" charset="0"/>
            </a:endParaRPr>
          </a:p>
        </p:txBody>
      </p:sp>
      <p:sp>
        <p:nvSpPr>
          <p:cNvPr id="6" name="TextBox 5"/>
          <p:cNvSpPr txBox="1"/>
          <p:nvPr/>
        </p:nvSpPr>
        <p:spPr>
          <a:xfrm>
            <a:off x="469900" y="6418053"/>
            <a:ext cx="6120681" cy="261610"/>
          </a:xfrm>
          <a:prstGeom prst="rect">
            <a:avLst/>
          </a:prstGeom>
          <a:noFill/>
        </p:spPr>
        <p:txBody>
          <a:bodyPr wrap="square" rtlCol="0">
            <a:spAutoFit/>
          </a:bodyPr>
          <a:lstStyle/>
          <a:p>
            <a:r>
              <a:rPr lang="en-US" sz="1100" dirty="0" smtClean="0">
                <a:solidFill>
                  <a:schemeClr val="bg1">
                    <a:lumMod val="85000"/>
                  </a:schemeClr>
                </a:solidFill>
              </a:rPr>
              <a:t>NOTE: Better visibility next slide?</a:t>
            </a:r>
            <a:endParaRPr lang="en-US" sz="1100" dirty="0">
              <a:solidFill>
                <a:schemeClr val="bg1">
                  <a:lumMod val="85000"/>
                </a:schemeClr>
              </a:solidFill>
            </a:endParaRPr>
          </a:p>
        </p:txBody>
      </p:sp>
    </p:spTree>
    <p:extLst>
      <p:ext uri="{BB962C8B-B14F-4D97-AF65-F5344CB8AC3E}">
        <p14:creationId xmlns:p14="http://schemas.microsoft.com/office/powerpoint/2010/main" val="471781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Solution…</a:t>
            </a:r>
            <a:endParaRPr lang="en-US" dirty="0"/>
          </a:p>
        </p:txBody>
      </p:sp>
      <p:pic>
        <p:nvPicPr>
          <p:cNvPr id="3" name="Content Placeholder 2"/>
          <p:cNvPicPr>
            <a:picLocks noGrp="1" noChangeAspect="1"/>
          </p:cNvPicPr>
          <p:nvPr>
            <p:ph idx="1"/>
          </p:nvPr>
        </p:nvPicPr>
        <p:blipFill rotWithShape="1">
          <a:blip r:embed="rId2"/>
          <a:srcRect t="906"/>
          <a:stretch/>
        </p:blipFill>
        <p:spPr>
          <a:xfrm>
            <a:off x="423395" y="1166031"/>
            <a:ext cx="8297211" cy="3423221"/>
          </a:xfrm>
          <a:prstGeom prst="rect">
            <a:avLst/>
          </a:prstGeom>
        </p:spPr>
      </p:pic>
    </p:spTree>
    <p:extLst>
      <p:ext uri="{BB962C8B-B14F-4D97-AF65-F5344CB8AC3E}">
        <p14:creationId xmlns:p14="http://schemas.microsoft.com/office/powerpoint/2010/main" val="35746770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Review: </a:t>
            </a:r>
            <a:r>
              <a:rPr lang="en-US" sz="3600" dirty="0"/>
              <a:t>Comparison </a:t>
            </a:r>
            <a:r>
              <a:rPr lang="en-US" sz="3600" dirty="0" smtClean="0"/>
              <a:t>Operators</a:t>
            </a:r>
            <a:endParaRPr lang="en-US" sz="3600" dirty="0"/>
          </a:p>
        </p:txBody>
      </p:sp>
      <p:sp>
        <p:nvSpPr>
          <p:cNvPr id="3" name="Content Placeholder 2"/>
          <p:cNvSpPr>
            <a:spLocks noGrp="1"/>
          </p:cNvSpPr>
          <p:nvPr>
            <p:ph idx="1"/>
          </p:nvPr>
        </p:nvSpPr>
        <p:spPr/>
        <p:txBody>
          <a:bodyPr/>
          <a:lstStyle/>
          <a:p>
            <a:pPr marL="0" indent="0">
              <a:buNone/>
            </a:pPr>
            <a:r>
              <a:rPr lang="en-US" dirty="0" smtClean="0"/>
              <a:t>Here are </a:t>
            </a:r>
            <a:r>
              <a:rPr lang="en-US" dirty="0"/>
              <a:t>the comparison operators </a:t>
            </a:r>
            <a:r>
              <a:rPr lang="en-US" dirty="0" smtClean="0"/>
              <a:t>commonly </a:t>
            </a:r>
            <a:r>
              <a:rPr lang="en-US" dirty="0"/>
              <a:t>used to compare </a:t>
            </a:r>
            <a:r>
              <a:rPr lang="en-US" dirty="0" smtClean="0"/>
              <a:t>numbers: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05565245"/>
              </p:ext>
            </p:extLst>
          </p:nvPr>
        </p:nvGraphicFramePr>
        <p:xfrm>
          <a:off x="1095556" y="2449388"/>
          <a:ext cx="6710332" cy="2987040"/>
        </p:xfrm>
        <a:graphic>
          <a:graphicData uri="http://schemas.openxmlformats.org/drawingml/2006/table">
            <a:tbl>
              <a:tblPr firstRow="1" bandRow="1">
                <a:tableStyleId>{5C22544A-7EE6-4342-B048-85BDC9FD1C3A}</a:tableStyleId>
              </a:tblPr>
              <a:tblGrid>
                <a:gridCol w="2820837"/>
                <a:gridCol w="1192938"/>
                <a:gridCol w="1665635"/>
                <a:gridCol w="1030922"/>
              </a:tblGrid>
              <a:tr h="370840">
                <a:tc>
                  <a:txBody>
                    <a:bodyPr/>
                    <a:lstStyle/>
                    <a:p>
                      <a:pPr algn="l"/>
                      <a:r>
                        <a:rPr lang="en-US" b="1" i="0" dirty="0">
                          <a:solidFill>
                            <a:srgbClr val="FFFFFF"/>
                          </a:solidFill>
                          <a:effectLst/>
                        </a:rPr>
                        <a:t>Purpose</a:t>
                      </a:r>
                      <a:endParaRPr lang="en-US" b="0" i="0" dirty="0">
                        <a:solidFill>
                          <a:srgbClr val="FFFFFF"/>
                        </a:solidFill>
                        <a:effectLst/>
                      </a:endParaRPr>
                    </a:p>
                  </a:txBody>
                  <a:tcPr marL="76200" marR="76200" marT="76200" marB="76200" anchor="ctr"/>
                </a:tc>
                <a:tc>
                  <a:txBody>
                    <a:bodyPr/>
                    <a:lstStyle/>
                    <a:p>
                      <a:pPr algn="l"/>
                      <a:r>
                        <a:rPr lang="en-US" b="1" i="0">
                          <a:solidFill>
                            <a:srgbClr val="FFFFFF"/>
                          </a:solidFill>
                          <a:effectLst/>
                        </a:rPr>
                        <a:t>Operator</a:t>
                      </a:r>
                      <a:endParaRPr lang="en-US" b="0" i="0">
                        <a:solidFill>
                          <a:srgbClr val="FFFFFF"/>
                        </a:solidFill>
                        <a:effectLst/>
                      </a:endParaRPr>
                    </a:p>
                  </a:txBody>
                  <a:tcPr marL="76200" marR="76200" marT="76200" marB="76200" anchor="ctr"/>
                </a:tc>
                <a:tc>
                  <a:txBody>
                    <a:bodyPr/>
                    <a:lstStyle/>
                    <a:p>
                      <a:pPr algn="l"/>
                      <a:r>
                        <a:rPr lang="en-US" b="1" i="0" dirty="0">
                          <a:solidFill>
                            <a:srgbClr val="FFFFFF"/>
                          </a:solidFill>
                          <a:effectLst/>
                        </a:rPr>
                        <a:t>Example</a:t>
                      </a:r>
                      <a:endParaRPr lang="en-US" b="0" i="0" dirty="0">
                        <a:solidFill>
                          <a:srgbClr val="FFFFFF"/>
                        </a:solidFill>
                        <a:effectLst/>
                      </a:endParaRPr>
                    </a:p>
                  </a:txBody>
                  <a:tcPr marL="76200" marR="76200" marT="76200" marB="76200" anchor="ctr"/>
                </a:tc>
                <a:tc>
                  <a:txBody>
                    <a:bodyPr/>
                    <a:lstStyle/>
                    <a:p>
                      <a:pPr algn="l"/>
                      <a:r>
                        <a:rPr lang="en-US" b="1" i="0" dirty="0" smtClean="0">
                          <a:solidFill>
                            <a:srgbClr val="FFFFFF"/>
                          </a:solidFill>
                          <a:effectLst/>
                        </a:rPr>
                        <a:t>Returns</a:t>
                      </a:r>
                      <a:endParaRPr lang="en-US" b="1" i="0" dirty="0">
                        <a:solidFill>
                          <a:srgbClr val="FFFFFF"/>
                        </a:solidFill>
                        <a:effectLst/>
                      </a:endParaRPr>
                    </a:p>
                  </a:txBody>
                  <a:tcPr marL="76200" marR="76200" marT="76200" marB="76200" anchor="ctr"/>
                </a:tc>
              </a:tr>
              <a:tr h="370840">
                <a:tc>
                  <a:txBody>
                    <a:bodyPr/>
                    <a:lstStyle/>
                    <a:p>
                      <a:r>
                        <a:rPr lang="en-US">
                          <a:solidFill>
                            <a:srgbClr val="333333"/>
                          </a:solidFill>
                          <a:effectLst/>
                        </a:rPr>
                        <a:t>Greater than</a:t>
                      </a:r>
                    </a:p>
                  </a:txBody>
                  <a:tcPr marL="76200" marR="76200" marT="76200" marB="76200" anchor="ctr"/>
                </a:tc>
                <a:tc>
                  <a:txBody>
                    <a:bodyPr/>
                    <a:lstStyle/>
                    <a:p>
                      <a:r>
                        <a:rPr lang="en-US" dirty="0">
                          <a:solidFill>
                            <a:srgbClr val="333333"/>
                          </a:solidFill>
                          <a:effectLst/>
                          <a:latin typeface="Courier New" panose="02070309020205020404" pitchFamily="49" charset="0"/>
                          <a:cs typeface="Courier New" panose="02070309020205020404" pitchFamily="49" charset="0"/>
                        </a:rPr>
                        <a:t>-</a:t>
                      </a:r>
                      <a:r>
                        <a:rPr lang="en-US" dirty="0" err="1">
                          <a:solidFill>
                            <a:srgbClr val="333333"/>
                          </a:solidFill>
                          <a:effectLst/>
                          <a:latin typeface="Courier New" panose="02070309020205020404" pitchFamily="49" charset="0"/>
                          <a:cs typeface="Courier New" panose="02070309020205020404" pitchFamily="49" charset="0"/>
                        </a:rPr>
                        <a:t>gt</a:t>
                      </a:r>
                      <a:endParaRPr lang="en-US" dirty="0">
                        <a:solidFill>
                          <a:srgbClr val="333333"/>
                        </a:solidFill>
                        <a:effectLst/>
                        <a:latin typeface="Courier New" panose="02070309020205020404" pitchFamily="49" charset="0"/>
                        <a:cs typeface="Courier New" panose="02070309020205020404" pitchFamily="49" charset="0"/>
                      </a:endParaRPr>
                    </a:p>
                  </a:txBody>
                  <a:tcPr marL="76200" marR="76200" marT="76200" marB="76200" anchor="ctr"/>
                </a:tc>
                <a:tc>
                  <a:txBody>
                    <a:bodyPr/>
                    <a:lstStyle/>
                    <a:p>
                      <a:r>
                        <a:rPr lang="en-US" dirty="0">
                          <a:solidFill>
                            <a:srgbClr val="333333"/>
                          </a:solidFill>
                          <a:effectLst/>
                          <a:latin typeface="Courier New" panose="02070309020205020404" pitchFamily="49" charset="0"/>
                          <a:cs typeface="Courier New" panose="02070309020205020404" pitchFamily="49" charset="0"/>
                        </a:rPr>
                        <a:t>1 -</a:t>
                      </a:r>
                      <a:r>
                        <a:rPr lang="en-US" dirty="0" err="1">
                          <a:solidFill>
                            <a:srgbClr val="333333"/>
                          </a:solidFill>
                          <a:effectLst/>
                          <a:latin typeface="Courier New" panose="02070309020205020404" pitchFamily="49" charset="0"/>
                          <a:cs typeface="Courier New" panose="02070309020205020404" pitchFamily="49" charset="0"/>
                        </a:rPr>
                        <a:t>gt</a:t>
                      </a:r>
                      <a:r>
                        <a:rPr lang="en-US" dirty="0">
                          <a:solidFill>
                            <a:srgbClr val="333333"/>
                          </a:solidFill>
                          <a:effectLst/>
                          <a:latin typeface="Courier New" panose="02070309020205020404" pitchFamily="49" charset="0"/>
                          <a:cs typeface="Courier New" panose="02070309020205020404" pitchFamily="49" charset="0"/>
                        </a:rPr>
                        <a:t> </a:t>
                      </a:r>
                      <a:r>
                        <a:rPr lang="en-US" dirty="0" smtClean="0">
                          <a:solidFill>
                            <a:srgbClr val="333333"/>
                          </a:solidFill>
                          <a:effectLst/>
                          <a:latin typeface="Courier New" panose="02070309020205020404" pitchFamily="49" charset="0"/>
                          <a:cs typeface="Courier New" panose="02070309020205020404" pitchFamily="49" charset="0"/>
                        </a:rPr>
                        <a:t>2</a:t>
                      </a:r>
                      <a:endParaRPr lang="en-US" dirty="0">
                        <a:solidFill>
                          <a:srgbClr val="333333"/>
                        </a:solidFill>
                        <a:effectLst/>
                        <a:latin typeface="Courier New" panose="02070309020205020404" pitchFamily="49" charset="0"/>
                        <a:cs typeface="Courier New" panose="02070309020205020404" pitchFamily="49" charset="0"/>
                      </a:endParaRPr>
                    </a:p>
                  </a:txBody>
                  <a:tcPr marL="76200" marR="76200" marT="76200" marB="76200" anchor="ctr"/>
                </a:tc>
                <a:tc>
                  <a:txBody>
                    <a:bodyPr/>
                    <a:lstStyle/>
                    <a:p>
                      <a:r>
                        <a:rPr lang="en-US" dirty="0" smtClean="0">
                          <a:solidFill>
                            <a:srgbClr val="333333"/>
                          </a:solidFill>
                          <a:effectLst/>
                        </a:rPr>
                        <a:t>$false</a:t>
                      </a:r>
                      <a:endParaRPr lang="en-US" dirty="0">
                        <a:solidFill>
                          <a:srgbClr val="333333"/>
                        </a:solidFill>
                        <a:effectLst/>
                      </a:endParaRPr>
                    </a:p>
                  </a:txBody>
                  <a:tcPr marL="76200" marR="76200" marT="76200" marB="76200" anchor="ctr"/>
                </a:tc>
              </a:tr>
              <a:tr h="370840">
                <a:tc>
                  <a:txBody>
                    <a:bodyPr/>
                    <a:lstStyle/>
                    <a:p>
                      <a:r>
                        <a:rPr lang="en-US">
                          <a:solidFill>
                            <a:srgbClr val="333333"/>
                          </a:solidFill>
                          <a:effectLst/>
                        </a:rPr>
                        <a:t>Less than</a:t>
                      </a:r>
                    </a:p>
                  </a:txBody>
                  <a:tcPr marL="76200" marR="76200" marT="76200" marB="76200" anchor="ctr"/>
                </a:tc>
                <a:tc>
                  <a:txBody>
                    <a:bodyPr/>
                    <a:lstStyle/>
                    <a:p>
                      <a:r>
                        <a:rPr lang="en-US" dirty="0">
                          <a:solidFill>
                            <a:srgbClr val="333333"/>
                          </a:solidFill>
                          <a:effectLst/>
                          <a:latin typeface="Courier New" panose="02070309020205020404" pitchFamily="49" charset="0"/>
                          <a:cs typeface="Courier New" panose="02070309020205020404" pitchFamily="49" charset="0"/>
                        </a:rPr>
                        <a:t>-</a:t>
                      </a:r>
                      <a:r>
                        <a:rPr lang="en-US" dirty="0" err="1">
                          <a:solidFill>
                            <a:srgbClr val="333333"/>
                          </a:solidFill>
                          <a:effectLst/>
                          <a:latin typeface="Courier New" panose="02070309020205020404" pitchFamily="49" charset="0"/>
                          <a:cs typeface="Courier New" panose="02070309020205020404" pitchFamily="49" charset="0"/>
                        </a:rPr>
                        <a:t>lt</a:t>
                      </a:r>
                      <a:endParaRPr lang="en-US" dirty="0">
                        <a:solidFill>
                          <a:srgbClr val="333333"/>
                        </a:solidFill>
                        <a:effectLst/>
                        <a:latin typeface="Courier New" panose="02070309020205020404" pitchFamily="49" charset="0"/>
                        <a:cs typeface="Courier New" panose="02070309020205020404" pitchFamily="49" charset="0"/>
                      </a:endParaRPr>
                    </a:p>
                  </a:txBody>
                  <a:tcPr marL="76200" marR="76200" marT="76200" marB="76200" anchor="ctr"/>
                </a:tc>
                <a:tc>
                  <a:txBody>
                    <a:bodyPr/>
                    <a:lstStyle/>
                    <a:p>
                      <a:r>
                        <a:rPr lang="en-US" dirty="0">
                          <a:solidFill>
                            <a:srgbClr val="333333"/>
                          </a:solidFill>
                          <a:effectLst/>
                          <a:latin typeface="Courier New" panose="02070309020205020404" pitchFamily="49" charset="0"/>
                          <a:cs typeface="Courier New" panose="02070309020205020404" pitchFamily="49" charset="0"/>
                        </a:rPr>
                        <a:t>1 -</a:t>
                      </a:r>
                      <a:r>
                        <a:rPr lang="en-US" dirty="0" err="1">
                          <a:solidFill>
                            <a:srgbClr val="333333"/>
                          </a:solidFill>
                          <a:effectLst/>
                          <a:latin typeface="Courier New" panose="02070309020205020404" pitchFamily="49" charset="0"/>
                          <a:cs typeface="Courier New" panose="02070309020205020404" pitchFamily="49" charset="0"/>
                        </a:rPr>
                        <a:t>lt</a:t>
                      </a:r>
                      <a:r>
                        <a:rPr lang="en-US" dirty="0">
                          <a:solidFill>
                            <a:srgbClr val="333333"/>
                          </a:solidFill>
                          <a:effectLst/>
                          <a:latin typeface="Courier New" panose="02070309020205020404" pitchFamily="49" charset="0"/>
                          <a:cs typeface="Courier New" panose="02070309020205020404" pitchFamily="49" charset="0"/>
                        </a:rPr>
                        <a:t> </a:t>
                      </a:r>
                      <a:r>
                        <a:rPr lang="en-US" dirty="0" smtClean="0">
                          <a:solidFill>
                            <a:srgbClr val="333333"/>
                          </a:solidFill>
                          <a:effectLst/>
                          <a:latin typeface="Courier New" panose="02070309020205020404" pitchFamily="49" charset="0"/>
                          <a:cs typeface="Courier New" panose="02070309020205020404" pitchFamily="49" charset="0"/>
                        </a:rPr>
                        <a:t>2</a:t>
                      </a:r>
                      <a:endParaRPr lang="en-US" dirty="0">
                        <a:solidFill>
                          <a:srgbClr val="333333"/>
                        </a:solidFill>
                        <a:effectLst/>
                        <a:latin typeface="Courier New" panose="02070309020205020404" pitchFamily="49" charset="0"/>
                        <a:cs typeface="Courier New" panose="02070309020205020404" pitchFamily="49" charset="0"/>
                      </a:endParaRPr>
                    </a:p>
                  </a:txBody>
                  <a:tcPr marL="76200" marR="76200" marT="76200" marB="7620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333333"/>
                          </a:solidFill>
                          <a:effectLst/>
                        </a:rPr>
                        <a:t>$true</a:t>
                      </a:r>
                      <a:endParaRPr lang="en-US" dirty="0">
                        <a:solidFill>
                          <a:srgbClr val="333333"/>
                        </a:solidFill>
                        <a:effectLst/>
                      </a:endParaRPr>
                    </a:p>
                  </a:txBody>
                  <a:tcPr marL="76200" marR="76200" marT="76200" marB="76200" anchor="ctr"/>
                </a:tc>
              </a:tr>
              <a:tr h="370840">
                <a:tc>
                  <a:txBody>
                    <a:bodyPr/>
                    <a:lstStyle/>
                    <a:p>
                      <a:r>
                        <a:rPr lang="en-US" dirty="0">
                          <a:solidFill>
                            <a:srgbClr val="333333"/>
                          </a:solidFill>
                          <a:effectLst/>
                        </a:rPr>
                        <a:t>Equals</a:t>
                      </a:r>
                    </a:p>
                  </a:txBody>
                  <a:tcPr marL="76200" marR="76200" marT="76200" marB="76200" anchor="ctr"/>
                </a:tc>
                <a:tc>
                  <a:txBody>
                    <a:bodyPr/>
                    <a:lstStyle/>
                    <a:p>
                      <a:r>
                        <a:rPr lang="en-US" dirty="0">
                          <a:solidFill>
                            <a:srgbClr val="333333"/>
                          </a:solidFill>
                          <a:effectLst/>
                          <a:latin typeface="Courier New" panose="02070309020205020404" pitchFamily="49" charset="0"/>
                          <a:cs typeface="Courier New" panose="02070309020205020404" pitchFamily="49" charset="0"/>
                        </a:rPr>
                        <a:t>-</a:t>
                      </a:r>
                      <a:r>
                        <a:rPr lang="en-US" dirty="0" err="1">
                          <a:solidFill>
                            <a:srgbClr val="333333"/>
                          </a:solidFill>
                          <a:effectLst/>
                          <a:latin typeface="Courier New" panose="02070309020205020404" pitchFamily="49" charset="0"/>
                          <a:cs typeface="Courier New" panose="02070309020205020404" pitchFamily="49" charset="0"/>
                        </a:rPr>
                        <a:t>eq</a:t>
                      </a:r>
                      <a:endParaRPr lang="en-US" dirty="0">
                        <a:solidFill>
                          <a:srgbClr val="333333"/>
                        </a:solidFill>
                        <a:effectLst/>
                        <a:latin typeface="Courier New" panose="02070309020205020404" pitchFamily="49" charset="0"/>
                        <a:cs typeface="Courier New" panose="02070309020205020404" pitchFamily="49" charset="0"/>
                      </a:endParaRPr>
                    </a:p>
                  </a:txBody>
                  <a:tcPr marL="76200" marR="76200" marT="76200" marB="76200" anchor="ctr"/>
                </a:tc>
                <a:tc>
                  <a:txBody>
                    <a:bodyPr/>
                    <a:lstStyle/>
                    <a:p>
                      <a:r>
                        <a:rPr lang="en-US" dirty="0">
                          <a:solidFill>
                            <a:srgbClr val="333333"/>
                          </a:solidFill>
                          <a:effectLst/>
                          <a:latin typeface="Courier New" panose="02070309020205020404" pitchFamily="49" charset="0"/>
                          <a:cs typeface="Courier New" panose="02070309020205020404" pitchFamily="49" charset="0"/>
                        </a:rPr>
                        <a:t>2 -</a:t>
                      </a:r>
                      <a:r>
                        <a:rPr lang="en-US" dirty="0" err="1">
                          <a:solidFill>
                            <a:srgbClr val="333333"/>
                          </a:solidFill>
                          <a:effectLst/>
                          <a:latin typeface="Courier New" panose="02070309020205020404" pitchFamily="49" charset="0"/>
                          <a:cs typeface="Courier New" panose="02070309020205020404" pitchFamily="49" charset="0"/>
                        </a:rPr>
                        <a:t>eq</a:t>
                      </a:r>
                      <a:r>
                        <a:rPr lang="en-US" dirty="0">
                          <a:solidFill>
                            <a:srgbClr val="333333"/>
                          </a:solidFill>
                          <a:effectLst/>
                          <a:latin typeface="Courier New" panose="02070309020205020404" pitchFamily="49" charset="0"/>
                          <a:cs typeface="Courier New" panose="02070309020205020404" pitchFamily="49" charset="0"/>
                        </a:rPr>
                        <a:t> </a:t>
                      </a:r>
                      <a:r>
                        <a:rPr lang="en-US" dirty="0" smtClean="0">
                          <a:solidFill>
                            <a:srgbClr val="333333"/>
                          </a:solidFill>
                          <a:effectLst/>
                          <a:latin typeface="Courier New" panose="02070309020205020404" pitchFamily="49" charset="0"/>
                          <a:cs typeface="Courier New" panose="02070309020205020404" pitchFamily="49" charset="0"/>
                        </a:rPr>
                        <a:t>(1+1)</a:t>
                      </a:r>
                      <a:endParaRPr lang="en-US" dirty="0">
                        <a:solidFill>
                          <a:srgbClr val="333333"/>
                        </a:solidFill>
                        <a:effectLst/>
                        <a:latin typeface="Courier New" panose="02070309020205020404" pitchFamily="49" charset="0"/>
                        <a:cs typeface="Courier New" panose="02070309020205020404" pitchFamily="49" charset="0"/>
                      </a:endParaRPr>
                    </a:p>
                  </a:txBody>
                  <a:tcPr marL="76200" marR="76200" marT="76200" marB="7620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333333"/>
                          </a:solidFill>
                          <a:effectLst/>
                        </a:rPr>
                        <a:t>$true</a:t>
                      </a:r>
                      <a:endParaRPr lang="en-US" dirty="0">
                        <a:solidFill>
                          <a:srgbClr val="333333"/>
                        </a:solidFill>
                        <a:effectLst/>
                      </a:endParaRPr>
                    </a:p>
                  </a:txBody>
                  <a:tcPr marL="76200" marR="76200" marT="76200" marB="76200" anchor="ctr"/>
                </a:tc>
              </a:tr>
              <a:tr h="370840">
                <a:tc>
                  <a:txBody>
                    <a:bodyPr/>
                    <a:lstStyle/>
                    <a:p>
                      <a:r>
                        <a:rPr lang="en-US">
                          <a:solidFill>
                            <a:srgbClr val="333333"/>
                          </a:solidFill>
                          <a:effectLst/>
                        </a:rPr>
                        <a:t>Not equals</a:t>
                      </a:r>
                    </a:p>
                  </a:txBody>
                  <a:tcPr marL="76200" marR="76200" marT="76200" marB="76200" anchor="ctr"/>
                </a:tc>
                <a:tc>
                  <a:txBody>
                    <a:bodyPr/>
                    <a:lstStyle/>
                    <a:p>
                      <a:r>
                        <a:rPr lang="en-US" dirty="0">
                          <a:solidFill>
                            <a:srgbClr val="333333"/>
                          </a:solidFill>
                          <a:effectLst/>
                          <a:latin typeface="Courier New" panose="02070309020205020404" pitchFamily="49" charset="0"/>
                          <a:cs typeface="Courier New" panose="02070309020205020404" pitchFamily="49" charset="0"/>
                        </a:rPr>
                        <a:t>-ne</a:t>
                      </a:r>
                    </a:p>
                  </a:txBody>
                  <a:tcPr marL="76200" marR="76200" marT="76200" marB="76200" anchor="ctr"/>
                </a:tc>
                <a:tc>
                  <a:txBody>
                    <a:bodyPr/>
                    <a:lstStyle/>
                    <a:p>
                      <a:r>
                        <a:rPr lang="en-US" dirty="0">
                          <a:solidFill>
                            <a:srgbClr val="333333"/>
                          </a:solidFill>
                          <a:effectLst/>
                          <a:latin typeface="Courier New" panose="02070309020205020404" pitchFamily="49" charset="0"/>
                          <a:cs typeface="Courier New" panose="02070309020205020404" pitchFamily="49" charset="0"/>
                        </a:rPr>
                        <a:t>3 -ne </a:t>
                      </a:r>
                      <a:r>
                        <a:rPr lang="en-US" dirty="0" smtClean="0">
                          <a:solidFill>
                            <a:srgbClr val="333333"/>
                          </a:solidFill>
                          <a:effectLst/>
                          <a:latin typeface="Courier New" panose="02070309020205020404" pitchFamily="49" charset="0"/>
                          <a:cs typeface="Courier New" panose="02070309020205020404" pitchFamily="49" charset="0"/>
                        </a:rPr>
                        <a:t>(1+1)</a:t>
                      </a:r>
                      <a:endParaRPr lang="en-US" dirty="0">
                        <a:solidFill>
                          <a:srgbClr val="333333"/>
                        </a:solidFill>
                        <a:effectLst/>
                        <a:latin typeface="Courier New" panose="02070309020205020404" pitchFamily="49" charset="0"/>
                        <a:cs typeface="Courier New" panose="02070309020205020404" pitchFamily="49" charset="0"/>
                      </a:endParaRPr>
                    </a:p>
                  </a:txBody>
                  <a:tcPr marL="76200" marR="76200" marT="76200" marB="7620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333333"/>
                          </a:solidFill>
                          <a:effectLst/>
                        </a:rPr>
                        <a:t>$true</a:t>
                      </a:r>
                      <a:endParaRPr lang="en-US" dirty="0">
                        <a:solidFill>
                          <a:srgbClr val="333333"/>
                        </a:solidFill>
                        <a:effectLst/>
                      </a:endParaRPr>
                    </a:p>
                  </a:txBody>
                  <a:tcPr marL="76200" marR="76200" marT="76200" marB="76200" anchor="ctr"/>
                </a:tc>
              </a:tr>
              <a:tr h="370840">
                <a:tc>
                  <a:txBody>
                    <a:bodyPr/>
                    <a:lstStyle/>
                    <a:p>
                      <a:r>
                        <a:rPr lang="en-US">
                          <a:solidFill>
                            <a:srgbClr val="333333"/>
                          </a:solidFill>
                          <a:effectLst/>
                        </a:rPr>
                        <a:t>Greater than or equal to</a:t>
                      </a:r>
                    </a:p>
                  </a:txBody>
                  <a:tcPr marL="76200" marR="76200" marT="76200" marB="76200" anchor="ctr"/>
                </a:tc>
                <a:tc>
                  <a:txBody>
                    <a:bodyPr/>
                    <a:lstStyle/>
                    <a:p>
                      <a:r>
                        <a:rPr lang="en-US" dirty="0">
                          <a:solidFill>
                            <a:srgbClr val="333333"/>
                          </a:solidFill>
                          <a:effectLst/>
                          <a:latin typeface="Courier New" panose="02070309020205020404" pitchFamily="49" charset="0"/>
                          <a:cs typeface="Courier New" panose="02070309020205020404" pitchFamily="49" charset="0"/>
                        </a:rPr>
                        <a:t>-</a:t>
                      </a:r>
                      <a:r>
                        <a:rPr lang="en-US" dirty="0" err="1">
                          <a:solidFill>
                            <a:srgbClr val="333333"/>
                          </a:solidFill>
                          <a:effectLst/>
                          <a:latin typeface="Courier New" panose="02070309020205020404" pitchFamily="49" charset="0"/>
                          <a:cs typeface="Courier New" panose="02070309020205020404" pitchFamily="49" charset="0"/>
                        </a:rPr>
                        <a:t>ge</a:t>
                      </a:r>
                      <a:endParaRPr lang="en-US" dirty="0">
                        <a:solidFill>
                          <a:srgbClr val="333333"/>
                        </a:solidFill>
                        <a:effectLst/>
                        <a:latin typeface="Courier New" panose="02070309020205020404" pitchFamily="49" charset="0"/>
                        <a:cs typeface="Courier New" panose="02070309020205020404" pitchFamily="49" charset="0"/>
                      </a:endParaRPr>
                    </a:p>
                  </a:txBody>
                  <a:tcPr marL="76200" marR="76200" marT="76200" marB="76200" anchor="ctr"/>
                </a:tc>
                <a:tc>
                  <a:txBody>
                    <a:bodyPr/>
                    <a:lstStyle/>
                    <a:p>
                      <a:r>
                        <a:rPr lang="en-US" dirty="0">
                          <a:solidFill>
                            <a:srgbClr val="333333"/>
                          </a:solidFill>
                          <a:effectLst/>
                          <a:latin typeface="Courier New" panose="02070309020205020404" pitchFamily="49" charset="0"/>
                          <a:cs typeface="Courier New" panose="02070309020205020404" pitchFamily="49" charset="0"/>
                        </a:rPr>
                        <a:t>3 -</a:t>
                      </a:r>
                      <a:r>
                        <a:rPr lang="en-US" dirty="0" err="1">
                          <a:solidFill>
                            <a:srgbClr val="333333"/>
                          </a:solidFill>
                          <a:effectLst/>
                          <a:latin typeface="Courier New" panose="02070309020205020404" pitchFamily="49" charset="0"/>
                          <a:cs typeface="Courier New" panose="02070309020205020404" pitchFamily="49" charset="0"/>
                        </a:rPr>
                        <a:t>ge</a:t>
                      </a:r>
                      <a:r>
                        <a:rPr lang="en-US" dirty="0">
                          <a:solidFill>
                            <a:srgbClr val="333333"/>
                          </a:solidFill>
                          <a:effectLst/>
                          <a:latin typeface="Courier New" panose="02070309020205020404" pitchFamily="49" charset="0"/>
                          <a:cs typeface="Courier New" panose="02070309020205020404" pitchFamily="49" charset="0"/>
                        </a:rPr>
                        <a:t> </a:t>
                      </a:r>
                      <a:r>
                        <a:rPr lang="en-US" dirty="0" smtClean="0">
                          <a:solidFill>
                            <a:srgbClr val="333333"/>
                          </a:solidFill>
                          <a:effectLst/>
                          <a:latin typeface="Courier New" panose="02070309020205020404" pitchFamily="49" charset="0"/>
                          <a:cs typeface="Courier New" panose="02070309020205020404" pitchFamily="49" charset="0"/>
                        </a:rPr>
                        <a:t>(1+1)</a:t>
                      </a:r>
                      <a:endParaRPr lang="en-US" dirty="0">
                        <a:solidFill>
                          <a:srgbClr val="333333"/>
                        </a:solidFill>
                        <a:effectLst/>
                        <a:latin typeface="Courier New" panose="02070309020205020404" pitchFamily="49" charset="0"/>
                        <a:cs typeface="Courier New" panose="02070309020205020404" pitchFamily="49" charset="0"/>
                      </a:endParaRPr>
                    </a:p>
                  </a:txBody>
                  <a:tcPr marL="76200" marR="76200" marT="76200" marB="7620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333333"/>
                          </a:solidFill>
                          <a:effectLst/>
                        </a:rPr>
                        <a:t>$true</a:t>
                      </a:r>
                      <a:endParaRPr lang="en-US" dirty="0">
                        <a:solidFill>
                          <a:srgbClr val="333333"/>
                        </a:solidFill>
                        <a:effectLst/>
                      </a:endParaRPr>
                    </a:p>
                  </a:txBody>
                  <a:tcPr marL="76200" marR="76200" marT="76200" marB="76200" anchor="ctr"/>
                </a:tc>
              </a:tr>
              <a:tr h="370840">
                <a:tc>
                  <a:txBody>
                    <a:bodyPr/>
                    <a:lstStyle/>
                    <a:p>
                      <a:r>
                        <a:rPr lang="en-US" dirty="0">
                          <a:solidFill>
                            <a:srgbClr val="333333"/>
                          </a:solidFill>
                          <a:effectLst/>
                        </a:rPr>
                        <a:t>Less than or equal </a:t>
                      </a:r>
                      <a:r>
                        <a:rPr lang="en-US" dirty="0" smtClean="0">
                          <a:solidFill>
                            <a:srgbClr val="333333"/>
                          </a:solidFill>
                          <a:effectLst/>
                        </a:rPr>
                        <a:t>to</a:t>
                      </a:r>
                      <a:endParaRPr lang="en-US" dirty="0">
                        <a:solidFill>
                          <a:srgbClr val="333333"/>
                        </a:solidFill>
                        <a:effectLst/>
                      </a:endParaRPr>
                    </a:p>
                  </a:txBody>
                  <a:tcPr marL="76200" marR="76200" marT="76200" marB="76200" anchor="ctr"/>
                </a:tc>
                <a:tc>
                  <a:txBody>
                    <a:bodyPr/>
                    <a:lstStyle/>
                    <a:p>
                      <a:r>
                        <a:rPr lang="en-US" dirty="0">
                          <a:solidFill>
                            <a:srgbClr val="333333"/>
                          </a:solidFill>
                          <a:effectLst/>
                          <a:latin typeface="Courier New" panose="02070309020205020404" pitchFamily="49" charset="0"/>
                          <a:cs typeface="Courier New" panose="02070309020205020404" pitchFamily="49" charset="0"/>
                        </a:rPr>
                        <a:t>-le</a:t>
                      </a:r>
                    </a:p>
                  </a:txBody>
                  <a:tcPr marL="76200" marR="76200" marT="76200" marB="76200" anchor="ctr"/>
                </a:tc>
                <a:tc>
                  <a:txBody>
                    <a:bodyPr/>
                    <a:lstStyle/>
                    <a:p>
                      <a:r>
                        <a:rPr lang="en-US" dirty="0" smtClean="0">
                          <a:solidFill>
                            <a:srgbClr val="333333"/>
                          </a:solidFill>
                          <a:effectLst/>
                          <a:latin typeface="Courier New" panose="02070309020205020404" pitchFamily="49" charset="0"/>
                          <a:cs typeface="Courier New" panose="02070309020205020404" pitchFamily="49" charset="0"/>
                        </a:rPr>
                        <a:t>2 </a:t>
                      </a:r>
                      <a:r>
                        <a:rPr lang="en-US" dirty="0">
                          <a:solidFill>
                            <a:srgbClr val="333333"/>
                          </a:solidFill>
                          <a:effectLst/>
                          <a:latin typeface="Courier New" panose="02070309020205020404" pitchFamily="49" charset="0"/>
                          <a:cs typeface="Courier New" panose="02070309020205020404" pitchFamily="49" charset="0"/>
                        </a:rPr>
                        <a:t>-le </a:t>
                      </a:r>
                      <a:r>
                        <a:rPr lang="en-US" dirty="0" smtClean="0">
                          <a:solidFill>
                            <a:srgbClr val="333333"/>
                          </a:solidFill>
                          <a:effectLst/>
                          <a:latin typeface="Courier New" panose="02070309020205020404" pitchFamily="49" charset="0"/>
                          <a:cs typeface="Courier New" panose="02070309020205020404" pitchFamily="49" charset="0"/>
                        </a:rPr>
                        <a:t>(1+1)</a:t>
                      </a:r>
                      <a:endParaRPr lang="en-US" dirty="0">
                        <a:solidFill>
                          <a:srgbClr val="333333"/>
                        </a:solidFill>
                        <a:effectLst/>
                        <a:latin typeface="Courier New" panose="02070309020205020404" pitchFamily="49" charset="0"/>
                        <a:cs typeface="Courier New" panose="02070309020205020404" pitchFamily="49" charset="0"/>
                      </a:endParaRPr>
                    </a:p>
                  </a:txBody>
                  <a:tcPr marL="76200" marR="76200" marT="76200" marB="7620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333333"/>
                          </a:solidFill>
                          <a:effectLst/>
                        </a:rPr>
                        <a:t>$true</a:t>
                      </a:r>
                      <a:endParaRPr lang="en-US" dirty="0">
                        <a:solidFill>
                          <a:srgbClr val="333333"/>
                        </a:solidFill>
                        <a:effectLst/>
                      </a:endParaRPr>
                    </a:p>
                  </a:txBody>
                  <a:tcPr marL="76200" marR="76200" marT="76200" marB="76200" anchor="ctr"/>
                </a:tc>
              </a:tr>
            </a:tbl>
          </a:graphicData>
        </a:graphic>
      </p:graphicFrame>
    </p:spTree>
    <p:extLst>
      <p:ext uri="{BB962C8B-B14F-4D97-AF65-F5344CB8AC3E}">
        <p14:creationId xmlns:p14="http://schemas.microsoft.com/office/powerpoint/2010/main" val="2716101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Another Example</a:t>
            </a:r>
          </a:p>
        </p:txBody>
      </p:sp>
    </p:spTree>
    <p:extLst>
      <p:ext uri="{BB962C8B-B14F-4D97-AF65-F5344CB8AC3E}">
        <p14:creationId xmlns:p14="http://schemas.microsoft.com/office/powerpoint/2010/main" val="2082628162"/>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Description</a:t>
            </a:r>
            <a:endParaRPr lang="en-US" dirty="0"/>
          </a:p>
        </p:txBody>
      </p:sp>
      <p:sp>
        <p:nvSpPr>
          <p:cNvPr id="4" name="Content Placeholder 3"/>
          <p:cNvSpPr>
            <a:spLocks noGrp="1"/>
          </p:cNvSpPr>
          <p:nvPr>
            <p:ph idx="1"/>
          </p:nvPr>
        </p:nvSpPr>
        <p:spPr/>
        <p:txBody>
          <a:bodyPr>
            <a:normAutofit/>
          </a:bodyPr>
          <a:lstStyle/>
          <a:p>
            <a:r>
              <a:rPr lang="en-US" dirty="0" smtClean="0"/>
              <a:t>Financial traders often use a technique called </a:t>
            </a:r>
            <a:r>
              <a:rPr lang="en-US" i="1" dirty="0" err="1" smtClean="0">
                <a:solidFill>
                  <a:srgbClr val="92D050"/>
                </a:solidFill>
              </a:rPr>
              <a:t>backtesting</a:t>
            </a:r>
            <a:r>
              <a:rPr lang="en-US" dirty="0" smtClean="0"/>
              <a:t> to evaluate trading performance.</a:t>
            </a:r>
          </a:p>
          <a:p>
            <a:r>
              <a:rPr lang="en-US" dirty="0" smtClean="0"/>
              <a:t>Let's </a:t>
            </a:r>
            <a:r>
              <a:rPr lang="en-US" dirty="0" err="1" smtClean="0"/>
              <a:t>backtest</a:t>
            </a:r>
            <a:r>
              <a:rPr lang="en-US" dirty="0" smtClean="0"/>
              <a:t> a day trader’s performance – his goal is to buy low &amp; </a:t>
            </a:r>
            <a:r>
              <a:rPr lang="en-US" dirty="0"/>
              <a:t>sell high. </a:t>
            </a:r>
            <a:r>
              <a:rPr lang="en-US" dirty="0" smtClean="0"/>
              <a:t> Day traders want to get in and </a:t>
            </a:r>
            <a:r>
              <a:rPr lang="en-US" dirty="0"/>
              <a:t>out of a stock before the day is done, </a:t>
            </a:r>
            <a:r>
              <a:rPr lang="en-US" dirty="0" smtClean="0"/>
              <a:t>while also timing trades to maximize gains.</a:t>
            </a:r>
          </a:p>
        </p:txBody>
      </p:sp>
    </p:spTree>
    <p:extLst>
      <p:ext uri="{BB962C8B-B14F-4D97-AF65-F5344CB8AC3E}">
        <p14:creationId xmlns:p14="http://schemas.microsoft.com/office/powerpoint/2010/main" val="976905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Description</a:t>
            </a:r>
            <a:endParaRPr lang="en-US" dirty="0"/>
          </a:p>
        </p:txBody>
      </p:sp>
      <p:sp>
        <p:nvSpPr>
          <p:cNvPr id="4" name="Content Placeholder 3"/>
          <p:cNvSpPr>
            <a:spLocks noGrp="1"/>
          </p:cNvSpPr>
          <p:nvPr>
            <p:ph idx="1"/>
          </p:nvPr>
        </p:nvSpPr>
        <p:spPr/>
        <p:txBody>
          <a:bodyPr>
            <a:normAutofit/>
          </a:bodyPr>
          <a:lstStyle/>
          <a:p>
            <a:r>
              <a:rPr lang="en-US" dirty="0" smtClean="0"/>
              <a:t>The </a:t>
            </a:r>
            <a:r>
              <a:rPr lang="en-US" dirty="0"/>
              <a:t>market has a rule that </a:t>
            </a:r>
            <a:r>
              <a:rPr lang="en-US" dirty="0" smtClean="0"/>
              <a:t>a trader cannot buy </a:t>
            </a:r>
            <a:r>
              <a:rPr lang="en-US" dirty="0"/>
              <a:t>and sell in a pair of </a:t>
            </a:r>
            <a:r>
              <a:rPr lang="en-US" i="1" dirty="0">
                <a:solidFill>
                  <a:srgbClr val="92D050"/>
                </a:solidFill>
              </a:rPr>
              <a:t>ticks</a:t>
            </a:r>
            <a:r>
              <a:rPr lang="en-US" dirty="0">
                <a:solidFill>
                  <a:srgbClr val="92D050"/>
                </a:solidFill>
              </a:rPr>
              <a:t> </a:t>
            </a:r>
            <a:r>
              <a:rPr lang="en-US" dirty="0" smtClean="0"/>
              <a:t>– at least one tick must go by between purchase and sale.  Obviously no one can buy </a:t>
            </a:r>
            <a:r>
              <a:rPr lang="en-US" dirty="0"/>
              <a:t>in the future and sell in the </a:t>
            </a:r>
            <a:r>
              <a:rPr lang="en-US" dirty="0" smtClean="0"/>
              <a:t>past!</a:t>
            </a:r>
            <a:endParaRPr lang="en-US" dirty="0"/>
          </a:p>
        </p:txBody>
      </p:sp>
    </p:spTree>
    <p:extLst>
      <p:ext uri="{BB962C8B-B14F-4D97-AF65-F5344CB8AC3E}">
        <p14:creationId xmlns:p14="http://schemas.microsoft.com/office/powerpoint/2010/main" val="2623314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With PowerShell</a:t>
            </a:r>
            <a:endParaRPr lang="en-US" dirty="0"/>
          </a:p>
        </p:txBody>
      </p:sp>
      <p:sp>
        <p:nvSpPr>
          <p:cNvPr id="3" name="Content Placeholder 2"/>
          <p:cNvSpPr>
            <a:spLocks noGrp="1"/>
          </p:cNvSpPr>
          <p:nvPr>
            <p:ph idx="1"/>
          </p:nvPr>
        </p:nvSpPr>
        <p:spPr/>
        <p:txBody>
          <a:bodyPr>
            <a:normAutofit/>
          </a:bodyPr>
          <a:lstStyle/>
          <a:p>
            <a:r>
              <a:rPr lang="en-US" dirty="0"/>
              <a:t>The goal behind Windows PowerShell is that Microsoft builds </a:t>
            </a:r>
            <a:r>
              <a:rPr lang="en-US" dirty="0" smtClean="0"/>
              <a:t>100% </a:t>
            </a:r>
            <a:r>
              <a:rPr lang="en-US" dirty="0"/>
              <a:t>of </a:t>
            </a:r>
            <a:r>
              <a:rPr lang="en-US" dirty="0" smtClean="0"/>
              <a:t>a </a:t>
            </a:r>
            <a:r>
              <a:rPr lang="en-US" dirty="0"/>
              <a:t>product’s </a:t>
            </a:r>
            <a:r>
              <a:rPr lang="en-US" dirty="0" smtClean="0"/>
              <a:t>administrative functionality </a:t>
            </a:r>
            <a:r>
              <a:rPr lang="en-US" dirty="0"/>
              <a:t>in the shell. </a:t>
            </a:r>
            <a:endParaRPr lang="en-US" dirty="0" smtClean="0"/>
          </a:p>
          <a:p>
            <a:r>
              <a:rPr lang="en-US" dirty="0" smtClean="0"/>
              <a:t>While Microsoft continues </a:t>
            </a:r>
            <a:r>
              <a:rPr lang="en-US" dirty="0"/>
              <a:t>to build GUI consoles, </a:t>
            </a:r>
            <a:r>
              <a:rPr lang="en-US" dirty="0" smtClean="0"/>
              <a:t>those </a:t>
            </a:r>
            <a:r>
              <a:rPr lang="en-US" dirty="0"/>
              <a:t>consoles are executing PowerShell commands behind the scenes. </a:t>
            </a:r>
            <a:endParaRPr lang="en-US" dirty="0" smtClean="0"/>
          </a:p>
          <a:p>
            <a:r>
              <a:rPr lang="en-US" dirty="0" smtClean="0"/>
              <a:t>That </a:t>
            </a:r>
            <a:r>
              <a:rPr lang="en-US" dirty="0"/>
              <a:t>approach forces them to make sure that every possible thing that you can do with the product is accessible through the shell.</a:t>
            </a:r>
          </a:p>
        </p:txBody>
      </p:sp>
    </p:spTree>
    <p:extLst>
      <p:ext uri="{BB962C8B-B14F-4D97-AF65-F5344CB8AC3E}">
        <p14:creationId xmlns:p14="http://schemas.microsoft.com/office/powerpoint/2010/main" val="23133154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Input</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The only input is a list of stock prices (space separated) in chronological order:</a:t>
            </a:r>
          </a:p>
          <a:p>
            <a:pPr lvl="4"/>
            <a:endParaRPr lang="en-US" dirty="0" smtClean="0"/>
          </a:p>
          <a:p>
            <a:pPr marL="0" indent="0">
              <a:buNone/>
            </a:pPr>
            <a:r>
              <a:rPr lang="en-US" dirty="0" smtClean="0"/>
              <a:t>Example:</a:t>
            </a:r>
          </a:p>
          <a:p>
            <a:pPr lvl="4"/>
            <a:endParaRPr lang="en-US" dirty="0" smtClean="0"/>
          </a:p>
          <a:p>
            <a:pPr marL="0" indent="0">
              <a:buNone/>
            </a:pPr>
            <a:r>
              <a:rPr lang="en-US" sz="2000" dirty="0" smtClean="0">
                <a:solidFill>
                  <a:srgbClr val="92D050"/>
                </a:solidFill>
                <a:latin typeface="Courier New" panose="02070309020205020404" pitchFamily="49" charset="0"/>
                <a:cs typeface="Courier New" panose="02070309020205020404" pitchFamily="49" charset="0"/>
              </a:rPr>
              <a:t>\script.ps1 </a:t>
            </a:r>
            <a:r>
              <a:rPr lang="en-US" sz="2000" dirty="0">
                <a:solidFill>
                  <a:srgbClr val="92D050"/>
                </a:solidFill>
                <a:latin typeface="Courier New" panose="02070309020205020404" pitchFamily="49" charset="0"/>
                <a:cs typeface="Courier New" panose="02070309020205020404" pitchFamily="49" charset="0"/>
              </a:rPr>
              <a:t>19.35 19.30 18.88 18.93 18.95 19.03 19.00 18.97 18.97 </a:t>
            </a:r>
            <a:r>
              <a:rPr lang="en-US" sz="2000" dirty="0" smtClean="0">
                <a:solidFill>
                  <a:srgbClr val="92D050"/>
                </a:solidFill>
                <a:latin typeface="Courier New" panose="02070309020205020404" pitchFamily="49" charset="0"/>
                <a:cs typeface="Courier New" panose="02070309020205020404" pitchFamily="49" charset="0"/>
              </a:rPr>
              <a:t>18.98</a:t>
            </a:r>
            <a:endParaRPr lang="en-US" sz="2000" dirty="0">
              <a:solidFill>
                <a:srgbClr val="92D050"/>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820293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Output</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The program </a:t>
            </a:r>
            <a:r>
              <a:rPr lang="en-US" dirty="0"/>
              <a:t>should </a:t>
            </a:r>
            <a:r>
              <a:rPr lang="en-US" dirty="0" smtClean="0"/>
              <a:t>print </a:t>
            </a:r>
            <a:r>
              <a:rPr lang="en-US" dirty="0"/>
              <a:t>the two trades </a:t>
            </a:r>
            <a:r>
              <a:rPr lang="en-US" dirty="0" smtClean="0"/>
              <a:t>(in </a:t>
            </a:r>
            <a:r>
              <a:rPr lang="en-US" dirty="0"/>
              <a:t>chronological </a:t>
            </a:r>
            <a:r>
              <a:rPr lang="en-US" dirty="0" smtClean="0"/>
              <a:t>order) </a:t>
            </a:r>
            <a:r>
              <a:rPr lang="en-US" dirty="0"/>
              <a:t>that maximize profits </a:t>
            </a:r>
            <a:r>
              <a:rPr lang="en-US" dirty="0" smtClean="0"/>
              <a:t>- </a:t>
            </a:r>
            <a:r>
              <a:rPr lang="en-US" dirty="0"/>
              <a:t>what you think </a:t>
            </a:r>
            <a:r>
              <a:rPr lang="en-US" dirty="0" smtClean="0"/>
              <a:t>the trader should </a:t>
            </a:r>
            <a:r>
              <a:rPr lang="en-US" dirty="0"/>
              <a:t>buy at and sell at. </a:t>
            </a:r>
            <a:endParaRPr lang="en-US" dirty="0" smtClean="0"/>
          </a:p>
          <a:p>
            <a:pPr marL="0" indent="0">
              <a:buNone/>
            </a:pPr>
            <a:r>
              <a:rPr lang="en-US" dirty="0" smtClean="0"/>
              <a:t>Example</a:t>
            </a:r>
            <a:r>
              <a:rPr lang="en-US" dirty="0"/>
              <a:t>:</a:t>
            </a:r>
          </a:p>
          <a:p>
            <a:pPr lvl="4"/>
            <a:endParaRPr lang="en-US" dirty="0" smtClean="0"/>
          </a:p>
          <a:p>
            <a:pPr marL="0" indent="0">
              <a:buNone/>
            </a:pPr>
            <a:r>
              <a:rPr lang="en-US" sz="2400" dirty="0" smtClean="0">
                <a:solidFill>
                  <a:srgbClr val="92D050"/>
                </a:solidFill>
                <a:latin typeface="Courier New" panose="02070309020205020404" pitchFamily="49" charset="0"/>
                <a:cs typeface="Courier New" panose="02070309020205020404" pitchFamily="49" charset="0"/>
              </a:rPr>
              <a:t>\script.ps1 </a:t>
            </a:r>
            <a:r>
              <a:rPr lang="en-US" sz="2400" dirty="0">
                <a:solidFill>
                  <a:srgbClr val="92D050"/>
                </a:solidFill>
                <a:latin typeface="Courier New" panose="02070309020205020404" pitchFamily="49" charset="0"/>
                <a:cs typeface="Courier New" panose="02070309020205020404" pitchFamily="49" charset="0"/>
              </a:rPr>
              <a:t>19.35 19.30 18.88 18.93 18.95 19.03 19.00 18.97 18.97 </a:t>
            </a:r>
            <a:r>
              <a:rPr lang="en-US" sz="2400" dirty="0" smtClean="0">
                <a:solidFill>
                  <a:srgbClr val="92D050"/>
                </a:solidFill>
                <a:latin typeface="Courier New" panose="02070309020205020404" pitchFamily="49" charset="0"/>
                <a:cs typeface="Courier New" panose="02070309020205020404" pitchFamily="49" charset="0"/>
              </a:rPr>
              <a:t>18.98</a:t>
            </a:r>
            <a:endParaRPr lang="en-US" sz="2400" dirty="0">
              <a:solidFill>
                <a:srgbClr val="92D050"/>
              </a:solidFill>
              <a:latin typeface="Courier New" panose="02070309020205020404" pitchFamily="49" charset="0"/>
              <a:cs typeface="Courier New" panose="02070309020205020404" pitchFamily="49" charset="0"/>
            </a:endParaRPr>
          </a:p>
          <a:p>
            <a:pPr lvl="3"/>
            <a:endParaRPr lang="en-US" dirty="0" smtClean="0"/>
          </a:p>
          <a:p>
            <a:pPr marL="0" indent="0">
              <a:buNone/>
            </a:pPr>
            <a:r>
              <a:rPr lang="en-US" sz="2400" dirty="0">
                <a:solidFill>
                  <a:srgbClr val="92D050"/>
                </a:solidFill>
                <a:latin typeface="Courier New" panose="02070309020205020404" pitchFamily="49" charset="0"/>
                <a:cs typeface="Courier New" panose="02070309020205020404" pitchFamily="49" charset="0"/>
              </a:rPr>
              <a:t>18.88 19.03</a:t>
            </a:r>
          </a:p>
          <a:p>
            <a:pPr marL="0" indent="0">
              <a:buNone/>
            </a:pPr>
            <a:endParaRPr lang="en-US" dirty="0"/>
          </a:p>
        </p:txBody>
      </p:sp>
    </p:spTree>
    <p:extLst>
      <p:ext uri="{BB962C8B-B14F-4D97-AF65-F5344CB8AC3E}">
        <p14:creationId xmlns:p14="http://schemas.microsoft.com/office/powerpoint/2010/main" val="2130212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Like the Pros</a:t>
            </a:r>
            <a:endParaRPr lang="en-US" dirty="0"/>
          </a:p>
        </p:txBody>
      </p:sp>
      <p:sp>
        <p:nvSpPr>
          <p:cNvPr id="3" name="Content Placeholder 2"/>
          <p:cNvSpPr>
            <a:spLocks noGrp="1"/>
          </p:cNvSpPr>
          <p:nvPr>
            <p:ph idx="1"/>
          </p:nvPr>
        </p:nvSpPr>
        <p:spPr/>
        <p:txBody>
          <a:bodyPr/>
          <a:lstStyle/>
          <a:p>
            <a:r>
              <a:rPr lang="en-US" dirty="0" smtClean="0"/>
              <a:t>Once we understand the problem, we need to figure out how to translate to code.</a:t>
            </a:r>
          </a:p>
          <a:p>
            <a:r>
              <a:rPr lang="en-US" dirty="0" smtClean="0">
                <a:solidFill>
                  <a:srgbClr val="92D050"/>
                </a:solidFill>
              </a:rPr>
              <a:t>First, let’s diagram…</a:t>
            </a:r>
            <a:endParaRPr lang="en-US" dirty="0">
              <a:solidFill>
                <a:srgbClr val="92D050"/>
              </a:solidFill>
            </a:endParaRPr>
          </a:p>
        </p:txBody>
      </p:sp>
    </p:spTree>
    <p:extLst>
      <p:ext uri="{BB962C8B-B14F-4D97-AF65-F5344CB8AC3E}">
        <p14:creationId xmlns:p14="http://schemas.microsoft.com/office/powerpoint/2010/main" val="31649966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We Need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Let’s identify what constructs we need.</a:t>
            </a:r>
          </a:p>
          <a:p>
            <a:pPr lvl="4"/>
            <a:endParaRPr lang="en-US" dirty="0" smtClean="0"/>
          </a:p>
          <a:p>
            <a:pPr marL="914400" lvl="1" indent="-514350">
              <a:buFont typeface="+mj-lt"/>
              <a:buAutoNum type="arabicPeriod"/>
            </a:pPr>
            <a:r>
              <a:rPr lang="en-US" dirty="0">
                <a:solidFill>
                  <a:srgbClr val="92D050"/>
                </a:solidFill>
              </a:rPr>
              <a:t>What is the </a:t>
            </a:r>
            <a:r>
              <a:rPr lang="en-US" dirty="0" smtClean="0">
                <a:solidFill>
                  <a:srgbClr val="92D050"/>
                </a:solidFill>
              </a:rPr>
              <a:t>syntax for retrieving input from the command line in array form?</a:t>
            </a:r>
          </a:p>
          <a:p>
            <a:pPr marL="914400" lvl="1" indent="-514350">
              <a:buFont typeface="+mj-lt"/>
              <a:buAutoNum type="arabicPeriod"/>
            </a:pPr>
            <a:r>
              <a:rPr lang="en-US" dirty="0" smtClean="0">
                <a:solidFill>
                  <a:srgbClr val="92D050"/>
                </a:solidFill>
              </a:rPr>
              <a:t>What’s the syntax for accessing elements of an array?</a:t>
            </a:r>
          </a:p>
          <a:p>
            <a:pPr marL="914400" lvl="1" indent="-514350">
              <a:buFont typeface="+mj-lt"/>
              <a:buAutoNum type="arabicPeriod"/>
            </a:pPr>
            <a:r>
              <a:rPr lang="en-US" dirty="0" smtClean="0">
                <a:solidFill>
                  <a:srgbClr val="92D050"/>
                </a:solidFill>
              </a:rPr>
              <a:t>What is the syntax for a “c-style for” loop?</a:t>
            </a:r>
          </a:p>
          <a:p>
            <a:pPr marL="914400" lvl="1" indent="-514350">
              <a:buFont typeface="+mj-lt"/>
              <a:buAutoNum type="arabicPeriod"/>
            </a:pPr>
            <a:r>
              <a:rPr lang="en-US" dirty="0">
                <a:solidFill>
                  <a:srgbClr val="92D050"/>
                </a:solidFill>
              </a:rPr>
              <a:t>What is the syntax for a </a:t>
            </a:r>
            <a:r>
              <a:rPr lang="en-US" dirty="0" smtClean="0">
                <a:solidFill>
                  <a:srgbClr val="92D050"/>
                </a:solidFill>
              </a:rPr>
              <a:t>conditional (if statement)?</a:t>
            </a:r>
          </a:p>
          <a:p>
            <a:pPr lvl="4"/>
            <a:endParaRPr lang="en-US" dirty="0" smtClean="0"/>
          </a:p>
          <a:p>
            <a:pPr marL="0" indent="0">
              <a:buNone/>
            </a:pPr>
            <a:r>
              <a:rPr lang="en-US" dirty="0">
                <a:solidFill>
                  <a:srgbClr val="00B0F0"/>
                </a:solidFill>
              </a:rPr>
              <a:t>What are the search queries we should be sending to google?</a:t>
            </a:r>
          </a:p>
          <a:p>
            <a:pPr marL="0" indent="0">
              <a:buNone/>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85684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5400" dirty="0" smtClean="0">
                <a:solidFill>
                  <a:srgbClr val="92D050"/>
                </a:solidFill>
              </a:rPr>
              <a:t>Code It!</a:t>
            </a:r>
            <a:endParaRPr lang="en-US" sz="5400" dirty="0">
              <a:solidFill>
                <a:srgbClr val="92D050"/>
              </a:solidFill>
            </a:endParaRPr>
          </a:p>
        </p:txBody>
      </p:sp>
    </p:spTree>
    <p:extLst>
      <p:ext uri="{BB962C8B-B14F-4D97-AF65-F5344CB8AC3E}">
        <p14:creationId xmlns:p14="http://schemas.microsoft.com/office/powerpoint/2010/main" val="41278310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5400" dirty="0" smtClean="0">
                <a:solidFill>
                  <a:srgbClr val="92D050"/>
                </a:solidFill>
              </a:rPr>
              <a:t>Test It!</a:t>
            </a:r>
          </a:p>
          <a:p>
            <a:pPr marL="0" indent="0" algn="ctr">
              <a:buNone/>
            </a:pPr>
            <a:r>
              <a:rPr lang="en-US" sz="2000" dirty="0"/>
              <a:t> </a:t>
            </a:r>
            <a:r>
              <a:rPr lang="en-US" sz="2000" dirty="0" smtClean="0"/>
              <a:t>9.95 </a:t>
            </a:r>
            <a:r>
              <a:rPr lang="en-US" sz="2000" dirty="0"/>
              <a:t>8.03 10.02 8.08 8.14 8.10 8.31 8.28 8.35 8.34 8.39 </a:t>
            </a:r>
          </a:p>
          <a:p>
            <a:pPr marL="0" indent="0" algn="ctr">
              <a:buNone/>
            </a:pPr>
            <a:r>
              <a:rPr lang="en-US" sz="2000" dirty="0" smtClean="0">
                <a:solidFill>
                  <a:srgbClr val="92D050"/>
                </a:solidFill>
                <a:latin typeface="Courier New" panose="02070309020205020404" pitchFamily="49" charset="0"/>
                <a:cs typeface="Courier New" panose="02070309020205020404" pitchFamily="49" charset="0"/>
              </a:rPr>
              <a:t> </a:t>
            </a:r>
            <a:endParaRPr lang="en-US" sz="2000" dirty="0">
              <a:solidFill>
                <a:srgbClr val="92D050"/>
              </a:solidFill>
              <a:latin typeface="Courier New" panose="02070309020205020404" pitchFamily="49" charset="0"/>
              <a:cs typeface="Courier New" panose="02070309020205020404" pitchFamily="49" charset="0"/>
            </a:endParaRPr>
          </a:p>
          <a:p>
            <a:pPr marL="0" indent="0" algn="ctr">
              <a:buNone/>
            </a:pPr>
            <a:endParaRPr lang="en-US" sz="2000" dirty="0">
              <a:solidFill>
                <a:srgbClr val="92D050"/>
              </a:solidFill>
            </a:endParaRPr>
          </a:p>
        </p:txBody>
      </p:sp>
    </p:spTree>
    <p:extLst>
      <p:ext uri="{BB962C8B-B14F-4D97-AF65-F5344CB8AC3E}">
        <p14:creationId xmlns:p14="http://schemas.microsoft.com/office/powerpoint/2010/main" val="38591452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Testing…</a:t>
            </a:r>
            <a:endParaRPr lang="en-US" dirty="0"/>
          </a:p>
        </p:txBody>
      </p:sp>
      <p:pic>
        <p:nvPicPr>
          <p:cNvPr id="5" name="Content Placeholder 4"/>
          <p:cNvPicPr>
            <a:picLocks noGrp="1" noChangeAspect="1"/>
          </p:cNvPicPr>
          <p:nvPr>
            <p:ph idx="1"/>
          </p:nvPr>
        </p:nvPicPr>
        <p:blipFill rotWithShape="1">
          <a:blip r:embed="rId2"/>
          <a:srcRect t="5909"/>
          <a:stretch/>
        </p:blipFill>
        <p:spPr>
          <a:xfrm>
            <a:off x="595313" y="1682150"/>
            <a:ext cx="7953375" cy="412062"/>
          </a:xfrm>
        </p:spPr>
      </p:pic>
    </p:spTree>
    <p:extLst>
      <p:ext uri="{BB962C8B-B14F-4D97-AF65-F5344CB8AC3E}">
        <p14:creationId xmlns:p14="http://schemas.microsoft.com/office/powerpoint/2010/main" val="19770608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Solution…</a:t>
            </a:r>
            <a:endParaRPr lang="en-US" dirty="0"/>
          </a:p>
        </p:txBody>
      </p:sp>
      <p:sp>
        <p:nvSpPr>
          <p:cNvPr id="5" name="Content Placeholder 4"/>
          <p:cNvSpPr>
            <a:spLocks noGrp="1"/>
          </p:cNvSpPr>
          <p:nvPr>
            <p:ph idx="1"/>
          </p:nvPr>
        </p:nvSpPr>
        <p:spPr>
          <a:xfrm>
            <a:off x="469900" y="992039"/>
            <a:ext cx="8204200" cy="4746314"/>
          </a:xfrm>
        </p:spPr>
        <p:txBody>
          <a:bodyPr>
            <a:noAutofit/>
          </a:bodyPr>
          <a:lstStyle/>
          <a:p>
            <a:pPr marL="0" indent="0">
              <a:buNone/>
            </a:pPr>
            <a:r>
              <a:rPr lang="en-US" sz="1100" dirty="0"/>
              <a:t> $prices = $</a:t>
            </a:r>
            <a:r>
              <a:rPr lang="en-US" sz="1100" dirty="0" err="1"/>
              <a:t>args</a:t>
            </a:r>
            <a:endParaRPr lang="en-US" sz="1100" dirty="0"/>
          </a:p>
          <a:p>
            <a:pPr marL="0" indent="0">
              <a:buNone/>
            </a:pPr>
            <a:r>
              <a:rPr lang="en-US" sz="1100" dirty="0"/>
              <a:t>#$prices | </a:t>
            </a:r>
            <a:r>
              <a:rPr lang="en-US" sz="1100" dirty="0" err="1"/>
              <a:t>foreach</a:t>
            </a:r>
            <a:r>
              <a:rPr lang="en-US" sz="1100" dirty="0"/>
              <a:t>-object { $_ } # short-hand for showing contents of an array</a:t>
            </a:r>
          </a:p>
          <a:p>
            <a:pPr marL="0" indent="0">
              <a:buNone/>
            </a:pPr>
            <a:endParaRPr lang="en-US" sz="1100" dirty="0"/>
          </a:p>
          <a:p>
            <a:pPr marL="0" indent="0">
              <a:buNone/>
            </a:pPr>
            <a:r>
              <a:rPr lang="en-US" sz="1100" dirty="0"/>
              <a:t>$</a:t>
            </a:r>
            <a:r>
              <a:rPr lang="en-US" sz="1100" dirty="0" err="1"/>
              <a:t>lowIdx</a:t>
            </a:r>
            <a:r>
              <a:rPr lang="en-US" sz="1100" dirty="0"/>
              <a:t>  = 1; </a:t>
            </a:r>
            <a:r>
              <a:rPr lang="en-US" sz="1100" dirty="0" smtClean="0"/>
              <a:t> </a:t>
            </a:r>
            <a:r>
              <a:rPr lang="en-US" sz="1100" dirty="0" smtClean="0">
                <a:solidFill>
                  <a:srgbClr val="92D050"/>
                </a:solidFill>
              </a:rPr>
              <a:t># </a:t>
            </a:r>
            <a:r>
              <a:rPr lang="en-US" sz="1100" dirty="0">
                <a:solidFill>
                  <a:srgbClr val="92D050"/>
                </a:solidFill>
              </a:rPr>
              <a:t>index of the buy price (the "low" price</a:t>
            </a:r>
            <a:endParaRPr lang="en-US" sz="1100" dirty="0" smtClean="0"/>
          </a:p>
          <a:p>
            <a:pPr marL="0" indent="0">
              <a:buNone/>
            </a:pPr>
            <a:r>
              <a:rPr lang="en-US" sz="1100" dirty="0" smtClean="0"/>
              <a:t>$</a:t>
            </a:r>
            <a:r>
              <a:rPr lang="en-US" sz="1100" dirty="0" err="1"/>
              <a:t>highIdx</a:t>
            </a:r>
            <a:r>
              <a:rPr lang="en-US" sz="1100" dirty="0"/>
              <a:t> = 3</a:t>
            </a:r>
            <a:r>
              <a:rPr lang="en-US" sz="1100" dirty="0" smtClean="0"/>
              <a:t>;  </a:t>
            </a:r>
            <a:r>
              <a:rPr lang="en-US" sz="1100" dirty="0" smtClean="0">
                <a:solidFill>
                  <a:srgbClr val="92D050"/>
                </a:solidFill>
              </a:rPr>
              <a:t># </a:t>
            </a:r>
            <a:r>
              <a:rPr lang="en-US" sz="1100" dirty="0">
                <a:solidFill>
                  <a:srgbClr val="92D050"/>
                </a:solidFill>
              </a:rPr>
              <a:t>the index of the sell price (the "high" price</a:t>
            </a:r>
            <a:r>
              <a:rPr lang="en-US" sz="1100" dirty="0" smtClean="0">
                <a:solidFill>
                  <a:srgbClr val="92D050"/>
                </a:solidFill>
              </a:rPr>
              <a:t>)</a:t>
            </a:r>
            <a:endParaRPr lang="en-US" sz="1100" dirty="0"/>
          </a:p>
          <a:p>
            <a:pPr marL="0" indent="0">
              <a:buNone/>
            </a:pPr>
            <a:r>
              <a:rPr lang="en-US" sz="1100" dirty="0"/>
              <a:t>$max = $prices[$</a:t>
            </a:r>
            <a:r>
              <a:rPr lang="en-US" sz="1100" dirty="0" err="1"/>
              <a:t>highIdx</a:t>
            </a:r>
            <a:r>
              <a:rPr lang="en-US" sz="1100" dirty="0"/>
              <a:t>] - $prices[$</a:t>
            </a:r>
            <a:r>
              <a:rPr lang="en-US" sz="1100" dirty="0" err="1"/>
              <a:t>lowIdx</a:t>
            </a:r>
            <a:r>
              <a:rPr lang="en-US" sz="1100" dirty="0" smtClean="0"/>
              <a:t>];  </a:t>
            </a:r>
            <a:r>
              <a:rPr lang="en-US" sz="1100" dirty="0" smtClean="0">
                <a:solidFill>
                  <a:srgbClr val="92D050"/>
                </a:solidFill>
              </a:rPr>
              <a:t># holds </a:t>
            </a:r>
            <a:r>
              <a:rPr lang="en-US" sz="1100" dirty="0">
                <a:solidFill>
                  <a:srgbClr val="92D050"/>
                </a:solidFill>
              </a:rPr>
              <a:t>the largest price difference we've seen</a:t>
            </a:r>
            <a:endParaRPr lang="en-US" sz="1100" dirty="0"/>
          </a:p>
          <a:p>
            <a:pPr marL="0" indent="0">
              <a:buNone/>
            </a:pPr>
            <a:r>
              <a:rPr lang="en-US" sz="1100" dirty="0">
                <a:solidFill>
                  <a:srgbClr val="92D050"/>
                </a:solidFill>
              </a:rPr>
              <a:t>&lt;# This is a multi-line comment</a:t>
            </a:r>
          </a:p>
          <a:p>
            <a:pPr marL="0" indent="0">
              <a:buNone/>
            </a:pPr>
            <a:r>
              <a:rPr lang="en-US" sz="1100" dirty="0">
                <a:solidFill>
                  <a:srgbClr val="92D050"/>
                </a:solidFill>
              </a:rPr>
              <a:t>$</a:t>
            </a:r>
            <a:r>
              <a:rPr lang="en-US" sz="1100" dirty="0" err="1">
                <a:solidFill>
                  <a:srgbClr val="92D050"/>
                </a:solidFill>
              </a:rPr>
              <a:t>lowIdx</a:t>
            </a:r>
            <a:r>
              <a:rPr lang="en-US" sz="1100" dirty="0">
                <a:solidFill>
                  <a:srgbClr val="92D050"/>
                </a:solidFill>
              </a:rPr>
              <a:t>, $</a:t>
            </a:r>
            <a:r>
              <a:rPr lang="en-US" sz="1100" dirty="0" err="1">
                <a:solidFill>
                  <a:srgbClr val="92D050"/>
                </a:solidFill>
              </a:rPr>
              <a:t>highIdx</a:t>
            </a:r>
            <a:r>
              <a:rPr lang="en-US" sz="1100" dirty="0">
                <a:solidFill>
                  <a:srgbClr val="92D050"/>
                </a:solidFill>
              </a:rPr>
              <a:t>, $max should be initialized to something, so take the first valid elements from the start of the array.</a:t>
            </a:r>
          </a:p>
          <a:p>
            <a:pPr marL="0" indent="0">
              <a:buNone/>
            </a:pPr>
            <a:r>
              <a:rPr lang="en-US" sz="1100" dirty="0">
                <a:solidFill>
                  <a:srgbClr val="92D050"/>
                </a:solidFill>
              </a:rPr>
              <a:t>Setting $max to 0 would introduce a bug.   #&gt;</a:t>
            </a:r>
          </a:p>
          <a:p>
            <a:pPr marL="0" indent="0">
              <a:buNone/>
            </a:pPr>
            <a:endParaRPr lang="en-US" sz="1100" dirty="0"/>
          </a:p>
          <a:p>
            <a:pPr marL="0" indent="0">
              <a:buNone/>
            </a:pPr>
            <a:r>
              <a:rPr lang="en-US" sz="1100" dirty="0" smtClean="0"/>
              <a:t>for</a:t>
            </a:r>
            <a:r>
              <a:rPr lang="en-US" sz="1100" dirty="0"/>
              <a:t>($</a:t>
            </a:r>
            <a:r>
              <a:rPr lang="en-US" sz="1100" dirty="0" err="1"/>
              <a:t>i</a:t>
            </a:r>
            <a:r>
              <a:rPr lang="en-US" sz="1100" dirty="0"/>
              <a:t>=0; $</a:t>
            </a:r>
            <a:r>
              <a:rPr lang="en-US" sz="1100" dirty="0" err="1"/>
              <a:t>i</a:t>
            </a:r>
            <a:r>
              <a:rPr lang="en-US" sz="1100" dirty="0"/>
              <a:t> -</a:t>
            </a:r>
            <a:r>
              <a:rPr lang="en-US" sz="1100" dirty="0" err="1"/>
              <a:t>lt</a:t>
            </a:r>
            <a:r>
              <a:rPr lang="en-US" sz="1100" dirty="0"/>
              <a:t> $</a:t>
            </a:r>
            <a:r>
              <a:rPr lang="en-US" sz="1100" dirty="0" err="1"/>
              <a:t>args.count</a:t>
            </a:r>
            <a:r>
              <a:rPr lang="en-US" sz="1100" dirty="0"/>
              <a:t>; $</a:t>
            </a:r>
            <a:r>
              <a:rPr lang="en-US" sz="1100" dirty="0" err="1"/>
              <a:t>i</a:t>
            </a:r>
            <a:r>
              <a:rPr lang="en-US" sz="1100" dirty="0"/>
              <a:t>++){</a:t>
            </a:r>
          </a:p>
          <a:p>
            <a:pPr marL="0" indent="0">
              <a:buNone/>
            </a:pPr>
            <a:r>
              <a:rPr lang="en-US" sz="1100" dirty="0"/>
              <a:t>    for($j=$</a:t>
            </a:r>
            <a:r>
              <a:rPr lang="en-US" sz="1100" dirty="0" err="1"/>
              <a:t>i</a:t>
            </a:r>
            <a:r>
              <a:rPr lang="en-US" sz="1100" dirty="0"/>
              <a:t> + 2; $j -</a:t>
            </a:r>
            <a:r>
              <a:rPr lang="en-US" sz="1100" dirty="0" err="1"/>
              <a:t>lt</a:t>
            </a:r>
            <a:r>
              <a:rPr lang="en-US" sz="1100" dirty="0"/>
              <a:t> $</a:t>
            </a:r>
            <a:r>
              <a:rPr lang="en-US" sz="1100" dirty="0" err="1"/>
              <a:t>args.count</a:t>
            </a:r>
            <a:r>
              <a:rPr lang="en-US" sz="1100" dirty="0"/>
              <a:t>; $</a:t>
            </a:r>
            <a:r>
              <a:rPr lang="en-US" sz="1100" dirty="0" err="1"/>
              <a:t>j++</a:t>
            </a:r>
            <a:r>
              <a:rPr lang="en-US" sz="1100" dirty="0"/>
              <a:t>){ # plus 2 b/c of tick rule</a:t>
            </a:r>
          </a:p>
          <a:p>
            <a:pPr marL="0" indent="0">
              <a:buNone/>
            </a:pPr>
            <a:r>
              <a:rPr lang="en-US" sz="1100" dirty="0"/>
              <a:t>        if($prices[$j] - $prices[$</a:t>
            </a:r>
            <a:r>
              <a:rPr lang="en-US" sz="1100" dirty="0" err="1"/>
              <a:t>i</a:t>
            </a:r>
            <a:r>
              <a:rPr lang="en-US" sz="1100" dirty="0"/>
              <a:t>] -</a:t>
            </a:r>
            <a:r>
              <a:rPr lang="en-US" sz="1100" dirty="0" err="1"/>
              <a:t>gt</a:t>
            </a:r>
            <a:r>
              <a:rPr lang="en-US" sz="1100" dirty="0"/>
              <a:t> $max){</a:t>
            </a:r>
          </a:p>
          <a:p>
            <a:pPr marL="0" indent="0">
              <a:buNone/>
            </a:pPr>
            <a:r>
              <a:rPr lang="en-US" sz="1100" dirty="0"/>
              <a:t>            $max = $prices[$j] - $prices[$</a:t>
            </a:r>
            <a:r>
              <a:rPr lang="en-US" sz="1100" dirty="0" err="1"/>
              <a:t>i</a:t>
            </a:r>
            <a:r>
              <a:rPr lang="en-US" sz="1100" dirty="0"/>
              <a:t>];</a:t>
            </a:r>
          </a:p>
          <a:p>
            <a:pPr marL="0" indent="0">
              <a:buNone/>
            </a:pPr>
            <a:r>
              <a:rPr lang="en-US" sz="1100" dirty="0"/>
              <a:t>            $</a:t>
            </a:r>
            <a:r>
              <a:rPr lang="en-US" sz="1100" dirty="0" err="1"/>
              <a:t>highIdx</a:t>
            </a:r>
            <a:r>
              <a:rPr lang="en-US" sz="1100" dirty="0"/>
              <a:t> = $j;</a:t>
            </a:r>
          </a:p>
          <a:p>
            <a:pPr marL="0" indent="0">
              <a:buNone/>
            </a:pPr>
            <a:r>
              <a:rPr lang="en-US" sz="1100" dirty="0"/>
              <a:t>            $</a:t>
            </a:r>
            <a:r>
              <a:rPr lang="en-US" sz="1100" dirty="0" err="1"/>
              <a:t>lowIdx</a:t>
            </a:r>
            <a:r>
              <a:rPr lang="en-US" sz="1100" dirty="0"/>
              <a:t> = $</a:t>
            </a:r>
            <a:r>
              <a:rPr lang="en-US" sz="1100" dirty="0" err="1"/>
              <a:t>i</a:t>
            </a:r>
            <a:r>
              <a:rPr lang="en-US" sz="1100" dirty="0"/>
              <a:t>;</a:t>
            </a:r>
          </a:p>
          <a:p>
            <a:pPr marL="0" indent="0">
              <a:buNone/>
            </a:pPr>
            <a:r>
              <a:rPr lang="en-US" sz="1100" dirty="0"/>
              <a:t>        }</a:t>
            </a:r>
          </a:p>
          <a:p>
            <a:pPr marL="0" indent="0">
              <a:buNone/>
            </a:pPr>
            <a:r>
              <a:rPr lang="en-US" sz="1100" dirty="0"/>
              <a:t>    }</a:t>
            </a:r>
          </a:p>
          <a:p>
            <a:pPr marL="0" indent="0">
              <a:buNone/>
            </a:pPr>
            <a:r>
              <a:rPr lang="en-US" sz="1100" dirty="0"/>
              <a:t>}</a:t>
            </a:r>
          </a:p>
          <a:p>
            <a:pPr marL="0" indent="0">
              <a:buNone/>
            </a:pPr>
            <a:r>
              <a:rPr lang="en-US" sz="1100" dirty="0"/>
              <a:t>Write-Output "$($prices[$</a:t>
            </a:r>
            <a:r>
              <a:rPr lang="en-US" sz="1100" dirty="0" err="1"/>
              <a:t>lowIdx</a:t>
            </a:r>
            <a:r>
              <a:rPr lang="en-US" sz="1100" dirty="0"/>
              <a:t>]) $($prices[$</a:t>
            </a:r>
            <a:r>
              <a:rPr lang="en-US" sz="1100" dirty="0" err="1"/>
              <a:t>highIdx</a:t>
            </a:r>
            <a:r>
              <a:rPr lang="en-US" sz="1100" dirty="0"/>
              <a:t>])"; </a:t>
            </a:r>
          </a:p>
        </p:txBody>
      </p:sp>
      <p:sp>
        <p:nvSpPr>
          <p:cNvPr id="6" name="TextBox 5"/>
          <p:cNvSpPr txBox="1"/>
          <p:nvPr/>
        </p:nvSpPr>
        <p:spPr>
          <a:xfrm>
            <a:off x="469900" y="6418053"/>
            <a:ext cx="6120681" cy="261610"/>
          </a:xfrm>
          <a:prstGeom prst="rect">
            <a:avLst/>
          </a:prstGeom>
          <a:noFill/>
        </p:spPr>
        <p:txBody>
          <a:bodyPr wrap="square" rtlCol="0">
            <a:spAutoFit/>
          </a:bodyPr>
          <a:lstStyle/>
          <a:p>
            <a:r>
              <a:rPr lang="en-US" sz="1100" dirty="0" smtClean="0">
                <a:solidFill>
                  <a:schemeClr val="bg1">
                    <a:lumMod val="85000"/>
                  </a:schemeClr>
                </a:solidFill>
              </a:rPr>
              <a:t>NOTE: Better visibility next slide?</a:t>
            </a:r>
            <a:endParaRPr lang="en-US" sz="1100" dirty="0">
              <a:solidFill>
                <a:schemeClr val="bg1">
                  <a:lumMod val="85000"/>
                </a:schemeClr>
              </a:solidFill>
            </a:endParaRPr>
          </a:p>
        </p:txBody>
      </p:sp>
    </p:spTree>
    <p:extLst>
      <p:ext uri="{BB962C8B-B14F-4D97-AF65-F5344CB8AC3E}">
        <p14:creationId xmlns:p14="http://schemas.microsoft.com/office/powerpoint/2010/main" val="3489461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Solution…</a:t>
            </a:r>
            <a:endParaRPr lang="en-US" dirty="0"/>
          </a:p>
        </p:txBody>
      </p:sp>
      <p:pic>
        <p:nvPicPr>
          <p:cNvPr id="6" name="Content Placeholder 5"/>
          <p:cNvPicPr>
            <a:picLocks noGrp="1" noChangeAspect="1"/>
          </p:cNvPicPr>
          <p:nvPr>
            <p:ph idx="1"/>
          </p:nvPr>
        </p:nvPicPr>
        <p:blipFill>
          <a:blip r:embed="rId2"/>
          <a:stretch>
            <a:fillRect/>
          </a:stretch>
        </p:blipFill>
        <p:spPr>
          <a:xfrm>
            <a:off x="323817" y="1086929"/>
            <a:ext cx="8496367" cy="3873260"/>
          </a:xfrm>
          <a:prstGeom prst="rect">
            <a:avLst/>
          </a:prstGeom>
        </p:spPr>
      </p:pic>
    </p:spTree>
    <p:extLst>
      <p:ext uri="{BB962C8B-B14F-4D97-AF65-F5344CB8AC3E}">
        <p14:creationId xmlns:p14="http://schemas.microsoft.com/office/powerpoint/2010/main" val="3797389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Pipeline / Piping</a:t>
            </a:r>
            <a:endParaRPr lang="en-US" dirty="0"/>
          </a:p>
        </p:txBody>
      </p:sp>
    </p:spTree>
    <p:extLst>
      <p:ext uri="{BB962C8B-B14F-4D97-AF65-F5344CB8AC3E}">
        <p14:creationId xmlns:p14="http://schemas.microsoft.com/office/powerpoint/2010/main" val="2800701896"/>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With PowerShell</a:t>
            </a:r>
            <a:endParaRPr lang="en-US" dirty="0"/>
          </a:p>
        </p:txBody>
      </p:sp>
      <p:sp>
        <p:nvSpPr>
          <p:cNvPr id="3" name="Content Placeholder 2"/>
          <p:cNvSpPr>
            <a:spLocks noGrp="1"/>
          </p:cNvSpPr>
          <p:nvPr>
            <p:ph idx="1"/>
          </p:nvPr>
        </p:nvSpPr>
        <p:spPr/>
        <p:txBody>
          <a:bodyPr>
            <a:normAutofit fontScale="92500" lnSpcReduction="10000"/>
          </a:bodyPr>
          <a:lstStyle/>
          <a:p>
            <a:r>
              <a:rPr lang="en-US" dirty="0"/>
              <a:t>I</a:t>
            </a:r>
            <a:r>
              <a:rPr lang="en-US" dirty="0" smtClean="0"/>
              <a:t>f </a:t>
            </a:r>
            <a:r>
              <a:rPr lang="en-US" dirty="0"/>
              <a:t>you were in charge of a team of IT </a:t>
            </a:r>
            <a:r>
              <a:rPr lang="en-US" dirty="0" smtClean="0"/>
              <a:t>administrators, </a:t>
            </a:r>
            <a:r>
              <a:rPr lang="en-US" dirty="0"/>
              <a:t>which ones would you want in your senior, </a:t>
            </a:r>
            <a:r>
              <a:rPr lang="en-US" dirty="0" smtClean="0"/>
              <a:t>high-paying </a:t>
            </a:r>
            <a:r>
              <a:rPr lang="en-US" dirty="0"/>
              <a:t>positions? </a:t>
            </a:r>
            <a:endParaRPr lang="en-US" dirty="0" smtClean="0"/>
          </a:p>
          <a:p>
            <a:pPr lvl="3"/>
            <a:endParaRPr lang="en-US" dirty="0"/>
          </a:p>
          <a:p>
            <a:r>
              <a:rPr lang="en-US" dirty="0" smtClean="0"/>
              <a:t>The </a:t>
            </a:r>
            <a:r>
              <a:rPr lang="en-US" dirty="0"/>
              <a:t>ones who need several minutes to click their way through a GUI each time they need to perform a task, or the ones who can perform tasks in a few seconds after automating them? </a:t>
            </a:r>
            <a:endParaRPr lang="en-US" dirty="0" smtClean="0"/>
          </a:p>
          <a:p>
            <a:pPr lvl="3"/>
            <a:endParaRPr lang="en-US" dirty="0"/>
          </a:p>
          <a:p>
            <a:r>
              <a:rPr lang="en-US" dirty="0" smtClean="0"/>
              <a:t>We </a:t>
            </a:r>
            <a:r>
              <a:rPr lang="en-US" dirty="0"/>
              <a:t>already know the answer from almost every other part of the IT world. Ask a Cisco </a:t>
            </a:r>
            <a:r>
              <a:rPr lang="en-US" dirty="0" smtClean="0"/>
              <a:t>administrator or </a:t>
            </a:r>
            <a:r>
              <a:rPr lang="en-US" dirty="0"/>
              <a:t>a Unix administrator. </a:t>
            </a:r>
          </a:p>
        </p:txBody>
      </p:sp>
    </p:spTree>
    <p:extLst>
      <p:ext uri="{BB962C8B-B14F-4D97-AF65-F5344CB8AC3E}">
        <p14:creationId xmlns:p14="http://schemas.microsoft.com/office/powerpoint/2010/main" val="28101740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a:t>
            </a:r>
            <a:endParaRPr lang="en-US" dirty="0"/>
          </a:p>
        </p:txBody>
      </p:sp>
      <p:sp>
        <p:nvSpPr>
          <p:cNvPr id="5" name="Content Placeholder 4"/>
          <p:cNvSpPr>
            <a:spLocks noGrp="1"/>
          </p:cNvSpPr>
          <p:nvPr>
            <p:ph idx="1"/>
          </p:nvPr>
        </p:nvSpPr>
        <p:spPr/>
        <p:txBody>
          <a:bodyPr>
            <a:normAutofit/>
          </a:bodyPr>
          <a:lstStyle/>
          <a:p>
            <a:r>
              <a:rPr lang="en-US" dirty="0" smtClean="0"/>
              <a:t>What </a:t>
            </a:r>
            <a:r>
              <a:rPr lang="en-US" dirty="0"/>
              <a:t>sets PowerShell apart from a traditional Linux shell like </a:t>
            </a:r>
            <a:r>
              <a:rPr lang="en-US" dirty="0" smtClean="0"/>
              <a:t>Bash? </a:t>
            </a:r>
          </a:p>
          <a:p>
            <a:pPr lvl="1"/>
            <a:r>
              <a:rPr lang="en-US" dirty="0" smtClean="0"/>
              <a:t>Traditional </a:t>
            </a:r>
            <a:r>
              <a:rPr lang="en-US" dirty="0"/>
              <a:t>shells output text, which makes it difficult to do things like formatting and filtering. Of course, there are tools to help you get the job done </a:t>
            </a:r>
            <a:r>
              <a:rPr lang="en-US" dirty="0" smtClean="0"/>
              <a:t>(</a:t>
            </a:r>
            <a:r>
              <a:rPr lang="en-US" dirty="0" err="1" smtClean="0">
                <a:latin typeface="Courier New" panose="02070309020205020404" pitchFamily="49" charset="0"/>
                <a:cs typeface="Courier New" panose="02070309020205020404" pitchFamily="49" charset="0"/>
              </a:rPr>
              <a:t>awk</a:t>
            </a:r>
            <a:r>
              <a:rPr lang="en-US" dirty="0" smtClean="0"/>
              <a:t>, </a:t>
            </a:r>
            <a:r>
              <a:rPr lang="en-US" dirty="0" err="1" smtClean="0">
                <a:latin typeface="Courier New" panose="02070309020205020404" pitchFamily="49" charset="0"/>
                <a:cs typeface="Courier New" panose="02070309020205020404" pitchFamily="49" charset="0"/>
              </a:rPr>
              <a:t>sed</a:t>
            </a:r>
            <a:r>
              <a:rPr lang="en-US" dirty="0" smtClean="0"/>
              <a:t>, </a:t>
            </a:r>
            <a:r>
              <a:rPr lang="en-US" dirty="0" smtClean="0">
                <a:latin typeface="Courier New" panose="02070309020205020404" pitchFamily="49" charset="0"/>
                <a:cs typeface="Courier New" panose="02070309020205020404" pitchFamily="49" charset="0"/>
              </a:rPr>
              <a:t>grep</a:t>
            </a:r>
            <a:r>
              <a:rPr lang="en-US" dirty="0" smtClean="0"/>
              <a:t>, </a:t>
            </a:r>
            <a:r>
              <a:rPr lang="en-US" dirty="0" err="1" smtClean="0"/>
              <a:t>etc</a:t>
            </a:r>
            <a:r>
              <a:rPr lang="en-US" dirty="0" smtClean="0"/>
              <a:t>), but to </a:t>
            </a:r>
            <a:r>
              <a:rPr lang="en-US" dirty="0"/>
              <a:t>do any kind of heavy text parsing, you need to </a:t>
            </a:r>
            <a:r>
              <a:rPr lang="en-US" dirty="0" smtClean="0"/>
              <a:t>master </a:t>
            </a:r>
            <a:r>
              <a:rPr lang="en-US" dirty="0">
                <a:solidFill>
                  <a:schemeClr val="accent1"/>
                </a:solidFill>
              </a:rPr>
              <a:t>regular </a:t>
            </a:r>
            <a:r>
              <a:rPr lang="en-US" dirty="0" smtClean="0">
                <a:solidFill>
                  <a:schemeClr val="accent1"/>
                </a:solidFill>
              </a:rPr>
              <a:t>expressions</a:t>
            </a:r>
            <a:r>
              <a:rPr lang="en-US" dirty="0" smtClean="0"/>
              <a:t>.</a:t>
            </a:r>
          </a:p>
          <a:p>
            <a:r>
              <a:rPr lang="en-US" dirty="0"/>
              <a:t>PowerShell takes advantage of the underlying </a:t>
            </a:r>
            <a:r>
              <a:rPr lang="en-US" dirty="0" err="1"/>
              <a:t>.Net</a:t>
            </a:r>
            <a:r>
              <a:rPr lang="en-US" dirty="0"/>
              <a:t> framework and takes a different approach, using objects instead of text. </a:t>
            </a:r>
          </a:p>
        </p:txBody>
      </p:sp>
    </p:spTree>
    <p:extLst>
      <p:ext uri="{BB962C8B-B14F-4D97-AF65-F5344CB8AC3E}">
        <p14:creationId xmlns:p14="http://schemas.microsoft.com/office/powerpoint/2010/main" val="7743359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 (2)</a:t>
            </a:r>
            <a:endParaRPr lang="en-US" dirty="0"/>
          </a:p>
        </p:txBody>
      </p:sp>
      <p:sp>
        <p:nvSpPr>
          <p:cNvPr id="5" name="Content Placeholder 4"/>
          <p:cNvSpPr>
            <a:spLocks noGrp="1"/>
          </p:cNvSpPr>
          <p:nvPr>
            <p:ph idx="1"/>
          </p:nvPr>
        </p:nvSpPr>
        <p:spPr>
          <a:xfrm>
            <a:off x="228600" y="1143001"/>
            <a:ext cx="8686800" cy="1295399"/>
          </a:xfrm>
        </p:spPr>
        <p:txBody>
          <a:bodyPr>
            <a:normAutofit fontScale="85000" lnSpcReduction="10000"/>
          </a:bodyPr>
          <a:lstStyle/>
          <a:p>
            <a:r>
              <a:rPr lang="en-US" dirty="0" smtClean="0"/>
              <a:t>Objects </a:t>
            </a:r>
            <a:r>
              <a:rPr lang="en-US" dirty="0"/>
              <a:t>are just a representation of something. They are a collection of parts and actions to use them.  Let’s take a look at the parts of a bicycle and how we might use </a:t>
            </a:r>
            <a:r>
              <a:rPr lang="en-US" dirty="0" smtClean="0"/>
              <a:t>them:</a:t>
            </a:r>
            <a:endParaRPr lang="en-US" dirty="0"/>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639" y="2487283"/>
            <a:ext cx="5852722" cy="338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2339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 (3</a:t>
            </a:r>
            <a:r>
              <a:rPr lang="en-US" dirty="0"/>
              <a:t>)</a:t>
            </a:r>
          </a:p>
        </p:txBody>
      </p:sp>
      <p:sp>
        <p:nvSpPr>
          <p:cNvPr id="2" name="Content Placeholder 1"/>
          <p:cNvSpPr>
            <a:spLocks noGrp="1"/>
          </p:cNvSpPr>
          <p:nvPr>
            <p:ph idx="1"/>
          </p:nvPr>
        </p:nvSpPr>
        <p:spPr/>
        <p:txBody>
          <a:bodyPr>
            <a:normAutofit/>
          </a:bodyPr>
          <a:lstStyle/>
          <a:p>
            <a:r>
              <a:rPr lang="en-US" dirty="0" smtClean="0"/>
              <a:t>If </a:t>
            </a:r>
            <a:r>
              <a:rPr lang="en-US" dirty="0"/>
              <a:t>we wanted to represent a Windows Service as an object, we might decide that it is appropriate to describe it using three properties: </a:t>
            </a:r>
            <a:r>
              <a:rPr lang="en-US" dirty="0">
                <a:solidFill>
                  <a:srgbClr val="92D050"/>
                </a:solidFill>
              </a:rPr>
              <a:t>Service</a:t>
            </a:r>
            <a:r>
              <a:rPr lang="en-US" dirty="0">
                <a:solidFill>
                  <a:schemeClr val="accent1"/>
                </a:solidFill>
              </a:rPr>
              <a:t> </a:t>
            </a:r>
            <a:r>
              <a:rPr lang="en-US" dirty="0">
                <a:solidFill>
                  <a:srgbClr val="92D050"/>
                </a:solidFill>
              </a:rPr>
              <a:t>Name</a:t>
            </a:r>
            <a:r>
              <a:rPr lang="en-US" dirty="0"/>
              <a:t>, </a:t>
            </a:r>
            <a:r>
              <a:rPr lang="en-US" dirty="0">
                <a:solidFill>
                  <a:srgbClr val="92D050"/>
                </a:solidFill>
              </a:rPr>
              <a:t>State </a:t>
            </a:r>
            <a:r>
              <a:rPr lang="en-US" dirty="0"/>
              <a:t>and </a:t>
            </a:r>
            <a:r>
              <a:rPr lang="en-US" dirty="0">
                <a:solidFill>
                  <a:srgbClr val="92D050"/>
                </a:solidFill>
              </a:rPr>
              <a:t>Description</a:t>
            </a:r>
            <a:r>
              <a:rPr lang="en-US" dirty="0"/>
              <a:t>. We also need to interact with the </a:t>
            </a:r>
            <a:r>
              <a:rPr lang="en-US" dirty="0">
                <a:solidFill>
                  <a:srgbClr val="92D050"/>
                </a:solidFill>
              </a:rPr>
              <a:t>service</a:t>
            </a:r>
            <a:r>
              <a:rPr lang="en-US" dirty="0"/>
              <a:t>, so we might give the object a </a:t>
            </a:r>
            <a:r>
              <a:rPr lang="en-US" dirty="0">
                <a:solidFill>
                  <a:srgbClr val="92D050"/>
                </a:solidFill>
              </a:rPr>
              <a:t>Start</a:t>
            </a:r>
            <a:r>
              <a:rPr lang="en-US" dirty="0"/>
              <a:t>, a </a:t>
            </a:r>
            <a:r>
              <a:rPr lang="en-US" dirty="0">
                <a:solidFill>
                  <a:srgbClr val="92D050"/>
                </a:solidFill>
              </a:rPr>
              <a:t>Stop </a:t>
            </a:r>
            <a:r>
              <a:rPr lang="en-US" dirty="0"/>
              <a:t>and a </a:t>
            </a:r>
            <a:r>
              <a:rPr lang="en-US" dirty="0">
                <a:solidFill>
                  <a:srgbClr val="92D050"/>
                </a:solidFill>
              </a:rPr>
              <a:t>Pause </a:t>
            </a:r>
            <a:r>
              <a:rPr lang="en-US" dirty="0"/>
              <a:t>method.</a:t>
            </a:r>
          </a:p>
        </p:txBody>
      </p:sp>
    </p:spTree>
    <p:extLst>
      <p:ext uri="{BB962C8B-B14F-4D97-AF65-F5344CB8AC3E}">
        <p14:creationId xmlns:p14="http://schemas.microsoft.com/office/powerpoint/2010/main" val="28796148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 (4)</a:t>
            </a:r>
            <a:endParaRPr lang="en-US" dirty="0"/>
          </a:p>
        </p:txBody>
      </p:sp>
      <p:sp>
        <p:nvSpPr>
          <p:cNvPr id="2" name="Content Placeholder 1"/>
          <p:cNvSpPr>
            <a:spLocks noGrp="1"/>
          </p:cNvSpPr>
          <p:nvPr>
            <p:ph idx="1"/>
          </p:nvPr>
        </p:nvSpPr>
        <p:spPr/>
        <p:txBody>
          <a:bodyPr>
            <a:normAutofit/>
          </a:bodyPr>
          <a:lstStyle/>
          <a:p>
            <a:r>
              <a:rPr lang="en-US" dirty="0"/>
              <a:t>You can see an object’s properties and methods by passing it to the </a:t>
            </a:r>
            <a:r>
              <a:rPr lang="en-US" dirty="0">
                <a:solidFill>
                  <a:schemeClr val="accent1"/>
                </a:solidFill>
              </a:rPr>
              <a:t>Get-Member</a:t>
            </a:r>
            <a:r>
              <a:rPr lang="en-US" dirty="0"/>
              <a:t> cmdlet. </a:t>
            </a:r>
            <a:r>
              <a:rPr lang="en-US" dirty="0" smtClean="0"/>
              <a:t> The </a:t>
            </a:r>
            <a:r>
              <a:rPr lang="en-US" dirty="0"/>
              <a:t>objects that a PowerShell cmdlet outputs are largely underlying types from the </a:t>
            </a:r>
            <a:r>
              <a:rPr lang="en-US" dirty="0" err="1"/>
              <a:t>.Net</a:t>
            </a:r>
            <a:r>
              <a:rPr lang="en-US" dirty="0"/>
              <a:t> framework, but you can create your own objects if you need to </a:t>
            </a:r>
            <a:r>
              <a:rPr lang="en-US" dirty="0" smtClean="0"/>
              <a:t>using C#.</a:t>
            </a:r>
            <a:endParaRPr lang="en-US" dirty="0"/>
          </a:p>
        </p:txBody>
      </p:sp>
    </p:spTree>
    <p:extLst>
      <p:ext uri="{BB962C8B-B14F-4D97-AF65-F5344CB8AC3E}">
        <p14:creationId xmlns:p14="http://schemas.microsoft.com/office/powerpoint/2010/main" val="30383850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Piping</a:t>
            </a:r>
            <a:endParaRPr lang="en-US" dirty="0" smtClean="0"/>
          </a:p>
        </p:txBody>
      </p:sp>
      <p:sp>
        <p:nvSpPr>
          <p:cNvPr id="29699" name="Rectangle 3"/>
          <p:cNvSpPr>
            <a:spLocks noGrp="1" noChangeArrowheads="1"/>
          </p:cNvSpPr>
          <p:nvPr>
            <p:ph idx="1"/>
          </p:nvPr>
        </p:nvSpPr>
        <p:spPr/>
        <p:txBody>
          <a:bodyPr>
            <a:normAutofit/>
          </a:bodyPr>
          <a:lstStyle/>
          <a:p>
            <a:pPr>
              <a:spcBef>
                <a:spcPts val="0"/>
              </a:spcBef>
            </a:pPr>
            <a:r>
              <a:rPr lang="en-US" dirty="0" smtClean="0"/>
              <a:t>PowerShell is </a:t>
            </a:r>
            <a:r>
              <a:rPr lang="en-US" i="1" dirty="0" smtClean="0">
                <a:solidFill>
                  <a:srgbClr val="92D050"/>
                </a:solidFill>
              </a:rPr>
              <a:t>object-based</a:t>
            </a:r>
          </a:p>
          <a:p>
            <a:pPr lvl="4">
              <a:spcBef>
                <a:spcPts val="0"/>
              </a:spcBef>
            </a:pPr>
            <a:endParaRPr lang="en-US" dirty="0" smtClean="0"/>
          </a:p>
          <a:p>
            <a:pPr>
              <a:spcBef>
                <a:spcPts val="0"/>
              </a:spcBef>
            </a:pPr>
            <a:r>
              <a:rPr lang="en-US" dirty="0" smtClean="0"/>
              <a:t>Cmdlets appear to display their results in the console, however, most actually return an object that is processed by the console and then displayed.  They do not write to the screen directly. </a:t>
            </a:r>
          </a:p>
          <a:p>
            <a:pPr lvl="4">
              <a:spcBef>
                <a:spcPts val="0"/>
              </a:spcBef>
            </a:pPr>
            <a:endParaRPr lang="en-US" dirty="0" smtClean="0"/>
          </a:p>
          <a:p>
            <a:pPr>
              <a:spcBef>
                <a:spcPts val="0"/>
              </a:spcBef>
            </a:pPr>
            <a:r>
              <a:rPr lang="en-US" dirty="0" smtClean="0"/>
              <a:t>Instead of sending objects to the console, it is possible to send objects to other cmdlets with a technique known as </a:t>
            </a:r>
            <a:r>
              <a:rPr lang="en-US" i="1" dirty="0" smtClean="0">
                <a:solidFill>
                  <a:srgbClr val="92D050"/>
                </a:solidFill>
              </a:rPr>
              <a:t>piping</a:t>
            </a:r>
            <a:r>
              <a:rPr lang="en-US" dirty="0" smtClean="0"/>
              <a:t>.</a:t>
            </a:r>
            <a:endParaRPr lang="en-US" dirty="0"/>
          </a:p>
        </p:txBody>
      </p:sp>
      <p:sp>
        <p:nvSpPr>
          <p:cNvPr id="2" name="Slide Number Placeholder 1"/>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solidFill>
                  <a:prstClr val="white"/>
                </a:solidFill>
              </a:rPr>
              <a:pPr/>
              <a:t>74</a:t>
            </a:fld>
            <a:endParaRPr lang="en-US">
              <a:solidFill>
                <a:prstClr val="white"/>
              </a:solidFill>
            </a:endParaRPr>
          </a:p>
        </p:txBody>
      </p:sp>
    </p:spTree>
    <p:extLst>
      <p:ext uri="{BB962C8B-B14F-4D97-AF65-F5344CB8AC3E}">
        <p14:creationId xmlns:p14="http://schemas.microsoft.com/office/powerpoint/2010/main" val="42506459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b="1" dirty="0" smtClean="0">
                <a:solidFill>
                  <a:schemeClr val="accent1"/>
                </a:solidFill>
                <a:latin typeface="Courier New" panose="02070309020205020404" pitchFamily="49" charset="0"/>
                <a:cs typeface="Courier New" panose="02070309020205020404" pitchFamily="49" charset="0"/>
              </a:rPr>
              <a:t>PS&gt;</a:t>
            </a:r>
            <a:r>
              <a:rPr lang="en-US" sz="2400" dirty="0" smtClean="0">
                <a:latin typeface="Courier New" panose="02070309020205020404" pitchFamily="49" charset="0"/>
                <a:cs typeface="Courier New" panose="02070309020205020404" pitchFamily="49" charset="0"/>
              </a:rPr>
              <a:t> get-</a:t>
            </a:r>
            <a:r>
              <a:rPr lang="en-US" sz="2400" dirty="0" err="1" smtClean="0">
                <a:latin typeface="Courier New" panose="02070309020205020404" pitchFamily="49" charset="0"/>
                <a:cs typeface="Courier New" panose="02070309020205020404" pitchFamily="49" charset="0"/>
              </a:rPr>
              <a:t>itemproperty</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c:\windows\regedit.exe</a:t>
            </a:r>
          </a:p>
          <a:p>
            <a:r>
              <a:rPr lang="en-US" dirty="0"/>
              <a:t>The result of this command is actually to return an object to the </a:t>
            </a:r>
            <a:r>
              <a:rPr lang="en-US" dirty="0" smtClean="0"/>
              <a:t>console</a:t>
            </a:r>
          </a:p>
          <a:p>
            <a:r>
              <a:rPr lang="en-US" dirty="0" smtClean="0"/>
              <a:t>The </a:t>
            </a:r>
            <a:r>
              <a:rPr lang="en-US" dirty="0"/>
              <a:t>object contains many more pieces of information than the default view shows. </a:t>
            </a:r>
            <a:r>
              <a:rPr lang="en-US" dirty="0" smtClean="0"/>
              <a:t> </a:t>
            </a:r>
          </a:p>
          <a:p>
            <a:r>
              <a:rPr lang="en-US" dirty="0" smtClean="0"/>
              <a:t>By </a:t>
            </a:r>
            <a:r>
              <a:rPr lang="en-US" dirty="0"/>
              <a:t>piping the object to </a:t>
            </a:r>
            <a:r>
              <a:rPr lang="en-US" dirty="0">
                <a:solidFill>
                  <a:srgbClr val="92D050"/>
                </a:solidFill>
                <a:latin typeface="Courier New" panose="02070309020205020404" pitchFamily="49" charset="0"/>
                <a:cs typeface="Courier New" panose="02070309020205020404" pitchFamily="49" charset="0"/>
              </a:rPr>
              <a:t>format-list</a:t>
            </a:r>
            <a:r>
              <a:rPr lang="en-US" dirty="0"/>
              <a:t>, other pieces of information are displayed:</a:t>
            </a:r>
          </a:p>
          <a:p>
            <a:pPr lvl="3"/>
            <a:endParaRPr lang="en-US" dirty="0"/>
          </a:p>
          <a:p>
            <a:pPr marL="0" indent="0">
              <a:buNone/>
            </a:pPr>
            <a:r>
              <a:rPr lang="en-US" b="1" dirty="0" smtClean="0">
                <a:solidFill>
                  <a:schemeClr val="accent1"/>
                </a:solidFill>
                <a:latin typeface="Courier New" panose="02070309020205020404" pitchFamily="49" charset="0"/>
                <a:cs typeface="Courier New" panose="02070309020205020404" pitchFamily="49" charset="0"/>
              </a:rPr>
              <a:t>PS&gt; </a:t>
            </a:r>
            <a:r>
              <a:rPr lang="en-US" dirty="0" smtClean="0">
                <a:latin typeface="Courier New" panose="02070309020205020404" pitchFamily="49" charset="0"/>
                <a:cs typeface="Courier New" panose="02070309020205020404" pitchFamily="49" charset="0"/>
              </a:rPr>
              <a:t>get-</a:t>
            </a:r>
            <a:r>
              <a:rPr lang="en-US" dirty="0" err="1" smtClean="0">
                <a:latin typeface="Courier New" panose="02070309020205020404" pitchFamily="49" charset="0"/>
                <a:cs typeface="Courier New" panose="02070309020205020404" pitchFamily="49" charset="0"/>
              </a:rPr>
              <a:t>itemproperty</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c:\windows\regedit.exe | format-list</a:t>
            </a:r>
          </a:p>
        </p:txBody>
      </p:sp>
    </p:spTree>
    <p:extLst>
      <p:ext uri="{BB962C8B-B14F-4D97-AF65-F5344CB8AC3E}">
        <p14:creationId xmlns:p14="http://schemas.microsoft.com/office/powerpoint/2010/main" val="34097027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Filtering and the pipeline</a:t>
            </a:r>
            <a:endParaRPr lang="en-US" dirty="0"/>
          </a:p>
        </p:txBody>
      </p:sp>
      <p:sp>
        <p:nvSpPr>
          <p:cNvPr id="3" name="Content Placeholder 2"/>
          <p:cNvSpPr>
            <a:spLocks noGrp="1"/>
          </p:cNvSpPr>
          <p:nvPr>
            <p:ph idx="1"/>
          </p:nvPr>
        </p:nvSpPr>
        <p:spPr/>
        <p:txBody>
          <a:bodyPr>
            <a:normAutofit/>
          </a:bodyPr>
          <a:lstStyle/>
          <a:p>
            <a:pPr>
              <a:buClrTx/>
            </a:pPr>
            <a:r>
              <a:rPr lang="en-US" dirty="0" smtClean="0"/>
              <a:t>Most cmdlets produce objects for their output.  Literal values do the same.</a:t>
            </a:r>
          </a:p>
          <a:p>
            <a:pPr>
              <a:buClrTx/>
            </a:pPr>
            <a:r>
              <a:rPr lang="en-US" dirty="0" smtClean="0"/>
              <a:t>Get-Member provides a listing of the public members of those objects (public members by default):</a:t>
            </a:r>
          </a:p>
          <a:p>
            <a:pPr>
              <a:buClrTx/>
            </a:pPr>
            <a:endParaRPr lang="en-US" dirty="0" smtClean="0"/>
          </a:p>
          <a:p>
            <a:pPr marL="457200" lvl="1" indent="0">
              <a:buClrTx/>
              <a:buNone/>
            </a:pPr>
            <a:r>
              <a:rPr lang="en-US" b="1" dirty="0" smtClean="0">
                <a:solidFill>
                  <a:srgbClr val="92D050"/>
                </a:solidFill>
                <a:latin typeface="Courier New" panose="02070309020205020404" pitchFamily="49" charset="0"/>
                <a:cs typeface="Courier New" panose="02070309020205020404" pitchFamily="49" charset="0"/>
              </a:rPr>
              <a:t>PS&gt;</a:t>
            </a:r>
            <a:r>
              <a:rPr lang="en-US" dirty="0" smtClean="0">
                <a:latin typeface="Courier New" panose="02070309020205020404" pitchFamily="49" charset="0"/>
                <a:cs typeface="Courier New" panose="02070309020205020404" pitchFamily="49" charset="0"/>
              </a:rPr>
              <a:t> get-date | get-member</a:t>
            </a:r>
          </a:p>
          <a:p>
            <a:pPr marL="457200" lvl="1" indent="0">
              <a:buClrTx/>
              <a:buNone/>
            </a:pPr>
            <a:endParaRPr lang="en-US" dirty="0" smtClean="0">
              <a:latin typeface="Consolas" panose="020B0609020204030204" pitchFamily="49" charset="0"/>
              <a:cs typeface="Consolas" panose="020B0609020204030204" pitchFamily="49" charset="0"/>
            </a:endParaRPr>
          </a:p>
          <a:p>
            <a:pPr marL="118872" indent="0">
              <a:buClrTx/>
              <a:buNone/>
            </a:pPr>
            <a:r>
              <a:rPr lang="en-US" sz="1700" dirty="0"/>
              <a:t>(</a:t>
            </a:r>
            <a:r>
              <a:rPr lang="en-US" sz="1700" dirty="0">
                <a:hlinkClick r:id="rId2"/>
              </a:rPr>
              <a:t>https://</a:t>
            </a:r>
            <a:r>
              <a:rPr lang="en-US" sz="1700" dirty="0" smtClean="0">
                <a:hlinkClick r:id="rId2"/>
              </a:rPr>
              <a:t>technet.microsoft.com/en-us/library/ee176854.aspx</a:t>
            </a:r>
            <a:r>
              <a:rPr lang="en-US" sz="1700" dirty="0" smtClean="0"/>
              <a:t>)</a:t>
            </a:r>
            <a:endParaRPr lang="en-US" sz="1700" dirty="0"/>
          </a:p>
        </p:txBody>
      </p:sp>
      <p:sp>
        <p:nvSpPr>
          <p:cNvPr id="4" name="Slide Number Placeholder 3"/>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76</a:t>
            </a:fld>
            <a:endParaRPr lang="en-US"/>
          </a:p>
        </p:txBody>
      </p:sp>
    </p:spTree>
    <p:extLst>
      <p:ext uri="{BB962C8B-B14F-4D97-AF65-F5344CB8AC3E}">
        <p14:creationId xmlns:p14="http://schemas.microsoft.com/office/powerpoint/2010/main" val="34793060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686465" y="110563"/>
            <a:ext cx="5771071" cy="5654130"/>
          </a:xfrm>
          <a:prstGeom prst="rect">
            <a:avLst/>
          </a:prstGeom>
        </p:spPr>
      </p:pic>
      <p:sp>
        <p:nvSpPr>
          <p:cNvPr id="3" name="Slide Number Placeholder 2"/>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77</a:t>
            </a:fld>
            <a:endParaRPr lang="en-US"/>
          </a:p>
        </p:txBody>
      </p:sp>
    </p:spTree>
    <p:extLst>
      <p:ext uri="{BB962C8B-B14F-4D97-AF65-F5344CB8AC3E}">
        <p14:creationId xmlns:p14="http://schemas.microsoft.com/office/powerpoint/2010/main" val="31901409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Expressions Are Objects!</a:t>
            </a:r>
            <a:endParaRPr lang="en-US" dirty="0"/>
          </a:p>
        </p:txBody>
      </p:sp>
      <p:sp>
        <p:nvSpPr>
          <p:cNvPr id="4" name="Content Placeholder 3"/>
          <p:cNvSpPr>
            <a:spLocks noGrp="1"/>
          </p:cNvSpPr>
          <p:nvPr>
            <p:ph idx="1"/>
          </p:nvPr>
        </p:nvSpPr>
        <p:spPr/>
        <p:txBody>
          <a:bodyPr/>
          <a:lstStyle/>
          <a:p>
            <a:pPr marL="118872" indent="0">
              <a:buClrTx/>
              <a:buNone/>
            </a:pPr>
            <a:r>
              <a:rPr lang="en-US" dirty="0" smtClean="0"/>
              <a:t>Let’s explore this by entering the following:</a:t>
            </a:r>
            <a:endParaRPr lang="en-US" dirty="0"/>
          </a:p>
        </p:txBody>
      </p:sp>
      <p:sp>
        <p:nvSpPr>
          <p:cNvPr id="3" name="Slide Number Placeholder 2"/>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78</a:t>
            </a:fld>
            <a:endParaRPr lang="en-US"/>
          </a:p>
        </p:txBody>
      </p:sp>
      <p:sp>
        <p:nvSpPr>
          <p:cNvPr id="7" name="Rectangle 6"/>
          <p:cNvSpPr/>
          <p:nvPr/>
        </p:nvSpPr>
        <p:spPr>
          <a:xfrm>
            <a:off x="342900" y="1952456"/>
            <a:ext cx="7878074" cy="1938992"/>
          </a:xfrm>
          <a:prstGeom prst="rect">
            <a:avLst/>
          </a:prstGeom>
          <a:solidFill>
            <a:schemeClr val="tx1">
              <a:lumMod val="75000"/>
              <a:lumOff val="25000"/>
            </a:schemeClr>
          </a:solidFill>
        </p:spPr>
        <p:txBody>
          <a:bodyPr wrap="square">
            <a:spAutoFit/>
          </a:bodyPr>
          <a:lstStyle/>
          <a:p>
            <a:r>
              <a:rPr lang="en-US" sz="2400" b="1" dirty="0">
                <a:solidFill>
                  <a:srgbClr val="92D050"/>
                </a:solidFill>
                <a:latin typeface="Courier New" panose="02070309020205020404" pitchFamily="49" charset="0"/>
                <a:cs typeface="Courier New" panose="02070309020205020404" pitchFamily="49" charset="0"/>
              </a:rPr>
              <a:t>PS&gt;</a:t>
            </a:r>
            <a:r>
              <a:rPr lang="en-US" sz="2400" dirty="0" smtClean="0">
                <a:solidFill>
                  <a:srgbClr val="F8F8F8"/>
                </a:solidFill>
                <a:latin typeface="Courier New" panose="02070309020205020404" pitchFamily="49" charset="0"/>
                <a:cs typeface="Courier New" panose="02070309020205020404" pitchFamily="49" charset="0"/>
              </a:rPr>
              <a:t>(120).</a:t>
            </a:r>
            <a:r>
              <a:rPr lang="en-US" sz="2400" dirty="0" err="1" smtClean="0">
                <a:solidFill>
                  <a:srgbClr val="F8F8F8"/>
                </a:solidFill>
                <a:latin typeface="Courier New" panose="02070309020205020404" pitchFamily="49" charset="0"/>
                <a:cs typeface="Courier New" panose="02070309020205020404" pitchFamily="49" charset="0"/>
              </a:rPr>
              <a:t>GetType</a:t>
            </a:r>
            <a:r>
              <a:rPr lang="en-US" sz="2400" dirty="0" smtClean="0">
                <a:solidFill>
                  <a:srgbClr val="F8F8F8"/>
                </a:solidFill>
                <a:latin typeface="Courier New" panose="02070309020205020404" pitchFamily="49" charset="0"/>
                <a:cs typeface="Courier New" panose="02070309020205020404" pitchFamily="49" charset="0"/>
              </a:rPr>
              <a:t>()</a:t>
            </a:r>
          </a:p>
          <a:p>
            <a:r>
              <a:rPr lang="en-US" sz="2400" b="1" dirty="0">
                <a:solidFill>
                  <a:srgbClr val="92D050"/>
                </a:solidFill>
                <a:latin typeface="Courier New" panose="02070309020205020404" pitchFamily="49" charset="0"/>
                <a:cs typeface="Courier New" panose="02070309020205020404" pitchFamily="49" charset="0"/>
              </a:rPr>
              <a:t>PS&gt;</a:t>
            </a:r>
            <a:r>
              <a:rPr lang="en-US" sz="2400" b="1" dirty="0" smtClean="0">
                <a:solidFill>
                  <a:schemeClr val="accent1"/>
                </a:solidFill>
                <a:latin typeface="Courier New" panose="02070309020205020404" pitchFamily="49" charset="0"/>
                <a:cs typeface="Courier New" panose="02070309020205020404" pitchFamily="49" charset="0"/>
              </a:rPr>
              <a:t> </a:t>
            </a:r>
            <a:r>
              <a:rPr lang="en-US" sz="2400" dirty="0" smtClean="0">
                <a:solidFill>
                  <a:srgbClr val="F8F8F8"/>
                </a:solidFill>
                <a:latin typeface="Courier New" panose="02070309020205020404" pitchFamily="49" charset="0"/>
                <a:cs typeface="Courier New" panose="02070309020205020404" pitchFamily="49" charset="0"/>
              </a:rPr>
              <a:t>"Patrick Bailey".</a:t>
            </a:r>
            <a:r>
              <a:rPr lang="en-US" sz="2400" dirty="0" err="1" smtClean="0">
                <a:solidFill>
                  <a:srgbClr val="F8F8F8"/>
                </a:solidFill>
                <a:latin typeface="Courier New" panose="02070309020205020404" pitchFamily="49" charset="0"/>
                <a:cs typeface="Courier New" panose="02070309020205020404" pitchFamily="49" charset="0"/>
              </a:rPr>
              <a:t>GetType</a:t>
            </a:r>
            <a:r>
              <a:rPr lang="en-US" sz="2400" dirty="0" smtClean="0">
                <a:solidFill>
                  <a:srgbClr val="F8F8F8"/>
                </a:solidFill>
                <a:latin typeface="Courier New" panose="02070309020205020404" pitchFamily="49" charset="0"/>
                <a:cs typeface="Courier New" panose="02070309020205020404" pitchFamily="49" charset="0"/>
              </a:rPr>
              <a:t>()</a:t>
            </a:r>
          </a:p>
          <a:p>
            <a:r>
              <a:rPr lang="en-US" sz="2400" b="1" dirty="0">
                <a:solidFill>
                  <a:srgbClr val="92D050"/>
                </a:solidFill>
                <a:latin typeface="Courier New" panose="02070309020205020404" pitchFamily="49" charset="0"/>
                <a:cs typeface="Courier New" panose="02070309020205020404" pitchFamily="49" charset="0"/>
              </a:rPr>
              <a:t>PS&gt;</a:t>
            </a:r>
            <a:r>
              <a:rPr lang="en-US" sz="2400" b="1" dirty="0" smtClean="0">
                <a:solidFill>
                  <a:schemeClr val="accent1"/>
                </a:solidFill>
                <a:latin typeface="Courier New" panose="02070309020205020404" pitchFamily="49" charset="0"/>
                <a:cs typeface="Courier New" panose="02070309020205020404" pitchFamily="49" charset="0"/>
              </a:rPr>
              <a:t> </a:t>
            </a:r>
            <a:r>
              <a:rPr lang="en-US" sz="2400" dirty="0" smtClean="0">
                <a:solidFill>
                  <a:srgbClr val="F8F8F8"/>
                </a:solidFill>
                <a:latin typeface="Courier New" panose="02070309020205020404" pitchFamily="49" charset="0"/>
                <a:cs typeface="Courier New" panose="02070309020205020404" pitchFamily="49" charset="0"/>
              </a:rPr>
              <a:t>"Patrick Bailey".</a:t>
            </a:r>
            <a:r>
              <a:rPr lang="en-US" sz="2400" dirty="0" err="1" smtClean="0">
                <a:solidFill>
                  <a:srgbClr val="F8F8F8"/>
                </a:solidFill>
                <a:latin typeface="Courier New" panose="02070309020205020404" pitchFamily="49" charset="0"/>
                <a:cs typeface="Courier New" panose="02070309020205020404" pitchFamily="49" charset="0"/>
              </a:rPr>
              <a:t>ToUpper</a:t>
            </a:r>
            <a:r>
              <a:rPr lang="en-US" sz="2400" dirty="0" smtClean="0">
                <a:solidFill>
                  <a:srgbClr val="F8F8F8"/>
                </a:solidFill>
                <a:latin typeface="Courier New" panose="02070309020205020404" pitchFamily="49" charset="0"/>
                <a:cs typeface="Courier New" panose="02070309020205020404" pitchFamily="49" charset="0"/>
              </a:rPr>
              <a:t>()</a:t>
            </a:r>
          </a:p>
          <a:p>
            <a:r>
              <a:rPr lang="en-US" sz="2400" b="1" dirty="0">
                <a:solidFill>
                  <a:srgbClr val="92D050"/>
                </a:solidFill>
                <a:latin typeface="Courier New" panose="02070309020205020404" pitchFamily="49" charset="0"/>
                <a:cs typeface="Courier New" panose="02070309020205020404" pitchFamily="49" charset="0"/>
              </a:rPr>
              <a:t>PS&gt;</a:t>
            </a:r>
            <a:r>
              <a:rPr lang="en-US" sz="2400" dirty="0" smtClean="0">
                <a:solidFill>
                  <a:srgbClr val="F8F8F8"/>
                </a:solidFill>
                <a:latin typeface="Courier New" panose="02070309020205020404" pitchFamily="49" charset="0"/>
                <a:cs typeface="Courier New" panose="02070309020205020404" pitchFamily="49" charset="0"/>
              </a:rPr>
              <a:t>“Pat has " + "</a:t>
            </a:r>
            <a:r>
              <a:rPr lang="en-US" sz="2400" dirty="0" err="1" smtClean="0">
                <a:solidFill>
                  <a:srgbClr val="F8F8F8"/>
                </a:solidFill>
                <a:latin typeface="Courier New" panose="02070309020205020404" pitchFamily="49" charset="0"/>
                <a:cs typeface="Courier New" panose="02070309020205020404" pitchFamily="49" charset="0"/>
              </a:rPr>
              <a:t>Pat".Length</a:t>
            </a:r>
            <a:r>
              <a:rPr lang="en-US" sz="2400" dirty="0" smtClean="0">
                <a:solidFill>
                  <a:srgbClr val="F8F8F8"/>
                </a:solidFill>
                <a:latin typeface="Courier New" panose="02070309020205020404" pitchFamily="49" charset="0"/>
                <a:cs typeface="Courier New" panose="02070309020205020404" pitchFamily="49" charset="0"/>
              </a:rPr>
              <a:t> + " letters."</a:t>
            </a:r>
          </a:p>
          <a:p>
            <a:r>
              <a:rPr lang="en-US" sz="2400" b="1" dirty="0">
                <a:solidFill>
                  <a:srgbClr val="92D050"/>
                </a:solidFill>
                <a:latin typeface="Courier New" panose="02070309020205020404" pitchFamily="49" charset="0"/>
                <a:cs typeface="Courier New" panose="02070309020205020404" pitchFamily="49" charset="0"/>
              </a:rPr>
              <a:t>PS&gt;</a:t>
            </a:r>
            <a:r>
              <a:rPr lang="en-US" sz="2400" dirty="0" smtClean="0">
                <a:solidFill>
                  <a:srgbClr val="F8F8F8"/>
                </a:solidFill>
                <a:latin typeface="Courier New" panose="02070309020205020404" pitchFamily="49" charset="0"/>
                <a:cs typeface="Courier New" panose="02070309020205020404" pitchFamily="49" charset="0"/>
              </a:rPr>
              <a:t>(Get-Date).</a:t>
            </a:r>
            <a:r>
              <a:rPr lang="en-US" sz="2400" dirty="0" err="1" smtClean="0">
                <a:solidFill>
                  <a:srgbClr val="F8F8F8"/>
                </a:solidFill>
                <a:latin typeface="Courier New" panose="02070309020205020404" pitchFamily="49" charset="0"/>
                <a:cs typeface="Courier New" panose="02070309020205020404" pitchFamily="49" charset="0"/>
              </a:rPr>
              <a:t>AddYears</a:t>
            </a:r>
            <a:r>
              <a:rPr lang="en-US" sz="2400" dirty="0" smtClean="0">
                <a:solidFill>
                  <a:srgbClr val="F8F8F8"/>
                </a:solidFill>
                <a:latin typeface="Courier New" panose="02070309020205020404" pitchFamily="49" charset="0"/>
                <a:cs typeface="Courier New" panose="02070309020205020404" pitchFamily="49" charset="0"/>
              </a:rPr>
              <a:t>(-5</a:t>
            </a:r>
            <a:r>
              <a:rPr lang="en-US" sz="2400" b="1" dirty="0" smtClean="0">
                <a:solidFill>
                  <a:srgbClr val="F8F8F8"/>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73869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Expressions Are Objects!</a:t>
            </a:r>
            <a:endParaRPr lang="en-US" dirty="0"/>
          </a:p>
        </p:txBody>
      </p:sp>
      <p:pic>
        <p:nvPicPr>
          <p:cNvPr id="10" name="Content Placeholder 9"/>
          <p:cNvPicPr>
            <a:picLocks noGrp="1" noChangeAspect="1"/>
          </p:cNvPicPr>
          <p:nvPr>
            <p:ph idx="1"/>
          </p:nvPr>
        </p:nvPicPr>
        <p:blipFill rotWithShape="1">
          <a:blip r:embed="rId2"/>
          <a:stretch/>
        </p:blipFill>
        <p:spPr>
          <a:xfrm>
            <a:off x="876300" y="1143000"/>
            <a:ext cx="7391400" cy="3586288"/>
          </a:xfrm>
          <a:prstGeom prst="rect">
            <a:avLst/>
          </a:prstGeom>
        </p:spPr>
      </p:pic>
      <p:sp>
        <p:nvSpPr>
          <p:cNvPr id="3" name="Slide Number Placeholder 2"/>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79</a:t>
            </a:fld>
            <a:endParaRPr lang="en-US"/>
          </a:p>
        </p:txBody>
      </p:sp>
    </p:spTree>
    <p:extLst>
      <p:ext uri="{BB962C8B-B14F-4D97-AF65-F5344CB8AC3E}">
        <p14:creationId xmlns:p14="http://schemas.microsoft.com/office/powerpoint/2010/main" val="2902952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3600" dirty="0" smtClean="0">
                <a:solidFill>
                  <a:srgbClr val="92D050"/>
                </a:solidFill>
              </a:rPr>
              <a:t>Your </a:t>
            </a:r>
            <a:r>
              <a:rPr lang="en-US" sz="3600" dirty="0">
                <a:solidFill>
                  <a:srgbClr val="92D050"/>
                </a:solidFill>
              </a:rPr>
              <a:t>choice is “learn PowerShell, or would you like fries with that?”</a:t>
            </a:r>
          </a:p>
        </p:txBody>
      </p:sp>
    </p:spTree>
    <p:extLst>
      <p:ext uri="{BB962C8B-B14F-4D97-AF65-F5344CB8AC3E}">
        <p14:creationId xmlns:p14="http://schemas.microsoft.com/office/powerpoint/2010/main" val="33630479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pipeline</a:t>
            </a:r>
            <a:endParaRPr lang="en-US" dirty="0"/>
          </a:p>
        </p:txBody>
      </p:sp>
      <p:sp>
        <p:nvSpPr>
          <p:cNvPr id="3" name="Content Placeholder 2"/>
          <p:cNvSpPr>
            <a:spLocks noGrp="1"/>
          </p:cNvSpPr>
          <p:nvPr>
            <p:ph idx="1"/>
          </p:nvPr>
        </p:nvSpPr>
        <p:spPr/>
        <p:txBody>
          <a:bodyPr>
            <a:normAutofit/>
          </a:bodyPr>
          <a:lstStyle/>
          <a:p>
            <a:pPr>
              <a:buClrTx/>
            </a:pPr>
            <a:r>
              <a:rPr lang="en-US" dirty="0" smtClean="0"/>
              <a:t>Pipes are similar to traditional scripting languages, but they actually pass objects –Access to data is through methods and properties – </a:t>
            </a:r>
            <a:r>
              <a:rPr lang="en-US" dirty="0" smtClean="0">
                <a:solidFill>
                  <a:srgbClr val="92D050"/>
                </a:solidFill>
              </a:rPr>
              <a:t>not string parsing</a:t>
            </a:r>
            <a:endParaRPr lang="en-US" dirty="0"/>
          </a:p>
        </p:txBody>
      </p:sp>
      <p:sp>
        <p:nvSpPr>
          <p:cNvPr id="5" name="Slide Number Placeholder 4"/>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80</a:t>
            </a:fld>
            <a:endParaRPr lang="en-US"/>
          </a:p>
        </p:txBody>
      </p:sp>
      <p:pic>
        <p:nvPicPr>
          <p:cNvPr id="4098" name="Picture 2"/>
          <p:cNvPicPr>
            <a:picLocks noChangeAspect="1" noChangeArrowheads="1"/>
          </p:cNvPicPr>
          <p:nvPr/>
        </p:nvPicPr>
        <p:blipFill rotWithShape="1">
          <a:blip r:embed="rId2"/>
          <a:srcRect b="7692"/>
          <a:stretch/>
        </p:blipFill>
        <p:spPr bwMode="auto">
          <a:xfrm>
            <a:off x="4572000" y="3165894"/>
            <a:ext cx="4457700" cy="2743200"/>
          </a:xfrm>
          <a:prstGeom prst="rect">
            <a:avLst/>
          </a:prstGeom>
          <a:noFill/>
          <a:ln w="9525">
            <a:noFill/>
            <a:miter lim="800000"/>
            <a:headEnd/>
            <a:tailEnd/>
          </a:ln>
          <a:effectLst/>
        </p:spPr>
      </p:pic>
    </p:spTree>
    <p:extLst>
      <p:ext uri="{BB962C8B-B14F-4D97-AF65-F5344CB8AC3E}">
        <p14:creationId xmlns:p14="http://schemas.microsoft.com/office/powerpoint/2010/main" val="42036619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closer look</a:t>
            </a:r>
            <a:endParaRPr lang="en-US" dirty="0"/>
          </a:p>
        </p:txBody>
      </p:sp>
      <p:sp>
        <p:nvSpPr>
          <p:cNvPr id="6" name="Content Placeholder 5"/>
          <p:cNvSpPr>
            <a:spLocks noGrp="1"/>
          </p:cNvSpPr>
          <p:nvPr>
            <p:ph idx="1"/>
          </p:nvPr>
        </p:nvSpPr>
        <p:spPr/>
        <p:txBody>
          <a:bodyPr/>
          <a:lstStyle/>
          <a:p>
            <a:pPr marL="118872"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err="1">
                <a:solidFill>
                  <a:schemeClr val="bg1">
                    <a:lumMod val="75000"/>
                  </a:schemeClr>
                </a:solidFill>
                <a:latin typeface="Courier New" panose="02070309020205020404" pitchFamily="49" charset="0"/>
                <a:cs typeface="Courier New" panose="02070309020205020404" pitchFamily="49" charset="0"/>
              </a:rPr>
              <a:t>notepad;notepad</a:t>
            </a:r>
            <a:endParaRPr lang="en-US" dirty="0">
              <a:solidFill>
                <a:schemeClr val="bg1">
                  <a:lumMod val="75000"/>
                </a:schemeClr>
              </a:solidFill>
              <a:latin typeface="Courier New" panose="02070309020205020404" pitchFamily="49" charset="0"/>
              <a:cs typeface="Courier New" panose="02070309020205020404" pitchFamily="49" charset="0"/>
            </a:endParaRPr>
          </a:p>
          <a:p>
            <a:pPr marL="118872"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a:solidFill>
                  <a:schemeClr val="bg1">
                    <a:lumMod val="75000"/>
                  </a:schemeClr>
                </a:solidFill>
                <a:latin typeface="Courier New" panose="02070309020205020404" pitchFamily="49" charset="0"/>
                <a:cs typeface="Courier New" panose="02070309020205020404" pitchFamily="49" charset="0"/>
              </a:rPr>
              <a:t>$</a:t>
            </a:r>
            <a:r>
              <a:rPr lang="en-US" dirty="0" err="1">
                <a:solidFill>
                  <a:schemeClr val="bg1">
                    <a:lumMod val="75000"/>
                  </a:schemeClr>
                </a:solidFill>
                <a:latin typeface="Courier New" panose="02070309020205020404" pitchFamily="49" charset="0"/>
                <a:cs typeface="Courier New" panose="02070309020205020404" pitchFamily="49" charset="0"/>
              </a:rPr>
              <a:t>plist</a:t>
            </a:r>
            <a:r>
              <a:rPr lang="en-US" dirty="0">
                <a:solidFill>
                  <a:schemeClr val="bg1">
                    <a:lumMod val="75000"/>
                  </a:schemeClr>
                </a:solidFill>
                <a:latin typeface="Courier New" panose="02070309020205020404" pitchFamily="49" charset="0"/>
                <a:cs typeface="Courier New" panose="02070309020205020404" pitchFamily="49" charset="0"/>
              </a:rPr>
              <a:t> = Get-Process notepad</a:t>
            </a:r>
          </a:p>
          <a:p>
            <a:pPr marL="118872"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a:solidFill>
                  <a:schemeClr val="bg1">
                    <a:lumMod val="75000"/>
                  </a:schemeClr>
                </a:solidFill>
                <a:latin typeface="Courier New" panose="02070309020205020404" pitchFamily="49" charset="0"/>
                <a:cs typeface="Courier New" panose="02070309020205020404" pitchFamily="49" charset="0"/>
              </a:rPr>
              <a:t>$p1 = $</a:t>
            </a:r>
            <a:r>
              <a:rPr lang="en-US" dirty="0" err="1">
                <a:solidFill>
                  <a:schemeClr val="bg1">
                    <a:lumMod val="75000"/>
                  </a:schemeClr>
                </a:solidFill>
                <a:latin typeface="Courier New" panose="02070309020205020404" pitchFamily="49" charset="0"/>
                <a:cs typeface="Courier New" panose="02070309020205020404" pitchFamily="49" charset="0"/>
              </a:rPr>
              <a:t>plist</a:t>
            </a:r>
            <a:r>
              <a:rPr lang="en-US" dirty="0">
                <a:solidFill>
                  <a:schemeClr val="bg1">
                    <a:lumMod val="75000"/>
                  </a:schemeClr>
                </a:solidFill>
                <a:latin typeface="Courier New" panose="02070309020205020404" pitchFamily="49" charset="0"/>
                <a:cs typeface="Courier New" panose="02070309020205020404" pitchFamily="49" charset="0"/>
              </a:rPr>
              <a:t>[0]</a:t>
            </a:r>
          </a:p>
          <a:p>
            <a:pPr marL="118872"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a:solidFill>
                  <a:schemeClr val="bg1">
                    <a:lumMod val="75000"/>
                  </a:schemeClr>
                </a:solidFill>
                <a:latin typeface="Courier New" panose="02070309020205020404" pitchFamily="49" charset="0"/>
                <a:cs typeface="Courier New" panose="02070309020205020404" pitchFamily="49" charset="0"/>
              </a:rPr>
              <a:t>$p1 | Get-Member</a:t>
            </a:r>
          </a:p>
          <a:p>
            <a:pPr marL="118872"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a:solidFill>
                  <a:schemeClr val="bg1">
                    <a:lumMod val="75000"/>
                  </a:schemeClr>
                </a:solidFill>
                <a:latin typeface="Courier New" panose="02070309020205020404" pitchFamily="49" charset="0"/>
                <a:cs typeface="Courier New" panose="02070309020205020404" pitchFamily="49" charset="0"/>
              </a:rPr>
              <a:t>$p1.HasExited	# </a:t>
            </a:r>
            <a:r>
              <a:rPr lang="en-US" dirty="0">
                <a:solidFill>
                  <a:schemeClr val="accent1"/>
                </a:solidFill>
                <a:latin typeface="Courier New" panose="02070309020205020404" pitchFamily="49" charset="0"/>
                <a:cs typeface="Courier New" panose="02070309020205020404" pitchFamily="49" charset="0"/>
              </a:rPr>
              <a:t>false</a:t>
            </a:r>
          </a:p>
          <a:p>
            <a:pPr marL="118872"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a:solidFill>
                  <a:schemeClr val="bg1">
                    <a:lumMod val="75000"/>
                  </a:schemeClr>
                </a:solidFill>
                <a:latin typeface="Courier New" panose="02070309020205020404" pitchFamily="49" charset="0"/>
                <a:cs typeface="Courier New" panose="02070309020205020404" pitchFamily="49" charset="0"/>
              </a:rPr>
              <a:t>Stop-Process </a:t>
            </a:r>
            <a:r>
              <a:rPr lang="en-US" i="1" dirty="0">
                <a:solidFill>
                  <a:schemeClr val="bg1">
                    <a:lumMod val="75000"/>
                  </a:schemeClr>
                </a:solidFill>
                <a:latin typeface="Courier New" panose="02070309020205020404" pitchFamily="49" charset="0"/>
                <a:cs typeface="Courier New" panose="02070309020205020404" pitchFamily="49" charset="0"/>
              </a:rPr>
              <a:t>-Id $p1.Id</a:t>
            </a:r>
          </a:p>
          <a:p>
            <a:pPr marL="118872" indent="0">
              <a:buNone/>
            </a:pPr>
            <a:r>
              <a:rPr lang="en-US" b="1" dirty="0">
                <a:solidFill>
                  <a:schemeClr val="accent1"/>
                </a:solidFill>
                <a:latin typeface="Courier New" panose="02070309020205020404" pitchFamily="49" charset="0"/>
                <a:cs typeface="Courier New" panose="02070309020205020404" pitchFamily="49" charset="0"/>
              </a:rPr>
              <a:t>PS&gt; </a:t>
            </a:r>
            <a:r>
              <a:rPr lang="en-US" dirty="0">
                <a:solidFill>
                  <a:schemeClr val="bg1">
                    <a:lumMod val="75000"/>
                  </a:schemeClr>
                </a:solidFill>
                <a:latin typeface="Courier New" panose="02070309020205020404" pitchFamily="49" charset="0"/>
                <a:cs typeface="Courier New" panose="02070309020205020404" pitchFamily="49" charset="0"/>
              </a:rPr>
              <a:t>$p1.HasExited 	# </a:t>
            </a:r>
            <a:r>
              <a:rPr lang="en-US" dirty="0">
                <a:solidFill>
                  <a:schemeClr val="accent1"/>
                </a:solidFill>
                <a:latin typeface="Courier New" panose="02070309020205020404" pitchFamily="49" charset="0"/>
                <a:cs typeface="Courier New" panose="02070309020205020404" pitchFamily="49" charset="0"/>
              </a:rPr>
              <a:t>true</a:t>
            </a:r>
            <a:endParaRPr lang="en-US" b="1" dirty="0">
              <a:solidFill>
                <a:schemeClr val="accent1"/>
              </a:solidFill>
              <a:latin typeface="Courier New" panose="02070309020205020404" pitchFamily="49" charset="0"/>
              <a:cs typeface="Courier New" panose="02070309020205020404" pitchFamily="49" charset="0"/>
            </a:endParaRPr>
          </a:p>
          <a:p>
            <a:pPr marL="118872" indent="0">
              <a:buNone/>
            </a:pPr>
            <a:endParaRPr lang="en-US" dirty="0">
              <a:solidFill>
                <a:schemeClr val="bg1">
                  <a:lumMod val="75000"/>
                </a:schemeClr>
              </a:solidFill>
              <a:latin typeface="Courier New" panose="02070309020205020404" pitchFamily="49" charset="0"/>
              <a:cs typeface="Courier New" panose="02070309020205020404" pitchFamily="49" charset="0"/>
            </a:endParaRPr>
          </a:p>
          <a:p>
            <a:endParaRPr lang="en-US" dirty="0">
              <a:solidFill>
                <a:schemeClr val="bg1">
                  <a:lumMod val="75000"/>
                </a:schemeClr>
              </a:solidFill>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81</a:t>
            </a:fld>
            <a:endParaRPr lang="en-US"/>
          </a:p>
        </p:txBody>
      </p:sp>
    </p:spTree>
    <p:extLst>
      <p:ext uri="{BB962C8B-B14F-4D97-AF65-F5344CB8AC3E}">
        <p14:creationId xmlns:p14="http://schemas.microsoft.com/office/powerpoint/2010/main" val="29598869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in Action</a:t>
            </a:r>
            <a:endParaRPr lang="en-US" dirty="0"/>
          </a:p>
        </p:txBody>
      </p:sp>
      <p:sp>
        <p:nvSpPr>
          <p:cNvPr id="4" name="Content Placeholder 3"/>
          <p:cNvSpPr>
            <a:spLocks noGrp="1"/>
          </p:cNvSpPr>
          <p:nvPr>
            <p:ph idx="1"/>
          </p:nvPr>
        </p:nvSpPr>
        <p:spPr/>
        <p:txBody>
          <a:bodyPr>
            <a:noAutofit/>
          </a:bodyPr>
          <a:lstStyle/>
          <a:p>
            <a:pPr marL="118872" indent="0">
              <a:buNone/>
            </a:pPr>
            <a:r>
              <a:rPr lang="en-US" sz="2000" b="1" dirty="0">
                <a:solidFill>
                  <a:schemeClr val="accent1"/>
                </a:solidFill>
                <a:latin typeface="Courier New" panose="02070309020205020404" pitchFamily="49" charset="0"/>
                <a:cs typeface="Courier New" panose="02070309020205020404" pitchFamily="49" charset="0"/>
              </a:rPr>
              <a:t>PS&gt; </a:t>
            </a:r>
            <a:r>
              <a:rPr lang="en-US" sz="2000" dirty="0" err="1" smtClean="0">
                <a:latin typeface="Courier New" panose="02070309020205020404" pitchFamily="49" charset="0"/>
                <a:cs typeface="Courier New" panose="02070309020205020404" pitchFamily="49" charset="0"/>
              </a:rPr>
              <a:t>notepad;notepad;notepad</a:t>
            </a:r>
            <a:endParaRPr lang="en-US" sz="2000" dirty="0" smtClean="0">
              <a:latin typeface="Courier New" panose="02070309020205020404" pitchFamily="49" charset="0"/>
              <a:cs typeface="Courier New" panose="02070309020205020404" pitchFamily="49" charset="0"/>
            </a:endParaRPr>
          </a:p>
          <a:p>
            <a:pPr marL="118872" indent="0">
              <a:buNone/>
            </a:pPr>
            <a:r>
              <a:rPr lang="en-US" sz="2000" b="1" dirty="0" smtClean="0">
                <a:solidFill>
                  <a:schemeClr val="accent1"/>
                </a:solidFill>
                <a:latin typeface="Courier New" panose="02070309020205020404" pitchFamily="49" charset="0"/>
                <a:cs typeface="Courier New" panose="02070309020205020404" pitchFamily="49" charset="0"/>
              </a:rPr>
              <a:t>PS</a:t>
            </a:r>
            <a:r>
              <a:rPr lang="en-US" sz="2000" b="1" dirty="0">
                <a:solidFill>
                  <a:schemeClr val="accent1"/>
                </a:solidFill>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Get-Process </a:t>
            </a:r>
          </a:p>
          <a:p>
            <a:pPr marL="11887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Where-Object { $_.Name -</a:t>
            </a:r>
            <a:r>
              <a:rPr lang="en-US" sz="2000" dirty="0" err="1">
                <a:latin typeface="Courier New" panose="02070309020205020404" pitchFamily="49" charset="0"/>
                <a:cs typeface="Courier New" panose="02070309020205020404" pitchFamily="49" charset="0"/>
              </a:rPr>
              <a:t>eq</a:t>
            </a:r>
            <a:r>
              <a:rPr lang="en-US" sz="2000" dirty="0">
                <a:latin typeface="Courier New" panose="02070309020205020404" pitchFamily="49" charset="0"/>
                <a:cs typeface="Courier New" panose="02070309020205020404" pitchFamily="49" charset="0"/>
              </a:rPr>
              <a:t> "notepad" </a:t>
            </a:r>
            <a:r>
              <a:rPr lang="en-US" sz="2000" dirty="0" smtClean="0">
                <a:latin typeface="Courier New" panose="02070309020205020404" pitchFamily="49" charset="0"/>
                <a:cs typeface="Courier New" panose="02070309020205020404" pitchFamily="49" charset="0"/>
              </a:rPr>
              <a:t>} 	</a:t>
            </a:r>
          </a:p>
          <a:p>
            <a:pPr marL="11887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Select-Object Handles, Id, </a:t>
            </a:r>
            <a:r>
              <a:rPr lang="en-US" sz="2000" dirty="0" err="1">
                <a:latin typeface="Courier New" panose="02070309020205020404" pitchFamily="49" charset="0"/>
                <a:cs typeface="Courier New" panose="02070309020205020404" pitchFamily="49" charset="0"/>
              </a:rPr>
              <a:t>ProcessName</a:t>
            </a:r>
            <a:endParaRPr lang="en-US" sz="2000" dirty="0">
              <a:latin typeface="Courier New" panose="02070309020205020404" pitchFamily="49" charset="0"/>
              <a:cs typeface="Courier New" panose="02070309020205020404" pitchFamily="49" charset="0"/>
            </a:endParaRPr>
          </a:p>
          <a:p>
            <a:pPr marL="118872" indent="0">
              <a:buNone/>
            </a:pPr>
            <a:r>
              <a:rPr lang="en-US" sz="2000" b="1" dirty="0" smtClean="0">
                <a:solidFill>
                  <a:schemeClr val="accent1"/>
                </a:solidFill>
                <a:latin typeface="Courier New" panose="02070309020205020404" pitchFamily="49" charset="0"/>
                <a:cs typeface="Courier New" panose="02070309020205020404" pitchFamily="49" charset="0"/>
              </a:rPr>
              <a:t>PS</a:t>
            </a:r>
            <a:r>
              <a:rPr lang="en-US" sz="2000" b="1" dirty="0">
                <a:solidFill>
                  <a:schemeClr val="accent1"/>
                </a:solidFill>
                <a:latin typeface="Courier New" panose="02070309020205020404" pitchFamily="49" charset="0"/>
                <a:cs typeface="Courier New" panose="02070309020205020404" pitchFamily="49" charset="0"/>
              </a:rPr>
              <a:t>&gt; </a:t>
            </a:r>
            <a:r>
              <a:rPr lang="en-US" sz="2000" dirty="0" smtClean="0">
                <a:latin typeface="Courier New" panose="02070309020205020404" pitchFamily="49" charset="0"/>
                <a:cs typeface="Courier New" panose="02070309020205020404" pitchFamily="49" charset="0"/>
              </a:rPr>
              <a:t>Get-Process </a:t>
            </a:r>
            <a:r>
              <a:rPr lang="en-US" sz="2000" i="1" dirty="0">
                <a:latin typeface="Courier New" panose="02070309020205020404" pitchFamily="49" charset="0"/>
                <a:cs typeface="Courier New" panose="02070309020205020404" pitchFamily="49" charset="0"/>
              </a:rPr>
              <a:t>-Name notepad | </a:t>
            </a:r>
            <a:r>
              <a:rPr lang="en-US" sz="2000" i="1" dirty="0" err="1">
                <a:latin typeface="Courier New" panose="02070309020205020404" pitchFamily="49" charset="0"/>
                <a:cs typeface="Courier New" panose="02070309020205020404" pitchFamily="49" charset="0"/>
              </a:rPr>
              <a:t>ForEach</a:t>
            </a:r>
            <a:r>
              <a:rPr lang="en-US" sz="2000" i="1" dirty="0">
                <a:latin typeface="Courier New" panose="02070309020205020404" pitchFamily="49" charset="0"/>
                <a:cs typeface="Courier New" panose="02070309020205020404" pitchFamily="49" charset="0"/>
              </a:rPr>
              <a:t>-Object { Stop-Process $_.Id </a:t>
            </a:r>
            <a:r>
              <a:rPr lang="en-US" sz="2000" i="1"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82</a:t>
            </a:fld>
            <a:endParaRPr lang="en-US"/>
          </a:p>
        </p:txBody>
      </p:sp>
    </p:spTree>
    <p:extLst>
      <p:ext uri="{BB962C8B-B14F-4D97-AF65-F5344CB8AC3E}">
        <p14:creationId xmlns:p14="http://schemas.microsoft.com/office/powerpoint/2010/main" val="6821689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a:xfrm>
            <a:off x="228600" y="1143001"/>
            <a:ext cx="8686800" cy="2362199"/>
          </a:xfrm>
        </p:spPr>
        <p:txBody>
          <a:bodyPr>
            <a:normAutofit/>
          </a:bodyPr>
          <a:lstStyle/>
          <a:p>
            <a:r>
              <a:rPr lang="en-US" dirty="0" smtClean="0"/>
              <a:t>Script blocks – think of them as </a:t>
            </a:r>
            <a:r>
              <a:rPr lang="en-US" i="1" dirty="0" smtClean="0">
                <a:solidFill>
                  <a:srgbClr val="92D050"/>
                </a:solidFill>
              </a:rPr>
              <a:t>anonymous methods</a:t>
            </a:r>
            <a:r>
              <a:rPr lang="en-US" dirty="0" smtClean="0"/>
              <a:t> or short inline scripts, the </a:t>
            </a:r>
            <a:r>
              <a:rPr lang="en-US" dirty="0" err="1" smtClean="0"/>
              <a:t>ForEach</a:t>
            </a:r>
            <a:r>
              <a:rPr lang="en-US" dirty="0" smtClean="0"/>
              <a:t> objects run the script blocks for each item</a:t>
            </a:r>
          </a:p>
          <a:p>
            <a:endParaRPr lang="en-US" sz="1000" dirty="0" smtClean="0"/>
          </a:p>
          <a:p>
            <a:r>
              <a:rPr lang="en-US" dirty="0" smtClean="0">
                <a:solidFill>
                  <a:srgbClr val="92D050"/>
                </a:solidFill>
                <a:latin typeface="Courier New" panose="02070309020205020404" pitchFamily="49" charset="0"/>
                <a:cs typeface="Courier New" panose="02070309020205020404" pitchFamily="49" charset="0"/>
              </a:rPr>
              <a:t>$_</a:t>
            </a:r>
            <a:r>
              <a:rPr lang="en-US" dirty="0" smtClean="0"/>
              <a:t>  is similar to Perl’s use as the current value</a:t>
            </a:r>
            <a:endParaRPr lang="en-US" dirty="0"/>
          </a:p>
        </p:txBody>
      </p:sp>
      <p:sp>
        <p:nvSpPr>
          <p:cNvPr id="4" name="Slide Number Placeholder 3"/>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83</a:t>
            </a:fld>
            <a:endParaRPr lang="en-US"/>
          </a:p>
        </p:txBody>
      </p:sp>
      <p:sp>
        <p:nvSpPr>
          <p:cNvPr id="5" name="TextBox 4"/>
          <p:cNvSpPr txBox="1"/>
          <p:nvPr/>
        </p:nvSpPr>
        <p:spPr>
          <a:xfrm>
            <a:off x="76200" y="3657600"/>
            <a:ext cx="8975873" cy="2246769"/>
          </a:xfrm>
          <a:prstGeom prst="rect">
            <a:avLst/>
          </a:prstGeom>
          <a:solidFill>
            <a:schemeClr val="tx1">
              <a:lumMod val="75000"/>
              <a:lumOff val="25000"/>
            </a:schemeClr>
          </a:solidFill>
        </p:spPr>
        <p:txBody>
          <a:bodyPr wrap="square" rtlCol="0">
            <a:spAutoFit/>
          </a:bodyPr>
          <a:lstStyle/>
          <a:p>
            <a:pPr marL="118872" indent="0">
              <a:buNone/>
            </a:pPr>
            <a:r>
              <a:rPr lang="en-US" sz="2000" b="1" dirty="0">
                <a:solidFill>
                  <a:schemeClr val="accent1"/>
                </a:solidFill>
                <a:latin typeface="Courier New" panose="02070309020205020404" pitchFamily="49" charset="0"/>
                <a:cs typeface="Courier New" panose="02070309020205020404" pitchFamily="49" charset="0"/>
              </a:rPr>
              <a:t>PS&gt; </a:t>
            </a:r>
            <a:r>
              <a:rPr lang="en-US" sz="2000" dirty="0" err="1">
                <a:solidFill>
                  <a:schemeClr val="accent1"/>
                </a:solidFill>
                <a:latin typeface="Courier New" panose="02070309020205020404" pitchFamily="49" charset="0"/>
                <a:cs typeface="Courier New" panose="02070309020205020404" pitchFamily="49" charset="0"/>
              </a:rPr>
              <a:t>notepad;notepad;notepad</a:t>
            </a:r>
            <a:endParaRPr lang="en-US" sz="2000" dirty="0">
              <a:solidFill>
                <a:schemeClr val="accent1"/>
              </a:solidFill>
              <a:latin typeface="Courier New" panose="02070309020205020404" pitchFamily="49" charset="0"/>
              <a:cs typeface="Courier New" panose="02070309020205020404" pitchFamily="49" charset="0"/>
            </a:endParaRPr>
          </a:p>
          <a:p>
            <a:pPr marL="118872" indent="0">
              <a:buNone/>
            </a:pPr>
            <a:r>
              <a:rPr lang="en-US" sz="2000" b="1" dirty="0">
                <a:solidFill>
                  <a:schemeClr val="accent1"/>
                </a:solidFill>
                <a:latin typeface="Courier New" panose="02070309020205020404" pitchFamily="49" charset="0"/>
                <a:cs typeface="Courier New" panose="02070309020205020404" pitchFamily="49" charset="0"/>
              </a:rPr>
              <a:t>PS&gt; </a:t>
            </a:r>
            <a:r>
              <a:rPr lang="en-US" sz="2000" dirty="0">
                <a:solidFill>
                  <a:schemeClr val="accent1"/>
                </a:solidFill>
                <a:latin typeface="Courier New" panose="02070309020205020404" pitchFamily="49" charset="0"/>
                <a:cs typeface="Courier New" panose="02070309020205020404" pitchFamily="49" charset="0"/>
              </a:rPr>
              <a:t>Get-Process </a:t>
            </a:r>
          </a:p>
          <a:p>
            <a:pPr marL="118872" indent="0">
              <a:buNone/>
            </a:pPr>
            <a:r>
              <a:rPr lang="en-US" sz="2000" dirty="0">
                <a:solidFill>
                  <a:schemeClr val="accent1"/>
                </a:solidFill>
                <a:latin typeface="Courier New" panose="02070309020205020404" pitchFamily="49" charset="0"/>
                <a:cs typeface="Courier New" panose="02070309020205020404" pitchFamily="49" charset="0"/>
              </a:rPr>
              <a:t>	| Where-Object { $_.Name -</a:t>
            </a:r>
            <a:r>
              <a:rPr lang="en-US" sz="2000" dirty="0" err="1">
                <a:solidFill>
                  <a:schemeClr val="accent1"/>
                </a:solidFill>
                <a:latin typeface="Courier New" panose="02070309020205020404" pitchFamily="49" charset="0"/>
                <a:cs typeface="Courier New" panose="02070309020205020404" pitchFamily="49" charset="0"/>
              </a:rPr>
              <a:t>eq</a:t>
            </a:r>
            <a:r>
              <a:rPr lang="en-US" sz="2000" dirty="0">
                <a:solidFill>
                  <a:schemeClr val="accent1"/>
                </a:solidFill>
                <a:latin typeface="Courier New" panose="02070309020205020404" pitchFamily="49" charset="0"/>
                <a:cs typeface="Courier New" panose="02070309020205020404" pitchFamily="49" charset="0"/>
              </a:rPr>
              <a:t> "notepad" } 	</a:t>
            </a:r>
          </a:p>
          <a:p>
            <a:pPr marL="118872" indent="0">
              <a:buNone/>
            </a:pPr>
            <a:r>
              <a:rPr lang="en-US" sz="2000" dirty="0">
                <a:solidFill>
                  <a:schemeClr val="accent1"/>
                </a:solidFill>
                <a:latin typeface="Courier New" panose="02070309020205020404" pitchFamily="49" charset="0"/>
                <a:cs typeface="Courier New" panose="02070309020205020404" pitchFamily="49" charset="0"/>
              </a:rPr>
              <a:t>	| Select-Object Handles, Id, </a:t>
            </a:r>
            <a:r>
              <a:rPr lang="en-US" sz="2000" dirty="0" err="1">
                <a:solidFill>
                  <a:schemeClr val="accent1"/>
                </a:solidFill>
                <a:latin typeface="Courier New" panose="02070309020205020404" pitchFamily="49" charset="0"/>
                <a:cs typeface="Courier New" panose="02070309020205020404" pitchFamily="49" charset="0"/>
              </a:rPr>
              <a:t>ProcessName</a:t>
            </a:r>
            <a:endParaRPr lang="en-US" sz="2000" dirty="0">
              <a:solidFill>
                <a:schemeClr val="accent1"/>
              </a:solidFill>
              <a:latin typeface="Courier New" panose="02070309020205020404" pitchFamily="49" charset="0"/>
              <a:cs typeface="Courier New" panose="02070309020205020404" pitchFamily="49" charset="0"/>
            </a:endParaRPr>
          </a:p>
          <a:p>
            <a:pPr marL="118872" indent="0">
              <a:buNone/>
            </a:pPr>
            <a:r>
              <a:rPr lang="en-US" sz="2000" b="1" dirty="0">
                <a:solidFill>
                  <a:schemeClr val="accent1"/>
                </a:solidFill>
                <a:latin typeface="Courier New" panose="02070309020205020404" pitchFamily="49" charset="0"/>
                <a:cs typeface="Courier New" panose="02070309020205020404" pitchFamily="49" charset="0"/>
              </a:rPr>
              <a:t>PS&gt;</a:t>
            </a:r>
            <a:r>
              <a:rPr lang="en-US" sz="2000" dirty="0">
                <a:solidFill>
                  <a:schemeClr val="accent1"/>
                </a:solidFill>
                <a:latin typeface="Courier New" panose="02070309020205020404" pitchFamily="49" charset="0"/>
                <a:cs typeface="Courier New" panose="02070309020205020404" pitchFamily="49" charset="0"/>
              </a:rPr>
              <a:t> Get-Process </a:t>
            </a:r>
            <a:r>
              <a:rPr lang="en-US" sz="2000" i="1" dirty="0">
                <a:solidFill>
                  <a:schemeClr val="accent1"/>
                </a:solidFill>
                <a:latin typeface="Courier New" panose="02070309020205020404" pitchFamily="49" charset="0"/>
                <a:cs typeface="Courier New" panose="02070309020205020404" pitchFamily="49" charset="0"/>
              </a:rPr>
              <a:t>-Name notepad | </a:t>
            </a:r>
            <a:r>
              <a:rPr lang="en-US" sz="2000" i="1" dirty="0" err="1">
                <a:solidFill>
                  <a:schemeClr val="accent1"/>
                </a:solidFill>
                <a:latin typeface="Courier New" panose="02070309020205020404" pitchFamily="49" charset="0"/>
                <a:cs typeface="Courier New" panose="02070309020205020404" pitchFamily="49" charset="0"/>
              </a:rPr>
              <a:t>ForEach</a:t>
            </a:r>
            <a:r>
              <a:rPr lang="en-US" sz="2000" i="1" dirty="0">
                <a:solidFill>
                  <a:schemeClr val="accent1"/>
                </a:solidFill>
                <a:latin typeface="Courier New" panose="02070309020205020404" pitchFamily="49" charset="0"/>
                <a:cs typeface="Courier New" panose="02070309020205020404" pitchFamily="49" charset="0"/>
              </a:rPr>
              <a:t>-Object { Stop-Process $_.Id }</a:t>
            </a:r>
            <a:endParaRPr lang="en-US" sz="2000" dirty="0">
              <a:solidFill>
                <a:schemeClr val="accent1"/>
              </a:solidFill>
              <a:latin typeface="Courier New" panose="02070309020205020404" pitchFamily="49" charset="0"/>
              <a:cs typeface="Courier New" panose="02070309020205020404" pitchFamily="49" charset="0"/>
            </a:endParaRPr>
          </a:p>
          <a:p>
            <a:endParaRPr lang="en-US" sz="2000" dirty="0">
              <a:solidFill>
                <a:schemeClr val="bg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58105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Group-Object</a:t>
            </a:r>
            <a:endParaRPr lang="en-US" dirty="0"/>
          </a:p>
        </p:txBody>
      </p:sp>
      <p:pic>
        <p:nvPicPr>
          <p:cNvPr id="5" name="Content Placeholder 4"/>
          <p:cNvPicPr>
            <a:picLocks noGrp="1" noChangeAspect="1"/>
          </p:cNvPicPr>
          <p:nvPr>
            <p:ph idx="1"/>
          </p:nvPr>
        </p:nvPicPr>
        <p:blipFill>
          <a:blip r:embed="rId2"/>
          <a:stretch>
            <a:fillRect/>
          </a:stretch>
        </p:blipFill>
        <p:spPr>
          <a:xfrm>
            <a:off x="253409" y="2590801"/>
            <a:ext cx="8661991" cy="1394146"/>
          </a:xfrm>
          <a:prstGeom prst="rect">
            <a:avLst/>
          </a:prstGeom>
        </p:spPr>
      </p:pic>
      <p:sp>
        <p:nvSpPr>
          <p:cNvPr id="3" name="Slide Number Placeholder 2"/>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84</a:t>
            </a:fld>
            <a:endParaRPr lang="en-US"/>
          </a:p>
        </p:txBody>
      </p:sp>
      <p:sp>
        <p:nvSpPr>
          <p:cNvPr id="6" name="TextBox 5"/>
          <p:cNvSpPr txBox="1"/>
          <p:nvPr/>
        </p:nvSpPr>
        <p:spPr>
          <a:xfrm>
            <a:off x="962025" y="1219200"/>
            <a:ext cx="7219950" cy="954107"/>
          </a:xfrm>
          <a:prstGeom prst="rect">
            <a:avLst/>
          </a:prstGeom>
          <a:noFill/>
        </p:spPr>
        <p:txBody>
          <a:bodyPr wrap="square" rtlCol="0">
            <a:spAutoFit/>
          </a:bodyPr>
          <a:lstStyle/>
          <a:p>
            <a:r>
              <a:rPr lang="en-US" sz="2800" dirty="0" smtClean="0">
                <a:solidFill>
                  <a:schemeClr val="bg1">
                    <a:lumMod val="85000"/>
                  </a:schemeClr>
                </a:solidFill>
                <a:latin typeface="+mn-lt"/>
              </a:rPr>
              <a:t>The Group-Object cmdlet sorts objects into buckets by property:</a:t>
            </a:r>
            <a:endParaRPr lang="en-US" sz="2800" dirty="0">
              <a:solidFill>
                <a:schemeClr val="bg1">
                  <a:lumMod val="85000"/>
                </a:schemeClr>
              </a:solidFill>
              <a:latin typeface="+mn-lt"/>
            </a:endParaRPr>
          </a:p>
        </p:txBody>
      </p:sp>
    </p:spTree>
    <p:extLst>
      <p:ext uri="{BB962C8B-B14F-4D97-AF65-F5344CB8AC3E}">
        <p14:creationId xmlns:p14="http://schemas.microsoft.com/office/powerpoint/2010/main" val="26955815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Grouping Objects</a:t>
            </a:r>
            <a:endParaRPr lang="en-US" sz="2700" b="0"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0" y="1143001"/>
            <a:ext cx="9144000" cy="1066799"/>
          </a:xfrm>
        </p:spPr>
        <p:txBody>
          <a:bodyPr>
            <a:normAutofit/>
          </a:bodyPr>
          <a:lstStyle/>
          <a:p>
            <a:pPr marL="0" indent="0" algn="ctr">
              <a:buNone/>
            </a:pPr>
            <a:r>
              <a:rPr lang="en-US" sz="2300" b="1" dirty="0">
                <a:solidFill>
                  <a:schemeClr val="accent1"/>
                </a:solidFill>
                <a:latin typeface="Courier New" panose="02070309020205020404" pitchFamily="49" charset="0"/>
                <a:cs typeface="Courier New" panose="02070309020205020404" pitchFamily="49" charset="0"/>
              </a:rPr>
              <a:t>PS&gt;</a:t>
            </a:r>
            <a:r>
              <a:rPr lang="en-US" sz="2300" dirty="0">
                <a:latin typeface="Courier New" panose="02070309020205020404" pitchFamily="49" charset="0"/>
                <a:cs typeface="Courier New" panose="02070309020205020404" pitchFamily="49" charset="0"/>
              </a:rPr>
              <a:t> get-</a:t>
            </a:r>
            <a:r>
              <a:rPr lang="en-US" sz="2300" dirty="0" err="1">
                <a:latin typeface="Courier New" panose="02070309020205020404" pitchFamily="49" charset="0"/>
                <a:cs typeface="Courier New" panose="02070309020205020404" pitchFamily="49" charset="0"/>
              </a:rPr>
              <a:t>childitem</a:t>
            </a:r>
            <a:r>
              <a:rPr lang="en-US" sz="2300" dirty="0">
                <a:latin typeface="Courier New" panose="02070309020205020404" pitchFamily="49" charset="0"/>
                <a:cs typeface="Courier New" panose="02070309020205020404" pitchFamily="49" charset="0"/>
              </a:rPr>
              <a:t> C:\temp | group-object extension</a:t>
            </a:r>
          </a:p>
        </p:txBody>
      </p:sp>
      <p:sp>
        <p:nvSpPr>
          <p:cNvPr id="4" name="Slide Number Placeholder 3"/>
          <p:cNvSpPr>
            <a:spLocks noGrp="1"/>
          </p:cNvSpPr>
          <p:nvPr>
            <p:ph type="sldNum" sz="quarter" idx="4294967295"/>
          </p:nvPr>
        </p:nvSpPr>
        <p:spPr>
          <a:xfrm>
            <a:off x="8582025" y="6367463"/>
            <a:ext cx="561975" cy="365125"/>
          </a:xfrm>
          <a:prstGeom prst="rect">
            <a:avLst/>
          </a:prstGeom>
        </p:spPr>
        <p:txBody>
          <a:bodyPr/>
          <a:lstStyle/>
          <a:p>
            <a:fld id="{852DCFB3-1945-4AF4-8A39-CDE79F6992C9}" type="slidenum">
              <a:rPr lang="en-US" smtClean="0"/>
              <a:pPr/>
              <a:t>85</a:t>
            </a:fld>
            <a:endParaRPr lang="en-US"/>
          </a:p>
        </p:txBody>
      </p:sp>
      <p:pic>
        <p:nvPicPr>
          <p:cNvPr id="5122" name="Picture 2"/>
          <p:cNvPicPr>
            <a:picLocks noChangeAspect="1" noChangeArrowheads="1"/>
          </p:cNvPicPr>
          <p:nvPr/>
        </p:nvPicPr>
        <p:blipFill>
          <a:blip r:embed="rId2"/>
          <a:srcRect r="17255" b="16054"/>
          <a:stretch>
            <a:fillRect/>
          </a:stretch>
        </p:blipFill>
        <p:spPr bwMode="auto">
          <a:xfrm>
            <a:off x="1638300" y="1868608"/>
            <a:ext cx="5867400" cy="3730920"/>
          </a:xfrm>
          <a:prstGeom prst="rect">
            <a:avLst/>
          </a:prstGeom>
          <a:noFill/>
          <a:ln w="9525">
            <a:noFill/>
            <a:miter lim="800000"/>
            <a:headEnd/>
            <a:tailEnd/>
          </a:ln>
          <a:effectLst/>
        </p:spPr>
      </p:pic>
    </p:spTree>
    <p:extLst>
      <p:ext uri="{BB962C8B-B14F-4D97-AF65-F5344CB8AC3E}">
        <p14:creationId xmlns:p14="http://schemas.microsoft.com/office/powerpoint/2010/main" val="25498235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0" dirty="0" smtClean="0"/>
              <a:t>More Sample Scripts</a:t>
            </a:r>
            <a:endParaRPr lang="en-US" b="0" dirty="0"/>
          </a:p>
        </p:txBody>
      </p:sp>
    </p:spTree>
    <p:extLst>
      <p:ext uri="{BB962C8B-B14F-4D97-AF65-F5344CB8AC3E}">
        <p14:creationId xmlns:p14="http://schemas.microsoft.com/office/powerpoint/2010/main" val="3557978699"/>
      </p:ext>
    </p:extLst>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Example 1: Memory Use</a:t>
            </a:r>
            <a:endParaRPr lang="en-US" dirty="0"/>
          </a:p>
        </p:txBody>
      </p:sp>
      <p:pic>
        <p:nvPicPr>
          <p:cNvPr id="6" name="Content Placeholder 5"/>
          <p:cNvPicPr>
            <a:picLocks noGrp="1" noChangeAspect="1"/>
          </p:cNvPicPr>
          <p:nvPr>
            <p:ph idx="1"/>
          </p:nvPr>
        </p:nvPicPr>
        <p:blipFill>
          <a:blip r:embed="rId2"/>
          <a:stretch>
            <a:fillRect/>
          </a:stretch>
        </p:blipFill>
        <p:spPr>
          <a:xfrm>
            <a:off x="76200" y="1219200"/>
            <a:ext cx="8991600" cy="2242117"/>
          </a:xfrm>
          <a:prstGeom prst="rect">
            <a:avLst/>
          </a:prstGeom>
        </p:spPr>
      </p:pic>
      <p:pic>
        <p:nvPicPr>
          <p:cNvPr id="7" name="Picture 6"/>
          <p:cNvPicPr>
            <a:picLocks noChangeAspect="1"/>
          </p:cNvPicPr>
          <p:nvPr/>
        </p:nvPicPr>
        <p:blipFill>
          <a:blip r:embed="rId3"/>
          <a:stretch>
            <a:fillRect/>
          </a:stretch>
        </p:blipFill>
        <p:spPr>
          <a:xfrm>
            <a:off x="76199" y="3562350"/>
            <a:ext cx="3533775" cy="1162050"/>
          </a:xfrm>
          <a:prstGeom prst="rect">
            <a:avLst/>
          </a:prstGeom>
        </p:spPr>
      </p:pic>
    </p:spTree>
    <p:extLst>
      <p:ext uri="{BB962C8B-B14F-4D97-AF65-F5344CB8AC3E}">
        <p14:creationId xmlns:p14="http://schemas.microsoft.com/office/powerpoint/2010/main" val="33817881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Example 2: CPU Info to Browser</a:t>
            </a:r>
            <a:endParaRPr lang="en-US" dirty="0"/>
          </a:p>
        </p:txBody>
      </p:sp>
      <p:pic>
        <p:nvPicPr>
          <p:cNvPr id="4" name="Content Placeholder 3"/>
          <p:cNvPicPr>
            <a:picLocks noGrp="1" noChangeAspect="1"/>
          </p:cNvPicPr>
          <p:nvPr>
            <p:ph idx="1"/>
          </p:nvPr>
        </p:nvPicPr>
        <p:blipFill>
          <a:blip r:embed="rId2"/>
          <a:stretch>
            <a:fillRect/>
          </a:stretch>
        </p:blipFill>
        <p:spPr>
          <a:xfrm>
            <a:off x="76198" y="940013"/>
            <a:ext cx="8991601" cy="1803187"/>
          </a:xfrm>
          <a:prstGeom prst="rect">
            <a:avLst/>
          </a:prstGeom>
        </p:spPr>
      </p:pic>
      <p:pic>
        <p:nvPicPr>
          <p:cNvPr id="5" name="Picture 4"/>
          <p:cNvPicPr>
            <a:picLocks noChangeAspect="1"/>
          </p:cNvPicPr>
          <p:nvPr/>
        </p:nvPicPr>
        <p:blipFill>
          <a:blip r:embed="rId3"/>
          <a:stretch>
            <a:fillRect/>
          </a:stretch>
        </p:blipFill>
        <p:spPr>
          <a:xfrm>
            <a:off x="76198" y="2971800"/>
            <a:ext cx="8358554" cy="1219200"/>
          </a:xfrm>
          <a:prstGeom prst="rect">
            <a:avLst/>
          </a:prstGeom>
        </p:spPr>
      </p:pic>
    </p:spTree>
    <p:extLst>
      <p:ext uri="{BB962C8B-B14F-4D97-AF65-F5344CB8AC3E}">
        <p14:creationId xmlns:p14="http://schemas.microsoft.com/office/powerpoint/2010/main" val="473247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What is PowerShell?</a:t>
            </a:r>
          </a:p>
        </p:txBody>
      </p:sp>
    </p:spTree>
    <p:extLst>
      <p:ext uri="{BB962C8B-B14F-4D97-AF65-F5344CB8AC3E}">
        <p14:creationId xmlns:p14="http://schemas.microsoft.com/office/powerpoint/2010/main" val="2697865049"/>
      </p:ext>
    </p:extLst>
  </p:cSld>
  <p:clrMapOvr>
    <a:masterClrMapping/>
  </p:clrMapOvr>
  <p:transition spd="slow"/>
</p:sld>
</file>

<file path=ppt/theme/theme1.xml><?xml version="1.0" encoding="utf-8"?>
<a:theme xmlns:a="http://schemas.openxmlformats.org/drawingml/2006/main" name="2_Master layout">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0</TotalTime>
  <Words>3215</Words>
  <Application>Microsoft Office PowerPoint</Application>
  <PresentationFormat>On-screen Show (4:3)</PresentationFormat>
  <Paragraphs>472</Paragraphs>
  <Slides>88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88</vt:i4>
      </vt:variant>
    </vt:vector>
  </HeadingPairs>
  <TitlesOfParts>
    <vt:vector size="98" baseType="lpstr">
      <vt:lpstr>Arial Unicode MS</vt:lpstr>
      <vt:lpstr>MS PGothic</vt:lpstr>
      <vt:lpstr>MS PGothic</vt:lpstr>
      <vt:lpstr>Arial</vt:lpstr>
      <vt:lpstr>Consolas</vt:lpstr>
      <vt:lpstr>Courier New</vt:lpstr>
      <vt:lpstr>Helvetica</vt:lpstr>
      <vt:lpstr>Times New Roman</vt:lpstr>
      <vt:lpstr>Verdana</vt:lpstr>
      <vt:lpstr>2_Master layout</vt:lpstr>
      <vt:lpstr>Intro to Windows PowerShell</vt:lpstr>
      <vt:lpstr>Preamble</vt:lpstr>
      <vt:lpstr>Life Without PowerShell</vt:lpstr>
      <vt:lpstr>Life Without PowerShell</vt:lpstr>
      <vt:lpstr>Life Without PowerShell</vt:lpstr>
      <vt:lpstr>Life With PowerShell</vt:lpstr>
      <vt:lpstr>Life With PowerShell</vt:lpstr>
      <vt:lpstr>PowerPoint Presentation</vt:lpstr>
      <vt:lpstr>What is PowerShell?</vt:lpstr>
      <vt:lpstr>What is PowerShell?</vt:lpstr>
      <vt:lpstr>What is PowerShell?</vt:lpstr>
      <vt:lpstr>What is PowerShell?</vt:lpstr>
      <vt:lpstr>What is PowerShell?</vt:lpstr>
      <vt:lpstr>Opening PowerShell</vt:lpstr>
      <vt:lpstr>Opening PowerShell</vt:lpstr>
      <vt:lpstr>PowerShell ISE</vt:lpstr>
      <vt:lpstr>Getting Help</vt:lpstr>
      <vt:lpstr>Getting Help</vt:lpstr>
      <vt:lpstr>Navigating the Filesystem</vt:lpstr>
      <vt:lpstr>We Have to Start Somewhere…</vt:lpstr>
      <vt:lpstr>Managing files and folders—you might know this!</vt:lpstr>
      <vt:lpstr>Managing files and folders—you might know this!</vt:lpstr>
      <vt:lpstr>Command History</vt:lpstr>
      <vt:lpstr>PowerPoint Presentation</vt:lpstr>
      <vt:lpstr>Those Who Forget History…</vt:lpstr>
      <vt:lpstr>Those Who Forget History…</vt:lpstr>
      <vt:lpstr>Those Who Forget History…</vt:lpstr>
      <vt:lpstr>Writing Basic PowerShell Commands</vt:lpstr>
      <vt:lpstr>Operators</vt:lpstr>
      <vt:lpstr>Data types</vt:lpstr>
      <vt:lpstr>Exercise</vt:lpstr>
      <vt:lpstr>Experience Exercise</vt:lpstr>
      <vt:lpstr>Exploring Loose Typing</vt:lpstr>
      <vt:lpstr>Exploring on your own</vt:lpstr>
      <vt:lpstr>Redirecting Output</vt:lpstr>
      <vt:lpstr>Programming Concepts</vt:lpstr>
      <vt:lpstr>Variables in a Loosely-Typed Language</vt:lpstr>
      <vt:lpstr>Arrays</vt:lpstr>
      <vt:lpstr>Hashtables</vt:lpstr>
      <vt:lpstr>Cmdlets</vt:lpstr>
      <vt:lpstr>Cmdlet</vt:lpstr>
      <vt:lpstr>Exploring datetime Objects</vt:lpstr>
      <vt:lpstr>Process Information</vt:lpstr>
      <vt:lpstr>Important Standard Parameters</vt:lpstr>
      <vt:lpstr>Try these one at a time…</vt:lpstr>
      <vt:lpstr>Our First PowerShell Script</vt:lpstr>
      <vt:lpstr>Background</vt:lpstr>
      <vt:lpstr>Challenge Description</vt:lpstr>
      <vt:lpstr>Learning Like the Pros</vt:lpstr>
      <vt:lpstr>Things We Need</vt:lpstr>
      <vt:lpstr>PowerPoint Presentation</vt:lpstr>
      <vt:lpstr>PowerPoint Presentation</vt:lpstr>
      <vt:lpstr>PowerPoint Presentation</vt:lpstr>
      <vt:lpstr>A Solution…</vt:lpstr>
      <vt:lpstr>A Solution…</vt:lpstr>
      <vt:lpstr>Review: Comparison Operators</vt:lpstr>
      <vt:lpstr>Another Example</vt:lpstr>
      <vt:lpstr>Description</vt:lpstr>
      <vt:lpstr>Description</vt:lpstr>
      <vt:lpstr>Input</vt:lpstr>
      <vt:lpstr>Output</vt:lpstr>
      <vt:lpstr>Learning Like the Pros</vt:lpstr>
      <vt:lpstr>Things We Need</vt:lpstr>
      <vt:lpstr>PowerPoint Presentation</vt:lpstr>
      <vt:lpstr>PowerPoint Presentation</vt:lpstr>
      <vt:lpstr>Testing…</vt:lpstr>
      <vt:lpstr>A Solution…</vt:lpstr>
      <vt:lpstr>A Solution…</vt:lpstr>
      <vt:lpstr>Pipeline / Piping</vt:lpstr>
      <vt:lpstr>Objects</vt:lpstr>
      <vt:lpstr>Objects (2)</vt:lpstr>
      <vt:lpstr>Objects (3)</vt:lpstr>
      <vt:lpstr>Objects (4)</vt:lpstr>
      <vt:lpstr>Piping</vt:lpstr>
      <vt:lpstr>Piping</vt:lpstr>
      <vt:lpstr>Filtering and the pipeline</vt:lpstr>
      <vt:lpstr>PowerPoint Presentation</vt:lpstr>
      <vt:lpstr>Expressions Are Objects!</vt:lpstr>
      <vt:lpstr>Expressions Are Objects!</vt:lpstr>
      <vt:lpstr>The pipeline</vt:lpstr>
      <vt:lpstr>A closer look</vt:lpstr>
      <vt:lpstr>Filtering in Action</vt:lpstr>
      <vt:lpstr>What Just Happened?</vt:lpstr>
      <vt:lpstr>Group-Object</vt:lpstr>
      <vt:lpstr>Grouping Objects</vt:lpstr>
      <vt:lpstr>More Sample Scripts</vt:lpstr>
      <vt:lpstr>Example 1: Memory Use</vt:lpstr>
      <vt:lpstr>Example 2: CPU Info to Browser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2016-12-23T20:39:29Z</dcterms:created>
  <dcterms:modified xsi:type="dcterms:W3CDTF">2017-01-04T17:09:07Z</dcterms:modified>
</cp:coreProperties>
</file>