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983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5" r:id="rId3"/>
    <p:sldId id="267" r:id="rId4"/>
    <p:sldId id="268" r:id="rId5"/>
    <p:sldId id="275" r:id="rId6"/>
    <p:sldId id="352" r:id="rId7"/>
    <p:sldId id="309" r:id="rId8"/>
    <p:sldId id="351" r:id="rId9"/>
    <p:sldId id="353" r:id="rId10"/>
    <p:sldId id="354" r:id="rId11"/>
    <p:sldId id="355" r:id="rId12"/>
    <p:sldId id="356" r:id="rId13"/>
    <p:sldId id="358" r:id="rId14"/>
    <p:sldId id="359" r:id="rId15"/>
    <p:sldId id="360" r:id="rId16"/>
    <p:sldId id="361" r:id="rId17"/>
    <p:sldId id="349" r:id="rId18"/>
    <p:sldId id="346" r:id="rId19"/>
    <p:sldId id="347" r:id="rId20"/>
    <p:sldId id="348" r:id="rId21"/>
    <p:sldId id="362" r:id="rId22"/>
    <p:sldId id="350" r:id="rId23"/>
    <p:sldId id="363" r:id="rId24"/>
    <p:sldId id="314" r:id="rId25"/>
    <p:sldId id="316" r:id="rId26"/>
    <p:sldId id="317" r:id="rId27"/>
    <p:sldId id="365" r:id="rId28"/>
    <p:sldId id="284" r:id="rId29"/>
    <p:sldId id="285" r:id="rId30"/>
    <p:sldId id="364" r:id="rId31"/>
    <p:sldId id="366" r:id="rId32"/>
    <p:sldId id="367" r:id="rId33"/>
    <p:sldId id="368" r:id="rId34"/>
    <p:sldId id="369" r:id="rId35"/>
    <p:sldId id="370" r:id="rId36"/>
    <p:sldId id="372" r:id="rId37"/>
    <p:sldId id="373" r:id="rId38"/>
    <p:sldId id="344" r:id="rId39"/>
    <p:sldId id="374" r:id="rId40"/>
    <p:sldId id="375" r:id="rId41"/>
    <p:sldId id="377" r:id="rId42"/>
    <p:sldId id="378" r:id="rId43"/>
    <p:sldId id="381" r:id="rId44"/>
    <p:sldId id="382" r:id="rId45"/>
    <p:sldId id="380" r:id="rId46"/>
    <p:sldId id="383" r:id="rId47"/>
    <p:sldId id="385" r:id="rId48"/>
    <p:sldId id="384" r:id="rId49"/>
    <p:sldId id="390" r:id="rId50"/>
    <p:sldId id="386" r:id="rId51"/>
    <p:sldId id="387" r:id="rId52"/>
    <p:sldId id="388" r:id="rId53"/>
    <p:sldId id="389" r:id="rId54"/>
    <p:sldId id="391" r:id="rId55"/>
    <p:sldId id="392" r:id="rId56"/>
    <p:sldId id="394" r:id="rId57"/>
    <p:sldId id="393" r:id="rId58"/>
    <p:sldId id="395" r:id="rId5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CCA8C6-B387-4CB0-9D6C-43758B34E71D}">
          <p14:sldIdLst>
            <p14:sldId id="256"/>
            <p14:sldId id="265"/>
            <p14:sldId id="267"/>
            <p14:sldId id="268"/>
            <p14:sldId id="275"/>
            <p14:sldId id="352"/>
            <p14:sldId id="309"/>
            <p14:sldId id="351"/>
            <p14:sldId id="353"/>
            <p14:sldId id="354"/>
            <p14:sldId id="355"/>
            <p14:sldId id="356"/>
            <p14:sldId id="358"/>
          </p14:sldIdLst>
        </p14:section>
        <p14:section name="Strict Mode" id="{DADF23ED-10CA-4CF2-9541-AC4702BFF031}">
          <p14:sldIdLst>
            <p14:sldId id="359"/>
            <p14:sldId id="360"/>
          </p14:sldIdLst>
        </p14:section>
        <p14:section name="Comparison and Logical Operators" id="{6D3914EC-091C-4031-B181-806B0E51B6FF}">
          <p14:sldIdLst>
            <p14:sldId id="361"/>
            <p14:sldId id="349"/>
            <p14:sldId id="346"/>
            <p14:sldId id="347"/>
            <p14:sldId id="348"/>
            <p14:sldId id="362"/>
            <p14:sldId id="350"/>
          </p14:sldIdLst>
        </p14:section>
        <p14:section name="Data Types" id="{DF4F7433-2657-47A0-A315-2E8C814AC0AF}">
          <p14:sldIdLst>
            <p14:sldId id="363"/>
            <p14:sldId id="314"/>
            <p14:sldId id="316"/>
            <p14:sldId id="317"/>
          </p14:sldIdLst>
        </p14:section>
        <p14:section name="Functions" id="{4DFCA635-FAC3-4268-ACA2-E5FFDE1BC79D}">
          <p14:sldIdLst>
            <p14:sldId id="365"/>
            <p14:sldId id="284"/>
            <p14:sldId id="285"/>
            <p14:sldId id="364"/>
            <p14:sldId id="366"/>
            <p14:sldId id="367"/>
            <p14:sldId id="368"/>
            <p14:sldId id="369"/>
            <p14:sldId id="370"/>
          </p14:sldIdLst>
        </p14:section>
        <p14:section name="Looping" id="{2433F76F-622C-4A3F-A817-B91F45533906}">
          <p14:sldIdLst>
            <p14:sldId id="372"/>
            <p14:sldId id="373"/>
            <p14:sldId id="344"/>
            <p14:sldId id="374"/>
            <p14:sldId id="375"/>
            <p14:sldId id="377"/>
            <p14:sldId id="378"/>
            <p14:sldId id="381"/>
            <p14:sldId id="382"/>
            <p14:sldId id="380"/>
            <p14:sldId id="383"/>
            <p14:sldId id="385"/>
            <p14:sldId id="384"/>
            <p14:sldId id="390"/>
          </p14:sldIdLst>
        </p14:section>
        <p14:section name="Output" id="{DF88F11E-46B4-4C43-B66A-276F45647A43}">
          <p14:sldIdLst>
            <p14:sldId id="386"/>
            <p14:sldId id="387"/>
            <p14:sldId id="388"/>
            <p14:sldId id="389"/>
            <p14:sldId id="391"/>
            <p14:sldId id="392"/>
            <p14:sldId id="394"/>
            <p14:sldId id="393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F8F8"/>
    <a:srgbClr val="000000"/>
    <a:srgbClr val="CCECFF"/>
    <a:srgbClr val="66CCFF"/>
    <a:srgbClr val="CCFFFF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6" autoAdjust="0"/>
    <p:restoredTop sz="94163" autoAdjust="0"/>
  </p:normalViewPr>
  <p:slideViewPr>
    <p:cSldViewPr snapToGrid="0">
      <p:cViewPr varScale="1">
        <p:scale>
          <a:sx n="111" d="100"/>
          <a:sy n="111" d="100"/>
        </p:scale>
        <p:origin x="786" y="10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2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anose="020B0604020202020204" pitchFamily="34" charset="0"/>
              </a:defRPr>
            </a:lvl1pPr>
          </a:lstStyle>
          <a:p>
            <a:fld id="{AEC0EF65-1214-4EDA-BD88-A52280C2CA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39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fld id="{09E46B1D-B935-4035-86B1-40BAB2DE9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97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46B1D-B935-4035-86B1-40BAB2DE97A4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48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225" y="4227022"/>
            <a:ext cx="7772400" cy="2127250"/>
          </a:xfrm>
        </p:spPr>
        <p:txBody>
          <a:bodyPr/>
          <a:lstStyle>
            <a:lvl1pPr algn="l"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92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1" y="241829"/>
            <a:ext cx="8204200" cy="503237"/>
          </a:xfrm>
        </p:spPr>
        <p:txBody>
          <a:bodyPr/>
          <a:lstStyle>
            <a:lvl1pPr>
              <a:defRPr b="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07627"/>
            <a:ext cx="8204200" cy="4530725"/>
          </a:xfrm>
        </p:spPr>
        <p:txBody>
          <a:bodyPr>
            <a:normAutofit/>
          </a:bodyPr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800"/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2200"/>
            </a:lvl2pPr>
            <a:lvl3pPr marL="1085850" indent="-228600">
              <a:buSzPct val="125000"/>
              <a:buFont typeface="Arial" panose="020B0604020202020204" pitchFamily="34" charset="0"/>
              <a:buChar char="•"/>
              <a:defRPr sz="1800"/>
            </a:lvl3pPr>
            <a:lvl4pPr marL="1428750" indent="-228600">
              <a:buSzPct val="125000"/>
              <a:buFont typeface="Arial" panose="020B0604020202020204" pitchFamily="34" charset="0"/>
              <a:buChar char="•"/>
              <a:defRPr sz="1400"/>
            </a:lvl4pPr>
            <a:lvl5pPr marL="1771650" indent="-228600">
              <a:buSzPct val="125000"/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63638"/>
            <a:ext cx="8204200" cy="4530725"/>
          </a:xfrm>
        </p:spPr>
        <p:txBody>
          <a:bodyPr anchor="ctr">
            <a:normAutofit/>
          </a:bodyPr>
          <a:lstStyle>
            <a:lvl1pPr marL="0" indent="0" algn="ctr">
              <a:buSzPct val="125000"/>
              <a:buFont typeface="Arial" panose="020B0604020202020204" pitchFamily="34" charset="0"/>
              <a:buNone/>
              <a:defRPr sz="3600"/>
            </a:lvl1pPr>
            <a:lvl2pPr marL="742950" indent="-285750" algn="ctr">
              <a:buSzPct val="125000"/>
              <a:buFont typeface="Arial" panose="020B0604020202020204" pitchFamily="34" charset="0"/>
              <a:buChar char="•"/>
              <a:defRPr sz="2200"/>
            </a:lvl2pPr>
            <a:lvl3pPr marL="1085850" indent="-228600" algn="ctr">
              <a:buSzPct val="125000"/>
              <a:buFont typeface="Arial" panose="020B0604020202020204" pitchFamily="34" charset="0"/>
              <a:buChar char="•"/>
              <a:defRPr sz="1800"/>
            </a:lvl3pPr>
            <a:lvl4pPr marL="1428750" indent="-228600" algn="ctr">
              <a:buSzPct val="125000"/>
              <a:buFont typeface="Arial" panose="020B0604020202020204" pitchFamily="34" charset="0"/>
              <a:buChar char="•"/>
              <a:defRPr sz="1400"/>
            </a:lvl4pPr>
            <a:lvl5pPr marL="1771650" indent="-228600" algn="ctr">
              <a:buSzPct val="125000"/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smtClean="0"/>
              <a:t>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73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1" y="241829"/>
            <a:ext cx="8204200" cy="503237"/>
          </a:xfrm>
        </p:spPr>
        <p:txBody>
          <a:bodyPr/>
          <a:lstStyle>
            <a:lvl1pPr>
              <a:defRPr b="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1" y="1207626"/>
            <a:ext cx="3840480" cy="4572000"/>
          </a:xfrm>
        </p:spPr>
        <p:txBody>
          <a:bodyPr>
            <a:normAutofit/>
          </a:bodyPr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800"/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2200"/>
            </a:lvl2pPr>
            <a:lvl3pPr marL="1085850" indent="-228600">
              <a:buSzPct val="125000"/>
              <a:buFont typeface="Arial" panose="020B0604020202020204" pitchFamily="34" charset="0"/>
              <a:buChar char="•"/>
              <a:defRPr sz="1800"/>
            </a:lvl3pPr>
            <a:lvl4pPr marL="1428750" indent="-228600">
              <a:buSzPct val="125000"/>
              <a:buFont typeface="Arial" panose="020B0604020202020204" pitchFamily="34" charset="0"/>
              <a:buChar char="•"/>
              <a:defRPr sz="1400"/>
            </a:lvl4pPr>
            <a:lvl5pPr marL="1771650" indent="-228600">
              <a:buSzPct val="125000"/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833621" y="1207626"/>
            <a:ext cx="3840480" cy="4572000"/>
          </a:xfrm>
        </p:spPr>
        <p:txBody>
          <a:bodyPr>
            <a:normAutofit/>
          </a:bodyPr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800"/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2200"/>
            </a:lvl2pPr>
            <a:lvl3pPr marL="1085850" indent="-228600">
              <a:buSzPct val="125000"/>
              <a:buFont typeface="Arial" panose="020B0604020202020204" pitchFamily="34" charset="0"/>
              <a:buChar char="•"/>
              <a:defRPr sz="1800"/>
            </a:lvl3pPr>
            <a:lvl4pPr marL="1428750" indent="-228600">
              <a:buSzPct val="125000"/>
              <a:buFont typeface="Arial" panose="020B0604020202020204" pitchFamily="34" charset="0"/>
              <a:buChar char="•"/>
              <a:defRPr sz="1400"/>
            </a:lvl4pPr>
            <a:lvl5pPr marL="1771650" indent="-228600">
              <a:buSzPct val="125000"/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4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2825750"/>
            <a:ext cx="9142413" cy="3179763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black">
          <a:xfrm>
            <a:off x="0" y="3074988"/>
            <a:ext cx="9142413" cy="2640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" y="3886200"/>
            <a:ext cx="7543800" cy="1711037"/>
          </a:xfrm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4050" b="0" i="0" baseline="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8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6218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735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V="1">
            <a:off x="457200" y="863599"/>
            <a:ext cx="8229600" cy="8468"/>
          </a:xfrm>
          <a:prstGeom prst="line">
            <a:avLst/>
          </a:prstGeom>
          <a:ln w="28575">
            <a:solidFill>
              <a:srgbClr val="92D05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4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9" r:id="rId3"/>
    <p:sldLayoutId id="2147483986" r:id="rId4"/>
    <p:sldLayoutId id="214748398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2D050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powershell/reference/4.0/microsoft.powershell.core/set-strictmo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PowerShell [cont’d]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925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“SHORT STRING”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x=(”       ” -replace ” “)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8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“0”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/>
              <a:t> </a:t>
            </a:r>
            <a:r>
              <a:rPr lang="en-US" sz="2000" dirty="0" smtClean="0"/>
              <a:t>   			# “</a:t>
            </a:r>
            <a:r>
              <a:rPr lang="en-US" sz="2000" dirty="0"/>
              <a:t>0” is </a:t>
            </a:r>
            <a:r>
              <a:rPr lang="en-US" sz="2000" dirty="0" smtClean="0"/>
              <a:t>a string and </a:t>
            </a:r>
            <a:r>
              <a:rPr lang="en-US" sz="2000" dirty="0"/>
              <a:t>it has a length of 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		</a:t>
            </a:r>
            <a:r>
              <a:rPr lang="en-US" sz="2000" dirty="0" smtClean="0"/>
              <a:t># any </a:t>
            </a:r>
            <a:r>
              <a:rPr lang="en-US" sz="2000" dirty="0"/>
              <a:t>number which evaluates to 0 is 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			</a:t>
            </a:r>
            <a:r>
              <a:rPr lang="en-US" sz="2000" dirty="0" smtClean="0"/>
              <a:t># </a:t>
            </a:r>
            <a:r>
              <a:rPr lang="en-US" sz="2000" dirty="0"/>
              <a:t>any </a:t>
            </a:r>
            <a:r>
              <a:rPr lang="en-US" sz="2000" dirty="0" smtClean="0"/>
              <a:t>non-zero number is 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0.0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			</a:t>
            </a:r>
            <a:r>
              <a:rPr lang="en-US" sz="2000" dirty="0" smtClean="0"/>
              <a:t># floating </a:t>
            </a:r>
            <a:r>
              <a:rPr lang="en-US" sz="2000" dirty="0"/>
              <a:t>point zero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/>
              <a:t> </a:t>
            </a:r>
            <a:r>
              <a:rPr lang="en-US" sz="2000" dirty="0" smtClean="0"/>
              <a:t>			# a </a:t>
            </a:r>
            <a:r>
              <a:rPr lang="en-US" sz="2000" dirty="0"/>
              <a:t>hexadecimal zero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0.00000001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x=@(1,2,3,4,5)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=@()			</a:t>
            </a:r>
            <a:r>
              <a:rPr lang="en-US" sz="1800" dirty="0" smtClean="0">
                <a:cs typeface="Courier New" panose="02070309020205020404" pitchFamily="49" charset="0"/>
              </a:rPr>
              <a:t># empty 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(get-Process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(get-Process |where {$_.name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“PowerShell”})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(get-Process |where {$_.name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NoSuchProcess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9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Here is your last example.  If a variable is defined, we use its value to determine TRUE/FALSE but if the variable is not defined – it is FALSE.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x=10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$x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x=0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$x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psdebug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-strict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variable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cannot be retrieved because it has not been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yet.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 line:1 char:15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&lt;&lt;&lt;&lt;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1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en-US" dirty="0" smtClean="0"/>
              <a:t> coding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0246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-version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r>
              <a:rPr lang="en-US" dirty="0"/>
              <a:t>This command turns strict mode on and sets it to version </a:t>
            </a:r>
            <a:r>
              <a:rPr lang="en-US" dirty="0" smtClean="0"/>
              <a:t>2.0</a:t>
            </a:r>
            <a:r>
              <a:rPr lang="en-US" dirty="0"/>
              <a:t>. </a:t>
            </a:r>
            <a:r>
              <a:rPr lang="en-US" dirty="0" smtClean="0"/>
              <a:t> As </a:t>
            </a:r>
            <a:r>
              <a:rPr lang="en-US" dirty="0"/>
              <a:t>a </a:t>
            </a:r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Attempts </a:t>
            </a:r>
            <a:r>
              <a:rPr lang="en-US" dirty="0"/>
              <a:t>to </a:t>
            </a:r>
            <a:r>
              <a:rPr lang="en-US" dirty="0" smtClean="0"/>
              <a:t>use uninitialized variables will </a:t>
            </a:r>
            <a:r>
              <a:rPr lang="en-US" dirty="0"/>
              <a:t>fail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Attempts to use method </a:t>
            </a:r>
            <a:r>
              <a:rPr lang="en-US" dirty="0"/>
              <a:t>syntax (parentheses and commas) for a function </a:t>
            </a:r>
            <a:r>
              <a:rPr lang="en-US" dirty="0" smtClean="0"/>
              <a:t>call will fail.</a:t>
            </a:r>
          </a:p>
          <a:p>
            <a:pPr lvl="1"/>
            <a:r>
              <a:rPr lang="en-US" dirty="0" smtClean="0"/>
              <a:t>Attempts to reference non-existent properties will fail.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430" y="6314536"/>
            <a:ext cx="8337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msdn.microsoft.com/en-us/powershell/reference/4.0/microsoft.powershell.core/set-strictmode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8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and </a:t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6324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Rather </a:t>
            </a:r>
            <a:r>
              <a:rPr lang="en-US" dirty="0"/>
              <a:t>than using traditional comparison operators like 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 or 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PowerShell </a:t>
            </a:r>
            <a:r>
              <a:rPr lang="en-US" dirty="0"/>
              <a:t>uses </a:t>
            </a:r>
            <a:r>
              <a:rPr lang="en-US" dirty="0" smtClean="0"/>
              <a:t>-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/>
              <a:t> or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/>
              <a:t> to perform 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Comparison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are </a:t>
            </a:r>
            <a:r>
              <a:rPr lang="en-US" dirty="0"/>
              <a:t>the comparison operators </a:t>
            </a:r>
            <a:r>
              <a:rPr lang="en-US" dirty="0" smtClean="0"/>
              <a:t>commonly </a:t>
            </a:r>
            <a:r>
              <a:rPr lang="en-US" dirty="0"/>
              <a:t>used to compare </a:t>
            </a:r>
            <a:r>
              <a:rPr lang="en-US" dirty="0" smtClean="0"/>
              <a:t>numbers: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5556" y="2449388"/>
          <a:ext cx="671033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837"/>
                <a:gridCol w="1192938"/>
                <a:gridCol w="1665635"/>
                <a:gridCol w="103092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</a:rPr>
                        <a:t>Purpose</a:t>
                      </a:r>
                      <a:endParaRPr lang="en-US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  <a:endParaRPr lang="en-US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</a:rPr>
                        <a:t>Example</a:t>
                      </a:r>
                      <a:endParaRPr lang="en-US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rgbClr val="FFFFFF"/>
                          </a:solidFill>
                          <a:effectLst/>
                        </a:rPr>
                        <a:t>Returns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$false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$true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Equals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(1+1)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$true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3 -ne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(1+1)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$true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(1+1)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$true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Less than or equal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to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-le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(1+1)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$true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84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600" dirty="0" smtClean="0"/>
              <a:t>Statements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 statements can be </a:t>
            </a:r>
            <a:r>
              <a:rPr lang="en-US" dirty="0" smtClean="0"/>
              <a:t>used with</a:t>
            </a:r>
            <a:r>
              <a:rPr lang="en-US" dirty="0"/>
              <a:t> 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/>
              <a:t> </a:t>
            </a:r>
            <a:r>
              <a:rPr lang="en-US" dirty="0" smtClean="0"/>
              <a:t>and</a:t>
            </a:r>
          </a:p>
          <a:p>
            <a:pPr marL="344488" indent="0">
              <a:buNone/>
            </a:pP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 </a:t>
            </a:r>
            <a:r>
              <a:rPr lang="en-US" dirty="0" smtClean="0"/>
              <a:t>statements</a:t>
            </a:r>
            <a:r>
              <a:rPr lang="en-US" dirty="0"/>
              <a:t>, which allow you to handle multiple scenarios</a:t>
            </a:r>
            <a:r>
              <a:rPr lang="en-US" dirty="0" smtClean="0"/>
              <a:t>.</a:t>
            </a:r>
          </a:p>
          <a:p>
            <a:pPr marL="344488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$true;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lse{	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$false;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92D050"/>
                </a:solidFill>
                <a:cs typeface="Courier New" panose="02070309020205020404" pitchFamily="49" charset="0"/>
              </a:rPr>
              <a:t>This code is stupid – how should it be written?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3781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comparing against text strings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/>
              <a:t> can be used when an exact match is required.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-match</a:t>
            </a:r>
            <a:r>
              <a:rPr lang="en-US" b="1" dirty="0"/>
              <a:t> </a:t>
            </a:r>
            <a:r>
              <a:rPr lang="en-US" dirty="0"/>
              <a:t>operator can be used when looking for a portion of a </a:t>
            </a:r>
            <a:r>
              <a:rPr lang="en-US" dirty="0" smtClean="0"/>
              <a:t>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5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dirty="0"/>
              <a:t> can be used to perform wildcard searches. </a:t>
            </a:r>
            <a:endParaRPr lang="en-US" dirty="0" smtClean="0"/>
          </a:p>
          <a:p>
            <a:r>
              <a:rPr lang="en-US" dirty="0" smtClean="0"/>
              <a:t>PowerShell </a:t>
            </a:r>
            <a:r>
              <a:rPr lang="en-US" dirty="0"/>
              <a:t>can also be used to search for a particular value within an array by using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</a:t>
            </a:r>
            <a:r>
              <a:rPr lang="en-US" dirty="0"/>
              <a:t>,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notin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-contains</a:t>
            </a:r>
            <a:r>
              <a:rPr lang="en-US" dirty="0"/>
              <a:t>, or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notcontains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*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781" y="6366294"/>
            <a:ext cx="865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*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: -in and –contains do the same thing with parameter order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reveral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47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921530"/>
              </p:ext>
            </p:extLst>
          </p:nvPr>
        </p:nvGraphicFramePr>
        <p:xfrm>
          <a:off x="1283060" y="1734299"/>
          <a:ext cx="657788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339"/>
                <a:gridCol w="3312543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</a:rPr>
                        <a:t>Logical Operator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-and 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i="1" dirty="0"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 if $a and $b are </a:t>
                      </a:r>
                      <a:r>
                        <a:rPr lang="en-US" i="1" dirty="0"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otherwise </a:t>
                      </a:r>
                      <a:r>
                        <a:rPr lang="en-US" i="1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-or 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i="1">
                          <a:effectLst/>
                        </a:rPr>
                        <a:t>False</a:t>
                      </a:r>
                      <a:r>
                        <a:rPr lang="en-US">
                          <a:effectLst/>
                        </a:rPr>
                        <a:t> if $a and $b are </a:t>
                      </a:r>
                      <a:r>
                        <a:rPr lang="en-US" i="1">
                          <a:effectLst/>
                        </a:rPr>
                        <a:t>False</a:t>
                      </a:r>
                      <a:r>
                        <a:rPr lang="en-US">
                          <a:effectLst/>
                        </a:rPr>
                        <a:t>,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otherwise </a:t>
                      </a:r>
                      <a:r>
                        <a:rPr lang="en-US" i="1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i="1">
                          <a:effectLst/>
                        </a:rPr>
                        <a:t>True</a:t>
                      </a:r>
                      <a:r>
                        <a:rPr lang="en-US">
                          <a:effectLst/>
                        </a:rPr>
                        <a:t> if either $a or $b is </a:t>
                      </a:r>
                      <a:r>
                        <a:rPr lang="en-US" i="1">
                          <a:effectLst/>
                        </a:rPr>
                        <a:t>True</a:t>
                      </a:r>
                      <a:r>
                        <a:rPr lang="en-US">
                          <a:effectLst/>
                        </a:rPr>
                        <a:t>,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otherwise </a:t>
                      </a:r>
                      <a:r>
                        <a:rPr lang="en-US" i="1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b="1" dirty="0">
                          <a:effectLst/>
                        </a:rPr>
                        <a:t>-not</a:t>
                      </a:r>
                      <a:r>
                        <a:rPr lang="en-US" dirty="0">
                          <a:effectLst/>
                        </a:rPr>
                        <a:t>($a) </a:t>
                      </a:r>
                      <a:r>
                        <a:rPr lang="en-US" dirty="0" smtClean="0">
                          <a:effectLst/>
                        </a:rPr>
                        <a:t>   # alternatively </a:t>
                      </a:r>
                      <a:r>
                        <a:rPr lang="en-US" b="1" dirty="0">
                          <a:effectLst/>
                        </a:rPr>
                        <a:t>!</a:t>
                      </a:r>
                      <a:r>
                        <a:rPr lang="en-US" dirty="0">
                          <a:effectLst/>
                        </a:rPr>
                        <a:t>($a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i="1" dirty="0"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 if $a is </a:t>
                      </a:r>
                      <a:r>
                        <a:rPr lang="en-US" i="1" dirty="0">
                          <a:effectLst/>
                        </a:rPr>
                        <a:t>False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otherwise </a:t>
                      </a:r>
                      <a:r>
                        <a:rPr lang="en-US" i="1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8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5663291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a Loosely-Typed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60437"/>
            <a:ext cx="2971800" cy="178276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PS&gt;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123.45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PS&gt;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a.GetType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PS&gt;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="Patrick"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PS&gt;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b.GetType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82025" y="6367463"/>
            <a:ext cx="561975" cy="365125"/>
          </a:xfrm>
          <a:prstGeom prst="rect">
            <a:avLst/>
          </a:prstGeom>
        </p:spPr>
        <p:txBody>
          <a:bodyPr/>
          <a:lstStyle/>
          <a:p>
            <a:fld id="{852DCFB3-1945-4AF4-8A39-CDE79F6992C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2762250" y="2895600"/>
            <a:ext cx="6257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07627"/>
            <a:ext cx="3153194" cy="45307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Assigning: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$a=1,2,3,4</a:t>
            </a:r>
          </a:p>
          <a:p>
            <a:endParaRPr lang="en-US" sz="1400" dirty="0" smtClean="0"/>
          </a:p>
          <a:p>
            <a:r>
              <a:rPr lang="en-US" dirty="0" smtClean="0"/>
              <a:t>Referencing a cell: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$a[2]    # 3</a:t>
            </a:r>
          </a:p>
          <a:p>
            <a:endParaRPr lang="en-US" sz="1400" dirty="0" smtClean="0"/>
          </a:p>
          <a:p>
            <a:r>
              <a:rPr lang="en-US" dirty="0" smtClean="0"/>
              <a:t>Length: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4</a:t>
            </a:r>
          </a:p>
          <a:p>
            <a:endParaRPr lang="en-US" sz="1400" dirty="0" smtClean="0"/>
          </a:p>
          <a:p>
            <a:r>
              <a:rPr lang="en-US" dirty="0" smtClean="0"/>
              <a:t>Ranges: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$a[0..2] #1,2,3</a:t>
            </a:r>
          </a:p>
          <a:p>
            <a:endParaRPr lang="en-US" sz="1300" dirty="0" smtClean="0"/>
          </a:p>
          <a:p>
            <a:r>
              <a:rPr lang="en-US" dirty="0" smtClean="0"/>
              <a:t>Last Item: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$a[-1]  # 4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82025" y="6367463"/>
            <a:ext cx="561975" cy="365125"/>
          </a:xfrm>
          <a:prstGeom prst="rect">
            <a:avLst/>
          </a:prstGeom>
        </p:spPr>
        <p:txBody>
          <a:bodyPr/>
          <a:lstStyle/>
          <a:p>
            <a:fld id="{852DCFB3-1945-4AF4-8A39-CDE79F6992C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75" y="1125748"/>
            <a:ext cx="5473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9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 = @{"Montreal" =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]"01/20/2016"; `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Ottawa"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]"01/21/2016"}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$list[“Montreal"]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2025" y="6367463"/>
            <a:ext cx="561975" cy="365125"/>
          </a:xfrm>
          <a:prstGeom prst="rect">
            <a:avLst/>
          </a:prstGeom>
        </p:spPr>
        <p:txBody>
          <a:bodyPr/>
          <a:lstStyle/>
          <a:p>
            <a:fld id="{852DCFB3-1945-4AF4-8A39-CDE79F6992C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77166" y="1811997"/>
            <a:ext cx="1883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Line continuation char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61185" y="1388853"/>
            <a:ext cx="473015" cy="363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33" y="2415400"/>
            <a:ext cx="5077935" cy="30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3457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/ Function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900" y="1190375"/>
            <a:ext cx="82042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3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Calling the script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numThreads</a:t>
            </a:r>
            <a:r>
              <a:rPr lang="en-US" dirty="0" smtClean="0">
                <a:cs typeface="Courier New" panose="02070309020205020404" pitchFamily="49" charset="0"/>
              </a:rPr>
              <a:t> as an option will have the effect of defining an </a:t>
            </a:r>
            <a:r>
              <a:rPr lang="en-US" dirty="0" smtClean="0">
                <a:solidFill>
                  <a:srgbClr val="92D050"/>
                </a:solidFill>
                <a:cs typeface="Courier New" panose="02070309020205020404" pitchFamily="49" charset="0"/>
              </a:rPr>
              <a:t>integer variable</a:t>
            </a:r>
            <a:r>
              <a:rPr lang="en-US" dirty="0" smtClean="0">
                <a:cs typeface="Courier New" panose="02070309020205020404" pitchFamily="49" charset="0"/>
              </a:rPr>
              <a:t> to hold the passed value.  If nothing was passed, the </a:t>
            </a:r>
            <a:r>
              <a:rPr lang="en-US" dirty="0" smtClean="0">
                <a:solidFill>
                  <a:srgbClr val="92D050"/>
                </a:solidFill>
                <a:cs typeface="Courier New" panose="02070309020205020404" pitchFamily="49" charset="0"/>
              </a:rPr>
              <a:t>default value</a:t>
            </a:r>
            <a:r>
              <a:rPr lang="en-US" dirty="0" smtClean="0">
                <a:cs typeface="Courier New" panose="02070309020205020404" pitchFamily="49" charset="0"/>
              </a:rPr>
              <a:t> is 4.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 that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 smtClean="0">
                <a:cs typeface="Courier New" panose="02070309020205020404" pitchFamily="49" charset="0"/>
              </a:rPr>
              <a:t> keyword must be the first line of code in a script.  If it is not, the script will generate a </a:t>
            </a:r>
            <a:r>
              <a:rPr lang="en-US" dirty="0" smtClean="0">
                <a:solidFill>
                  <a:srgbClr val="92D050"/>
                </a:solidFill>
                <a:cs typeface="Courier New" panose="02070309020205020404" pitchFamily="49" charset="0"/>
              </a:rPr>
              <a:t>runtime error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What is a </a:t>
            </a:r>
            <a:r>
              <a:rPr lang="en-US" sz="4800" dirty="0" smtClean="0">
                <a:solidFill>
                  <a:srgbClr val="92D050"/>
                </a:solidFill>
              </a:rPr>
              <a:t>runtime</a:t>
            </a:r>
            <a:r>
              <a:rPr lang="en-US" sz="4800" dirty="0" smtClean="0"/>
              <a:t> error?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467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PowerShell </a:t>
            </a:r>
            <a:r>
              <a:rPr lang="en-US" dirty="0">
                <a:solidFill>
                  <a:srgbClr val="92D050"/>
                </a:solidFill>
              </a:rPr>
              <a:t>script</a:t>
            </a:r>
            <a:r>
              <a:rPr lang="en-US" dirty="0" smtClean="0"/>
              <a:t> files have </a:t>
            </a:r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.PS1</a:t>
            </a:r>
            <a:r>
              <a:rPr lang="en-US" dirty="0"/>
              <a:t> </a:t>
            </a:r>
            <a:r>
              <a:rPr lang="en-US" dirty="0" smtClean="0"/>
              <a:t>extension.</a:t>
            </a:r>
          </a:p>
          <a:p>
            <a:r>
              <a:rPr lang="en-US" dirty="0"/>
              <a:t>You should use the PowerShell ISE version (which provides an IDE to work in). </a:t>
            </a:r>
            <a:endParaRPr lang="en-US" dirty="0" smtClean="0"/>
          </a:p>
          <a:p>
            <a:r>
              <a:rPr lang="en-US" dirty="0"/>
              <a:t>PowerShell is a </a:t>
            </a:r>
            <a:r>
              <a:rPr lang="en-US" i="1" dirty="0">
                <a:solidFill>
                  <a:srgbClr val="92D050"/>
                </a:solidFill>
              </a:rPr>
              <a:t>loosely-typed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Ex.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"Patrick is "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2000" dirty="0" smtClean="0"/>
              <a:t>   </a:t>
            </a:r>
          </a:p>
          <a:p>
            <a:pPr lvl="2"/>
            <a:r>
              <a:rPr lang="en-US" sz="1600" dirty="0" smtClean="0"/>
              <a:t>54 is automatically casted to string.  PowerShell tries to guess at what you meant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16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Output-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]$Price,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]$Tax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+ $Tax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-price 1000 -tax 38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1038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NOTE: </a:t>
            </a:r>
            <a:r>
              <a:rPr lang="en-US" dirty="0"/>
              <a:t>in a block of code you need to define the function </a:t>
            </a:r>
            <a:r>
              <a:rPr lang="en-US" b="1" dirty="0">
                <a:solidFill>
                  <a:srgbClr val="92D050"/>
                </a:solidFill>
              </a:rPr>
              <a:t>before</a:t>
            </a:r>
            <a:r>
              <a:rPr lang="en-US" b="1" dirty="0"/>
              <a:t> </a:t>
            </a:r>
            <a:r>
              <a:rPr lang="en-US" dirty="0"/>
              <a:t>you call it.</a:t>
            </a:r>
          </a:p>
          <a:p>
            <a:r>
              <a:rPr lang="en-US" dirty="0"/>
              <a:t>Don't add brackets around the function parameters: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$result = Add-Numbers (5, 10) </a:t>
            </a:r>
            <a:r>
              <a:rPr lang="en-US" dirty="0" smtClean="0"/>
              <a:t>	-- </a:t>
            </a:r>
            <a:r>
              <a:rPr lang="en-US" dirty="0" smtClean="0">
                <a:solidFill>
                  <a:srgbClr val="FF0000"/>
                </a:solidFill>
              </a:rPr>
              <a:t>Wrong!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Add-Numbers 5 10</a:t>
            </a:r>
            <a:r>
              <a:rPr lang="en-US" dirty="0"/>
              <a:t>    </a:t>
            </a:r>
            <a:r>
              <a:rPr lang="en-US" dirty="0" smtClean="0"/>
              <a:t>	-- </a:t>
            </a:r>
            <a:r>
              <a:rPr lang="en-US" dirty="0" smtClean="0">
                <a:solidFill>
                  <a:srgbClr val="92D050"/>
                </a:solidFill>
              </a:rPr>
              <a:t>Right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6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</a:t>
            </a:r>
            <a:r>
              <a:rPr lang="en-US" dirty="0"/>
              <a:t>variables created in functions are </a:t>
            </a:r>
            <a:r>
              <a:rPr lang="en-US" i="1" dirty="0">
                <a:solidFill>
                  <a:srgbClr val="92D050"/>
                </a:solidFill>
              </a:rPr>
              <a:t>local</a:t>
            </a:r>
            <a:r>
              <a:rPr lang="en-US" dirty="0"/>
              <a:t>, they only exist within the function, though they are still visible if you call a second function from within the first one.</a:t>
            </a:r>
          </a:p>
          <a:p>
            <a:r>
              <a:rPr lang="en-US" dirty="0"/>
              <a:t>To </a:t>
            </a:r>
            <a:r>
              <a:rPr lang="en-US" i="1" dirty="0">
                <a:solidFill>
                  <a:srgbClr val="92D050"/>
                </a:solidFill>
              </a:rPr>
              <a:t>persist</a:t>
            </a:r>
            <a:r>
              <a:rPr lang="en-US" dirty="0"/>
              <a:t> a variable, so the function can be called repeatedly and the variable will retain it's last value, prepend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$script:</a:t>
            </a:r>
            <a:r>
              <a:rPr lang="en-US" dirty="0"/>
              <a:t> to the variable name, e.g.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script:myvar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make a variable global prepend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$global:</a:t>
            </a:r>
            <a:r>
              <a:rPr lang="en-US" dirty="0"/>
              <a:t> to the variable name, e.g.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global:myvar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9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92D050"/>
                </a:solidFill>
              </a:rPr>
              <a:t>How does passing by reference differ from passing by value?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53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default, PowerShell functions are </a:t>
            </a:r>
            <a:r>
              <a:rPr lang="en-US" i="1" dirty="0" smtClean="0">
                <a:solidFill>
                  <a:srgbClr val="92D050"/>
                </a:solidFill>
              </a:rPr>
              <a:t>pass by value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testing = 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add5 $testing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6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>
                <a:solidFill>
                  <a:srgbClr val="92D050"/>
                </a:solidFill>
              </a:rPr>
              <a:t>reference variable</a:t>
            </a:r>
            <a:r>
              <a:rPr lang="en-US" dirty="0"/>
              <a:t> </a:t>
            </a:r>
            <a:r>
              <a:rPr lang="en-US" dirty="0" smtClean="0"/>
              <a:t>(defined </a:t>
            </a:r>
            <a:r>
              <a:rPr lang="en-US" dirty="0"/>
              <a:t>with type: 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[ref]</a:t>
            </a:r>
            <a:r>
              <a:rPr lang="en-US" dirty="0"/>
              <a:t>) is able to change the value of another variable that is passed to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you can write a function that directly modifies one, (or more likely several) existing variables, rather than just returning a value.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94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add5([ref]$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testing = 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([ref]$testing)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4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If the parameter passed is not a reference variable, an </a:t>
            </a:r>
            <a:r>
              <a:rPr lang="en-US" i="1" dirty="0" err="1">
                <a:solidFill>
                  <a:srgbClr val="92D050"/>
                </a:solidFill>
              </a:rPr>
              <a:t>InvalidArgument</a:t>
            </a:r>
            <a:r>
              <a:rPr lang="en-US" dirty="0"/>
              <a:t> exception will be thrown. The parameters passed must also match the </a:t>
            </a:r>
            <a:r>
              <a:rPr lang="en-US" i="1" dirty="0">
                <a:solidFill>
                  <a:srgbClr val="92D050"/>
                </a:solidFill>
              </a:rPr>
              <a:t>type</a:t>
            </a:r>
            <a:r>
              <a:rPr lang="en-US" i="1" dirty="0"/>
              <a:t> </a:t>
            </a:r>
            <a:r>
              <a:rPr lang="en-US" dirty="0"/>
              <a:t>required, integer, string etc.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2223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885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PowerShell </a:t>
            </a:r>
            <a:r>
              <a:rPr lang="en-US" dirty="0"/>
              <a:t>loops, at their most basic, simply repeat the same set of commands a set number of </a:t>
            </a:r>
            <a:r>
              <a:rPr lang="en-US" dirty="0" smtClean="0"/>
              <a:t>times.</a:t>
            </a:r>
          </a:p>
          <a:p>
            <a:r>
              <a:rPr lang="en-US" dirty="0"/>
              <a:t>P</a:t>
            </a:r>
            <a:r>
              <a:rPr lang="en-US" dirty="0" smtClean="0"/>
              <a:t>owerShell </a:t>
            </a:r>
            <a:r>
              <a:rPr lang="en-US" dirty="0"/>
              <a:t>in particular features a number of cmdlets -- notably those that begin with the verb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-- which return objects containing large numbers of similar data.</a:t>
            </a:r>
          </a:p>
          <a:p>
            <a:r>
              <a:rPr lang="en-US" dirty="0"/>
              <a:t>There are several types of loops available in </a:t>
            </a:r>
            <a:r>
              <a:rPr lang="en-US" dirty="0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($start -ne 1){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some code…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$start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4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… 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-le 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What is the output on the console?</a:t>
            </a:r>
            <a:endParaRPr lang="en-US" sz="3600" dirty="0">
              <a:solidFill>
                <a:srgbClr val="92D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8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in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PowerShell gives you access to the full underlying power of the .NET Framework.</a:t>
            </a:r>
          </a:p>
          <a:p>
            <a:pPr lvl="1"/>
            <a:r>
              <a:rPr lang="en-US" dirty="0" smtClean="0"/>
              <a:t>Some PowerShell “scripts” are practically indistinguishable from a C# program written in Visual Studio. </a:t>
            </a:r>
          </a:p>
        </p:txBody>
      </p:sp>
    </p:spTree>
    <p:extLst>
      <p:ext uri="{BB962C8B-B14F-4D97-AF65-F5344CB8AC3E}">
        <p14:creationId xmlns:p14="http://schemas.microsoft.com/office/powerpoint/2010/main" val="3109896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smtClean="0"/>
              <a:t>How are </a:t>
            </a:r>
            <a:r>
              <a:rPr lang="en-US" sz="4000" b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4000" smtClean="0"/>
              <a:t>loops and </a:t>
            </a:r>
            <a:br>
              <a:rPr lang="en-US" sz="4000" smtClean="0"/>
            </a:br>
            <a:r>
              <a:rPr lang="en-US" sz="4000" b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… while</a:t>
            </a: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smtClean="0"/>
              <a:t>loops different?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05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… until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What is the output on the console?</a:t>
            </a:r>
            <a:endParaRPr lang="en-US" sz="3600" dirty="0">
              <a:solidFill>
                <a:srgbClr val="92D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2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How are </a:t>
            </a:r>
            <a:r>
              <a:rPr lang="en-US" sz="40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… while </a:t>
            </a:r>
            <a:r>
              <a:rPr lang="en-US" sz="4000" dirty="0" smtClean="0"/>
              <a:t>loops and </a:t>
            </a:r>
            <a:br>
              <a:rPr lang="en-US" sz="4000" dirty="0" smtClean="0"/>
            </a:br>
            <a:r>
              <a:rPr lang="en-US" sz="40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… until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smtClean="0"/>
              <a:t>loops different?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1103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Concepts in the next example:</a:t>
            </a:r>
          </a:p>
          <a:p>
            <a:r>
              <a:rPr lang="en-US" sz="2400" dirty="0" err="1">
                <a:cs typeface="Courier New" panose="02070309020205020404" pitchFamily="49" charset="0"/>
              </a:rPr>
              <a:t>n</a:t>
            </a:r>
            <a:r>
              <a:rPr lang="en-US" sz="2400" dirty="0" err="1" smtClean="0">
                <a:cs typeface="Courier New" panose="02070309020205020404" pitchFamily="49" charset="0"/>
              </a:rPr>
              <a:t>..m</a:t>
            </a:r>
            <a:r>
              <a:rPr lang="en-US" sz="2400" dirty="0" smtClean="0">
                <a:cs typeface="Courier New" panose="02070309020205020404" pitchFamily="49" charset="0"/>
              </a:rPr>
              <a:t> defines a range of numbers returned in a list (or array).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$a=8..11;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$a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11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1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Concepts in the next example: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Where-Object </a:t>
            </a:r>
            <a:r>
              <a:rPr lang="en-US" sz="2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US" sz="2400" dirty="0" smtClean="0">
                <a:cs typeface="Courier New" panose="02070309020205020404" pitchFamily="49" charset="0"/>
              </a:rPr>
              <a:t> establishes a </a:t>
            </a:r>
            <a:r>
              <a:rPr lang="en-US" sz="2400" i="1" dirty="0" smtClean="0">
                <a:solidFill>
                  <a:srgbClr val="92D050"/>
                </a:solidFill>
                <a:cs typeface="Courier New" panose="02070309020205020404" pitchFamily="49" charset="0"/>
              </a:rPr>
              <a:t>filter</a:t>
            </a:r>
            <a:r>
              <a:rPr lang="en-US" sz="2400" dirty="0" smtClean="0">
                <a:cs typeface="Courier New" panose="02070309020205020404" pitchFamily="49" charset="0"/>
              </a:rPr>
              <a:t> (where clause) similar to SQL:</a:t>
            </a:r>
            <a:endParaRPr lang="en-US" sz="1600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$a=8..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sz="1600" dirty="0">
                <a:cs typeface="Courier New" panose="02070309020205020404" pitchFamily="49" charset="0"/>
              </a:rPr>
              <a:t>|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Where-Object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$_ % 2 –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0} 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PS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$a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94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@(2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..($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/3+1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($x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Where-Object {$_ % 2 -ne 0}){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($num % $x -eq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$FALSE;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62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following example shows a basic For loop used to create a multiplication table</a:t>
            </a:r>
            <a:r>
              <a:rPr lang="en-US" sz="1800" dirty="0" smtClean="0"/>
              <a:t>:</a:t>
            </a:r>
          </a:p>
          <a:p>
            <a:pPr lvl="3"/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($i=0; $i -le 10; $i++) {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* $i = " + (10 * $i</a:t>
            </a: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Show the colors in an array:</a:t>
            </a:r>
          </a:p>
          <a:p>
            <a:pPr lvl="3"/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$colors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@("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Orange","Yellow","Green","Blue","Indigo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colors[$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59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some situations you may need to exit a loop early based on something other than the loops condition. In this case the </a:t>
            </a:r>
            <a:r>
              <a:rPr lang="en-US" b="1" i="1" dirty="0"/>
              <a:t>Break</a:t>
            </a:r>
            <a:r>
              <a:rPr lang="en-US" dirty="0"/>
              <a:t> keyword can be invoked in order to exit out of the loop. This </a:t>
            </a:r>
            <a:r>
              <a:rPr lang="en-US" dirty="0" smtClean="0"/>
              <a:t>example uses </a:t>
            </a:r>
            <a:r>
              <a:rPr lang="en-US" dirty="0"/>
              <a:t>an infinite loop and the </a:t>
            </a:r>
            <a:r>
              <a:rPr lang="en-US" dirty="0" smtClean="0"/>
              <a:t>break </a:t>
            </a:r>
            <a:r>
              <a:rPr lang="en-US" dirty="0"/>
              <a:t>keyword to exit </a:t>
            </a:r>
            <a:r>
              <a:rPr lang="en-US" dirty="0" smtClean="0"/>
              <a:t>out </a:t>
            </a:r>
            <a:r>
              <a:rPr lang="en-US" dirty="0"/>
              <a:t>at the appropriate time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52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 statement </a:t>
            </a:r>
            <a:r>
              <a:rPr lang="en-US" dirty="0" smtClean="0"/>
              <a:t>returns the flow </a:t>
            </a:r>
            <a:r>
              <a:rPr lang="en-US" dirty="0"/>
              <a:t>to the top of the innermost loop that is controlled by a 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 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or 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 statement. Probably the best way to understand this is to see it in action.</a:t>
            </a:r>
            <a:endParaRPr lang="en-US" dirty="0" smtClean="0">
              <a:cs typeface="Courier New" panose="02070309020205020404" pitchFamily="49" charset="0"/>
            </a:endParaRPr>
          </a:p>
          <a:p>
            <a:pPr lvl="4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array]$a = 1..6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$a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3){continue}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684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 up an array of the following musical instruments:</a:t>
            </a:r>
          </a:p>
          <a:p>
            <a:pPr marL="0" indent="0">
              <a:buNone/>
            </a:pPr>
            <a:r>
              <a:rPr lang="en-US" b="1" dirty="0" smtClean="0"/>
              <a:t>	cello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guitar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violin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double </a:t>
            </a:r>
            <a:r>
              <a:rPr lang="en-US" b="1" dirty="0"/>
              <a:t>bass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Loop </a:t>
            </a:r>
            <a:r>
              <a:rPr lang="en-US" dirty="0"/>
              <a:t>round and remove the vowels. Display the new </a:t>
            </a:r>
            <a:r>
              <a:rPr lang="en-US" dirty="0" smtClean="0"/>
              <a:t>words.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Redirecting Output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dirty="0"/>
              <a:t>use the angle bracket to perform redirection. </a:t>
            </a:r>
            <a:endParaRPr lang="en-US" dirty="0" smtClean="0"/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file.txt</a:t>
            </a:r>
            <a:r>
              <a:rPr lang="en-US" dirty="0"/>
              <a:t> will redirect the output of the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/>
              <a:t>command into the text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even do the double-angle trick, where the content will be </a:t>
            </a:r>
            <a:r>
              <a:rPr lang="en-US" dirty="0">
                <a:solidFill>
                  <a:srgbClr val="92D050"/>
                </a:solidFill>
              </a:rPr>
              <a:t>appended</a:t>
            </a:r>
            <a:r>
              <a:rPr lang="en-US" dirty="0"/>
              <a:t> to the specified file: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file.txt</a:t>
            </a:r>
          </a:p>
        </p:txBody>
      </p:sp>
    </p:spTree>
    <p:extLst>
      <p:ext uri="{BB962C8B-B14F-4D97-AF65-F5344CB8AC3E}">
        <p14:creationId xmlns:p14="http://schemas.microsoft.com/office/powerpoint/2010/main" val="37624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to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40771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Write-Host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rite-host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handy cmdlet with a very practical switch —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nonewline</a:t>
            </a:r>
            <a:r>
              <a:rPr lang="en-US" dirty="0" smtClean="0"/>
              <a:t>.  What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nonewline</a:t>
            </a:r>
            <a:r>
              <a:rPr lang="en-US" dirty="0" smtClean="0"/>
              <a:t> </a:t>
            </a:r>
            <a:r>
              <a:rPr lang="en-US" dirty="0"/>
              <a:t>provides is a simple way to join different lines </a:t>
            </a:r>
            <a:r>
              <a:rPr lang="en-US" dirty="0" smtClean="0"/>
              <a:t>together:</a:t>
            </a:r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write-host –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nonewline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“Counting from 1 to 9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(seconds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($element in 1..9){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Write-Host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NoNewLine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“${element} “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Start-Sleep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–Seconds 1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Write-Host “”</a:t>
            </a:r>
          </a:p>
        </p:txBody>
      </p:sp>
    </p:spTree>
    <p:extLst>
      <p:ext uri="{BB962C8B-B14F-4D97-AF65-F5344CB8AC3E}">
        <p14:creationId xmlns:p14="http://schemas.microsoft.com/office/powerpoint/2010/main" val="341944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Write-Host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write-host</a:t>
            </a:r>
            <a:r>
              <a:rPr lang="en-US" dirty="0"/>
              <a:t> is </a:t>
            </a:r>
            <a:r>
              <a:rPr lang="en-US" dirty="0" smtClean="0"/>
              <a:t>also useful </a:t>
            </a:r>
            <a:r>
              <a:rPr lang="en-US" dirty="0"/>
              <a:t>for </a:t>
            </a:r>
            <a:r>
              <a:rPr lang="en-US" dirty="0" smtClean="0"/>
              <a:t>is adding </a:t>
            </a:r>
            <a:r>
              <a:rPr lang="en-US" dirty="0"/>
              <a:t>color </a:t>
            </a:r>
            <a:r>
              <a:rPr lang="en-US" dirty="0" smtClean="0"/>
              <a:t>to </a:t>
            </a:r>
            <a:r>
              <a:rPr lang="en-US" dirty="0"/>
              <a:t>output. This can be very useful when trying to make output stand </a:t>
            </a:r>
            <a:r>
              <a:rPr lang="en-US" dirty="0" smtClean="0"/>
              <a:t>out.  On the next slide we’ll blend in some colors to the previous example.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2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Write-Host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Write-Host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NoNewLine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“Counting from 1 to 9 (in seconds): “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1..9){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 3 -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0){ “green” } </a:t>
            </a:r>
          </a:p>
          <a:p>
            <a:pPr marL="0" indent="0">
              <a:buNone/>
            </a:pPr>
            <a:r>
              <a:rPr lang="da-DK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elseif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($i %3 -eq 1) { “Red”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{“Yellow”}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Write-Host 	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NoNewLine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“${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” `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$color `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ForegroundColor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“Black”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Start-Sleep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–Seconds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4673450"/>
            <a:ext cx="70199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code to create a checkerboard pattern with the </a:t>
            </a:r>
            <a:r>
              <a:rPr lang="en-US" dirty="0" smtClean="0"/>
              <a:t>letters “B" </a:t>
            </a:r>
            <a:r>
              <a:rPr lang="en-US" dirty="0"/>
              <a:t>and </a:t>
            </a:r>
            <a:r>
              <a:rPr lang="en-US" dirty="0" smtClean="0"/>
              <a:t>“W" (colored appropriately).  </a:t>
            </a:r>
          </a:p>
          <a:p>
            <a:r>
              <a:rPr lang="en-US" dirty="0" smtClean="0"/>
              <a:t>Display to the console</a:t>
            </a:r>
            <a:r>
              <a:rPr lang="en-US" dirty="0"/>
              <a:t>. When you have </a:t>
            </a:r>
            <a:r>
              <a:rPr lang="en-US" dirty="0" smtClean="0"/>
              <a:t>finished </a:t>
            </a:r>
            <a:r>
              <a:rPr lang="en-US" dirty="0"/>
              <a:t>this exercise, it should look something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Warning</a:t>
            </a:r>
            <a:r>
              <a:rPr lang="en-US" dirty="0" smtClean="0"/>
              <a:t>: The hardest part is getting the colors coded properly on different rows.  Note that row 1 &amp; 2 start with different colors!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26" y="2617488"/>
            <a:ext cx="1776548" cy="20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46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“Evil”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boxes = @{ black = @{ char="B";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="black";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="white"};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white = @{ char="W";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="white";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="black"}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1..64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$color=	if($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2 -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([math]::floor(($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 / 8) % 2 -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boxes.Item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("black")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	{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boxes.Item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("white") };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Write-Host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NoNewLine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("char") `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`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ForegroundColor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 8 -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Write-Host;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900" y="6305910"/>
            <a:ext cx="374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NOTE: Next slide, more visible?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54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“Evil”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5" t="1828"/>
          <a:stretch/>
        </p:blipFill>
        <p:spPr>
          <a:xfrm>
            <a:off x="469427" y="1319842"/>
            <a:ext cx="8205146" cy="32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56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“Evil”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boxes = @{ black = @{ char="B";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="black";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="white"};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white = @{ char="W";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="white";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="black"}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1..64){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if([math]::floor(($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- 1) / 8) % 2 -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0){ # even numbered row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$color=if($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2 -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1){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boxes.Item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("black") } else {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boxes.Item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("white") };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$color=if($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2 -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1){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boxes.Item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("white") } else {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boxes.Item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("black") };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Write-Host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–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NoNewLine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   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("char")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	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ForegroundColor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8 -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Write-Host;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900" y="6305910"/>
            <a:ext cx="374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NOTE: Next slide, more visible?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07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“Easy” Solution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3" b="3404"/>
          <a:stretch/>
        </p:blipFill>
        <p:spPr>
          <a:xfrm>
            <a:off x="1782396" y="1013663"/>
            <a:ext cx="5579209" cy="44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9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2555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 smtClean="0"/>
          </a:p>
        </p:txBody>
      </p:sp>
      <p:graphicFrame>
        <p:nvGraphicFramePr>
          <p:cNvPr id="87110" name="Group 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951024"/>
              </p:ext>
            </p:extLst>
          </p:nvPr>
        </p:nvGraphicFramePr>
        <p:xfrm>
          <a:off x="1705195" y="1419045"/>
          <a:ext cx="5733611" cy="2682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388843"/>
                <a:gridCol w="4344768"/>
              </a:tblGrid>
              <a:tr h="2696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</a:tr>
              <a:tr h="2696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32-bit signed integer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</a:tr>
              <a:tr h="2696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[string]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Fixed-length string of Unicode characters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</a:tr>
              <a:tr h="2696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[byte]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 8-bit unsigned character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</a:tr>
              <a:tr h="2696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Boolean True/False value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</a:tr>
              <a:tr h="2696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[single]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Single-precision 32-bit floating point number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</a:tr>
              <a:tr h="2696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[array]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 array of values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</a:tr>
              <a:tr h="2696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hashtable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hashtable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object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23715" marR="123715" anchor="ctr" horzOverflow="overflow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82025" y="6367463"/>
            <a:ext cx="561975" cy="365125"/>
          </a:xfrm>
          <a:prstGeom prst="rect">
            <a:avLst/>
          </a:prstGeom>
        </p:spPr>
        <p:txBody>
          <a:bodyPr/>
          <a:lstStyle/>
          <a:p>
            <a:fld id="{55870573-9B98-4EAD-B9B8-9F003322BB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682" y="6367117"/>
            <a:ext cx="65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Note: These are the important ones for our class, there are tons more.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($VALUE)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($VALUE)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Write-Host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ForegroundColor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GREEN “TRUE”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Write-Host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ForegroundColor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RED   “FALSE”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FALSE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			</a:t>
            </a:r>
            <a:r>
              <a:rPr lang="en-US" sz="3800" b="1" dirty="0" smtClean="0">
                <a:solidFill>
                  <a:srgbClr val="92D050"/>
                </a:solidFill>
                <a:cs typeface="Courier New" panose="02070309020205020404" pitchFamily="49" charset="0"/>
              </a:rPr>
              <a:t># WHAT?!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5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63638"/>
            <a:ext cx="8204200" cy="45307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92D050"/>
                </a:solidFill>
              </a:rPr>
              <a:t>‘Why is “FALSE” TRUE</a:t>
            </a:r>
            <a:r>
              <a:rPr lang="en-US" dirty="0" smtClean="0">
                <a:solidFill>
                  <a:srgbClr val="92D050"/>
                </a:solidFill>
              </a:rPr>
              <a:t>?’</a:t>
            </a:r>
            <a:r>
              <a:rPr lang="en-US" dirty="0">
                <a:solidFill>
                  <a:srgbClr val="92D050"/>
                </a:solidFill>
              </a:rPr>
              <a:t>   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 smtClean="0"/>
              <a:t>Strings </a:t>
            </a:r>
            <a:r>
              <a:rPr lang="en-US" dirty="0"/>
              <a:t>can be evaluated as Booleans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If the length of a </a:t>
            </a:r>
            <a:r>
              <a:rPr lang="en-US" dirty="0"/>
              <a:t>string is </a:t>
            </a:r>
            <a:r>
              <a:rPr lang="en-US" dirty="0" smtClean="0"/>
              <a:t>ZERO </a:t>
            </a:r>
            <a:r>
              <a:rPr lang="en-US" dirty="0"/>
              <a:t>– it is false, otherwise it is TRUE.  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dirty="0"/>
              <a:t>FALSE” has 5 characters so it is TRUE.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37939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 layout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1325</Words>
  <Application>Microsoft Office PowerPoint</Application>
  <PresentationFormat>On-screen Show (4:3)</PresentationFormat>
  <Paragraphs>342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 Unicode MS</vt:lpstr>
      <vt:lpstr>MS PGothic</vt:lpstr>
      <vt:lpstr>MS PGothic</vt:lpstr>
      <vt:lpstr>Arial</vt:lpstr>
      <vt:lpstr>Consolas</vt:lpstr>
      <vt:lpstr>Courier New</vt:lpstr>
      <vt:lpstr>Helvetica</vt:lpstr>
      <vt:lpstr>Times New Roman</vt:lpstr>
      <vt:lpstr>Verdana</vt:lpstr>
      <vt:lpstr>1_Master layout</vt:lpstr>
      <vt:lpstr>PowerShell [cont’d]</vt:lpstr>
      <vt:lpstr>Review</vt:lpstr>
      <vt:lpstr>Review</vt:lpstr>
      <vt:lpstr>C# in PowerShell</vt:lpstr>
      <vt:lpstr>Redirecting Output</vt:lpstr>
      <vt:lpstr>Data Types</vt:lpstr>
      <vt:lpstr>Data types</vt:lpstr>
      <vt:lpstr>Booleans</vt:lpstr>
      <vt:lpstr>PowerPoint Presentation</vt:lpstr>
      <vt:lpstr>Booleans (cont’d)</vt:lpstr>
      <vt:lpstr>Booleans (cont’d)</vt:lpstr>
      <vt:lpstr>Booleans (cont’d)</vt:lpstr>
      <vt:lpstr>Booleans (cont’d)</vt:lpstr>
      <vt:lpstr>Using strict coding rules</vt:lpstr>
      <vt:lpstr>strict Mode</vt:lpstr>
      <vt:lpstr>Comparison and  Logical Operators</vt:lpstr>
      <vt:lpstr>Comparison Operators</vt:lpstr>
      <vt:lpstr>Comparison Operators</vt:lpstr>
      <vt:lpstr>If Statements</vt:lpstr>
      <vt:lpstr>Comparison Operators (cont’d)</vt:lpstr>
      <vt:lpstr>Comparison Operators (cont’d)</vt:lpstr>
      <vt:lpstr>Review: Logical Operators</vt:lpstr>
      <vt:lpstr>Data Types</vt:lpstr>
      <vt:lpstr>Variables in a Loosely-Typed Language</vt:lpstr>
      <vt:lpstr>Arrays</vt:lpstr>
      <vt:lpstr>Hashtables</vt:lpstr>
      <vt:lpstr>Functions</vt:lpstr>
      <vt:lpstr>Script / Function Parameters</vt:lpstr>
      <vt:lpstr>PowerPoint Presentation</vt:lpstr>
      <vt:lpstr>Functions</vt:lpstr>
      <vt:lpstr>Scope of Variables</vt:lpstr>
      <vt:lpstr>PowerPoint Presentation</vt:lpstr>
      <vt:lpstr>Passing by Reference</vt:lpstr>
      <vt:lpstr>Passing by Reference</vt:lpstr>
      <vt:lpstr>Passing by Reference</vt:lpstr>
      <vt:lpstr>Looping</vt:lpstr>
      <vt:lpstr>Programming With Loops</vt:lpstr>
      <vt:lpstr>while Loops</vt:lpstr>
      <vt:lpstr>do … while Loops</vt:lpstr>
      <vt:lpstr>PowerPoint Presentation</vt:lpstr>
      <vt:lpstr>do … until Loops</vt:lpstr>
      <vt:lpstr>PowerPoint Presentation</vt:lpstr>
      <vt:lpstr>foreach Loops</vt:lpstr>
      <vt:lpstr>foreach Loops</vt:lpstr>
      <vt:lpstr>foreach Loops</vt:lpstr>
      <vt:lpstr>for Loops</vt:lpstr>
      <vt:lpstr>break</vt:lpstr>
      <vt:lpstr>continue</vt:lpstr>
      <vt:lpstr>Exercise</vt:lpstr>
      <vt:lpstr>Writing to Console</vt:lpstr>
      <vt:lpstr>Using Write-Host</vt:lpstr>
      <vt:lpstr>Using Write-Host</vt:lpstr>
      <vt:lpstr>Using Write-Host</vt:lpstr>
      <vt:lpstr>Exercise</vt:lpstr>
      <vt:lpstr>“Evil” Solution</vt:lpstr>
      <vt:lpstr>“Evil” Solution</vt:lpstr>
      <vt:lpstr>Less “Evil” Solution</vt:lpstr>
      <vt:lpstr>“Easy”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2016-12-23T20:39:29Z</dcterms:created>
  <dcterms:modified xsi:type="dcterms:W3CDTF">2017-01-05T18:42:24Z</dcterms:modified>
</cp:coreProperties>
</file>