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1" autoAdjust="0"/>
  </p:normalViewPr>
  <p:slideViewPr>
    <p:cSldViewPr snapToGrid="0">
      <p:cViewPr varScale="1">
        <p:scale>
          <a:sx n="90" d="100"/>
          <a:sy n="90" d="100"/>
        </p:scale>
        <p:origin x="326" y="62"/>
      </p:cViewPr>
      <p:guideLst/>
    </p:cSldViewPr>
  </p:slideViewPr>
  <p:outlineViewPr>
    <p:cViewPr>
      <p:scale>
        <a:sx n="33" d="100"/>
        <a:sy n="33" d="100"/>
      </p:scale>
      <p:origin x="0" y="-1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EP LUTPI NUR" userId="a64ce842b39af3de" providerId="LiveId" clId="{CC2328D6-B4E5-4FDF-AE34-F13593D4851B}"/>
    <pc:docChg chg="modSld">
      <pc:chgData name="ISEP LUTPI NUR" userId="a64ce842b39af3de" providerId="LiveId" clId="{CC2328D6-B4E5-4FDF-AE34-F13593D4851B}" dt="2021-03-31T12:59:37.131" v="50" actId="20577"/>
      <pc:docMkLst>
        <pc:docMk/>
      </pc:docMkLst>
      <pc:sldChg chg="modSp mod">
        <pc:chgData name="ISEP LUTPI NUR" userId="a64ce842b39af3de" providerId="LiveId" clId="{CC2328D6-B4E5-4FDF-AE34-F13593D4851B}" dt="2021-03-31T12:59:37.131" v="50" actId="20577"/>
        <pc:sldMkLst>
          <pc:docMk/>
          <pc:sldMk cId="1249905086" sldId="257"/>
        </pc:sldMkLst>
        <pc:spChg chg="mod">
          <ac:chgData name="ISEP LUTPI NUR" userId="a64ce842b39af3de" providerId="LiveId" clId="{CC2328D6-B4E5-4FDF-AE34-F13593D4851B}" dt="2021-03-31T12:59:37.131" v="50" actId="20577"/>
          <ac:spMkLst>
            <pc:docMk/>
            <pc:sldMk cId="1249905086" sldId="257"/>
            <ac:spMk id="4" creationId="{F5CF6FA3-881A-47D2-83A6-2DE26067E7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40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chemeClr val="tx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1372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2156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2935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7844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2731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3644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3012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5445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44229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7100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2157656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880B-CE88-4604-9983-E4046CA98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UTS SISTEM PENDUKUNG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1A39E-F846-47FC-A6FB-2A873081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Promethee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AE7B-7688-45C3-895D-44694AC3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MENENTUKAN NILAI LEAVING FLOW, ENTERING FLOW, NET FLOW DAN HASIL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526FD-50D3-4878-8840-EC788BFCD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42408"/>
              </p:ext>
            </p:extLst>
          </p:nvPr>
        </p:nvGraphicFramePr>
        <p:xfrm>
          <a:off x="1046316" y="3075304"/>
          <a:ext cx="10404004" cy="2075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767">
                  <a:extLst>
                    <a:ext uri="{9D8B030D-6E8A-4147-A177-3AD203B41FA5}">
                      <a16:colId xmlns:a16="http://schemas.microsoft.com/office/drawing/2014/main" val="708948892"/>
                    </a:ext>
                  </a:extLst>
                </a:gridCol>
                <a:gridCol w="2085630">
                  <a:extLst>
                    <a:ext uri="{9D8B030D-6E8A-4147-A177-3AD203B41FA5}">
                      <a16:colId xmlns:a16="http://schemas.microsoft.com/office/drawing/2014/main" val="1383864385"/>
                    </a:ext>
                  </a:extLst>
                </a:gridCol>
                <a:gridCol w="2085630">
                  <a:extLst>
                    <a:ext uri="{9D8B030D-6E8A-4147-A177-3AD203B41FA5}">
                      <a16:colId xmlns:a16="http://schemas.microsoft.com/office/drawing/2014/main" val="2800405915"/>
                    </a:ext>
                  </a:extLst>
                </a:gridCol>
                <a:gridCol w="2085630">
                  <a:extLst>
                    <a:ext uri="{9D8B030D-6E8A-4147-A177-3AD203B41FA5}">
                      <a16:colId xmlns:a16="http://schemas.microsoft.com/office/drawing/2014/main" val="1627581389"/>
                    </a:ext>
                  </a:extLst>
                </a:gridCol>
                <a:gridCol w="1619430">
                  <a:extLst>
                    <a:ext uri="{9D8B030D-6E8A-4147-A177-3AD203B41FA5}">
                      <a16:colId xmlns:a16="http://schemas.microsoft.com/office/drawing/2014/main" val="2219784144"/>
                    </a:ext>
                  </a:extLst>
                </a:gridCol>
                <a:gridCol w="1349917">
                  <a:extLst>
                    <a:ext uri="{9D8B030D-6E8A-4147-A177-3AD203B41FA5}">
                      <a16:colId xmlns:a16="http://schemas.microsoft.com/office/drawing/2014/main" val="2688688444"/>
                    </a:ext>
                  </a:extLst>
                </a:gridCol>
              </a:tblGrid>
              <a:tr h="662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Alternatif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LEAVING FLOW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</a:rPr>
                        <a:t>ENTERING FLOW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FLOW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JUMLAH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RANGKING</a:t>
                      </a:r>
                      <a:endParaRPr 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ctr">
                    <a:solidFill>
                      <a:srgbClr val="EB5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61855"/>
                  </a:ext>
                </a:extLst>
              </a:tr>
              <a:tr h="35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A1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0.833333333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3.333333333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-2.5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1.666666667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extLst>
                  <a:ext uri="{0D108BD9-81ED-4DB2-BD59-A6C34878D82A}">
                    <a16:rowId xmlns:a16="http://schemas.microsoft.com/office/drawing/2014/main" val="2936153111"/>
                  </a:ext>
                </a:extLst>
              </a:tr>
              <a:tr h="35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0.333333333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1.333333333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-1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0.666666667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extLst>
                  <a:ext uri="{0D108BD9-81ED-4DB2-BD59-A6C34878D82A}">
                    <a16:rowId xmlns:a16="http://schemas.microsoft.com/office/drawing/2014/main" val="1635554251"/>
                  </a:ext>
                </a:extLst>
              </a:tr>
              <a:tr h="35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extLst>
                  <a:ext uri="{0D108BD9-81ED-4DB2-BD59-A6C34878D82A}">
                    <a16:rowId xmlns:a16="http://schemas.microsoft.com/office/drawing/2014/main" val="3421892512"/>
                  </a:ext>
                </a:extLst>
              </a:tr>
              <a:tr h="35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-1.5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22" marR="14722" marT="14722" marB="0" anchor="b"/>
                </a:tc>
                <a:extLst>
                  <a:ext uri="{0D108BD9-81ED-4DB2-BD59-A6C34878D82A}">
                    <a16:rowId xmlns:a16="http://schemas.microsoft.com/office/drawing/2014/main" val="24437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0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C98F-4700-4E7F-81E0-FA15AA0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73F3-7CA3-4799-BF95-10603207A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A1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perangkingan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promethea.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1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direkomendasikan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asisten</a:t>
            </a:r>
            <a:r>
              <a:rPr lang="en-US" sz="2400" dirty="0"/>
              <a:t> </a:t>
            </a:r>
            <a:r>
              <a:rPr lang="en-US" sz="2400" dirty="0" err="1"/>
              <a:t>laboratorium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50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4DCAC-20DE-4489-8B65-17DCFA66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Terima</a:t>
            </a:r>
            <a:r>
              <a:rPr lang="en-US" sz="60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80993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D8580A-09FF-4B65-B324-E6E61D16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F6FA3-881A-47D2-83A6-2DE26067E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Isep</a:t>
            </a:r>
            <a:r>
              <a:rPr lang="en-US" sz="2400" dirty="0"/>
              <a:t> </a:t>
            </a:r>
            <a:r>
              <a:rPr lang="en-US" sz="2400" dirty="0" err="1"/>
              <a:t>Lutpi</a:t>
            </a:r>
            <a:r>
              <a:rPr lang="en-US" sz="2400" dirty="0"/>
              <a:t> Nur</a:t>
            </a:r>
            <a:r>
              <a:rPr lang="id-ID" sz="2400" dirty="0"/>
              <a:t> (2113191079)</a:t>
            </a:r>
            <a:endParaRPr lang="en-US" sz="2400" dirty="0"/>
          </a:p>
          <a:p>
            <a:r>
              <a:rPr lang="en-US" sz="2400" dirty="0"/>
              <a:t>Ra</a:t>
            </a:r>
            <a:r>
              <a:rPr lang="id-ID" sz="2400" dirty="0"/>
              <a:t>d</a:t>
            </a:r>
            <a:r>
              <a:rPr lang="en-US" sz="2400" dirty="0" err="1"/>
              <a:t>zfin</a:t>
            </a:r>
            <a:r>
              <a:rPr lang="en-US" sz="2400" dirty="0"/>
              <a:t> </a:t>
            </a:r>
            <a:r>
              <a:rPr lang="en-US" sz="2400" dirty="0" err="1"/>
              <a:t>Turfa</a:t>
            </a:r>
            <a:r>
              <a:rPr lang="en-US" sz="2400" dirty="0"/>
              <a:t> Sandy</a:t>
            </a:r>
            <a:r>
              <a:rPr lang="id-ID" sz="2400" dirty="0"/>
              <a:t>a (2113191109)</a:t>
            </a:r>
            <a:endParaRPr lang="en-US" sz="2400" dirty="0"/>
          </a:p>
          <a:p>
            <a:r>
              <a:rPr lang="en-US" sz="2400" dirty="0" err="1"/>
              <a:t>Irpan</a:t>
            </a:r>
            <a:r>
              <a:rPr lang="en-US" sz="2400" dirty="0"/>
              <a:t> </a:t>
            </a:r>
            <a:r>
              <a:rPr lang="en-US" sz="2400" dirty="0" err="1"/>
              <a:t>Ramdani</a:t>
            </a:r>
            <a:r>
              <a:rPr lang="id-ID" sz="2400"/>
              <a:t> (2113191069)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9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E6E-105D-434C-AC3C-2425132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Promethee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073C-7C2D-44A9-A3F1-86326E153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Promethe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multikriteria</a:t>
            </a:r>
            <a:r>
              <a:rPr lang="en-US" sz="2400" dirty="0"/>
              <a:t> yang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fleksibel</a:t>
            </a:r>
            <a:r>
              <a:rPr lang="en-US" sz="2400" dirty="0"/>
              <a:t> dan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i="1" dirty="0"/>
              <a:t>user, </a:t>
            </a:r>
            <a:r>
              <a:rPr lang="en-US" sz="2400" dirty="0" err="1"/>
              <a:t>metode</a:t>
            </a:r>
            <a:r>
              <a:rPr lang="en-US" sz="2400" dirty="0"/>
              <a:t> promethea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mengolah</a:t>
            </a:r>
            <a:r>
              <a:rPr lang="en-US" sz="2400" dirty="0"/>
              <a:t> data </a:t>
            </a:r>
            <a:r>
              <a:rPr lang="en-US" sz="2400" dirty="0" err="1"/>
              <a:t>baik</a:t>
            </a:r>
            <a:r>
              <a:rPr lang="en-US" sz="2400" dirty="0"/>
              <a:t> data </a:t>
            </a:r>
            <a:r>
              <a:rPr lang="en-US" sz="2400" dirty="0" err="1"/>
              <a:t>kuantitif</a:t>
            </a:r>
            <a:r>
              <a:rPr lang="en-US" sz="2400" dirty="0"/>
              <a:t> dan </a:t>
            </a:r>
            <a:r>
              <a:rPr lang="en-US" sz="2400" dirty="0" err="1"/>
              <a:t>kualitatif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data </a:t>
            </a:r>
            <a:r>
              <a:rPr lang="en-US" sz="2400" dirty="0" err="1"/>
              <a:t>digabung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survery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721D5-1F05-4D86-B42B-87A63596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Promethee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B49FF-BB25-4BDD-B5A6-0A4DC498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9C74-15F9-4058-A296-A85E2C3B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sz="3600" dirty="0"/>
              <a:t>1. Nilai </a:t>
            </a:r>
            <a:r>
              <a:rPr lang="en-US" sz="3600" dirty="0" err="1"/>
              <a:t>Ujian</a:t>
            </a:r>
            <a:endParaRPr lang="en-US" sz="3600" dirty="0"/>
          </a:p>
          <a:p>
            <a:pPr marL="194729" indent="0">
              <a:buNone/>
            </a:pPr>
            <a:r>
              <a:rPr lang="en-US" sz="3600" dirty="0"/>
              <a:t>2. IPK</a:t>
            </a:r>
          </a:p>
          <a:p>
            <a:pPr marL="194729" indent="0">
              <a:buNone/>
            </a:pPr>
            <a:r>
              <a:rPr lang="en-US" sz="3600" dirty="0"/>
              <a:t>3. Semester</a:t>
            </a:r>
          </a:p>
        </p:txBody>
      </p:sp>
    </p:spTree>
    <p:extLst>
      <p:ext uri="{BB962C8B-B14F-4D97-AF65-F5344CB8AC3E}">
        <p14:creationId xmlns:p14="http://schemas.microsoft.com/office/powerpoint/2010/main" val="21794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3CB9-82C6-4D3A-9779-0BF2F92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CBE9-6E80-40A7-B7CB-8843FB98D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sz="2400" dirty="0"/>
              <a:t>A1: </a:t>
            </a:r>
            <a:r>
              <a:rPr lang="en-US" sz="2400" dirty="0" err="1"/>
              <a:t>Razfin</a:t>
            </a:r>
            <a:r>
              <a:rPr lang="en-US" sz="2400" dirty="0"/>
              <a:t> </a:t>
            </a:r>
            <a:r>
              <a:rPr lang="en-US" sz="2400" dirty="0" err="1"/>
              <a:t>Turfa</a:t>
            </a:r>
            <a:r>
              <a:rPr lang="en-US" sz="2400" dirty="0"/>
              <a:t> Sandy</a:t>
            </a:r>
          </a:p>
          <a:p>
            <a:pPr marL="194729" indent="0">
              <a:buNone/>
            </a:pPr>
            <a:r>
              <a:rPr lang="en-US" sz="2400" dirty="0" err="1"/>
              <a:t>A2</a:t>
            </a:r>
            <a:r>
              <a:rPr lang="en-US" sz="2400" dirty="0"/>
              <a:t>: </a:t>
            </a:r>
            <a:r>
              <a:rPr lang="en-US" sz="2400" dirty="0" err="1"/>
              <a:t>Irpan</a:t>
            </a:r>
            <a:r>
              <a:rPr lang="en-US" sz="2400" dirty="0"/>
              <a:t> </a:t>
            </a:r>
            <a:r>
              <a:rPr lang="en-US" sz="2400" dirty="0" err="1"/>
              <a:t>Ramdani</a:t>
            </a:r>
            <a:endParaRPr lang="en-US" sz="2400" dirty="0"/>
          </a:p>
          <a:p>
            <a:pPr marL="194729" indent="0">
              <a:buNone/>
            </a:pPr>
            <a:r>
              <a:rPr lang="en-US" sz="2400" dirty="0" err="1"/>
              <a:t>A3</a:t>
            </a:r>
            <a:r>
              <a:rPr lang="en-US" sz="2400" dirty="0"/>
              <a:t>: </a:t>
            </a:r>
            <a:r>
              <a:rPr lang="en-US" sz="2400" dirty="0" err="1"/>
              <a:t>Isep</a:t>
            </a:r>
            <a:r>
              <a:rPr lang="en-US" sz="2400" dirty="0"/>
              <a:t> </a:t>
            </a:r>
            <a:r>
              <a:rPr lang="en-US" sz="2400" dirty="0" err="1"/>
              <a:t>Lutpi</a:t>
            </a:r>
            <a:r>
              <a:rPr lang="en-US" sz="2400" dirty="0"/>
              <a:t> Nur</a:t>
            </a:r>
          </a:p>
          <a:p>
            <a:pPr marL="194729" indent="0">
              <a:buNone/>
            </a:pPr>
            <a:r>
              <a:rPr lang="en-US" sz="2400" dirty="0" err="1"/>
              <a:t>A4</a:t>
            </a:r>
            <a:r>
              <a:rPr lang="en-US" sz="2400" dirty="0"/>
              <a:t>: </a:t>
            </a:r>
            <a:r>
              <a:rPr lang="en-US" sz="2400" dirty="0" err="1"/>
              <a:t>Rivan</a:t>
            </a:r>
            <a:r>
              <a:rPr lang="en-US" sz="2400" dirty="0"/>
              <a:t> </a:t>
            </a:r>
            <a:r>
              <a:rPr lang="en-US" sz="2400" dirty="0" err="1"/>
              <a:t>Kurnia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33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1707F0-FF5E-43E6-9D4F-E290BAA6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Penentuan alternatif-alternatif nilai dari data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95342B-D260-4596-B4E1-DEFA1819B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27409"/>
              </p:ext>
            </p:extLst>
          </p:nvPr>
        </p:nvGraphicFramePr>
        <p:xfrm>
          <a:off x="2368550" y="2491137"/>
          <a:ext cx="7454900" cy="2645664"/>
        </p:xfrm>
        <a:graphic>
          <a:graphicData uri="http://schemas.openxmlformats.org/drawingml/2006/table">
            <a:tbl>
              <a:tblPr/>
              <a:tblGrid>
                <a:gridCol w="2197100">
                  <a:extLst>
                    <a:ext uri="{9D8B030D-6E8A-4147-A177-3AD203B41FA5}">
                      <a16:colId xmlns:a16="http://schemas.microsoft.com/office/drawing/2014/main" val="20500029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224013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55455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8001022"/>
                    </a:ext>
                  </a:extLst>
                </a:gridCol>
              </a:tblGrid>
              <a:tr h="440944">
                <a:tc rowSpan="2"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Alternatif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6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Kriteria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18033"/>
                  </a:ext>
                </a:extLst>
              </a:tr>
              <a:tr h="440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5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03553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45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6097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A2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45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5483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A3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45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028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A4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45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1A9988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5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8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B18-DB4B-4444-8D37-778E63F8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758200"/>
            <a:ext cx="10251200" cy="120852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preferensi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3306C0-E803-42BF-B34C-DDAF2428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30172"/>
              </p:ext>
            </p:extLst>
          </p:nvPr>
        </p:nvGraphicFramePr>
        <p:xfrm>
          <a:off x="972600" y="2971800"/>
          <a:ext cx="4798280" cy="3317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70">
                  <a:extLst>
                    <a:ext uri="{9D8B030D-6E8A-4147-A177-3AD203B41FA5}">
                      <a16:colId xmlns:a16="http://schemas.microsoft.com/office/drawing/2014/main" val="4113917529"/>
                    </a:ext>
                  </a:extLst>
                </a:gridCol>
                <a:gridCol w="1199570">
                  <a:extLst>
                    <a:ext uri="{9D8B030D-6E8A-4147-A177-3AD203B41FA5}">
                      <a16:colId xmlns:a16="http://schemas.microsoft.com/office/drawing/2014/main" val="2177832457"/>
                    </a:ext>
                  </a:extLst>
                </a:gridCol>
                <a:gridCol w="1199570">
                  <a:extLst>
                    <a:ext uri="{9D8B030D-6E8A-4147-A177-3AD203B41FA5}">
                      <a16:colId xmlns:a16="http://schemas.microsoft.com/office/drawing/2014/main" val="1177711028"/>
                    </a:ext>
                  </a:extLst>
                </a:gridCol>
                <a:gridCol w="1199570">
                  <a:extLst>
                    <a:ext uri="{9D8B030D-6E8A-4147-A177-3AD203B41FA5}">
                      <a16:colId xmlns:a16="http://schemas.microsoft.com/office/drawing/2014/main" val="560094017"/>
                    </a:ext>
                  </a:extLst>
                </a:gridCol>
              </a:tblGrid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f(x, y) = x-y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>
                    <a:solidFill>
                      <a:srgbClr val="EB5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09509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(A1, </a:t>
                      </a:r>
                      <a:r>
                        <a:rPr lang="en-US" sz="1600" u="none" strike="noStrike" dirty="0" err="1">
                          <a:effectLst/>
                        </a:rPr>
                        <a:t>A2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111068936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(A1, A3)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478197482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(A1, A4)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1070793919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(A2, A1)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2956356049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(A2, A3)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2342764998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(A2, A4)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3177694682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(A3, A1)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1915608464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(A3, A2)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1381266080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(A3, A4)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1211020284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(A4, A1)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3167076213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(A4, A2)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2466461791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(A4, A3)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7" marR="8777" marT="8777" marB="0" anchor="b"/>
                </a:tc>
                <a:extLst>
                  <a:ext uri="{0D108BD9-81ED-4DB2-BD59-A6C34878D82A}">
                    <a16:rowId xmlns:a16="http://schemas.microsoft.com/office/drawing/2014/main" val="4339408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53FA0-B3C3-44FB-8B46-C370083F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11267"/>
              </p:ext>
            </p:extLst>
          </p:nvPr>
        </p:nvGraphicFramePr>
        <p:xfrm>
          <a:off x="7233923" y="2621278"/>
          <a:ext cx="3332479" cy="3653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113">
                  <a:extLst>
                    <a:ext uri="{9D8B030D-6E8A-4147-A177-3AD203B41FA5}">
                      <a16:colId xmlns:a16="http://schemas.microsoft.com/office/drawing/2014/main" val="1030420441"/>
                    </a:ext>
                  </a:extLst>
                </a:gridCol>
                <a:gridCol w="784113">
                  <a:extLst>
                    <a:ext uri="{9D8B030D-6E8A-4147-A177-3AD203B41FA5}">
                      <a16:colId xmlns:a16="http://schemas.microsoft.com/office/drawing/2014/main" val="2428434745"/>
                    </a:ext>
                  </a:extLst>
                </a:gridCol>
                <a:gridCol w="784113">
                  <a:extLst>
                    <a:ext uri="{9D8B030D-6E8A-4147-A177-3AD203B41FA5}">
                      <a16:colId xmlns:a16="http://schemas.microsoft.com/office/drawing/2014/main" val="2847256697"/>
                    </a:ext>
                  </a:extLst>
                </a:gridCol>
                <a:gridCol w="980140">
                  <a:extLst>
                    <a:ext uri="{9D8B030D-6E8A-4147-A177-3AD203B41FA5}">
                      <a16:colId xmlns:a16="http://schemas.microsoft.com/office/drawing/2014/main" val="2774602966"/>
                    </a:ext>
                  </a:extLst>
                </a:gridCol>
              </a:tblGrid>
              <a:tr h="3485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Dikonversi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9" marR="90179" marT="45089" marB="45089" anchor="ctr">
                    <a:solidFill>
                      <a:srgbClr val="EB5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Jumlah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9" marR="90179" marT="45089" marB="45089" anchor="ctr">
                    <a:solidFill>
                      <a:srgbClr val="EB5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69278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>
                    <a:solidFill>
                      <a:srgbClr val="EB56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07696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0.666667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2436902936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0.666667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4091145896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0.333333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338123344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3540153977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0.333333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2779408023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0.333333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2726277193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2541885133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338240735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2259346493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117469839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0.333333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3082875542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0.666667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14" marR="10414" marT="10414" marB="0" anchor="b"/>
                </a:tc>
                <a:extLst>
                  <a:ext uri="{0D108BD9-81ED-4DB2-BD59-A6C34878D82A}">
                    <a16:rowId xmlns:a16="http://schemas.microsoft.com/office/drawing/2014/main" val="37729346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A3015CA-00B3-4DA6-858C-139FCE7A1AAE}"/>
              </a:ext>
            </a:extLst>
          </p:cNvPr>
          <p:cNvSpPr/>
          <p:nvPr/>
        </p:nvSpPr>
        <p:spPr>
          <a:xfrm>
            <a:off x="6116320" y="4389120"/>
            <a:ext cx="721360" cy="345440"/>
          </a:xfrm>
          <a:prstGeom prst="rightArrow">
            <a:avLst/>
          </a:prstGeom>
          <a:solidFill>
            <a:srgbClr val="EB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6B0F-B078-497F-84F3-08E6FBBC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INDIKATOR PREFENSI MULTI KRITERIA DARI HASIL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8BFE47-738F-4D51-BED8-AB806CCE7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88770"/>
              </p:ext>
            </p:extLst>
          </p:nvPr>
        </p:nvGraphicFramePr>
        <p:xfrm>
          <a:off x="1111250" y="3074352"/>
          <a:ext cx="8999702" cy="2251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878">
                  <a:extLst>
                    <a:ext uri="{9D8B030D-6E8A-4147-A177-3AD203B41FA5}">
                      <a16:colId xmlns:a16="http://schemas.microsoft.com/office/drawing/2014/main" val="1374872140"/>
                    </a:ext>
                  </a:extLst>
                </a:gridCol>
                <a:gridCol w="2525608">
                  <a:extLst>
                    <a:ext uri="{9D8B030D-6E8A-4147-A177-3AD203B41FA5}">
                      <a16:colId xmlns:a16="http://schemas.microsoft.com/office/drawing/2014/main" val="2806207622"/>
                    </a:ext>
                  </a:extLst>
                </a:gridCol>
                <a:gridCol w="2525608">
                  <a:extLst>
                    <a:ext uri="{9D8B030D-6E8A-4147-A177-3AD203B41FA5}">
                      <a16:colId xmlns:a16="http://schemas.microsoft.com/office/drawing/2014/main" val="605211318"/>
                    </a:ext>
                  </a:extLst>
                </a:gridCol>
                <a:gridCol w="2525608">
                  <a:extLst>
                    <a:ext uri="{9D8B030D-6E8A-4147-A177-3AD203B41FA5}">
                      <a16:colId xmlns:a16="http://schemas.microsoft.com/office/drawing/2014/main" val="2500066503"/>
                    </a:ext>
                  </a:extLst>
                </a:gridCol>
              </a:tblGrid>
              <a:tr h="3512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Alternatif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604" marR="175604" marT="87802" marB="87802" anchor="ctr">
                    <a:solidFill>
                      <a:srgbClr val="EB56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Kriteria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604" marR="175604" marT="87802" marB="87802" anchor="ctr">
                    <a:solidFill>
                      <a:srgbClr val="EB5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50788"/>
                  </a:ext>
                </a:extLst>
              </a:tr>
              <a:tr h="351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ctr">
                    <a:solidFill>
                      <a:srgbClr val="EB5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C3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ctr">
                    <a:solidFill>
                      <a:srgbClr val="EB5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96668"/>
                  </a:ext>
                </a:extLst>
              </a:tr>
              <a:tr h="351208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A1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0.666666667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0.666666667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0.333333333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extLst>
                  <a:ext uri="{0D108BD9-81ED-4DB2-BD59-A6C34878D82A}">
                    <a16:rowId xmlns:a16="http://schemas.microsoft.com/office/drawing/2014/main" val="2385114835"/>
                  </a:ext>
                </a:extLst>
              </a:tr>
              <a:tr h="351208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0.333333333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0.333333333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extLst>
                  <a:ext uri="{0D108BD9-81ED-4DB2-BD59-A6C34878D82A}">
                    <a16:rowId xmlns:a16="http://schemas.microsoft.com/office/drawing/2014/main" val="3250349497"/>
                  </a:ext>
                </a:extLst>
              </a:tr>
              <a:tr h="351208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extLst>
                  <a:ext uri="{0D108BD9-81ED-4DB2-BD59-A6C34878D82A}">
                    <a16:rowId xmlns:a16="http://schemas.microsoft.com/office/drawing/2014/main" val="4160454086"/>
                  </a:ext>
                </a:extLst>
              </a:tr>
              <a:tr h="351208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 err="1">
                          <a:effectLst/>
                        </a:rPr>
                        <a:t>A4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0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0.333333333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0.666666667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34" marR="14634" marT="14634" marB="0" anchor="b"/>
                </a:tc>
                <a:extLst>
                  <a:ext uri="{0D108BD9-81ED-4DB2-BD59-A6C34878D82A}">
                    <a16:rowId xmlns:a16="http://schemas.microsoft.com/office/drawing/2014/main" val="102274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817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448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Raleway</vt:lpstr>
      <vt:lpstr>Streamline</vt:lpstr>
      <vt:lpstr>UTS SISTEM PENDUKUNG KEPUTUSAN</vt:lpstr>
      <vt:lpstr>Kelompok 13</vt:lpstr>
      <vt:lpstr>Metode Promethee</vt:lpstr>
      <vt:lpstr>Studi Kasus: Penentuan asisten laboratorium menggunakan metode Promethee </vt:lpstr>
      <vt:lpstr>Kriteria</vt:lpstr>
      <vt:lpstr>Alternatif</vt:lpstr>
      <vt:lpstr>1. Penentuan alternatif-alternatif nilai dari data</vt:lpstr>
      <vt:lpstr>2. Menentukan tipe fungsi preferensi dan nilai preferensi</vt:lpstr>
      <vt:lpstr>3. INDIKATOR PREFENSI MULTI KRITERIA DARI HASIL</vt:lpstr>
      <vt:lpstr>4. MENENTUKAN NILAI LEAVING FLOW, ENTERING FLOW, NET FLOW DAN HASIL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SPK Promethee Kelompok 13</dc:title>
  <dc:creator>ISEP LUTPI NUR</dc:creator>
  <cp:lastModifiedBy>ISEP LUTPI NUR</cp:lastModifiedBy>
  <cp:revision>9</cp:revision>
  <dcterms:created xsi:type="dcterms:W3CDTF">2021-03-28T16:27:01Z</dcterms:created>
  <dcterms:modified xsi:type="dcterms:W3CDTF">2021-03-31T12:59:37Z</dcterms:modified>
</cp:coreProperties>
</file>