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871F2A41-DC5B-4CE3-A8A5-FBD7927AB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7010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Bab 7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MENGGUNAKAN CLASS STRING DAN PUSTAKA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3A616AC-5081-40D0-8AC7-0F5BCFBC1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C3A2809-CA14-43EB-9EDA-39B2C3318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Menggunakan Class String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Instanstiasi String dengan Kata Kunci </a:t>
            </a:r>
            <a:r>
              <a:rPr lang="en-US" altLang="en-US" sz="1800" b="1" i="1">
                <a:latin typeface="Verdana" panose="020B0604030504040204" pitchFamily="34" charset="0"/>
              </a:rPr>
              <a:t>new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Instanstiasi String tanpa Kata Kunci </a:t>
            </a:r>
            <a:r>
              <a:rPr lang="en-US" altLang="en-US" sz="1800" b="1" i="1">
                <a:latin typeface="Verdana" panose="020B0604030504040204" pitchFamily="34" charset="0"/>
              </a:rPr>
              <a:t>new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Penggunaan Operator ‘==‘ dan Method </a:t>
            </a:r>
            <a:r>
              <a:rPr lang="en-US" altLang="en-US" sz="1800" b="1" i="1">
                <a:latin typeface="Verdana" panose="020B0604030504040204" pitchFamily="34" charset="0"/>
              </a:rPr>
              <a:t>equals( )</a:t>
            </a:r>
            <a:r>
              <a:rPr lang="en-US" altLang="en-US" sz="1800" b="1">
                <a:latin typeface="Verdana" panose="020B0604030504040204" pitchFamily="34" charset="0"/>
              </a:rPr>
              <a:t> untuk Membandingkan Dua Buah String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Investigasi Pustaka Class Java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Spesifikasi Pustaka Class Java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Mempelajari Spesifikasi Pustaka Class-class Java untuk Mempelajari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1F40F15-F3FC-434A-8270-93B3FCE78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Class String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A6A883E-B12A-40F8-9E13-D8B5D3A69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Keunikan String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Merupakan kumpulan karakter yang jumlahnya dari 0 sampai memori tidak mencukupi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Dapat diinstanstiasi tanpa kata kunci </a:t>
            </a:r>
            <a:r>
              <a:rPr lang="en-US" altLang="en-US" sz="1800" b="1" i="1">
                <a:latin typeface="Verdana" panose="020B0604030504040204" pitchFamily="34" charset="0"/>
              </a:rPr>
              <a:t>new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penggunaan String 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0019EF41-5980-4104-B86F-71FA2E16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716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A4B73AA-99D4-4E29-B683-43ED77FE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Instanstiasi String dengan </a:t>
            </a:r>
            <a:r>
              <a:rPr lang="en-US" altLang="en-US" sz="3200" b="1" i="1">
                <a:latin typeface="Verdana" panose="020B0604030504040204" pitchFamily="34" charset="0"/>
              </a:rPr>
              <a:t>new</a:t>
            </a:r>
            <a:endParaRPr lang="en-US" altLang="en-US" sz="3200" b="1">
              <a:latin typeface="Verdana" panose="020B0604030504040204" pitchFamily="34" charset="0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722B654-4DC7-43B4-B6C6-75B14B484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Instanstiasi String dengan </a:t>
            </a:r>
            <a:r>
              <a:rPr lang="en-US" altLang="en-US" sz="2000" b="1" i="1">
                <a:latin typeface="Verdana" panose="020B0604030504040204" pitchFamily="34" charset="0"/>
              </a:rPr>
              <a:t>new</a:t>
            </a:r>
            <a:r>
              <a:rPr lang="en-US" altLang="en-US" sz="2000" b="1">
                <a:latin typeface="Verdana" panose="020B0604030504040204" pitchFamily="34" charset="0"/>
              </a:rPr>
              <a:t> : JVM akan membentuk 2 buah obyek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Obyek String : </a:t>
            </a:r>
            <a:r>
              <a:rPr lang="en-US" altLang="en-US" sz="1800">
                <a:latin typeface="Verdana" panose="020B0604030504040204" pitchFamily="34" charset="0"/>
              </a:rPr>
              <a:t>memuat referensi ke suatu </a:t>
            </a:r>
            <a:r>
              <a:rPr lang="en-US" altLang="en-US" sz="1800" i="1">
                <a:latin typeface="Verdana" panose="020B0604030504040204" pitchFamily="34" charset="0"/>
              </a:rPr>
              <a:t>String literal</a:t>
            </a:r>
            <a:r>
              <a:rPr lang="en-US" altLang="en-US" sz="1800">
                <a:latin typeface="Verdana" panose="020B0604030504040204" pitchFamily="34" charset="0"/>
              </a:rPr>
              <a:t> pada </a:t>
            </a:r>
            <a:r>
              <a:rPr lang="en-US" altLang="en-US" sz="1800" i="1">
                <a:latin typeface="Verdana" panose="020B0604030504040204" pitchFamily="34" charset="0"/>
              </a:rPr>
              <a:t>literal pool</a:t>
            </a:r>
            <a:r>
              <a:rPr lang="en-US" altLang="en-US" sz="1800">
                <a:latin typeface="Verdana" panose="020B0604030504040204" pitchFamily="34" charset="0"/>
              </a:rPr>
              <a:t>.</a:t>
            </a:r>
            <a:r>
              <a:rPr lang="en-US" altLang="en-US" sz="1800"/>
              <a:t> </a:t>
            </a:r>
            <a:r>
              <a:rPr lang="en-US" altLang="en-US" sz="1800" b="1">
                <a:latin typeface="Verdana" panose="020B0604030504040204" pitchFamily="34" charset="0"/>
              </a:rPr>
              <a:t> 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String literal : </a:t>
            </a:r>
            <a:r>
              <a:rPr lang="en-US" altLang="en-US" sz="1800">
                <a:latin typeface="Verdana" panose="020B0604030504040204" pitchFamily="34" charset="0"/>
              </a:rPr>
              <a:t>yang memuat karakter-karakter. String literal ini terletak pada </a:t>
            </a:r>
            <a:r>
              <a:rPr lang="en-US" altLang="en-US" sz="1800" i="1">
                <a:latin typeface="Verdana" panose="020B0604030504040204" pitchFamily="34" charset="0"/>
              </a:rPr>
              <a:t>literal pool</a:t>
            </a:r>
            <a:r>
              <a:rPr lang="en-US" altLang="en-US"/>
              <a:t>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Literal pool : </a:t>
            </a:r>
            <a:r>
              <a:rPr lang="en-US" altLang="en-US" sz="1800">
                <a:latin typeface="Verdana" panose="020B0604030504040204" pitchFamily="34" charset="0"/>
              </a:rPr>
              <a:t>satu blok alokasi memory pada Heap Memory yang khusus berisi kumpulan String literal. Alokasi </a:t>
            </a:r>
            <a:r>
              <a:rPr lang="en-US" altLang="en-US" sz="1800" i="1">
                <a:latin typeface="Verdana" panose="020B0604030504040204" pitchFamily="34" charset="0"/>
              </a:rPr>
              <a:t>literal pool</a:t>
            </a:r>
            <a:r>
              <a:rPr lang="en-US" altLang="en-US" sz="1800">
                <a:latin typeface="Verdana" panose="020B0604030504040204" pitchFamily="34" charset="0"/>
              </a:rPr>
              <a:t> ini dimaksudkan untuk mengakomodasi apabila terdapat lebih dari satu obyek String yang mereferensi ke literal yang sama, tidak perlu membuat 2 </a:t>
            </a:r>
            <a:r>
              <a:rPr lang="en-US" altLang="en-US" sz="1800" i="1">
                <a:latin typeface="Verdana" panose="020B0604030504040204" pitchFamily="34" charset="0"/>
              </a:rPr>
              <a:t>string literal</a:t>
            </a:r>
            <a:r>
              <a:rPr lang="en-US" altLang="en-US" sz="1800">
                <a:latin typeface="Verdana" panose="020B0604030504040204" pitchFamily="34" charset="0"/>
              </a:rPr>
              <a:t> dengan komposisi karakter yang sama, tetapi cukup hanya 1 </a:t>
            </a:r>
            <a:r>
              <a:rPr lang="en-US" altLang="en-US" sz="1800" i="1">
                <a:latin typeface="Verdana" panose="020B0604030504040204" pitchFamily="34" charset="0"/>
              </a:rPr>
              <a:t>string literal </a:t>
            </a:r>
            <a:r>
              <a:rPr lang="en-US" altLang="en-US" sz="1800">
                <a:latin typeface="Verdana" panose="020B0604030504040204" pitchFamily="34" charset="0"/>
              </a:rPr>
              <a:t>saja.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E17773D-E9D1-4FB7-8057-29D2F40F5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Instanstiasi String tanpa </a:t>
            </a:r>
            <a:r>
              <a:rPr lang="en-US" altLang="en-US" sz="3200" b="1" i="1">
                <a:latin typeface="Verdana" panose="020B0604030504040204" pitchFamily="34" charset="0"/>
              </a:rPr>
              <a:t>new</a:t>
            </a:r>
            <a:endParaRPr lang="en-US" altLang="en-US" sz="3200" b="1">
              <a:latin typeface="Verdana" panose="020B0604030504040204" pitchFamily="34" charset="0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87445C6-B275-4E4D-9172-E297E958A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Instanstiasi String dengan </a:t>
            </a:r>
            <a:r>
              <a:rPr lang="en-US" altLang="en-US" sz="2000" b="1" i="1">
                <a:latin typeface="Verdana" panose="020B0604030504040204" pitchFamily="34" charset="0"/>
              </a:rPr>
              <a:t>new</a:t>
            </a:r>
            <a:r>
              <a:rPr lang="en-US" altLang="en-US" sz="2000" b="1">
                <a:latin typeface="Verdana" panose="020B0604030504040204" pitchFamily="34" charset="0"/>
              </a:rPr>
              <a:t> : JVM akan membentuk 1 buah obyek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Obyek String : </a:t>
            </a:r>
            <a:r>
              <a:rPr lang="en-US" altLang="en-US" sz="1800">
                <a:latin typeface="Verdana" panose="020B0604030504040204" pitchFamily="34" charset="0"/>
              </a:rPr>
              <a:t>memuat referensi ke suatu </a:t>
            </a:r>
            <a:r>
              <a:rPr lang="en-US" altLang="en-US" sz="1800" i="1">
                <a:latin typeface="Verdana" panose="020B0604030504040204" pitchFamily="34" charset="0"/>
              </a:rPr>
              <a:t>String literal</a:t>
            </a:r>
            <a:r>
              <a:rPr lang="en-US" altLang="en-US" sz="1800">
                <a:latin typeface="Verdana" panose="020B0604030504040204" pitchFamily="34" charset="0"/>
              </a:rPr>
              <a:t> pada </a:t>
            </a:r>
            <a:r>
              <a:rPr lang="en-US" altLang="en-US" sz="1800" i="1">
                <a:latin typeface="Verdana" panose="020B0604030504040204" pitchFamily="34" charset="0"/>
              </a:rPr>
              <a:t>literal pool</a:t>
            </a:r>
            <a:r>
              <a:rPr lang="en-US" altLang="en-US" sz="1800">
                <a:latin typeface="Verdana" panose="020B0604030504040204" pitchFamily="34" charset="0"/>
              </a:rPr>
              <a:t>.</a:t>
            </a:r>
            <a:r>
              <a:rPr lang="en-US" altLang="en-US" sz="1800"/>
              <a:t> </a:t>
            </a:r>
            <a:r>
              <a:rPr lang="en-US" altLang="en-US" sz="1800" b="1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 String literal akan dibentuk apabila representasi karakter obyek String belum ada di </a:t>
            </a:r>
            <a:r>
              <a:rPr lang="en-US" altLang="en-US" sz="2000" b="1" i="1">
                <a:latin typeface="Verdana" panose="020B0604030504040204" pitchFamily="34" charset="0"/>
              </a:rPr>
              <a:t>Literal Pool</a:t>
            </a:r>
            <a:r>
              <a:rPr lang="en-US" altLang="en-US" sz="1800">
                <a:latin typeface="Verdana" panose="020B060403050404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32512496-C084-4963-A046-B732C45E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Hasil Instanstiasi String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F6F1DC9-C8CC-4814-B0DF-E5C7BD518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724400"/>
          </a:xfrm>
        </p:spPr>
        <p:txBody>
          <a:bodyPr/>
          <a:lstStyle/>
          <a:p>
            <a:pPr eaLnBrk="1" hangingPunct="1"/>
            <a:endParaRPr lang="en-US" altLang="en-US" sz="18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EE404B3-86B4-4D4C-BA8C-5365D100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1CBCFD0B-EB62-431E-AAF2-FC548FA48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28801"/>
          <a:ext cx="73152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7098030" imgH="6573050" progId="Visio.Drawing.11">
                  <p:embed/>
                </p:oleObj>
              </mc:Choice>
              <mc:Fallback>
                <p:oleObj name="Visio" r:id="rId3" imgW="7098030" imgH="6573050" progId="Visio.Drawing.11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1CBCFD0B-EB62-431E-AAF2-FC548FA48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1"/>
                        <a:ext cx="73152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3805371-AAC5-4D48-A67E-BEDF6FA3C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>
                <a:latin typeface="Verdana" panose="020B0604030504040204" pitchFamily="34" charset="0"/>
              </a:rPr>
              <a:t>Penggunaan ‘==‘ dan Method </a:t>
            </a:r>
            <a:r>
              <a:rPr lang="en-US" altLang="en-US" sz="2800" b="1" i="1">
                <a:latin typeface="Verdana" panose="020B0604030504040204" pitchFamily="34" charset="0"/>
              </a:rPr>
              <a:t>equals( ) </a:t>
            </a:r>
            <a:r>
              <a:rPr lang="en-US" altLang="en-US" sz="2800" b="1">
                <a:latin typeface="Verdana" panose="020B0604030504040204" pitchFamily="34" charset="0"/>
              </a:rPr>
              <a:t>untuk Membandingkan dua buah String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7FEEC5E-FA1A-43B0-87E0-93F2A2C3A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724400"/>
          </a:xfrm>
        </p:spPr>
        <p:txBody>
          <a:bodyPr/>
          <a:lstStyle/>
          <a:p>
            <a:pPr eaLnBrk="1" hangingPunct="1"/>
            <a:endParaRPr lang="en-US" altLang="en-US" sz="10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30D14BB9-63F3-455E-B8C4-20B3445C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19EBE7E0-4885-4624-9509-E66508C5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8229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Penggunaan ‘==‘ : </a:t>
            </a:r>
            <a:r>
              <a:rPr lang="en-US" altLang="en-US" sz="1800">
                <a:latin typeface="Verdana" panose="020B0604030504040204" pitchFamily="34" charset="0"/>
              </a:rPr>
              <a:t>lebih menekankan apakah kedua obyek String tersebut menunjuk ke </a:t>
            </a:r>
            <a:r>
              <a:rPr lang="en-US" altLang="en-US" sz="1800" i="1">
                <a:latin typeface="Verdana" panose="020B0604030504040204" pitchFamily="34" charset="0"/>
              </a:rPr>
              <a:t>string literal </a:t>
            </a:r>
            <a:r>
              <a:rPr lang="en-US" altLang="en-US" sz="1800">
                <a:latin typeface="Verdana" panose="020B0604030504040204" pitchFamily="34" charset="0"/>
              </a:rPr>
              <a:t>yang sama</a:t>
            </a:r>
            <a:r>
              <a:rPr lang="en-US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Penggunaan method </a:t>
            </a:r>
            <a:r>
              <a:rPr lang="en-US" altLang="en-US" sz="2000" b="1" i="1">
                <a:latin typeface="Verdana" panose="020B0604030504040204" pitchFamily="34" charset="0"/>
              </a:rPr>
              <a:t>equals</a:t>
            </a:r>
            <a:r>
              <a:rPr lang="en-US" altLang="en-US" sz="2000" b="1">
                <a:latin typeface="Verdana" panose="020B0604030504040204" pitchFamily="34" charset="0"/>
              </a:rPr>
              <a:t> () : </a:t>
            </a:r>
            <a:r>
              <a:rPr lang="en-US" altLang="en-US" sz="1800">
                <a:latin typeface="Verdana" panose="020B0604030504040204" pitchFamily="34" charset="0"/>
              </a:rPr>
              <a:t>lebih menekankan apakah representasi karakter kedua String sama atau tidak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25472CE-1627-45FC-91AB-4F24B72A0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>
                <a:latin typeface="Verdana" panose="020B0604030504040204" pitchFamily="34" charset="0"/>
              </a:rPr>
              <a:t>Investigasi Pustaka Class Java (1)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ED47DA2-AFB4-470E-9B97-16AAF8BF3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pPr eaLnBrk="1" hangingPunct="1"/>
            <a:endParaRPr lang="en-US" altLang="en-US" sz="10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12103E7B-633D-444D-A8E3-4671E3D0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483F7910-201B-42D3-B464-D06D4808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Spesifikasi Pustaka Class-class Java : Java Software Development Kit (SDK ) Documentation</a:t>
            </a:r>
            <a:endParaRPr lang="en-US" altLang="en-US"/>
          </a:p>
        </p:txBody>
      </p:sp>
      <p:pic>
        <p:nvPicPr>
          <p:cNvPr id="89094" name="Picture 6">
            <a:extLst>
              <a:ext uri="{FF2B5EF4-FFF2-40B4-BE49-F238E27FC236}">
                <a16:creationId xmlns:a16="http://schemas.microsoft.com/office/drawing/2014/main" id="{AD4EA39A-0BD9-4E19-A37E-A94D6F8E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1"/>
            <a:ext cx="74676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D385505-2A8D-49B4-8EEC-0CB45F5CC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>
                <a:latin typeface="Verdana" panose="020B0604030504040204" pitchFamily="34" charset="0"/>
              </a:rPr>
              <a:t>Investigasi Pustaka Class Java (2)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4CC575D-4C02-4E71-823B-EC3E186DA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pPr eaLnBrk="1" hangingPunct="1"/>
            <a:endParaRPr lang="en-US" altLang="en-US" sz="10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159C665E-4906-44C1-BE38-0CA3A403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317B662F-E29E-4C5C-928E-8CE88D11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Menggunakan Spesifikasi Pustaka Java untuk Mempelajari Method :</a:t>
            </a:r>
          </a:p>
          <a:p>
            <a:pPr lvl="1" eaLnBrk="1" hangingPunct="1"/>
            <a:r>
              <a:rPr lang="en-US" altLang="en-US" sz="1800" b="1"/>
              <a:t>Daftar Field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600"/>
          </a:p>
          <a:p>
            <a:pPr lvl="1" eaLnBrk="1" hangingPunct="1"/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/>
            <a:endParaRPr lang="en-US" altLang="en-US" sz="1800"/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 b="1"/>
              <a:t>Daftar Method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pic>
        <p:nvPicPr>
          <p:cNvPr id="90118" name="Picture 6">
            <a:extLst>
              <a:ext uri="{FF2B5EF4-FFF2-40B4-BE49-F238E27FC236}">
                <a16:creationId xmlns:a16="http://schemas.microsoft.com/office/drawing/2014/main" id="{B7B7BF2B-14A9-41AF-8792-57EEECA8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5410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>
            <a:extLst>
              <a:ext uri="{FF2B5EF4-FFF2-40B4-BE49-F238E27FC236}">
                <a16:creationId xmlns:a16="http://schemas.microsoft.com/office/drawing/2014/main" id="{64C9BD75-319C-42A2-A23F-20A6508F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1"/>
            <a:ext cx="53340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Microsoft Visio Drawing</vt:lpstr>
      <vt:lpstr>PowerPoint Presentation</vt:lpstr>
      <vt:lpstr>Daftar Isi</vt:lpstr>
      <vt:lpstr>Menggunakan Class String</vt:lpstr>
      <vt:lpstr>Instanstiasi String dengan new</vt:lpstr>
      <vt:lpstr>Instanstiasi String tanpa new</vt:lpstr>
      <vt:lpstr>Hasil Instanstiasi String</vt:lpstr>
      <vt:lpstr>Penggunaan ‘==‘ dan Method equals( ) untuk Membandingkan dua buah String</vt:lpstr>
      <vt:lpstr>Investigasi Pustaka Class Java (1)</vt:lpstr>
      <vt:lpstr>Investigasi Pustaka Class Java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7</cp:revision>
  <dcterms:created xsi:type="dcterms:W3CDTF">2021-02-08T00:55:17Z</dcterms:created>
  <dcterms:modified xsi:type="dcterms:W3CDTF">2021-02-08T01:00:57Z</dcterms:modified>
</cp:coreProperties>
</file>