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0" r:id="rId3"/>
    <p:sldId id="265" r:id="rId4"/>
    <p:sldId id="361" r:id="rId5"/>
    <p:sldId id="373" r:id="rId6"/>
    <p:sldId id="366" r:id="rId7"/>
    <p:sldId id="367" r:id="rId8"/>
    <p:sldId id="370" r:id="rId9"/>
    <p:sldId id="372" r:id="rId10"/>
  </p:sldIdLst>
  <p:sldSz cx="13716000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533" autoAdjust="0"/>
  </p:normalViewPr>
  <p:slideViewPr>
    <p:cSldViewPr snapToGrid="0">
      <p:cViewPr varScale="1">
        <p:scale>
          <a:sx n="51" d="100"/>
          <a:sy n="51" d="100"/>
        </p:scale>
        <p:origin x="2532" y="36"/>
      </p:cViewPr>
      <p:guideLst>
        <p:guide orient="horz" pos="323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0E-4761-B84E-719CDCFCC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0E-4761-B84E-719CDCFCC6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0E-4761-B84E-719CDCFCC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154720"/>
        <c:axId val="197155280"/>
      </c:areaChart>
      <c:catAx>
        <c:axId val="19715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>
                <a:solidFill>
                  <a:schemeClr val="tx2"/>
                </a:solidFill>
              </a:defRPr>
            </a:pPr>
            <a:endParaRPr lang="en-US"/>
          </a:p>
        </c:txPr>
        <c:crossAx val="197155280"/>
        <c:crosses val="autoZero"/>
        <c:auto val="1"/>
        <c:lblAlgn val="ctr"/>
        <c:lblOffset val="100"/>
        <c:noMultiLvlLbl val="0"/>
      </c:catAx>
      <c:valAx>
        <c:axId val="197155280"/>
        <c:scaling>
          <c:orientation val="minMax"/>
        </c:scaling>
        <c:delete val="0"/>
        <c:axPos val="l"/>
        <c:majorGridlines>
          <c:spPr>
            <a:ln w="28575">
              <a:solidFill>
                <a:schemeClr val="bg1">
                  <a:lumMod val="85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197154720"/>
        <c:crosses val="autoZero"/>
        <c:crossBetween val="midCat"/>
      </c:valAx>
      <c:spPr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DE08A-A2D7-4D8D-ABB1-1B67CC5B12E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5529C-5B4D-4C4E-8E0B-6AE4145A5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1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0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7165728" y="-4938712"/>
            <a:ext cx="26560624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5842462" y="5016998"/>
            <a:ext cx="26553701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7165728" y="-4938712"/>
            <a:ext cx="26560624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5842462" y="5016998"/>
            <a:ext cx="26553701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7165728" y="-4938712"/>
            <a:ext cx="26560624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5842462" y="5016998"/>
            <a:ext cx="26553701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7165728" y="-4938712"/>
            <a:ext cx="26560624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5842462" y="5016998"/>
            <a:ext cx="26553701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4338000" y="2624328"/>
            <a:ext cx="5040000" cy="5038344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/>
          </p:cNvGrpSpPr>
          <p:nvPr userDrawn="1"/>
        </p:nvGrpSpPr>
        <p:grpSpPr>
          <a:xfrm rot="11994079">
            <a:off x="4155948" y="2441448"/>
            <a:ext cx="5404104" cy="5404104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/>
          </p:cNvGrpSpPr>
          <p:nvPr userDrawn="1"/>
        </p:nvGrpSpPr>
        <p:grpSpPr>
          <a:xfrm rot="3600000">
            <a:off x="3977640" y="2263140"/>
            <a:ext cx="5760720" cy="576072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/>
          </p:cNvGrpSpPr>
          <p:nvPr userDrawn="1"/>
        </p:nvGrpSpPr>
        <p:grpSpPr>
          <a:xfrm rot="18000000">
            <a:off x="3799332" y="2084832"/>
            <a:ext cx="6117336" cy="6117336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/>
          </p:cNvGrpSpPr>
          <p:nvPr userDrawn="1"/>
        </p:nvGrpSpPr>
        <p:grpSpPr>
          <a:xfrm rot="7511662">
            <a:off x="3616452" y="1901952"/>
            <a:ext cx="6483096" cy="6483096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/>
          </p:cNvGrpSpPr>
          <p:nvPr userDrawn="1"/>
        </p:nvGrpSpPr>
        <p:grpSpPr>
          <a:xfrm rot="10993309">
            <a:off x="3438144" y="1723500"/>
            <a:ext cx="6839712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28700" y="3972866"/>
            <a:ext cx="11658600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2639388" y="5503590"/>
            <a:ext cx="18994777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9" name="円/楕円 38"/>
          <p:cNvSpPr/>
          <p:nvPr userDrawn="1"/>
        </p:nvSpPr>
        <p:spPr>
          <a:xfrm>
            <a:off x="5279905" y="2492117"/>
            <a:ext cx="648128" cy="649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40" name="円/楕円 39"/>
          <p:cNvSpPr/>
          <p:nvPr userDrawn="1"/>
        </p:nvSpPr>
        <p:spPr>
          <a:xfrm>
            <a:off x="6115927" y="2492117"/>
            <a:ext cx="648128" cy="649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41" name="円/楕円 40"/>
          <p:cNvSpPr/>
          <p:nvPr userDrawn="1"/>
        </p:nvSpPr>
        <p:spPr>
          <a:xfrm>
            <a:off x="6951949" y="2492117"/>
            <a:ext cx="648128" cy="6492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42" name="円/楕円 41"/>
          <p:cNvSpPr/>
          <p:nvPr userDrawn="1"/>
        </p:nvSpPr>
        <p:spPr>
          <a:xfrm>
            <a:off x="7787968" y="2492117"/>
            <a:ext cx="648128" cy="6492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70450" y="4648983"/>
            <a:ext cx="5076856" cy="5074920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71792" y="3101380"/>
            <a:ext cx="1444752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50" y="7779029"/>
            <a:ext cx="932688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5863" y="8295813"/>
            <a:ext cx="1408176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40822" y="2793182"/>
            <a:ext cx="7018919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094035" y="7186443"/>
            <a:ext cx="1188720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772973" y="1436240"/>
            <a:ext cx="795528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3716000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6" name="円/楕円 5"/>
          <p:cNvSpPr/>
          <p:nvPr userDrawn="1"/>
        </p:nvSpPr>
        <p:spPr>
          <a:xfrm>
            <a:off x="953696" y="2953331"/>
            <a:ext cx="658368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953696" y="5604672"/>
            <a:ext cx="658368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32903" y="2836861"/>
            <a:ext cx="5314973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32903" y="5488202"/>
            <a:ext cx="5314973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953696" y="8256012"/>
            <a:ext cx="658368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32903" y="8139542"/>
            <a:ext cx="5314973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7297346" y="2955263"/>
            <a:ext cx="658368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7976553" y="2836861"/>
            <a:ext cx="5314973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7297346" y="5605638"/>
            <a:ext cx="658368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5</a:t>
            </a:r>
            <a:endParaRPr kumimoji="1" lang="ja-JP" altLang="en-US" sz="3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976553" y="5488202"/>
            <a:ext cx="5314973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3716000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63657" y="457204"/>
            <a:ext cx="12388684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円/楕円 13"/>
          <p:cNvSpPr/>
          <p:nvPr userDrawn="1"/>
        </p:nvSpPr>
        <p:spPr>
          <a:xfrm>
            <a:off x="7297346" y="8256012"/>
            <a:ext cx="658368" cy="65920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6</a:t>
            </a:r>
            <a:endParaRPr kumimoji="1" lang="ja-JP" altLang="en-US" sz="3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976553" y="8139542"/>
            <a:ext cx="5314973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0000">
            <a:off x="81491" y="10733724"/>
            <a:ext cx="2564239" cy="2136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0000">
            <a:off x="6291791" y="10695624"/>
            <a:ext cx="2564239" cy="21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63E-6 -2.22222E-6 L -0.0059 -1.26944 " pathEditMode="relative" rAng="0" ptsTypes="AA">
                                      <p:cBhvr>
                                        <p:cTn id="50" dur="6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-6347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5926E-7 1.48148E-6 L -0.0059 -1.26945 " pathEditMode="relative" rAng="0" ptsTypes="AA">
                                      <p:cBhvr>
                                        <p:cTn id="52" dur="6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-6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4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4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6344898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26534" y="1173479"/>
            <a:ext cx="5043231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101850" y="2205778"/>
            <a:ext cx="649224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6101850" y="3895478"/>
            <a:ext cx="649224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6101850" y="5585178"/>
            <a:ext cx="649224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74845" y="7274878"/>
            <a:ext cx="649224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850848" y="1953445"/>
            <a:ext cx="6210376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850848" y="3679251"/>
            <a:ext cx="6210376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850848" y="5405057"/>
            <a:ext cx="6210376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928008" y="7130862"/>
            <a:ext cx="6210376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47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5237680" y="2407196"/>
            <a:ext cx="8478320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429127" y="1399084"/>
            <a:ext cx="243048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8807" y="7663788"/>
            <a:ext cx="12151289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916828" y="7519764"/>
            <a:ext cx="243048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" y="2407196"/>
            <a:ext cx="5237679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8805" y="2767236"/>
            <a:ext cx="4050801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6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75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429127" y="1399084"/>
            <a:ext cx="243048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0" name="円/楕円 9"/>
          <p:cNvSpPr/>
          <p:nvPr userDrawn="1"/>
        </p:nvSpPr>
        <p:spPr>
          <a:xfrm>
            <a:off x="1036692" y="3485819"/>
            <a:ext cx="2364804" cy="23682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1" name="円/楕円 10"/>
          <p:cNvSpPr/>
          <p:nvPr userDrawn="1"/>
        </p:nvSpPr>
        <p:spPr>
          <a:xfrm>
            <a:off x="913767" y="3399772"/>
            <a:ext cx="2364804" cy="23682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5588" y="3443615"/>
            <a:ext cx="2297504" cy="229514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4154715" y="3485819"/>
            <a:ext cx="2364804" cy="236829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4" name="円/楕円 13"/>
          <p:cNvSpPr/>
          <p:nvPr userDrawn="1"/>
        </p:nvSpPr>
        <p:spPr>
          <a:xfrm>
            <a:off x="4031790" y="3399772"/>
            <a:ext cx="2364804" cy="23682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133611" y="3443615"/>
            <a:ext cx="2297504" cy="229514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7272737" y="3485819"/>
            <a:ext cx="2364804" cy="23682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7" name="円/楕円 16"/>
          <p:cNvSpPr/>
          <p:nvPr userDrawn="1"/>
        </p:nvSpPr>
        <p:spPr>
          <a:xfrm>
            <a:off x="7149813" y="3399772"/>
            <a:ext cx="2364804" cy="2368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251634" y="3443615"/>
            <a:ext cx="2297504" cy="229514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0390761" y="3485819"/>
            <a:ext cx="2364804" cy="23682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0" name="円/楕円 19"/>
          <p:cNvSpPr/>
          <p:nvPr userDrawn="1"/>
        </p:nvSpPr>
        <p:spPr>
          <a:xfrm>
            <a:off x="10267837" y="3399772"/>
            <a:ext cx="2364804" cy="23682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369657" y="3443615"/>
            <a:ext cx="2297504" cy="229514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62160" y="5988137"/>
            <a:ext cx="2983482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76531" y="7219191"/>
            <a:ext cx="2787000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54795" y="7117857"/>
            <a:ext cx="243048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765568" y="5985793"/>
            <a:ext cx="3009944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900540" y="7216849"/>
            <a:ext cx="2787000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078803" y="7115513"/>
            <a:ext cx="2430481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893476" y="5988137"/>
            <a:ext cx="3009944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024548" y="7219191"/>
            <a:ext cx="2787000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7202812" y="7117857"/>
            <a:ext cx="2430481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21384" y="5988137"/>
            <a:ext cx="3009944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148557" y="7219191"/>
            <a:ext cx="2787000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0326821" y="7117857"/>
            <a:ext cx="2430481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561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50"/>
                            </p:stCondLst>
                            <p:childTnLst>
                              <p:par>
                                <p:cTn id="10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6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600"/>
                            </p:stCondLst>
                            <p:childTnLst>
                              <p:par>
                                <p:cTn id="1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100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429127" y="1399084"/>
            <a:ext cx="2430481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8764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8358259" y="3995467"/>
            <a:ext cx="774440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8964419" y="5027964"/>
            <a:ext cx="609021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998668" y="2182052"/>
            <a:ext cx="3795651" cy="37947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7" name="円/楕円 6"/>
          <p:cNvSpPr/>
          <p:nvPr userDrawn="1"/>
        </p:nvSpPr>
        <p:spPr>
          <a:xfrm>
            <a:off x="4188509" y="2479204"/>
            <a:ext cx="1026203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8" name="円/楕円 7"/>
          <p:cNvSpPr/>
          <p:nvPr userDrawn="1"/>
        </p:nvSpPr>
        <p:spPr>
          <a:xfrm>
            <a:off x="4875743" y="2057906"/>
            <a:ext cx="3795651" cy="3794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247458" y="6222956"/>
            <a:ext cx="7183421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642763" y="7126188"/>
            <a:ext cx="2430481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998666" y="2182053"/>
            <a:ext cx="3687630" cy="3685032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5036" y="7879804"/>
            <a:ext cx="9365932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3266290" y="2047156"/>
            <a:ext cx="648128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24" name="円/楕円 23"/>
          <p:cNvSpPr/>
          <p:nvPr userDrawn="1"/>
        </p:nvSpPr>
        <p:spPr>
          <a:xfrm>
            <a:off x="4188507" y="1899752"/>
            <a:ext cx="324064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/>
          </a:p>
        </p:txBody>
      </p:sp>
      <p:sp>
        <p:nvSpPr>
          <p:cNvPr id="25" name="円/楕円 24"/>
          <p:cNvSpPr/>
          <p:nvPr userDrawn="1"/>
        </p:nvSpPr>
        <p:spPr>
          <a:xfrm>
            <a:off x="9987279" y="4732641"/>
            <a:ext cx="365278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3716000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1888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14315" y="382388"/>
            <a:ext cx="12794456" cy="942117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925" b="1" i="0" cap="none" spc="38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0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6" presetClass="emph" presetSubtype="0" repeatCount="indefinite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00786" y="246959"/>
            <a:ext cx="1232941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2400305"/>
            <a:ext cx="12344400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663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591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591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480" indent="-510185" algn="l" defTabSz="16325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737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031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326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9622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5916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210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8504" indent="-408148" algn="l" defTabSz="16325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293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91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885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181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474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7766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064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0359" algn="l" defTabSz="1632591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KELOMPOK 3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-428727" y="6433478"/>
            <a:ext cx="14573456" cy="648035"/>
          </a:xfrm>
        </p:spPr>
        <p:txBody>
          <a:bodyPr/>
          <a:lstStyle/>
          <a:p>
            <a:r>
              <a:rPr lang="en-US" altLang="ja-JP" sz="4400" dirty="0"/>
              <a:t>BAB 6 PENYIMPANGAN ETIKA DALAM BISNIS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 smtClean="0"/>
              <a:t>ALAM NURZAMAN</a:t>
            </a:r>
            <a:endParaRPr lang="en-US" altLang="ja-JP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 smtClean="0"/>
              <a:t>CHIKA STEFANNY PUTRI S.</a:t>
            </a:r>
            <a:endParaRPr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 smtClean="0"/>
              <a:t>IRHAM PERMANA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dirty="0" smtClean="0"/>
              <a:t>ISEP LUTPI NUR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M. BAYU RAMADHANI</a:t>
            </a:r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KELOMPOK 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M. FAHREL ARDIANSYAH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950" dirty="0"/>
              <a:t>BAB 6</a:t>
            </a:r>
            <a:br>
              <a:rPr lang="en-US" altLang="ja-JP" sz="4950" dirty="0"/>
            </a:br>
            <a:r>
              <a:rPr lang="en-US" altLang="ja-JP" sz="4950" dirty="0" err="1">
                <a:solidFill>
                  <a:schemeClr val="accent1"/>
                </a:solidFill>
              </a:rPr>
              <a:t>Penyimpangan</a:t>
            </a:r>
            <a:r>
              <a:rPr lang="en-US" altLang="ja-JP" sz="4950" dirty="0">
                <a:solidFill>
                  <a:schemeClr val="accent1"/>
                </a:solidFill>
              </a:rPr>
              <a:t> </a:t>
            </a:r>
            <a:r>
              <a:rPr lang="en-US" altLang="ja-JP" sz="4950" dirty="0" err="1">
                <a:solidFill>
                  <a:schemeClr val="accent1"/>
                </a:solidFill>
              </a:rPr>
              <a:t>etika</a:t>
            </a:r>
            <a:r>
              <a:rPr lang="en-US" altLang="ja-JP" sz="4950" dirty="0">
                <a:solidFill>
                  <a:schemeClr val="accent1"/>
                </a:solidFill>
              </a:rPr>
              <a:t> </a:t>
            </a:r>
            <a:r>
              <a:rPr lang="en-US" altLang="ja-JP" sz="4950" dirty="0" err="1">
                <a:solidFill>
                  <a:schemeClr val="accent1"/>
                </a:solidFill>
              </a:rPr>
              <a:t>dalam</a:t>
            </a:r>
            <a:r>
              <a:rPr lang="en-US" altLang="ja-JP" sz="4950" dirty="0">
                <a:solidFill>
                  <a:schemeClr val="accent1"/>
                </a:solidFill>
              </a:rPr>
              <a:t> </a:t>
            </a:r>
            <a:r>
              <a:rPr lang="en-US" altLang="ja-JP" sz="4950" dirty="0" err="1">
                <a:solidFill>
                  <a:schemeClr val="accent1"/>
                </a:solidFill>
              </a:rPr>
              <a:t>bisnis</a:t>
            </a:r>
            <a:endParaRPr lang="ja-JP" altLang="en-US" sz="4950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>
          <a:xfrm>
            <a:off x="6850848" y="2214486"/>
            <a:ext cx="6210376" cy="70207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err="1" smtClean="0"/>
              <a:t>Keuntungan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Pribadi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>
          <a:xfrm>
            <a:off x="6850848" y="3851741"/>
            <a:ext cx="6210376" cy="70207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>
          <a:xfrm>
            <a:off x="6850848" y="5584245"/>
            <a:ext cx="6210376" cy="70207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laba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>
          <a:xfrm>
            <a:off x="6928010" y="7228258"/>
            <a:ext cx="6787993" cy="702078"/>
          </a:xfrm>
        </p:spPr>
        <p:txBody>
          <a:bodyPr>
            <a:noAutofit/>
          </a:bodyPr>
          <a:lstStyle/>
          <a:p>
            <a:r>
              <a:rPr lang="en-US" sz="2625" dirty="0" err="1"/>
              <a:t>Nilai-nilai</a:t>
            </a:r>
            <a:r>
              <a:rPr lang="en-US" sz="2625" dirty="0"/>
              <a:t> yang di </a:t>
            </a:r>
            <a:r>
              <a:rPr lang="en-US" sz="2625" dirty="0" err="1"/>
              <a:t>anut</a:t>
            </a:r>
            <a:r>
              <a:rPr lang="en-US" sz="2625" dirty="0"/>
              <a:t> </a:t>
            </a:r>
            <a:r>
              <a:rPr lang="en-US" sz="2625" dirty="0" err="1"/>
              <a:t>manajer</a:t>
            </a:r>
            <a:endParaRPr lang="ja-JP" altLang="en-US" sz="2625" dirty="0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1" b="1310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 err="1">
                <a:solidFill>
                  <a:schemeClr val="tx1"/>
                </a:solidFill>
              </a:rPr>
              <a:t>Dengan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tujuan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utama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untuk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memperoleh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keuntungan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pribadi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besar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dalam</a:t>
            </a:r>
            <a:r>
              <a:rPr lang="en-US" sz="2100" dirty="0">
                <a:solidFill>
                  <a:schemeClr val="tx1"/>
                </a:solidFill>
              </a:rPr>
              <a:t> tempo yang </a:t>
            </a:r>
            <a:r>
              <a:rPr lang="en-US" sz="2100" dirty="0" err="1">
                <a:solidFill>
                  <a:schemeClr val="tx1"/>
                </a:solidFill>
              </a:rPr>
              <a:t>singkat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r>
              <a:rPr lang="en-US" sz="2100" dirty="0" err="1">
                <a:solidFill>
                  <a:schemeClr val="tx1"/>
                </a:solidFill>
              </a:rPr>
              <a:t>Akhirnya</a:t>
            </a:r>
            <a:r>
              <a:rPr lang="en-US" sz="2100" dirty="0">
                <a:solidFill>
                  <a:schemeClr val="tx1"/>
                </a:solidFill>
              </a:rPr>
              <a:t> rasa </a:t>
            </a:r>
            <a:r>
              <a:rPr lang="en-US" sz="2100" dirty="0" err="1">
                <a:solidFill>
                  <a:schemeClr val="tx1"/>
                </a:solidFill>
              </a:rPr>
              <a:t>rakus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egoisme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menutupi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hati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nurani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seseorang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atau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kelompok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Penyimpangan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etika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dalam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bisnis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awal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munculnya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dipacu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oleh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menguatnya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kepentingan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pribadi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yang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jauh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lebih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besar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dibandingkan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kepentingan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koprasi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anose="020F0502020204030204" pitchFamily="34" charset="0"/>
              </a:rPr>
              <a:t>.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Mempengaruhi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Kebijakan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 err="1"/>
              <a:t>Menguntungkan</a:t>
            </a:r>
            <a:endParaRPr lang="en-US" sz="2000" dirty="0"/>
          </a:p>
          <a:p>
            <a:r>
              <a:rPr lang="en-US" sz="2000" dirty="0" err="1" smtClean="0"/>
              <a:t>Pribadi</a:t>
            </a:r>
            <a:r>
              <a:rPr lang="en-US" sz="2000" dirty="0" smtClean="0"/>
              <a:t>/</a:t>
            </a:r>
            <a:r>
              <a:rPr lang="en-US" sz="2000" dirty="0" err="1" smtClean="0"/>
              <a:t>Kelompok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400" dirty="0" err="1"/>
              <a:t>Merugikan</a:t>
            </a:r>
            <a:endParaRPr lang="en-US" sz="2400" dirty="0"/>
          </a:p>
          <a:p>
            <a:r>
              <a:rPr lang="en-US" sz="2400" dirty="0" smtClean="0"/>
              <a:t>Negara</a:t>
            </a:r>
            <a:endParaRPr lang="en-US" sz="2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Merugikan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Masyarakat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857250" y="7219191"/>
            <a:ext cx="12078307" cy="1643461"/>
          </a:xfrm>
        </p:spPr>
        <p:txBody>
          <a:bodyPr/>
          <a:lstStyle/>
          <a:p>
            <a:pPr algn="just"/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Potensi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penyimpangan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etika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dalam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bisnis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juga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berasal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dari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konflik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kepentingan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(</a:t>
            </a:r>
            <a:r>
              <a:rPr lang="en-US" sz="2400" i="1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conflicts of interest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)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seseorang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terhadap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pihak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lain yang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berhubungan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dengan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kororasi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.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Konflik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kepentingan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juga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sebagai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akar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dari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korupsi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kebijakan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merugikan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masyarakat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tetapi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justru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menguntungkan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terhadap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dirinya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13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50" dirty="0"/>
              <a:t>3. </a:t>
            </a:r>
            <a:r>
              <a:rPr lang="en-US" sz="4050" dirty="0" err="1"/>
              <a:t>Tekanan</a:t>
            </a:r>
            <a:r>
              <a:rPr lang="en-US" sz="4050" dirty="0"/>
              <a:t> </a:t>
            </a:r>
            <a:r>
              <a:rPr lang="en-US" sz="4050" dirty="0" err="1"/>
              <a:t>untuk</a:t>
            </a:r>
            <a:r>
              <a:rPr lang="en-US" sz="4050" dirty="0"/>
              <a:t> </a:t>
            </a:r>
            <a:r>
              <a:rPr lang="en-US" sz="4050" dirty="0" err="1"/>
              <a:t>mencetak</a:t>
            </a:r>
            <a:r>
              <a:rPr lang="en-US" sz="4050" dirty="0"/>
              <a:t> </a:t>
            </a:r>
            <a:r>
              <a:rPr lang="en-US" sz="4050" dirty="0" err="1"/>
              <a:t>laba</a:t>
            </a:r>
            <a:endParaRPr lang="en-US" sz="4050" dirty="0"/>
          </a:p>
        </p:txBody>
      </p:sp>
      <p:graphicFrame>
        <p:nvGraphicFramePr>
          <p:cNvPr id="3" name="グラフ 5"/>
          <p:cNvGraphicFramePr/>
          <p:nvPr>
            <p:extLst>
              <p:ext uri="{D42A27DB-BD31-4B8C-83A1-F6EECF244321}">
                <p14:modId xmlns:p14="http://schemas.microsoft.com/office/powerpoint/2010/main" val="2240277250"/>
              </p:ext>
            </p:extLst>
          </p:nvPr>
        </p:nvGraphicFramePr>
        <p:xfrm>
          <a:off x="774410" y="3106179"/>
          <a:ext cx="12495165" cy="3782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プレースホルダー 6"/>
          <p:cNvSpPr txBox="1">
            <a:spLocks/>
          </p:cNvSpPr>
          <p:nvPr/>
        </p:nvSpPr>
        <p:spPr>
          <a:xfrm>
            <a:off x="774410" y="7564109"/>
            <a:ext cx="11527128" cy="810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Tujuan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utama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bisnis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adalah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menghasilkan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laba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.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Ditinjau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dari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sisi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etika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laba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merupakan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hal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baik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diterima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karena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adanya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laba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memungkinkan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suatu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perusahaan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untuk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bertahan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dalam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kegiatan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bisnisnya</a:t>
            </a:r>
            <a:r>
              <a:rPr lang="en-US" sz="2400" dirty="0">
                <a:ln w="0"/>
                <a:solidFill>
                  <a:schemeClr val="tx1"/>
                </a:solidFill>
                <a:latin typeface="Open Sans (Body)"/>
                <a:cs typeface="Calibri" panose="020F0502020204030204" pitchFamily="34" charset="0"/>
              </a:rPr>
              <a:t>.</a:t>
            </a:r>
          </a:p>
          <a:p>
            <a:pPr algn="just"/>
            <a:endParaRPr lang="ja-JP" altLang="en-US" sz="1800" dirty="0">
              <a:solidFill>
                <a:schemeClr val="tx1"/>
              </a:solidFill>
              <a:latin typeface="Open Sans (Body)"/>
            </a:endParaRPr>
          </a:p>
        </p:txBody>
      </p:sp>
      <p:sp>
        <p:nvSpPr>
          <p:cNvPr id="5" name="正方形/長方形 7"/>
          <p:cNvSpPr/>
          <p:nvPr/>
        </p:nvSpPr>
        <p:spPr>
          <a:xfrm>
            <a:off x="774410" y="72863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90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  <p:bldP spid="4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6"/>
          <p:cNvSpPr>
            <a:spLocks noGrp="1"/>
          </p:cNvSpPr>
          <p:nvPr>
            <p:ph type="title"/>
          </p:nvPr>
        </p:nvSpPr>
        <p:spPr>
          <a:xfrm>
            <a:off x="2230949" y="5953092"/>
            <a:ext cx="9254107" cy="594066"/>
          </a:xfrm>
        </p:spPr>
        <p:txBody>
          <a:bodyPr>
            <a:normAutofit fontScale="90000"/>
          </a:bodyPr>
          <a:lstStyle/>
          <a:p>
            <a:r>
              <a:rPr lang="en-US" dirty="0"/>
              <a:t>4.  </a:t>
            </a:r>
            <a:r>
              <a:rPr lang="en-US" dirty="0" err="1"/>
              <a:t>Nilai-nilai</a:t>
            </a:r>
            <a:r>
              <a:rPr lang="en-US" dirty="0"/>
              <a:t> yang di </a:t>
            </a:r>
            <a:r>
              <a:rPr lang="en-US" dirty="0" err="1"/>
              <a:t>anut</a:t>
            </a:r>
            <a:r>
              <a:rPr lang="en-US" dirty="0"/>
              <a:t> </a:t>
            </a:r>
            <a:r>
              <a:rPr lang="en-US" dirty="0" err="1"/>
              <a:t>manajer</a:t>
            </a:r>
            <a:endParaRPr kumimoji="1" lang="ja-JP" altLang="en-US" dirty="0"/>
          </a:p>
        </p:txBody>
      </p:sp>
      <p:pic>
        <p:nvPicPr>
          <p:cNvPr id="16" name="Picture Placeholder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9" r="4755"/>
          <a:stretch/>
        </p:blipFill>
        <p:spPr/>
      </p:pic>
      <p:sp>
        <p:nvSpPr>
          <p:cNvPr id="13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100" dirty="0" err="1">
                <a:ln w="0"/>
                <a:cs typeface="Calibri" panose="020F0502020204030204" pitchFamily="34" charset="0"/>
              </a:rPr>
              <a:t>Manajer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adalah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tokoh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kunci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dalam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sebuah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korporasi</a:t>
            </a:r>
            <a:r>
              <a:rPr lang="en-US" sz="2100" dirty="0">
                <a:ln w="0"/>
                <a:cs typeface="Calibri" panose="020F0502020204030204" pitchFamily="34" charset="0"/>
              </a:rPr>
              <a:t>.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Nilai-nilai</a:t>
            </a:r>
            <a:r>
              <a:rPr lang="en-US" sz="2100" dirty="0">
                <a:ln w="0"/>
                <a:cs typeface="Calibri" panose="020F0502020204030204" pitchFamily="34" charset="0"/>
              </a:rPr>
              <a:t> yang di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anut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manajer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sering</a:t>
            </a:r>
            <a:r>
              <a:rPr lang="en-US" sz="2100" dirty="0">
                <a:ln w="0"/>
                <a:cs typeface="Calibri" panose="020F0502020204030204" pitchFamily="34" charset="0"/>
              </a:rPr>
              <a:t> di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jadikan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pedoman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dalam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menjalankan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pekerjaan</a:t>
            </a:r>
            <a:r>
              <a:rPr lang="en-US" sz="2100" dirty="0">
                <a:ln w="0"/>
                <a:cs typeface="Calibri" panose="020F0502020204030204" pitchFamily="34" charset="0"/>
              </a:rPr>
              <a:t> di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suatu</a:t>
            </a:r>
            <a:r>
              <a:rPr lang="en-US" sz="2100" dirty="0">
                <a:ln w="0"/>
                <a:cs typeface="Calibri" panose="020F0502020204030204" pitchFamily="34" charset="0"/>
              </a:rPr>
              <a:t> </a:t>
            </a:r>
            <a:r>
              <a:rPr lang="en-US" sz="2100" dirty="0" err="1">
                <a:ln w="0"/>
                <a:cs typeface="Calibri" panose="020F0502020204030204" pitchFamily="34" charset="0"/>
              </a:rPr>
              <a:t>korporasi</a:t>
            </a:r>
            <a:r>
              <a:rPr lang="en-US" sz="2100" dirty="0">
                <a:ln w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5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Tanya </a:t>
            </a:r>
            <a:r>
              <a:rPr lang="en-US" sz="5400" dirty="0" err="1" smtClean="0"/>
              <a:t>Jawab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91987" y="4289656"/>
            <a:ext cx="1833782" cy="5793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7198" b="1" spc="38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77" y="10390457"/>
            <a:ext cx="2016427" cy="34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-1.7284E-6 L -4.30556E-6 -1.475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164" y="7387359"/>
            <a:ext cx="6996877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6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1.54323 -1.361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161" y="-68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15896</TotalTime>
  <Words>222</Words>
  <Application>Microsoft Office PowerPoint</Application>
  <PresentationFormat>Custom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ＭＳ Ｐゴシック</vt:lpstr>
      <vt:lpstr>Arial</vt:lpstr>
      <vt:lpstr>Calibri</vt:lpstr>
      <vt:lpstr>Open Sans</vt:lpstr>
      <vt:lpstr>Open Sans (Body)</vt:lpstr>
      <vt:lpstr>Route 159 Light</vt:lpstr>
      <vt:lpstr>Route 159 SemiBold</vt:lpstr>
      <vt:lpstr>Route 159 UltraLight</vt:lpstr>
      <vt:lpstr>Spica Neue</vt:lpstr>
      <vt:lpstr>Spica Neue Light</vt:lpstr>
      <vt:lpstr>Vega - Free</vt:lpstr>
      <vt:lpstr>KELOMPOK 3</vt:lpstr>
      <vt:lpstr>KELOMPOK 3</vt:lpstr>
      <vt:lpstr>BAB 6 Penyimpangan etika dalam bisnis</vt:lpstr>
      <vt:lpstr>1. Keuntungan Pribadi</vt:lpstr>
      <vt:lpstr>2. Konflik kepentingan</vt:lpstr>
      <vt:lpstr>3. Tekanan untuk mencetak laba</vt:lpstr>
      <vt:lpstr>4.  Nilai-nilai yang di anut manajer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user</cp:lastModifiedBy>
  <cp:revision>389</cp:revision>
  <dcterms:created xsi:type="dcterms:W3CDTF">2015-09-05T11:42:45Z</dcterms:created>
  <dcterms:modified xsi:type="dcterms:W3CDTF">2019-12-20T13:29:05Z</dcterms:modified>
</cp:coreProperties>
</file>