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92" r:id="rId11"/>
    <p:sldId id="267" r:id="rId12"/>
    <p:sldId id="268" r:id="rId13"/>
    <p:sldId id="269" r:id="rId14"/>
    <p:sldId id="270" r:id="rId15"/>
    <p:sldId id="271" r:id="rId16"/>
    <p:sldId id="293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79" r:id="rId26"/>
    <p:sldId id="280" r:id="rId27"/>
    <p:sldId id="281" r:id="rId28"/>
    <p:sldId id="282" r:id="rId29"/>
    <p:sldId id="295" r:id="rId30"/>
    <p:sldId id="288" r:id="rId31"/>
    <p:sldId id="284" r:id="rId32"/>
    <p:sldId id="289" r:id="rId33"/>
    <p:sldId id="285" r:id="rId34"/>
    <p:sldId id="290" r:id="rId35"/>
    <p:sldId id="286" r:id="rId36"/>
    <p:sldId id="291" r:id="rId3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17D"/>
    <a:srgbClr val="1C7BA9"/>
    <a:srgbClr val="60682C"/>
    <a:srgbClr val="919163"/>
    <a:srgbClr val="AE1517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5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5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1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2.wmf"/><Relationship Id="rId1" Type="http://schemas.openxmlformats.org/officeDocument/2006/relationships/image" Target="../media/image43.wmf"/><Relationship Id="rId5" Type="http://schemas.openxmlformats.org/officeDocument/2006/relationships/image" Target="../media/image45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6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A03-7742-4979-BA59-1445EB7B3D9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9BD8-C86A-4114-A825-F37D62EE80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3203575" y="836613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3E617D"/>
                </a:solidFill>
              </a:rPr>
              <a:t>Page </a:t>
            </a:r>
            <a:fld id="{72CAB2ED-6993-4742-BC4A-A5E8B6217E89}" type="slidenum">
              <a:rPr lang="fr-FR" b="1">
                <a:solidFill>
                  <a:srgbClr val="3E617D"/>
                </a:solidFill>
              </a:rPr>
              <a:pPr/>
              <a:t>‹#›</a:t>
            </a:fld>
            <a:endParaRPr lang="fr-FR" b="1">
              <a:solidFill>
                <a:srgbClr val="3E617D"/>
              </a:solidFill>
            </a:endParaRPr>
          </a:p>
        </p:txBody>
      </p:sp>
      <p:pic>
        <p:nvPicPr>
          <p:cNvPr id="9" name="Picture 8" descr="ImagImagfdsgfdge1fdse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476250"/>
            <a:ext cx="9144000" cy="100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8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90513" y="677863"/>
            <a:ext cx="58192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Definisi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Persamaan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Kuadrat</a:t>
            </a:r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1472" y="1643050"/>
            <a:ext cx="821537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suatu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dimana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pangkat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tertinggi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variabelnya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.</a:t>
            </a: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umum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:  </a:t>
            </a:r>
            <a:r>
              <a:rPr lang="en-US" sz="3600" b="1" dirty="0" smtClean="0">
                <a:solidFill>
                  <a:srgbClr val="FF0000"/>
                </a:solidFill>
              </a:rPr>
              <a:t>ax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+ </a:t>
            </a:r>
            <a:r>
              <a:rPr lang="en-US" sz="3600" b="1" dirty="0" err="1">
                <a:solidFill>
                  <a:srgbClr val="FF0000"/>
                </a:solidFill>
              </a:rPr>
              <a:t>bx</a:t>
            </a:r>
            <a:r>
              <a:rPr lang="en-US" sz="3600" b="1" dirty="0">
                <a:solidFill>
                  <a:srgbClr val="FF0000"/>
                </a:solidFill>
              </a:rPr>
              <a:t> + c = 0</a:t>
            </a: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Dimana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a ≠ 0, a, b, c, </a:t>
            </a:r>
            <a:r>
              <a:rPr lang="az-Cyrl-AZ" sz="2000" b="1" dirty="0" smtClean="0">
                <a:solidFill>
                  <a:srgbClr val="3E617D"/>
                </a:solidFill>
                <a:latin typeface="Verdana" pitchFamily="34" charset="0"/>
              </a:rPr>
              <a:t>Є</a:t>
            </a:r>
            <a:r>
              <a:rPr lang="en-US" sz="2000" b="1" dirty="0" smtClean="0">
                <a:solidFill>
                  <a:srgbClr val="3E617D"/>
                </a:solidFill>
                <a:latin typeface="Verdana" pitchFamily="34" charset="0"/>
              </a:rPr>
              <a:t> R</a:t>
            </a:r>
            <a:endParaRPr lang="fr-FR" sz="2000" b="1" dirty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Contoh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2x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+ 4x – 1 = 0 </a:t>
            </a:r>
            <a:r>
              <a:rPr lang="en-US" sz="2000" b="1" dirty="0" err="1">
                <a:solidFill>
                  <a:srgbClr val="FF0000"/>
                </a:solidFill>
              </a:rPr>
              <a:t>dimana</a:t>
            </a:r>
            <a:r>
              <a:rPr lang="en-US" sz="2000" b="1" dirty="0">
                <a:solidFill>
                  <a:srgbClr val="FF0000"/>
                </a:solidFill>
              </a:rPr>
              <a:t> a = 2, b = 4,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dirty="0">
                <a:solidFill>
                  <a:srgbClr val="FF0000"/>
                </a:solidFill>
              </a:rPr>
              <a:t> c = -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</a:p>
          <a:p>
            <a:pPr marL="342900" indent="-342900" algn="just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 + 3x = 0 </a:t>
            </a:r>
            <a:r>
              <a:rPr lang="en-US" sz="2000" b="1" dirty="0" err="1">
                <a:solidFill>
                  <a:srgbClr val="FF0000"/>
                </a:solidFill>
              </a:rPr>
              <a:t>dimana</a:t>
            </a:r>
            <a:r>
              <a:rPr lang="en-US" sz="2000" b="1" dirty="0">
                <a:solidFill>
                  <a:srgbClr val="FF0000"/>
                </a:solidFill>
              </a:rPr>
              <a:t> a = 1, b = 3,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dirty="0">
                <a:solidFill>
                  <a:srgbClr val="FF0000"/>
                </a:solidFill>
              </a:rPr>
              <a:t> c = 0</a:t>
            </a:r>
          </a:p>
          <a:p>
            <a:pPr marL="342900" indent="-342900" algn="just"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 – 9 = 0 </a:t>
            </a:r>
            <a:r>
              <a:rPr lang="en-US" sz="2000" b="1" dirty="0" err="1">
                <a:solidFill>
                  <a:srgbClr val="FF0000"/>
                </a:solidFill>
              </a:rPr>
              <a:t>dimana</a:t>
            </a:r>
            <a:r>
              <a:rPr lang="en-US" sz="2000" b="1" dirty="0">
                <a:solidFill>
                  <a:srgbClr val="FF0000"/>
                </a:solidFill>
              </a:rPr>
              <a:t> a = 1, b = 0,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dirty="0">
                <a:solidFill>
                  <a:srgbClr val="FF0000"/>
                </a:solidFill>
              </a:rPr>
              <a:t> c = -9</a:t>
            </a:r>
          </a:p>
          <a:p>
            <a:pPr marL="342900" indent="-342900"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fr-FR" b="1" dirty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5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- 5x – 3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-5, c = -3. </a:t>
            </a:r>
            <a:r>
              <a:rPr lang="fr-FR" sz="2400" u="sng" dirty="0" err="1" smtClean="0">
                <a:solidFill>
                  <a:srgbClr val="FF0000"/>
                </a:solidFill>
                <a:latin typeface="Verdana" pitchFamily="34" charset="0"/>
              </a:rPr>
              <a:t>kasus</a:t>
            </a:r>
            <a:r>
              <a:rPr lang="fr-FR" sz="2400" u="sng" dirty="0" smtClean="0">
                <a:solidFill>
                  <a:srgbClr val="FF0000"/>
                </a:solidFill>
                <a:latin typeface="Verdana" pitchFamily="34" charset="0"/>
              </a:rPr>
              <a:t> 2</a:t>
            </a:r>
          </a:p>
          <a:p>
            <a:pPr algn="just"/>
            <a:endParaRPr lang="fr-FR" sz="2400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- 5x – 3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- 6x + x – 3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2x(x - 3) + 1(x - 3)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(2x + 1)(x - 3) = 0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2x + 1 = 0 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- 3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2x = -1 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 x = 3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x = -1/2 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 x = 3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114029" y="4142586"/>
            <a:ext cx="570710" cy="7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83599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Metode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Melengkapkan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Kuadrat</a:t>
            </a:r>
            <a:endParaRPr lang="fr-FR" sz="3600" b="1" dirty="0" smtClean="0">
              <a:solidFill>
                <a:srgbClr val="FFFF00"/>
              </a:solidFill>
              <a:latin typeface="Verdana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42968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Untuk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menyelesaikan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</a:t>
            </a:r>
            <a:r>
              <a:rPr lang="en-US" sz="2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sempurna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dirubah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menjadi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3E617D"/>
                </a:solidFill>
              </a:rPr>
              <a:t>(x + p)</a:t>
            </a:r>
            <a:r>
              <a:rPr lang="en-US" sz="2400" b="1" baseline="30000" dirty="0" smtClean="0">
                <a:solidFill>
                  <a:srgbClr val="3E617D"/>
                </a:solidFill>
              </a:rPr>
              <a:t>2</a:t>
            </a:r>
            <a:r>
              <a:rPr lang="en-US" sz="2400" b="1" dirty="0" smtClean="0">
                <a:solidFill>
                  <a:srgbClr val="3E617D"/>
                </a:solidFill>
              </a:rPr>
              <a:t> = q, </a:t>
            </a:r>
            <a:r>
              <a:rPr lang="en-US" sz="2400" b="1" dirty="0" err="1" smtClean="0">
                <a:solidFill>
                  <a:srgbClr val="3E617D"/>
                </a:solidFill>
              </a:rPr>
              <a:t>dengan</a:t>
            </a:r>
            <a:r>
              <a:rPr lang="en-US" sz="2400" b="1" dirty="0" smtClean="0">
                <a:solidFill>
                  <a:srgbClr val="3E617D"/>
                </a:solidFill>
              </a:rPr>
              <a:t> 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q ≥ 0. 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Langkah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langkah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marL="457200" indent="-457200" algn="just">
              <a:buAutoNum type="arabicPeriod"/>
            </a:pP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Pastikan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koefisien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1, bila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belum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bernilai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1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bagilah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bilangan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sedemikian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hingga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koefisiennya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1.</a:t>
            </a:r>
          </a:p>
          <a:p>
            <a:pPr marL="457200" indent="-457200" algn="just">
              <a:buAutoNum type="arabicPeriod"/>
            </a:pP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Tambahkan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ruas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kiri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dan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kanan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setengah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koefisien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dari x,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kemudian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kuadratkan</a:t>
            </a:r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457200" indent="-457200" algn="just">
              <a:buAutoNum type="arabicPeriod"/>
            </a:pP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Buatlah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ruas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kiri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menjadi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sempurna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sedangkan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ruas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kanan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disederhanakan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.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6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9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(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karena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nilai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b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tidak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ada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maka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persamaan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tersebut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di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ubah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  <a:latin typeface="Verdana" pitchFamily="34" charset="0"/>
              </a:rPr>
              <a:t>menjadi</a:t>
            </a:r>
            <a:r>
              <a:rPr lang="fr-FR" b="1" dirty="0" smtClean="0">
                <a:solidFill>
                  <a:srgbClr val="00B050"/>
                </a:solidFill>
                <a:latin typeface="Verdana" pitchFamily="34" charset="0"/>
              </a:rPr>
              <a:t>)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- 9 = 0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9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⇔ x = ±√9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⇔ x = ± 3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⇔ x = - 3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= 3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     </a:t>
            </a:r>
            <a:r>
              <a:rPr lang="fr-FR" sz="2400" dirty="0" err="1" smtClean="0">
                <a:solidFill>
                  <a:srgbClr val="FF0000"/>
                </a:solidFill>
                <a:latin typeface="Verdana" pitchFamily="34" charset="0"/>
              </a:rPr>
              <a:t>Penyelesaiannya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x = -3 </a:t>
            </a:r>
            <a:r>
              <a:rPr lang="fr-FR" sz="2400" dirty="0" err="1" smtClean="0">
                <a:solidFill>
                  <a:srgbClr val="FF0000"/>
                </a:solidFill>
                <a:latin typeface="Verdana" pitchFamily="34" charset="0"/>
              </a:rPr>
              <a:t>atau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x = 3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63" y="5030788"/>
          <a:ext cx="3571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30788"/>
                        <a:ext cx="3571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7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 </a:t>
            </a:r>
          </a:p>
          <a:p>
            <a:pPr algn="just"/>
            <a:r>
              <a:rPr lang="fr-FR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a=-1, b = 4, c = 0.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400" dirty="0" smtClean="0">
                <a:solidFill>
                  <a:srgbClr val="FF0000"/>
                </a:solidFill>
              </a:rPr>
              <a:t>4x = 0              ⇔</a:t>
            </a:r>
            <a:r>
              <a:rPr lang="en-US" sz="2400" dirty="0" smtClean="0">
                <a:solidFill>
                  <a:srgbClr val="002060"/>
                </a:solidFill>
              </a:rPr>
              <a:t>(½.b)</a:t>
            </a:r>
            <a:r>
              <a:rPr lang="en-US" sz="2400" baseline="300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>
                <a:solidFill>
                  <a:srgbClr val="002060"/>
                </a:solidFill>
              </a:rPr>
              <a:t> = (½.4)</a:t>
            </a:r>
            <a:r>
              <a:rPr lang="en-US" sz="2400" baseline="300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>
                <a:solidFill>
                  <a:srgbClr val="002060"/>
                </a:solidFill>
              </a:rPr>
              <a:t> = 4  </a:t>
            </a:r>
          </a:p>
          <a:p>
            <a:pPr algn="just"/>
            <a:r>
              <a:rPr lang="en-US" sz="2400" baseline="30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⇔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400" dirty="0" smtClean="0">
                <a:solidFill>
                  <a:srgbClr val="FF0000"/>
                </a:solidFill>
              </a:rPr>
              <a:t>4x + 4 = 0 + 4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(x – 2)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dirty="0" smtClean="0">
                <a:solidFill>
                  <a:srgbClr val="FF0000"/>
                </a:solidFill>
              </a:rPr>
              <a:t>= 4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(x – 2) = ±√ 4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x – 2 = 2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– 2 = - 2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x = 2 + 2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= -2 + 2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x = 4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</a:t>
            </a:r>
            <a:r>
              <a:rPr lang="en-US" sz="2400" dirty="0" err="1" smtClean="0">
                <a:solidFill>
                  <a:srgbClr val="FF0000"/>
                </a:solidFill>
              </a:rPr>
              <a:t>Penyelesaiannya</a:t>
            </a:r>
            <a:r>
              <a:rPr lang="en-US" sz="2400" dirty="0" smtClean="0">
                <a:solidFill>
                  <a:srgbClr val="FF0000"/>
                </a:solidFill>
              </a:rPr>
              <a:t> x = 0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x = 4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57683" y="5744888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83" y="5744888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142984"/>
            <a:ext cx="82153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– 6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1, b = -1, c = -6.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– 6 = 0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= 6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400" dirty="0" smtClean="0">
                <a:solidFill>
                  <a:srgbClr val="00B050"/>
                </a:solidFill>
              </a:rPr>
              <a:t>⇔(½.b)</a:t>
            </a:r>
            <a:r>
              <a:rPr lang="en-US" sz="2400" baseline="30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= (½.1)</a:t>
            </a:r>
            <a:r>
              <a:rPr lang="en-US" sz="2400" baseline="30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= ¼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</a:t>
            </a:r>
            <a:r>
              <a:rPr lang="en-US" sz="2400" baseline="30000" dirty="0" smtClean="0">
                <a:solidFill>
                  <a:srgbClr val="3E617D"/>
                </a:solidFill>
              </a:rPr>
              <a:t>2 </a:t>
            </a:r>
            <a:r>
              <a:rPr lang="en-US" sz="2400" dirty="0" smtClean="0">
                <a:solidFill>
                  <a:srgbClr val="3E617D"/>
                </a:solidFill>
              </a:rPr>
              <a:t> - x + ¼ = 6 + ¼ 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⇔ (x - ½)</a:t>
            </a:r>
            <a:r>
              <a:rPr lang="en-US" sz="2400" baseline="30000" dirty="0" smtClean="0">
                <a:solidFill>
                  <a:srgbClr val="3E617D"/>
                </a:solidFill>
              </a:rPr>
              <a:t>2 </a:t>
            </a:r>
            <a:r>
              <a:rPr lang="en-US" sz="2400" dirty="0" smtClean="0">
                <a:solidFill>
                  <a:srgbClr val="3E617D"/>
                </a:solidFill>
              </a:rPr>
              <a:t> = 6¼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⇔ (x - ½)</a:t>
            </a:r>
            <a:r>
              <a:rPr lang="en-US" sz="2400" baseline="30000" dirty="0" smtClean="0">
                <a:solidFill>
                  <a:srgbClr val="3E617D"/>
                </a:solidFill>
              </a:rPr>
              <a:t> </a:t>
            </a:r>
            <a:r>
              <a:rPr lang="en-US" sz="2400" dirty="0" smtClean="0">
                <a:solidFill>
                  <a:srgbClr val="3E617D"/>
                </a:solidFill>
              </a:rPr>
              <a:t> = ±√</a:t>
            </a:r>
            <a:r>
              <a:rPr lang="en-US" sz="2000" dirty="0" smtClean="0">
                <a:solidFill>
                  <a:srgbClr val="3E617D"/>
                </a:solidFill>
              </a:rPr>
              <a:t>25/4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⇔ x - ½</a:t>
            </a:r>
            <a:r>
              <a:rPr lang="en-US" sz="2400" baseline="30000" dirty="0" smtClean="0">
                <a:solidFill>
                  <a:srgbClr val="3E617D"/>
                </a:solidFill>
              </a:rPr>
              <a:t> </a:t>
            </a:r>
            <a:r>
              <a:rPr lang="en-US" sz="2400" dirty="0" smtClean="0">
                <a:solidFill>
                  <a:srgbClr val="3E617D"/>
                </a:solidFill>
              </a:rPr>
              <a:t> = ±</a:t>
            </a:r>
            <a:r>
              <a:rPr lang="en-US" sz="2000" dirty="0" smtClean="0">
                <a:solidFill>
                  <a:srgbClr val="3E617D"/>
                </a:solidFill>
              </a:rPr>
              <a:t>5/2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⇔ x - ½</a:t>
            </a:r>
            <a:r>
              <a:rPr lang="en-US" sz="2400" baseline="30000" dirty="0" smtClean="0">
                <a:solidFill>
                  <a:srgbClr val="3E617D"/>
                </a:solidFill>
              </a:rPr>
              <a:t> </a:t>
            </a:r>
            <a:r>
              <a:rPr lang="en-US" sz="2400" dirty="0" smtClean="0">
                <a:solidFill>
                  <a:srgbClr val="3E617D"/>
                </a:solidFill>
              </a:rPr>
              <a:t> = </a:t>
            </a:r>
            <a:r>
              <a:rPr lang="en-US" sz="2000" dirty="0" smtClean="0">
                <a:solidFill>
                  <a:srgbClr val="3E617D"/>
                </a:solidFill>
              </a:rPr>
              <a:t>5/2 </a:t>
            </a:r>
            <a:r>
              <a:rPr lang="en-US" sz="2000" dirty="0" err="1" smtClean="0">
                <a:solidFill>
                  <a:srgbClr val="3E617D"/>
                </a:solidFill>
              </a:rPr>
              <a:t>atau</a:t>
            </a:r>
            <a:r>
              <a:rPr lang="en-US" sz="2000" dirty="0" smtClean="0">
                <a:solidFill>
                  <a:srgbClr val="3E617D"/>
                </a:solidFill>
              </a:rPr>
              <a:t> x - ½ </a:t>
            </a:r>
            <a:r>
              <a:rPr lang="en-US" sz="2000" baseline="30000" dirty="0" smtClean="0">
                <a:solidFill>
                  <a:srgbClr val="3E617D"/>
                </a:solidFill>
              </a:rPr>
              <a:t> </a:t>
            </a:r>
            <a:r>
              <a:rPr lang="en-US" sz="2000" dirty="0" smtClean="0">
                <a:solidFill>
                  <a:srgbClr val="3E617D"/>
                </a:solidFill>
              </a:rPr>
              <a:t>= - 5/2</a:t>
            </a:r>
          </a:p>
          <a:p>
            <a:pPr algn="just"/>
            <a:r>
              <a:rPr lang="en-US" sz="2800" dirty="0" smtClean="0">
                <a:solidFill>
                  <a:srgbClr val="3E617D"/>
                </a:solidFill>
              </a:rPr>
              <a:t>                    </a:t>
            </a:r>
            <a:r>
              <a:rPr lang="en-US" sz="2400" dirty="0" smtClean="0">
                <a:solidFill>
                  <a:srgbClr val="3E617D"/>
                </a:solidFill>
              </a:rPr>
              <a:t>⇔ x</a:t>
            </a:r>
            <a:r>
              <a:rPr lang="en-US" sz="2800" dirty="0" smtClean="0">
                <a:solidFill>
                  <a:srgbClr val="3E617D"/>
                </a:solidFill>
              </a:rPr>
              <a:t> = </a:t>
            </a:r>
            <a:r>
              <a:rPr lang="en-US" sz="2000" dirty="0" smtClean="0">
                <a:solidFill>
                  <a:srgbClr val="3E617D"/>
                </a:solidFill>
              </a:rPr>
              <a:t>5/2</a:t>
            </a:r>
            <a:r>
              <a:rPr lang="en-US" sz="2400" dirty="0" smtClean="0">
                <a:solidFill>
                  <a:srgbClr val="3E617D"/>
                </a:solidFill>
              </a:rPr>
              <a:t> + ½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</a:t>
            </a:r>
            <a:r>
              <a:rPr lang="en-US" sz="2400" baseline="30000" dirty="0" smtClean="0">
                <a:solidFill>
                  <a:srgbClr val="3E617D"/>
                </a:solidFill>
              </a:rPr>
              <a:t> </a:t>
            </a:r>
            <a:r>
              <a:rPr lang="en-US" sz="2400" dirty="0" smtClean="0">
                <a:solidFill>
                  <a:srgbClr val="3E617D"/>
                </a:solidFill>
              </a:rPr>
              <a:t>= - </a:t>
            </a:r>
            <a:r>
              <a:rPr lang="en-US" sz="2000" dirty="0" smtClean="0">
                <a:solidFill>
                  <a:srgbClr val="3E617D"/>
                </a:solidFill>
              </a:rPr>
              <a:t>5/2</a:t>
            </a:r>
            <a:r>
              <a:rPr lang="en-US" sz="2400" dirty="0" smtClean="0">
                <a:solidFill>
                  <a:srgbClr val="3E617D"/>
                </a:solidFill>
              </a:rPr>
              <a:t> + ½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⇔ x</a:t>
            </a:r>
            <a:r>
              <a:rPr lang="en-US" sz="2800" dirty="0" smtClean="0">
                <a:solidFill>
                  <a:srgbClr val="3E617D"/>
                </a:solidFill>
              </a:rPr>
              <a:t> = </a:t>
            </a:r>
            <a:r>
              <a:rPr lang="en-US" sz="2000" dirty="0" smtClean="0">
                <a:solidFill>
                  <a:srgbClr val="3E617D"/>
                </a:solidFill>
              </a:rPr>
              <a:t>6/2</a:t>
            </a:r>
            <a:r>
              <a:rPr lang="en-US" sz="2400" dirty="0" smtClean="0">
                <a:solidFill>
                  <a:srgbClr val="3E617D"/>
                </a:solidFill>
              </a:rPr>
              <a:t>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- ½)</a:t>
            </a:r>
            <a:r>
              <a:rPr lang="en-US" sz="2400" baseline="30000" dirty="0" smtClean="0">
                <a:solidFill>
                  <a:srgbClr val="3E617D"/>
                </a:solidFill>
              </a:rPr>
              <a:t> </a:t>
            </a:r>
            <a:r>
              <a:rPr lang="en-US" sz="2400" dirty="0" smtClean="0">
                <a:solidFill>
                  <a:srgbClr val="3E617D"/>
                </a:solidFill>
              </a:rPr>
              <a:t>= - </a:t>
            </a:r>
            <a:r>
              <a:rPr lang="en-US" sz="2000" dirty="0" smtClean="0">
                <a:solidFill>
                  <a:srgbClr val="3E617D"/>
                </a:solidFill>
              </a:rPr>
              <a:t>4/2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  <a:r>
              <a:rPr lang="en-US" sz="2400" dirty="0" err="1" smtClean="0">
                <a:solidFill>
                  <a:srgbClr val="3E617D"/>
                </a:solidFill>
              </a:rPr>
              <a:t>Penyelesaiannya</a:t>
            </a:r>
            <a:r>
              <a:rPr lang="en-US" sz="2400" dirty="0" smtClean="0">
                <a:solidFill>
                  <a:srgbClr val="3E617D"/>
                </a:solidFill>
              </a:rPr>
              <a:t> x = 3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-2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0100" y="6000767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000767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9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+ 3x – 35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3, c = -35.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cara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sempurna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Apakah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menggunakan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metode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memfaktorkan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- 5x – 3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-5, c = -3. </a:t>
            </a:r>
          </a:p>
          <a:p>
            <a:pPr algn="just"/>
            <a:endParaRPr lang="fr-FR" sz="2400" u="sng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cara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sempurna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Apakah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menggunakan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metode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memfaktorkan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400" u="sng" dirty="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/>
            <a:endParaRPr lang="fr-FR" sz="2400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500694" y="4071942"/>
            <a:ext cx="3214710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5984" y="2285992"/>
            <a:ext cx="3643338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0166" y="4071942"/>
            <a:ext cx="3214710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58817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Rumus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kuadrat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/ abc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42968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Untuk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menyelesaikan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</a:t>
            </a:r>
            <a:r>
              <a:rPr lang="en-US" sz="2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/abc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Atau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                                  dan </a:t>
            </a: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41588" y="2500313"/>
          <a:ext cx="30607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500313"/>
                        <a:ext cx="30607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19249" y="4214825"/>
          <a:ext cx="28813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1231560" imgH="457200" progId="Equation.3">
                  <p:embed/>
                </p:oleObj>
              </mc:Choice>
              <mc:Fallback>
                <p:oleObj name="Equation" r:id="rId5" imgW="12315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49" y="4214825"/>
                        <a:ext cx="28813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661053" y="4214818"/>
          <a:ext cx="29114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7" imgW="1244520" imgH="457200" progId="Equation.3">
                  <p:embed/>
                </p:oleObj>
              </mc:Choice>
              <mc:Fallback>
                <p:oleObj name="Equation" r:id="rId7" imgW="12445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53" y="4214818"/>
                        <a:ext cx="29114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9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endParaRPr lang="fr-FR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           ⇔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                     ⇔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     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Penyelesaiannya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x = -3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atau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x = 3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63" y="5779968"/>
          <a:ext cx="3571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779968"/>
                        <a:ext cx="3571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3438" y="3268663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268663"/>
                        <a:ext cx="25495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787791" y="3271838"/>
          <a:ext cx="30702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7" imgW="1574640" imgH="457200" progId="Equation.3">
                  <p:embed/>
                </p:oleObj>
              </mc:Choice>
              <mc:Fallback>
                <p:oleObj name="Equation" r:id="rId7" imgW="15746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91" y="3271838"/>
                        <a:ext cx="30702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58994" y="4064575"/>
          <a:ext cx="16843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9" imgW="863280" imgH="431640" progId="Equation.3">
                  <p:embed/>
                </p:oleObj>
              </mc:Choice>
              <mc:Fallback>
                <p:oleObj name="Equation" r:id="rId9" imgW="8632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994" y="4064575"/>
                        <a:ext cx="16843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357554" y="4089400"/>
          <a:ext cx="13128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1" imgW="672840" imgH="393480" progId="Equation.3">
                  <p:embed/>
                </p:oleObj>
              </mc:Choice>
              <mc:Fallback>
                <p:oleObj name="Equation" r:id="rId11" imgW="6728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089400"/>
                        <a:ext cx="131286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249350" y="4822825"/>
          <a:ext cx="15367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13" imgW="787320" imgH="393480" progId="Equation.3">
                  <p:embed/>
                </p:oleObj>
              </mc:Choice>
              <mc:Fallback>
                <p:oleObj name="Equation" r:id="rId13" imgW="7873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50" y="4822825"/>
                        <a:ext cx="15367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424238" y="4827588"/>
          <a:ext cx="17605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15" imgW="901440" imgH="393480" progId="Equation.3">
                  <p:embed/>
                </p:oleObj>
              </mc:Choice>
              <mc:Fallback>
                <p:oleObj name="Equation" r:id="rId15" imgW="90144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827588"/>
                        <a:ext cx="1760537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 </a:t>
            </a:r>
          </a:p>
          <a:p>
            <a:pPr algn="just"/>
            <a:r>
              <a:rPr lang="fr-FR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a=-1, b = 4, c = 0.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           ⇔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                           ⇔</a:t>
            </a:r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             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  <a:r>
              <a:rPr lang="en-US" sz="2400" dirty="0" err="1" smtClean="0">
                <a:solidFill>
                  <a:srgbClr val="3E617D"/>
                </a:solidFill>
              </a:rPr>
              <a:t>Penyelesaiannya</a:t>
            </a:r>
            <a:r>
              <a:rPr lang="en-US" sz="2400" dirty="0" smtClean="0">
                <a:solidFill>
                  <a:srgbClr val="3E617D"/>
                </a:solidFill>
              </a:rPr>
              <a:t> x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4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57683" y="5744888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83" y="5744888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857224" y="3214692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214692"/>
                        <a:ext cx="25495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787775" y="3251200"/>
          <a:ext cx="30702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7" imgW="1574640" imgH="482400" progId="Equation.3">
                  <p:embed/>
                </p:oleObj>
              </mc:Choice>
              <mc:Fallback>
                <p:oleObj name="Equation" r:id="rId7" imgW="15746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251200"/>
                        <a:ext cx="30702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214414" y="4030663"/>
          <a:ext cx="22526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9" imgW="1155600" imgH="431640" progId="Equation.3">
                  <p:embed/>
                </p:oleObj>
              </mc:Choice>
              <mc:Fallback>
                <p:oleObj name="Equation" r:id="rId9" imgW="11556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030663"/>
                        <a:ext cx="2252663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857620" y="4059238"/>
          <a:ext cx="15351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1" imgW="787320" imgH="393480" progId="Equation.3">
                  <p:embed/>
                </p:oleObj>
              </mc:Choice>
              <mc:Fallback>
                <p:oleObj name="Equation" r:id="rId11" imgW="7873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059238"/>
                        <a:ext cx="1535113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169980" y="4824413"/>
          <a:ext cx="24018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13" imgW="1231560" imgH="393480" progId="Equation.3">
                  <p:embed/>
                </p:oleObj>
              </mc:Choice>
              <mc:Fallback>
                <p:oleObj name="Equation" r:id="rId13" imgW="123156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0" y="4824413"/>
                        <a:ext cx="240188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4146550" y="4827588"/>
          <a:ext cx="2451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15" imgW="1257120" imgH="393480" progId="Equation.3">
                  <p:embed/>
                </p:oleObj>
              </mc:Choice>
              <mc:Fallback>
                <p:oleObj name="Equation" r:id="rId15" imgW="125712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827588"/>
                        <a:ext cx="24511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5469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Menentukan</a:t>
            </a:r>
            <a:r>
              <a:rPr lang="fr-F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Akar</a:t>
            </a:r>
            <a:r>
              <a:rPr lang="fr-F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-</a:t>
            </a:r>
            <a:r>
              <a:rPr lang="fr-F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akar</a:t>
            </a:r>
            <a:r>
              <a:rPr lang="fr-F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PK</a:t>
            </a:r>
            <a:endParaRPr lang="fr-FR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1472" y="1571612"/>
            <a:ext cx="8001056" cy="4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Ada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tiga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cara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yang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dapat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digunakan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untuk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menentukan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-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atau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menyelesaiakan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yaitu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>
              <a:buAutoNum type="arabicPeriod"/>
            </a:pP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Metode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faktorisasi</a:t>
            </a:r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>
              <a:buAutoNum type="arabicPeriod"/>
            </a:pP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Metode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melengkapkan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sempurna</a:t>
            </a:r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>
              <a:buAutoNum type="arabicPeriod"/>
            </a:pP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Rumus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/ </a:t>
            </a:r>
            <a:r>
              <a:rPr lang="fr-FR" sz="2000" b="1" dirty="0" err="1" smtClean="0">
                <a:solidFill>
                  <a:srgbClr val="FF0000"/>
                </a:solidFill>
                <a:latin typeface="Verdana" pitchFamily="34" charset="0"/>
              </a:rPr>
              <a:t>rumus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13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142984"/>
            <a:ext cx="82868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– 6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1, b = -1, c = -6. </a:t>
            </a:r>
          </a:p>
          <a:p>
            <a:pPr algn="just"/>
            <a:endParaRPr lang="fr-FR" sz="2400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menggunakan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/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abc !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Apakah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cara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memfaktorkan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dan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14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42968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+ 3x – 35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3, c = -35.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menggunakan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/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abc !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Apakah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cara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memfaktorkan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dan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15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- 5x – 3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-5, c = -3. </a:t>
            </a:r>
          </a:p>
          <a:p>
            <a:pPr algn="just"/>
            <a:endParaRPr lang="fr-FR" sz="2400" u="sng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menggunakan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/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rumus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abc !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Apakah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hasilnya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cara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memfaktorkan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dan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melengkapkan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400" u="sng" dirty="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/>
            <a:endParaRPr lang="fr-FR" sz="2400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90513" y="677863"/>
            <a:ext cx="1694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Latihan</a:t>
            </a:r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1472" y="1643050"/>
            <a:ext cx="821537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Agar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lebih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memahami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cara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mencari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akar-akar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persamaan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kuadrat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coba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Anda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di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buku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paket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Erlangga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sz="20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 3" pitchFamily="18" charset="2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Jika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kelas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x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Kelompok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BisMen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soal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halaman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74 no. 1 - 15</a:t>
            </a:r>
          </a:p>
          <a:p>
            <a:pPr algn="just"/>
            <a:endParaRPr lang="en-US" sz="20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 3" pitchFamily="18" charset="2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Jika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kelas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x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kelompok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Teknologi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soal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halaman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81 no. 1 – 3. 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              </a:t>
            </a:r>
          </a:p>
          <a:p>
            <a:pPr algn="just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         </a:t>
            </a:r>
          </a:p>
          <a:p>
            <a:pPr>
              <a:buFont typeface="Wingdings" pitchFamily="2" charset="2"/>
              <a:buNone/>
            </a:pPr>
            <a:endParaRPr 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Selamat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 </a:t>
            </a:r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Mencoba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fr-FR" b="1" dirty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90513" y="677863"/>
            <a:ext cx="7778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Jenis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-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jenis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Akar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Persamaan</a:t>
            </a:r>
            <a:r>
              <a:rPr lang="fr-FR" sz="28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FFFF00"/>
                </a:solidFill>
                <a:latin typeface="Verdana" pitchFamily="34" charset="0"/>
              </a:rPr>
              <a:t>Kuadrat</a:t>
            </a:r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1472" y="1643050"/>
            <a:ext cx="821537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bergantung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pada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nilai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Verdana" pitchFamily="34" charset="0"/>
              </a:rPr>
              <a:t>D = </a:t>
            </a:r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 – 4ac. 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D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disebut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diskriminan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.</a:t>
            </a: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berdasarkan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nilai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D.</a:t>
            </a:r>
          </a:p>
          <a:p>
            <a:pPr marL="457200" indent="-457200" algn="just">
              <a:buAutoNum type="alphaLcPeriod"/>
            </a:pP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 &gt; 0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mempunyai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real yang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berbeda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457200" indent="-457200" algn="just">
              <a:buAutoNum type="alphaLcPeriod"/>
            </a:pP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 = 0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mempunyai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real yang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atau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kembar</a:t>
            </a:r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457200" indent="-457200" algn="just">
              <a:buAutoNum type="alphaLcPeriod"/>
            </a:pP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 &lt; 0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mempunyai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tidak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 real (</a:t>
            </a:r>
            <a:r>
              <a:rPr lang="fr-FR" sz="2000" b="1" dirty="0" err="1" smtClean="0">
                <a:solidFill>
                  <a:srgbClr val="3E617D"/>
                </a:solidFill>
                <a:latin typeface="Verdana" pitchFamily="34" charset="0"/>
              </a:rPr>
              <a:t>imajiner</a:t>
            </a:r>
            <a:r>
              <a:rPr lang="fr-FR" sz="2000" b="1" dirty="0" smtClean="0">
                <a:solidFill>
                  <a:srgbClr val="3E617D"/>
                </a:solidFill>
                <a:latin typeface="Verdana" pitchFamily="34" charset="0"/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fr-FR" b="1" dirty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16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Selidiki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9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Jawab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endParaRPr lang="fr-FR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D =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– 4ac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D = 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– 4.1.(-9)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D = 0 + 36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 D = 36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Jadi</a:t>
            </a:r>
            <a:r>
              <a:rPr lang="en-US" sz="2400" dirty="0" smtClean="0">
                <a:solidFill>
                  <a:srgbClr val="FF0000"/>
                </a:solidFill>
              </a:rPr>
              <a:t> D = 36, </a:t>
            </a:r>
            <a:r>
              <a:rPr lang="en-US" sz="2400" dirty="0" err="1" smtClean="0">
                <a:solidFill>
                  <a:srgbClr val="FF0000"/>
                </a:solidFill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</a:rPr>
              <a:t> D &gt; 0, </a:t>
            </a:r>
            <a:r>
              <a:rPr lang="en-US" sz="2400" dirty="0" err="1" smtClean="0">
                <a:solidFill>
                  <a:srgbClr val="FF0000"/>
                </a:solidFill>
              </a:rPr>
              <a:t>sehingga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mempunyai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real yang </a:t>
            </a:r>
            <a:r>
              <a:rPr lang="en-US" sz="2400" dirty="0" err="1" smtClean="0">
                <a:solidFill>
                  <a:srgbClr val="FF0000"/>
                </a:solidFill>
              </a:rPr>
              <a:t>berbeda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17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Selidiki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 </a:t>
            </a:r>
          </a:p>
          <a:p>
            <a:pPr algn="just"/>
            <a:r>
              <a:rPr lang="fr-FR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Jawab</a:t>
            </a:r>
            <a:endParaRPr lang="fr-FR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a=-1, b = 4, c = 0.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D =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– 4ac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D = 4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– 4.(-1).0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16</a:t>
            </a:r>
            <a:r>
              <a:rPr lang="en-US" sz="2400" dirty="0" smtClean="0">
                <a:solidFill>
                  <a:srgbClr val="FF0000"/>
                </a:solidFill>
              </a:rPr>
              <a:t> –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16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Jadi</a:t>
            </a:r>
            <a:r>
              <a:rPr lang="en-US" sz="2400" dirty="0" smtClean="0">
                <a:solidFill>
                  <a:srgbClr val="FF0000"/>
                </a:solidFill>
              </a:rPr>
              <a:t> D = 16, </a:t>
            </a:r>
            <a:r>
              <a:rPr lang="en-US" sz="2400" dirty="0" err="1" smtClean="0">
                <a:solidFill>
                  <a:srgbClr val="FF0000"/>
                </a:solidFill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</a:rPr>
              <a:t> D &gt; 0, </a:t>
            </a:r>
            <a:r>
              <a:rPr lang="en-US" sz="2400" dirty="0" err="1" smtClean="0">
                <a:solidFill>
                  <a:srgbClr val="FF0000"/>
                </a:solidFill>
              </a:rPr>
              <a:t>sehingga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mempunyai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real yang </a:t>
            </a:r>
            <a:r>
              <a:rPr lang="en-US" sz="2400" dirty="0" err="1" smtClean="0">
                <a:solidFill>
                  <a:srgbClr val="FF0000"/>
                </a:solidFill>
              </a:rPr>
              <a:t>berbeda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142984"/>
            <a:ext cx="82868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Selidiki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 + 3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1, b = 1, c = 3.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D =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– 4ac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D = 1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– 4.1.3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1</a:t>
            </a:r>
            <a:r>
              <a:rPr lang="en-US" sz="2400" dirty="0" smtClean="0">
                <a:solidFill>
                  <a:srgbClr val="FF0000"/>
                </a:solidFill>
              </a:rPr>
              <a:t> – 12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-11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Jadi</a:t>
            </a:r>
            <a:r>
              <a:rPr lang="en-US" sz="2400" dirty="0" smtClean="0">
                <a:solidFill>
                  <a:srgbClr val="FF0000"/>
                </a:solidFill>
              </a:rPr>
              <a:t> D = -11, </a:t>
            </a:r>
            <a:r>
              <a:rPr lang="en-US" sz="2400" dirty="0" err="1" smtClean="0">
                <a:solidFill>
                  <a:srgbClr val="FF0000"/>
                </a:solidFill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</a:rPr>
              <a:t> D &lt; 0, </a:t>
            </a:r>
            <a:r>
              <a:rPr lang="en-US" sz="2400" dirty="0" err="1" smtClean="0">
                <a:solidFill>
                  <a:srgbClr val="FF0000"/>
                </a:solidFill>
              </a:rPr>
              <a:t>sehingga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mempunyai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real (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imajiner</a:t>
            </a:r>
            <a:r>
              <a:rPr lang="en-US" sz="2400" dirty="0" smtClean="0">
                <a:solidFill>
                  <a:srgbClr val="FF0000"/>
                </a:solidFill>
              </a:rPr>
              <a:t>).</a:t>
            </a: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19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42968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Selidiki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+ 10x + 25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1, b = 10, c = 25.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D =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– 4ac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D = 10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– 4.1.25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100</a:t>
            </a:r>
            <a:r>
              <a:rPr lang="en-US" sz="2400" dirty="0" smtClean="0">
                <a:solidFill>
                  <a:srgbClr val="FF0000"/>
                </a:solidFill>
              </a:rPr>
              <a:t> – 100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D = 0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Jadi</a:t>
            </a:r>
            <a:r>
              <a:rPr lang="en-US" sz="2400" dirty="0" smtClean="0">
                <a:solidFill>
                  <a:srgbClr val="FF0000"/>
                </a:solidFill>
              </a:rPr>
              <a:t> D = 0, </a:t>
            </a:r>
            <a:r>
              <a:rPr lang="en-US" sz="2400" dirty="0" err="1" smtClean="0">
                <a:solidFill>
                  <a:srgbClr val="FF0000"/>
                </a:solidFill>
              </a:rPr>
              <a:t>sehingga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mempunyai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atau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kembar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Selidiki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- 5x – 3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-5, c = -3. </a:t>
            </a:r>
          </a:p>
          <a:p>
            <a:pPr algn="just"/>
            <a:endParaRPr lang="fr-FR" sz="2400" u="sng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Coba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cari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jenis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seperti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contoh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sebelumnya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!</a:t>
            </a:r>
            <a:r>
              <a:rPr lang="en-US" sz="2400" dirty="0" smtClean="0">
                <a:solidFill>
                  <a:srgbClr val="3E617D"/>
                </a:solidFill>
              </a:rPr>
              <a:t>     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49808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Metode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faktorisasi</a:t>
            </a:r>
            <a:endParaRPr lang="fr-FR" sz="3600" b="1" dirty="0" smtClean="0">
              <a:solidFill>
                <a:srgbClr val="FFFF00"/>
              </a:solidFill>
              <a:latin typeface="Verdana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1472" y="1571612"/>
            <a:ext cx="8001056" cy="4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Untuk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menyelesaikan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</a:t>
            </a:r>
            <a:r>
              <a:rPr lang="en-US" sz="22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</a:t>
            </a:r>
            <a:r>
              <a:rPr lang="en-US" sz="2200" b="1" dirty="0" smtClean="0">
                <a:solidFill>
                  <a:srgbClr val="FF0000"/>
                </a:solidFill>
              </a:rPr>
              <a:t> 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faktorisasi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terlebih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dahulu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cari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bilangan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yang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memenuhi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syarat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berikut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>
              <a:buAutoNum type="arabicPeriod"/>
            </a:pP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Hasil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kalinya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ac</a:t>
            </a:r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>
              <a:buAutoNum type="arabicPeriod"/>
            </a:pP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Jumlahnya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sama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dengan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b</a:t>
            </a:r>
          </a:p>
          <a:p>
            <a:pPr marL="342900" indent="-342900" algn="just"/>
            <a:endParaRPr lang="fr-FR" sz="2200" b="1" dirty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Misalkan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bilangan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tersebut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  <a:r>
              <a:rPr lang="en-US" sz="2200" b="1" dirty="0">
                <a:solidFill>
                  <a:srgbClr val="FF0000"/>
                </a:solidFill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</a:rPr>
              <a:t>1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dan</a:t>
            </a:r>
            <a:r>
              <a:rPr lang="en-US" sz="2200" b="1" dirty="0">
                <a:solidFill>
                  <a:srgbClr val="FF0000"/>
                </a:solidFill>
              </a:rPr>
              <a:t> x</a:t>
            </a:r>
            <a:r>
              <a:rPr lang="en-US" sz="2200" b="1" baseline="-25000" dirty="0">
                <a:solidFill>
                  <a:srgbClr val="FF0000"/>
                </a:solidFill>
              </a:rPr>
              <a:t>2</a:t>
            </a:r>
            <a:r>
              <a:rPr lang="en-US" sz="2200" b="1" dirty="0"/>
              <a:t>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maka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just"/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b="1" dirty="0" smtClean="0">
                <a:solidFill>
                  <a:srgbClr val="FF0000"/>
                </a:solidFill>
              </a:rPr>
              <a:t> . x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= </a:t>
            </a:r>
            <a:r>
              <a:rPr lang="en-US" sz="2200" b="1" dirty="0" err="1" smtClean="0">
                <a:solidFill>
                  <a:srgbClr val="FF0000"/>
                </a:solidFill>
              </a:rPr>
              <a:t>a.c</a:t>
            </a:r>
            <a:r>
              <a:rPr lang="en-US" sz="2200" b="1" dirty="0" smtClean="0">
                <a:solidFill>
                  <a:srgbClr val="FF0000"/>
                </a:solidFill>
              </a:rPr>
              <a:t> 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b="1" dirty="0" smtClean="0">
                <a:solidFill>
                  <a:srgbClr val="FF0000"/>
                </a:solidFill>
              </a:rPr>
              <a:t> + x</a:t>
            </a:r>
            <a:r>
              <a:rPr lang="en-US" sz="22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= b</a:t>
            </a: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429124" y="2071678"/>
            <a:ext cx="2571768" cy="107157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79704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Rumus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Jumlah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&amp; </a:t>
            </a:r>
            <a:r>
              <a:rPr lang="fr-FR" sz="3600" b="1" dirty="0" err="1" smtClean="0">
                <a:solidFill>
                  <a:srgbClr val="FFFF00"/>
                </a:solidFill>
                <a:latin typeface="Verdana" pitchFamily="34" charset="0"/>
              </a:rPr>
              <a:t>Hasil</a:t>
            </a:r>
            <a:r>
              <a:rPr lang="fr-FR" sz="3600" b="1" dirty="0" smtClean="0">
                <a:solidFill>
                  <a:srgbClr val="FFFF00"/>
                </a:solidFill>
                <a:latin typeface="Verdana" pitchFamily="34" charset="0"/>
              </a:rPr>
              <a:t> Kali PK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42968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                              dan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kedua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tersebut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dijumlahkan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=                  +                  = 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/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kedua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tersebut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dikalikan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200" b="1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: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=                  .                   = 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200" b="1" dirty="0" smtClean="0">
                <a:solidFill>
                  <a:srgbClr val="3E617D"/>
                </a:solidFill>
                <a:latin typeface="Verdana" pitchFamily="34" charset="0"/>
              </a:rPr>
              <a:t>                                    </a:t>
            </a: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2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26109" y="2113243"/>
          <a:ext cx="2339971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109" y="2113243"/>
                        <a:ext cx="2339971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85786" y="2000240"/>
            <a:ext cx="2571768" cy="107157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39800" y="2071688"/>
          <a:ext cx="23161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1231560" imgH="457200" progId="Equation.3">
                  <p:embed/>
                </p:oleObj>
              </mc:Choice>
              <mc:Fallback>
                <p:oleObj name="Equation" r:id="rId5" imgW="123156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71688"/>
                        <a:ext cx="231616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330735" y="3585730"/>
          <a:ext cx="18621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735" y="3585730"/>
                        <a:ext cx="1862138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424374" y="3585731"/>
          <a:ext cx="18621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9" imgW="990360" imgH="457200" progId="Equation.3">
                  <p:embed/>
                </p:oleObj>
              </mc:Choice>
              <mc:Fallback>
                <p:oleObj name="Equation" r:id="rId9" imgW="9903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74" y="3585731"/>
                        <a:ext cx="186213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615992" y="3705083"/>
          <a:ext cx="5016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11" imgW="266400" imgH="393480" progId="Equation.3">
                  <p:embed/>
                </p:oleObj>
              </mc:Choice>
              <mc:Fallback>
                <p:oleObj name="Equation" r:id="rId11" imgW="2664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992" y="3705083"/>
                        <a:ext cx="5016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129253" y="4986781"/>
          <a:ext cx="18621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13" imgW="990360" imgH="457200" progId="Equation.3">
                  <p:embed/>
                </p:oleObj>
              </mc:Choice>
              <mc:Fallback>
                <p:oleObj name="Equation" r:id="rId13" imgW="99036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253" y="4986781"/>
                        <a:ext cx="186213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230828" y="5004969"/>
          <a:ext cx="1862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15" imgW="990360" imgH="457200" progId="Equation.3">
                  <p:embed/>
                </p:oleObj>
              </mc:Choice>
              <mc:Fallback>
                <p:oleObj name="Equation" r:id="rId15" imgW="9903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828" y="5004969"/>
                        <a:ext cx="1862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491288" y="5084763"/>
          <a:ext cx="2873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17" imgW="152280" imgH="393480" progId="Equation.3">
                  <p:embed/>
                </p:oleObj>
              </mc:Choice>
              <mc:Fallback>
                <p:oleObj name="Equation" r:id="rId17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5084763"/>
                        <a:ext cx="2873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akar-akar</a:t>
            </a:r>
            <a:r>
              <a:rPr lang="en-US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9 = 0.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Tentukan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           =       </a:t>
            </a:r>
          </a:p>
          <a:p>
            <a:pPr marL="457200" indent="-457200" algn="just"/>
            <a:endParaRPr lang="en-US" sz="2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endParaRPr lang="fr-FR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  <a:r>
              <a:rPr lang="en-US" sz="2400" dirty="0" smtClean="0">
                <a:solidFill>
                  <a:srgbClr val="FF0000"/>
                </a:solidFill>
              </a:rPr>
              <a:t>              </a:t>
            </a:r>
            <a:r>
              <a:rPr lang="en-US" sz="2400" b="1" dirty="0" smtClean="0">
                <a:solidFill>
                  <a:srgbClr val="00B050"/>
                </a:solidFill>
              </a:rPr>
              <a:t>b.  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⇔                                  ⇔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3500" y="3089275"/>
          <a:ext cx="11906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507960" imgH="228600" progId="Equation.3">
                  <p:embed/>
                </p:oleObj>
              </mc:Choice>
              <mc:Fallback>
                <p:oleObj name="Equation" r:id="rId3" imgW="507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089275"/>
                        <a:ext cx="11906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973362" y="4530443"/>
          <a:ext cx="38419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266400" imgH="393480" progId="Equation.3">
                  <p:embed/>
                </p:oleObj>
              </mc:Choice>
              <mc:Fallback>
                <p:oleObj name="Equation" r:id="rId5" imgW="266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62" y="4530443"/>
                        <a:ext cx="38419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15332" y="5240497"/>
          <a:ext cx="7683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7" imgW="533160" imgH="393480" progId="Equation.3">
                  <p:embed/>
                </p:oleObj>
              </mc:Choice>
              <mc:Fallback>
                <p:oleObj name="Equation" r:id="rId7" imgW="533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332" y="5240497"/>
                        <a:ext cx="7683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999175" y="4445150"/>
          <a:ext cx="2873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75" y="4445150"/>
                        <a:ext cx="2873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756158" y="5143512"/>
          <a:ext cx="10302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8" y="5143512"/>
                        <a:ext cx="10302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3187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r>
              <a:rPr lang="fr-F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c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marL="457200" indent="-457200" algn="just"/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c.      </a:t>
            </a:r>
          </a:p>
          <a:p>
            <a:pPr marL="457200" indent="-457200" algn="just"/>
            <a:endParaRPr lang="en-US" sz="2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endParaRPr lang="fr-FR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(0)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2(-9)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0 + 18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18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                  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4414" y="1643050"/>
          <a:ext cx="1428760" cy="62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643050"/>
                        <a:ext cx="1428760" cy="624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871089" y="3130842"/>
          <a:ext cx="1428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89" y="3130842"/>
                        <a:ext cx="14287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185989" y="3071810"/>
          <a:ext cx="25288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9" y="3071810"/>
                        <a:ext cx="252888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834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akar-akar</a:t>
            </a:r>
            <a:r>
              <a:rPr lang="en-US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Tentukan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           = </a:t>
            </a:r>
          </a:p>
          <a:p>
            <a:pPr algn="just"/>
            <a:endParaRPr lang="fr-FR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endParaRPr lang="fr-FR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a=-1, b = 4, c = 0.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              b. 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 </a:t>
            </a:r>
          </a:p>
          <a:p>
            <a:pPr marL="457200" indent="-457200"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⇔                                       ⇔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333500" y="3089275"/>
          <a:ext cx="11906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507960" imgH="228600" progId="Equation.3">
                  <p:embed/>
                </p:oleObj>
              </mc:Choice>
              <mc:Fallback>
                <p:oleObj name="Equation" r:id="rId3" imgW="507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089275"/>
                        <a:ext cx="11906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973388" y="4530725"/>
          <a:ext cx="384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266400" imgH="393480" progId="Equation.3">
                  <p:embed/>
                </p:oleObj>
              </mc:Choice>
              <mc:Fallback>
                <p:oleObj name="Equation" r:id="rId5" imgW="266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530725"/>
                        <a:ext cx="3841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549386" y="5249720"/>
          <a:ext cx="95091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7" imgW="660240" imgH="419040" progId="Equation.3">
                  <p:embed/>
                </p:oleObj>
              </mc:Choice>
              <mc:Fallback>
                <p:oleObj name="Equation" r:id="rId7" imgW="6602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386" y="5249720"/>
                        <a:ext cx="950912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427803" y="4445000"/>
          <a:ext cx="2873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803" y="4445000"/>
                        <a:ext cx="2873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186374" y="5129213"/>
          <a:ext cx="10287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1" imgW="545760" imgH="419040" progId="Equation.3">
                  <p:embed/>
                </p:oleObj>
              </mc:Choice>
              <mc:Fallback>
                <p:oleObj name="Equation" r:id="rId11" imgW="5457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74" y="5129213"/>
                        <a:ext cx="10287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3187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r>
              <a:rPr lang="fr-F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c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marL="457200" indent="-457200" algn="just"/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c.      </a:t>
            </a:r>
          </a:p>
          <a:p>
            <a:pPr marL="457200" indent="-457200" algn="just"/>
            <a:endParaRPr lang="en-US" sz="2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Penyelesaian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a=-1, b = 4, c = 0. </a:t>
            </a:r>
            <a:endParaRPr lang="fr-FR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(4)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2(0)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16 – 0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⇔ </a:t>
            </a:r>
            <a:r>
              <a:rPr lang="en-US" sz="2400" dirty="0" smtClean="0"/>
              <a:t>16 </a:t>
            </a:r>
          </a:p>
          <a:p>
            <a:pPr marL="457200" indent="-457200" algn="just"/>
            <a:r>
              <a:rPr lang="en-US" sz="2400" dirty="0" smtClean="0">
                <a:solidFill>
                  <a:srgbClr val="FF0000"/>
                </a:solidFill>
              </a:rPr>
              <a:t>                               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4414" y="1643050"/>
          <a:ext cx="1428760" cy="62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643050"/>
                        <a:ext cx="1428760" cy="624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871089" y="3130842"/>
          <a:ext cx="1428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89" y="3130842"/>
                        <a:ext cx="14287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185989" y="3071810"/>
          <a:ext cx="25288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9" y="3071810"/>
                        <a:ext cx="252888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67569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23 dan </a:t>
            </a:r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25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142984"/>
            <a:ext cx="82868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u="sng" dirty="0" err="1" smtClean="0">
                <a:solidFill>
                  <a:srgbClr val="3E617D"/>
                </a:solidFill>
                <a:latin typeface="Verdana" pitchFamily="34" charset="0"/>
              </a:rPr>
              <a:t>Contoh</a:t>
            </a:r>
            <a:r>
              <a:rPr lang="fr-FR" sz="2400" b="1" u="sng" dirty="0" smtClean="0">
                <a:solidFill>
                  <a:srgbClr val="3E617D"/>
                </a:solidFill>
                <a:latin typeface="Verdana" pitchFamily="34" charset="0"/>
              </a:rPr>
              <a:t> 23.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akar-akar</a:t>
            </a:r>
            <a:r>
              <a:rPr lang="en-US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x + 3 = 0.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endParaRPr lang="en-US" sz="2400" b="1" dirty="0" smtClean="0">
              <a:solidFill>
                <a:srgbClr val="3E61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b="1" u="sng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u="sng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25.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Jika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latin typeface="Verdana" pitchFamily="34" charset="0"/>
              </a:rPr>
              <a:t>akar-akar</a:t>
            </a:r>
            <a:r>
              <a:rPr lang="en-US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dari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+ 10x + 25 = 0.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just"/>
            <a:endParaRPr lang="en-US" sz="2400" b="1" dirty="0" smtClean="0">
              <a:solidFill>
                <a:srgbClr val="3E61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cari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+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. X</a:t>
            </a:r>
            <a:r>
              <a:rPr lang="en-US" sz="2400" b="1" baseline="-25000" dirty="0" smtClean="0">
                <a:solidFill>
                  <a:srgbClr val="00B050"/>
                </a:solidFill>
                <a:latin typeface="Verdana" pitchFamily="34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=</a:t>
            </a:r>
          </a:p>
          <a:p>
            <a:pPr marL="457200" indent="-457200" algn="just">
              <a:buFontTx/>
              <a:buAutoNum type="alphaLcPeriod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    </a:t>
            </a:r>
          </a:p>
          <a:p>
            <a:pPr algn="just"/>
            <a:endParaRPr lang="en-US" sz="2400" b="1" dirty="0" smtClean="0">
              <a:solidFill>
                <a:srgbClr val="3E61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214438" y="4716333"/>
          <a:ext cx="1428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716333"/>
                        <a:ext cx="14287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90513" y="677863"/>
            <a:ext cx="1694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chemeClr val="bg1"/>
                </a:solidFill>
                <a:latin typeface="Verdana" pitchFamily="34" charset="0"/>
              </a:rPr>
              <a:t>Latihan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1472" y="1643050"/>
            <a:ext cx="821537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Agar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lebih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memahami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cara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mencari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jenis-jenis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akar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persamaan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kuadrat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coba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Anda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di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buku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paket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Erlangga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sz="20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 3" pitchFamily="18" charset="2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Jika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kelas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x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Kelompok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BisMen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soal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halaman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76 - 77 no. 1 – 10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dan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halaman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81 no. 1 - 10</a:t>
            </a:r>
          </a:p>
          <a:p>
            <a:pPr algn="just"/>
            <a:endParaRPr lang="en-US" sz="20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 3" pitchFamily="18" charset="2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Jika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kalian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kelas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x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kelompok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Teknologi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kerjakan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soal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latihan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halaman</a:t>
            </a: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 3" pitchFamily="18" charset="2"/>
              </a:rPr>
              <a:t> 81 - 82 no. 5 – 10. 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              </a:t>
            </a:r>
          </a:p>
          <a:p>
            <a:pPr algn="just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            </a:t>
            </a:r>
          </a:p>
          <a:p>
            <a:pPr>
              <a:buFont typeface="Wingdings" pitchFamily="2" charset="2"/>
              <a:buNone/>
            </a:pPr>
            <a:endParaRPr 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Selamat</a:t>
            </a: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 </a:t>
            </a:r>
            <a:r>
              <a:rPr 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ush Script MT" pitchFamily="66" charset="0"/>
                <a:sym typeface="Symbol" pitchFamily="18" charset="2"/>
              </a:rPr>
              <a:t>Mencoba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fr-FR" b="1" dirty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32335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Kasus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a = 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0010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umum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0,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rubah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menjadi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(x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)(x +</a:t>
            </a:r>
            <a:r>
              <a:rPr lang="en-US" sz="2400" b="1" dirty="0" smtClean="0">
                <a:solidFill>
                  <a:srgbClr val="FF0000"/>
                </a:solidFill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) = 0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(x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)(x +</a:t>
            </a:r>
            <a:r>
              <a:rPr lang="en-US" sz="2400" b="1" dirty="0" smtClean="0">
                <a:solidFill>
                  <a:srgbClr val="FF0000"/>
                </a:solidFill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) </a:t>
            </a:r>
          </a:p>
          <a:p>
            <a:pPr algn="just"/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              =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-25000" dirty="0" smtClean="0">
                <a:solidFill>
                  <a:srgbClr val="3E617D"/>
                </a:solidFill>
              </a:rPr>
              <a:t>.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-25000" dirty="0" smtClean="0">
                <a:solidFill>
                  <a:srgbClr val="3E617D"/>
                </a:solidFill>
              </a:rPr>
              <a:t>.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1.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(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-25000" dirty="0" smtClean="0">
                <a:solidFill>
                  <a:srgbClr val="3E617D"/>
                </a:solidFill>
              </a:rPr>
              <a:t> 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3E61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)x +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1.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 </a:t>
            </a: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Misalkan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dua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bilangan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di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atas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adalah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marL="342900" indent="-342900" algn="just"/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.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= c 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+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 b</a:t>
            </a: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32335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Kasus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a ≠ 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Pada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kasus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 ≠ 1,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= 0, 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rubah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menjadi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bentuk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                    ,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atau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dx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e = 0, </a:t>
            </a:r>
            <a:r>
              <a:rPr lang="en-US" sz="2400" b="1" dirty="0" err="1" smtClean="0">
                <a:solidFill>
                  <a:srgbClr val="3E617D"/>
                </a:solidFill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d =      dan e =   .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Selanjutnya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Anda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selesaikan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seperti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kasus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a = 1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Agar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lebih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jelas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perhatikan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fr-FR" sz="28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berikut</a:t>
            </a:r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:</a:t>
            </a: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87424" y="2357430"/>
          <a:ext cx="201293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01440" imgH="241200" progId="Equation.3">
                  <p:embed/>
                </p:oleObj>
              </mc:Choice>
              <mc:Fallback>
                <p:oleObj name="Equation" r:id="rId3" imgW="9014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4" y="2357430"/>
                        <a:ext cx="201293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59912" y="2986517"/>
          <a:ext cx="34926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912" y="2986517"/>
                        <a:ext cx="349266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454400" y="3000375"/>
          <a:ext cx="3143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114120" imgH="228600" progId="Equation.3">
                  <p:embed/>
                </p:oleObj>
              </mc:Choice>
              <mc:Fallback>
                <p:oleObj name="Equation" r:id="rId7" imgW="114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000375"/>
                        <a:ext cx="3143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1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9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a=1, b = 0, c = -9. </a:t>
            </a:r>
            <a:r>
              <a:rPr lang="fr-FR" sz="2400" u="sng" dirty="0" err="1" smtClean="0">
                <a:solidFill>
                  <a:srgbClr val="FF0000"/>
                </a:solidFill>
                <a:latin typeface="Verdana" pitchFamily="34" charset="0"/>
              </a:rPr>
              <a:t>kasus</a:t>
            </a:r>
            <a:r>
              <a:rPr lang="fr-FR" sz="2400" u="sng" dirty="0" smtClean="0">
                <a:solidFill>
                  <a:srgbClr val="FF0000"/>
                </a:solidFill>
                <a:latin typeface="Verdana" pitchFamily="34" charset="0"/>
              </a:rPr>
              <a:t> 1</a:t>
            </a:r>
          </a:p>
          <a:p>
            <a:pPr algn="just"/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cari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.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-9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dan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+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0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3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-3.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- 9 = 0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(x + 3)(x – 3) = 0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 + 3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– 3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⇔ </a:t>
            </a:r>
            <a:r>
              <a:rPr lang="en-US" sz="2400" dirty="0" smtClean="0">
                <a:solidFill>
                  <a:srgbClr val="3E617D"/>
                </a:solidFill>
              </a:rPr>
              <a:t>x = - 3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3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   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Penyelesaiannya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x = -3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atau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x = 3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63" y="5030788"/>
          <a:ext cx="3571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30788"/>
                        <a:ext cx="3571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a=-1, b = 4, c = 0. </a:t>
            </a:r>
            <a:r>
              <a:rPr lang="fr-FR" sz="2400" u="sng" dirty="0" err="1" smtClean="0">
                <a:solidFill>
                  <a:srgbClr val="FF0000"/>
                </a:solidFill>
                <a:latin typeface="Verdana" pitchFamily="34" charset="0"/>
              </a:rPr>
              <a:t>kasus</a:t>
            </a:r>
            <a:r>
              <a:rPr lang="fr-FR" sz="2400" u="sng" dirty="0" smtClean="0">
                <a:solidFill>
                  <a:srgbClr val="FF0000"/>
                </a:solidFill>
                <a:latin typeface="Verdana" pitchFamily="34" charset="0"/>
              </a:rPr>
              <a:t> 1</a:t>
            </a:r>
          </a:p>
          <a:p>
            <a:pPr algn="just"/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cari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.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0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dan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+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4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4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0.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4x -  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x(4 – x) = 0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4 – x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⇔ </a:t>
            </a:r>
            <a:r>
              <a:rPr lang="en-US" sz="2400" dirty="0" smtClean="0">
                <a:solidFill>
                  <a:srgbClr val="3E617D"/>
                </a:solidFill>
              </a:rPr>
              <a:t>x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4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  <a:r>
              <a:rPr lang="en-US" sz="2400" dirty="0" err="1" smtClean="0">
                <a:solidFill>
                  <a:srgbClr val="3E617D"/>
                </a:solidFill>
              </a:rPr>
              <a:t>Penyelesaiannya</a:t>
            </a:r>
            <a:r>
              <a:rPr lang="en-US" sz="2400" dirty="0" smtClean="0">
                <a:solidFill>
                  <a:srgbClr val="3E617D"/>
                </a:solidFill>
              </a:rPr>
              <a:t> x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4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1538" y="5030508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30508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3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– 6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1, b = -1, c = -6. </a:t>
            </a:r>
            <a:r>
              <a:rPr lang="fr-FR" sz="2400" u="sng" dirty="0" err="1" smtClean="0">
                <a:solidFill>
                  <a:srgbClr val="FF0000"/>
                </a:solidFill>
                <a:latin typeface="Verdana" pitchFamily="34" charset="0"/>
              </a:rPr>
              <a:t>kasus</a:t>
            </a:r>
            <a:r>
              <a:rPr lang="fr-FR" sz="2400" u="sng" dirty="0" smtClean="0">
                <a:solidFill>
                  <a:srgbClr val="FF0000"/>
                </a:solidFill>
                <a:latin typeface="Verdana" pitchFamily="34" charset="0"/>
              </a:rPr>
              <a:t> 1</a:t>
            </a:r>
          </a:p>
          <a:p>
            <a:pPr algn="just"/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cari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.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-6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dan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+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-1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-3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2.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x – 6 = 0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(x – 3)(x + 2) = 0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 – 3 = 0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+ 2 = 0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   ⇔ </a:t>
            </a:r>
            <a:r>
              <a:rPr lang="en-US" sz="2400" dirty="0" smtClean="0">
                <a:solidFill>
                  <a:srgbClr val="3E617D"/>
                </a:solidFill>
              </a:rPr>
              <a:t>x = 3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-2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  <a:r>
              <a:rPr lang="en-US" sz="2400" dirty="0" err="1" smtClean="0">
                <a:solidFill>
                  <a:srgbClr val="3E617D"/>
                </a:solidFill>
              </a:rPr>
              <a:t>Penyelesaiannya</a:t>
            </a:r>
            <a:r>
              <a:rPr lang="en-US" sz="2400" dirty="0" smtClean="0">
                <a:solidFill>
                  <a:srgbClr val="3E617D"/>
                </a:solidFill>
              </a:rPr>
              <a:t> x = 3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-2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1538" y="5030508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30508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0513" y="677863"/>
            <a:ext cx="2505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/>
            <a:r>
              <a:rPr lang="fr-FR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Contoh</a:t>
            </a:r>
            <a:r>
              <a:rPr lang="fr-FR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4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0" tIns="360000" rIns="360000" bIns="360000"/>
          <a:lstStyle/>
          <a:p>
            <a:pPr algn="just"/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Tentukan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-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akar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persamaan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3E617D"/>
                </a:solidFill>
                <a:latin typeface="Verdana" pitchFamily="34" charset="0"/>
              </a:rPr>
              <a:t>kuadrat</a:t>
            </a:r>
            <a:r>
              <a:rPr lang="fr-FR" sz="2400" b="1" dirty="0" smtClean="0">
                <a:solidFill>
                  <a:srgbClr val="3E617D"/>
                </a:solidFill>
                <a:latin typeface="Verdana" pitchFamily="34" charset="0"/>
              </a:rPr>
              <a:t> :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+ 3x – 35 = 0. </a:t>
            </a:r>
          </a:p>
          <a:p>
            <a:pPr algn="just"/>
            <a:r>
              <a:rPr lang="fr-FR" sz="2400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Solusi</a:t>
            </a:r>
            <a:endParaRPr lang="fr-FR" sz="2400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/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a = 2, b = 3, c = -35. </a:t>
            </a:r>
            <a:r>
              <a:rPr lang="fr-FR" sz="2400" u="sng" dirty="0" err="1" smtClean="0">
                <a:solidFill>
                  <a:srgbClr val="FF0000"/>
                </a:solidFill>
                <a:latin typeface="Verdana" pitchFamily="34" charset="0"/>
              </a:rPr>
              <a:t>kasus</a:t>
            </a:r>
            <a:r>
              <a:rPr lang="fr-FR" sz="2400" u="sng" dirty="0" smtClean="0">
                <a:solidFill>
                  <a:srgbClr val="FF0000"/>
                </a:solidFill>
                <a:latin typeface="Verdana" pitchFamily="34" charset="0"/>
              </a:rPr>
              <a:t> 2</a:t>
            </a:r>
          </a:p>
          <a:p>
            <a:pPr algn="just"/>
            <a:endParaRPr lang="fr-FR" sz="2400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kita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cari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.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  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dan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+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      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, </a:t>
            </a:r>
            <a:r>
              <a:rPr lang="fr-FR" sz="2400" dirty="0" err="1" smtClean="0">
                <a:solidFill>
                  <a:srgbClr val="3E617D"/>
                </a:solidFill>
                <a:latin typeface="Verdana" pitchFamily="34" charset="0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+ 3x – 35 = 0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2(x     )(x +    ) = 0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⇔ </a:t>
            </a:r>
            <a:r>
              <a:rPr lang="en-US" sz="2400" dirty="0" smtClean="0">
                <a:solidFill>
                  <a:srgbClr val="3E617D"/>
                </a:solidFill>
              </a:rPr>
              <a:t>x -     = 0 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+     = 0</a:t>
            </a:r>
          </a:p>
          <a:p>
            <a:pPr algn="just"/>
            <a:endParaRPr lang="en-US" sz="2400" dirty="0" smtClean="0">
              <a:solidFill>
                <a:srgbClr val="3E617D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                            ⇔ </a:t>
            </a:r>
            <a:r>
              <a:rPr lang="en-US" sz="2400" dirty="0" smtClean="0">
                <a:solidFill>
                  <a:srgbClr val="3E617D"/>
                </a:solidFill>
              </a:rPr>
              <a:t>x =    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- </a:t>
            </a:r>
          </a:p>
          <a:p>
            <a:pPr algn="just"/>
            <a:r>
              <a:rPr lang="en-US" sz="2400" dirty="0" smtClean="0">
                <a:solidFill>
                  <a:srgbClr val="3E617D"/>
                </a:solidFill>
              </a:rPr>
              <a:t>       </a:t>
            </a:r>
            <a:r>
              <a:rPr lang="en-US" sz="2400" dirty="0" err="1" smtClean="0">
                <a:solidFill>
                  <a:srgbClr val="3E617D"/>
                </a:solidFill>
              </a:rPr>
              <a:t>Penyelesaiannya</a:t>
            </a:r>
            <a:r>
              <a:rPr lang="en-US" sz="2400" dirty="0" smtClean="0">
                <a:solidFill>
                  <a:srgbClr val="3E617D"/>
                </a:solidFill>
              </a:rPr>
              <a:t>   x =     </a:t>
            </a:r>
            <a:r>
              <a:rPr lang="en-US" sz="2400" dirty="0" err="1" smtClean="0">
                <a:solidFill>
                  <a:srgbClr val="3E617D"/>
                </a:solidFill>
              </a:rPr>
              <a:t>atau</a:t>
            </a:r>
            <a:r>
              <a:rPr lang="en-US" sz="2400" dirty="0" smtClean="0">
                <a:solidFill>
                  <a:srgbClr val="3E617D"/>
                </a:solidFill>
              </a:rPr>
              <a:t> x = -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>
                <a:solidFill>
                  <a:srgbClr val="3E617D"/>
                </a:solidFill>
                <a:latin typeface="Verdana" pitchFamily="34" charset="0"/>
              </a:rPr>
              <a:t>  </a:t>
            </a:r>
          </a:p>
          <a:p>
            <a:pPr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algn="just"/>
            <a:endParaRPr lang="fr-FR" sz="28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342900" indent="-342900" algn="just"/>
            <a:endParaRPr lang="fr-FR" sz="2400" b="1" dirty="0" smtClean="0">
              <a:solidFill>
                <a:srgbClr val="3E617D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342900" indent="-342900" algn="just"/>
            <a:endParaRPr lang="fr-FR" sz="2000" b="1" dirty="0" smtClean="0">
              <a:solidFill>
                <a:srgbClr val="3E617D"/>
              </a:solidFill>
              <a:latin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1538" y="5715016"/>
          <a:ext cx="357190" cy="35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715016"/>
                        <a:ext cx="357190" cy="357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86116" y="3429000"/>
          <a:ext cx="27781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29000"/>
                        <a:ext cx="27781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46710" y="3429004"/>
          <a:ext cx="5826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7" imgW="266400" imgH="228600" progId="Equation.3">
                  <p:embed/>
                </p:oleObj>
              </mc:Choice>
              <mc:Fallback>
                <p:oleObj name="Equation" r:id="rId7" imgW="266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10" y="3429004"/>
                        <a:ext cx="5826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683500" y="3429000"/>
          <a:ext cx="5000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3429000"/>
                        <a:ext cx="5000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981200" y="3786188"/>
          <a:ext cx="3333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1" imgW="152280" imgH="228600" progId="Equation.3">
                  <p:embed/>
                </p:oleObj>
              </mc:Choice>
              <mc:Fallback>
                <p:oleObj name="Equation" r:id="rId11" imgW="152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86188"/>
                        <a:ext cx="3333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203118" y="4159398"/>
          <a:ext cx="5000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3" imgW="228600" imgH="228600" progId="Equation.3">
                  <p:embed/>
                </p:oleObj>
              </mc:Choice>
              <mc:Fallback>
                <p:oleObj name="Equation" r:id="rId13" imgW="2286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118" y="4159398"/>
                        <a:ext cx="5000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238757" y="4117838"/>
          <a:ext cx="3333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5" imgW="152280" imgH="228600" progId="Equation.3">
                  <p:embed/>
                </p:oleObj>
              </mc:Choice>
              <mc:Fallback>
                <p:oleObj name="Equation" r:id="rId15" imgW="1522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7" y="4117838"/>
                        <a:ext cx="3333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151312" y="4511675"/>
          <a:ext cx="2778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7" imgW="126720" imgH="228600" progId="Equation.3">
                  <p:embed/>
                </p:oleObj>
              </mc:Choice>
              <mc:Fallback>
                <p:oleObj name="Equation" r:id="rId17" imgW="1267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2" y="4511675"/>
                        <a:ext cx="2778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238889" y="4502737"/>
          <a:ext cx="3333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9" imgW="152280" imgH="228600" progId="Equation.3">
                  <p:embed/>
                </p:oleObj>
              </mc:Choice>
              <mc:Fallback>
                <p:oleObj name="Equation" r:id="rId19" imgW="15228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9" y="4502737"/>
                        <a:ext cx="3333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000496" y="5214954"/>
          <a:ext cx="2778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20" imgW="126720" imgH="228600" progId="Equation.3">
                  <p:embed/>
                </p:oleObj>
              </mc:Choice>
              <mc:Fallback>
                <p:oleObj name="Equation" r:id="rId20" imgW="1267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214954"/>
                        <a:ext cx="2778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715008" y="5244827"/>
          <a:ext cx="3333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22" imgW="152280" imgH="228600" progId="Equation.3">
                  <p:embed/>
                </p:oleObj>
              </mc:Choice>
              <mc:Fallback>
                <p:oleObj name="Equation" r:id="rId22" imgW="15228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5244827"/>
                        <a:ext cx="3333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4437064" y="5602018"/>
          <a:ext cx="277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23" imgW="126720" imgH="228600" progId="Equation.3">
                  <p:embed/>
                </p:oleObj>
              </mc:Choice>
              <mc:Fallback>
                <p:oleObj name="Equation" r:id="rId23" imgW="12672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4" y="5602018"/>
                        <a:ext cx="27781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6167451" y="5625401"/>
          <a:ext cx="3333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24" imgW="152280" imgH="228600" progId="Equation.3">
                  <p:embed/>
                </p:oleObj>
              </mc:Choice>
              <mc:Fallback>
                <p:oleObj name="Equation" r:id="rId24" imgW="1522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51" y="5625401"/>
                        <a:ext cx="3333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2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3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2446</Words>
  <Application>Microsoft Office PowerPoint</Application>
  <PresentationFormat>On-screen Show (4:3)</PresentationFormat>
  <Paragraphs>489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Brush Script MT</vt:lpstr>
      <vt:lpstr>Calibri</vt:lpstr>
      <vt:lpstr>Calibri Light</vt:lpstr>
      <vt:lpstr>Symbol</vt:lpstr>
      <vt:lpstr>Verdana</vt:lpstr>
      <vt:lpstr>Wingdings</vt:lpstr>
      <vt:lpstr>Wingdings 3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Water Drops</dc:title>
  <dc:creator>www.powerpointstyles.com</dc:creator>
  <dc:description>Image credit to stockvault.net</dc:description>
  <cp:lastModifiedBy>ASUS</cp:lastModifiedBy>
  <cp:revision>155</cp:revision>
  <dcterms:created xsi:type="dcterms:W3CDTF">2009-03-23T15:23:24Z</dcterms:created>
  <dcterms:modified xsi:type="dcterms:W3CDTF">2019-10-21T12:36:43Z</dcterms:modified>
</cp:coreProperties>
</file>