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652241"/>
            <a:ext cx="9144000" cy="27860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8179" y="461594"/>
            <a:ext cx="270764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58518"/>
            <a:ext cx="8072119" cy="262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ti.fallat@widyatama.ac.i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416" y="699896"/>
            <a:ext cx="789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Arsitektur dan </a:t>
            </a:r>
            <a:r>
              <a:rPr sz="3600" spc="-5" dirty="0">
                <a:latin typeface="Arial"/>
                <a:cs typeface="Arial"/>
              </a:rPr>
              <a:t>Organisasi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Komputer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3962401" y="3711321"/>
            <a:ext cx="4868036" cy="1892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lang="en-US" sz="2000" b="1" spc="-15" dirty="0" smtClean="0">
                <a:latin typeface="Calibri"/>
                <a:cs typeface="Calibri"/>
              </a:rPr>
              <a:t>Dhany Indra </a:t>
            </a:r>
            <a:r>
              <a:rPr lang="en-US" sz="2000" b="1" spc="-15" dirty="0" err="1" smtClean="0">
                <a:latin typeface="Calibri"/>
                <a:cs typeface="Calibri"/>
              </a:rPr>
              <a:t>Gunawan</a:t>
            </a:r>
            <a:r>
              <a:rPr sz="2000" b="1" spc="-15" dirty="0" smtClean="0">
                <a:latin typeface="Calibri"/>
                <a:cs typeface="Calibri"/>
              </a:rPr>
              <a:t>,</a:t>
            </a:r>
            <a:r>
              <a:rPr sz="2000" b="1" spc="-80" dirty="0" smtClean="0">
                <a:latin typeface="Calibri"/>
                <a:cs typeface="Calibri"/>
              </a:rPr>
              <a:t> </a:t>
            </a:r>
            <a:r>
              <a:rPr lang="en-US" sz="2000" b="1" spc="-80" dirty="0" smtClean="0">
                <a:latin typeface="Calibri"/>
                <a:cs typeface="Calibri"/>
              </a:rPr>
              <a:t>S.T., </a:t>
            </a:r>
            <a:r>
              <a:rPr sz="2000" b="1" spc="-75" dirty="0" err="1" smtClean="0">
                <a:latin typeface="Calibri"/>
                <a:cs typeface="Calibri"/>
              </a:rPr>
              <a:t>M.</a:t>
            </a:r>
            <a:r>
              <a:rPr lang="en-US" sz="2000" b="1" spc="-75" dirty="0" err="1" smtClean="0">
                <a:latin typeface="Calibri"/>
                <a:cs typeface="Calibri"/>
              </a:rPr>
              <a:t>Kom</a:t>
            </a:r>
            <a:r>
              <a:rPr sz="2000" b="1" spc="-7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78180" marR="5080" indent="1935480" algn="r">
              <a:lnSpc>
                <a:spcPct val="17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3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TUR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  </a:t>
            </a:r>
            <a:r>
              <a:rPr sz="2000" b="1" spc="-15" dirty="0">
                <a:latin typeface="Calibri"/>
                <a:cs typeface="Calibri"/>
              </a:rPr>
              <a:t>INFORMATICS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 smtClean="0">
                <a:latin typeface="Calibri"/>
                <a:cs typeface="Calibri"/>
              </a:rPr>
              <a:t>ENGINEERING</a:t>
            </a:r>
            <a:endParaRPr sz="2000" dirty="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685"/>
              </a:spcBef>
            </a:pPr>
            <a:r>
              <a:rPr sz="2000" b="1" spc="-5" dirty="0">
                <a:latin typeface="Calibri"/>
                <a:cs typeface="Calibri"/>
              </a:rPr>
              <a:t>Email 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lang="en-US" sz="2000" b="1" spc="-65" dirty="0" smtClean="0">
                <a:latin typeface="Calibri"/>
                <a:cs typeface="Calibri"/>
              </a:rPr>
              <a:t>dhaindgun</a:t>
            </a:r>
            <a:r>
              <a:rPr sz="2000" b="1" spc="-10" dirty="0" smtClean="0">
                <a:latin typeface="Calibri"/>
                <a:cs typeface="Calibri"/>
                <a:hlinkClick r:id="rId2"/>
              </a:rPr>
              <a:t>@</a:t>
            </a:r>
            <a:r>
              <a:rPr lang="en-US" sz="2000" b="1" spc="-10" dirty="0" smtClean="0">
                <a:latin typeface="Calibri"/>
                <a:cs typeface="Calibri"/>
              </a:rPr>
              <a:t>gmail.com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082" y="482930"/>
            <a:ext cx="1736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Tujuan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843" y="2020061"/>
            <a:ext cx="6533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0560" algn="l"/>
                <a:tab pos="3850004" algn="l"/>
                <a:tab pos="5013325" algn="l"/>
              </a:tabLst>
            </a:pP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Mahasiswa	</a:t>
            </a: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diharapkan	dapat	memahami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5329" y="2020061"/>
            <a:ext cx="10426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tentang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843" y="2568702"/>
            <a:ext cx="459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20720" algn="l"/>
              </a:tabLst>
            </a:pP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komponen-komponen	</a:t>
            </a: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perangkat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8338" y="2385822"/>
            <a:ext cx="2212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50000"/>
              </a:lnSpc>
              <a:spcBef>
                <a:spcPts val="100"/>
              </a:spcBef>
              <a:tabLst>
                <a:tab pos="998855" algn="l"/>
                <a:tab pos="1606550" algn="l"/>
              </a:tabLst>
            </a:pP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compute</a:t>
            </a:r>
            <a:r>
              <a:rPr sz="2400" spc="-135" dirty="0">
                <a:solidFill>
                  <a:srgbClr val="0D2EAC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,	</a:t>
            </a: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cara  </a:t>
            </a: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set	</a:t>
            </a: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instruksi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6705" y="2385822"/>
            <a:ext cx="7035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ker</a:t>
            </a: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j</a:t>
            </a: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a  </a:t>
            </a: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sert</a:t>
            </a: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843" y="2934207"/>
            <a:ext cx="7952740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1847214" algn="l"/>
                <a:tab pos="3426460" algn="l"/>
              </a:tabLst>
            </a:pP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komponen,	</a:t>
            </a: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arsitektur	</a:t>
            </a:r>
            <a:r>
              <a:rPr sz="2400" spc="-15" dirty="0">
                <a:solidFill>
                  <a:srgbClr val="0D2EAC"/>
                </a:solidFill>
                <a:latin typeface="Arial"/>
                <a:cs typeface="Arial"/>
              </a:rPr>
              <a:t>computer,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1876425" algn="l"/>
                <a:tab pos="4162425" algn="l"/>
                <a:tab pos="5348605" algn="l"/>
                <a:tab pos="6973570" algn="l"/>
              </a:tabLst>
            </a:pP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memahami	proses-proses	dalam	komputer	melalui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843" y="4214876"/>
            <a:ext cx="6259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program yang dibuat dalam bahasa</a:t>
            </a:r>
            <a:r>
              <a:rPr sz="2400" spc="120" dirty="0">
                <a:solidFill>
                  <a:srgbClr val="0D2EAC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D2EAC"/>
                </a:solidFill>
                <a:latin typeface="Arial"/>
                <a:cs typeface="Arial"/>
              </a:rPr>
              <a:t>assembly.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994" y="461594"/>
            <a:ext cx="2386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Buku</a:t>
            </a:r>
            <a:r>
              <a:rPr spc="-65" dirty="0"/>
              <a:t> </a:t>
            </a:r>
            <a:r>
              <a:rPr spc="-5" dirty="0"/>
              <a:t>Teks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14627"/>
            <a:ext cx="647509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Malvino, </a:t>
            </a:r>
            <a:r>
              <a:rPr sz="1800" i="1" spc="-5" dirty="0">
                <a:latin typeface="Arial"/>
                <a:cs typeface="Arial"/>
              </a:rPr>
              <a:t>“Digital Computer Electronics”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TMH,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Editing.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51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Mano, </a:t>
            </a:r>
            <a:r>
              <a:rPr sz="1800" i="1" spc="-5" dirty="0">
                <a:latin typeface="Arial"/>
                <a:cs typeface="Arial"/>
              </a:rPr>
              <a:t>“Computer </a:t>
            </a:r>
            <a:r>
              <a:rPr sz="1800" i="1" dirty="0">
                <a:latin typeface="Arial"/>
                <a:cs typeface="Arial"/>
              </a:rPr>
              <a:t>System </a:t>
            </a:r>
            <a:r>
              <a:rPr sz="1800" i="1" spc="-5" dirty="0">
                <a:latin typeface="Arial"/>
                <a:cs typeface="Arial"/>
              </a:rPr>
              <a:t>Architecture”</a:t>
            </a:r>
            <a:r>
              <a:rPr sz="1800" spc="-5" dirty="0">
                <a:latin typeface="Arial"/>
                <a:cs typeface="Arial"/>
              </a:rPr>
              <a:t>, Prentice-Hall,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1993.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515"/>
              </a:spcBef>
              <a:buChar char="•"/>
              <a:tabLst>
                <a:tab pos="355600" algn="l"/>
                <a:tab pos="356235" algn="l"/>
                <a:tab pos="1315720" algn="l"/>
                <a:tab pos="2050414" algn="l"/>
                <a:tab pos="4955540" algn="l"/>
                <a:tab pos="6082030" algn="l"/>
              </a:tabLst>
            </a:pPr>
            <a:r>
              <a:rPr sz="1800" dirty="0">
                <a:latin typeface="Arial"/>
                <a:cs typeface="Arial"/>
              </a:rPr>
              <a:t>Go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,	“</a:t>
            </a:r>
            <a:r>
              <a:rPr sz="1800" i="1" spc="-5" dirty="0">
                <a:latin typeface="Arial"/>
                <a:cs typeface="Arial"/>
              </a:rPr>
              <a:t>Intel</a:t>
            </a:r>
            <a:r>
              <a:rPr sz="1800" i="1" dirty="0">
                <a:latin typeface="Arial"/>
                <a:cs typeface="Arial"/>
              </a:rPr>
              <a:t>	</a:t>
            </a:r>
            <a:r>
              <a:rPr sz="1800" i="1" spc="-5" dirty="0">
                <a:latin typeface="Arial"/>
                <a:cs typeface="Arial"/>
              </a:rPr>
              <a:t>Micr</a:t>
            </a:r>
            <a:r>
              <a:rPr sz="1800" i="1" spc="-15" dirty="0">
                <a:latin typeface="Arial"/>
                <a:cs typeface="Arial"/>
              </a:rPr>
              <a:t>o</a:t>
            </a:r>
            <a:r>
              <a:rPr sz="1800" i="1" spc="-5" dirty="0">
                <a:latin typeface="Arial"/>
                <a:cs typeface="Arial"/>
              </a:rPr>
              <a:t>pr</a:t>
            </a:r>
            <a:r>
              <a:rPr sz="1800" i="1" spc="-15" dirty="0">
                <a:latin typeface="Arial"/>
                <a:cs typeface="Arial"/>
              </a:rPr>
              <a:t>o</a:t>
            </a:r>
            <a:r>
              <a:rPr sz="1800" i="1" spc="-5" dirty="0">
                <a:latin typeface="Arial"/>
                <a:cs typeface="Arial"/>
              </a:rPr>
              <a:t>ce</a:t>
            </a:r>
            <a:r>
              <a:rPr sz="1800" i="1" dirty="0">
                <a:latin typeface="Arial"/>
                <a:cs typeface="Arial"/>
              </a:rPr>
              <a:t>s</a:t>
            </a:r>
            <a:r>
              <a:rPr sz="1800" i="1" spc="-5" dirty="0">
                <a:latin typeface="Arial"/>
                <a:cs typeface="Arial"/>
              </a:rPr>
              <a:t>sor</a:t>
            </a:r>
            <a:r>
              <a:rPr sz="1800" i="1" dirty="0">
                <a:latin typeface="Arial"/>
                <a:cs typeface="Arial"/>
              </a:rPr>
              <a:t>:</a:t>
            </a:r>
            <a:r>
              <a:rPr sz="1800" i="1" spc="-5" dirty="0">
                <a:latin typeface="Arial"/>
                <a:cs typeface="Arial"/>
              </a:rPr>
              <a:t>H</a:t>
            </a:r>
            <a:r>
              <a:rPr sz="1800" i="1" spc="-15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rdware,</a:t>
            </a:r>
            <a:r>
              <a:rPr sz="1800" i="1" dirty="0">
                <a:latin typeface="Arial"/>
                <a:cs typeface="Arial"/>
              </a:rPr>
              <a:t>	</a:t>
            </a:r>
            <a:r>
              <a:rPr sz="1800" i="1" spc="-5" dirty="0">
                <a:latin typeface="Arial"/>
                <a:cs typeface="Arial"/>
              </a:rPr>
              <a:t>S</a:t>
            </a:r>
            <a:r>
              <a:rPr sz="1800" i="1" spc="-15" dirty="0">
                <a:latin typeface="Arial"/>
                <a:cs typeface="Arial"/>
              </a:rPr>
              <a:t>o</a:t>
            </a:r>
            <a:r>
              <a:rPr sz="1800" i="1" spc="-5" dirty="0">
                <a:latin typeface="Arial"/>
                <a:cs typeface="Arial"/>
              </a:rPr>
              <a:t>ftware</a:t>
            </a:r>
            <a:r>
              <a:rPr sz="1800" i="1" dirty="0">
                <a:latin typeface="Arial"/>
                <a:cs typeface="Arial"/>
              </a:rPr>
              <a:t>	</a:t>
            </a:r>
            <a:r>
              <a:rPr sz="1800" i="1" spc="-10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0806" y="2647315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Applications</a:t>
            </a:r>
            <a:r>
              <a:rPr sz="1800" spc="-5" dirty="0">
                <a:latin typeface="Arial"/>
                <a:cs typeface="Arial"/>
              </a:rPr>
              <a:t>”,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58744"/>
            <a:ext cx="8070850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McGraw-Hill,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1977.</a:t>
            </a:r>
            <a:endParaRPr sz="1800">
              <a:latin typeface="Arial"/>
              <a:cs typeface="Arial"/>
            </a:endParaRPr>
          </a:p>
          <a:p>
            <a:pPr marL="355600" marR="5080" indent="-343535">
              <a:lnSpc>
                <a:spcPct val="15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  <a:tab pos="1265555" algn="l"/>
                <a:tab pos="2492375" algn="l"/>
                <a:tab pos="3620135" algn="l"/>
                <a:tab pos="4771390" algn="l"/>
                <a:tab pos="5161280" algn="l"/>
                <a:tab pos="5614035" algn="l"/>
                <a:tab pos="6156960" algn="l"/>
                <a:tab pos="6749415" algn="l"/>
              </a:tabLst>
            </a:pPr>
            <a:r>
              <a:rPr sz="1800" spc="-5" dirty="0">
                <a:latin typeface="Arial"/>
                <a:cs typeface="Arial"/>
              </a:rPr>
              <a:t>K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tza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	“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-15" dirty="0">
                <a:latin typeface="Arial"/>
                <a:cs typeface="Arial"/>
              </a:rPr>
              <a:t>d</a:t>
            </a:r>
            <a:r>
              <a:rPr sz="1800" i="1" spc="-5" dirty="0">
                <a:latin typeface="Arial"/>
                <a:cs typeface="Arial"/>
              </a:rPr>
              <a:t>v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nc</a:t>
            </a:r>
            <a:r>
              <a:rPr sz="1800" i="1" spc="-15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d</a:t>
            </a:r>
            <a:r>
              <a:rPr sz="1800" i="1" dirty="0">
                <a:latin typeface="Arial"/>
                <a:cs typeface="Arial"/>
              </a:rPr>
              <a:t>	Ass</a:t>
            </a:r>
            <a:r>
              <a:rPr sz="1800" i="1" spc="5" dirty="0">
                <a:latin typeface="Arial"/>
                <a:cs typeface="Arial"/>
              </a:rPr>
              <a:t>e</a:t>
            </a:r>
            <a:r>
              <a:rPr sz="1800" i="1" spc="-5" dirty="0">
                <a:latin typeface="Arial"/>
                <a:cs typeface="Arial"/>
              </a:rPr>
              <a:t>mbly</a:t>
            </a:r>
            <a:r>
              <a:rPr sz="1800" i="1" dirty="0">
                <a:latin typeface="Arial"/>
                <a:cs typeface="Arial"/>
              </a:rPr>
              <a:t>	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15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ngu</a:t>
            </a:r>
            <a:r>
              <a:rPr sz="1800" i="1" spc="-15" dirty="0">
                <a:latin typeface="Arial"/>
                <a:cs typeface="Arial"/>
              </a:rPr>
              <a:t>a</a:t>
            </a:r>
            <a:r>
              <a:rPr sz="1800" i="1" dirty="0">
                <a:latin typeface="Arial"/>
                <a:cs typeface="Arial"/>
              </a:rPr>
              <a:t>g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	o</a:t>
            </a:r>
            <a:r>
              <a:rPr sz="1800" i="1" spc="-5" dirty="0">
                <a:latin typeface="Arial"/>
                <a:cs typeface="Arial"/>
              </a:rPr>
              <a:t>n</a:t>
            </a:r>
            <a:r>
              <a:rPr sz="1800" i="1" dirty="0">
                <a:latin typeface="Arial"/>
                <a:cs typeface="Arial"/>
              </a:rPr>
              <a:t>	</a:t>
            </a:r>
            <a:r>
              <a:rPr sz="1800" i="1" spc="-5" dirty="0">
                <a:latin typeface="Arial"/>
                <a:cs typeface="Arial"/>
              </a:rPr>
              <a:t>the</a:t>
            </a:r>
            <a:r>
              <a:rPr sz="1800" i="1" dirty="0">
                <a:latin typeface="Arial"/>
                <a:cs typeface="Arial"/>
              </a:rPr>
              <a:t>	IBM	</a:t>
            </a:r>
            <a:r>
              <a:rPr sz="1800" i="1" spc="-10" dirty="0">
                <a:latin typeface="Arial"/>
                <a:cs typeface="Arial"/>
              </a:rPr>
              <a:t>PC</a:t>
            </a:r>
            <a:r>
              <a:rPr sz="1800" dirty="0">
                <a:latin typeface="Arial"/>
                <a:cs typeface="Arial"/>
              </a:rPr>
              <a:t>”,	McGr</a:t>
            </a:r>
            <a:r>
              <a:rPr sz="1800" spc="1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1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l,  </a:t>
            </a:r>
            <a:r>
              <a:rPr sz="1800" spc="-10" dirty="0">
                <a:latin typeface="Arial"/>
                <a:cs typeface="Arial"/>
              </a:rPr>
              <a:t>1977.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694" y="461594"/>
            <a:ext cx="2611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Pertemuan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2075" y="1618310"/>
            <a:ext cx="7418705" cy="328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algn="ctr">
              <a:lnSpc>
                <a:spcPct val="100000"/>
              </a:lnSpc>
              <a:spcBef>
                <a:spcPts val="100"/>
              </a:spcBef>
            </a:pPr>
            <a:r>
              <a:rPr sz="27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Kuliah </a:t>
            </a: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Tatap</a:t>
            </a:r>
            <a:r>
              <a:rPr sz="27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Muka</a:t>
            </a:r>
            <a:endParaRPr sz="2700" dirty="0">
              <a:latin typeface="Arial"/>
              <a:cs typeface="Arial"/>
            </a:endParaRPr>
          </a:p>
          <a:p>
            <a:pPr marR="85090" algn="ctr">
              <a:lnSpc>
                <a:spcPct val="100000"/>
              </a:lnSpc>
            </a:pPr>
            <a:r>
              <a:rPr sz="2700" spc="-5" dirty="0">
                <a:latin typeface="Arial"/>
                <a:cs typeface="Arial"/>
              </a:rPr>
              <a:t>Pertemuan </a:t>
            </a:r>
            <a:r>
              <a:rPr sz="2700" dirty="0">
                <a:latin typeface="Arial"/>
                <a:cs typeface="Arial"/>
              </a:rPr>
              <a:t>ke-: </a:t>
            </a:r>
            <a:r>
              <a:rPr sz="2700" b="1" spc="-5" dirty="0" smtClean="0">
                <a:latin typeface="Arial"/>
                <a:cs typeface="Arial"/>
              </a:rPr>
              <a:t>1,2,</a:t>
            </a:r>
            <a:r>
              <a:rPr lang="en-US" sz="2700" b="1" spc="-5" dirty="0" smtClean="0">
                <a:latin typeface="Arial"/>
                <a:cs typeface="Arial"/>
              </a:rPr>
              <a:t>3,4,5,6,</a:t>
            </a:r>
            <a:r>
              <a:rPr sz="2700" b="1" spc="-5" dirty="0" smtClean="0">
                <a:latin typeface="Arial"/>
                <a:cs typeface="Arial"/>
              </a:rPr>
              <a:t>7,</a:t>
            </a:r>
            <a:r>
              <a:rPr lang="en-US" sz="2700" b="1" spc="-5" dirty="0" smtClean="0">
                <a:latin typeface="Arial"/>
                <a:cs typeface="Arial"/>
              </a:rPr>
              <a:t>9,10,</a:t>
            </a:r>
            <a:r>
              <a:rPr sz="2700" b="1" spc="-5" dirty="0" smtClean="0">
                <a:latin typeface="Arial"/>
                <a:cs typeface="Arial"/>
              </a:rPr>
              <a:t>11,</a:t>
            </a:r>
            <a:r>
              <a:rPr lang="en-US" sz="2700" b="1" spc="-5" dirty="0" smtClean="0">
                <a:latin typeface="Arial"/>
                <a:cs typeface="Arial"/>
              </a:rPr>
              <a:t>12,13,14,15</a:t>
            </a:r>
          </a:p>
          <a:p>
            <a:pPr marR="85090" algn="ctr">
              <a:lnSpc>
                <a:spcPct val="100000"/>
              </a:lnSpc>
            </a:pPr>
            <a:r>
              <a:rPr sz="2700" b="1" dirty="0" smtClean="0">
                <a:latin typeface="Arial"/>
                <a:cs typeface="Arial"/>
              </a:rPr>
              <a:t> </a:t>
            </a:r>
            <a:r>
              <a:rPr sz="2700" b="1" spc="-5" dirty="0" smtClean="0">
                <a:latin typeface="Arial"/>
                <a:cs typeface="Arial"/>
              </a:rPr>
              <a:t>(</a:t>
            </a:r>
            <a:r>
              <a:rPr lang="en-US" sz="2700" b="1" spc="-5" dirty="0" smtClean="0">
                <a:latin typeface="Arial"/>
                <a:cs typeface="Arial"/>
              </a:rPr>
              <a:t>14</a:t>
            </a:r>
            <a:r>
              <a:rPr sz="2700" b="1" spc="-5" dirty="0" smtClean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kali)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880235" marR="5080" indent="-1867535">
              <a:lnSpc>
                <a:spcPts val="2590"/>
              </a:lnSpc>
            </a:pPr>
            <a:r>
              <a:rPr sz="2700" spc="-5" dirty="0">
                <a:latin typeface="Arial"/>
                <a:cs typeface="Arial"/>
              </a:rPr>
              <a:t>Pertemuan </a:t>
            </a:r>
            <a:r>
              <a:rPr sz="2700" dirty="0">
                <a:latin typeface="Arial"/>
                <a:cs typeface="Arial"/>
              </a:rPr>
              <a:t>ke- </a:t>
            </a:r>
            <a:r>
              <a:rPr sz="2700" b="1" spc="-5" dirty="0">
                <a:latin typeface="Arial"/>
                <a:cs typeface="Arial"/>
              </a:rPr>
              <a:t>8 </a:t>
            </a:r>
            <a:r>
              <a:rPr sz="2700" spc="-5" dirty="0">
                <a:latin typeface="Arial"/>
                <a:cs typeface="Arial"/>
              </a:rPr>
              <a:t>dan </a:t>
            </a:r>
            <a:r>
              <a:rPr sz="2700" dirty="0">
                <a:latin typeface="Arial"/>
                <a:cs typeface="Arial"/>
              </a:rPr>
              <a:t>ke- </a:t>
            </a:r>
            <a:r>
              <a:rPr sz="2700" b="1" spc="-5" dirty="0">
                <a:latin typeface="Arial"/>
                <a:cs typeface="Arial"/>
              </a:rPr>
              <a:t>16</a:t>
            </a:r>
            <a:r>
              <a:rPr sz="2700" spc="-5" dirty="0">
                <a:latin typeface="Arial"/>
                <a:cs typeface="Arial"/>
              </a:rPr>
              <a:t>, </a:t>
            </a:r>
            <a:r>
              <a:rPr sz="2700" dirty="0">
                <a:latin typeface="Arial"/>
                <a:cs typeface="Arial"/>
              </a:rPr>
              <a:t>tatap </a:t>
            </a:r>
            <a:r>
              <a:rPr sz="2700" spc="-5" dirty="0">
                <a:latin typeface="Arial"/>
                <a:cs typeface="Arial"/>
              </a:rPr>
              <a:t>muka di kelas  </a:t>
            </a:r>
            <a:r>
              <a:rPr sz="2700" dirty="0">
                <a:latin typeface="Arial"/>
                <a:cs typeface="Arial"/>
              </a:rPr>
              <a:t>untuk ujian </a:t>
            </a:r>
            <a:r>
              <a:rPr sz="2700" spc="-5" dirty="0">
                <a:latin typeface="Arial"/>
                <a:cs typeface="Arial"/>
              </a:rPr>
              <a:t>UTS dan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UAS.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197" y="461594"/>
            <a:ext cx="5227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Aturan </a:t>
            </a:r>
            <a:r>
              <a:rPr dirty="0"/>
              <a:t>: </a:t>
            </a:r>
            <a:r>
              <a:rPr lang="en-US" spc="-5" dirty="0" err="1" smtClean="0"/>
              <a:t>Tugas</a:t>
            </a:r>
            <a:r>
              <a:rPr spc="-5" dirty="0" smtClean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spc="-5" dirty="0"/>
              <a:t>Kuis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8105"/>
            <a:ext cx="8074025" cy="20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Total </a:t>
            </a:r>
            <a:r>
              <a:rPr sz="1800" spc="-5" dirty="0" err="1">
                <a:latin typeface="Arial"/>
                <a:cs typeface="Arial"/>
              </a:rPr>
              <a:t>terdapat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en-US" sz="1800" b="1" spc="-5" dirty="0" smtClean="0">
                <a:latin typeface="Arial"/>
                <a:cs typeface="Arial"/>
              </a:rPr>
              <a:t>3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b="1" dirty="0" smtClean="0">
                <a:latin typeface="Arial"/>
                <a:cs typeface="Arial"/>
              </a:rPr>
              <a:t>Quiz</a:t>
            </a:r>
            <a:r>
              <a:rPr lang="en-US" sz="1800" b="1" dirty="0" smtClean="0">
                <a:latin typeface="Arial"/>
                <a:cs typeface="Arial"/>
              </a:rPr>
              <a:t>/</a:t>
            </a:r>
            <a:r>
              <a:rPr lang="en-US" sz="1800" b="1" dirty="0" err="1" smtClean="0">
                <a:latin typeface="Arial"/>
                <a:cs typeface="Arial"/>
              </a:rPr>
              <a:t>tugas</a:t>
            </a:r>
            <a:r>
              <a:rPr lang="en-US" sz="1800" b="1" dirty="0" smtClean="0">
                <a:latin typeface="Arial"/>
                <a:cs typeface="Arial"/>
              </a:rPr>
              <a:t> </a:t>
            </a:r>
            <a:r>
              <a:rPr lang="en-US" sz="1800" b="1" dirty="0" err="1" smtClean="0">
                <a:latin typeface="Arial"/>
                <a:cs typeface="Arial"/>
              </a:rPr>
              <a:t>besar</a:t>
            </a:r>
            <a:r>
              <a:rPr lang="en-US" sz="1800" b="1" dirty="0" smtClean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diselenggarakan dalam 1 semester,  yakni pada pertemuan ke-: </a:t>
            </a:r>
            <a:r>
              <a:rPr lang="en-US" sz="1800" b="1" spc="-5" dirty="0" smtClean="0">
                <a:latin typeface="Arial"/>
                <a:cs typeface="Arial"/>
              </a:rPr>
              <a:t>4,10,14</a:t>
            </a:r>
            <a:r>
              <a:rPr sz="1800" b="1" spc="-5" dirty="0" smtClean="0">
                <a:latin typeface="Arial"/>
                <a:cs typeface="Arial"/>
              </a:rPr>
              <a:t>. </a:t>
            </a:r>
            <a:r>
              <a:rPr sz="1800" spc="-5" dirty="0" smtClean="0">
                <a:latin typeface="Arial"/>
                <a:cs typeface="Arial"/>
              </a:rPr>
              <a:t>Quiz</a:t>
            </a:r>
            <a:r>
              <a:rPr lang="en-US" sz="1800" spc="-5" dirty="0" smtClean="0">
                <a:latin typeface="Arial"/>
                <a:cs typeface="Arial"/>
              </a:rPr>
              <a:t>/</a:t>
            </a:r>
            <a:r>
              <a:rPr lang="en-US" sz="1800" spc="-5" dirty="0" err="1" smtClean="0">
                <a:latin typeface="Arial"/>
                <a:cs typeface="Arial"/>
              </a:rPr>
              <a:t>tugas</a:t>
            </a:r>
            <a:r>
              <a:rPr sz="1800" spc="-5" dirty="0" smtClean="0">
                <a:latin typeface="Arial"/>
                <a:cs typeface="Arial"/>
              </a:rPr>
              <a:t>  </a:t>
            </a:r>
            <a:r>
              <a:rPr sz="1800" spc="-5" dirty="0">
                <a:latin typeface="Arial"/>
                <a:cs typeface="Arial"/>
              </a:rPr>
              <a:t>dikerjakan </a:t>
            </a:r>
            <a:r>
              <a:rPr sz="1800" dirty="0" err="1">
                <a:latin typeface="Arial"/>
                <a:cs typeface="Arial"/>
              </a:rPr>
              <a:t>secara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perorangan</a:t>
            </a:r>
            <a:r>
              <a:rPr lang="en-US" sz="1800" spc="-5" dirty="0" smtClean="0">
                <a:latin typeface="Arial"/>
                <a:cs typeface="Arial"/>
              </a:rPr>
              <a:t>/</a:t>
            </a:r>
            <a:r>
              <a:rPr lang="en-US" sz="1800" spc="-5" dirty="0" err="1" smtClean="0">
                <a:latin typeface="Arial"/>
                <a:cs typeface="Arial"/>
              </a:rPr>
              <a:t>kelompok</a:t>
            </a:r>
            <a:r>
              <a:rPr sz="1800" spc="-5" dirty="0" smtClean="0">
                <a:latin typeface="Arial"/>
                <a:cs typeface="Arial"/>
              </a:rPr>
              <a:t>. </a:t>
            </a:r>
            <a:r>
              <a:rPr sz="1800" spc="-5" dirty="0">
                <a:latin typeface="Arial"/>
                <a:cs typeface="Arial"/>
              </a:rPr>
              <a:t>Aturan quiz (termasuk aturan bonus</a:t>
            </a:r>
            <a:r>
              <a:rPr sz="1800" spc="3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dan  </a:t>
            </a:r>
            <a:r>
              <a:rPr sz="1800" spc="-5" dirty="0">
                <a:latin typeface="Arial"/>
                <a:cs typeface="Arial"/>
              </a:rPr>
              <a:t>deadline-nya) mungkin saja berbeda </a:t>
            </a:r>
            <a:r>
              <a:rPr sz="1800" dirty="0" err="1">
                <a:latin typeface="Arial"/>
                <a:cs typeface="Arial"/>
              </a:rPr>
              <a:t>setiap</a:t>
            </a:r>
            <a:r>
              <a:rPr sz="180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Quiz/</a:t>
            </a:r>
            <a:r>
              <a:rPr lang="en-US" spc="-5" dirty="0" err="1" smtClean="0">
                <a:latin typeface="Arial"/>
                <a:cs typeface="Arial"/>
              </a:rPr>
              <a:t>Tugasnya</a:t>
            </a:r>
            <a:r>
              <a:rPr sz="1800" spc="-5" dirty="0" smtClean="0">
                <a:latin typeface="Arial"/>
                <a:cs typeface="Arial"/>
              </a:rPr>
              <a:t>. </a:t>
            </a:r>
            <a:r>
              <a:rPr sz="1800" spc="-5" dirty="0">
                <a:latin typeface="Arial"/>
                <a:cs typeface="Arial"/>
              </a:rPr>
              <a:t>Jadi </a:t>
            </a:r>
            <a:r>
              <a:rPr sz="1800" dirty="0">
                <a:latin typeface="Arial"/>
                <a:cs typeface="Arial"/>
              </a:rPr>
              <a:t>mahasiswa  </a:t>
            </a:r>
            <a:r>
              <a:rPr sz="1800" spc="-5" dirty="0">
                <a:latin typeface="Arial"/>
                <a:cs typeface="Arial"/>
              </a:rPr>
              <a:t>diharapkan untuk selalu </a:t>
            </a:r>
            <a:r>
              <a:rPr sz="1800" spc="-5" dirty="0" err="1">
                <a:latin typeface="Arial"/>
                <a:cs typeface="Arial"/>
              </a:rPr>
              <a:t>aktif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en-US" sz="1800" spc="-5" dirty="0" err="1" smtClean="0">
                <a:latin typeface="Arial"/>
                <a:cs typeface="Arial"/>
              </a:rPr>
              <a:t>dalam</a:t>
            </a:r>
            <a:r>
              <a:rPr lang="en-US" sz="1800" spc="-5" dirty="0" smtClean="0">
                <a:latin typeface="Arial"/>
                <a:cs typeface="Arial"/>
              </a:rPr>
              <a:t> </a:t>
            </a:r>
            <a:r>
              <a:rPr lang="en-US" sz="1800" spc="-5" dirty="0" err="1" smtClean="0">
                <a:latin typeface="Arial"/>
                <a:cs typeface="Arial"/>
              </a:rPr>
              <a:t>di</a:t>
            </a:r>
            <a:r>
              <a:rPr sz="1800" spc="-5" dirty="0" err="1" smtClean="0">
                <a:latin typeface="Arial"/>
                <a:cs typeface="Arial"/>
              </a:rPr>
              <a:t>perkuliahan</a:t>
            </a:r>
            <a:r>
              <a:rPr lang="en-US" sz="1800" spc="-5" dirty="0" err="1" smtClean="0">
                <a:latin typeface="Arial"/>
                <a:cs typeface="Arial"/>
              </a:rPr>
              <a:t>nya</a:t>
            </a:r>
            <a:r>
              <a:rPr sz="1800" b="1" spc="-5" dirty="0" smtClean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129" y="482930"/>
            <a:ext cx="5556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Komponen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Penilaian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58518"/>
            <a:ext cx="7362190" cy="2659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14135" algn="l"/>
              </a:tabLst>
            </a:pPr>
            <a:r>
              <a:rPr sz="2800" dirty="0">
                <a:latin typeface="Arial"/>
                <a:cs typeface="Arial"/>
              </a:rPr>
              <a:t>Presensi	: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b="1" dirty="0" smtClean="0">
                <a:latin typeface="Arial"/>
                <a:cs typeface="Arial"/>
              </a:rPr>
              <a:t>1</a:t>
            </a:r>
            <a:r>
              <a:rPr lang="en-US" sz="2800" b="1" dirty="0" smtClean="0">
                <a:latin typeface="Arial"/>
                <a:cs typeface="Arial"/>
              </a:rPr>
              <a:t>5</a:t>
            </a:r>
            <a:r>
              <a:rPr sz="2800" b="1" dirty="0" smtClean="0">
                <a:latin typeface="Arial"/>
                <a:cs typeface="Arial"/>
              </a:rPr>
              <a:t>%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800" spc="-5" dirty="0">
                <a:latin typeface="Arial"/>
                <a:cs typeface="Arial"/>
              </a:rPr>
              <a:t>Quiz+Tugas (in </a:t>
            </a:r>
            <a:r>
              <a:rPr sz="2800" dirty="0">
                <a:latin typeface="Arial"/>
                <a:cs typeface="Arial"/>
              </a:rPr>
              <a:t>class and/or take home) </a:t>
            </a:r>
            <a:r>
              <a:rPr sz="2800" spc="-5" dirty="0">
                <a:latin typeface="Arial"/>
                <a:cs typeface="Arial"/>
              </a:rPr>
              <a:t>: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b="1" dirty="0" smtClean="0">
                <a:latin typeface="Arial"/>
                <a:cs typeface="Arial"/>
              </a:rPr>
              <a:t>2</a:t>
            </a:r>
            <a:r>
              <a:rPr lang="en-US" sz="2800" b="1" dirty="0" smtClean="0">
                <a:latin typeface="Arial"/>
                <a:cs typeface="Arial"/>
              </a:rPr>
              <a:t>5</a:t>
            </a:r>
            <a:r>
              <a:rPr sz="2800" b="1" dirty="0" smtClean="0">
                <a:latin typeface="Arial"/>
                <a:cs typeface="Arial"/>
              </a:rPr>
              <a:t>%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  <a:tabLst>
                <a:tab pos="6414135" algn="l"/>
              </a:tabLst>
            </a:pPr>
            <a:r>
              <a:rPr sz="2800" spc="-10" dirty="0">
                <a:latin typeface="Arial"/>
                <a:cs typeface="Arial"/>
              </a:rPr>
              <a:t>UTS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(open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book)	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b="1" dirty="0" smtClean="0">
                <a:latin typeface="Arial"/>
                <a:cs typeface="Arial"/>
              </a:rPr>
              <a:t>3</a:t>
            </a:r>
            <a:r>
              <a:rPr lang="en-US" sz="2800" b="1" dirty="0" smtClean="0">
                <a:latin typeface="Arial"/>
                <a:cs typeface="Arial"/>
              </a:rPr>
              <a:t>0</a:t>
            </a:r>
            <a:r>
              <a:rPr sz="2800" b="1" dirty="0" smtClean="0">
                <a:latin typeface="Arial"/>
                <a:cs typeface="Arial"/>
              </a:rPr>
              <a:t>%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  <a:tabLst>
                <a:tab pos="6414135" algn="l"/>
              </a:tabLst>
            </a:pPr>
            <a:r>
              <a:rPr sz="2800" spc="-5" dirty="0">
                <a:latin typeface="Arial"/>
                <a:cs typeface="Arial"/>
              </a:rPr>
              <a:t>UAS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(open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book)	</a:t>
            </a:r>
            <a:r>
              <a:rPr sz="2800" spc="-5" dirty="0">
                <a:latin typeface="Arial"/>
                <a:cs typeface="Arial"/>
              </a:rPr>
              <a:t>: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b="1" dirty="0" smtClean="0">
                <a:latin typeface="Arial"/>
                <a:cs typeface="Arial"/>
              </a:rPr>
              <a:t>3</a:t>
            </a:r>
            <a:r>
              <a:rPr lang="en-US" sz="2800" b="1" dirty="0" smtClean="0">
                <a:latin typeface="Arial"/>
                <a:cs typeface="Arial"/>
              </a:rPr>
              <a:t>0</a:t>
            </a:r>
            <a:r>
              <a:rPr sz="2800" b="1" dirty="0" smtClean="0">
                <a:latin typeface="Arial"/>
                <a:cs typeface="Arial"/>
              </a:rPr>
              <a:t>%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61595"/>
            <a:ext cx="5333999" cy="677108"/>
          </a:xfrm>
        </p:spPr>
        <p:txBody>
          <a:bodyPr/>
          <a:lstStyle/>
          <a:p>
            <a:pPr algn="ctr"/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758518"/>
            <a:ext cx="8072119" cy="276999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174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Arsitektur dan Organisasi Komputer</vt:lpstr>
      <vt:lpstr>Tujuan</vt:lpstr>
      <vt:lpstr>Buku Teks</vt:lpstr>
      <vt:lpstr>Pertemuan</vt:lpstr>
      <vt:lpstr>Aturan : Tugas &amp; Kuis</vt:lpstr>
      <vt:lpstr>Komponen Penilaian</vt:lpstr>
      <vt:lpstr>Materi Pertemuan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PowerPoint Template</dc:title>
  <dc:creator>Presentation Magazine</dc:creator>
  <cp:lastModifiedBy>dhany indra</cp:lastModifiedBy>
  <cp:revision>5</cp:revision>
  <dcterms:created xsi:type="dcterms:W3CDTF">2020-02-10T00:15:44Z</dcterms:created>
  <dcterms:modified xsi:type="dcterms:W3CDTF">2020-02-13T01:47:17Z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2020-02-10T00:00:00Z</vt:filetime>
  </property>
</Properties>
</file>