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A6262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A6262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A6262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4363"/>
            <a:ext cx="80721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A6262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75256"/>
            <a:ext cx="7996555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ati.fallat@widyatama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Arsitektur dan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Organisasi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Komputer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108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235"/>
              </a:spcBef>
            </a:pPr>
            <a:r>
              <a:rPr sz="3600" b="1" spc="-15" dirty="0">
                <a:latin typeface="Calibri"/>
                <a:cs typeface="Calibri"/>
              </a:rPr>
              <a:t>Sistem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Komputer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962401" y="3711321"/>
            <a:ext cx="4868036" cy="189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</a:t>
            </a:r>
            <a:r>
              <a:rPr lang="en-US" sz="2000" b="1" spc="-15" dirty="0" err="1" smtClean="0">
                <a:latin typeface="Calibri"/>
                <a:cs typeface="Calibri"/>
              </a:rPr>
              <a:t>Gunawan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lang="en-US" sz="2000" b="1" spc="-80" dirty="0" smtClean="0">
                <a:latin typeface="Calibri"/>
                <a:cs typeface="Calibri"/>
              </a:rPr>
              <a:t>S.T.,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ENGINEERING</a:t>
            </a:r>
            <a:endParaRPr sz="2000" dirty="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1685"/>
              </a:spcBef>
            </a:pPr>
            <a:r>
              <a:rPr sz="2000" b="1" spc="-5" dirty="0">
                <a:latin typeface="Calibri"/>
                <a:cs typeface="Calibri"/>
              </a:rPr>
              <a:t>Email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lang="en-US" sz="2000" b="1" spc="-65" dirty="0" smtClean="0">
                <a:latin typeface="Calibri"/>
                <a:cs typeface="Calibri"/>
              </a:rPr>
              <a:t>dhaindgun</a:t>
            </a:r>
            <a:r>
              <a:rPr sz="2000" b="1" spc="-10" dirty="0" smtClean="0">
                <a:latin typeface="Calibri"/>
                <a:cs typeface="Calibri"/>
                <a:hlinkClick r:id="rId4"/>
              </a:rPr>
              <a:t>@</a:t>
            </a:r>
            <a:r>
              <a:rPr lang="en-US" sz="2000" b="1" spc="-10" dirty="0" smtClean="0">
                <a:latin typeface="Calibri"/>
                <a:cs typeface="Calibri"/>
              </a:rPr>
              <a:t>gmail.com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Franklin Gothic Book"/>
                <a:cs typeface="Franklin Gothic Book"/>
              </a:rPr>
              <a:t>PERANGKAT</a:t>
            </a:r>
            <a:r>
              <a:rPr sz="4000" b="0" spc="-45" dirty="0">
                <a:latin typeface="Franklin Gothic Book"/>
                <a:cs typeface="Franklin Gothic Book"/>
              </a:rPr>
              <a:t> </a:t>
            </a:r>
            <a:r>
              <a:rPr sz="4000" b="0" spc="-5" dirty="0">
                <a:latin typeface="Franklin Gothic Book"/>
                <a:cs typeface="Franklin Gothic Book"/>
              </a:rPr>
              <a:t>INPUT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192"/>
            <a:ext cx="7997825" cy="488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6985" indent="-273050" algn="just">
              <a:lnSpc>
                <a:spcPct val="150100"/>
              </a:lnSpc>
              <a:spcBef>
                <a:spcPts val="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i="1" dirty="0">
                <a:latin typeface="Calibri"/>
                <a:cs typeface="Calibri"/>
              </a:rPr>
              <a:t>Non </a:t>
            </a:r>
            <a:r>
              <a:rPr sz="1800" i="1" spc="-10" dirty="0">
                <a:latin typeface="Calibri"/>
                <a:cs typeface="Calibri"/>
              </a:rPr>
              <a:t>intelligent </a:t>
            </a:r>
            <a:r>
              <a:rPr sz="1800" i="1" spc="-5" dirty="0">
                <a:latin typeface="Calibri"/>
                <a:cs typeface="Calibri"/>
              </a:rPr>
              <a:t>terminal </a:t>
            </a:r>
            <a:r>
              <a:rPr sz="1800" spc="-15" dirty="0">
                <a:latin typeface="Calibri"/>
                <a:cs typeface="Calibri"/>
              </a:rPr>
              <a:t>hanya </a:t>
            </a:r>
            <a:r>
              <a:rPr sz="1800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memasukkan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menampilkan output,  tidak bisa </a:t>
            </a:r>
            <a:r>
              <a:rPr sz="1800" spc="-10" dirty="0">
                <a:latin typeface="Calibri"/>
                <a:cs typeface="Calibri"/>
              </a:rPr>
              <a:t>diprogram </a:t>
            </a:r>
            <a:r>
              <a:rPr sz="1800" spc="-15" dirty="0">
                <a:latin typeface="Calibri"/>
                <a:cs typeface="Calibri"/>
              </a:rPr>
              <a:t>karena </a:t>
            </a:r>
            <a:r>
              <a:rPr sz="1800" dirty="0">
                <a:latin typeface="Calibri"/>
                <a:cs typeface="Calibri"/>
              </a:rPr>
              <a:t>tidak </a:t>
            </a:r>
            <a:r>
              <a:rPr sz="1800" spc="-10" dirty="0">
                <a:latin typeface="Calibri"/>
                <a:cs typeface="Calibri"/>
              </a:rPr>
              <a:t>mempunyai alat pemroses, </a:t>
            </a:r>
            <a:r>
              <a:rPr sz="1800" spc="-15" dirty="0">
                <a:latin typeface="Calibri"/>
                <a:cs typeface="Calibri"/>
              </a:rPr>
              <a:t>juga </a:t>
            </a:r>
            <a:r>
              <a:rPr sz="1800" spc="-5" dirty="0">
                <a:latin typeface="Calibri"/>
                <a:cs typeface="Calibri"/>
              </a:rPr>
              <a:t>disebut </a:t>
            </a:r>
            <a:r>
              <a:rPr sz="1800" i="1" dirty="0">
                <a:latin typeface="Calibri"/>
                <a:cs typeface="Calibri"/>
              </a:rPr>
              <a:t>dumb  </a:t>
            </a:r>
            <a:r>
              <a:rPr sz="1800" i="1" spc="-5" dirty="0">
                <a:latin typeface="Calibri"/>
                <a:cs typeface="Calibri"/>
              </a:rPr>
              <a:t>terminal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85115" marR="5715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i="1" spc="-5" dirty="0">
                <a:latin typeface="Calibri"/>
                <a:cs typeface="Calibri"/>
              </a:rPr>
              <a:t>Smart terminal </a:t>
            </a:r>
            <a:r>
              <a:rPr sz="1800" spc="-15" dirty="0">
                <a:latin typeface="Calibri"/>
                <a:cs typeface="Calibri"/>
              </a:rPr>
              <a:t>punya </a:t>
            </a:r>
            <a:r>
              <a:rPr sz="1800" spc="-5" dirty="0">
                <a:latin typeface="Calibri"/>
                <a:cs typeface="Calibri"/>
              </a:rPr>
              <a:t>alat </a:t>
            </a:r>
            <a:r>
              <a:rPr sz="1800" spc="-10" dirty="0">
                <a:latin typeface="Calibri"/>
                <a:cs typeface="Calibri"/>
              </a:rPr>
              <a:t>pemroses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memori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dalamnya </a:t>
            </a:r>
            <a:r>
              <a:rPr sz="1800" spc="-5" dirty="0">
                <a:latin typeface="Calibri"/>
                <a:cs typeface="Calibri"/>
              </a:rPr>
              <a:t>sehingga input dapat  </a:t>
            </a:r>
            <a:r>
              <a:rPr sz="1800" spc="-15" dirty="0">
                <a:latin typeface="Calibri"/>
                <a:cs typeface="Calibri"/>
              </a:rPr>
              <a:t>dikoreksi </a:t>
            </a:r>
            <a:r>
              <a:rPr sz="1800" spc="-10" dirty="0">
                <a:latin typeface="Calibri"/>
                <a:cs typeface="Calibri"/>
              </a:rPr>
              <a:t>kembali. </a:t>
            </a:r>
            <a:r>
              <a:rPr sz="1800" spc="-5" dirty="0">
                <a:latin typeface="Calibri"/>
                <a:cs typeface="Calibri"/>
              </a:rPr>
              <a:t>Tidak dapat </a:t>
            </a:r>
            <a:r>
              <a:rPr sz="1800" spc="-15" dirty="0">
                <a:latin typeface="Calibri"/>
                <a:cs typeface="Calibri"/>
              </a:rPr>
              <a:t>diprogram </a:t>
            </a:r>
            <a:r>
              <a:rPr sz="1800" spc="-5" dirty="0">
                <a:latin typeface="Calibri"/>
                <a:cs typeface="Calibri"/>
              </a:rPr>
              <a:t>oleh </a:t>
            </a:r>
            <a:r>
              <a:rPr sz="1800" spc="-10" dirty="0">
                <a:latin typeface="Calibri"/>
                <a:cs typeface="Calibri"/>
              </a:rPr>
              <a:t>pemakai,hanya </a:t>
            </a:r>
            <a:r>
              <a:rPr sz="1800" spc="-5" dirty="0">
                <a:latin typeface="Calibri"/>
                <a:cs typeface="Calibri"/>
              </a:rPr>
              <a:t>oleh pabrik  </a:t>
            </a:r>
            <a:r>
              <a:rPr sz="1800" spc="-10" dirty="0">
                <a:latin typeface="Calibri"/>
                <a:cs typeface="Calibri"/>
              </a:rPr>
              <a:t>pembuatnya.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i="1" spc="-10" dirty="0">
                <a:latin typeface="Calibri"/>
                <a:cs typeface="Calibri"/>
              </a:rPr>
              <a:t>Intelligent </a:t>
            </a:r>
            <a:r>
              <a:rPr sz="1800" i="1" spc="-5" dirty="0">
                <a:latin typeface="Calibri"/>
                <a:cs typeface="Calibri"/>
              </a:rPr>
              <a:t>terminal </a:t>
            </a:r>
            <a:r>
              <a:rPr sz="1800" spc="-5" dirty="0">
                <a:latin typeface="Calibri"/>
                <a:cs typeface="Calibri"/>
              </a:rPr>
              <a:t>dapat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diprogram.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15" dirty="0">
                <a:latin typeface="Calibri"/>
                <a:cs typeface="Calibri"/>
              </a:rPr>
              <a:t>Peralatan yg </a:t>
            </a:r>
            <a:r>
              <a:rPr sz="1800" spc="-5" dirty="0">
                <a:latin typeface="Calibri"/>
                <a:cs typeface="Calibri"/>
              </a:rPr>
              <a:t>berfungsi </a:t>
            </a:r>
            <a:r>
              <a:rPr sz="1800" spc="-10" dirty="0">
                <a:latin typeface="Calibri"/>
                <a:cs typeface="Calibri"/>
              </a:rPr>
              <a:t>sebagai </a:t>
            </a:r>
            <a:r>
              <a:rPr sz="1800" spc="-5" dirty="0">
                <a:latin typeface="Calibri"/>
                <a:cs typeface="Calibri"/>
              </a:rPr>
              <a:t>input terbagi </a:t>
            </a:r>
            <a:r>
              <a:rPr sz="1800" dirty="0">
                <a:latin typeface="Calibri"/>
                <a:cs typeface="Calibri"/>
              </a:rPr>
              <a:t>dua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561340" marR="5080" lvl="1" indent="-229235">
              <a:lnSpc>
                <a:spcPct val="150000"/>
              </a:lnSpc>
              <a:spcBef>
                <a:spcPts val="39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dirty="0">
                <a:latin typeface="Calibri"/>
                <a:cs typeface="Calibri"/>
              </a:rPr>
              <a:t>Input </a:t>
            </a:r>
            <a:r>
              <a:rPr sz="1800" i="1" spc="-5" dirty="0">
                <a:latin typeface="Calibri"/>
                <a:cs typeface="Calibri"/>
              </a:rPr>
              <a:t>langsung </a:t>
            </a:r>
            <a:r>
              <a:rPr sz="1800" spc="-10" dirty="0">
                <a:latin typeface="Calibri"/>
                <a:cs typeface="Calibri"/>
              </a:rPr>
              <a:t>yaitu </a:t>
            </a:r>
            <a:r>
              <a:rPr sz="1800" spc="-15" dirty="0">
                <a:latin typeface="Calibri"/>
                <a:cs typeface="Calibri"/>
              </a:rPr>
              <a:t>jika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10" dirty="0">
                <a:latin typeface="Calibri"/>
                <a:cs typeface="Calibri"/>
              </a:rPr>
              <a:t>yang dimasukkan </a:t>
            </a:r>
            <a:r>
              <a:rPr sz="1800" spc="-5" dirty="0">
                <a:latin typeface="Calibri"/>
                <a:cs typeface="Calibri"/>
              </a:rPr>
              <a:t>langsung </a:t>
            </a:r>
            <a:r>
              <a:rPr sz="1800" spc="-10" dirty="0">
                <a:latin typeface="Calibri"/>
                <a:cs typeface="Calibri"/>
              </a:rPr>
              <a:t>diproses </a:t>
            </a:r>
            <a:r>
              <a:rPr sz="1800" spc="-5" dirty="0">
                <a:latin typeface="Calibri"/>
                <a:cs typeface="Calibri"/>
              </a:rPr>
              <a:t>oleh alat  pemroses.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8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spc="-5" dirty="0">
                <a:latin typeface="Calibri"/>
                <a:cs typeface="Calibri"/>
              </a:rPr>
              <a:t>Tidak langsung </a:t>
            </a:r>
            <a:r>
              <a:rPr sz="1800" i="1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input tidak </a:t>
            </a:r>
            <a:r>
              <a:rPr sz="1800" dirty="0">
                <a:latin typeface="Calibri"/>
                <a:cs typeface="Calibri"/>
              </a:rPr>
              <a:t>langsung </a:t>
            </a:r>
            <a:r>
              <a:rPr sz="1800" spc="-10" dirty="0">
                <a:latin typeface="Calibri"/>
                <a:cs typeface="Calibri"/>
              </a:rPr>
              <a:t>diproses, </a:t>
            </a:r>
            <a:r>
              <a:rPr sz="1800" dirty="0">
                <a:latin typeface="Calibri"/>
                <a:cs typeface="Calibri"/>
              </a:rPr>
              <a:t>melalui media </a:t>
            </a:r>
            <a:r>
              <a:rPr sz="1800" spc="-10" dirty="0">
                <a:latin typeface="Calibri"/>
                <a:cs typeface="Calibri"/>
              </a:rPr>
              <a:t>tertentu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sebelum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6189979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dip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5" y="631494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Franklin Gothic Book"/>
                <a:cs typeface="Franklin Gothic Book"/>
              </a:rPr>
              <a:t>PERANGKAT</a:t>
            </a:r>
            <a:r>
              <a:rPr sz="4000" b="0" spc="-45" dirty="0">
                <a:latin typeface="Franklin Gothic Book"/>
                <a:cs typeface="Franklin Gothic Book"/>
              </a:rPr>
              <a:t> </a:t>
            </a:r>
            <a:r>
              <a:rPr sz="4000" b="0" spc="-5" dirty="0">
                <a:latin typeface="Franklin Gothic Book"/>
                <a:cs typeface="Franklin Gothic Book"/>
              </a:rPr>
              <a:t>INPUT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9180"/>
            <a:ext cx="7998459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langsung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i="1" spc="-15" dirty="0">
                <a:latin typeface="Calibri"/>
                <a:cs typeface="Calibri"/>
              </a:rPr>
              <a:t>keyboard</a:t>
            </a:r>
            <a:r>
              <a:rPr sz="2000" spc="-15" dirty="0">
                <a:latin typeface="Calibri"/>
                <a:cs typeface="Calibri"/>
              </a:rPr>
              <a:t>, </a:t>
            </a:r>
            <a:r>
              <a:rPr sz="2000" i="1" spc="-5" dirty="0">
                <a:latin typeface="Calibri"/>
                <a:cs typeface="Calibri"/>
              </a:rPr>
              <a:t>pointing </a:t>
            </a:r>
            <a:r>
              <a:rPr sz="2000" i="1" spc="-10" dirty="0">
                <a:latin typeface="Calibri"/>
                <a:cs typeface="Calibri"/>
              </a:rPr>
              <a:t>device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mouse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i="1" spc="-10" dirty="0">
                <a:latin typeface="Calibri"/>
                <a:cs typeface="Calibri"/>
              </a:rPr>
              <a:t>touch </a:t>
            </a:r>
            <a:r>
              <a:rPr sz="2000" i="1" spc="-5" dirty="0">
                <a:latin typeface="Calibri"/>
                <a:cs typeface="Calibri"/>
              </a:rPr>
              <a:t>screen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i="1" spc="-10" dirty="0">
                <a:latin typeface="Calibri"/>
                <a:cs typeface="Calibri"/>
              </a:rPr>
              <a:t>light pen</a:t>
            </a:r>
            <a:r>
              <a:rPr sz="2000" spc="-10" dirty="0">
                <a:latin typeface="Calibri"/>
                <a:cs typeface="Calibri"/>
              </a:rPr>
              <a:t>, 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i="1" spc="-5" dirty="0">
                <a:latin typeface="Calibri"/>
                <a:cs typeface="Calibri"/>
              </a:rPr>
              <a:t>digitizer </a:t>
            </a:r>
            <a:r>
              <a:rPr sz="2000" i="1" spc="-10" dirty="0">
                <a:latin typeface="Calibri"/>
                <a:cs typeface="Calibri"/>
              </a:rPr>
              <a:t>graphics tablet</a:t>
            </a:r>
            <a:r>
              <a:rPr sz="2000" spc="-10" dirty="0">
                <a:latin typeface="Calibri"/>
                <a:cs typeface="Calibri"/>
              </a:rPr>
              <a:t>), </a:t>
            </a:r>
            <a:r>
              <a:rPr sz="2000" i="1" spc="-5" dirty="0">
                <a:latin typeface="Calibri"/>
                <a:cs typeface="Calibri"/>
              </a:rPr>
              <a:t>scanner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magnetic </a:t>
            </a:r>
            <a:r>
              <a:rPr sz="2000" i="1" dirty="0">
                <a:latin typeface="Calibri"/>
                <a:cs typeface="Calibri"/>
              </a:rPr>
              <a:t>ink </a:t>
            </a:r>
            <a:r>
              <a:rPr sz="2000" i="1" spc="-5" dirty="0">
                <a:latin typeface="Calibri"/>
                <a:cs typeface="Calibri"/>
              </a:rPr>
              <a:t>character recognition</a:t>
            </a:r>
            <a:r>
              <a:rPr sz="2000" spc="-5" dirty="0">
                <a:latin typeface="Calibri"/>
                <a:cs typeface="Calibri"/>
              </a:rPr>
              <a:t>,  </a:t>
            </a:r>
            <a:r>
              <a:rPr sz="2000" i="1" spc="-5" dirty="0">
                <a:latin typeface="Calibri"/>
                <a:cs typeface="Calibri"/>
              </a:rPr>
              <a:t>optical </a:t>
            </a:r>
            <a:r>
              <a:rPr sz="2000" i="1" spc="-10" dirty="0">
                <a:latin typeface="Calibri"/>
                <a:cs typeface="Calibri"/>
              </a:rPr>
              <a:t>data </a:t>
            </a:r>
            <a:r>
              <a:rPr sz="2000" i="1" spc="-5" dirty="0">
                <a:latin typeface="Calibri"/>
                <a:cs typeface="Calibri"/>
              </a:rPr>
              <a:t>reader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i="1" spc="-10" dirty="0">
                <a:latin typeface="Calibri"/>
                <a:cs typeface="Calibri"/>
              </a:rPr>
              <a:t>optical </a:t>
            </a:r>
            <a:r>
              <a:rPr sz="2000" i="1" spc="-5" dirty="0">
                <a:latin typeface="Calibri"/>
                <a:cs typeface="Calibri"/>
              </a:rPr>
              <a:t>character </a:t>
            </a:r>
            <a:r>
              <a:rPr sz="2000" i="1" spc="-10" dirty="0">
                <a:latin typeface="Calibri"/>
                <a:cs typeface="Calibri"/>
              </a:rPr>
              <a:t>recognition </a:t>
            </a:r>
            <a:r>
              <a:rPr sz="2000" i="1" spc="-5" dirty="0">
                <a:latin typeface="Calibri"/>
                <a:cs typeface="Calibri"/>
              </a:rPr>
              <a:t>reader</a:t>
            </a:r>
            <a:r>
              <a:rPr sz="2000" spc="-5" dirty="0">
                <a:latin typeface="Calibri"/>
                <a:cs typeface="Calibri"/>
              </a:rPr>
              <a:t>), sensor  (</a:t>
            </a:r>
            <a:r>
              <a:rPr sz="2000" i="1" spc="-5" dirty="0">
                <a:latin typeface="Calibri"/>
                <a:cs typeface="Calibri"/>
              </a:rPr>
              <a:t>digitizing camera</a:t>
            </a:r>
            <a:r>
              <a:rPr sz="2000" spc="-5" dirty="0">
                <a:latin typeface="Calibri"/>
                <a:cs typeface="Calibri"/>
              </a:rPr>
              <a:t>), dan </a:t>
            </a:r>
            <a:r>
              <a:rPr sz="2000" i="1" spc="-10" dirty="0">
                <a:latin typeface="Calibri"/>
                <a:cs typeface="Calibri"/>
              </a:rPr>
              <a:t>voice </a:t>
            </a:r>
            <a:r>
              <a:rPr sz="2000" i="1" spc="-5" dirty="0">
                <a:latin typeface="Calibri"/>
                <a:cs typeface="Calibri"/>
              </a:rPr>
              <a:t>recognizer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microphone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285115" marR="6985" indent="-273050" algn="just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Input tidak </a:t>
            </a:r>
            <a:r>
              <a:rPr sz="2000" spc="-5" dirty="0">
                <a:latin typeface="Calibri"/>
                <a:cs typeface="Calibri"/>
              </a:rPr>
              <a:t>langsung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i="1" spc="-15" dirty="0">
                <a:latin typeface="Calibri"/>
                <a:cs typeface="Calibri"/>
              </a:rPr>
              <a:t>keypunch </a:t>
            </a:r>
            <a:r>
              <a:rPr sz="2000" spc="-10" dirty="0">
                <a:latin typeface="Calibri"/>
                <a:cs typeface="Calibri"/>
              </a:rPr>
              <a:t>yg dilakukan </a:t>
            </a:r>
            <a:r>
              <a:rPr sz="2000" spc="-5" dirty="0">
                <a:latin typeface="Calibri"/>
                <a:cs typeface="Calibri"/>
              </a:rPr>
              <a:t>melalui media </a:t>
            </a:r>
            <a:r>
              <a:rPr sz="2000" i="1" spc="-5" dirty="0">
                <a:latin typeface="Calibri"/>
                <a:cs typeface="Calibri"/>
              </a:rPr>
              <a:t>punched </a:t>
            </a:r>
            <a:r>
              <a:rPr sz="2000" i="1" spc="-10" dirty="0">
                <a:latin typeface="Calibri"/>
                <a:cs typeface="Calibri"/>
              </a:rPr>
              <a:t>card  </a:t>
            </a:r>
            <a:r>
              <a:rPr sz="2000" spc="-5" dirty="0">
                <a:latin typeface="Calibri"/>
                <a:cs typeface="Calibri"/>
              </a:rPr>
              <a:t>(kartu plong), </a:t>
            </a:r>
            <a:r>
              <a:rPr sz="2000" i="1" spc="-15" dirty="0">
                <a:latin typeface="Calibri"/>
                <a:cs typeface="Calibri"/>
              </a:rPr>
              <a:t>key-to-tape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-10" dirty="0">
                <a:latin typeface="Calibri"/>
                <a:cs typeface="Calibri"/>
              </a:rPr>
              <a:t>merekam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dirty="0">
                <a:latin typeface="Calibri"/>
                <a:cs typeface="Calibri"/>
              </a:rPr>
              <a:t>media </a:t>
            </a:r>
            <a:r>
              <a:rPr sz="2000" spc="-5" dirty="0">
                <a:latin typeface="Calibri"/>
                <a:cs typeface="Calibri"/>
              </a:rPr>
              <a:t>berbentuk </a:t>
            </a:r>
            <a:r>
              <a:rPr sz="2000" spc="-10" dirty="0">
                <a:latin typeface="Calibri"/>
                <a:cs typeface="Calibri"/>
              </a:rPr>
              <a:t>pita  </a:t>
            </a:r>
            <a:r>
              <a:rPr sz="2000" spc="-5" dirty="0">
                <a:latin typeface="Calibri"/>
                <a:cs typeface="Calibri"/>
              </a:rPr>
              <a:t>(tape) </a:t>
            </a:r>
            <a:r>
              <a:rPr sz="2000" dirty="0">
                <a:latin typeface="Calibri"/>
                <a:cs typeface="Calibri"/>
              </a:rPr>
              <a:t>sebelum </a:t>
            </a:r>
            <a:r>
              <a:rPr sz="2000" spc="-10" dirty="0">
                <a:latin typeface="Calibri"/>
                <a:cs typeface="Calibri"/>
              </a:rPr>
              <a:t>diproses </a:t>
            </a:r>
            <a:r>
              <a:rPr sz="2000" dirty="0">
                <a:latin typeface="Calibri"/>
                <a:cs typeface="Calibri"/>
              </a:rPr>
              <a:t>oleh </a:t>
            </a:r>
            <a:r>
              <a:rPr sz="2000" spc="-10" dirty="0">
                <a:latin typeface="Calibri"/>
                <a:cs typeface="Calibri"/>
              </a:rPr>
              <a:t>alat </a:t>
            </a:r>
            <a:r>
              <a:rPr sz="2000" spc="-5" dirty="0">
                <a:latin typeface="Calibri"/>
                <a:cs typeface="Calibri"/>
              </a:rPr>
              <a:t>pemroses, dan </a:t>
            </a:r>
            <a:r>
              <a:rPr sz="2000" i="1" spc="-15" dirty="0">
                <a:latin typeface="Calibri"/>
                <a:cs typeface="Calibri"/>
              </a:rPr>
              <a:t>key-to-disk </a:t>
            </a:r>
            <a:r>
              <a:rPr sz="2000" spc="-15" dirty="0">
                <a:latin typeface="Calibri"/>
                <a:cs typeface="Calibri"/>
              </a:rPr>
              <a:t>yg </a:t>
            </a:r>
            <a:r>
              <a:rPr sz="2000" spc="-10" dirty="0">
                <a:latin typeface="Calibri"/>
                <a:cs typeface="Calibri"/>
              </a:rPr>
              <a:t>merekam 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media </a:t>
            </a:r>
            <a:r>
              <a:rPr sz="2000" dirty="0">
                <a:latin typeface="Calibri"/>
                <a:cs typeface="Calibri"/>
              </a:rPr>
              <a:t>magnetic </a:t>
            </a:r>
            <a:r>
              <a:rPr sz="2000" spc="-5" dirty="0">
                <a:latin typeface="Calibri"/>
                <a:cs typeface="Calibri"/>
              </a:rPr>
              <a:t>disk </a:t>
            </a:r>
            <a:r>
              <a:rPr sz="2000" spc="-15" dirty="0">
                <a:latin typeface="Calibri"/>
                <a:cs typeface="Calibri"/>
              </a:rPr>
              <a:t>(disket atau </a:t>
            </a:r>
            <a:r>
              <a:rPr sz="2000" spc="-5" dirty="0">
                <a:latin typeface="Calibri"/>
                <a:cs typeface="Calibri"/>
              </a:rPr>
              <a:t>harddisk) </a:t>
            </a:r>
            <a:r>
              <a:rPr sz="2000" dirty="0">
                <a:latin typeface="Calibri"/>
                <a:cs typeface="Calibri"/>
              </a:rPr>
              <a:t>sebelum </a:t>
            </a:r>
            <a:r>
              <a:rPr sz="2000" spc="-10" dirty="0">
                <a:latin typeface="Calibri"/>
                <a:cs typeface="Calibri"/>
              </a:rPr>
              <a:t>diproses </a:t>
            </a:r>
            <a:r>
              <a:rPr sz="2000" dirty="0">
                <a:latin typeface="Calibri"/>
                <a:cs typeface="Calibri"/>
              </a:rPr>
              <a:t>lebih  lanjut.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473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Franklin Gothic Book"/>
                <a:cs typeface="Franklin Gothic Book"/>
              </a:rPr>
              <a:t>PERANGKAT </a:t>
            </a:r>
            <a:r>
              <a:rPr sz="4000" b="0" spc="-5" dirty="0">
                <a:latin typeface="Franklin Gothic Book"/>
                <a:cs typeface="Franklin Gothic Book"/>
              </a:rPr>
              <a:t>OUTPUT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0865"/>
            <a:ext cx="7996555" cy="381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Output </a:t>
            </a:r>
            <a:r>
              <a:rPr sz="2000" spc="-10" dirty="0">
                <a:latin typeface="Calibri"/>
                <a:cs typeface="Calibri"/>
              </a:rPr>
              <a:t>yang dihasilkan </a:t>
            </a:r>
            <a:r>
              <a:rPr sz="2000" spc="-5" dirty="0">
                <a:latin typeface="Calibri"/>
                <a:cs typeface="Calibri"/>
              </a:rPr>
              <a:t>dapat </a:t>
            </a:r>
            <a:r>
              <a:rPr sz="2000" spc="-10" dirty="0">
                <a:latin typeface="Calibri"/>
                <a:cs typeface="Calibri"/>
              </a:rPr>
              <a:t>digolongkan </a:t>
            </a:r>
            <a:r>
              <a:rPr sz="2000" spc="-5" dirty="0">
                <a:latin typeface="Calibri"/>
                <a:cs typeface="Calibri"/>
              </a:rPr>
              <a:t>menjadi </a:t>
            </a:r>
            <a:r>
              <a:rPr sz="2000" spc="-10" dirty="0">
                <a:latin typeface="Calibri"/>
                <a:cs typeface="Calibri"/>
              </a:rPr>
              <a:t>empat </a:t>
            </a:r>
            <a:r>
              <a:rPr sz="2000" spc="-5" dirty="0">
                <a:latin typeface="Calibri"/>
                <a:cs typeface="Calibri"/>
              </a:rPr>
              <a:t>bentuk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tulisan </a:t>
            </a:r>
            <a:r>
              <a:rPr sz="2000" spc="-20" dirty="0">
                <a:latin typeface="Calibri"/>
                <a:cs typeface="Calibri"/>
              </a:rPr>
              <a:t>(huruf, </a:t>
            </a:r>
            <a:r>
              <a:rPr sz="2000" spc="-5" dirty="0">
                <a:latin typeface="Calibri"/>
                <a:cs typeface="Calibri"/>
              </a:rPr>
              <a:t>angka, simbol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khusus).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image </a:t>
            </a:r>
            <a:r>
              <a:rPr sz="2000" dirty="0">
                <a:latin typeface="Calibri"/>
                <a:cs typeface="Calibri"/>
              </a:rPr>
              <a:t>(dalam </a:t>
            </a:r>
            <a:r>
              <a:rPr sz="2000" spc="-5" dirty="0">
                <a:latin typeface="Calibri"/>
                <a:cs typeface="Calibri"/>
              </a:rPr>
              <a:t>bentuk </a:t>
            </a:r>
            <a:r>
              <a:rPr sz="2000" spc="-10" dirty="0">
                <a:latin typeface="Calibri"/>
                <a:cs typeface="Calibri"/>
              </a:rPr>
              <a:t>grafik </a:t>
            </a:r>
            <a:r>
              <a:rPr sz="2000" spc="-15" dirty="0">
                <a:latin typeface="Calibri"/>
                <a:cs typeface="Calibri"/>
              </a:rPr>
              <a:t>atau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gambar).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60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Suara.</a:t>
            </a:r>
            <a:endParaRPr sz="2000">
              <a:latin typeface="Calibri"/>
              <a:cs typeface="Calibri"/>
            </a:endParaRPr>
          </a:p>
          <a:p>
            <a:pPr marL="561340" lvl="1" indent="-229235" algn="just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5" dirty="0">
                <a:latin typeface="Calibri"/>
                <a:cs typeface="Calibri"/>
              </a:rPr>
              <a:t>dan bentuk lain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dapat dibaca oleh mesin (</a:t>
            </a:r>
            <a:r>
              <a:rPr sz="2000" i="1" spc="-5" dirty="0">
                <a:latin typeface="Calibri"/>
                <a:cs typeface="Calibri"/>
              </a:rPr>
              <a:t>machine-readable</a:t>
            </a:r>
            <a:r>
              <a:rPr sz="2000" i="1" spc="6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form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5" dirty="0">
                <a:latin typeface="Calibri"/>
                <a:cs typeface="Calibri"/>
              </a:rPr>
              <a:t>Tiga </a:t>
            </a:r>
            <a:r>
              <a:rPr sz="2000" spc="-10" dirty="0">
                <a:latin typeface="Calibri"/>
                <a:cs typeface="Calibri"/>
              </a:rPr>
              <a:t>golongan </a:t>
            </a:r>
            <a:r>
              <a:rPr sz="2000" spc="-5" dirty="0">
                <a:latin typeface="Calibri"/>
                <a:cs typeface="Calibri"/>
              </a:rPr>
              <a:t>pertama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15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dapat digunakan langsung oleh  </a:t>
            </a:r>
            <a:r>
              <a:rPr sz="2000" dirty="0">
                <a:latin typeface="Calibri"/>
                <a:cs typeface="Calibri"/>
              </a:rPr>
              <a:t>manusia, </a:t>
            </a:r>
            <a:r>
              <a:rPr sz="2000" spc="-5" dirty="0">
                <a:latin typeface="Calibri"/>
                <a:cs typeface="Calibri"/>
              </a:rPr>
              <a:t>sedangkan </a:t>
            </a:r>
            <a:r>
              <a:rPr sz="2000" spc="-15" dirty="0">
                <a:latin typeface="Calibri"/>
                <a:cs typeface="Calibri"/>
              </a:rPr>
              <a:t>golongan </a:t>
            </a:r>
            <a:r>
              <a:rPr sz="2000" spc="-10" dirty="0">
                <a:latin typeface="Calibri"/>
                <a:cs typeface="Calibri"/>
              </a:rPr>
              <a:t>terakhir biasanya digunakan sebagai </a:t>
            </a:r>
            <a:r>
              <a:rPr sz="2000" dirty="0">
                <a:latin typeface="Calibri"/>
                <a:cs typeface="Calibri"/>
              </a:rPr>
              <a:t>input 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proses selanjutnya </a:t>
            </a:r>
            <a:r>
              <a:rPr sz="2000" spc="-5" dirty="0">
                <a:latin typeface="Calibri"/>
                <a:cs typeface="Calibri"/>
              </a:rPr>
              <a:t>dari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komputer.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473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Franklin Gothic Book"/>
                <a:cs typeface="Franklin Gothic Book"/>
              </a:rPr>
              <a:t>PERANGKAT </a:t>
            </a:r>
            <a:r>
              <a:rPr sz="4000" b="0" spc="-5" dirty="0">
                <a:latin typeface="Franklin Gothic Book"/>
                <a:cs typeface="Franklin Gothic Book"/>
              </a:rPr>
              <a:t>OUTPUT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40865"/>
            <a:ext cx="799782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15" dirty="0">
                <a:latin typeface="Calibri"/>
                <a:cs typeface="Calibri"/>
              </a:rPr>
              <a:t>Peralatan </a:t>
            </a:r>
            <a:r>
              <a:rPr sz="2000" spc="-5" dirty="0">
                <a:latin typeface="Calibri"/>
                <a:cs typeface="Calibri"/>
              </a:rPr>
              <a:t>output dapat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berupa: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Hard-copy </a:t>
            </a:r>
            <a:r>
              <a:rPr sz="2000" i="1" spc="-10" dirty="0">
                <a:latin typeface="Calibri"/>
                <a:cs typeface="Calibri"/>
              </a:rPr>
              <a:t>device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alat </a:t>
            </a:r>
            <a:r>
              <a:rPr sz="2000" spc="-5" dirty="0">
                <a:latin typeface="Calibri"/>
                <a:cs typeface="Calibri"/>
              </a:rPr>
              <a:t>untuk mencetak tulisan dan </a:t>
            </a:r>
            <a:r>
              <a:rPr sz="2000" i="1" spc="-5" dirty="0">
                <a:latin typeface="Calibri"/>
                <a:cs typeface="Calibri"/>
              </a:rPr>
              <a:t>image </a:t>
            </a:r>
            <a:r>
              <a:rPr sz="2000" spc="-5" dirty="0">
                <a:latin typeface="Calibri"/>
                <a:cs typeface="Calibri"/>
              </a:rPr>
              <a:t>pada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</a:t>
            </a:r>
            <a:endParaRPr sz="2000">
              <a:latin typeface="Calibri"/>
              <a:cs typeface="Calibri"/>
            </a:endParaRPr>
          </a:p>
          <a:p>
            <a:pPr marL="561340" algn="just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libri"/>
                <a:cs typeface="Calibri"/>
              </a:rPr>
              <a:t>keras </a:t>
            </a:r>
            <a:r>
              <a:rPr sz="2000" spc="-5" dirty="0">
                <a:latin typeface="Calibri"/>
                <a:cs typeface="Calibri"/>
              </a:rPr>
              <a:t>seperti </a:t>
            </a:r>
            <a:r>
              <a:rPr sz="2000" spc="-15" dirty="0">
                <a:latin typeface="Calibri"/>
                <a:cs typeface="Calibri"/>
              </a:rPr>
              <a:t>kertas atau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film.</a:t>
            </a:r>
            <a:endParaRPr sz="2000">
              <a:latin typeface="Calibri"/>
              <a:cs typeface="Calibri"/>
            </a:endParaRPr>
          </a:p>
          <a:p>
            <a:pPr marL="561340" marR="6985" lvl="1" indent="-229235" algn="just">
              <a:lnSpc>
                <a:spcPct val="15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Soft-copy </a:t>
            </a:r>
            <a:r>
              <a:rPr sz="2000" i="1" spc="-10" dirty="0">
                <a:latin typeface="Calibri"/>
                <a:cs typeface="Calibri"/>
              </a:rPr>
              <a:t>device</a:t>
            </a:r>
            <a:r>
              <a:rPr sz="2000" spc="-10" dirty="0">
                <a:latin typeface="Calibri"/>
                <a:cs typeface="Calibri"/>
              </a:rPr>
              <a:t>, alat </a:t>
            </a:r>
            <a:r>
              <a:rPr sz="2000" spc="-5" dirty="0">
                <a:latin typeface="Calibri"/>
                <a:cs typeface="Calibri"/>
              </a:rPr>
              <a:t>untuk menampilkan </a:t>
            </a:r>
            <a:r>
              <a:rPr sz="2000" dirty="0">
                <a:latin typeface="Calibri"/>
                <a:cs typeface="Calibri"/>
              </a:rPr>
              <a:t>tulisan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i="1" spc="-5" dirty="0">
                <a:latin typeface="Calibri"/>
                <a:cs typeface="Calibri"/>
              </a:rPr>
              <a:t>image </a:t>
            </a:r>
            <a:r>
              <a:rPr sz="2000" dirty="0">
                <a:latin typeface="Calibri"/>
                <a:cs typeface="Calibri"/>
              </a:rPr>
              <a:t>pada  </a:t>
            </a:r>
            <a:r>
              <a:rPr sz="2000" spc="-5" dirty="0">
                <a:latin typeface="Calibri"/>
                <a:cs typeface="Calibri"/>
              </a:rPr>
              <a:t>media </a:t>
            </a:r>
            <a:r>
              <a:rPr sz="2000" dirty="0">
                <a:latin typeface="Calibri"/>
                <a:cs typeface="Calibri"/>
              </a:rPr>
              <a:t>lunak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berupa </a:t>
            </a:r>
            <a:r>
              <a:rPr sz="2000" spc="-15" dirty="0">
                <a:latin typeface="Calibri"/>
                <a:cs typeface="Calibri"/>
              </a:rPr>
              <a:t>sinyal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elektronik.</a:t>
            </a:r>
            <a:endParaRPr sz="2000">
              <a:latin typeface="Calibri"/>
              <a:cs typeface="Calibri"/>
            </a:endParaRPr>
          </a:p>
          <a:p>
            <a:pPr marL="561340" marR="5080" lvl="1" indent="-229235" algn="just">
              <a:lnSpc>
                <a:spcPct val="15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Drive </a:t>
            </a:r>
            <a:r>
              <a:rPr sz="2000" i="1" spc="-10" dirty="0">
                <a:latin typeface="Calibri"/>
                <a:cs typeface="Calibri"/>
              </a:rPr>
              <a:t>device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i="1" spc="-5" dirty="0">
                <a:latin typeface="Calibri"/>
                <a:cs typeface="Calibri"/>
              </a:rPr>
              <a:t>driver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alat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merekam </a:t>
            </a:r>
            <a:r>
              <a:rPr sz="2000" spc="-5" dirty="0">
                <a:latin typeface="Calibri"/>
                <a:cs typeface="Calibri"/>
              </a:rPr>
              <a:t>simbol dalam bentuk </a:t>
            </a:r>
            <a:r>
              <a:rPr sz="2000" spc="-15" dirty="0">
                <a:latin typeface="Calibri"/>
                <a:cs typeface="Calibri"/>
              </a:rPr>
              <a:t>yang  hanya </a:t>
            </a:r>
            <a:r>
              <a:rPr sz="2000" spc="-5" dirty="0">
                <a:latin typeface="Calibri"/>
                <a:cs typeface="Calibri"/>
              </a:rPr>
              <a:t>dapat dibaca oleh mesin pada </a:t>
            </a:r>
            <a:r>
              <a:rPr sz="2000" dirty="0">
                <a:latin typeface="Calibri"/>
                <a:cs typeface="Calibri"/>
              </a:rPr>
              <a:t>media </a:t>
            </a:r>
            <a:r>
              <a:rPr sz="2000" spc="-5" dirty="0">
                <a:latin typeface="Calibri"/>
                <a:cs typeface="Calibri"/>
              </a:rPr>
              <a:t>seperti </a:t>
            </a:r>
            <a:r>
              <a:rPr sz="2000" dirty="0">
                <a:latin typeface="Calibri"/>
                <a:cs typeface="Calibri"/>
              </a:rPr>
              <a:t>magnetic disk </a:t>
            </a:r>
            <a:r>
              <a:rPr sz="2000" spc="-10" dirty="0">
                <a:latin typeface="Calibri"/>
                <a:cs typeface="Calibri"/>
              </a:rPr>
              <a:t>atau  </a:t>
            </a:r>
            <a:r>
              <a:rPr sz="2000" dirty="0">
                <a:latin typeface="Calibri"/>
                <a:cs typeface="Calibri"/>
              </a:rPr>
              <a:t>magnetic </a:t>
            </a:r>
            <a:r>
              <a:rPr sz="2000" spc="-5" dirty="0">
                <a:latin typeface="Calibri"/>
                <a:cs typeface="Calibri"/>
              </a:rPr>
              <a:t>tape. </a:t>
            </a:r>
            <a:r>
              <a:rPr sz="2000" spc="-10" dirty="0">
                <a:latin typeface="Calibri"/>
                <a:cs typeface="Calibri"/>
              </a:rPr>
              <a:t>Alat </a:t>
            </a:r>
            <a:r>
              <a:rPr sz="2000" dirty="0">
                <a:latin typeface="Calibri"/>
                <a:cs typeface="Calibri"/>
              </a:rPr>
              <a:t>ini </a:t>
            </a:r>
            <a:r>
              <a:rPr sz="2000" spc="-5" dirty="0">
                <a:latin typeface="Calibri"/>
                <a:cs typeface="Calibri"/>
              </a:rPr>
              <a:t>berfungsi ganda, </a:t>
            </a:r>
            <a:r>
              <a:rPr sz="2000" spc="-10" dirty="0">
                <a:latin typeface="Calibri"/>
                <a:cs typeface="Calibri"/>
              </a:rPr>
              <a:t>sebagai alat </a:t>
            </a:r>
            <a:r>
              <a:rPr sz="2000" dirty="0">
                <a:latin typeface="Calibri"/>
                <a:cs typeface="Calibri"/>
              </a:rPr>
              <a:t>output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5" dirty="0">
                <a:latin typeface="Calibri"/>
                <a:cs typeface="Calibri"/>
              </a:rPr>
              <a:t>juga  </a:t>
            </a:r>
            <a:r>
              <a:rPr sz="2000" spc="-10" dirty="0">
                <a:latin typeface="Calibri"/>
                <a:cs typeface="Calibri"/>
              </a:rPr>
              <a:t>sebagai alat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2737"/>
            <a:ext cx="3148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Printer </a:t>
            </a:r>
            <a:r>
              <a:rPr sz="3200" spc="5" dirty="0"/>
              <a:t>dan</a:t>
            </a:r>
            <a:r>
              <a:rPr sz="3200" spc="-90" dirty="0"/>
              <a:t> </a:t>
            </a:r>
            <a:r>
              <a:rPr sz="3200" spc="-10" dirty="0"/>
              <a:t>Plotter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89180"/>
            <a:ext cx="799719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Printer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plotter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5" dirty="0">
                <a:latin typeface="Calibri"/>
                <a:cs typeface="Calibri"/>
              </a:rPr>
              <a:t>jenis </a:t>
            </a:r>
            <a:r>
              <a:rPr sz="2000" i="1" spc="-5" dirty="0">
                <a:latin typeface="Calibri"/>
                <a:cs typeface="Calibri"/>
              </a:rPr>
              <a:t>hard-copy </a:t>
            </a:r>
            <a:r>
              <a:rPr sz="2000" i="1" spc="-10" dirty="0">
                <a:latin typeface="Calibri"/>
                <a:cs typeface="Calibri"/>
              </a:rPr>
              <a:t>device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karena keluaran </a:t>
            </a:r>
            <a:r>
              <a:rPr sz="2000" spc="-5" dirty="0">
                <a:latin typeface="Calibri"/>
                <a:cs typeface="Calibri"/>
              </a:rPr>
              <a:t>hasil  </a:t>
            </a:r>
            <a:r>
              <a:rPr sz="2000" spc="-10" dirty="0">
                <a:latin typeface="Calibri"/>
                <a:cs typeface="Calibri"/>
              </a:rPr>
              <a:t>proses </a:t>
            </a:r>
            <a:r>
              <a:rPr sz="2000" spc="-5" dirty="0">
                <a:latin typeface="Calibri"/>
                <a:cs typeface="Calibri"/>
              </a:rPr>
              <a:t>dicetak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10" dirty="0">
                <a:latin typeface="Calibri"/>
                <a:cs typeface="Calibri"/>
              </a:rPr>
              <a:t>atas kertas. Printer </a:t>
            </a:r>
            <a:r>
              <a:rPr sz="2000" dirty="0">
                <a:latin typeface="Calibri"/>
                <a:cs typeface="Calibri"/>
              </a:rPr>
              <a:t>memiliki </a:t>
            </a:r>
            <a:r>
              <a:rPr sz="2000" spc="-10" dirty="0">
                <a:latin typeface="Calibri"/>
                <a:cs typeface="Calibri"/>
              </a:rPr>
              <a:t>berbagai </a:t>
            </a:r>
            <a:r>
              <a:rPr sz="2000" spc="-5" dirty="0">
                <a:latin typeface="Calibri"/>
                <a:cs typeface="Calibri"/>
              </a:rPr>
              <a:t>macam bentuk  dan </a:t>
            </a:r>
            <a:r>
              <a:rPr sz="2000" spc="-15" dirty="0">
                <a:latin typeface="Calibri"/>
                <a:cs typeface="Calibri"/>
              </a:rPr>
              <a:t>ukuran, </a:t>
            </a:r>
            <a:r>
              <a:rPr sz="2000" spc="-10" dirty="0">
                <a:latin typeface="Calibri"/>
                <a:cs typeface="Calibri"/>
              </a:rPr>
              <a:t>serta ketajaman </a:t>
            </a:r>
            <a:r>
              <a:rPr sz="2000" spc="-5" dirty="0">
                <a:latin typeface="Calibri"/>
                <a:cs typeface="Calibri"/>
              </a:rPr>
              <a:t>hasil cetak. Untuk mencetak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15" dirty="0">
                <a:latin typeface="Calibri"/>
                <a:cs typeface="Calibri"/>
              </a:rPr>
              <a:t>atas kertas 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15" dirty="0">
                <a:latin typeface="Calibri"/>
                <a:cs typeface="Calibri"/>
              </a:rPr>
              <a:t>ukuran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sangat </a:t>
            </a:r>
            <a:r>
              <a:rPr sz="2000" spc="-35" dirty="0">
                <a:latin typeface="Calibri"/>
                <a:cs typeface="Calibri"/>
              </a:rPr>
              <a:t>besar, </a:t>
            </a:r>
            <a:r>
              <a:rPr sz="2000" spc="-5" dirty="0">
                <a:latin typeface="Calibri"/>
                <a:cs typeface="Calibri"/>
              </a:rPr>
              <a:t>digunakan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plotter.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9400" y="4097401"/>
            <a:ext cx="2971800" cy="22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1677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M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10" dirty="0"/>
              <a:t>i</a:t>
            </a:r>
            <a:r>
              <a:rPr sz="4000" spc="-55" dirty="0"/>
              <a:t>t</a:t>
            </a:r>
            <a:r>
              <a:rPr sz="4000" spc="-5" dirty="0"/>
              <a:t>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12980"/>
            <a:ext cx="7996555" cy="2388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Jenis </a:t>
            </a:r>
            <a:r>
              <a:rPr sz="2000" i="1" spc="-5" dirty="0">
                <a:latin typeface="Calibri"/>
                <a:cs typeface="Calibri"/>
              </a:rPr>
              <a:t>soft-copy </a:t>
            </a:r>
            <a:r>
              <a:rPr sz="2000" i="1" spc="-10" dirty="0">
                <a:latin typeface="Calibri"/>
                <a:cs typeface="Calibri"/>
              </a:rPr>
              <a:t>device</a:t>
            </a:r>
            <a:r>
              <a:rPr sz="2000" spc="-10" dirty="0">
                <a:latin typeface="Calibri"/>
                <a:cs typeface="Calibri"/>
              </a:rPr>
              <a:t>, karena </a:t>
            </a:r>
            <a:r>
              <a:rPr sz="2000" spc="-15" dirty="0">
                <a:latin typeface="Calibri"/>
                <a:cs typeface="Calibri"/>
              </a:rPr>
              <a:t>keluarannya </a:t>
            </a:r>
            <a:r>
              <a:rPr sz="2000" spc="-5" dirty="0">
                <a:latin typeface="Calibri"/>
                <a:cs typeface="Calibri"/>
              </a:rPr>
              <a:t>berupa signal elektronik, </a:t>
            </a:r>
            <a:r>
              <a:rPr sz="2000" spc="-10" dirty="0">
                <a:latin typeface="Calibri"/>
                <a:cs typeface="Calibri"/>
              </a:rPr>
              <a:t>yaitu  </a:t>
            </a:r>
            <a:r>
              <a:rPr sz="2000" spc="-5" dirty="0">
                <a:latin typeface="Calibri"/>
                <a:cs typeface="Calibri"/>
              </a:rPr>
              <a:t>berupa </a:t>
            </a:r>
            <a:r>
              <a:rPr sz="2000" spc="-10" dirty="0">
                <a:latin typeface="Calibri"/>
                <a:cs typeface="Calibri"/>
              </a:rPr>
              <a:t>gambar yang </a:t>
            </a:r>
            <a:r>
              <a:rPr sz="2000" spc="-5" dirty="0">
                <a:latin typeface="Calibri"/>
                <a:cs typeface="Calibri"/>
              </a:rPr>
              <a:t>tampil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15" dirty="0">
                <a:latin typeface="Calibri"/>
                <a:cs typeface="Calibri"/>
              </a:rPr>
              <a:t>layar </a:t>
            </a:r>
            <a:r>
              <a:rPr sz="2000" spc="-5" dirty="0">
                <a:latin typeface="Calibri"/>
                <a:cs typeface="Calibri"/>
              </a:rPr>
              <a:t>monitor sbg hasil pemrosesan </a:t>
            </a:r>
            <a:r>
              <a:rPr sz="2000" spc="-15" dirty="0">
                <a:latin typeface="Calibri"/>
                <a:cs typeface="Calibri"/>
              </a:rPr>
              <a:t>data  </a:t>
            </a:r>
            <a:r>
              <a:rPr sz="2000" spc="-10" dirty="0">
                <a:latin typeface="Calibri"/>
                <a:cs typeface="Calibri"/>
              </a:rPr>
              <a:t>ataupun informasi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masukan.</a:t>
            </a:r>
            <a:endParaRPr sz="2000">
              <a:latin typeface="Calibri"/>
              <a:cs typeface="Calibri"/>
            </a:endParaRPr>
          </a:p>
          <a:p>
            <a:pPr marL="285115" marR="6350" indent="-273050" algn="just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Memiliki </a:t>
            </a:r>
            <a:r>
              <a:rPr sz="2000" spc="-10" dirty="0">
                <a:latin typeface="Calibri"/>
                <a:cs typeface="Calibri"/>
              </a:rPr>
              <a:t>berbagai </a:t>
            </a:r>
            <a:r>
              <a:rPr sz="2000" spc="-15" dirty="0">
                <a:latin typeface="Calibri"/>
                <a:cs typeface="Calibri"/>
              </a:rPr>
              <a:t>ukuran </a:t>
            </a:r>
            <a:r>
              <a:rPr sz="2000" spc="-45" dirty="0">
                <a:latin typeface="Calibri"/>
                <a:cs typeface="Calibri"/>
              </a:rPr>
              <a:t>layar, </a:t>
            </a:r>
            <a:r>
              <a:rPr sz="2000" spc="-10" dirty="0">
                <a:latin typeface="Calibri"/>
                <a:cs typeface="Calibri"/>
              </a:rPr>
              <a:t>berbagai tingkat resolusi </a:t>
            </a:r>
            <a:r>
              <a:rPr sz="2000" spc="-5" dirty="0">
                <a:latin typeface="Calibri"/>
                <a:cs typeface="Calibri"/>
              </a:rPr>
              <a:t>(menentukan  </a:t>
            </a:r>
            <a:r>
              <a:rPr sz="2000" spc="-10" dirty="0">
                <a:latin typeface="Calibri"/>
                <a:cs typeface="Calibri"/>
              </a:rPr>
              <a:t>ketajaman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gambar).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8976" y="3632136"/>
            <a:ext cx="2833624" cy="2798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6127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CENTRAL </a:t>
            </a:r>
            <a:r>
              <a:rPr sz="4000" spc="-10" dirty="0"/>
              <a:t>PROCESSING</a:t>
            </a:r>
            <a:r>
              <a:rPr sz="4000" spc="-114" dirty="0"/>
              <a:t> </a:t>
            </a:r>
            <a:r>
              <a:rPr sz="4000" dirty="0"/>
              <a:t>UNIT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08837"/>
            <a:ext cx="7994015" cy="50628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8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Perpetua"/>
                <a:cs typeface="Perpetua"/>
              </a:rPr>
              <a:t>CPU tempat pemroses </a:t>
            </a:r>
            <a:r>
              <a:rPr sz="1800" dirty="0">
                <a:latin typeface="Perpetua"/>
                <a:cs typeface="Perpetua"/>
              </a:rPr>
              <a:t>instruksi-2 program, </a:t>
            </a:r>
            <a:r>
              <a:rPr sz="1800" spc="-5" dirty="0">
                <a:latin typeface="Perpetua"/>
                <a:cs typeface="Perpetua"/>
              </a:rPr>
              <a:t>yang pada komputer </a:t>
            </a:r>
            <a:r>
              <a:rPr sz="1800" spc="-10" dirty="0">
                <a:latin typeface="Perpetua"/>
                <a:cs typeface="Perpetua"/>
              </a:rPr>
              <a:t>mikro disebut</a:t>
            </a:r>
            <a:r>
              <a:rPr sz="1800" spc="120" dirty="0">
                <a:latin typeface="Perpetua"/>
                <a:cs typeface="Perpetua"/>
              </a:rPr>
              <a:t> </a:t>
            </a:r>
            <a:r>
              <a:rPr sz="1800" spc="-5" dirty="0">
                <a:latin typeface="Perpetua"/>
                <a:cs typeface="Perpetua"/>
              </a:rPr>
              <a:t>dengan</a:t>
            </a:r>
            <a:endParaRPr sz="1800">
              <a:latin typeface="Perpetua"/>
              <a:cs typeface="Perpetua"/>
            </a:endParaRPr>
          </a:p>
          <a:p>
            <a:pPr marL="285115">
              <a:lnSpc>
                <a:spcPct val="100000"/>
              </a:lnSpc>
              <a:spcBef>
                <a:spcPts val="1085"/>
              </a:spcBef>
            </a:pPr>
            <a:r>
              <a:rPr sz="1800" i="1" spc="-5" dirty="0">
                <a:latin typeface="Perpetua"/>
                <a:cs typeface="Perpetua"/>
              </a:rPr>
              <a:t>micro-processor</a:t>
            </a:r>
            <a:r>
              <a:rPr sz="1800" spc="-5" dirty="0">
                <a:latin typeface="Perpetua"/>
                <a:cs typeface="Perpetua"/>
              </a:rPr>
              <a:t>).</a:t>
            </a:r>
            <a:endParaRPr sz="1800">
              <a:latin typeface="Perpetua"/>
              <a:cs typeface="Perpetua"/>
            </a:endParaRPr>
          </a:p>
          <a:p>
            <a:pPr marL="285115" indent="-273050">
              <a:lnSpc>
                <a:spcPct val="100000"/>
              </a:lnSpc>
              <a:spcBef>
                <a:spcPts val="168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5" dirty="0">
                <a:latin typeface="Perpetua"/>
                <a:cs typeface="Perpetua"/>
              </a:rPr>
              <a:t>Berupa chip </a:t>
            </a:r>
            <a:r>
              <a:rPr sz="1800" dirty="0">
                <a:latin typeface="Perpetua"/>
                <a:cs typeface="Perpetua"/>
              </a:rPr>
              <a:t>yg </a:t>
            </a:r>
            <a:r>
              <a:rPr sz="1800" spc="5" dirty="0">
                <a:latin typeface="Perpetua"/>
                <a:cs typeface="Perpetua"/>
              </a:rPr>
              <a:t>berisi </a:t>
            </a:r>
            <a:r>
              <a:rPr sz="1800" dirty="0">
                <a:latin typeface="Perpetua"/>
                <a:cs typeface="Perpetua"/>
              </a:rPr>
              <a:t>ribuan hingga jutaan</a:t>
            </a:r>
            <a:r>
              <a:rPr sz="1800" spc="-95" dirty="0">
                <a:latin typeface="Perpetua"/>
                <a:cs typeface="Perpetua"/>
              </a:rPr>
              <a:t> </a:t>
            </a:r>
            <a:r>
              <a:rPr sz="1800" spc="-20" dirty="0">
                <a:latin typeface="Perpetua"/>
                <a:cs typeface="Perpetua"/>
              </a:rPr>
              <a:t>IC.</a:t>
            </a:r>
            <a:endParaRPr sz="1800">
              <a:latin typeface="Perpetua"/>
              <a:cs typeface="Perpetua"/>
            </a:endParaRPr>
          </a:p>
          <a:p>
            <a:pPr marL="285115" indent="-273050">
              <a:lnSpc>
                <a:spcPct val="100000"/>
              </a:lnSpc>
              <a:spcBef>
                <a:spcPts val="168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Perpetua"/>
                <a:cs typeface="Perpetua"/>
              </a:rPr>
              <a:t>Contoh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9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dirty="0">
                <a:latin typeface="Perpetua"/>
                <a:cs typeface="Perpetua"/>
              </a:rPr>
              <a:t>Intel 80486 </a:t>
            </a:r>
            <a:r>
              <a:rPr sz="1800" spc="-5" dirty="0">
                <a:latin typeface="Perpetua"/>
                <a:cs typeface="Perpetua"/>
              </a:rPr>
              <a:t>DX2-400 (dikenal </a:t>
            </a:r>
            <a:r>
              <a:rPr sz="1800" dirty="0">
                <a:latin typeface="Perpetua"/>
                <a:cs typeface="Perpetua"/>
              </a:rPr>
              <a:t>dgn </a:t>
            </a:r>
            <a:r>
              <a:rPr sz="1800" spc="-5" dirty="0">
                <a:latin typeface="Perpetua"/>
                <a:cs typeface="Perpetua"/>
              </a:rPr>
              <a:t>komputer </a:t>
            </a:r>
            <a:r>
              <a:rPr sz="1800" dirty="0">
                <a:latin typeface="Perpetua"/>
                <a:cs typeface="Perpetua"/>
              </a:rPr>
              <a:t>486</a:t>
            </a:r>
            <a:r>
              <a:rPr sz="1800" spc="-95" dirty="0">
                <a:latin typeface="Perpetua"/>
                <a:cs typeface="Perpetua"/>
              </a:rPr>
              <a:t> </a:t>
            </a:r>
            <a:r>
              <a:rPr sz="1800" spc="-5" dirty="0">
                <a:latin typeface="Perpetua"/>
                <a:cs typeface="Perpetua"/>
              </a:rPr>
              <a:t>DX2).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7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dirty="0">
                <a:latin typeface="Perpetua"/>
                <a:cs typeface="Perpetua"/>
              </a:rPr>
              <a:t>Intel </a:t>
            </a:r>
            <a:r>
              <a:rPr sz="1800" spc="-10" dirty="0">
                <a:latin typeface="Perpetua"/>
                <a:cs typeface="Perpetua"/>
              </a:rPr>
              <a:t>Pentium </a:t>
            </a:r>
            <a:r>
              <a:rPr sz="1800" dirty="0">
                <a:latin typeface="Perpetua"/>
                <a:cs typeface="Perpetua"/>
              </a:rPr>
              <a:t>100 </a:t>
            </a:r>
            <a:r>
              <a:rPr sz="1800" spc="-5" dirty="0">
                <a:latin typeface="Perpetua"/>
                <a:cs typeface="Perpetua"/>
              </a:rPr>
              <a:t>(dikenal </a:t>
            </a:r>
            <a:r>
              <a:rPr sz="1800" dirty="0">
                <a:latin typeface="Perpetua"/>
                <a:cs typeface="Perpetua"/>
              </a:rPr>
              <a:t>dgn </a:t>
            </a:r>
            <a:r>
              <a:rPr sz="1800" spc="-5" dirty="0">
                <a:latin typeface="Perpetua"/>
                <a:cs typeface="Perpetua"/>
              </a:rPr>
              <a:t>komputer </a:t>
            </a:r>
            <a:r>
              <a:rPr sz="1800" spc="-10" dirty="0">
                <a:latin typeface="Perpetua"/>
                <a:cs typeface="Perpetua"/>
              </a:rPr>
              <a:t>Pentium</a:t>
            </a:r>
            <a:r>
              <a:rPr sz="1800" spc="-9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I).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7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dirty="0">
                <a:latin typeface="Perpetua"/>
                <a:cs typeface="Perpetua"/>
              </a:rPr>
              <a:t>Intel </a:t>
            </a:r>
            <a:r>
              <a:rPr sz="1800" spc="-10" dirty="0">
                <a:latin typeface="Perpetua"/>
                <a:cs typeface="Perpetua"/>
              </a:rPr>
              <a:t>Pentium</a:t>
            </a:r>
            <a:r>
              <a:rPr sz="1800" spc="-3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II-350.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9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dirty="0">
                <a:latin typeface="Perpetua"/>
                <a:cs typeface="Perpetua"/>
              </a:rPr>
              <a:t>Intel </a:t>
            </a:r>
            <a:r>
              <a:rPr sz="1800" spc="-10" dirty="0">
                <a:latin typeface="Perpetua"/>
                <a:cs typeface="Perpetua"/>
              </a:rPr>
              <a:t>Pentium</a:t>
            </a:r>
            <a:r>
              <a:rPr sz="1800" spc="-35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III-450.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8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dirty="0">
                <a:latin typeface="Perpetua"/>
                <a:cs typeface="Perpetua"/>
              </a:rPr>
              <a:t>Intel </a:t>
            </a:r>
            <a:r>
              <a:rPr sz="1800" spc="-5" dirty="0">
                <a:latin typeface="Perpetua"/>
                <a:cs typeface="Perpetua"/>
              </a:rPr>
              <a:t>Celeron</a:t>
            </a:r>
            <a:r>
              <a:rPr sz="1800" spc="-30" dirty="0">
                <a:latin typeface="Perpetua"/>
                <a:cs typeface="Perpetua"/>
              </a:rPr>
              <a:t> </a:t>
            </a:r>
            <a:r>
              <a:rPr sz="1800" dirty="0">
                <a:latin typeface="Perpetua"/>
                <a:cs typeface="Perpetua"/>
              </a:rPr>
              <a:t>333.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7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5" dirty="0">
                <a:latin typeface="Perpetua"/>
                <a:cs typeface="Perpetua"/>
              </a:rPr>
              <a:t>AMD</a:t>
            </a:r>
            <a:r>
              <a:rPr sz="1800" dirty="0">
                <a:latin typeface="Perpetua"/>
                <a:cs typeface="Perpetua"/>
              </a:rPr>
              <a:t> </a:t>
            </a:r>
            <a:r>
              <a:rPr sz="1800" spc="-5" dirty="0">
                <a:latin typeface="Perpetua"/>
                <a:cs typeface="Perpetua"/>
              </a:rPr>
              <a:t>K-II.</a:t>
            </a:r>
            <a:endParaRPr sz="18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49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30" dirty="0">
                <a:latin typeface="Perpetua"/>
                <a:cs typeface="Perpetua"/>
              </a:rPr>
              <a:t>Dsb.</a:t>
            </a:r>
            <a:endParaRPr sz="18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0253"/>
            <a:ext cx="5522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 </a:t>
            </a:r>
            <a:r>
              <a:rPr spc="-5" dirty="0"/>
              <a:t>PROCESSING</a:t>
            </a:r>
            <a:r>
              <a:rPr spc="-145" dirty="0"/>
              <a:t> </a:t>
            </a:r>
            <a:r>
              <a:rPr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3997"/>
            <a:ext cx="7994650" cy="233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Perpetua"/>
                <a:cs typeface="Perpetua"/>
              </a:rPr>
              <a:t>CPU terdiri </a:t>
            </a:r>
            <a:r>
              <a:rPr sz="2000" spc="5" dirty="0">
                <a:latin typeface="Perpetua"/>
                <a:cs typeface="Perpetua"/>
              </a:rPr>
              <a:t>dari </a:t>
            </a:r>
            <a:r>
              <a:rPr sz="2000" spc="-5" dirty="0">
                <a:latin typeface="Perpetua"/>
                <a:cs typeface="Perpetua"/>
              </a:rPr>
              <a:t>dua </a:t>
            </a:r>
            <a:r>
              <a:rPr sz="2000" spc="5" dirty="0">
                <a:latin typeface="Perpetua"/>
                <a:cs typeface="Perpetua"/>
              </a:rPr>
              <a:t>bagian </a:t>
            </a:r>
            <a:r>
              <a:rPr sz="2000" dirty="0">
                <a:latin typeface="Perpetua"/>
                <a:cs typeface="Perpetua"/>
              </a:rPr>
              <a:t>utama</a:t>
            </a:r>
            <a:r>
              <a:rPr sz="2000" spc="-5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5" dirty="0">
                <a:latin typeface="Perpetua"/>
                <a:cs typeface="Perpetua"/>
              </a:rPr>
              <a:t>unit </a:t>
            </a:r>
            <a:r>
              <a:rPr sz="2000" spc="-10" dirty="0">
                <a:latin typeface="Perpetua"/>
                <a:cs typeface="Perpetua"/>
              </a:rPr>
              <a:t>kendali (control</a:t>
            </a:r>
            <a:r>
              <a:rPr sz="2000" spc="10" dirty="0">
                <a:latin typeface="Perpetua"/>
                <a:cs typeface="Perpetua"/>
              </a:rPr>
              <a:t> </a:t>
            </a:r>
            <a:r>
              <a:rPr sz="2000" spc="-5" dirty="0">
                <a:latin typeface="Perpetua"/>
                <a:cs typeface="Perpetua"/>
              </a:rPr>
              <a:t>unit).</a:t>
            </a:r>
            <a:endParaRPr sz="2000">
              <a:latin typeface="Perpetua"/>
              <a:cs typeface="Perpetua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spc="-5" dirty="0">
                <a:latin typeface="Perpetua"/>
                <a:cs typeface="Perpetua"/>
              </a:rPr>
              <a:t>unit </a:t>
            </a:r>
            <a:r>
              <a:rPr sz="2000" dirty="0">
                <a:latin typeface="Perpetua"/>
                <a:cs typeface="Perpetua"/>
              </a:rPr>
              <a:t>aritmatika dan logika</a:t>
            </a:r>
            <a:r>
              <a:rPr sz="2000" spc="-20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(ALU).</a:t>
            </a:r>
            <a:endParaRPr sz="2000">
              <a:latin typeface="Perpetua"/>
              <a:cs typeface="Perpetua"/>
            </a:endParaRPr>
          </a:p>
          <a:p>
            <a:pPr marL="285115" marR="5080" indent="-27305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Perpetua"/>
                <a:cs typeface="Perpetua"/>
              </a:rPr>
              <a:t>Disamping </a:t>
            </a:r>
            <a:r>
              <a:rPr sz="2000" dirty="0">
                <a:latin typeface="Perpetua"/>
                <a:cs typeface="Perpetua"/>
              </a:rPr>
              <a:t>itu, </a:t>
            </a:r>
            <a:r>
              <a:rPr sz="2000" spc="-5" dirty="0">
                <a:latin typeface="Perpetua"/>
                <a:cs typeface="Perpetua"/>
              </a:rPr>
              <a:t>CPU </a:t>
            </a:r>
            <a:r>
              <a:rPr sz="2000" spc="-15" dirty="0">
                <a:latin typeface="Perpetua"/>
                <a:cs typeface="Perpetua"/>
              </a:rPr>
              <a:t>mempunyai </a:t>
            </a:r>
            <a:r>
              <a:rPr sz="2000" spc="-5" dirty="0">
                <a:latin typeface="Perpetua"/>
                <a:cs typeface="Perpetua"/>
              </a:rPr>
              <a:t>beberapa </a:t>
            </a:r>
            <a:r>
              <a:rPr sz="2000" spc="-10" dirty="0">
                <a:latin typeface="Perpetua"/>
                <a:cs typeface="Perpetua"/>
              </a:rPr>
              <a:t>alat </a:t>
            </a:r>
            <a:r>
              <a:rPr sz="2000" spc="-5" dirty="0">
                <a:latin typeface="Perpetua"/>
                <a:cs typeface="Perpetua"/>
              </a:rPr>
              <a:t>penyimpan </a:t>
            </a: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dirty="0">
                <a:latin typeface="Perpetua"/>
                <a:cs typeface="Perpetua"/>
              </a:rPr>
              <a:t>berukuran </a:t>
            </a:r>
            <a:r>
              <a:rPr sz="2000" spc="-15" dirty="0">
                <a:latin typeface="Perpetua"/>
                <a:cs typeface="Perpetua"/>
              </a:rPr>
              <a:t>kecil  </a:t>
            </a: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spc="-5" dirty="0">
                <a:latin typeface="Perpetua"/>
                <a:cs typeface="Perpetua"/>
              </a:rPr>
              <a:t>disebut </a:t>
            </a:r>
            <a:r>
              <a:rPr sz="2000" dirty="0">
                <a:latin typeface="Perpetua"/>
                <a:cs typeface="Perpetua"/>
              </a:rPr>
              <a:t>dengan </a:t>
            </a:r>
            <a:r>
              <a:rPr sz="2000" i="1" spc="-5" dirty="0">
                <a:latin typeface="Perpetua"/>
                <a:cs typeface="Perpetua"/>
              </a:rPr>
              <a:t>register</a:t>
            </a:r>
            <a:r>
              <a:rPr sz="2000" spc="-5" dirty="0">
                <a:latin typeface="Perpetua"/>
                <a:cs typeface="Perpetua"/>
              </a:rPr>
              <a:t>.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79800" y="3433826"/>
            <a:ext cx="2667000" cy="321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6661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CU </a:t>
            </a:r>
            <a:r>
              <a:rPr sz="4000" spc="-10" dirty="0"/>
              <a:t>(Control </a:t>
            </a:r>
            <a:r>
              <a:rPr sz="4000" spc="-5" dirty="0"/>
              <a:t>Unit) / </a:t>
            </a:r>
            <a:r>
              <a:rPr sz="4000" spc="-10" dirty="0"/>
              <a:t>Unit</a:t>
            </a:r>
            <a:r>
              <a:rPr sz="4000" spc="-40" dirty="0"/>
              <a:t> </a:t>
            </a:r>
            <a:r>
              <a:rPr sz="4000" spc="-15" dirty="0"/>
              <a:t>Kendali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19505"/>
            <a:ext cx="7995920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501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Mengatur </a:t>
            </a:r>
            <a:r>
              <a:rPr sz="1800" spc="-5" dirty="0">
                <a:latin typeface="Calibri"/>
                <a:cs typeface="Calibri"/>
              </a:rPr>
              <a:t>dan mengendalikan </a:t>
            </a:r>
            <a:r>
              <a:rPr sz="1800" dirty="0">
                <a:latin typeface="Calibri"/>
                <a:cs typeface="Calibri"/>
              </a:rPr>
              <a:t>semua </a:t>
            </a:r>
            <a:r>
              <a:rPr sz="1800" spc="-10" dirty="0">
                <a:latin typeface="Calibri"/>
                <a:cs typeface="Calibri"/>
              </a:rPr>
              <a:t>peralatan yang </a:t>
            </a:r>
            <a:r>
              <a:rPr sz="1800" dirty="0">
                <a:latin typeface="Calibri"/>
                <a:cs typeface="Calibri"/>
              </a:rPr>
              <a:t>ada pada </a:t>
            </a:r>
            <a:r>
              <a:rPr sz="1800" spc="-15" dirty="0">
                <a:latin typeface="Calibri"/>
                <a:cs typeface="Calibri"/>
              </a:rPr>
              <a:t>sistem </a:t>
            </a:r>
            <a:r>
              <a:rPr sz="1800" spc="-30" dirty="0">
                <a:latin typeface="Calibri"/>
                <a:cs typeface="Calibri"/>
              </a:rPr>
              <a:t>komputer,  </a:t>
            </a:r>
            <a:r>
              <a:rPr sz="1800" spc="-10" dirty="0">
                <a:latin typeface="Calibri"/>
                <a:cs typeface="Calibri"/>
              </a:rPr>
              <a:t>kapan </a:t>
            </a:r>
            <a:r>
              <a:rPr sz="1800" spc="-5" dirty="0">
                <a:latin typeface="Calibri"/>
                <a:cs typeface="Calibri"/>
              </a:rPr>
              <a:t>alat </a:t>
            </a:r>
            <a:r>
              <a:rPr sz="1800" dirty="0">
                <a:latin typeface="Calibri"/>
                <a:cs typeface="Calibri"/>
              </a:rPr>
              <a:t>input </a:t>
            </a:r>
            <a:r>
              <a:rPr sz="1800" spc="-5" dirty="0">
                <a:latin typeface="Calibri"/>
                <a:cs typeface="Calibri"/>
              </a:rPr>
              <a:t>menerima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kapan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diolah </a:t>
            </a:r>
            <a:r>
              <a:rPr sz="1800" spc="-10" dirty="0">
                <a:latin typeface="Calibri"/>
                <a:cs typeface="Calibri"/>
              </a:rPr>
              <a:t>serta kapan ditampilkan  </a:t>
            </a:r>
            <a:r>
              <a:rPr sz="1800" spc="-5" dirty="0">
                <a:latin typeface="Calibri"/>
                <a:cs typeface="Calibri"/>
              </a:rPr>
              <a:t>pada alat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Mengartikan instruksi-2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komputer.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Membawa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alat </a:t>
            </a:r>
            <a:r>
              <a:rPr sz="1800" spc="-5" dirty="0">
                <a:latin typeface="Calibri"/>
                <a:cs typeface="Calibri"/>
              </a:rPr>
              <a:t>input </a:t>
            </a:r>
            <a:r>
              <a:rPr sz="1800" spc="-35" dirty="0">
                <a:latin typeface="Calibri"/>
                <a:cs typeface="Calibri"/>
              </a:rPr>
              <a:t>ke </a:t>
            </a:r>
            <a:r>
              <a:rPr sz="1800" dirty="0">
                <a:latin typeface="Calibri"/>
                <a:cs typeface="Calibri"/>
              </a:rPr>
              <a:t>memori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utama.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Mengambil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dari 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spc="-5" dirty="0">
                <a:latin typeface="Calibri"/>
                <a:cs typeface="Calibri"/>
              </a:rPr>
              <a:t>untuk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diolah.</a:t>
            </a:r>
            <a:endParaRPr sz="1800">
              <a:latin typeface="Calibri"/>
              <a:cs typeface="Calibri"/>
            </a:endParaRPr>
          </a:p>
          <a:p>
            <a:pPr marL="285115" marR="5080" indent="-27305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Mengirim </a:t>
            </a: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spc="-35" dirty="0">
                <a:latin typeface="Calibri"/>
                <a:cs typeface="Calibri"/>
              </a:rPr>
              <a:t>ke </a:t>
            </a:r>
            <a:r>
              <a:rPr sz="1800" spc="-15" dirty="0">
                <a:latin typeface="Calibri"/>
                <a:cs typeface="Calibri"/>
              </a:rPr>
              <a:t>ALU jika </a:t>
            </a:r>
            <a:r>
              <a:rPr sz="1800" dirty="0">
                <a:latin typeface="Calibri"/>
                <a:cs typeface="Calibri"/>
              </a:rPr>
              <a:t>ada </a:t>
            </a: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spc="-5" dirty="0">
                <a:latin typeface="Calibri"/>
                <a:cs typeface="Calibri"/>
              </a:rPr>
              <a:t>untuk perhitungan </a:t>
            </a:r>
            <a:r>
              <a:rPr sz="1800" spc="-10" dirty="0">
                <a:latin typeface="Calibri"/>
                <a:cs typeface="Calibri"/>
              </a:rPr>
              <a:t>aritmatika </a:t>
            </a:r>
            <a:r>
              <a:rPr sz="1800" spc="-15" dirty="0">
                <a:latin typeface="Calibri"/>
                <a:cs typeface="Calibri"/>
              </a:rPr>
              <a:t>atau  </a:t>
            </a:r>
            <a:r>
              <a:rPr sz="1800" spc="-5" dirty="0">
                <a:latin typeface="Calibri"/>
                <a:cs typeface="Calibri"/>
              </a:rPr>
              <a:t>perbandingan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logika.</a:t>
            </a:r>
            <a:endParaRPr sz="1800">
              <a:latin typeface="Calibri"/>
              <a:cs typeface="Calibri"/>
            </a:endParaRPr>
          </a:p>
          <a:p>
            <a:pPr marL="285115" marR="6350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Membawa hasil pengolahan </a:t>
            </a:r>
            <a:r>
              <a:rPr sz="1800" spc="-10" dirty="0">
                <a:latin typeface="Calibri"/>
                <a:cs typeface="Calibri"/>
              </a:rPr>
              <a:t>data kembali </a:t>
            </a:r>
            <a:r>
              <a:rPr sz="1800" spc="-35" dirty="0">
                <a:latin typeface="Calibri"/>
                <a:cs typeface="Calibri"/>
              </a:rPr>
              <a:t>ke </a:t>
            </a:r>
            <a:r>
              <a:rPr sz="1800" dirty="0">
                <a:latin typeface="Calibri"/>
                <a:cs typeface="Calibri"/>
              </a:rPr>
              <a:t>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dirty="0">
                <a:latin typeface="Calibri"/>
                <a:cs typeface="Calibri"/>
              </a:rPr>
              <a:t>lagi </a:t>
            </a:r>
            <a:r>
              <a:rPr sz="1800" spc="-5" dirty="0">
                <a:latin typeface="Calibri"/>
                <a:cs typeface="Calibri"/>
              </a:rPr>
              <a:t>untuk disimpan,  dan pada </a:t>
            </a:r>
            <a:r>
              <a:rPr sz="1800" spc="-15" dirty="0">
                <a:latin typeface="Calibri"/>
                <a:cs typeface="Calibri"/>
              </a:rPr>
              <a:t>saatnya </a:t>
            </a:r>
            <a:r>
              <a:rPr sz="1800" spc="-10" dirty="0">
                <a:latin typeface="Calibri"/>
                <a:cs typeface="Calibri"/>
              </a:rPr>
              <a:t>akan disajikan </a:t>
            </a:r>
            <a:r>
              <a:rPr sz="1800" spc="-35" dirty="0">
                <a:latin typeface="Calibri"/>
                <a:cs typeface="Calibri"/>
              </a:rPr>
              <a:t>ke </a:t>
            </a:r>
            <a:r>
              <a:rPr sz="1800" spc="-5" dirty="0">
                <a:latin typeface="Calibri"/>
                <a:cs typeface="Calibri"/>
              </a:rPr>
              <a:t>alat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6661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CU </a:t>
            </a:r>
            <a:r>
              <a:rPr sz="4000" spc="-10" dirty="0"/>
              <a:t>(Control </a:t>
            </a:r>
            <a:r>
              <a:rPr sz="4000" spc="-5" dirty="0"/>
              <a:t>Unit) / </a:t>
            </a:r>
            <a:r>
              <a:rPr sz="4000" spc="-10" dirty="0"/>
              <a:t>Unit</a:t>
            </a:r>
            <a:r>
              <a:rPr sz="4000" spc="-40" dirty="0"/>
              <a:t> </a:t>
            </a:r>
            <a:r>
              <a:rPr sz="4000" spc="-15" dirty="0"/>
              <a:t>Kendali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80846"/>
            <a:ext cx="79933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Kesimpulan </a:t>
            </a:r>
            <a:r>
              <a:rPr sz="1800" spc="-10" dirty="0">
                <a:latin typeface="Calibri"/>
                <a:cs typeface="Calibri"/>
              </a:rPr>
              <a:t>tugas </a:t>
            </a:r>
            <a:r>
              <a:rPr sz="1800" spc="-5" dirty="0">
                <a:latin typeface="Calibri"/>
                <a:cs typeface="Calibri"/>
              </a:rPr>
              <a:t>dari unit </a:t>
            </a:r>
            <a:r>
              <a:rPr sz="1800" spc="-15" dirty="0">
                <a:latin typeface="Calibri"/>
                <a:cs typeface="Calibri"/>
              </a:rPr>
              <a:t>kendali </a:t>
            </a:r>
            <a:r>
              <a:rPr sz="1800" spc="-5" dirty="0">
                <a:latin typeface="Calibri"/>
                <a:cs typeface="Calibri"/>
              </a:rPr>
              <a:t>ini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adalah: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7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10" dirty="0">
                <a:latin typeface="Calibri"/>
                <a:cs typeface="Calibri"/>
              </a:rPr>
              <a:t>Mengatur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mengendalikan alat-alat input dan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8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5" dirty="0">
                <a:latin typeface="Calibri"/>
                <a:cs typeface="Calibri"/>
              </a:rPr>
              <a:t>Mengambil </a:t>
            </a:r>
            <a:r>
              <a:rPr sz="1800" spc="-10" dirty="0">
                <a:latin typeface="Calibri"/>
                <a:cs typeface="Calibri"/>
              </a:rPr>
              <a:t>instruksi-instruksi </a:t>
            </a:r>
            <a:r>
              <a:rPr sz="1800" spc="-5" dirty="0">
                <a:latin typeface="Calibri"/>
                <a:cs typeface="Calibri"/>
              </a:rPr>
              <a:t>dari memori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utama.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8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5" dirty="0">
                <a:latin typeface="Calibri"/>
                <a:cs typeface="Calibri"/>
              </a:rPr>
              <a:t>Mengambil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dari 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spc="-5" dirty="0">
                <a:latin typeface="Calibri"/>
                <a:cs typeface="Calibri"/>
              </a:rPr>
              <a:t>(jika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diperlukan).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8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5" dirty="0">
                <a:latin typeface="Calibri"/>
                <a:cs typeface="Calibri"/>
              </a:rPr>
              <a:t>Mengirim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instruksi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ALU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bila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perhitungan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aritmatika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atau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perbandingan</a:t>
            </a:r>
            <a:endParaRPr sz="18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10" dirty="0">
                <a:latin typeface="Calibri"/>
                <a:cs typeface="Calibri"/>
              </a:rPr>
              <a:t>serta mengawasi </a:t>
            </a:r>
            <a:r>
              <a:rPr sz="1800" spc="-15" dirty="0">
                <a:latin typeface="Calibri"/>
                <a:cs typeface="Calibri"/>
              </a:rPr>
              <a:t>kerja </a:t>
            </a:r>
            <a:r>
              <a:rPr sz="1800" spc="-5" dirty="0">
                <a:latin typeface="Calibri"/>
                <a:cs typeface="Calibri"/>
              </a:rPr>
              <a:t>dari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ALU.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7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5" dirty="0">
                <a:latin typeface="Calibri"/>
                <a:cs typeface="Calibri"/>
              </a:rPr>
              <a:t>Menyimpan hasil </a:t>
            </a:r>
            <a:r>
              <a:rPr sz="1800" spc="-10" dirty="0">
                <a:latin typeface="Calibri"/>
                <a:cs typeface="Calibri"/>
              </a:rPr>
              <a:t>proses </a:t>
            </a:r>
            <a:r>
              <a:rPr sz="1800" spc="-35" dirty="0">
                <a:latin typeface="Calibri"/>
                <a:cs typeface="Calibri"/>
              </a:rPr>
              <a:t>ke </a:t>
            </a:r>
            <a:r>
              <a:rPr sz="1800" spc="-5" dirty="0">
                <a:latin typeface="Calibri"/>
                <a:cs typeface="Calibri"/>
              </a:rPr>
              <a:t>memori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utama.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61000" y="3960876"/>
            <a:ext cx="3048000" cy="263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916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DE</a:t>
            </a:r>
            <a:r>
              <a:rPr sz="4000" b="0" spc="-20" dirty="0">
                <a:latin typeface="Franklin Gothic Book"/>
                <a:cs typeface="Franklin Gothic Book"/>
              </a:rPr>
              <a:t>F</a:t>
            </a:r>
            <a:r>
              <a:rPr sz="4000" b="0" spc="-5" dirty="0">
                <a:latin typeface="Franklin Gothic Book"/>
                <a:cs typeface="Franklin Gothic Book"/>
              </a:rPr>
              <a:t>INISI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740" y="1424914"/>
            <a:ext cx="7534275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 algn="just">
              <a:lnSpc>
                <a:spcPct val="1401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96545" algn="l"/>
              </a:tabLst>
            </a:pPr>
            <a:r>
              <a:rPr sz="2000" b="1" dirty="0">
                <a:latin typeface="Calibri"/>
                <a:cs typeface="Calibri"/>
              </a:rPr>
              <a:t>Blissmer </a:t>
            </a:r>
            <a:r>
              <a:rPr sz="2000" spc="-5" dirty="0">
                <a:latin typeface="Calibri"/>
                <a:cs typeface="Calibri"/>
              </a:rPr>
              <a:t>(1985)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5" dirty="0">
                <a:latin typeface="Calibri"/>
                <a:cs typeface="Calibri"/>
              </a:rPr>
              <a:t>komputer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10" dirty="0">
                <a:latin typeface="Calibri"/>
                <a:cs typeface="Calibri"/>
              </a:rPr>
              <a:t>suatu alat </a:t>
            </a:r>
            <a:r>
              <a:rPr sz="2000" spc="-5" dirty="0">
                <a:latin typeface="Calibri"/>
                <a:cs typeface="Calibri"/>
              </a:rPr>
              <a:t>elektronik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mampu  </a:t>
            </a:r>
            <a:r>
              <a:rPr sz="2000" spc="-10" dirty="0">
                <a:latin typeface="Calibri"/>
                <a:cs typeface="Calibri"/>
              </a:rPr>
              <a:t>melakukan beberapa tugas, yaitu </a:t>
            </a:r>
            <a:r>
              <a:rPr sz="2000" spc="-5" dirty="0">
                <a:latin typeface="Calibri"/>
                <a:cs typeface="Calibri"/>
              </a:rPr>
              <a:t>menerima input, </a:t>
            </a:r>
            <a:r>
              <a:rPr sz="2000" spc="-10" dirty="0">
                <a:latin typeface="Calibri"/>
                <a:cs typeface="Calibri"/>
              </a:rPr>
              <a:t>memproses </a:t>
            </a:r>
            <a:r>
              <a:rPr sz="2000" dirty="0">
                <a:latin typeface="Calibri"/>
                <a:cs typeface="Calibri"/>
              </a:rPr>
              <a:t>input  </a:t>
            </a:r>
            <a:r>
              <a:rPr sz="2000" spc="-5" dirty="0">
                <a:latin typeface="Calibri"/>
                <a:cs typeface="Calibri"/>
              </a:rPr>
              <a:t>sesuai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instruksi </a:t>
            </a:r>
            <a:r>
              <a:rPr sz="2000" spc="-10" dirty="0">
                <a:latin typeface="Calibri"/>
                <a:cs typeface="Calibri"/>
              </a:rPr>
              <a:t>yang diberikan, </a:t>
            </a:r>
            <a:r>
              <a:rPr sz="2000" spc="-5" dirty="0">
                <a:latin typeface="Calibri"/>
                <a:cs typeface="Calibri"/>
              </a:rPr>
              <a:t>menyimpan </a:t>
            </a:r>
            <a:r>
              <a:rPr sz="2000" spc="-10" dirty="0">
                <a:latin typeface="Calibri"/>
                <a:cs typeface="Calibri"/>
              </a:rPr>
              <a:t>perintah-perintah  </a:t>
            </a:r>
            <a:r>
              <a:rPr sz="2000" spc="-5" dirty="0">
                <a:latin typeface="Calibri"/>
                <a:cs typeface="Calibri"/>
              </a:rPr>
              <a:t>dan hasil </a:t>
            </a:r>
            <a:r>
              <a:rPr sz="2000" spc="-10" dirty="0">
                <a:latin typeface="Calibri"/>
                <a:cs typeface="Calibri"/>
              </a:rPr>
              <a:t>pengolahannya, serta menyediakan </a:t>
            </a:r>
            <a:r>
              <a:rPr sz="2000" spc="-5" dirty="0">
                <a:latin typeface="Calibri"/>
                <a:cs typeface="Calibri"/>
              </a:rPr>
              <a:t>output dalam bentuk  </a:t>
            </a:r>
            <a:r>
              <a:rPr sz="2000" spc="-10" dirty="0">
                <a:latin typeface="Calibri"/>
                <a:cs typeface="Calibri"/>
              </a:rPr>
              <a:t>informasi.</a:t>
            </a:r>
            <a:endParaRPr sz="2000">
              <a:latin typeface="Calibri"/>
              <a:cs typeface="Calibri"/>
            </a:endParaRPr>
          </a:p>
          <a:p>
            <a:pPr marL="295910" marR="6985" indent="-283845" algn="just">
              <a:lnSpc>
                <a:spcPct val="14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96545" algn="l"/>
              </a:tabLst>
            </a:pPr>
            <a:r>
              <a:rPr sz="2000" b="1" spc="-5" dirty="0">
                <a:latin typeface="Calibri"/>
                <a:cs typeface="Calibri"/>
              </a:rPr>
              <a:t>Sanders </a:t>
            </a:r>
            <a:r>
              <a:rPr sz="2000" spc="-5" dirty="0">
                <a:latin typeface="Calibri"/>
                <a:cs typeface="Calibri"/>
              </a:rPr>
              <a:t>(1985), </a:t>
            </a:r>
            <a:r>
              <a:rPr sz="2000" spc="-15" dirty="0">
                <a:latin typeface="Calibri"/>
                <a:cs typeface="Calibri"/>
              </a:rPr>
              <a:t>komputer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5" dirty="0">
                <a:latin typeface="Calibri"/>
                <a:cs typeface="Calibri"/>
              </a:rPr>
              <a:t>sistem elektronik </a:t>
            </a:r>
            <a:r>
              <a:rPr sz="2000" spc="-10" dirty="0">
                <a:latin typeface="Calibri"/>
                <a:cs typeface="Calibri"/>
              </a:rPr>
              <a:t>untuk  </a:t>
            </a:r>
            <a:r>
              <a:rPr sz="2000" dirty="0">
                <a:latin typeface="Calibri"/>
                <a:cs typeface="Calibri"/>
              </a:rPr>
              <a:t>memanipulasi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cepat dan </a:t>
            </a:r>
            <a:r>
              <a:rPr sz="2000" spc="-10" dirty="0">
                <a:latin typeface="Calibri"/>
                <a:cs typeface="Calibri"/>
              </a:rPr>
              <a:t>tepat serta dirancang </a:t>
            </a:r>
            <a:r>
              <a:rPr sz="2000" spc="-5" dirty="0">
                <a:latin typeface="Calibri"/>
                <a:cs typeface="Calibri"/>
              </a:rPr>
              <a:t>dan  </a:t>
            </a:r>
            <a:r>
              <a:rPr sz="2000" spc="-10" dirty="0">
                <a:latin typeface="Calibri"/>
                <a:cs typeface="Calibri"/>
              </a:rPr>
              <a:t>diorganisasikan </a:t>
            </a:r>
            <a:r>
              <a:rPr sz="2000" spc="-15" dirty="0">
                <a:latin typeface="Calibri"/>
                <a:cs typeface="Calibri"/>
              </a:rPr>
              <a:t>supaya secara </a:t>
            </a:r>
            <a:r>
              <a:rPr sz="2000" spc="-10" dirty="0">
                <a:latin typeface="Calibri"/>
                <a:cs typeface="Calibri"/>
              </a:rPr>
              <a:t>otomatis </a:t>
            </a:r>
            <a:r>
              <a:rPr sz="2000" spc="-5" dirty="0">
                <a:latin typeface="Calibri"/>
                <a:cs typeface="Calibri"/>
              </a:rPr>
              <a:t>menerima dan menyimpan 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input, </a:t>
            </a:r>
            <a:r>
              <a:rPr sz="2000" spc="-15" dirty="0">
                <a:latin typeface="Calibri"/>
                <a:cs typeface="Calibri"/>
              </a:rPr>
              <a:t>memprosesnya,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menghasilkan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10" dirty="0">
                <a:latin typeface="Calibri"/>
                <a:cs typeface="Calibri"/>
              </a:rPr>
              <a:t>berdasarkan  instruksi-instruksi yang </a:t>
            </a:r>
            <a:r>
              <a:rPr sz="2000" spc="-5" dirty="0">
                <a:latin typeface="Calibri"/>
                <a:cs typeface="Calibri"/>
              </a:rPr>
              <a:t>telah </a:t>
            </a:r>
            <a:r>
              <a:rPr sz="2000" spc="-10" dirty="0">
                <a:latin typeface="Calibri"/>
                <a:cs typeface="Calibri"/>
              </a:rPr>
              <a:t>tersimpan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5" dirty="0">
                <a:latin typeface="Calibri"/>
                <a:cs typeface="Calibri"/>
              </a:rPr>
              <a:t>dalam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662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ALU </a:t>
            </a:r>
            <a:r>
              <a:rPr sz="4000" dirty="0"/>
              <a:t>(Arithmatic </a:t>
            </a:r>
            <a:r>
              <a:rPr sz="4000" spc="-5" dirty="0"/>
              <a:t>and </a:t>
            </a:r>
            <a:r>
              <a:rPr sz="4000" dirty="0"/>
              <a:t>Logic</a:t>
            </a:r>
            <a:r>
              <a:rPr sz="4000" spc="-90" dirty="0"/>
              <a:t> </a:t>
            </a:r>
            <a:r>
              <a:rPr sz="4000" spc="-5" dirty="0"/>
              <a:t>Unit)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265380"/>
            <a:ext cx="7997190" cy="38366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Melakukan </a:t>
            </a:r>
            <a:r>
              <a:rPr sz="2000" dirty="0">
                <a:latin typeface="Calibri"/>
                <a:cs typeface="Calibri"/>
              </a:rPr>
              <a:t>semua </a:t>
            </a:r>
            <a:r>
              <a:rPr sz="2000" spc="-10" dirty="0">
                <a:latin typeface="Calibri"/>
                <a:cs typeface="Calibri"/>
              </a:rPr>
              <a:t>operasi </a:t>
            </a:r>
            <a:r>
              <a:rPr sz="2000" spc="-5" dirty="0">
                <a:latin typeface="Calibri"/>
                <a:cs typeface="Calibri"/>
              </a:rPr>
              <a:t>aritmatika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dasar penjumlahan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sehingga</a:t>
            </a:r>
            <a:endParaRPr sz="20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Calibri"/>
                <a:cs typeface="Calibri"/>
              </a:rPr>
              <a:t>sirkuit elektronik yang </a:t>
            </a:r>
            <a:r>
              <a:rPr sz="2000" spc="-5" dirty="0">
                <a:latin typeface="Calibri"/>
                <a:cs typeface="Calibri"/>
              </a:rPr>
              <a:t>digunakan disebut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adder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85115" marR="6985" indent="-273050" algn="just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Melakukan keputusan </a:t>
            </a:r>
            <a:r>
              <a:rPr sz="2000" spc="-5" dirty="0">
                <a:latin typeface="Calibri"/>
                <a:cs typeface="Calibri"/>
              </a:rPr>
              <a:t>dari </a:t>
            </a:r>
            <a:r>
              <a:rPr sz="2000" spc="-10" dirty="0">
                <a:latin typeface="Calibri"/>
                <a:cs typeface="Calibri"/>
              </a:rPr>
              <a:t>suatu operasi logika </a:t>
            </a:r>
            <a:r>
              <a:rPr sz="2000" spc="-5" dirty="0">
                <a:latin typeface="Calibri"/>
                <a:cs typeface="Calibri"/>
              </a:rPr>
              <a:t>sesuai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instruksi  </a:t>
            </a:r>
            <a:r>
              <a:rPr sz="2000" spc="-10" dirty="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Operasi </a:t>
            </a:r>
            <a:r>
              <a:rPr sz="2000" spc="-10" dirty="0">
                <a:latin typeface="Calibri"/>
                <a:cs typeface="Calibri"/>
              </a:rPr>
              <a:t>logika </a:t>
            </a:r>
            <a:r>
              <a:rPr sz="2000" dirty="0">
                <a:latin typeface="Calibri"/>
                <a:cs typeface="Calibri"/>
              </a:rPr>
              <a:t>meliputi </a:t>
            </a:r>
            <a:r>
              <a:rPr sz="2000" spc="-10" dirty="0">
                <a:latin typeface="Calibri"/>
                <a:cs typeface="Calibri"/>
              </a:rPr>
              <a:t>perbandingan </a:t>
            </a:r>
            <a:r>
              <a:rPr sz="2000" spc="-5" dirty="0">
                <a:latin typeface="Calibri"/>
                <a:cs typeface="Calibri"/>
              </a:rPr>
              <a:t>dua </a:t>
            </a:r>
            <a:r>
              <a:rPr sz="2000" spc="-10" dirty="0">
                <a:latin typeface="Calibri"/>
                <a:cs typeface="Calibri"/>
              </a:rPr>
              <a:t>operand dengan </a:t>
            </a:r>
            <a:r>
              <a:rPr sz="2000" spc="-5" dirty="0">
                <a:latin typeface="Calibri"/>
                <a:cs typeface="Calibri"/>
              </a:rPr>
              <a:t>menggunakan  </a:t>
            </a:r>
            <a:r>
              <a:rPr sz="2000" spc="-15" dirty="0">
                <a:latin typeface="Calibri"/>
                <a:cs typeface="Calibri"/>
              </a:rPr>
              <a:t>operator </a:t>
            </a:r>
            <a:r>
              <a:rPr sz="2000" spc="-10" dirty="0">
                <a:latin typeface="Calibri"/>
                <a:cs typeface="Calibri"/>
              </a:rPr>
              <a:t>logika tertentu, yaitu </a:t>
            </a:r>
            <a:r>
              <a:rPr sz="2000" spc="-5" dirty="0">
                <a:latin typeface="Calibri"/>
                <a:cs typeface="Calibri"/>
              </a:rPr>
              <a:t>sama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dirty="0">
                <a:latin typeface="Calibri"/>
                <a:cs typeface="Calibri"/>
              </a:rPr>
              <a:t>(=), tidak </a:t>
            </a:r>
            <a:r>
              <a:rPr sz="2000" spc="-5" dirty="0">
                <a:latin typeface="Calibri"/>
                <a:cs typeface="Calibri"/>
              </a:rPr>
              <a:t>sama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(≠),  </a:t>
            </a:r>
            <a:r>
              <a:rPr sz="2000" spc="-15" dirty="0">
                <a:latin typeface="Calibri"/>
                <a:cs typeface="Calibri"/>
              </a:rPr>
              <a:t>kurang </a:t>
            </a:r>
            <a:r>
              <a:rPr sz="2000" spc="-5" dirty="0">
                <a:latin typeface="Calibri"/>
                <a:cs typeface="Calibri"/>
              </a:rPr>
              <a:t>dari </a:t>
            </a:r>
            <a:r>
              <a:rPr sz="2000" dirty="0">
                <a:latin typeface="Calibri"/>
                <a:cs typeface="Calibri"/>
              </a:rPr>
              <a:t>(&lt;), </a:t>
            </a:r>
            <a:r>
              <a:rPr sz="2000" spc="-15" dirty="0">
                <a:latin typeface="Calibri"/>
                <a:cs typeface="Calibri"/>
              </a:rPr>
              <a:t>kurang </a:t>
            </a:r>
            <a:r>
              <a:rPr sz="2000" spc="-10" dirty="0">
                <a:latin typeface="Calibri"/>
                <a:cs typeface="Calibri"/>
              </a:rPr>
              <a:t>atau </a:t>
            </a:r>
            <a:r>
              <a:rPr sz="2000" spc="-5" dirty="0">
                <a:latin typeface="Calibri"/>
                <a:cs typeface="Calibri"/>
              </a:rPr>
              <a:t>sama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(≤), lebih besar dari (&gt;), dan  lebih besar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spc="-5" dirty="0">
                <a:latin typeface="Calibri"/>
                <a:cs typeface="Calibri"/>
              </a:rPr>
              <a:t>sama </a:t>
            </a:r>
            <a:r>
              <a:rPr sz="2000" spc="-10" dirty="0">
                <a:latin typeface="Calibri"/>
                <a:cs typeface="Calibri"/>
              </a:rPr>
              <a:t>dengan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(≥).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M</a:t>
            </a:r>
            <a:r>
              <a:rPr sz="4000" spc="-5" dirty="0"/>
              <a:t>e</a:t>
            </a:r>
            <a:r>
              <a:rPr sz="4000" spc="5" dirty="0"/>
              <a:t>m</a:t>
            </a:r>
            <a:r>
              <a:rPr sz="4000" spc="-5" dirty="0"/>
              <a:t>o</a:t>
            </a:r>
            <a:r>
              <a:rPr sz="4000" spc="130" dirty="0"/>
              <a:t>r</a:t>
            </a:r>
            <a:r>
              <a:rPr sz="4000" spc="-5" dirty="0"/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0475"/>
            <a:ext cx="7997825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62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Ada </a:t>
            </a:r>
            <a:r>
              <a:rPr sz="2000" i="1" dirty="0">
                <a:latin typeface="Calibri"/>
                <a:cs typeface="Calibri"/>
              </a:rPr>
              <a:t>tiga </a:t>
            </a:r>
            <a:r>
              <a:rPr sz="2000" i="1" spc="-5" dirty="0">
                <a:latin typeface="Calibri"/>
                <a:cs typeface="Calibri"/>
              </a:rPr>
              <a:t>macam memori </a:t>
            </a:r>
            <a:r>
              <a:rPr sz="2000" spc="-10" dirty="0">
                <a:latin typeface="Calibri"/>
                <a:cs typeface="Calibri"/>
              </a:rPr>
              <a:t>yang dipergunakan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sistem </a:t>
            </a:r>
            <a:r>
              <a:rPr sz="2000" spc="-15" dirty="0">
                <a:latin typeface="Calibri"/>
                <a:cs typeface="Calibri"/>
              </a:rPr>
              <a:t>komputer  </a:t>
            </a:r>
            <a:r>
              <a:rPr sz="2000" spc="-5" dirty="0">
                <a:latin typeface="Calibri"/>
                <a:cs typeface="Calibri"/>
              </a:rPr>
              <a:t>yaitu:</a:t>
            </a:r>
            <a:endParaRPr sz="2000">
              <a:latin typeface="Calibri"/>
              <a:cs typeface="Calibri"/>
            </a:endParaRPr>
          </a:p>
          <a:p>
            <a:pPr marL="561340" marR="5715" lvl="1" indent="-229235">
              <a:lnSpc>
                <a:spcPct val="15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15" dirty="0">
                <a:latin typeface="Calibri"/>
                <a:cs typeface="Calibri"/>
              </a:rPr>
              <a:t>Register</a:t>
            </a:r>
            <a:r>
              <a:rPr sz="2000" spc="-1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digunakan </a:t>
            </a:r>
            <a:r>
              <a:rPr sz="2000" spc="-5" dirty="0">
                <a:latin typeface="Calibri"/>
                <a:cs typeface="Calibri"/>
              </a:rPr>
              <a:t>untuk menyimpan </a:t>
            </a:r>
            <a:r>
              <a:rPr sz="2000" spc="-10" dirty="0">
                <a:latin typeface="Calibri"/>
                <a:cs typeface="Calibri"/>
              </a:rPr>
              <a:t>instruksi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sedang  </a:t>
            </a:r>
            <a:r>
              <a:rPr sz="2000" spc="-10" dirty="0">
                <a:latin typeface="Calibri"/>
                <a:cs typeface="Calibri"/>
              </a:rPr>
              <a:t>diproses.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dirty="0">
                <a:latin typeface="Calibri"/>
                <a:cs typeface="Calibri"/>
              </a:rPr>
              <a:t>Main memory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dipergunakan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menyimpan </a:t>
            </a:r>
            <a:r>
              <a:rPr sz="2000" spc="-5" dirty="0">
                <a:latin typeface="Calibri"/>
                <a:cs typeface="Calibri"/>
              </a:rPr>
              <a:t>instruksi dan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yang</a:t>
            </a:r>
            <a:endParaRPr sz="20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akan diproses </a:t>
            </a:r>
            <a:r>
              <a:rPr sz="2000" spc="-5" dirty="0">
                <a:latin typeface="Calibri"/>
                <a:cs typeface="Calibri"/>
              </a:rPr>
              <a:t>dan hasil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pengolahan.</a:t>
            </a:r>
            <a:endParaRPr sz="2000">
              <a:latin typeface="Calibri"/>
              <a:cs typeface="Calibri"/>
            </a:endParaRPr>
          </a:p>
          <a:p>
            <a:pPr marL="561340" marR="5080" lvl="1" indent="-229235">
              <a:lnSpc>
                <a:spcPct val="1501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Secondary </a:t>
            </a:r>
            <a:r>
              <a:rPr sz="2000" i="1" spc="-10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, dipergunakan untuk </a:t>
            </a:r>
            <a:r>
              <a:rPr sz="2000" spc="-5" dirty="0">
                <a:latin typeface="Calibri"/>
                <a:cs typeface="Calibri"/>
              </a:rPr>
              <a:t>menyimpan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5" dirty="0">
                <a:latin typeface="Calibri"/>
                <a:cs typeface="Calibri"/>
              </a:rPr>
              <a:t>data  </a:t>
            </a:r>
            <a:r>
              <a:rPr sz="2000" spc="-10" dirty="0">
                <a:latin typeface="Calibri"/>
                <a:cs typeface="Calibri"/>
              </a:rPr>
              <a:t>secara</a:t>
            </a:r>
            <a:r>
              <a:rPr sz="2000" dirty="0">
                <a:latin typeface="Calibri"/>
                <a:cs typeface="Calibri"/>
              </a:rPr>
              <a:t> permanen.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Register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7486"/>
            <a:ext cx="7997825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Alat penyimpanan </a:t>
            </a:r>
            <a:r>
              <a:rPr sz="1800" spc="-15" dirty="0">
                <a:latin typeface="Calibri"/>
                <a:cs typeface="Calibri"/>
              </a:rPr>
              <a:t>kecil </a:t>
            </a:r>
            <a:r>
              <a:rPr sz="1800" spc="-5" dirty="0">
                <a:latin typeface="Calibri"/>
                <a:cs typeface="Calibri"/>
              </a:rPr>
              <a:t>dgn </a:t>
            </a:r>
            <a:r>
              <a:rPr sz="1800" spc="-15" dirty="0">
                <a:latin typeface="Calibri"/>
                <a:cs typeface="Calibri"/>
              </a:rPr>
              <a:t>kecepatan </a:t>
            </a:r>
            <a:r>
              <a:rPr sz="1800" spc="-5" dirty="0">
                <a:latin typeface="Calibri"/>
                <a:cs typeface="Calibri"/>
              </a:rPr>
              <a:t>akses </a:t>
            </a:r>
            <a:r>
              <a:rPr sz="1800" spc="-10" dirty="0">
                <a:latin typeface="Calibri"/>
                <a:cs typeface="Calibri"/>
              </a:rPr>
              <a:t>cukup </a:t>
            </a:r>
            <a:r>
              <a:rPr sz="1800" dirty="0">
                <a:latin typeface="Calibri"/>
                <a:cs typeface="Calibri"/>
              </a:rPr>
              <a:t>tinggi, </a:t>
            </a:r>
            <a:r>
              <a:rPr sz="1800" spc="-15" dirty="0">
                <a:latin typeface="Calibri"/>
                <a:cs typeface="Calibri"/>
              </a:rPr>
              <a:t>yg </a:t>
            </a:r>
            <a:r>
              <a:rPr sz="1800" spc="-10" dirty="0">
                <a:latin typeface="Calibri"/>
                <a:cs typeface="Calibri"/>
              </a:rPr>
              <a:t>digunakan </a:t>
            </a:r>
            <a:r>
              <a:rPr sz="1800" spc="-5" dirty="0">
                <a:latin typeface="Calibri"/>
                <a:cs typeface="Calibri"/>
              </a:rPr>
              <a:t>untuk  menyimpan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instruksi yang </a:t>
            </a:r>
            <a:r>
              <a:rPr sz="1800" spc="-5" dirty="0">
                <a:latin typeface="Calibri"/>
                <a:cs typeface="Calibri"/>
              </a:rPr>
              <a:t>sedang </a:t>
            </a:r>
            <a:r>
              <a:rPr sz="1800" spc="-10" dirty="0">
                <a:latin typeface="Calibri"/>
                <a:cs typeface="Calibri"/>
              </a:rPr>
              <a:t>diproses, sementara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instruksi  lainnya yang </a:t>
            </a:r>
            <a:r>
              <a:rPr sz="1800" dirty="0">
                <a:latin typeface="Calibri"/>
                <a:cs typeface="Calibri"/>
              </a:rPr>
              <a:t>menunggu </a:t>
            </a:r>
            <a:r>
              <a:rPr sz="1800" spc="-10" dirty="0">
                <a:latin typeface="Calibri"/>
                <a:cs typeface="Calibri"/>
              </a:rPr>
              <a:t>giliran </a:t>
            </a:r>
            <a:r>
              <a:rPr sz="1800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diproses, </a:t>
            </a:r>
            <a:r>
              <a:rPr sz="1800" dirty="0">
                <a:latin typeface="Calibri"/>
                <a:cs typeface="Calibri"/>
              </a:rPr>
              <a:t>masih </a:t>
            </a:r>
            <a:r>
              <a:rPr sz="1800" spc="-5" dirty="0">
                <a:latin typeface="Calibri"/>
                <a:cs typeface="Calibri"/>
              </a:rPr>
              <a:t>disimpan </a:t>
            </a:r>
            <a:r>
              <a:rPr sz="1800" dirty="0">
                <a:latin typeface="Calibri"/>
                <a:cs typeface="Calibri"/>
              </a:rPr>
              <a:t>di dalam memori  </a:t>
            </a:r>
            <a:r>
              <a:rPr sz="1800" spc="-5" dirty="0">
                <a:latin typeface="Calibri"/>
                <a:cs typeface="Calibri"/>
              </a:rPr>
              <a:t>utama.</a:t>
            </a:r>
            <a:endParaRPr sz="1800">
              <a:latin typeface="Calibri"/>
              <a:cs typeface="Calibri"/>
            </a:endParaRPr>
          </a:p>
          <a:p>
            <a:pPr marL="285115" marR="6985" indent="-273050" algn="just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CPU </a:t>
            </a:r>
            <a:r>
              <a:rPr sz="1800" spc="-15" dirty="0">
                <a:latin typeface="Calibri"/>
                <a:cs typeface="Calibri"/>
              </a:rPr>
              <a:t>diibaratkan </a:t>
            </a:r>
            <a:r>
              <a:rPr sz="1800" dirty="0">
                <a:latin typeface="Calibri"/>
                <a:cs typeface="Calibri"/>
              </a:rPr>
              <a:t>sbg </a:t>
            </a:r>
            <a:r>
              <a:rPr sz="1800" spc="-10" dirty="0">
                <a:latin typeface="Calibri"/>
                <a:cs typeface="Calibri"/>
              </a:rPr>
              <a:t>otak </a:t>
            </a:r>
            <a:r>
              <a:rPr sz="1800" spc="-15" dirty="0">
                <a:latin typeface="Calibri"/>
                <a:cs typeface="Calibri"/>
              </a:rPr>
              <a:t>yg punya </a:t>
            </a:r>
            <a:r>
              <a:rPr sz="1800" spc="-10" dirty="0">
                <a:latin typeface="Calibri"/>
                <a:cs typeface="Calibri"/>
              </a:rPr>
              <a:t>ingatan-2 (register) </a:t>
            </a:r>
            <a:r>
              <a:rPr sz="1800" spc="-5" dirty="0">
                <a:latin typeface="Calibri"/>
                <a:cs typeface="Calibri"/>
              </a:rPr>
              <a:t>dan pengendali </a:t>
            </a:r>
            <a:r>
              <a:rPr sz="1800" spc="-15" dirty="0">
                <a:latin typeface="Calibri"/>
                <a:cs typeface="Calibri"/>
              </a:rPr>
              <a:t>organ </a:t>
            </a:r>
            <a:r>
              <a:rPr sz="1800" dirty="0">
                <a:latin typeface="Calibri"/>
                <a:cs typeface="Calibri"/>
              </a:rPr>
              <a:t>tubuh  </a:t>
            </a:r>
            <a:r>
              <a:rPr sz="1800" spc="-5" dirty="0">
                <a:latin typeface="Calibri"/>
                <a:cs typeface="Calibri"/>
              </a:rPr>
              <a:t>(CU).</a:t>
            </a:r>
            <a:endParaRPr sz="18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diletakkan </a:t>
            </a:r>
            <a:r>
              <a:rPr sz="1800" spc="5" dirty="0">
                <a:latin typeface="Calibri"/>
                <a:cs typeface="Calibri"/>
              </a:rPr>
              <a:t>di </a:t>
            </a:r>
            <a:r>
              <a:rPr sz="1800" spc="-5" dirty="0">
                <a:latin typeface="Calibri"/>
                <a:cs typeface="Calibri"/>
              </a:rPr>
              <a:t>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spc="-15" dirty="0">
                <a:latin typeface="Calibri"/>
                <a:cs typeface="Calibri"/>
              </a:rPr>
              <a:t>yg diibaratkan </a:t>
            </a:r>
            <a:r>
              <a:rPr sz="1800" dirty="0">
                <a:latin typeface="Calibri"/>
                <a:cs typeface="Calibri"/>
              </a:rPr>
              <a:t>sbg </a:t>
            </a:r>
            <a:r>
              <a:rPr sz="1800" spc="-5" dirty="0">
                <a:latin typeface="Calibri"/>
                <a:cs typeface="Calibri"/>
              </a:rPr>
              <a:t>sebuah meja. 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diproses (melakukan </a:t>
            </a:r>
            <a:r>
              <a:rPr sz="1800" spc="-5" dirty="0">
                <a:latin typeface="Calibri"/>
                <a:cs typeface="Calibri"/>
              </a:rPr>
              <a:t>satu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satu </a:t>
            </a:r>
            <a:r>
              <a:rPr sz="1800" spc="-10" dirty="0">
                <a:latin typeface="Calibri"/>
                <a:cs typeface="Calibri"/>
              </a:rPr>
              <a:t>instruksi-instruksi yang </a:t>
            </a:r>
            <a:r>
              <a:rPr sz="1800" dirty="0">
                <a:latin typeface="Calibri"/>
                <a:cs typeface="Calibri"/>
              </a:rPr>
              <a:t>ada di  </a:t>
            </a:r>
            <a:r>
              <a:rPr sz="1800" spc="-10" dirty="0">
                <a:latin typeface="Calibri"/>
                <a:cs typeface="Calibri"/>
              </a:rPr>
              <a:t>dalamnya).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Register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0475"/>
            <a:ext cx="7997190" cy="48279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3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Instruksi </a:t>
            </a:r>
            <a:r>
              <a:rPr sz="2000" dirty="0">
                <a:latin typeface="Calibri"/>
                <a:cs typeface="Calibri"/>
              </a:rPr>
              <a:t>tsb </a:t>
            </a:r>
            <a:r>
              <a:rPr sz="2000" spc="-5" dirty="0">
                <a:latin typeface="Calibri"/>
                <a:cs typeface="Calibri"/>
              </a:rPr>
              <a:t>dibaca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diingat </a:t>
            </a:r>
            <a:r>
              <a:rPr sz="2000" spc="-5" dirty="0">
                <a:latin typeface="Calibri"/>
                <a:cs typeface="Calibri"/>
              </a:rPr>
              <a:t>(instruksi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-5" dirty="0">
                <a:latin typeface="Calibri"/>
                <a:cs typeface="Calibri"/>
              </a:rPr>
              <a:t>sedang </a:t>
            </a:r>
            <a:r>
              <a:rPr sz="2000" spc="-10" dirty="0">
                <a:latin typeface="Calibri"/>
                <a:cs typeface="Calibri"/>
              </a:rPr>
              <a:t>diproses </a:t>
            </a:r>
            <a:r>
              <a:rPr sz="2000" spc="-5" dirty="0">
                <a:latin typeface="Calibri"/>
                <a:cs typeface="Calibri"/>
              </a:rPr>
              <a:t>disimpan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Calibri"/>
                <a:cs typeface="Calibri"/>
              </a:rPr>
              <a:t>register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Misalnya </a:t>
            </a:r>
            <a:r>
              <a:rPr sz="2000" b="1" spc="-5" dirty="0">
                <a:latin typeface="Calibri"/>
                <a:cs typeface="Calibri"/>
              </a:rPr>
              <a:t>HITUNG </a:t>
            </a:r>
            <a:r>
              <a:rPr sz="2000" b="1" dirty="0">
                <a:latin typeface="Calibri"/>
                <a:cs typeface="Calibri"/>
              </a:rPr>
              <a:t>C = A + B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maka </a:t>
            </a:r>
            <a:r>
              <a:rPr sz="2000" spc="-5" dirty="0">
                <a:latin typeface="Calibri"/>
                <a:cs typeface="Calibri"/>
              </a:rPr>
              <a:t>perlu </a:t>
            </a:r>
            <a:r>
              <a:rPr sz="2000" spc="-1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nilai </a:t>
            </a:r>
            <a:r>
              <a:rPr sz="2000" dirty="0">
                <a:latin typeface="Calibri"/>
                <a:cs typeface="Calibri"/>
              </a:rPr>
              <a:t>A &amp; B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-5" dirty="0">
                <a:latin typeface="Calibri"/>
                <a:cs typeface="Calibri"/>
              </a:rPr>
              <a:t>masih </a:t>
            </a:r>
            <a:r>
              <a:rPr sz="2000" dirty="0">
                <a:latin typeface="Calibri"/>
                <a:cs typeface="Calibri"/>
              </a:rPr>
              <a:t>ada di  </a:t>
            </a:r>
            <a:r>
              <a:rPr sz="2000" spc="-5" dirty="0">
                <a:latin typeface="Calibri"/>
                <a:cs typeface="Calibri"/>
              </a:rPr>
              <a:t>meja </a:t>
            </a:r>
            <a:r>
              <a:rPr sz="2000" dirty="0">
                <a:latin typeface="Calibri"/>
                <a:cs typeface="Calibri"/>
              </a:rPr>
              <a:t>(di </a:t>
            </a:r>
            <a:r>
              <a:rPr sz="2000" spc="-5" dirty="0">
                <a:latin typeface="Calibri"/>
                <a:cs typeface="Calibri"/>
              </a:rPr>
              <a:t>memori utama).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ini </a:t>
            </a:r>
            <a:r>
              <a:rPr sz="2000" spc="-5" dirty="0">
                <a:latin typeface="Calibri"/>
                <a:cs typeface="Calibri"/>
              </a:rPr>
              <a:t>dibaca dan masuk </a:t>
            </a:r>
            <a:r>
              <a:rPr sz="2000" spc="-15" dirty="0">
                <a:latin typeface="Calibri"/>
                <a:cs typeface="Calibri"/>
              </a:rPr>
              <a:t>ingatan </a:t>
            </a:r>
            <a:r>
              <a:rPr sz="2000" spc="-10" dirty="0">
                <a:latin typeface="Calibri"/>
                <a:cs typeface="Calibri"/>
              </a:rPr>
              <a:t>kita (data </a:t>
            </a:r>
            <a:r>
              <a:rPr sz="2000" spc="-35" dirty="0">
                <a:latin typeface="Calibri"/>
                <a:cs typeface="Calibri"/>
              </a:rPr>
              <a:t>yg  </a:t>
            </a:r>
            <a:r>
              <a:rPr sz="2000" spc="-5" dirty="0">
                <a:latin typeface="Calibri"/>
                <a:cs typeface="Calibri"/>
              </a:rPr>
              <a:t>sdg </a:t>
            </a:r>
            <a:r>
              <a:rPr sz="2000" spc="-10" dirty="0">
                <a:latin typeface="Calibri"/>
                <a:cs typeface="Calibri"/>
              </a:rPr>
              <a:t>diproses </a:t>
            </a:r>
            <a:r>
              <a:rPr sz="2000" spc="-5" dirty="0">
                <a:latin typeface="Calibri"/>
                <a:cs typeface="Calibri"/>
              </a:rPr>
              <a:t>disimpan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i="1" spc="-10" dirty="0">
                <a:latin typeface="Calibri"/>
                <a:cs typeface="Calibri"/>
              </a:rPr>
              <a:t>register</a:t>
            </a:r>
            <a:r>
              <a:rPr sz="2000" spc="-10" dirty="0">
                <a:latin typeface="Calibri"/>
                <a:cs typeface="Calibri"/>
              </a:rPr>
              <a:t>), </a:t>
            </a:r>
            <a:r>
              <a:rPr sz="2000" spc="-5" dirty="0">
                <a:latin typeface="Calibri"/>
                <a:cs typeface="Calibri"/>
              </a:rPr>
              <a:t>misal </a:t>
            </a:r>
            <a:r>
              <a:rPr sz="2000" dirty="0">
                <a:latin typeface="Calibri"/>
                <a:cs typeface="Calibri"/>
              </a:rPr>
              <a:t>A=2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dirty="0">
                <a:latin typeface="Calibri"/>
                <a:cs typeface="Calibri"/>
              </a:rPr>
              <a:t>B = 3, </a:t>
            </a:r>
            <a:r>
              <a:rPr sz="2000" spc="-5" dirty="0">
                <a:latin typeface="Calibri"/>
                <a:cs typeface="Calibri"/>
              </a:rPr>
              <a:t>sehingga nilai </a:t>
            </a:r>
            <a:r>
              <a:rPr sz="2000" dirty="0">
                <a:latin typeface="Calibri"/>
                <a:cs typeface="Calibri"/>
              </a:rPr>
              <a:t>C  </a:t>
            </a:r>
            <a:r>
              <a:rPr sz="2000" spc="-5" dirty="0">
                <a:latin typeface="Calibri"/>
                <a:cs typeface="Calibri"/>
              </a:rPr>
              <a:t>dapat dihitung </a:t>
            </a:r>
            <a:r>
              <a:rPr sz="2000" spc="-10" dirty="0">
                <a:latin typeface="Calibri"/>
                <a:cs typeface="Calibri"/>
              </a:rPr>
              <a:t>yaitu </a:t>
            </a:r>
            <a:r>
              <a:rPr sz="2000" dirty="0">
                <a:latin typeface="Calibri"/>
                <a:cs typeface="Calibri"/>
              </a:rPr>
              <a:t>5 </a:t>
            </a:r>
            <a:r>
              <a:rPr sz="2000" spc="-10" dirty="0">
                <a:latin typeface="Calibri"/>
                <a:cs typeface="Calibri"/>
              </a:rPr>
              <a:t>(proses </a:t>
            </a:r>
            <a:r>
              <a:rPr sz="2000" spc="-5" dirty="0">
                <a:latin typeface="Calibri"/>
                <a:cs typeface="Calibri"/>
              </a:rPr>
              <a:t>perhitungan </a:t>
            </a:r>
            <a:r>
              <a:rPr sz="2000" dirty="0">
                <a:latin typeface="Calibri"/>
                <a:cs typeface="Calibri"/>
              </a:rPr>
              <a:t>ini </a:t>
            </a:r>
            <a:r>
              <a:rPr sz="2000" spc="-10" dirty="0">
                <a:latin typeface="Calibri"/>
                <a:cs typeface="Calibri"/>
              </a:rPr>
              <a:t>dilakukan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ALU).</a:t>
            </a:r>
            <a:endParaRPr sz="2000">
              <a:latin typeface="Calibri"/>
              <a:cs typeface="Calibri"/>
            </a:endParaRPr>
          </a:p>
          <a:p>
            <a:pPr marL="285115" marR="12700" indent="-273050" algn="just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Hasil </a:t>
            </a:r>
            <a:r>
              <a:rPr sz="2000" spc="-5" dirty="0">
                <a:latin typeface="Calibri"/>
                <a:cs typeface="Calibri"/>
              </a:rPr>
              <a:t>dari perhitungan </a:t>
            </a:r>
            <a:r>
              <a:rPr sz="2000" dirty="0">
                <a:latin typeface="Calibri"/>
                <a:cs typeface="Calibri"/>
              </a:rPr>
              <a:t>ini </a:t>
            </a:r>
            <a:r>
              <a:rPr sz="2000" spc="-10" dirty="0">
                <a:latin typeface="Calibri"/>
                <a:cs typeface="Calibri"/>
              </a:rPr>
              <a:t>dituliskan </a:t>
            </a:r>
            <a:r>
              <a:rPr sz="2000" spc="-15" dirty="0">
                <a:latin typeface="Calibri"/>
                <a:cs typeface="Calibri"/>
              </a:rPr>
              <a:t>kembali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meja (disimpan </a:t>
            </a:r>
            <a:r>
              <a:rPr sz="2000" spc="-15" dirty="0">
                <a:latin typeface="Calibri"/>
                <a:cs typeface="Calibri"/>
              </a:rPr>
              <a:t>kembali </a:t>
            </a:r>
            <a:r>
              <a:rPr sz="2000" spc="-60" dirty="0">
                <a:latin typeface="Calibri"/>
                <a:cs typeface="Calibri"/>
              </a:rPr>
              <a:t>ke  </a:t>
            </a:r>
            <a:r>
              <a:rPr sz="2000" spc="-5" dirty="0">
                <a:latin typeface="Calibri"/>
                <a:cs typeface="Calibri"/>
              </a:rPr>
              <a:t>memori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utama).</a:t>
            </a:r>
            <a:endParaRPr sz="2000">
              <a:latin typeface="Calibri"/>
              <a:cs typeface="Calibri"/>
            </a:endParaRPr>
          </a:p>
          <a:p>
            <a:pPr marL="285115" indent="-273050" algn="just">
              <a:lnSpc>
                <a:spcPct val="100000"/>
              </a:lnSpc>
              <a:spcBef>
                <a:spcPts val="18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Setelah </a:t>
            </a:r>
            <a:r>
              <a:rPr sz="2000" dirty="0">
                <a:latin typeface="Calibri"/>
                <a:cs typeface="Calibri"/>
              </a:rPr>
              <a:t>itu mungkin </a:t>
            </a:r>
            <a:r>
              <a:rPr sz="2000" spc="-10" dirty="0">
                <a:latin typeface="Calibri"/>
                <a:cs typeface="Calibri"/>
              </a:rPr>
              <a:t>data, </a:t>
            </a:r>
            <a:r>
              <a:rPr sz="2000" spc="-15" dirty="0">
                <a:latin typeface="Calibri"/>
                <a:cs typeface="Calibri"/>
              </a:rPr>
              <a:t>program,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5" dirty="0">
                <a:latin typeface="Calibri"/>
                <a:cs typeface="Calibri"/>
              </a:rPr>
              <a:t>hasilnya </a:t>
            </a:r>
            <a:r>
              <a:rPr sz="2000" spc="-5" dirty="0">
                <a:latin typeface="Calibri"/>
                <a:cs typeface="Calibri"/>
              </a:rPr>
              <a:t>disimpan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secara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permanen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dalam lemari </a:t>
            </a:r>
            <a:r>
              <a:rPr sz="2000" spc="-10" dirty="0">
                <a:latin typeface="Calibri"/>
                <a:cs typeface="Calibri"/>
              </a:rPr>
              <a:t>kabinet </a:t>
            </a:r>
            <a:r>
              <a:rPr sz="2000" spc="-5" dirty="0">
                <a:latin typeface="Calibri"/>
                <a:cs typeface="Calibri"/>
              </a:rPr>
              <a:t>(penyimpanan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sekunder).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dirty="0"/>
              <a:t>I</a:t>
            </a:r>
            <a:r>
              <a:rPr sz="4000" spc="-90" dirty="0"/>
              <a:t>S</a:t>
            </a:r>
            <a:r>
              <a:rPr sz="4000" spc="-10" dirty="0"/>
              <a:t>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04646"/>
            <a:ext cx="7997825" cy="415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Banyak </a:t>
            </a:r>
            <a:r>
              <a:rPr sz="1800" i="1" spc="-10" dirty="0">
                <a:latin typeface="Calibri"/>
                <a:cs typeface="Calibri"/>
              </a:rPr>
              <a:t>register </a:t>
            </a:r>
            <a:r>
              <a:rPr sz="1800" spc="-5" dirty="0">
                <a:latin typeface="Calibri"/>
                <a:cs typeface="Calibri"/>
              </a:rPr>
              <a:t>dalam </a:t>
            </a:r>
            <a:r>
              <a:rPr sz="1800" spc="-15" dirty="0">
                <a:latin typeface="Calibri"/>
                <a:cs typeface="Calibri"/>
              </a:rPr>
              <a:t>CPU, </a:t>
            </a:r>
            <a:r>
              <a:rPr sz="1800" spc="-5" dirty="0">
                <a:latin typeface="Calibri"/>
                <a:cs typeface="Calibri"/>
              </a:rPr>
              <a:t>masing-masing </a:t>
            </a:r>
            <a:r>
              <a:rPr sz="1800" dirty="0">
                <a:latin typeface="Calibri"/>
                <a:cs typeface="Calibri"/>
              </a:rPr>
              <a:t>sesuai </a:t>
            </a:r>
            <a:r>
              <a:rPr sz="1800" spc="-10" dirty="0">
                <a:latin typeface="Calibri"/>
                <a:cs typeface="Calibri"/>
              </a:rPr>
              <a:t>dengan fungsinya yaitu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61340" marR="5715" lvl="1" indent="-229235" algn="just">
              <a:lnSpc>
                <a:spcPct val="150100"/>
              </a:lnSpc>
              <a:spcBef>
                <a:spcPts val="39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spc="-10" dirty="0">
                <a:latin typeface="Calibri"/>
                <a:cs typeface="Calibri"/>
              </a:rPr>
              <a:t>Instruction </a:t>
            </a:r>
            <a:r>
              <a:rPr sz="1800" i="1" spc="-15" dirty="0">
                <a:latin typeface="Calibri"/>
                <a:cs typeface="Calibri"/>
              </a:rPr>
              <a:t>Register </a:t>
            </a:r>
            <a:r>
              <a:rPr sz="1800" spc="-5" dirty="0">
                <a:latin typeface="Calibri"/>
                <a:cs typeface="Calibri"/>
              </a:rPr>
              <a:t>(IR) digunakan untuk menyimpan </a:t>
            </a:r>
            <a:r>
              <a:rPr sz="1800" spc="-10" dirty="0">
                <a:latin typeface="Calibri"/>
                <a:cs typeface="Calibri"/>
              </a:rPr>
              <a:t>instruksi yang </a:t>
            </a:r>
            <a:r>
              <a:rPr sz="1800" spc="-5" dirty="0">
                <a:latin typeface="Calibri"/>
                <a:cs typeface="Calibri"/>
              </a:rPr>
              <a:t>sedang  diproses.</a:t>
            </a:r>
            <a:endParaRPr sz="1800">
              <a:latin typeface="Calibri"/>
              <a:cs typeface="Calibri"/>
            </a:endParaRPr>
          </a:p>
          <a:p>
            <a:pPr marL="561340" marR="5080" lvl="1" indent="-229235" algn="just">
              <a:lnSpc>
                <a:spcPct val="150000"/>
              </a:lnSpc>
              <a:spcBef>
                <a:spcPts val="40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spc="-5" dirty="0">
                <a:latin typeface="Calibri"/>
                <a:cs typeface="Calibri"/>
              </a:rPr>
              <a:t>Program </a:t>
            </a:r>
            <a:r>
              <a:rPr sz="1800" i="1" spc="-10" dirty="0">
                <a:latin typeface="Calibri"/>
                <a:cs typeface="Calibri"/>
              </a:rPr>
              <a:t>Counter </a:t>
            </a:r>
            <a:r>
              <a:rPr sz="1800" spc="-5" dirty="0">
                <a:latin typeface="Calibri"/>
                <a:cs typeface="Calibri"/>
              </a:rPr>
              <a:t>(PC) </a:t>
            </a:r>
            <a:r>
              <a:rPr sz="1800" spc="-10" dirty="0">
                <a:latin typeface="Calibri"/>
                <a:cs typeface="Calibri"/>
              </a:rPr>
              <a:t>digunakan </a:t>
            </a:r>
            <a:r>
              <a:rPr sz="1800" spc="-5" dirty="0">
                <a:latin typeface="Calibri"/>
                <a:cs typeface="Calibri"/>
              </a:rPr>
              <a:t>untuk menyimpan alamat </a:t>
            </a:r>
            <a:r>
              <a:rPr sz="1800" spc="-10" dirty="0">
                <a:latin typeface="Calibri"/>
                <a:cs typeface="Calibri"/>
              </a:rPr>
              <a:t>lokasi </a:t>
            </a:r>
            <a:r>
              <a:rPr sz="1800" spc="-5" dirty="0">
                <a:latin typeface="Calibri"/>
                <a:cs typeface="Calibri"/>
              </a:rPr>
              <a:t>dari memori  </a:t>
            </a:r>
            <a:r>
              <a:rPr sz="1800" spc="-10" dirty="0">
                <a:latin typeface="Calibri"/>
                <a:cs typeface="Calibri"/>
              </a:rPr>
              <a:t>utama yang </a:t>
            </a:r>
            <a:r>
              <a:rPr sz="1800" spc="-5" dirty="0">
                <a:latin typeface="Calibri"/>
                <a:cs typeface="Calibri"/>
              </a:rPr>
              <a:t>berisi </a:t>
            </a:r>
            <a:r>
              <a:rPr sz="1800" spc="-10" dirty="0">
                <a:latin typeface="Calibri"/>
                <a:cs typeface="Calibri"/>
              </a:rPr>
              <a:t>instruksi yang </a:t>
            </a:r>
            <a:r>
              <a:rPr sz="1800" spc="-5" dirty="0">
                <a:latin typeface="Calibri"/>
                <a:cs typeface="Calibri"/>
              </a:rPr>
              <a:t>sedang diproses. Selama </a:t>
            </a:r>
            <a:r>
              <a:rPr sz="1800" spc="-10" dirty="0">
                <a:latin typeface="Calibri"/>
                <a:cs typeface="Calibri"/>
              </a:rPr>
              <a:t>pemrosesan  instruksi, </a:t>
            </a:r>
            <a:r>
              <a:rPr sz="1800" spc="-5" dirty="0">
                <a:latin typeface="Calibri"/>
                <a:cs typeface="Calibri"/>
              </a:rPr>
              <a:t>isi PC diubah menjadi alamat dari memori </a:t>
            </a:r>
            <a:r>
              <a:rPr sz="1800" spc="-10" dirty="0">
                <a:latin typeface="Calibri"/>
                <a:cs typeface="Calibri"/>
              </a:rPr>
              <a:t>utama yang </a:t>
            </a:r>
            <a:r>
              <a:rPr sz="1800" spc="-5" dirty="0">
                <a:latin typeface="Calibri"/>
                <a:cs typeface="Calibri"/>
              </a:rPr>
              <a:t>berisi </a:t>
            </a:r>
            <a:r>
              <a:rPr sz="1800" spc="-10" dirty="0">
                <a:latin typeface="Calibri"/>
                <a:cs typeface="Calibri"/>
              </a:rPr>
              <a:t>instruksi  </a:t>
            </a:r>
            <a:r>
              <a:rPr sz="1800" spc="-15" dirty="0">
                <a:latin typeface="Calibri"/>
                <a:cs typeface="Calibri"/>
              </a:rPr>
              <a:t>berikutnya.</a:t>
            </a:r>
            <a:endParaRPr sz="1800">
              <a:latin typeface="Calibri"/>
              <a:cs typeface="Calibri"/>
            </a:endParaRPr>
          </a:p>
          <a:p>
            <a:pPr marL="561340" marR="5080" lvl="1" indent="-229235" algn="just">
              <a:lnSpc>
                <a:spcPct val="150000"/>
              </a:lnSpc>
              <a:spcBef>
                <a:spcPts val="409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spc="-5" dirty="0">
                <a:latin typeface="Calibri"/>
                <a:cs typeface="Calibri"/>
              </a:rPr>
              <a:t>General purpose </a:t>
            </a:r>
            <a:r>
              <a:rPr sz="1800" i="1" spc="-10" dirty="0">
                <a:latin typeface="Calibri"/>
                <a:cs typeface="Calibri"/>
              </a:rPr>
              <a:t>register</a:t>
            </a:r>
            <a:r>
              <a:rPr sz="1800" spc="-10" dirty="0">
                <a:latin typeface="Calibri"/>
                <a:cs typeface="Calibri"/>
              </a:rPr>
              <a:t>, punya kegunaan </a:t>
            </a:r>
            <a:r>
              <a:rPr sz="1800" spc="-5" dirty="0">
                <a:latin typeface="Calibri"/>
                <a:cs typeface="Calibri"/>
              </a:rPr>
              <a:t>umum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5" dirty="0">
                <a:latin typeface="Calibri"/>
                <a:cs typeface="Calibri"/>
              </a:rPr>
              <a:t>berhubungan </a:t>
            </a:r>
            <a:r>
              <a:rPr sz="1800" spc="-10" dirty="0">
                <a:latin typeface="Calibri"/>
                <a:cs typeface="Calibri"/>
              </a:rPr>
              <a:t>dengan 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5" dirty="0">
                <a:latin typeface="Calibri"/>
                <a:cs typeface="Calibri"/>
              </a:rPr>
              <a:t>sedang diproses. </a:t>
            </a:r>
            <a:r>
              <a:rPr sz="1800" spc="-10" dirty="0">
                <a:latin typeface="Calibri"/>
                <a:cs typeface="Calibri"/>
              </a:rPr>
              <a:t>Contoh, </a:t>
            </a:r>
            <a:r>
              <a:rPr sz="1800" spc="-15" dirty="0">
                <a:latin typeface="Calibri"/>
                <a:cs typeface="Calibri"/>
              </a:rPr>
              <a:t>yg </a:t>
            </a:r>
            <a:r>
              <a:rPr sz="1800" spc="-5" dirty="0">
                <a:latin typeface="Calibri"/>
                <a:cs typeface="Calibri"/>
              </a:rPr>
              <a:t>digunakan untuk </a:t>
            </a:r>
            <a:r>
              <a:rPr sz="1800" dirty="0">
                <a:latin typeface="Calibri"/>
                <a:cs typeface="Calibri"/>
              </a:rPr>
              <a:t>menampung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spc="-5" dirty="0">
                <a:latin typeface="Calibri"/>
                <a:cs typeface="Calibri"/>
              </a:rPr>
              <a:t>disebut </a:t>
            </a:r>
            <a:r>
              <a:rPr sz="1800" i="1" spc="-5" dirty="0">
                <a:latin typeface="Calibri"/>
                <a:cs typeface="Calibri"/>
              </a:rPr>
              <a:t>operand </a:t>
            </a:r>
            <a:r>
              <a:rPr sz="1800" i="1" spc="-10" dirty="0">
                <a:latin typeface="Calibri"/>
                <a:cs typeface="Calibri"/>
              </a:rPr>
              <a:t>register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untuk </a:t>
            </a:r>
            <a:r>
              <a:rPr sz="1800" dirty="0">
                <a:latin typeface="Calibri"/>
                <a:cs typeface="Calibri"/>
              </a:rPr>
              <a:t>menampung </a:t>
            </a:r>
            <a:r>
              <a:rPr sz="1800" spc="-5" dirty="0">
                <a:latin typeface="Calibri"/>
                <a:cs typeface="Calibri"/>
              </a:rPr>
              <a:t>hasil disebut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accumulator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dirty="0"/>
              <a:t>I</a:t>
            </a:r>
            <a:r>
              <a:rPr sz="4000" spc="-90" dirty="0"/>
              <a:t>S</a:t>
            </a:r>
            <a:r>
              <a:rPr sz="4000" spc="-10" dirty="0"/>
              <a:t>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55980" y="960475"/>
            <a:ext cx="7677150" cy="332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50100"/>
              </a:lnSpc>
              <a:spcBef>
                <a:spcPts val="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i="1" dirty="0">
                <a:latin typeface="Calibri"/>
                <a:cs typeface="Calibri"/>
              </a:rPr>
              <a:t>Memory </a:t>
            </a:r>
            <a:r>
              <a:rPr sz="2000" i="1" spc="-10" dirty="0">
                <a:latin typeface="Calibri"/>
                <a:cs typeface="Calibri"/>
              </a:rPr>
              <a:t>data register </a:t>
            </a:r>
            <a:r>
              <a:rPr sz="2000" spc="-5" dirty="0">
                <a:latin typeface="Calibri"/>
                <a:cs typeface="Calibri"/>
              </a:rPr>
              <a:t>(MDR) digunakan </a:t>
            </a:r>
            <a:r>
              <a:rPr sz="2000" spc="-10" dirty="0">
                <a:latin typeface="Calibri"/>
                <a:cs typeface="Calibri"/>
              </a:rPr>
              <a:t>untuk </a:t>
            </a:r>
            <a:r>
              <a:rPr sz="2000" spc="-5" dirty="0">
                <a:latin typeface="Calibri"/>
                <a:cs typeface="Calibri"/>
              </a:rPr>
              <a:t>menampung </a:t>
            </a:r>
            <a:r>
              <a:rPr sz="2000" spc="-15" dirty="0">
                <a:latin typeface="Calibri"/>
                <a:cs typeface="Calibri"/>
              </a:rPr>
              <a:t>data atau  </a:t>
            </a:r>
            <a:r>
              <a:rPr sz="2000" spc="-5" dirty="0">
                <a:latin typeface="Calibri"/>
                <a:cs typeface="Calibri"/>
              </a:rPr>
              <a:t>instruksi hasil pengiriman dari </a:t>
            </a:r>
            <a:r>
              <a:rPr sz="2000" dirty="0">
                <a:latin typeface="Calibri"/>
                <a:cs typeface="Calibri"/>
              </a:rPr>
              <a:t>memori </a:t>
            </a:r>
            <a:r>
              <a:rPr sz="2000" spc="-5" dirty="0">
                <a:latin typeface="Calibri"/>
                <a:cs typeface="Calibri"/>
              </a:rPr>
              <a:t>utama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CPU </a:t>
            </a:r>
            <a:r>
              <a:rPr sz="2000" spc="-10" dirty="0">
                <a:latin typeface="Calibri"/>
                <a:cs typeface="Calibri"/>
              </a:rPr>
              <a:t>atau </a:t>
            </a:r>
            <a:r>
              <a:rPr sz="2000" spc="-5" dirty="0">
                <a:latin typeface="Calibri"/>
                <a:cs typeface="Calibri"/>
              </a:rPr>
              <a:t>menampung 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yg akan direkam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memori utama, hasil pengolahan oleh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CPU.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9B2C1F"/>
              </a:buClr>
              <a:buFont typeface="Wingdings 2"/>
              <a:buChar char="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B2C1F"/>
              </a:buClr>
              <a:buFont typeface="Wingdings 2"/>
              <a:buChar char=""/>
            </a:pPr>
            <a:endParaRPr sz="180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50000"/>
              </a:lnSpc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i="1" dirty="0">
                <a:latin typeface="Calibri"/>
                <a:cs typeface="Calibri"/>
              </a:rPr>
              <a:t>Memory </a:t>
            </a:r>
            <a:r>
              <a:rPr sz="2000" i="1" spc="-10" dirty="0">
                <a:latin typeface="Calibri"/>
                <a:cs typeface="Calibri"/>
              </a:rPr>
              <a:t>address register </a:t>
            </a:r>
            <a:r>
              <a:rPr sz="2000" dirty="0">
                <a:latin typeface="Calibri"/>
                <a:cs typeface="Calibri"/>
              </a:rPr>
              <a:t>(MAR) </a:t>
            </a:r>
            <a:r>
              <a:rPr sz="2000" spc="-10" dirty="0">
                <a:latin typeface="Calibri"/>
                <a:cs typeface="Calibri"/>
              </a:rPr>
              <a:t>digunakan untuk </a:t>
            </a:r>
            <a:r>
              <a:rPr sz="2000" spc="-5" dirty="0">
                <a:latin typeface="Calibri"/>
                <a:cs typeface="Calibri"/>
              </a:rPr>
              <a:t>menampung alamat  </a:t>
            </a:r>
            <a:r>
              <a:rPr sz="2000" spc="-15" dirty="0">
                <a:latin typeface="Calibri"/>
                <a:cs typeface="Calibri"/>
              </a:rPr>
              <a:t>data atau </a:t>
            </a:r>
            <a:r>
              <a:rPr sz="2000" spc="-5" dirty="0">
                <a:latin typeface="Calibri"/>
                <a:cs typeface="Calibri"/>
              </a:rPr>
              <a:t>instruksi </a:t>
            </a:r>
            <a:r>
              <a:rPr sz="2000" dirty="0">
                <a:latin typeface="Calibri"/>
                <a:cs typeface="Calibri"/>
              </a:rPr>
              <a:t>pada </a:t>
            </a:r>
            <a:r>
              <a:rPr sz="2000" spc="-5" dirty="0">
                <a:latin typeface="Calibri"/>
                <a:cs typeface="Calibri"/>
              </a:rPr>
              <a:t>memori utama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-10" dirty="0">
                <a:latin typeface="Calibri"/>
                <a:cs typeface="Calibri"/>
              </a:rPr>
              <a:t>akan </a:t>
            </a:r>
            <a:r>
              <a:rPr sz="2000" spc="-5" dirty="0">
                <a:latin typeface="Calibri"/>
                <a:cs typeface="Calibri"/>
              </a:rPr>
              <a:t>diambil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-15" dirty="0">
                <a:latin typeface="Calibri"/>
                <a:cs typeface="Calibri"/>
              </a:rPr>
              <a:t>akan  </a:t>
            </a:r>
            <a:r>
              <a:rPr sz="2000" spc="-10" dirty="0">
                <a:latin typeface="Calibri"/>
                <a:cs typeface="Calibri"/>
              </a:rPr>
              <a:t>diletakkan.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</a:t>
            </a:r>
            <a:r>
              <a:rPr sz="4000" dirty="0"/>
              <a:t>E</a:t>
            </a:r>
            <a:r>
              <a:rPr sz="4000" spc="-5" dirty="0"/>
              <a:t>G</a:t>
            </a:r>
            <a:r>
              <a:rPr sz="4000" dirty="0"/>
              <a:t>I</a:t>
            </a:r>
            <a:r>
              <a:rPr sz="4000" spc="-90" dirty="0"/>
              <a:t>S</a:t>
            </a:r>
            <a:r>
              <a:rPr sz="4000" spc="-10" dirty="0"/>
              <a:t>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55980" y="960475"/>
            <a:ext cx="7678420" cy="464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9235" algn="just">
              <a:lnSpc>
                <a:spcPct val="150000"/>
              </a:lnSpc>
              <a:spcBef>
                <a:spcPts val="10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Selain </a:t>
            </a:r>
            <a:r>
              <a:rPr sz="2000" i="1" spc="-10" dirty="0">
                <a:latin typeface="Calibri"/>
                <a:cs typeface="Calibri"/>
              </a:rPr>
              <a:t>register</a:t>
            </a:r>
            <a:r>
              <a:rPr sz="2000" spc="-10" dirty="0">
                <a:latin typeface="Calibri"/>
                <a:cs typeface="Calibri"/>
              </a:rPr>
              <a:t>, beberapa </a:t>
            </a:r>
            <a:r>
              <a:rPr sz="2000" spc="-5" dirty="0">
                <a:latin typeface="Calibri"/>
                <a:cs typeface="Calibri"/>
              </a:rPr>
              <a:t>CPU menggunakan </a:t>
            </a:r>
            <a:r>
              <a:rPr sz="2000" spc="-10" dirty="0">
                <a:latin typeface="Calibri"/>
                <a:cs typeface="Calibri"/>
              </a:rPr>
              <a:t>suatu </a:t>
            </a:r>
            <a:r>
              <a:rPr sz="2000" i="1" spc="-10" dirty="0">
                <a:latin typeface="Calibri"/>
                <a:cs typeface="Calibri"/>
              </a:rPr>
              <a:t>cache </a:t>
            </a:r>
            <a:r>
              <a:rPr sz="2000" i="1" dirty="0">
                <a:latin typeface="Calibri"/>
                <a:cs typeface="Calibri"/>
              </a:rPr>
              <a:t>memory </a:t>
            </a:r>
            <a:r>
              <a:rPr sz="2000" spc="-10" dirty="0">
                <a:latin typeface="Calibri"/>
                <a:cs typeface="Calibri"/>
              </a:rPr>
              <a:t>yang  mempunyai </a:t>
            </a:r>
            <a:r>
              <a:rPr sz="2000" spc="-15" dirty="0">
                <a:latin typeface="Calibri"/>
                <a:cs typeface="Calibri"/>
              </a:rPr>
              <a:t>kecepatan sangat </a:t>
            </a:r>
            <a:r>
              <a:rPr sz="2000" dirty="0">
                <a:latin typeface="Calibri"/>
                <a:cs typeface="Calibri"/>
              </a:rPr>
              <a:t>tinggi, </a:t>
            </a:r>
            <a:r>
              <a:rPr sz="2000" spc="-15" dirty="0">
                <a:latin typeface="Calibri"/>
                <a:cs typeface="Calibri"/>
              </a:rPr>
              <a:t>agar kerja </a:t>
            </a:r>
            <a:r>
              <a:rPr sz="2000" spc="-5" dirty="0">
                <a:latin typeface="Calibri"/>
                <a:cs typeface="Calibri"/>
              </a:rPr>
              <a:t>CPU lebih efisien.  </a:t>
            </a:r>
            <a:r>
              <a:rPr sz="2000" spc="-30" dirty="0">
                <a:latin typeface="Calibri"/>
                <a:cs typeface="Calibri"/>
              </a:rPr>
              <a:t>Tanpa </a:t>
            </a:r>
            <a:r>
              <a:rPr sz="2000" i="1" spc="-10" dirty="0">
                <a:latin typeface="Calibri"/>
                <a:cs typeface="Calibri"/>
              </a:rPr>
              <a:t>cache </a:t>
            </a:r>
            <a:r>
              <a:rPr sz="2000" i="1" dirty="0">
                <a:latin typeface="Calibri"/>
                <a:cs typeface="Calibri"/>
              </a:rPr>
              <a:t>memory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CPU </a:t>
            </a:r>
            <a:r>
              <a:rPr sz="2000" spc="-10" dirty="0">
                <a:latin typeface="Calibri"/>
                <a:cs typeface="Calibri"/>
              </a:rPr>
              <a:t>akan </a:t>
            </a:r>
            <a:r>
              <a:rPr sz="2000" spc="-5" dirty="0">
                <a:latin typeface="Calibri"/>
                <a:cs typeface="Calibri"/>
              </a:rPr>
              <a:t>menunggu sampai </a:t>
            </a:r>
            <a:r>
              <a:rPr sz="2000" spc="-15" dirty="0">
                <a:latin typeface="Calibri"/>
                <a:cs typeface="Calibri"/>
              </a:rPr>
              <a:t>data/ </a:t>
            </a:r>
            <a:r>
              <a:rPr sz="2000" spc="-5" dirty="0">
                <a:latin typeface="Calibri"/>
                <a:cs typeface="Calibri"/>
              </a:rPr>
              <a:t>instruksi  diterima </a:t>
            </a:r>
            <a:r>
              <a:rPr sz="2000" dirty="0">
                <a:latin typeface="Calibri"/>
                <a:cs typeface="Calibri"/>
              </a:rPr>
              <a:t>dari </a:t>
            </a:r>
            <a:r>
              <a:rPr sz="2000" spc="-5" dirty="0">
                <a:latin typeface="Calibri"/>
                <a:cs typeface="Calibri"/>
              </a:rPr>
              <a:t>memori utama,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dirty="0">
                <a:latin typeface="Calibri"/>
                <a:cs typeface="Calibri"/>
              </a:rPr>
              <a:t>menunggu </a:t>
            </a:r>
            <a:r>
              <a:rPr sz="2000" spc="-5" dirty="0">
                <a:latin typeface="Calibri"/>
                <a:cs typeface="Calibri"/>
              </a:rPr>
              <a:t>hasil pengolahan selesai  dikirim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memori utama, baru </a:t>
            </a:r>
            <a:r>
              <a:rPr sz="2000" spc="-10" dirty="0">
                <a:latin typeface="Calibri"/>
                <a:cs typeface="Calibri"/>
              </a:rPr>
              <a:t>proses selanjutnya </a:t>
            </a:r>
            <a:r>
              <a:rPr sz="2000" spc="-5" dirty="0">
                <a:latin typeface="Calibri"/>
                <a:cs typeface="Calibri"/>
              </a:rPr>
              <a:t>bisa </a:t>
            </a:r>
            <a:r>
              <a:rPr sz="2000" spc="-10" dirty="0">
                <a:latin typeface="Calibri"/>
                <a:cs typeface="Calibri"/>
              </a:rPr>
              <a:t>dilakukan.  Padahal proses </a:t>
            </a:r>
            <a:r>
              <a:rPr sz="2000" spc="-5" dirty="0">
                <a:latin typeface="Calibri"/>
                <a:cs typeface="Calibri"/>
              </a:rPr>
              <a:t>dari memori utama lebih </a:t>
            </a:r>
            <a:r>
              <a:rPr sz="2000" spc="-10" dirty="0">
                <a:latin typeface="Calibri"/>
                <a:cs typeface="Calibri"/>
              </a:rPr>
              <a:t>lambat </a:t>
            </a:r>
            <a:r>
              <a:rPr sz="2000" spc="-5" dirty="0">
                <a:latin typeface="Calibri"/>
                <a:cs typeface="Calibri"/>
              </a:rPr>
              <a:t>dibanding </a:t>
            </a:r>
            <a:r>
              <a:rPr sz="2000" spc="-10" dirty="0">
                <a:latin typeface="Calibri"/>
                <a:cs typeface="Calibri"/>
              </a:rPr>
              <a:t>kecepatan  </a:t>
            </a:r>
            <a:r>
              <a:rPr sz="2000" i="1" spc="-10" dirty="0">
                <a:latin typeface="Calibri"/>
                <a:cs typeface="Calibri"/>
              </a:rPr>
              <a:t>register </a:t>
            </a:r>
            <a:r>
              <a:rPr sz="2000" spc="-5" dirty="0">
                <a:latin typeface="Calibri"/>
                <a:cs typeface="Calibri"/>
              </a:rPr>
              <a:t>sehingga </a:t>
            </a:r>
            <a:r>
              <a:rPr sz="2000" spc="-10" dirty="0">
                <a:latin typeface="Calibri"/>
                <a:cs typeface="Calibri"/>
              </a:rPr>
              <a:t>akan </a:t>
            </a:r>
            <a:r>
              <a:rPr sz="2000" spc="-15" dirty="0">
                <a:latin typeface="Calibri"/>
                <a:cs typeface="Calibri"/>
              </a:rPr>
              <a:t>banyak </a:t>
            </a:r>
            <a:r>
              <a:rPr sz="2000" spc="-10" dirty="0">
                <a:latin typeface="Calibri"/>
                <a:cs typeface="Calibri"/>
              </a:rPr>
              <a:t>waktu</a:t>
            </a:r>
            <a:r>
              <a:rPr sz="2000" spc="-5" dirty="0">
                <a:latin typeface="Calibri"/>
                <a:cs typeface="Calibri"/>
              </a:rPr>
              <a:t> terbuang.</a:t>
            </a:r>
            <a:endParaRPr sz="20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15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15" dirty="0">
                <a:latin typeface="Calibri"/>
                <a:cs typeface="Calibri"/>
              </a:rPr>
              <a:t>adanya </a:t>
            </a:r>
            <a:r>
              <a:rPr sz="2000" i="1" spc="-5" dirty="0">
                <a:latin typeface="Calibri"/>
                <a:cs typeface="Calibri"/>
              </a:rPr>
              <a:t>cache memory</a:t>
            </a:r>
            <a:r>
              <a:rPr sz="2000" spc="-5" dirty="0">
                <a:latin typeface="Calibri"/>
                <a:cs typeface="Calibri"/>
              </a:rPr>
              <a:t>, sejumlah blok </a:t>
            </a:r>
            <a:r>
              <a:rPr sz="2000" spc="-10" dirty="0">
                <a:latin typeface="Calibri"/>
                <a:cs typeface="Calibri"/>
              </a:rPr>
              <a:t>informasi </a:t>
            </a:r>
            <a:r>
              <a:rPr sz="2000" spc="-5" dirty="0">
                <a:latin typeface="Calibri"/>
                <a:cs typeface="Calibri"/>
              </a:rPr>
              <a:t>pada memori  utama </a:t>
            </a:r>
            <a:r>
              <a:rPr sz="2000" spc="-10" dirty="0">
                <a:latin typeface="Calibri"/>
                <a:cs typeface="Calibri"/>
              </a:rPr>
              <a:t>dipindahkan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i="1" spc="-10" dirty="0">
                <a:latin typeface="Calibri"/>
                <a:cs typeface="Calibri"/>
              </a:rPr>
              <a:t>cache </a:t>
            </a:r>
            <a:r>
              <a:rPr sz="2000" i="1" dirty="0">
                <a:latin typeface="Calibri"/>
                <a:cs typeface="Calibri"/>
              </a:rPr>
              <a:t>memory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selanjutnya CPU akan </a:t>
            </a:r>
            <a:r>
              <a:rPr sz="2000" spc="-5" dirty="0">
                <a:latin typeface="Calibri"/>
                <a:cs typeface="Calibri"/>
              </a:rPr>
              <a:t>selalu  berhubungan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i="1" spc="-10" dirty="0">
                <a:latin typeface="Calibri"/>
                <a:cs typeface="Calibri"/>
              </a:rPr>
              <a:t>cache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1889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" dirty="0"/>
              <a:t>M</a:t>
            </a:r>
            <a:r>
              <a:rPr sz="4000" spc="-5" dirty="0"/>
              <a:t>E</a:t>
            </a:r>
            <a:r>
              <a:rPr sz="4000" spc="10" dirty="0"/>
              <a:t>M</a:t>
            </a:r>
            <a:r>
              <a:rPr sz="4000" spc="-5" dirty="0"/>
              <a:t>ORI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0475"/>
            <a:ext cx="7995920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spc="-5" dirty="0">
                <a:latin typeface="Calibri"/>
                <a:cs typeface="Calibri"/>
              </a:rPr>
              <a:t>CPU </a:t>
            </a:r>
            <a:r>
              <a:rPr sz="2000" spc="-10" dirty="0">
                <a:latin typeface="Calibri"/>
                <a:cs typeface="Calibri"/>
              </a:rPr>
              <a:t>berukuran </a:t>
            </a:r>
            <a:r>
              <a:rPr sz="2000" spc="-15" dirty="0">
                <a:latin typeface="Calibri"/>
                <a:cs typeface="Calibri"/>
              </a:rPr>
              <a:t>kecil </a:t>
            </a:r>
            <a:r>
              <a:rPr sz="2000" spc="-5" dirty="0">
                <a:latin typeface="Calibri"/>
                <a:cs typeface="Calibri"/>
              </a:rPr>
              <a:t>sehingga tidak dapat menyimpan semua  </a:t>
            </a:r>
            <a:r>
              <a:rPr sz="2000" spc="-10" dirty="0">
                <a:latin typeface="Calibri"/>
                <a:cs typeface="Calibri"/>
              </a:rPr>
              <a:t>informasi, maka </a:t>
            </a:r>
            <a:r>
              <a:rPr sz="2000" spc="-5" dirty="0">
                <a:latin typeface="Calibri"/>
                <a:cs typeface="Calibri"/>
              </a:rPr>
              <a:t>CPU harus dilengkapi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alat penyimpan  </a:t>
            </a:r>
            <a:r>
              <a:rPr sz="2000" spc="-10" dirty="0">
                <a:latin typeface="Calibri"/>
                <a:cs typeface="Calibri"/>
              </a:rPr>
              <a:t>berkapasitas </a:t>
            </a:r>
            <a:r>
              <a:rPr sz="2000" spc="-5" dirty="0">
                <a:latin typeface="Calibri"/>
                <a:cs typeface="Calibri"/>
              </a:rPr>
              <a:t>lebih besar </a:t>
            </a:r>
            <a:r>
              <a:rPr sz="2000" spc="-10" dirty="0">
                <a:latin typeface="Calibri"/>
                <a:cs typeface="Calibri"/>
              </a:rPr>
              <a:t>yaitu </a:t>
            </a:r>
            <a:r>
              <a:rPr sz="2000" i="1" dirty="0">
                <a:latin typeface="Calibri"/>
                <a:cs typeface="Calibri"/>
              </a:rPr>
              <a:t>memori</a:t>
            </a:r>
            <a:r>
              <a:rPr sz="2000" i="1" spc="5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utama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Ilustrasi, sebagai sekumpulan </a:t>
            </a:r>
            <a:r>
              <a:rPr sz="2000" spc="-15" dirty="0">
                <a:latin typeface="Calibri"/>
                <a:cs typeface="Calibri"/>
              </a:rPr>
              <a:t>kotak-2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dirty="0">
                <a:latin typeface="Calibri"/>
                <a:cs typeface="Calibri"/>
              </a:rPr>
              <a:t>masing-2 </a:t>
            </a:r>
            <a:r>
              <a:rPr sz="2000" spc="-10" dirty="0">
                <a:latin typeface="Calibri"/>
                <a:cs typeface="Calibri"/>
              </a:rPr>
              <a:t>dapat </a:t>
            </a:r>
            <a:r>
              <a:rPr sz="2000" spc="-5" dirty="0">
                <a:latin typeface="Calibri"/>
                <a:cs typeface="Calibri"/>
              </a:rPr>
              <a:t>menyimpan  sepenggal </a:t>
            </a:r>
            <a:r>
              <a:rPr sz="2000" spc="-10" dirty="0">
                <a:latin typeface="Calibri"/>
                <a:cs typeface="Calibri"/>
              </a:rPr>
              <a:t>informasi (data atau </a:t>
            </a:r>
            <a:r>
              <a:rPr sz="2000" spc="-5" dirty="0">
                <a:latin typeface="Calibri"/>
                <a:cs typeface="Calibri"/>
              </a:rPr>
              <a:t>instruksi). Tiap </a:t>
            </a:r>
            <a:r>
              <a:rPr sz="2000" spc="-10" dirty="0">
                <a:latin typeface="Calibri"/>
                <a:cs typeface="Calibri"/>
              </a:rPr>
              <a:t>lokasi </a:t>
            </a:r>
            <a:r>
              <a:rPr sz="2000" spc="-5" dirty="0">
                <a:latin typeface="Calibri"/>
                <a:cs typeface="Calibri"/>
              </a:rPr>
              <a:t>dari </a:t>
            </a:r>
            <a:r>
              <a:rPr sz="2000" spc="-20" dirty="0">
                <a:latin typeface="Calibri"/>
                <a:cs typeface="Calibri"/>
              </a:rPr>
              <a:t>kotak  </a:t>
            </a:r>
            <a:r>
              <a:rPr sz="2000" spc="-5" dirty="0">
                <a:latin typeface="Calibri"/>
                <a:cs typeface="Calibri"/>
              </a:rPr>
              <a:t>ditunjukkan oleh </a:t>
            </a:r>
            <a:r>
              <a:rPr sz="2000" spc="-10" dirty="0">
                <a:latin typeface="Calibri"/>
                <a:cs typeface="Calibri"/>
              </a:rPr>
              <a:t>suatu </a:t>
            </a:r>
            <a:r>
              <a:rPr sz="2000" spc="-5" dirty="0">
                <a:latin typeface="Calibri"/>
                <a:cs typeface="Calibri"/>
              </a:rPr>
              <a:t>alamat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address</a:t>
            </a:r>
            <a:r>
              <a:rPr sz="2000" spc="-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15" dirty="0">
                <a:latin typeface="Calibri"/>
                <a:cs typeface="Calibri"/>
              </a:rPr>
              <a:t>Ukuran </a:t>
            </a:r>
            <a:r>
              <a:rPr sz="2000" spc="-5" dirty="0">
                <a:latin typeface="Calibri"/>
                <a:cs typeface="Calibri"/>
              </a:rPr>
              <a:t>memori dlm </a:t>
            </a:r>
            <a:r>
              <a:rPr sz="2000" spc="-10" dirty="0">
                <a:latin typeface="Calibri"/>
                <a:cs typeface="Calibri"/>
              </a:rPr>
              <a:t>byte, </a:t>
            </a:r>
            <a:r>
              <a:rPr sz="2000" dirty="0">
                <a:latin typeface="Calibri"/>
                <a:cs typeface="Calibri"/>
              </a:rPr>
              <a:t>misal 1 Mb, 4 Mb, 8 Mb, </a:t>
            </a:r>
            <a:r>
              <a:rPr sz="2000" spc="-15" dirty="0">
                <a:latin typeface="Calibri"/>
                <a:cs typeface="Calibri"/>
              </a:rPr>
              <a:t>dstnya. Pada  umumnya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10" dirty="0">
                <a:latin typeface="Calibri"/>
                <a:cs typeface="Calibri"/>
              </a:rPr>
              <a:t>byte </a:t>
            </a:r>
            <a:r>
              <a:rPr sz="2000" spc="-5" dirty="0">
                <a:latin typeface="Calibri"/>
                <a:cs typeface="Calibri"/>
              </a:rPr>
              <a:t>memori </a:t>
            </a:r>
            <a:r>
              <a:rPr sz="2000" spc="-10" dirty="0">
                <a:latin typeface="Calibri"/>
                <a:cs typeface="Calibri"/>
              </a:rPr>
              <a:t>terdiri </a:t>
            </a:r>
            <a:r>
              <a:rPr sz="2000" dirty="0">
                <a:latin typeface="Calibri"/>
                <a:cs typeface="Calibri"/>
              </a:rPr>
              <a:t>dari 8 – 32 </a:t>
            </a:r>
            <a:r>
              <a:rPr sz="2000" spc="-5" dirty="0">
                <a:latin typeface="Calibri"/>
                <a:cs typeface="Calibri"/>
              </a:rPr>
              <a:t>bit (</a:t>
            </a:r>
            <a:r>
              <a:rPr sz="2000" i="1" spc="-5" dirty="0">
                <a:latin typeface="Calibri"/>
                <a:cs typeface="Calibri"/>
              </a:rPr>
              <a:t>binary digit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spc="-10" dirty="0">
                <a:latin typeface="Calibri"/>
                <a:cs typeface="Calibri"/>
              </a:rPr>
              <a:t>yaitu  </a:t>
            </a:r>
            <a:r>
              <a:rPr sz="2000" spc="-20" dirty="0">
                <a:latin typeface="Calibri"/>
                <a:cs typeface="Calibri"/>
              </a:rPr>
              <a:t>banyaknya </a:t>
            </a:r>
            <a:r>
              <a:rPr sz="2000" spc="-5" dirty="0">
                <a:latin typeface="Calibri"/>
                <a:cs typeface="Calibri"/>
              </a:rPr>
              <a:t>digit biner </a:t>
            </a:r>
            <a:r>
              <a:rPr sz="2000" dirty="0">
                <a:latin typeface="Calibri"/>
                <a:cs typeface="Calibri"/>
              </a:rPr>
              <a:t>(0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dirty="0">
                <a:latin typeface="Calibri"/>
                <a:cs typeface="Calibri"/>
              </a:rPr>
              <a:t>1) </a:t>
            </a:r>
            <a:r>
              <a:rPr sz="2000" spc="-15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mampu disimpan dalam satu </a:t>
            </a:r>
            <a:r>
              <a:rPr sz="2000" spc="-20" dirty="0">
                <a:latin typeface="Calibri"/>
                <a:cs typeface="Calibri"/>
              </a:rPr>
              <a:t>kotak  </a:t>
            </a:r>
            <a:r>
              <a:rPr sz="2000" spc="-5" dirty="0">
                <a:latin typeface="Calibri"/>
                <a:cs typeface="Calibri"/>
              </a:rPr>
              <a:t>memori.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5317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Random </a:t>
            </a:r>
            <a:r>
              <a:rPr sz="4000" spc="-10" dirty="0"/>
              <a:t>Access</a:t>
            </a:r>
            <a:r>
              <a:rPr sz="4000" spc="-80" dirty="0"/>
              <a:t> </a:t>
            </a:r>
            <a:r>
              <a:rPr sz="4000" spc="20" dirty="0"/>
              <a:t>Memory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92390" y="1340865"/>
            <a:ext cx="8394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dihapus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89180"/>
            <a:ext cx="1018540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Dapat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a).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610" y="1189180"/>
            <a:ext cx="6134735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920750" algn="l"/>
                <a:tab pos="1734820" algn="l"/>
                <a:tab pos="2353310" algn="l"/>
                <a:tab pos="3178175" algn="l"/>
                <a:tab pos="4530090" algn="l"/>
                <a:tab pos="5516245" algn="l"/>
              </a:tabLst>
            </a:pPr>
            <a:r>
              <a:rPr sz="2000" spc="-5" dirty="0">
                <a:latin typeface="Calibri"/>
                <a:cs typeface="Calibri"/>
              </a:rPr>
              <a:t>diakses	</a:t>
            </a:r>
            <a:r>
              <a:rPr sz="2000" spc="-10" dirty="0">
                <a:latin typeface="Calibri"/>
                <a:cs typeface="Calibri"/>
              </a:rPr>
              <a:t>secara	</a:t>
            </a:r>
            <a:r>
              <a:rPr sz="2000" spc="-5" dirty="0">
                <a:latin typeface="Calibri"/>
                <a:cs typeface="Calibri"/>
              </a:rPr>
              <a:t>acak	</a:t>
            </a:r>
            <a:r>
              <a:rPr sz="2000" spc="-10" dirty="0">
                <a:latin typeface="Calibri"/>
                <a:cs typeface="Calibri"/>
              </a:rPr>
              <a:t>(dapat	</a:t>
            </a:r>
            <a:r>
              <a:rPr sz="2000" spc="-5" dirty="0">
                <a:latin typeface="Calibri"/>
                <a:cs typeface="Calibri"/>
              </a:rPr>
              <a:t>diisi/ditulis,	diambil,	</a:t>
            </a:r>
            <a:r>
              <a:rPr sz="2000" spc="-15" dirty="0">
                <a:latin typeface="Calibri"/>
                <a:cs typeface="Calibri"/>
              </a:rPr>
              <a:t>atau</a:t>
            </a:r>
            <a:endParaRPr sz="2000">
              <a:latin typeface="Calibri"/>
              <a:cs typeface="Calibri"/>
            </a:endParaRPr>
          </a:p>
          <a:p>
            <a:pPr marL="13462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Calibri"/>
                <a:cs typeface="Calibri"/>
              </a:rPr>
              <a:t>Struktur </a:t>
            </a:r>
            <a:r>
              <a:rPr sz="2000" dirty="0">
                <a:latin typeface="Calibri"/>
                <a:cs typeface="Calibri"/>
              </a:rPr>
              <a:t>RAM </a:t>
            </a:r>
            <a:r>
              <a:rPr sz="2000" spc="-5" dirty="0">
                <a:latin typeface="Calibri"/>
                <a:cs typeface="Calibri"/>
              </a:rPr>
              <a:t>terbagi </a:t>
            </a:r>
            <a:r>
              <a:rPr sz="2000" dirty="0">
                <a:latin typeface="Calibri"/>
                <a:cs typeface="Calibri"/>
              </a:rPr>
              <a:t>menjadi </a:t>
            </a:r>
            <a:r>
              <a:rPr sz="2000" spc="-5" dirty="0">
                <a:latin typeface="Calibri"/>
                <a:cs typeface="Calibri"/>
              </a:rPr>
              <a:t>empat bagian utama,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yaitu: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2154148"/>
            <a:ext cx="7677150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9235">
              <a:lnSpc>
                <a:spcPct val="150000"/>
              </a:lnSpc>
              <a:spcBef>
                <a:spcPts val="10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i="1" spc="-5" dirty="0">
                <a:latin typeface="Calibri"/>
                <a:cs typeface="Calibri"/>
              </a:rPr>
              <a:t>Input </a:t>
            </a:r>
            <a:r>
              <a:rPr sz="2000" i="1" spc="-10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digunakan </a:t>
            </a:r>
            <a:r>
              <a:rPr sz="2000" spc="-10" dirty="0">
                <a:latin typeface="Calibri"/>
                <a:cs typeface="Calibri"/>
              </a:rPr>
              <a:t>untuk </a:t>
            </a:r>
            <a:r>
              <a:rPr sz="2000" spc="-5" dirty="0">
                <a:latin typeface="Calibri"/>
                <a:cs typeface="Calibri"/>
              </a:rPr>
              <a:t>menampung input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dimasukkan  melalui </a:t>
            </a:r>
            <a:r>
              <a:rPr sz="2000" spc="-10" dirty="0">
                <a:latin typeface="Calibri"/>
                <a:cs typeface="Calibri"/>
              </a:rPr>
              <a:t>alat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input.</a:t>
            </a:r>
            <a:endParaRPr sz="2000">
              <a:latin typeface="Calibri"/>
              <a:cs typeface="Calibri"/>
            </a:endParaRPr>
          </a:p>
          <a:p>
            <a:pPr marL="241300" marR="5080" indent="-229235">
              <a:lnSpc>
                <a:spcPct val="15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  <a:tab pos="1334135" algn="l"/>
                <a:tab pos="2367280" algn="l"/>
                <a:tab pos="3628390" algn="l"/>
                <a:tab pos="4420870" algn="l"/>
                <a:tab pos="5840095" algn="l"/>
                <a:tab pos="6716395" algn="l"/>
              </a:tabLst>
            </a:pPr>
            <a:r>
              <a:rPr sz="2000" i="1" dirty="0">
                <a:latin typeface="Calibri"/>
                <a:cs typeface="Calibri"/>
              </a:rPr>
              <a:t>P</a:t>
            </a:r>
            <a:r>
              <a:rPr sz="2000" i="1" spc="-10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ogra</a:t>
            </a:r>
            <a:r>
              <a:rPr sz="2000" i="1" dirty="0">
                <a:latin typeface="Calibri"/>
                <a:cs typeface="Calibri"/>
              </a:rPr>
              <a:t>m	</a:t>
            </a:r>
            <a:r>
              <a:rPr sz="2000" i="1" spc="-25" dirty="0">
                <a:latin typeface="Calibri"/>
                <a:cs typeface="Calibri"/>
              </a:rPr>
              <a:t>st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spc="-15" dirty="0">
                <a:latin typeface="Calibri"/>
                <a:cs typeface="Calibri"/>
              </a:rPr>
              <a:t>r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i="1" spc="-10" dirty="0">
                <a:latin typeface="Calibri"/>
                <a:cs typeface="Calibri"/>
              </a:rPr>
              <a:t>g</a:t>
            </a:r>
            <a:r>
              <a:rPr sz="2000" i="1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an	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tuk	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yimpan	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mua	in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-1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i-  </a:t>
            </a:r>
            <a:r>
              <a:rPr sz="2000" spc="-10" dirty="0">
                <a:latin typeface="Calibri"/>
                <a:cs typeface="Calibri"/>
              </a:rPr>
              <a:t>instruksi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10" dirty="0">
                <a:latin typeface="Calibri"/>
                <a:cs typeface="Calibri"/>
              </a:rPr>
              <a:t>yang akan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diakses.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</a:tabLst>
            </a:pPr>
            <a:r>
              <a:rPr sz="2000" i="1" spc="-15" dirty="0">
                <a:latin typeface="Calibri"/>
                <a:cs typeface="Calibri"/>
              </a:rPr>
              <a:t>Working</a:t>
            </a:r>
            <a:r>
              <a:rPr sz="2000" i="1" spc="29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digunakan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untuk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menyimpan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yang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akan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diolah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dan hasil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pengolahan.</a:t>
            </a:r>
            <a:endParaRPr sz="2000">
              <a:latin typeface="Calibri"/>
              <a:cs typeface="Calibri"/>
            </a:endParaRPr>
          </a:p>
          <a:p>
            <a:pPr marL="241300" marR="6985" indent="-229235">
              <a:lnSpc>
                <a:spcPct val="1501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241935" algn="l"/>
                <a:tab pos="1183005" algn="l"/>
                <a:tab pos="2235200" algn="l"/>
                <a:tab pos="3513454" algn="l"/>
                <a:tab pos="4326255" algn="l"/>
                <a:tab pos="5844540" algn="l"/>
                <a:tab pos="6527165" algn="l"/>
                <a:tab pos="7258684" algn="l"/>
              </a:tabLst>
            </a:pPr>
            <a:r>
              <a:rPr sz="2000" i="1" spc="-5" dirty="0">
                <a:latin typeface="Calibri"/>
                <a:cs typeface="Calibri"/>
              </a:rPr>
              <a:t>Outpu</a:t>
            </a:r>
            <a:r>
              <a:rPr sz="2000" i="1" dirty="0">
                <a:latin typeface="Calibri"/>
                <a:cs typeface="Calibri"/>
              </a:rPr>
              <a:t>t	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spc="-40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or</a:t>
            </a:r>
            <a:r>
              <a:rPr sz="2000" i="1" spc="-15" dirty="0">
                <a:latin typeface="Calibri"/>
                <a:cs typeface="Calibri"/>
              </a:rPr>
              <a:t>a</a:t>
            </a:r>
            <a:r>
              <a:rPr sz="2000" i="1" spc="-5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guna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an	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tuk	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namp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	</a:t>
            </a:r>
            <a:r>
              <a:rPr sz="2000" spc="-5" dirty="0">
                <a:latin typeface="Calibri"/>
                <a:cs typeface="Calibri"/>
              </a:rPr>
              <a:t>hasi</a:t>
            </a:r>
            <a:r>
              <a:rPr sz="2000" dirty="0">
                <a:latin typeface="Calibri"/>
                <a:cs typeface="Calibri"/>
              </a:rPr>
              <a:t>l	akh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5" dirty="0">
                <a:latin typeface="Calibri"/>
                <a:cs typeface="Calibri"/>
              </a:rPr>
              <a:t>dari  pengolahan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yang akan ditampilkan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10" dirty="0">
                <a:latin typeface="Calibri"/>
                <a:cs typeface="Calibri"/>
              </a:rPr>
              <a:t>alat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552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Read </a:t>
            </a:r>
            <a:r>
              <a:rPr sz="4000" dirty="0"/>
              <a:t>Only </a:t>
            </a:r>
            <a:r>
              <a:rPr sz="4000" spc="20" dirty="0"/>
              <a:t>Memory</a:t>
            </a:r>
            <a:r>
              <a:rPr sz="4000" spc="-105" dirty="0"/>
              <a:t> </a:t>
            </a:r>
            <a:r>
              <a:rPr sz="4000" spc="-10" dirty="0"/>
              <a:t>(ROM)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0475"/>
            <a:ext cx="7919720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15" dirty="0">
                <a:latin typeface="Calibri"/>
                <a:cs typeface="Calibri"/>
              </a:rPr>
              <a:t>Hanya </a:t>
            </a:r>
            <a:r>
              <a:rPr sz="2000" spc="-5" dirty="0">
                <a:latin typeface="Calibri"/>
                <a:cs typeface="Calibri"/>
              </a:rPr>
              <a:t>dapat </a:t>
            </a:r>
            <a:r>
              <a:rPr sz="2000" dirty="0">
                <a:latin typeface="Calibri"/>
                <a:cs typeface="Calibri"/>
              </a:rPr>
              <a:t>dibaca, tidak </a:t>
            </a:r>
            <a:r>
              <a:rPr sz="2000" spc="-5" dirty="0">
                <a:latin typeface="Calibri"/>
                <a:cs typeface="Calibri"/>
              </a:rPr>
              <a:t>bisa mengisi </a:t>
            </a:r>
            <a:r>
              <a:rPr sz="2000" spc="-10" dirty="0">
                <a:latin typeface="Calibri"/>
                <a:cs typeface="Calibri"/>
              </a:rPr>
              <a:t>sesuatu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dalam ROM, sudah diisi  oleh pabrik</a:t>
            </a:r>
            <a:r>
              <a:rPr sz="2000" spc="-10" dirty="0">
                <a:latin typeface="Calibri"/>
                <a:cs typeface="Calibri"/>
              </a:rPr>
              <a:t> pembuatnya.</a:t>
            </a:r>
            <a:endParaRPr sz="2000">
              <a:latin typeface="Calibri"/>
              <a:cs typeface="Calibri"/>
            </a:endParaRPr>
          </a:p>
          <a:p>
            <a:pPr marL="285115" marR="299085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Berupa </a:t>
            </a:r>
            <a:r>
              <a:rPr sz="2000" spc="-10" dirty="0">
                <a:latin typeface="Calibri"/>
                <a:cs typeface="Calibri"/>
              </a:rPr>
              <a:t>sistem operasi yg terdiri </a:t>
            </a:r>
            <a:r>
              <a:rPr sz="2000" spc="-5" dirty="0">
                <a:latin typeface="Calibri"/>
                <a:cs typeface="Calibri"/>
              </a:rPr>
              <a:t>dari </a:t>
            </a:r>
            <a:r>
              <a:rPr sz="2000" spc="-10" dirty="0">
                <a:latin typeface="Calibri"/>
                <a:cs typeface="Calibri"/>
              </a:rPr>
              <a:t>program-2 </a:t>
            </a:r>
            <a:r>
              <a:rPr sz="2000" spc="-15" dirty="0">
                <a:latin typeface="Calibri"/>
                <a:cs typeface="Calibri"/>
              </a:rPr>
              <a:t>pokok, </a:t>
            </a:r>
            <a:r>
              <a:rPr sz="2000" spc="-5" dirty="0">
                <a:latin typeface="Calibri"/>
                <a:cs typeface="Calibri"/>
              </a:rPr>
              <a:t>seperti </a:t>
            </a:r>
            <a:r>
              <a:rPr sz="2000" spc="-15" dirty="0">
                <a:latin typeface="Calibri"/>
                <a:cs typeface="Calibri"/>
              </a:rPr>
              <a:t>program 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mengatur </a:t>
            </a:r>
            <a:r>
              <a:rPr sz="2000" spc="-5" dirty="0">
                <a:latin typeface="Calibri"/>
                <a:cs typeface="Calibri"/>
              </a:rPr>
              <a:t>penampilan </a:t>
            </a:r>
            <a:r>
              <a:rPr sz="2000" spc="-15" dirty="0">
                <a:latin typeface="Calibri"/>
                <a:cs typeface="Calibri"/>
              </a:rPr>
              <a:t>karakter </a:t>
            </a:r>
            <a:r>
              <a:rPr sz="2000" spc="-5" dirty="0">
                <a:latin typeface="Calibri"/>
                <a:cs typeface="Calibri"/>
              </a:rPr>
              <a:t>di </a:t>
            </a:r>
            <a:r>
              <a:rPr sz="2000" spc="-45" dirty="0">
                <a:latin typeface="Calibri"/>
                <a:cs typeface="Calibri"/>
              </a:rPr>
              <a:t>layar, </a:t>
            </a:r>
            <a:r>
              <a:rPr sz="2000" spc="-5" dirty="0">
                <a:latin typeface="Calibri"/>
                <a:cs typeface="Calibri"/>
              </a:rPr>
              <a:t>pengisian </a:t>
            </a:r>
            <a:r>
              <a:rPr sz="2000" spc="-10" dirty="0">
                <a:latin typeface="Calibri"/>
                <a:cs typeface="Calibri"/>
              </a:rPr>
              <a:t>tombol </a:t>
            </a:r>
            <a:r>
              <a:rPr sz="2000" spc="-5" dirty="0">
                <a:latin typeface="Calibri"/>
                <a:cs typeface="Calibri"/>
              </a:rPr>
              <a:t>kunci  papan </a:t>
            </a:r>
            <a:r>
              <a:rPr sz="2000" spc="-15" dirty="0">
                <a:latin typeface="Calibri"/>
                <a:cs typeface="Calibri"/>
              </a:rPr>
              <a:t>ketik </a:t>
            </a:r>
            <a:r>
              <a:rPr sz="2000" spc="-5" dirty="0">
                <a:latin typeface="Calibri"/>
                <a:cs typeface="Calibri"/>
              </a:rPr>
              <a:t>untuk keperluan </a:t>
            </a:r>
            <a:r>
              <a:rPr sz="2000" spc="-20" dirty="0">
                <a:latin typeface="Calibri"/>
                <a:cs typeface="Calibri"/>
              </a:rPr>
              <a:t>kontrol </a:t>
            </a:r>
            <a:r>
              <a:rPr sz="2000" spc="-10" dirty="0">
                <a:latin typeface="Calibri"/>
                <a:cs typeface="Calibri"/>
              </a:rPr>
              <a:t>tertentu,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i="1" spc="-5" dirty="0">
                <a:latin typeface="Calibri"/>
                <a:cs typeface="Calibri"/>
              </a:rPr>
              <a:t>bootstrap</a:t>
            </a:r>
            <a:r>
              <a:rPr sz="2000" i="1" spc="5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program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85115" marR="120014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i="1" spc="-5" dirty="0">
                <a:latin typeface="Calibri"/>
                <a:cs typeface="Calibri"/>
              </a:rPr>
              <a:t>bootstrap </a:t>
            </a:r>
            <a:r>
              <a:rPr sz="2000" spc="-10" dirty="0">
                <a:latin typeface="Calibri"/>
                <a:cs typeface="Calibri"/>
              </a:rPr>
              <a:t>diperlukan </a:t>
            </a:r>
            <a:r>
              <a:rPr sz="2000" spc="-5" dirty="0">
                <a:latin typeface="Calibri"/>
                <a:cs typeface="Calibri"/>
              </a:rPr>
              <a:t>pada </a:t>
            </a:r>
            <a:r>
              <a:rPr sz="2000" spc="-10" dirty="0">
                <a:latin typeface="Calibri"/>
                <a:cs typeface="Calibri"/>
              </a:rPr>
              <a:t>saat </a:t>
            </a:r>
            <a:r>
              <a:rPr sz="2000" spc="-5" dirty="0">
                <a:latin typeface="Calibri"/>
                <a:cs typeface="Calibri"/>
              </a:rPr>
              <a:t>pertama </a:t>
            </a:r>
            <a:r>
              <a:rPr sz="2000" spc="-10" dirty="0">
                <a:latin typeface="Calibri"/>
                <a:cs typeface="Calibri"/>
              </a:rPr>
              <a:t>kali sistem </a:t>
            </a:r>
            <a:r>
              <a:rPr sz="2000" spc="-15" dirty="0">
                <a:latin typeface="Calibri"/>
                <a:cs typeface="Calibri"/>
              </a:rPr>
              <a:t>komputer  </a:t>
            </a:r>
            <a:r>
              <a:rPr sz="2000" spc="-10" dirty="0">
                <a:latin typeface="Calibri"/>
                <a:cs typeface="Calibri"/>
              </a:rPr>
              <a:t>diaktifkan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booting)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dapat berupa </a:t>
            </a:r>
            <a:r>
              <a:rPr sz="2000" i="1" spc="-10" dirty="0">
                <a:latin typeface="Calibri"/>
                <a:cs typeface="Calibri"/>
              </a:rPr>
              <a:t>cold </a:t>
            </a:r>
            <a:r>
              <a:rPr sz="2000" i="1" dirty="0">
                <a:latin typeface="Calibri"/>
                <a:cs typeface="Calibri"/>
              </a:rPr>
              <a:t>booting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i="1" spc="-5" dirty="0">
                <a:latin typeface="Calibri"/>
                <a:cs typeface="Calibri"/>
              </a:rPr>
              <a:t>warm</a:t>
            </a:r>
            <a:r>
              <a:rPr sz="2000" i="1" spc="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booting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18916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DE</a:t>
            </a:r>
            <a:r>
              <a:rPr sz="4000" b="0" spc="-20" dirty="0">
                <a:latin typeface="Franklin Gothic Book"/>
                <a:cs typeface="Franklin Gothic Book"/>
              </a:rPr>
              <a:t>F</a:t>
            </a:r>
            <a:r>
              <a:rPr sz="4000" b="0" spc="-5" dirty="0">
                <a:latin typeface="Franklin Gothic Book"/>
                <a:cs typeface="Franklin Gothic Book"/>
              </a:rPr>
              <a:t>INISI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740" y="1432534"/>
            <a:ext cx="7534275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 algn="just">
              <a:lnSpc>
                <a:spcPct val="13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96545" algn="l"/>
              </a:tabLst>
            </a:pPr>
            <a:r>
              <a:rPr sz="2000" spc="-10" dirty="0">
                <a:latin typeface="Calibri"/>
                <a:cs typeface="Calibri"/>
              </a:rPr>
              <a:t>Komputer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suatu peralatan elektronik yang </a:t>
            </a:r>
            <a:r>
              <a:rPr sz="2000" spc="-5" dirty="0">
                <a:latin typeface="Calibri"/>
                <a:cs typeface="Calibri"/>
              </a:rPr>
              <a:t>dapat menerima </a:t>
            </a:r>
            <a:r>
              <a:rPr sz="2000" dirty="0">
                <a:latin typeface="Calibri"/>
                <a:cs typeface="Calibri"/>
              </a:rPr>
              <a:t>input,  </a:t>
            </a:r>
            <a:r>
              <a:rPr sz="2000" spc="-5" dirty="0">
                <a:latin typeface="Calibri"/>
                <a:cs typeface="Calibri"/>
              </a:rPr>
              <a:t>mengolah input, memberikan </a:t>
            </a:r>
            <a:r>
              <a:rPr sz="2000" spc="-10" dirty="0">
                <a:latin typeface="Calibri"/>
                <a:cs typeface="Calibri"/>
              </a:rPr>
              <a:t>informasi, </a:t>
            </a:r>
            <a:r>
              <a:rPr sz="2000" spc="-5" dirty="0">
                <a:latin typeface="Calibri"/>
                <a:cs typeface="Calibri"/>
              </a:rPr>
              <a:t>menggunakan </a:t>
            </a:r>
            <a:r>
              <a:rPr sz="2000" spc="-10" dirty="0">
                <a:latin typeface="Calibri"/>
                <a:cs typeface="Calibri"/>
              </a:rPr>
              <a:t>suatu 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10" dirty="0">
                <a:latin typeface="Calibri"/>
                <a:cs typeface="Calibri"/>
              </a:rPr>
              <a:t>yang tersimpan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5" dirty="0">
                <a:latin typeface="Calibri"/>
                <a:cs typeface="Calibri"/>
              </a:rPr>
              <a:t>memori </a:t>
            </a:r>
            <a:r>
              <a:rPr sz="2000" spc="-30" dirty="0">
                <a:latin typeface="Calibri"/>
                <a:cs typeface="Calibri"/>
              </a:rPr>
              <a:t>komputer, </a:t>
            </a:r>
            <a:r>
              <a:rPr sz="2000" spc="-10" dirty="0">
                <a:latin typeface="Calibri"/>
                <a:cs typeface="Calibri"/>
              </a:rPr>
              <a:t>dapat </a:t>
            </a:r>
            <a:r>
              <a:rPr sz="2000" spc="-5" dirty="0">
                <a:latin typeface="Calibri"/>
                <a:cs typeface="Calibri"/>
              </a:rPr>
              <a:t>menyimpan 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5" dirty="0">
                <a:latin typeface="Calibri"/>
                <a:cs typeface="Calibri"/>
              </a:rPr>
              <a:t>dan hasil pengolahan, </a:t>
            </a:r>
            <a:r>
              <a:rPr sz="2000" spc="-10" dirty="0">
                <a:latin typeface="Calibri"/>
                <a:cs typeface="Calibri"/>
              </a:rPr>
              <a:t>serta bekerja secara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otomatis.</a:t>
            </a:r>
            <a:endParaRPr sz="2000">
              <a:latin typeface="Calibri"/>
              <a:cs typeface="Calibri"/>
            </a:endParaRPr>
          </a:p>
          <a:p>
            <a:pPr marL="295910" indent="-283845" algn="just">
              <a:lnSpc>
                <a:spcPct val="100000"/>
              </a:lnSpc>
              <a:spcBef>
                <a:spcPts val="132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96545" algn="l"/>
              </a:tabLst>
            </a:pPr>
            <a:r>
              <a:rPr sz="2000" spc="-30" dirty="0">
                <a:latin typeface="Calibri"/>
                <a:cs typeface="Calibri"/>
              </a:rPr>
              <a:t>Terdapat </a:t>
            </a:r>
            <a:r>
              <a:rPr sz="2000" spc="-10" dirty="0">
                <a:latin typeface="Calibri"/>
                <a:cs typeface="Calibri"/>
              </a:rPr>
              <a:t>tiga </a:t>
            </a:r>
            <a:r>
              <a:rPr sz="2000" spc="-5" dirty="0">
                <a:latin typeface="Calibri"/>
                <a:cs typeface="Calibri"/>
              </a:rPr>
              <a:t>istilah </a:t>
            </a:r>
            <a:r>
              <a:rPr sz="2000" dirty="0">
                <a:latin typeface="Calibri"/>
                <a:cs typeface="Calibri"/>
              </a:rPr>
              <a:t>penting, </a:t>
            </a:r>
            <a:r>
              <a:rPr sz="2000" spc="-10" dirty="0">
                <a:latin typeface="Calibri"/>
                <a:cs typeface="Calibri"/>
              </a:rPr>
              <a:t>yaitu </a:t>
            </a:r>
            <a:r>
              <a:rPr sz="2000" b="1" spc="-5" dirty="0">
                <a:latin typeface="Calibri"/>
                <a:cs typeface="Calibri"/>
              </a:rPr>
              <a:t>input </a:t>
            </a:r>
            <a:r>
              <a:rPr sz="2000" b="1" spc="-10" dirty="0">
                <a:latin typeface="Calibri"/>
                <a:cs typeface="Calibri"/>
              </a:rPr>
              <a:t>(data), </a:t>
            </a:r>
            <a:r>
              <a:rPr sz="2000" b="1" spc="-5" dirty="0">
                <a:latin typeface="Calibri"/>
                <a:cs typeface="Calibri"/>
              </a:rPr>
              <a:t>pengolahan </a:t>
            </a:r>
            <a:r>
              <a:rPr sz="2000" b="1" spc="-15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</a:t>
            </a:r>
            <a:endParaRPr sz="2000">
              <a:latin typeface="Calibri"/>
              <a:cs typeface="Calibri"/>
            </a:endParaRPr>
          </a:p>
          <a:p>
            <a:pPr marL="295910" algn="just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Calibri"/>
                <a:cs typeface="Calibri"/>
              </a:rPr>
              <a:t>informasi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(output)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5910" marR="6350" indent="-283845" algn="just">
              <a:lnSpc>
                <a:spcPct val="13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96545" algn="l"/>
              </a:tabLst>
            </a:pPr>
            <a:r>
              <a:rPr sz="2000" spc="-10" dirty="0">
                <a:latin typeface="Calibri"/>
                <a:cs typeface="Calibri"/>
              </a:rPr>
              <a:t>Pengolahan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menggunakan </a:t>
            </a:r>
            <a:r>
              <a:rPr sz="2000" spc="-15" dirty="0">
                <a:latin typeface="Calibri"/>
                <a:cs typeface="Calibri"/>
              </a:rPr>
              <a:t>komputer </a:t>
            </a:r>
            <a:r>
              <a:rPr sz="2000" spc="-10" dirty="0">
                <a:latin typeface="Calibri"/>
                <a:cs typeface="Calibri"/>
              </a:rPr>
              <a:t>dikenal dengan  </a:t>
            </a:r>
            <a:r>
              <a:rPr sz="2000" spc="-5" dirty="0">
                <a:latin typeface="Calibri"/>
                <a:cs typeface="Calibri"/>
              </a:rPr>
              <a:t>nama pengolahan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elektronik </a:t>
            </a:r>
            <a:r>
              <a:rPr sz="2000" spc="-5" dirty="0">
                <a:latin typeface="Calibri"/>
                <a:cs typeface="Calibri"/>
              </a:rPr>
              <a:t>(PDE)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spc="-5" dirty="0">
                <a:latin typeface="Calibri"/>
                <a:cs typeface="Calibri"/>
              </a:rPr>
              <a:t>electronic </a:t>
            </a:r>
            <a:r>
              <a:rPr sz="2000" spc="-15" dirty="0">
                <a:latin typeface="Calibri"/>
                <a:cs typeface="Calibri"/>
              </a:rPr>
              <a:t>data 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(EDP).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552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Read </a:t>
            </a:r>
            <a:r>
              <a:rPr sz="4000" dirty="0"/>
              <a:t>Only </a:t>
            </a:r>
            <a:r>
              <a:rPr sz="4000" spc="20" dirty="0"/>
              <a:t>Memory</a:t>
            </a:r>
            <a:r>
              <a:rPr sz="4000" spc="-105" dirty="0"/>
              <a:t> </a:t>
            </a:r>
            <a:r>
              <a:rPr sz="4000" spc="-10" dirty="0"/>
              <a:t>(ROM)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7486"/>
            <a:ext cx="7957820" cy="403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620" indent="-27305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Instruksi-2 </a:t>
            </a:r>
            <a:r>
              <a:rPr sz="1800" spc="-15" dirty="0">
                <a:latin typeface="Calibri"/>
                <a:cs typeface="Calibri"/>
              </a:rPr>
              <a:t>yg tersimpan </a:t>
            </a:r>
            <a:r>
              <a:rPr sz="1800" spc="-5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ROM </a:t>
            </a:r>
            <a:r>
              <a:rPr sz="1800" spc="-5" dirty="0">
                <a:latin typeface="Calibri"/>
                <a:cs typeface="Calibri"/>
              </a:rPr>
              <a:t>disebut </a:t>
            </a:r>
            <a:r>
              <a:rPr sz="1800" i="1" spc="-10" dirty="0">
                <a:latin typeface="Calibri"/>
                <a:cs typeface="Calibri"/>
              </a:rPr>
              <a:t>microinstruction </a:t>
            </a:r>
            <a:r>
              <a:rPr sz="1800" spc="-15" dirty="0">
                <a:latin typeface="Calibri"/>
                <a:cs typeface="Calibri"/>
              </a:rPr>
              <a:t>atau </a:t>
            </a:r>
            <a:r>
              <a:rPr sz="1800" i="1" spc="-5" dirty="0">
                <a:latin typeface="Calibri"/>
                <a:cs typeface="Calibri"/>
              </a:rPr>
              <a:t>firmware (hardware  </a:t>
            </a:r>
            <a:r>
              <a:rPr sz="1800" i="1" dirty="0">
                <a:latin typeface="Calibri"/>
                <a:cs typeface="Calibri"/>
              </a:rPr>
              <a:t>&amp; </a:t>
            </a:r>
            <a:r>
              <a:rPr sz="1800" i="1" spc="-10" dirty="0">
                <a:latin typeface="Calibri"/>
                <a:cs typeface="Calibri"/>
              </a:rPr>
              <a:t>software </a:t>
            </a:r>
            <a:r>
              <a:rPr sz="1800" spc="-10" dirty="0">
                <a:latin typeface="Calibri"/>
                <a:cs typeface="Calibri"/>
              </a:rPr>
              <a:t>dijadikan </a:t>
            </a:r>
            <a:r>
              <a:rPr sz="1800" spc="-5" dirty="0">
                <a:latin typeface="Calibri"/>
                <a:cs typeface="Calibri"/>
              </a:rPr>
              <a:t>satu oleh pabrik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pembuatnya).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dirty="0">
                <a:latin typeface="Calibri"/>
                <a:cs typeface="Calibri"/>
              </a:rPr>
              <a:t>Isi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ROM </a:t>
            </a:r>
            <a:r>
              <a:rPr sz="1800" spc="-5" dirty="0">
                <a:latin typeface="Calibri"/>
                <a:cs typeface="Calibri"/>
              </a:rPr>
              <a:t>ini tidak boleh hilang </a:t>
            </a:r>
            <a:r>
              <a:rPr sz="1800" spc="-15" dirty="0">
                <a:latin typeface="Calibri"/>
                <a:cs typeface="Calibri"/>
              </a:rPr>
              <a:t>atau </a:t>
            </a:r>
            <a:r>
              <a:rPr sz="1800" dirty="0">
                <a:latin typeface="Calibri"/>
                <a:cs typeface="Calibri"/>
              </a:rPr>
              <a:t>rusak, </a:t>
            </a:r>
            <a:r>
              <a:rPr sz="1800" spc="-15" dirty="0">
                <a:latin typeface="Calibri"/>
                <a:cs typeface="Calibri"/>
              </a:rPr>
              <a:t>bersifat </a:t>
            </a:r>
            <a:r>
              <a:rPr sz="1800" i="1" spc="-5" dirty="0">
                <a:latin typeface="Calibri"/>
                <a:cs typeface="Calibri"/>
              </a:rPr>
              <a:t>non</a:t>
            </a:r>
            <a:r>
              <a:rPr sz="1800" i="1" spc="1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volatile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Dimungkinkan untuk </a:t>
            </a:r>
            <a:r>
              <a:rPr sz="1800" dirty="0">
                <a:latin typeface="Calibri"/>
                <a:cs typeface="Calibri"/>
              </a:rPr>
              <a:t>merubah </a:t>
            </a:r>
            <a:r>
              <a:rPr sz="1800" spc="-5" dirty="0">
                <a:latin typeface="Calibri"/>
                <a:cs typeface="Calibri"/>
              </a:rPr>
              <a:t>isi </a:t>
            </a:r>
            <a:r>
              <a:rPr sz="1800" spc="-10" dirty="0">
                <a:latin typeface="Calibri"/>
                <a:cs typeface="Calibri"/>
              </a:rPr>
              <a:t>ROM, dengan </a:t>
            </a:r>
            <a:r>
              <a:rPr sz="1800" spc="-15" dirty="0">
                <a:latin typeface="Calibri"/>
                <a:cs typeface="Calibri"/>
              </a:rPr>
              <a:t>cara </a:t>
            </a:r>
            <a:r>
              <a:rPr sz="1800" spc="-10" dirty="0">
                <a:latin typeface="Calibri"/>
                <a:cs typeface="Calibri"/>
              </a:rPr>
              <a:t>memprogram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kembali.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8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10" dirty="0">
                <a:latin typeface="Calibri"/>
                <a:cs typeface="Calibri"/>
              </a:rPr>
              <a:t>PROM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Programmable </a:t>
            </a:r>
            <a:r>
              <a:rPr sz="1800" i="1" spc="-15" dirty="0">
                <a:latin typeface="Calibri"/>
                <a:cs typeface="Calibri"/>
              </a:rPr>
              <a:t>Read </a:t>
            </a:r>
            <a:r>
              <a:rPr sz="1800" i="1" spc="-5" dirty="0">
                <a:latin typeface="Calibri"/>
                <a:cs typeface="Calibri"/>
              </a:rPr>
              <a:t>Only </a:t>
            </a:r>
            <a:r>
              <a:rPr sz="1800" i="1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), </a:t>
            </a:r>
            <a:r>
              <a:rPr sz="1800" spc="-15" dirty="0">
                <a:latin typeface="Calibri"/>
                <a:cs typeface="Calibri"/>
              </a:rPr>
              <a:t>yg hanya </a:t>
            </a:r>
            <a:r>
              <a:rPr sz="1800" spc="-5" dirty="0">
                <a:latin typeface="Calibri"/>
                <a:cs typeface="Calibri"/>
              </a:rPr>
              <a:t>dapat </a:t>
            </a:r>
            <a:r>
              <a:rPr sz="1800" spc="-15" dirty="0">
                <a:latin typeface="Calibri"/>
                <a:cs typeface="Calibri"/>
              </a:rPr>
              <a:t>diprogram </a:t>
            </a:r>
            <a:r>
              <a:rPr sz="1800" spc="-5" dirty="0">
                <a:latin typeface="Calibri"/>
                <a:cs typeface="Calibri"/>
              </a:rPr>
              <a:t>satu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kali.</a:t>
            </a:r>
            <a:endParaRPr sz="1800">
              <a:latin typeface="Calibri"/>
              <a:cs typeface="Calibri"/>
            </a:endParaRPr>
          </a:p>
          <a:p>
            <a:pPr marL="561340" marR="170180" lvl="1" indent="-229235">
              <a:lnSpc>
                <a:spcPct val="150000"/>
              </a:lnSpc>
              <a:spcBef>
                <a:spcPts val="395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spc="-10" dirty="0">
                <a:latin typeface="Calibri"/>
                <a:cs typeface="Calibri"/>
              </a:rPr>
              <a:t>EPROM (</a:t>
            </a:r>
            <a:r>
              <a:rPr sz="1800" i="1" spc="-10" dirty="0">
                <a:latin typeface="Calibri"/>
                <a:cs typeface="Calibri"/>
              </a:rPr>
              <a:t>Erasable </a:t>
            </a:r>
            <a:r>
              <a:rPr sz="1800" i="1" spc="-5" dirty="0">
                <a:latin typeface="Calibri"/>
                <a:cs typeface="Calibri"/>
              </a:rPr>
              <a:t>Programmable </a:t>
            </a:r>
            <a:r>
              <a:rPr sz="1800" i="1" spc="-15" dirty="0">
                <a:latin typeface="Calibri"/>
                <a:cs typeface="Calibri"/>
              </a:rPr>
              <a:t>Read </a:t>
            </a:r>
            <a:r>
              <a:rPr sz="1800" i="1" spc="-5" dirty="0">
                <a:latin typeface="Calibri"/>
                <a:cs typeface="Calibri"/>
              </a:rPr>
              <a:t>Only </a:t>
            </a:r>
            <a:r>
              <a:rPr sz="1800" i="1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dapat dihapus dgn sinar  </a:t>
            </a:r>
            <a:r>
              <a:rPr sz="1800" spc="-10" dirty="0">
                <a:latin typeface="Calibri"/>
                <a:cs typeface="Calibri"/>
              </a:rPr>
              <a:t>ultraviolet, </a:t>
            </a:r>
            <a:r>
              <a:rPr sz="1800" spc="-5" dirty="0">
                <a:latin typeface="Calibri"/>
                <a:cs typeface="Calibri"/>
              </a:rPr>
              <a:t>dapat </a:t>
            </a:r>
            <a:r>
              <a:rPr sz="1800" spc="-15" dirty="0">
                <a:latin typeface="Calibri"/>
                <a:cs typeface="Calibri"/>
              </a:rPr>
              <a:t>diprogram </a:t>
            </a:r>
            <a:r>
              <a:rPr sz="1800" spc="-10" dirty="0">
                <a:latin typeface="Calibri"/>
                <a:cs typeface="Calibri"/>
              </a:rPr>
              <a:t>kembali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berulang-ulang.</a:t>
            </a:r>
            <a:endParaRPr sz="18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490"/>
              </a:spcBef>
              <a:buClr>
                <a:srgbClr val="9B2C1F"/>
              </a:buClr>
              <a:buSzPct val="83333"/>
              <a:buFont typeface="Wingdings 2"/>
              <a:buChar char=""/>
              <a:tabLst>
                <a:tab pos="561975" algn="l"/>
              </a:tabLst>
            </a:pPr>
            <a:r>
              <a:rPr sz="1800" i="1" spc="-10" dirty="0">
                <a:latin typeface="Calibri"/>
                <a:cs typeface="Calibri"/>
              </a:rPr>
              <a:t>EEPROM (Electrically Erasable </a:t>
            </a:r>
            <a:r>
              <a:rPr sz="1800" i="1" spc="-5" dirty="0">
                <a:latin typeface="Calibri"/>
                <a:cs typeface="Calibri"/>
              </a:rPr>
              <a:t>Programmable </a:t>
            </a:r>
            <a:r>
              <a:rPr sz="1800" i="1" spc="-10" dirty="0">
                <a:latin typeface="Calibri"/>
                <a:cs typeface="Calibri"/>
              </a:rPr>
              <a:t>Read Only </a:t>
            </a:r>
            <a:r>
              <a:rPr sz="1800" i="1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),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dapat</a:t>
            </a:r>
            <a:endParaRPr sz="18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dihapus </a:t>
            </a:r>
            <a:r>
              <a:rPr sz="1800" spc="-10" dirty="0">
                <a:latin typeface="Calibri"/>
                <a:cs typeface="Calibri"/>
              </a:rPr>
              <a:t>secara elektronik </a:t>
            </a:r>
            <a:r>
              <a:rPr sz="1800" spc="-5" dirty="0">
                <a:latin typeface="Calibri"/>
                <a:cs typeface="Calibri"/>
              </a:rPr>
              <a:t>dan dapat </a:t>
            </a:r>
            <a:r>
              <a:rPr sz="1800" spc="-15" dirty="0">
                <a:latin typeface="Calibri"/>
                <a:cs typeface="Calibri"/>
              </a:rPr>
              <a:t>diprogram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kembali.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0563"/>
            <a:ext cx="751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</a:t>
            </a:r>
            <a:r>
              <a:rPr sz="3200" spc="10" dirty="0"/>
              <a:t>U</a:t>
            </a:r>
            <a:r>
              <a:rPr sz="3200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960475"/>
            <a:ext cx="7995920" cy="482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Menghubungkan CPU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spc="-5" dirty="0">
                <a:latin typeface="Calibri"/>
                <a:cs typeface="Calibri"/>
              </a:rPr>
              <a:t>memori </a:t>
            </a:r>
            <a:r>
              <a:rPr sz="2000" spc="-10" dirty="0">
                <a:latin typeface="Calibri"/>
                <a:cs typeface="Calibri"/>
              </a:rPr>
              <a:t>utama ataupun </a:t>
            </a:r>
            <a:r>
              <a:rPr sz="2000" spc="-5" dirty="0">
                <a:latin typeface="Calibri"/>
                <a:cs typeface="Calibri"/>
              </a:rPr>
              <a:t>dengan alat-alat  input/output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(I/O).</a:t>
            </a:r>
            <a:endParaRPr sz="2000">
              <a:latin typeface="Calibri"/>
              <a:cs typeface="Calibri"/>
            </a:endParaRPr>
          </a:p>
          <a:p>
            <a:pPr marL="285115" marR="635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Bus </a:t>
            </a:r>
            <a:r>
              <a:rPr sz="2000" spc="-15" dirty="0">
                <a:latin typeface="Calibri"/>
                <a:cs typeface="Calibri"/>
              </a:rPr>
              <a:t>antara </a:t>
            </a:r>
            <a:r>
              <a:rPr sz="2000" spc="-5" dirty="0">
                <a:latin typeface="Calibri"/>
                <a:cs typeface="Calibri"/>
              </a:rPr>
              <a:t>CPU dgn memori utama </a:t>
            </a:r>
            <a:r>
              <a:rPr sz="2000" spc="-10" dirty="0">
                <a:latin typeface="Calibri"/>
                <a:cs typeface="Calibri"/>
              </a:rPr>
              <a:t>dilekatkan </a:t>
            </a:r>
            <a:r>
              <a:rPr sz="2000" dirty="0">
                <a:latin typeface="Calibri"/>
                <a:cs typeface="Calibri"/>
              </a:rPr>
              <a:t>pada </a:t>
            </a:r>
            <a:r>
              <a:rPr sz="2000" spc="-10" dirty="0">
                <a:latin typeface="Calibri"/>
                <a:cs typeface="Calibri"/>
              </a:rPr>
              <a:t>MDR, </a:t>
            </a:r>
            <a:r>
              <a:rPr sz="2000" spc="-5" dirty="0">
                <a:latin typeface="Calibri"/>
                <a:cs typeface="Calibri"/>
              </a:rPr>
              <a:t>MAR, dan unit  </a:t>
            </a:r>
            <a:r>
              <a:rPr sz="2000" spc="-10" dirty="0">
                <a:latin typeface="Calibri"/>
                <a:cs typeface="Calibri"/>
              </a:rPr>
              <a:t>kendali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CPU, </a:t>
            </a:r>
            <a:r>
              <a:rPr sz="2000" spc="-5" dirty="0">
                <a:latin typeface="Calibri"/>
                <a:cs typeface="Calibri"/>
              </a:rPr>
              <a:t>dan disebut </a:t>
            </a:r>
            <a:r>
              <a:rPr sz="2000" i="1" spc="-5" dirty="0">
                <a:latin typeface="Calibri"/>
                <a:cs typeface="Calibri"/>
              </a:rPr>
              <a:t>Internal</a:t>
            </a:r>
            <a:r>
              <a:rPr sz="2000" i="1" dirty="0">
                <a:latin typeface="Calibri"/>
                <a:cs typeface="Calibri"/>
              </a:rPr>
              <a:t> Bus.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BUS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menghubungkan CPU </a:t>
            </a:r>
            <a:r>
              <a:rPr sz="2000" dirty="0">
                <a:latin typeface="Calibri"/>
                <a:cs typeface="Calibri"/>
              </a:rPr>
              <a:t>dgn </a:t>
            </a:r>
            <a:r>
              <a:rPr sz="2000" spc="-5" dirty="0">
                <a:latin typeface="Calibri"/>
                <a:cs typeface="Calibri"/>
              </a:rPr>
              <a:t>I/O tidak </a:t>
            </a:r>
            <a:r>
              <a:rPr sz="2000" spc="-10" dirty="0">
                <a:latin typeface="Calibri"/>
                <a:cs typeface="Calibri"/>
              </a:rPr>
              <a:t>dilekatkan </a:t>
            </a:r>
            <a:r>
              <a:rPr sz="2000" spc="-5" dirty="0">
                <a:latin typeface="Calibri"/>
                <a:cs typeface="Calibri"/>
              </a:rPr>
              <a:t>langsung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15" dirty="0">
                <a:latin typeface="Calibri"/>
                <a:cs typeface="Calibri"/>
              </a:rPr>
              <a:t>I/O,  </a:t>
            </a:r>
            <a:r>
              <a:rPr sz="2000" spc="-10" dirty="0">
                <a:latin typeface="Calibri"/>
                <a:cs typeface="Calibri"/>
              </a:rPr>
              <a:t>tetapi </a:t>
            </a:r>
            <a:r>
              <a:rPr sz="2000" spc="-5" dirty="0">
                <a:latin typeface="Calibri"/>
                <a:cs typeface="Calibri"/>
              </a:rPr>
              <a:t>dilakukan melalui </a:t>
            </a:r>
            <a:r>
              <a:rPr sz="2000" i="1" dirty="0">
                <a:latin typeface="Calibri"/>
                <a:cs typeface="Calibri"/>
              </a:rPr>
              <a:t>I/O </a:t>
            </a:r>
            <a:r>
              <a:rPr sz="2000" i="1" spc="-5" dirty="0">
                <a:latin typeface="Calibri"/>
                <a:cs typeface="Calibri"/>
              </a:rPr>
              <a:t>port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i="1" spc="-5" dirty="0">
                <a:latin typeface="Calibri"/>
                <a:cs typeface="Calibri"/>
              </a:rPr>
              <a:t>DMA controller </a:t>
            </a:r>
            <a:r>
              <a:rPr sz="2000" spc="-15" dirty="0">
                <a:latin typeface="Calibri"/>
                <a:cs typeface="Calibri"/>
              </a:rPr>
              <a:t>atau </a:t>
            </a:r>
            <a:r>
              <a:rPr sz="2000" i="1" dirty="0">
                <a:latin typeface="Calibri"/>
                <a:cs typeface="Calibri"/>
              </a:rPr>
              <a:t>I/O </a:t>
            </a:r>
            <a:r>
              <a:rPr sz="2000" i="1" spc="-10" dirty="0">
                <a:latin typeface="Calibri"/>
                <a:cs typeface="Calibri"/>
              </a:rPr>
              <a:t>channel</a:t>
            </a:r>
            <a:r>
              <a:rPr sz="2000" spc="-10" dirty="0">
                <a:latin typeface="Calibri"/>
                <a:cs typeface="Calibri"/>
              </a:rPr>
              <a:t>,  </a:t>
            </a:r>
            <a:r>
              <a:rPr sz="2000" spc="-5" dirty="0">
                <a:latin typeface="Calibri"/>
                <a:cs typeface="Calibri"/>
              </a:rPr>
              <a:t>dan disebut </a:t>
            </a:r>
            <a:r>
              <a:rPr sz="2000" i="1" spc="-5" dirty="0">
                <a:latin typeface="Calibri"/>
                <a:cs typeface="Calibri"/>
              </a:rPr>
              <a:t>External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Bus.</a:t>
            </a:r>
            <a:endParaRPr sz="2000">
              <a:latin typeface="Calibri"/>
              <a:cs typeface="Calibri"/>
            </a:endParaRPr>
          </a:p>
          <a:p>
            <a:pPr marL="285115" marR="5715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Di </a:t>
            </a:r>
            <a:r>
              <a:rPr sz="2000" spc="-5" dirty="0">
                <a:latin typeface="Calibri"/>
                <a:cs typeface="Calibri"/>
              </a:rPr>
              <a:t>dalam Internal </a:t>
            </a:r>
            <a:r>
              <a:rPr sz="2000" dirty="0">
                <a:latin typeface="Calibri"/>
                <a:cs typeface="Calibri"/>
              </a:rPr>
              <a:t>Bus, </a:t>
            </a:r>
            <a:r>
              <a:rPr sz="2000" spc="-15" dirty="0">
                <a:latin typeface="Calibri"/>
                <a:cs typeface="Calibri"/>
              </a:rPr>
              <a:t>terdapat </a:t>
            </a:r>
            <a:r>
              <a:rPr sz="2000" i="1" spc="-10" dirty="0">
                <a:latin typeface="Calibri"/>
                <a:cs typeface="Calibri"/>
              </a:rPr>
              <a:t>data </a:t>
            </a:r>
            <a:r>
              <a:rPr sz="2000" i="1" spc="-5" dirty="0">
                <a:latin typeface="Calibri"/>
                <a:cs typeface="Calibri"/>
              </a:rPr>
              <a:t>bus </a:t>
            </a:r>
            <a:r>
              <a:rPr sz="2000" spc="-10" dirty="0">
                <a:latin typeface="Calibri"/>
                <a:cs typeface="Calibri"/>
              </a:rPr>
              <a:t>yang dihubungkan dengan </a:t>
            </a:r>
            <a:r>
              <a:rPr sz="2000" spc="-5" dirty="0">
                <a:latin typeface="Calibri"/>
                <a:cs typeface="Calibri"/>
              </a:rPr>
              <a:t>MDR,  </a:t>
            </a:r>
            <a:r>
              <a:rPr sz="2000" i="1" spc="-5" dirty="0">
                <a:latin typeface="Calibri"/>
                <a:cs typeface="Calibri"/>
              </a:rPr>
              <a:t>address bus </a:t>
            </a:r>
            <a:r>
              <a:rPr sz="2000" spc="-10" dirty="0">
                <a:latin typeface="Calibri"/>
                <a:cs typeface="Calibri"/>
              </a:rPr>
              <a:t>yang dihubungkan dengan </a:t>
            </a:r>
            <a:r>
              <a:rPr sz="2000" dirty="0">
                <a:latin typeface="Calibri"/>
                <a:cs typeface="Calibri"/>
              </a:rPr>
              <a:t>MAR, </a:t>
            </a:r>
            <a:r>
              <a:rPr sz="2000" spc="-10" dirty="0">
                <a:latin typeface="Calibri"/>
                <a:cs typeface="Calibri"/>
              </a:rPr>
              <a:t>serta </a:t>
            </a:r>
            <a:r>
              <a:rPr sz="2000" i="1" spc="-5" dirty="0">
                <a:latin typeface="Calibri"/>
                <a:cs typeface="Calibri"/>
              </a:rPr>
              <a:t>control bus </a:t>
            </a:r>
            <a:r>
              <a:rPr sz="2000" spc="-15" dirty="0">
                <a:latin typeface="Calibri"/>
                <a:cs typeface="Calibri"/>
              </a:rPr>
              <a:t>yang  </a:t>
            </a:r>
            <a:r>
              <a:rPr sz="2000" spc="-5" dirty="0">
                <a:latin typeface="Calibri"/>
                <a:cs typeface="Calibri"/>
              </a:rPr>
              <a:t>dihubungkan </a:t>
            </a:r>
            <a:r>
              <a:rPr sz="2000" spc="-10" dirty="0">
                <a:latin typeface="Calibri"/>
                <a:cs typeface="Calibri"/>
              </a:rPr>
              <a:t>dengan </a:t>
            </a:r>
            <a:r>
              <a:rPr sz="2000" i="1" spc="-5" dirty="0">
                <a:latin typeface="Calibri"/>
                <a:cs typeface="Calibri"/>
              </a:rPr>
              <a:t>control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unit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555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PEMROSESAN</a:t>
            </a:r>
            <a:r>
              <a:rPr sz="4000" spc="-90" dirty="0"/>
              <a:t> </a:t>
            </a:r>
            <a:r>
              <a:rPr sz="4000" spc="-15" dirty="0"/>
              <a:t>INSTRUKSI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67486"/>
            <a:ext cx="7996555" cy="388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3050" algn="just">
              <a:lnSpc>
                <a:spcPct val="150100"/>
              </a:lnSpc>
              <a:spcBef>
                <a:spcPts val="95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Kumpulan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spc="-5" dirty="0">
                <a:latin typeface="Calibri"/>
                <a:cs typeface="Calibri"/>
              </a:rPr>
              <a:t>disebut </a:t>
            </a:r>
            <a:r>
              <a:rPr sz="1800" spc="-10" dirty="0">
                <a:latin typeface="Calibri"/>
                <a:cs typeface="Calibri"/>
              </a:rPr>
              <a:t>program.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yang akan diproses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5" dirty="0">
                <a:latin typeface="Calibri"/>
                <a:cs typeface="Calibri"/>
              </a:rPr>
              <a:t>data  </a:t>
            </a:r>
            <a:r>
              <a:rPr sz="1800" spc="-10" dirty="0">
                <a:latin typeface="Calibri"/>
                <a:cs typeface="Calibri"/>
              </a:rPr>
              <a:t>yang akan </a:t>
            </a:r>
            <a:r>
              <a:rPr sz="1800" spc="-5" dirty="0">
                <a:latin typeface="Calibri"/>
                <a:cs typeface="Calibri"/>
              </a:rPr>
              <a:t>diolah oleh </a:t>
            </a:r>
            <a:r>
              <a:rPr sz="1800" spc="-10" dirty="0">
                <a:latin typeface="Calibri"/>
                <a:cs typeface="Calibri"/>
              </a:rPr>
              <a:t>CPU, </a:t>
            </a:r>
            <a:r>
              <a:rPr sz="1800" dirty="0">
                <a:latin typeface="Calibri"/>
                <a:cs typeface="Calibri"/>
              </a:rPr>
              <a:t>harus </a:t>
            </a:r>
            <a:r>
              <a:rPr sz="1800" spc="-10" dirty="0">
                <a:latin typeface="Calibri"/>
                <a:cs typeface="Calibri"/>
              </a:rPr>
              <a:t>diletakkan </a:t>
            </a:r>
            <a:r>
              <a:rPr sz="1800" spc="-5" dirty="0">
                <a:latin typeface="Calibri"/>
                <a:cs typeface="Calibri"/>
              </a:rPr>
              <a:t>terlebih dahulu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5" dirty="0">
                <a:latin typeface="Calibri"/>
                <a:cs typeface="Calibri"/>
              </a:rPr>
              <a:t>memori utama  </a:t>
            </a:r>
            <a:r>
              <a:rPr sz="1800" spc="-20" dirty="0">
                <a:latin typeface="Calibri"/>
                <a:cs typeface="Calibri"/>
              </a:rPr>
              <a:t>(ketik </a:t>
            </a:r>
            <a:r>
              <a:rPr sz="1800" spc="-5" dirty="0">
                <a:latin typeface="Calibri"/>
                <a:cs typeface="Calibri"/>
              </a:rPr>
              <a:t>nama </a:t>
            </a:r>
            <a:r>
              <a:rPr sz="1800" spc="-15" dirty="0">
                <a:latin typeface="Calibri"/>
                <a:cs typeface="Calibri"/>
              </a:rPr>
              <a:t>program atau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click).</a:t>
            </a:r>
            <a:endParaRPr sz="18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spc="-15" dirty="0">
                <a:latin typeface="Calibri"/>
                <a:cs typeface="Calibri"/>
              </a:rPr>
              <a:t>yg </a:t>
            </a:r>
            <a:r>
              <a:rPr sz="1800" spc="-5" dirty="0">
                <a:latin typeface="Calibri"/>
                <a:cs typeface="Calibri"/>
              </a:rPr>
              <a:t>dapat </a:t>
            </a:r>
            <a:r>
              <a:rPr sz="1800" spc="-10" dirty="0">
                <a:latin typeface="Calibri"/>
                <a:cs typeface="Calibri"/>
              </a:rPr>
              <a:t>diproses </a:t>
            </a:r>
            <a:r>
              <a:rPr sz="1800" dirty="0">
                <a:latin typeface="Calibri"/>
                <a:cs typeface="Calibri"/>
              </a:rPr>
              <a:t>oleh </a:t>
            </a:r>
            <a:r>
              <a:rPr sz="1800" spc="-5" dirty="0">
                <a:latin typeface="Calibri"/>
                <a:cs typeface="Calibri"/>
              </a:rPr>
              <a:t>CPU </a:t>
            </a:r>
            <a:r>
              <a:rPr sz="1800" dirty="0">
                <a:latin typeface="Calibri"/>
                <a:cs typeface="Calibri"/>
              </a:rPr>
              <a:t>adalah </a:t>
            </a:r>
            <a:r>
              <a:rPr sz="1800" spc="-5" dirty="0">
                <a:latin typeface="Calibri"/>
                <a:cs typeface="Calibri"/>
              </a:rPr>
              <a:t>yang sudah </a:t>
            </a:r>
            <a:r>
              <a:rPr sz="1800" dirty="0">
                <a:latin typeface="Calibri"/>
                <a:cs typeface="Calibri"/>
              </a:rPr>
              <a:t>dalam </a:t>
            </a:r>
            <a:r>
              <a:rPr sz="1800" spc="-5" dirty="0">
                <a:latin typeface="Calibri"/>
                <a:cs typeface="Calibri"/>
              </a:rPr>
              <a:t>bentuk bahasa  </a:t>
            </a:r>
            <a:r>
              <a:rPr sz="1800" dirty="0">
                <a:latin typeface="Calibri"/>
                <a:cs typeface="Calibri"/>
              </a:rPr>
              <a:t>mesin. </a:t>
            </a:r>
            <a:r>
              <a:rPr sz="1800" spc="-30" dirty="0">
                <a:latin typeface="Calibri"/>
                <a:cs typeface="Calibri"/>
              </a:rPr>
              <a:t>Tahap </a:t>
            </a:r>
            <a:r>
              <a:rPr sz="1800" spc="-10" dirty="0">
                <a:latin typeface="Calibri"/>
                <a:cs typeface="Calibri"/>
              </a:rPr>
              <a:t>pertama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pemrosesan </a:t>
            </a:r>
            <a:r>
              <a:rPr sz="1800" spc="-5" dirty="0">
                <a:latin typeface="Calibri"/>
                <a:cs typeface="Calibri"/>
              </a:rPr>
              <a:t>suatu </a:t>
            </a: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spc="-5" dirty="0">
                <a:latin typeface="Calibri"/>
                <a:cs typeface="Calibri"/>
              </a:rPr>
              <a:t>oleh CPU disebut dengan  </a:t>
            </a:r>
            <a:r>
              <a:rPr sz="1800" i="1" spc="-10" dirty="0">
                <a:latin typeface="Calibri"/>
                <a:cs typeface="Calibri"/>
              </a:rPr>
              <a:t>instruction fetch</a:t>
            </a:r>
            <a:r>
              <a:rPr sz="1800" spc="-10" dirty="0">
                <a:latin typeface="Calibri"/>
                <a:cs typeface="Calibri"/>
              </a:rPr>
              <a:t>, yaitu proses </a:t>
            </a:r>
            <a:r>
              <a:rPr sz="1800" spc="-5" dirty="0">
                <a:latin typeface="Calibri"/>
                <a:cs typeface="Calibri"/>
              </a:rPr>
              <a:t>CPU mengambil </a:t>
            </a:r>
            <a:r>
              <a:rPr sz="1800" spc="-15" dirty="0">
                <a:latin typeface="Calibri"/>
                <a:cs typeface="Calibri"/>
              </a:rPr>
              <a:t>atau </a:t>
            </a:r>
            <a:r>
              <a:rPr sz="1800" spc="-5" dirty="0">
                <a:latin typeface="Calibri"/>
                <a:cs typeface="Calibri"/>
              </a:rPr>
              <a:t>membawa </a:t>
            </a:r>
            <a:r>
              <a:rPr sz="1800" spc="-10" dirty="0">
                <a:latin typeface="Calibri"/>
                <a:cs typeface="Calibri"/>
              </a:rPr>
              <a:t>instruksi </a:t>
            </a:r>
            <a:r>
              <a:rPr sz="1800" dirty="0">
                <a:latin typeface="Calibri"/>
                <a:cs typeface="Calibri"/>
              </a:rPr>
              <a:t>dari  </a:t>
            </a:r>
            <a:r>
              <a:rPr sz="1800" spc="-5" dirty="0">
                <a:latin typeface="Calibri"/>
                <a:cs typeface="Calibri"/>
              </a:rPr>
              <a:t>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spc="-35" dirty="0">
                <a:latin typeface="Calibri"/>
                <a:cs typeface="Calibri"/>
              </a:rPr>
              <a:t>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CPU.</a:t>
            </a:r>
            <a:endParaRPr sz="1800">
              <a:latin typeface="Calibri"/>
              <a:cs typeface="Calibri"/>
            </a:endParaRPr>
          </a:p>
          <a:p>
            <a:pPr marL="285115" marR="5715" indent="-273050" algn="just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spc="-30" dirty="0">
                <a:latin typeface="Calibri"/>
                <a:cs typeface="Calibri"/>
              </a:rPr>
              <a:t>Tahap </a:t>
            </a:r>
            <a:r>
              <a:rPr sz="1800" spc="-15" dirty="0">
                <a:latin typeface="Calibri"/>
                <a:cs typeface="Calibri"/>
              </a:rPr>
              <a:t>kedua </a:t>
            </a:r>
            <a:r>
              <a:rPr sz="1800" dirty="0">
                <a:latin typeface="Calibri"/>
                <a:cs typeface="Calibri"/>
              </a:rPr>
              <a:t>disebut </a:t>
            </a:r>
            <a:r>
              <a:rPr sz="1800" i="1" spc="-5" dirty="0">
                <a:latin typeface="Calibri"/>
                <a:cs typeface="Calibri"/>
              </a:rPr>
              <a:t>instruction </a:t>
            </a:r>
            <a:r>
              <a:rPr sz="1800" i="1" spc="-15" dirty="0">
                <a:latin typeface="Calibri"/>
                <a:cs typeface="Calibri"/>
              </a:rPr>
              <a:t>execute</a:t>
            </a:r>
            <a:r>
              <a:rPr sz="1800" spc="-15" dirty="0">
                <a:latin typeface="Calibri"/>
                <a:cs typeface="Calibri"/>
              </a:rPr>
              <a:t>, </a:t>
            </a:r>
            <a:r>
              <a:rPr sz="1800" spc="-5" dirty="0">
                <a:latin typeface="Calibri"/>
                <a:cs typeface="Calibri"/>
              </a:rPr>
              <a:t>proses dari CPU untuk </a:t>
            </a:r>
            <a:r>
              <a:rPr sz="1800" spc="-10" dirty="0">
                <a:latin typeface="Calibri"/>
                <a:cs typeface="Calibri"/>
              </a:rPr>
              <a:t>mengerjakan  instruksi yang </a:t>
            </a:r>
            <a:r>
              <a:rPr sz="1800" spc="-5" dirty="0">
                <a:latin typeface="Calibri"/>
                <a:cs typeface="Calibri"/>
              </a:rPr>
              <a:t>sudah diambil dari memori </a:t>
            </a:r>
            <a:r>
              <a:rPr sz="1800" spc="-10" dirty="0">
                <a:latin typeface="Calibri"/>
                <a:cs typeface="Calibri"/>
              </a:rPr>
              <a:t>utama </a:t>
            </a:r>
            <a:r>
              <a:rPr sz="1800" spc="-5" dirty="0">
                <a:latin typeface="Calibri"/>
                <a:cs typeface="Calibri"/>
              </a:rPr>
              <a:t>dan sudah </a:t>
            </a:r>
            <a:r>
              <a:rPr sz="1800" spc="-10" dirty="0">
                <a:latin typeface="Calibri"/>
                <a:cs typeface="Calibri"/>
              </a:rPr>
              <a:t>berada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i="1" dirty="0">
                <a:latin typeface="Calibri"/>
                <a:cs typeface="Calibri"/>
              </a:rPr>
              <a:t>IR</a:t>
            </a:r>
            <a:r>
              <a:rPr sz="1800" i="1" spc="19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register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5595"/>
            <a:ext cx="555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PEMROSESAN</a:t>
            </a:r>
            <a:r>
              <a:rPr sz="4000" spc="-90" dirty="0"/>
              <a:t> </a:t>
            </a:r>
            <a:r>
              <a:rPr sz="4000" spc="-15" dirty="0"/>
              <a:t>INSTRUKSI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04646"/>
            <a:ext cx="7816215" cy="348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20" dirty="0">
                <a:latin typeface="Calibri"/>
                <a:cs typeface="Calibri"/>
              </a:rPr>
              <a:t>Waktu </a:t>
            </a:r>
            <a:r>
              <a:rPr sz="1800" i="1" spc="-10" dirty="0">
                <a:latin typeface="Calibri"/>
                <a:cs typeface="Calibri"/>
              </a:rPr>
              <a:t>instruksi (instruction </a:t>
            </a:r>
            <a:r>
              <a:rPr sz="1800" i="1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) : </a:t>
            </a:r>
            <a:r>
              <a:rPr sz="1800" spc="-10" dirty="0">
                <a:latin typeface="Calibri"/>
                <a:cs typeface="Calibri"/>
              </a:rPr>
              <a:t>waktu </a:t>
            </a:r>
            <a:r>
              <a:rPr sz="1800" spc="-5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menyelesaikan </a:t>
            </a:r>
            <a:r>
              <a:rPr sz="1800" spc="-5" dirty="0">
                <a:latin typeface="Calibri"/>
                <a:cs typeface="Calibri"/>
              </a:rPr>
              <a:t>tahap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pertama.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20" dirty="0">
                <a:latin typeface="Calibri"/>
                <a:cs typeface="Calibri"/>
              </a:rPr>
              <a:t>Waktu </a:t>
            </a:r>
            <a:r>
              <a:rPr sz="1800" spc="-10" dirty="0">
                <a:latin typeface="Calibri"/>
                <a:cs typeface="Calibri"/>
              </a:rPr>
              <a:t>eksekusi (</a:t>
            </a:r>
            <a:r>
              <a:rPr sz="1800" i="1" spc="-10" dirty="0">
                <a:latin typeface="Calibri"/>
                <a:cs typeface="Calibri"/>
              </a:rPr>
              <a:t>execution </a:t>
            </a:r>
            <a:r>
              <a:rPr sz="1800" i="1" spc="-5" dirty="0"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): </a:t>
            </a:r>
            <a:r>
              <a:rPr sz="1800" spc="-10" dirty="0">
                <a:latin typeface="Calibri"/>
                <a:cs typeface="Calibri"/>
              </a:rPr>
              <a:t>waktu </a:t>
            </a:r>
            <a:r>
              <a:rPr sz="1800" spc="-5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menyelesaikan </a:t>
            </a:r>
            <a:r>
              <a:rPr sz="1800" spc="-5" dirty="0">
                <a:latin typeface="Calibri"/>
                <a:cs typeface="Calibri"/>
              </a:rPr>
              <a:t>tahap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kedua.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40" dirty="0">
                <a:latin typeface="Calibri"/>
                <a:cs typeface="Calibri"/>
              </a:rPr>
              <a:t>Total </a:t>
            </a:r>
            <a:r>
              <a:rPr sz="1800" spc="-10" dirty="0">
                <a:latin typeface="Calibri"/>
                <a:cs typeface="Calibri"/>
              </a:rPr>
              <a:t>waktu </a:t>
            </a:r>
            <a:r>
              <a:rPr sz="1800" spc="-5" dirty="0">
                <a:latin typeface="Calibri"/>
                <a:cs typeface="Calibri"/>
              </a:rPr>
              <a:t>untuk </a:t>
            </a:r>
            <a:r>
              <a:rPr sz="1800" spc="-15" dirty="0">
                <a:latin typeface="Calibri"/>
                <a:cs typeface="Calibri"/>
              </a:rPr>
              <a:t>kedua </a:t>
            </a:r>
            <a:r>
              <a:rPr sz="1800" spc="-5" dirty="0">
                <a:latin typeface="Calibri"/>
                <a:cs typeface="Calibri"/>
              </a:rPr>
              <a:t>tahap </a:t>
            </a:r>
            <a:r>
              <a:rPr sz="1800" spc="-10" dirty="0">
                <a:latin typeface="Calibri"/>
                <a:cs typeface="Calibri"/>
              </a:rPr>
              <a:t>tersebut dinamakan waktu siklus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cycle</a:t>
            </a:r>
            <a:r>
              <a:rPr sz="1800" i="1" spc="1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4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10" dirty="0">
                <a:latin typeface="Calibri"/>
                <a:cs typeface="Calibri"/>
              </a:rPr>
              <a:t>Pabrik </a:t>
            </a:r>
            <a:r>
              <a:rPr sz="1800" spc="-15" dirty="0">
                <a:latin typeface="Calibri"/>
                <a:cs typeface="Calibri"/>
              </a:rPr>
              <a:t>komputer </a:t>
            </a:r>
            <a:r>
              <a:rPr sz="1800" spc="-5" dirty="0">
                <a:latin typeface="Calibri"/>
                <a:cs typeface="Calibri"/>
              </a:rPr>
              <a:t>mengukur </a:t>
            </a:r>
            <a:r>
              <a:rPr sz="1800" spc="-15" dirty="0">
                <a:latin typeface="Calibri"/>
                <a:cs typeface="Calibri"/>
              </a:rPr>
              <a:t>kecepatan </a:t>
            </a:r>
            <a:r>
              <a:rPr sz="1800" spc="-5" dirty="0">
                <a:latin typeface="Calibri"/>
                <a:cs typeface="Calibri"/>
              </a:rPr>
              <a:t>CPU </a:t>
            </a:r>
            <a:r>
              <a:rPr sz="1800" spc="-10" dirty="0">
                <a:latin typeface="Calibri"/>
                <a:cs typeface="Calibri"/>
              </a:rPr>
              <a:t>berdasarkan lamanya melakukan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satu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siklus mesin </a:t>
            </a:r>
            <a:r>
              <a:rPr sz="1800" spc="-10" dirty="0">
                <a:latin typeface="Calibri"/>
                <a:cs typeface="Calibri"/>
              </a:rPr>
              <a:t>yang diukur dengan </a:t>
            </a:r>
            <a:r>
              <a:rPr sz="1800" spc="-5" dirty="0">
                <a:latin typeface="Calibri"/>
                <a:cs typeface="Calibri"/>
              </a:rPr>
              <a:t>satuan </a:t>
            </a:r>
            <a:r>
              <a:rPr sz="1800" b="1" spc="-5" dirty="0">
                <a:latin typeface="Calibri"/>
                <a:cs typeface="Calibri"/>
              </a:rPr>
              <a:t>megahertz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(Mhz).</a:t>
            </a:r>
            <a:endParaRPr sz="1800">
              <a:latin typeface="Calibri"/>
              <a:cs typeface="Calibri"/>
            </a:endParaRPr>
          </a:p>
          <a:p>
            <a:pPr marL="285115" marR="133350" indent="-27305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1800" spc="-5" dirty="0">
                <a:latin typeface="Calibri"/>
                <a:cs typeface="Calibri"/>
              </a:rPr>
              <a:t>Suatu pengukur </a:t>
            </a:r>
            <a:r>
              <a:rPr sz="1800" spc="-10" dirty="0">
                <a:latin typeface="Calibri"/>
                <a:cs typeface="Calibri"/>
              </a:rPr>
              <a:t>waktu yang </a:t>
            </a:r>
            <a:r>
              <a:rPr sz="1800" spc="-5" dirty="0">
                <a:latin typeface="Calibri"/>
                <a:cs typeface="Calibri"/>
              </a:rPr>
              <a:t>disebut </a:t>
            </a: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i="1" spc="-5" dirty="0">
                <a:latin typeface="Calibri"/>
                <a:cs typeface="Calibri"/>
              </a:rPr>
              <a:t>clock </a:t>
            </a:r>
            <a:r>
              <a:rPr sz="1800" spc="-10" dirty="0">
                <a:latin typeface="Calibri"/>
                <a:cs typeface="Calibri"/>
              </a:rPr>
              <a:t>akan berdetak </a:t>
            </a:r>
            <a:r>
              <a:rPr sz="1800" spc="-5" dirty="0">
                <a:latin typeface="Calibri"/>
                <a:cs typeface="Calibri"/>
              </a:rPr>
              <a:t>untuk tiap-tiap  </a:t>
            </a:r>
            <a:r>
              <a:rPr sz="1800" spc="-10" dirty="0">
                <a:latin typeface="Calibri"/>
                <a:cs typeface="Calibri"/>
              </a:rPr>
              <a:t>siklus yang dilakukan. </a:t>
            </a:r>
            <a:r>
              <a:rPr sz="1800" spc="-5" dirty="0">
                <a:latin typeface="Calibri"/>
                <a:cs typeface="Calibri"/>
              </a:rPr>
              <a:t>Misal, </a:t>
            </a:r>
            <a:r>
              <a:rPr sz="1800" spc="-10" dirty="0">
                <a:latin typeface="Calibri"/>
                <a:cs typeface="Calibri"/>
              </a:rPr>
              <a:t>pemroses </a:t>
            </a:r>
            <a:r>
              <a:rPr sz="1800" dirty="0">
                <a:latin typeface="Calibri"/>
                <a:cs typeface="Calibri"/>
              </a:rPr>
              <a:t>16 Mhz </a:t>
            </a:r>
            <a:r>
              <a:rPr sz="1800" spc="-10" dirty="0">
                <a:latin typeface="Calibri"/>
                <a:cs typeface="Calibri"/>
              </a:rPr>
              <a:t>berarti </a:t>
            </a:r>
            <a:r>
              <a:rPr sz="1800" i="1" spc="-5" dirty="0">
                <a:latin typeface="Calibri"/>
                <a:cs typeface="Calibri"/>
              </a:rPr>
              <a:t>clock </a:t>
            </a:r>
            <a:r>
              <a:rPr sz="1800" spc="-10" dirty="0">
                <a:latin typeface="Calibri"/>
                <a:cs typeface="Calibri"/>
              </a:rPr>
              <a:t>akan berdetak  sebanyak </a:t>
            </a:r>
            <a:r>
              <a:rPr sz="1800" dirty="0">
                <a:latin typeface="Calibri"/>
                <a:cs typeface="Calibri"/>
              </a:rPr>
              <a:t>16 </a:t>
            </a:r>
            <a:r>
              <a:rPr sz="1800" spc="-10" dirty="0">
                <a:latin typeface="Calibri"/>
                <a:cs typeface="Calibri"/>
              </a:rPr>
              <a:t>juta </a:t>
            </a:r>
            <a:r>
              <a:rPr sz="1800" spc="-15" dirty="0">
                <a:latin typeface="Calibri"/>
                <a:cs typeface="Calibri"/>
              </a:rPr>
              <a:t>kali </a:t>
            </a:r>
            <a:r>
              <a:rPr sz="1800" spc="-5" dirty="0">
                <a:latin typeface="Calibri"/>
                <a:cs typeface="Calibri"/>
              </a:rPr>
              <a:t>tiap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detiknya.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0264"/>
            <a:ext cx="6325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15" dirty="0"/>
              <a:t>PENYIMPANAN</a:t>
            </a:r>
            <a:r>
              <a:rPr spc="-165" dirty="0"/>
              <a:t> </a:t>
            </a:r>
            <a:r>
              <a:rPr dirty="0"/>
              <a:t>(MEMORI)  </a:t>
            </a:r>
            <a:r>
              <a:rPr spc="-10" dirty="0"/>
              <a:t>EKSTERNAL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6274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  <a:tab pos="1486535" algn="l"/>
                <a:tab pos="2198370" algn="l"/>
                <a:tab pos="2971165" algn="l"/>
                <a:tab pos="4268470" algn="l"/>
                <a:tab pos="5196205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as	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tuk	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an	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asi	</a:t>
            </a:r>
            <a:r>
              <a:rPr sz="2000" spc="-5" dirty="0">
                <a:latin typeface="Calibri"/>
                <a:cs typeface="Calibri"/>
              </a:rPr>
              <a:t>pen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lisan,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7821" y="1569465"/>
            <a:ext cx="1574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7475" algn="l"/>
              </a:tabLst>
            </a:pPr>
            <a:r>
              <a:rPr sz="2000" spc="-5" dirty="0">
                <a:latin typeface="Calibri"/>
                <a:cs typeface="Calibri"/>
              </a:rPr>
              <a:t>pemba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aan	&amp;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penyimpanan </a:t>
            </a:r>
            <a:r>
              <a:rPr spc="-10" dirty="0"/>
              <a:t>data, </a:t>
            </a:r>
            <a:r>
              <a:rPr dirty="0"/>
              <a:t>di luar </a:t>
            </a:r>
            <a:r>
              <a:rPr spc="-15" dirty="0"/>
              <a:t>komponen </a:t>
            </a:r>
            <a:r>
              <a:rPr spc="-10" dirty="0"/>
              <a:t>utama </a:t>
            </a:r>
            <a:r>
              <a:rPr spc="-5" dirty="0"/>
              <a:t>(floppy disk, </a:t>
            </a:r>
            <a:r>
              <a:rPr spc="-15" dirty="0"/>
              <a:t>hard </a:t>
            </a:r>
            <a:r>
              <a:rPr spc="-5" dirty="0"/>
              <a:t>disk, CD-  ROM,</a:t>
            </a:r>
            <a:r>
              <a:rPr spc="-20" dirty="0"/>
              <a:t> </a:t>
            </a:r>
            <a:r>
              <a:rPr spc="-5" dirty="0"/>
              <a:t>DVD).</a:t>
            </a:r>
          </a:p>
          <a:p>
            <a:pPr>
              <a:lnSpc>
                <a:spcPct val="100000"/>
              </a:lnSpc>
            </a:pP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pc="-10" dirty="0"/>
              <a:t>Banyak </a:t>
            </a:r>
            <a:r>
              <a:rPr spc="-5" dirty="0"/>
              <a:t>berupa </a:t>
            </a:r>
            <a:r>
              <a:rPr spc="-10" dirty="0"/>
              <a:t>piringan, dikenal </a:t>
            </a:r>
            <a:r>
              <a:rPr spc="-5" dirty="0"/>
              <a:t>satuan </a:t>
            </a:r>
            <a:r>
              <a:rPr spc="-15" dirty="0"/>
              <a:t>rotasi </a:t>
            </a:r>
            <a:r>
              <a:rPr spc="-5" dirty="0"/>
              <a:t>piringan (RPM </a:t>
            </a:r>
            <a:r>
              <a:rPr spc="-15" dirty="0"/>
              <a:t>Rotation Per  </a:t>
            </a:r>
            <a:r>
              <a:rPr spc="-5" dirty="0"/>
              <a:t>Minute). </a:t>
            </a:r>
            <a:r>
              <a:rPr dirty="0"/>
              <a:t>Makin </a:t>
            </a:r>
            <a:r>
              <a:rPr spc="-5" dirty="0"/>
              <a:t>cepat </a:t>
            </a:r>
            <a:r>
              <a:rPr spc="-10" dirty="0"/>
              <a:t>perputaran, </a:t>
            </a:r>
            <a:r>
              <a:rPr spc="-5" dirty="0"/>
              <a:t>semakin cepat </a:t>
            </a:r>
            <a:r>
              <a:rPr spc="-10" dirty="0"/>
              <a:t>waktu akses, </a:t>
            </a:r>
            <a:r>
              <a:rPr spc="-5" dirty="0"/>
              <a:t>namun  </a:t>
            </a:r>
            <a:r>
              <a:rPr dirty="0"/>
              <a:t>makin </a:t>
            </a:r>
            <a:r>
              <a:rPr spc="-5" dirty="0"/>
              <a:t>besar </a:t>
            </a:r>
            <a:r>
              <a:rPr spc="-15" dirty="0"/>
              <a:t>juga </a:t>
            </a:r>
            <a:r>
              <a:rPr spc="-10" dirty="0"/>
              <a:t>tekanan </a:t>
            </a:r>
            <a:r>
              <a:rPr spc="-5" dirty="0"/>
              <a:t>terhadap </a:t>
            </a:r>
            <a:r>
              <a:rPr spc="-10" dirty="0"/>
              <a:t>piringan sehingga </a:t>
            </a:r>
            <a:r>
              <a:rPr dirty="0"/>
              <a:t>makin </a:t>
            </a:r>
            <a:r>
              <a:rPr spc="-5" dirty="0"/>
              <a:t>besar panas  </a:t>
            </a:r>
            <a:r>
              <a:rPr spc="-10" dirty="0"/>
              <a:t>yang</a:t>
            </a:r>
            <a:r>
              <a:rPr spc="-15" dirty="0"/>
              <a:t> </a:t>
            </a:r>
            <a:r>
              <a:rPr spc="-10" dirty="0"/>
              <a:t>dihasilkan.</a:t>
            </a:r>
          </a:p>
        </p:txBody>
      </p:sp>
      <p:sp>
        <p:nvSpPr>
          <p:cNvPr id="6" name="object 6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MEDIA </a:t>
            </a:r>
            <a:r>
              <a:rPr spc="-15" dirty="0"/>
              <a:t>PENYIMPANAN</a:t>
            </a:r>
            <a:r>
              <a:rPr spc="-155" dirty="0"/>
              <a:t> </a:t>
            </a:r>
            <a:r>
              <a:rPr dirty="0"/>
              <a:t>(MEMORI)  </a:t>
            </a:r>
            <a:r>
              <a:rPr spc="-10" dirty="0"/>
              <a:t>EKSTERNAL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5586"/>
            <a:ext cx="7995284" cy="33794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72415" marR="5080" indent="-272415" algn="r">
              <a:lnSpc>
                <a:spcPct val="100000"/>
              </a:lnSpc>
              <a:spcBef>
                <a:spcPts val="12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72415" algn="l"/>
                <a:tab pos="273050" algn="l"/>
              </a:tabLst>
            </a:pPr>
            <a:r>
              <a:rPr sz="2000" dirty="0">
                <a:latin typeface="Calibri"/>
                <a:cs typeface="Calibri"/>
              </a:rPr>
              <a:t>Memori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eksternal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memiliki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alat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baca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tulis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disebut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head</a:t>
            </a:r>
            <a:r>
              <a:rPr sz="2000" i="1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(harddisk)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5"/>
              </a:spcBef>
              <a:tabLst>
                <a:tab pos="2212340" algn="l"/>
              </a:tabLst>
            </a:pPr>
            <a:r>
              <a:rPr sz="2000" spc="-5" dirty="0">
                <a:latin typeface="Calibri"/>
                <a:cs typeface="Calibri"/>
              </a:rPr>
              <a:t>dan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side</a:t>
            </a:r>
            <a:r>
              <a:rPr sz="2000" i="1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(floppy).	Piringan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memiliki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sisi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head/side,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yaitu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sisi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sisi</a:t>
            </a:r>
            <a:endParaRPr sz="2000">
              <a:latin typeface="Calibri"/>
              <a:cs typeface="Calibri"/>
            </a:endParaRPr>
          </a:p>
          <a:p>
            <a:pPr marL="539115" marR="6350" lvl="1" indent="-539115" algn="r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39115" algn="l"/>
                <a:tab pos="539750" algn="l"/>
              </a:tabLst>
            </a:pPr>
            <a:r>
              <a:rPr sz="2000" spc="-5" dirty="0">
                <a:latin typeface="Calibri"/>
                <a:cs typeface="Calibri"/>
              </a:rPr>
              <a:t>Setiap  </a:t>
            </a:r>
            <a:r>
              <a:rPr sz="2000" spc="-10" dirty="0">
                <a:latin typeface="Calibri"/>
                <a:cs typeface="Calibri"/>
              </a:rPr>
              <a:t>head/side  </a:t>
            </a:r>
            <a:r>
              <a:rPr sz="2000" spc="-5" dirty="0">
                <a:latin typeface="Calibri"/>
                <a:cs typeface="Calibri"/>
              </a:rPr>
              <a:t>dibagi  menjadi  </a:t>
            </a:r>
            <a:r>
              <a:rPr sz="2000" spc="-10" dirty="0">
                <a:latin typeface="Calibri"/>
                <a:cs typeface="Calibri"/>
              </a:rPr>
              <a:t>lingkaran-2  </a:t>
            </a:r>
            <a:r>
              <a:rPr sz="2000" spc="-15" dirty="0">
                <a:latin typeface="Calibri"/>
                <a:cs typeface="Calibri"/>
              </a:rPr>
              <a:t>konsentris  </a:t>
            </a:r>
            <a:r>
              <a:rPr sz="2000" spc="-20" dirty="0">
                <a:latin typeface="Calibri"/>
                <a:cs typeface="Calibri"/>
              </a:rPr>
              <a:t>yg 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disebut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Calibri"/>
                <a:cs typeface="Calibri"/>
              </a:rPr>
              <a:t>track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10" dirty="0">
                <a:latin typeface="Calibri"/>
                <a:cs typeface="Calibri"/>
              </a:rPr>
              <a:t>Kumpulan track yang </a:t>
            </a:r>
            <a:r>
              <a:rPr sz="2000" spc="-5" dirty="0">
                <a:latin typeface="Calibri"/>
                <a:cs typeface="Calibri"/>
              </a:rPr>
              <a:t>sama dari seluruh head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dirty="0">
                <a:latin typeface="Calibri"/>
                <a:cs typeface="Calibri"/>
              </a:rPr>
              <a:t>ada </a:t>
            </a:r>
            <a:r>
              <a:rPr sz="2000" spc="-5" dirty="0">
                <a:latin typeface="Calibri"/>
                <a:cs typeface="Calibri"/>
              </a:rPr>
              <a:t>disebut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cylinder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Suatu </a:t>
            </a:r>
            <a:r>
              <a:rPr sz="2000" spc="-10" dirty="0">
                <a:latin typeface="Calibri"/>
                <a:cs typeface="Calibri"/>
              </a:rPr>
              <a:t>track </a:t>
            </a:r>
            <a:r>
              <a:rPr sz="2000" spc="-5" dirty="0">
                <a:latin typeface="Calibri"/>
                <a:cs typeface="Calibri"/>
              </a:rPr>
              <a:t>dibagi </a:t>
            </a:r>
            <a:r>
              <a:rPr sz="2000" dirty="0">
                <a:latin typeface="Calibri"/>
                <a:cs typeface="Calibri"/>
              </a:rPr>
              <a:t>lagi </a:t>
            </a:r>
            <a:r>
              <a:rPr sz="2000" spc="-5" dirty="0">
                <a:latin typeface="Calibri"/>
                <a:cs typeface="Calibri"/>
              </a:rPr>
              <a:t>menjadi </a:t>
            </a:r>
            <a:r>
              <a:rPr sz="2000" spc="-10" dirty="0">
                <a:latin typeface="Calibri"/>
                <a:cs typeface="Calibri"/>
              </a:rPr>
              <a:t>daerah-daerah </a:t>
            </a:r>
            <a:r>
              <a:rPr sz="2000" spc="-5" dirty="0">
                <a:latin typeface="Calibri"/>
                <a:cs typeface="Calibri"/>
              </a:rPr>
              <a:t>lebih </a:t>
            </a:r>
            <a:r>
              <a:rPr sz="2000" spc="-15" dirty="0">
                <a:latin typeface="Calibri"/>
                <a:cs typeface="Calibri"/>
              </a:rPr>
              <a:t>kecil </a:t>
            </a:r>
            <a:r>
              <a:rPr sz="2000" spc="-10" dirty="0">
                <a:latin typeface="Calibri"/>
                <a:cs typeface="Calibri"/>
              </a:rPr>
              <a:t>yang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disebut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5"/>
              </a:spcBef>
            </a:pPr>
            <a:r>
              <a:rPr sz="2000" i="1" spc="-30" dirty="0">
                <a:latin typeface="Calibri"/>
                <a:cs typeface="Calibri"/>
              </a:rPr>
              <a:t>sector.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93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Franklin Gothic Book"/>
                <a:cs typeface="Franklin Gothic Book"/>
              </a:rPr>
              <a:t>STRUKTUR</a:t>
            </a:r>
            <a:r>
              <a:rPr sz="4000" b="0" spc="-70" dirty="0">
                <a:latin typeface="Franklin Gothic Book"/>
                <a:cs typeface="Franklin Gothic Book"/>
              </a:rPr>
              <a:t> </a:t>
            </a:r>
            <a:r>
              <a:rPr sz="4000" b="0" spc="-20" dirty="0">
                <a:latin typeface="Franklin Gothic Book"/>
                <a:cs typeface="Franklin Gothic Book"/>
              </a:rPr>
              <a:t>KOMPUTER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200083"/>
            <a:ext cx="7229475" cy="8978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890"/>
              </a:spcBef>
              <a:buClr>
                <a:srgbClr val="D24717"/>
              </a:buClr>
              <a:buSzPct val="8409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10" dirty="0">
                <a:latin typeface="Calibri"/>
                <a:cs typeface="Calibri"/>
              </a:rPr>
              <a:t>Struktur </a:t>
            </a:r>
            <a:r>
              <a:rPr sz="2200" spc="-20" dirty="0">
                <a:latin typeface="Calibri"/>
                <a:cs typeface="Calibri"/>
              </a:rPr>
              <a:t>komputer </a:t>
            </a:r>
            <a:r>
              <a:rPr sz="2200" spc="-10" dirty="0">
                <a:latin typeface="Calibri"/>
                <a:cs typeface="Calibri"/>
              </a:rPr>
              <a:t>didefinisikan </a:t>
            </a:r>
            <a:r>
              <a:rPr sz="2200" spc="-15" dirty="0">
                <a:latin typeface="Calibri"/>
                <a:cs typeface="Calibri"/>
              </a:rPr>
              <a:t>sebagai </a:t>
            </a:r>
            <a:r>
              <a:rPr sz="2200" spc="-20" dirty="0">
                <a:latin typeface="Calibri"/>
                <a:cs typeface="Calibri"/>
              </a:rPr>
              <a:t>cara-cara </a:t>
            </a:r>
            <a:r>
              <a:rPr sz="2200" spc="-5" dirty="0">
                <a:latin typeface="Calibri"/>
                <a:cs typeface="Calibri"/>
              </a:rPr>
              <a:t>dari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tiap</a:t>
            </a:r>
            <a:endParaRPr sz="220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795"/>
              </a:spcBef>
            </a:pPr>
            <a:r>
              <a:rPr sz="2200" spc="-15" dirty="0">
                <a:latin typeface="Calibri"/>
                <a:cs typeface="Calibri"/>
              </a:rPr>
              <a:t>komponen </a:t>
            </a:r>
            <a:r>
              <a:rPr sz="2200" spc="-5" dirty="0">
                <a:latin typeface="Calibri"/>
                <a:cs typeface="Calibri"/>
              </a:rPr>
              <a:t>saling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terkait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286063"/>
            <a:ext cx="7975600" cy="3897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25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FUNGSI</a:t>
            </a:r>
            <a:r>
              <a:rPr sz="4000" b="0" spc="-65" dirty="0">
                <a:latin typeface="Franklin Gothic Book"/>
                <a:cs typeface="Franklin Gothic Book"/>
              </a:rPr>
              <a:t> </a:t>
            </a:r>
            <a:r>
              <a:rPr sz="4000" b="0" spc="-20" dirty="0">
                <a:latin typeface="Franklin Gothic Book"/>
                <a:cs typeface="Franklin Gothic Book"/>
              </a:rPr>
              <a:t>KOMPUTER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9180"/>
            <a:ext cx="7997190" cy="475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b="1" dirty="0">
                <a:latin typeface="Calibri"/>
                <a:cs typeface="Calibri"/>
              </a:rPr>
              <a:t>Input </a:t>
            </a:r>
            <a:r>
              <a:rPr sz="2000" b="1" spc="-5" dirty="0">
                <a:latin typeface="Calibri"/>
                <a:cs typeface="Calibri"/>
              </a:rPr>
              <a:t>Device </a:t>
            </a:r>
            <a:r>
              <a:rPr sz="2000" b="1" spc="-10" dirty="0">
                <a:latin typeface="Calibri"/>
                <a:cs typeface="Calibri"/>
              </a:rPr>
              <a:t>(Alat </a:t>
            </a:r>
            <a:r>
              <a:rPr sz="2000" b="1" spc="-5" dirty="0">
                <a:latin typeface="Calibri"/>
                <a:cs typeface="Calibri"/>
              </a:rPr>
              <a:t>Masukan)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15" dirty="0">
                <a:latin typeface="Calibri"/>
                <a:cs typeface="Calibri"/>
              </a:rPr>
              <a:t>perangkat </a:t>
            </a:r>
            <a:r>
              <a:rPr sz="2000" spc="-20" dirty="0">
                <a:latin typeface="Calibri"/>
                <a:cs typeface="Calibri"/>
              </a:rPr>
              <a:t>keras </a:t>
            </a:r>
            <a:r>
              <a:rPr sz="2000" spc="-15" dirty="0">
                <a:latin typeface="Calibri"/>
                <a:cs typeface="Calibri"/>
              </a:rPr>
              <a:t>komputer yang  </a:t>
            </a:r>
            <a:r>
              <a:rPr sz="2000" spc="-5" dirty="0">
                <a:latin typeface="Calibri"/>
                <a:cs typeface="Calibri"/>
              </a:rPr>
              <a:t>berfungsi sebagai </a:t>
            </a:r>
            <a:r>
              <a:rPr sz="2000" spc="-10" dirty="0">
                <a:latin typeface="Calibri"/>
                <a:cs typeface="Calibri"/>
              </a:rPr>
              <a:t>alat </a:t>
            </a:r>
            <a:r>
              <a:rPr sz="2000" spc="-5" dirty="0">
                <a:latin typeface="Calibri"/>
                <a:cs typeface="Calibri"/>
              </a:rPr>
              <a:t>untuk memasukan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atau perintah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dalam  </a:t>
            </a:r>
            <a:r>
              <a:rPr sz="2000" spc="-30" dirty="0">
                <a:latin typeface="Calibri"/>
                <a:cs typeface="Calibri"/>
              </a:rPr>
              <a:t>computer.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b="1" spc="-5" dirty="0">
                <a:latin typeface="Calibri"/>
                <a:cs typeface="Calibri"/>
              </a:rPr>
              <a:t>Output Device </a:t>
            </a:r>
            <a:r>
              <a:rPr sz="2000" b="1" spc="-10" dirty="0">
                <a:latin typeface="Calibri"/>
                <a:cs typeface="Calibri"/>
              </a:rPr>
              <a:t>(Alat </a:t>
            </a:r>
            <a:r>
              <a:rPr sz="2000" b="1" spc="-15" dirty="0">
                <a:latin typeface="Calibri"/>
                <a:cs typeface="Calibri"/>
              </a:rPr>
              <a:t>Keluaran)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15" dirty="0">
                <a:latin typeface="Calibri"/>
                <a:cs typeface="Calibri"/>
              </a:rPr>
              <a:t>perangkat </a:t>
            </a:r>
            <a:r>
              <a:rPr sz="2000" spc="-20" dirty="0">
                <a:latin typeface="Calibri"/>
                <a:cs typeface="Calibri"/>
              </a:rPr>
              <a:t>keras </a:t>
            </a:r>
            <a:r>
              <a:rPr sz="2000" spc="-15" dirty="0">
                <a:latin typeface="Calibri"/>
                <a:cs typeface="Calibri"/>
              </a:rPr>
              <a:t>komputer </a:t>
            </a:r>
            <a:r>
              <a:rPr sz="2000" spc="-10" dirty="0">
                <a:latin typeface="Calibri"/>
                <a:cs typeface="Calibri"/>
              </a:rPr>
              <a:t>yang  </a:t>
            </a:r>
            <a:r>
              <a:rPr sz="2000" spc="-5" dirty="0">
                <a:latin typeface="Calibri"/>
                <a:cs typeface="Calibri"/>
              </a:rPr>
              <a:t>berfungsi untuk </a:t>
            </a:r>
            <a:r>
              <a:rPr sz="2000" spc="-10" dirty="0">
                <a:latin typeface="Calibri"/>
                <a:cs typeface="Calibri"/>
              </a:rPr>
              <a:t>menampilkan </a:t>
            </a:r>
            <a:r>
              <a:rPr sz="2000" spc="-15" dirty="0">
                <a:latin typeface="Calibri"/>
                <a:cs typeface="Calibri"/>
              </a:rPr>
              <a:t>keluaran </a:t>
            </a:r>
            <a:r>
              <a:rPr sz="2000" spc="-10" dirty="0">
                <a:latin typeface="Calibri"/>
                <a:cs typeface="Calibri"/>
              </a:rPr>
              <a:t>sebagai </a:t>
            </a:r>
            <a:r>
              <a:rPr sz="2000" spc="-5" dirty="0">
                <a:latin typeface="Calibri"/>
                <a:cs typeface="Calibri"/>
              </a:rPr>
              <a:t>hasil pengolahan </a:t>
            </a:r>
            <a:r>
              <a:rPr sz="2000" spc="-10" dirty="0">
                <a:latin typeface="Calibri"/>
                <a:cs typeface="Calibri"/>
              </a:rPr>
              <a:t>data.  </a:t>
            </a:r>
            <a:r>
              <a:rPr sz="2000" spc="-15" dirty="0">
                <a:latin typeface="Calibri"/>
                <a:cs typeface="Calibri"/>
              </a:rPr>
              <a:t>Keluaran </a:t>
            </a:r>
            <a:r>
              <a:rPr sz="2000" spc="-10" dirty="0">
                <a:latin typeface="Calibri"/>
                <a:cs typeface="Calibri"/>
              </a:rPr>
              <a:t>dapat </a:t>
            </a:r>
            <a:r>
              <a:rPr sz="2000" spc="-5" dirty="0">
                <a:latin typeface="Calibri"/>
                <a:cs typeface="Calibri"/>
              </a:rPr>
              <a:t>berupa </a:t>
            </a:r>
            <a:r>
              <a:rPr sz="2000" b="1" spc="-5" dirty="0">
                <a:latin typeface="Calibri"/>
                <a:cs typeface="Calibri"/>
              </a:rPr>
              <a:t>hard-copy </a:t>
            </a:r>
            <a:r>
              <a:rPr sz="2000" spc="-25" dirty="0">
                <a:latin typeface="Calibri"/>
                <a:cs typeface="Calibri"/>
              </a:rPr>
              <a:t>(ke </a:t>
            </a:r>
            <a:r>
              <a:rPr sz="2000" spc="-15" dirty="0">
                <a:latin typeface="Calibri"/>
                <a:cs typeface="Calibri"/>
              </a:rPr>
              <a:t>kertas), </a:t>
            </a:r>
            <a:r>
              <a:rPr sz="2000" b="1" spc="-5" dirty="0">
                <a:latin typeface="Calibri"/>
                <a:cs typeface="Calibri"/>
              </a:rPr>
              <a:t>soft-copy </a:t>
            </a:r>
            <a:r>
              <a:rPr sz="2000" spc="-20" dirty="0">
                <a:latin typeface="Calibri"/>
                <a:cs typeface="Calibri"/>
              </a:rPr>
              <a:t>(ke </a:t>
            </a:r>
            <a:r>
              <a:rPr sz="2000" spc="-5" dirty="0">
                <a:latin typeface="Calibri"/>
                <a:cs typeface="Calibri"/>
              </a:rPr>
              <a:t>monitor),  ataupun berupa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suara.</a:t>
            </a:r>
            <a:endParaRPr sz="2000">
              <a:latin typeface="Calibri"/>
              <a:cs typeface="Calibri"/>
            </a:endParaRPr>
          </a:p>
          <a:p>
            <a:pPr marL="285115" marR="5715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750" algn="l"/>
              </a:tabLst>
            </a:pPr>
            <a:r>
              <a:rPr sz="2000" b="1" dirty="0">
                <a:latin typeface="Calibri"/>
                <a:cs typeface="Calibri"/>
              </a:rPr>
              <a:t>I/O </a:t>
            </a:r>
            <a:r>
              <a:rPr sz="2000" b="1" spc="-10" dirty="0">
                <a:latin typeface="Calibri"/>
                <a:cs typeface="Calibri"/>
              </a:rPr>
              <a:t>Ports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dirty="0">
                <a:latin typeface="Calibri"/>
                <a:cs typeface="Calibri"/>
              </a:rPr>
              <a:t>Bagian ini </a:t>
            </a:r>
            <a:r>
              <a:rPr sz="2000" spc="-10" dirty="0">
                <a:latin typeface="Calibri"/>
                <a:cs typeface="Calibri"/>
              </a:rPr>
              <a:t>digunakan </a:t>
            </a:r>
            <a:r>
              <a:rPr sz="2000" spc="-5" dirty="0">
                <a:latin typeface="Calibri"/>
                <a:cs typeface="Calibri"/>
              </a:rPr>
              <a:t>untuk menerima </a:t>
            </a:r>
            <a:r>
              <a:rPr sz="2000" spc="-10" dirty="0">
                <a:latin typeface="Calibri"/>
                <a:cs typeface="Calibri"/>
              </a:rPr>
              <a:t>ataupun </a:t>
            </a:r>
            <a:r>
              <a:rPr sz="2000" spc="-5" dirty="0">
                <a:latin typeface="Calibri"/>
                <a:cs typeface="Calibri"/>
              </a:rPr>
              <a:t>mengirim </a:t>
            </a:r>
            <a:r>
              <a:rPr sz="2000" spc="-15" dirty="0">
                <a:latin typeface="Calibri"/>
                <a:cs typeface="Calibri"/>
              </a:rPr>
              <a:t>data 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dirty="0">
                <a:latin typeface="Calibri"/>
                <a:cs typeface="Calibri"/>
              </a:rPr>
              <a:t>luar </a:t>
            </a:r>
            <a:r>
              <a:rPr sz="2000" spc="-10" dirty="0">
                <a:latin typeface="Calibri"/>
                <a:cs typeface="Calibri"/>
              </a:rPr>
              <a:t>sistem. </a:t>
            </a:r>
            <a:r>
              <a:rPr sz="2000" spc="-15" dirty="0">
                <a:latin typeface="Calibri"/>
                <a:cs typeface="Calibri"/>
              </a:rPr>
              <a:t>Peralatan </a:t>
            </a:r>
            <a:r>
              <a:rPr sz="2000" spc="-5" dirty="0">
                <a:latin typeface="Calibri"/>
                <a:cs typeface="Calibri"/>
              </a:rPr>
              <a:t>input dan output </a:t>
            </a:r>
            <a:r>
              <a:rPr sz="2000" dirty="0">
                <a:latin typeface="Calibri"/>
                <a:cs typeface="Calibri"/>
              </a:rPr>
              <a:t>di </a:t>
            </a:r>
            <a:r>
              <a:rPr sz="2000" spc="-15" dirty="0">
                <a:latin typeface="Calibri"/>
                <a:cs typeface="Calibri"/>
              </a:rPr>
              <a:t>atas </a:t>
            </a:r>
            <a:r>
              <a:rPr sz="2000" spc="-5" dirty="0">
                <a:latin typeface="Calibri"/>
                <a:cs typeface="Calibri"/>
              </a:rPr>
              <a:t>terhubung melalui port  ini.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25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FUNGSI</a:t>
            </a:r>
            <a:r>
              <a:rPr sz="4000" b="0" spc="-65" dirty="0">
                <a:latin typeface="Franklin Gothic Book"/>
                <a:cs typeface="Franklin Gothic Book"/>
              </a:rPr>
              <a:t> </a:t>
            </a:r>
            <a:r>
              <a:rPr sz="4000" b="0" spc="-20" dirty="0">
                <a:latin typeface="Franklin Gothic Book"/>
                <a:cs typeface="Franklin Gothic Book"/>
              </a:rPr>
              <a:t>KOMPUTER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192"/>
            <a:ext cx="7997825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b="1" spc="-5" dirty="0">
                <a:latin typeface="Calibri"/>
                <a:cs typeface="Calibri"/>
              </a:rPr>
              <a:t>CPU </a:t>
            </a:r>
            <a:r>
              <a:rPr sz="1800" b="1" spc="-10" dirty="0">
                <a:latin typeface="Calibri"/>
                <a:cs typeface="Calibri"/>
              </a:rPr>
              <a:t>(Central Processing </a:t>
            </a:r>
            <a:r>
              <a:rPr sz="1800" b="1" spc="-5" dirty="0">
                <a:latin typeface="Calibri"/>
                <a:cs typeface="Calibri"/>
              </a:rPr>
              <a:t>Unit)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CPU merupakan </a:t>
            </a:r>
            <a:r>
              <a:rPr sz="1800" spc="-10" dirty="0">
                <a:latin typeface="Calibri"/>
                <a:cs typeface="Calibri"/>
              </a:rPr>
              <a:t>otak sistem </a:t>
            </a:r>
            <a:r>
              <a:rPr sz="1800" spc="-30" dirty="0">
                <a:latin typeface="Calibri"/>
                <a:cs typeface="Calibri"/>
              </a:rPr>
              <a:t>komputer, </a:t>
            </a:r>
            <a:r>
              <a:rPr sz="1800" dirty="0">
                <a:latin typeface="Calibri"/>
                <a:cs typeface="Calibri"/>
              </a:rPr>
              <a:t>dan  </a:t>
            </a:r>
            <a:r>
              <a:rPr sz="1800" spc="-5" dirty="0">
                <a:latin typeface="Calibri"/>
                <a:cs typeface="Calibri"/>
              </a:rPr>
              <a:t>memiliki </a:t>
            </a:r>
            <a:r>
              <a:rPr sz="1800" dirty="0">
                <a:latin typeface="Calibri"/>
                <a:cs typeface="Calibri"/>
              </a:rPr>
              <a:t>dua bagian fungsi </a:t>
            </a:r>
            <a:r>
              <a:rPr sz="1800" spc="-5" dirty="0">
                <a:latin typeface="Calibri"/>
                <a:cs typeface="Calibri"/>
              </a:rPr>
              <a:t>operasional, yaitu; </a:t>
            </a:r>
            <a:r>
              <a:rPr sz="1800" spc="-15" dirty="0">
                <a:latin typeface="Calibri"/>
                <a:cs typeface="Calibri"/>
              </a:rPr>
              <a:t>ALU </a:t>
            </a:r>
            <a:r>
              <a:rPr sz="1800" spc="-5" dirty="0">
                <a:latin typeface="Calibri"/>
                <a:cs typeface="Calibri"/>
              </a:rPr>
              <a:t>(Arithmetical Logical </a:t>
            </a:r>
            <a:r>
              <a:rPr sz="1800" dirty="0">
                <a:latin typeface="Calibri"/>
                <a:cs typeface="Calibri"/>
              </a:rPr>
              <a:t>Unit)  </a:t>
            </a:r>
            <a:r>
              <a:rPr sz="1800" spc="-10" dirty="0">
                <a:latin typeface="Calibri"/>
                <a:cs typeface="Calibri"/>
              </a:rPr>
              <a:t>sebagai </a:t>
            </a:r>
            <a:r>
              <a:rPr sz="1800" spc="-5" dirty="0">
                <a:latin typeface="Calibri"/>
                <a:cs typeface="Calibri"/>
              </a:rPr>
              <a:t>pusat pengolah </a:t>
            </a:r>
            <a:r>
              <a:rPr sz="1800" spc="-10" dirty="0">
                <a:latin typeface="Calibri"/>
                <a:cs typeface="Calibri"/>
              </a:rPr>
              <a:t>data, </a:t>
            </a:r>
            <a:r>
              <a:rPr sz="1800" dirty="0">
                <a:latin typeface="Calibri"/>
                <a:cs typeface="Calibri"/>
              </a:rPr>
              <a:t>dan CU </a:t>
            </a:r>
            <a:r>
              <a:rPr sz="1800" spc="-10" dirty="0">
                <a:latin typeface="Calibri"/>
                <a:cs typeface="Calibri"/>
              </a:rPr>
              <a:t>(Control </a:t>
            </a:r>
            <a:r>
              <a:rPr sz="1800" spc="-5" dirty="0">
                <a:latin typeface="Calibri"/>
                <a:cs typeface="Calibri"/>
              </a:rPr>
              <a:t>Unit) </a:t>
            </a:r>
            <a:r>
              <a:rPr sz="1800" spc="-10" dirty="0">
                <a:latin typeface="Calibri"/>
                <a:cs typeface="Calibri"/>
              </a:rPr>
              <a:t>sebagai pengontrol </a:t>
            </a:r>
            <a:r>
              <a:rPr sz="1800" spc="-15" dirty="0">
                <a:latin typeface="Calibri"/>
                <a:cs typeface="Calibri"/>
              </a:rPr>
              <a:t>kerja  </a:t>
            </a:r>
            <a:r>
              <a:rPr sz="1800" spc="-35" dirty="0">
                <a:latin typeface="Calibri"/>
                <a:cs typeface="Calibri"/>
              </a:rPr>
              <a:t>komputer.</a:t>
            </a:r>
            <a:endParaRPr sz="18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3333"/>
              <a:buFont typeface="Wingdings 2"/>
              <a:buChar char=""/>
              <a:tabLst>
                <a:tab pos="285750" algn="l"/>
              </a:tabLst>
            </a:pPr>
            <a:r>
              <a:rPr sz="1800" b="1" spc="-5" dirty="0">
                <a:latin typeface="Calibri"/>
                <a:cs typeface="Calibri"/>
              </a:rPr>
              <a:t>Memori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Memori terbagi </a:t>
            </a:r>
            <a:r>
              <a:rPr sz="1800" dirty="0">
                <a:latin typeface="Calibri"/>
                <a:cs typeface="Calibri"/>
              </a:rPr>
              <a:t>menjadi dua bagian </a:t>
            </a:r>
            <a:r>
              <a:rPr sz="1800" spc="-5" dirty="0">
                <a:latin typeface="Calibri"/>
                <a:cs typeface="Calibri"/>
              </a:rPr>
              <a:t>yaitu </a:t>
            </a:r>
            <a:r>
              <a:rPr sz="1800" dirty="0">
                <a:latin typeface="Calibri"/>
                <a:cs typeface="Calibri"/>
              </a:rPr>
              <a:t>memori </a:t>
            </a:r>
            <a:r>
              <a:rPr sz="1800" spc="-5" dirty="0">
                <a:latin typeface="Calibri"/>
                <a:cs typeface="Calibri"/>
              </a:rPr>
              <a:t>internal dan </a:t>
            </a:r>
            <a:r>
              <a:rPr sz="1800" dirty="0">
                <a:latin typeface="Calibri"/>
                <a:cs typeface="Calibri"/>
              </a:rPr>
              <a:t>memori  </a:t>
            </a:r>
            <a:r>
              <a:rPr sz="1800" spc="-10" dirty="0">
                <a:latin typeface="Calibri"/>
                <a:cs typeface="Calibri"/>
              </a:rPr>
              <a:t>eksternal. </a:t>
            </a:r>
            <a:r>
              <a:rPr sz="1800" dirty="0">
                <a:latin typeface="Calibri"/>
                <a:cs typeface="Calibri"/>
              </a:rPr>
              <a:t>Memori </a:t>
            </a:r>
            <a:r>
              <a:rPr sz="1800" spc="-10" dirty="0">
                <a:latin typeface="Calibri"/>
                <a:cs typeface="Calibri"/>
              </a:rPr>
              <a:t>internal </a:t>
            </a:r>
            <a:r>
              <a:rPr sz="1800" dirty="0">
                <a:latin typeface="Calibri"/>
                <a:cs typeface="Calibri"/>
              </a:rPr>
              <a:t>berupa RAM (Random </a:t>
            </a:r>
            <a:r>
              <a:rPr sz="1800" spc="-5" dirty="0">
                <a:latin typeface="Calibri"/>
                <a:cs typeface="Calibri"/>
              </a:rPr>
              <a:t>Access </a:t>
            </a:r>
            <a:r>
              <a:rPr sz="1800" dirty="0">
                <a:latin typeface="Calibri"/>
                <a:cs typeface="Calibri"/>
              </a:rPr>
              <a:t>Memory)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dirty="0">
                <a:latin typeface="Calibri"/>
                <a:cs typeface="Calibri"/>
              </a:rPr>
              <a:t>berfungsi  </a:t>
            </a:r>
            <a:r>
              <a:rPr sz="1800" spc="-5" dirty="0">
                <a:latin typeface="Calibri"/>
                <a:cs typeface="Calibri"/>
              </a:rPr>
              <a:t>untuk menyimpan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yang kita </a:t>
            </a:r>
            <a:r>
              <a:rPr sz="1800" dirty="0">
                <a:latin typeface="Calibri"/>
                <a:cs typeface="Calibri"/>
              </a:rPr>
              <a:t>olah </a:t>
            </a:r>
            <a:r>
              <a:rPr sz="1800" spc="-5" dirty="0">
                <a:latin typeface="Calibri"/>
                <a:cs typeface="Calibri"/>
              </a:rPr>
              <a:t>untuk </a:t>
            </a:r>
            <a:r>
              <a:rPr sz="1800" spc="-10" dirty="0">
                <a:latin typeface="Calibri"/>
                <a:cs typeface="Calibri"/>
              </a:rPr>
              <a:t>sementara waktu,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0" dirty="0">
                <a:latin typeface="Calibri"/>
                <a:cs typeface="Calibri"/>
              </a:rPr>
              <a:t>ROM </a:t>
            </a:r>
            <a:r>
              <a:rPr sz="1800" spc="-5" dirty="0">
                <a:latin typeface="Calibri"/>
                <a:cs typeface="Calibri"/>
              </a:rPr>
              <a:t>(Read  </a:t>
            </a:r>
            <a:r>
              <a:rPr sz="1800" spc="-10" dirty="0">
                <a:latin typeface="Calibri"/>
                <a:cs typeface="Calibri"/>
              </a:rPr>
              <a:t>Only </a:t>
            </a:r>
            <a:r>
              <a:rPr sz="1800" dirty="0">
                <a:latin typeface="Calibri"/>
                <a:cs typeface="Calibri"/>
              </a:rPr>
              <a:t>Memory) </a:t>
            </a:r>
            <a:r>
              <a:rPr sz="1800" spc="-10" dirty="0">
                <a:latin typeface="Calibri"/>
                <a:cs typeface="Calibri"/>
              </a:rPr>
              <a:t>yaitu </a:t>
            </a:r>
            <a:r>
              <a:rPr sz="1800" dirty="0">
                <a:latin typeface="Calibri"/>
                <a:cs typeface="Calibri"/>
              </a:rPr>
              <a:t>memori </a:t>
            </a:r>
            <a:r>
              <a:rPr sz="1800" spc="-10" dirty="0">
                <a:latin typeface="Calibri"/>
                <a:cs typeface="Calibri"/>
              </a:rPr>
              <a:t>yang </a:t>
            </a:r>
            <a:r>
              <a:rPr sz="1800" spc="-15" dirty="0">
                <a:latin typeface="Calibri"/>
                <a:cs typeface="Calibri"/>
              </a:rPr>
              <a:t>hanya </a:t>
            </a:r>
            <a:r>
              <a:rPr sz="1800" spc="-5" dirty="0">
                <a:latin typeface="Calibri"/>
                <a:cs typeface="Calibri"/>
              </a:rPr>
              <a:t>bisa </a:t>
            </a:r>
            <a:r>
              <a:rPr sz="1800" spc="-10" dirty="0">
                <a:latin typeface="Calibri"/>
                <a:cs typeface="Calibri"/>
              </a:rPr>
              <a:t>dibaca </a:t>
            </a:r>
            <a:r>
              <a:rPr sz="1800" spc="-5" dirty="0">
                <a:latin typeface="Calibri"/>
                <a:cs typeface="Calibri"/>
              </a:rPr>
              <a:t>dan berguna </a:t>
            </a:r>
            <a:r>
              <a:rPr sz="1800" spc="-10" dirty="0">
                <a:latin typeface="Calibri"/>
                <a:cs typeface="Calibri"/>
              </a:rPr>
              <a:t>sebagai  penyedia informasi </a:t>
            </a:r>
            <a:r>
              <a:rPr sz="1800" spc="-5" dirty="0">
                <a:latin typeface="Calibri"/>
                <a:cs typeface="Calibri"/>
              </a:rPr>
              <a:t>pada saat </a:t>
            </a:r>
            <a:r>
              <a:rPr sz="1800" spc="-15" dirty="0">
                <a:latin typeface="Calibri"/>
                <a:cs typeface="Calibri"/>
              </a:rPr>
              <a:t>komputer </a:t>
            </a:r>
            <a:r>
              <a:rPr sz="1800" spc="-5" dirty="0">
                <a:latin typeface="Calibri"/>
                <a:cs typeface="Calibri"/>
              </a:rPr>
              <a:t>pertama </a:t>
            </a:r>
            <a:r>
              <a:rPr sz="1800" spc="-10" dirty="0">
                <a:latin typeface="Calibri"/>
                <a:cs typeface="Calibri"/>
              </a:rPr>
              <a:t>kali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dinyalakan.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25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FUNGSI</a:t>
            </a:r>
            <a:r>
              <a:rPr sz="4000" b="0" spc="-65" dirty="0">
                <a:latin typeface="Franklin Gothic Book"/>
                <a:cs typeface="Franklin Gothic Book"/>
              </a:rPr>
              <a:t> </a:t>
            </a:r>
            <a:r>
              <a:rPr sz="4000" b="0" spc="-20" dirty="0">
                <a:latin typeface="Franklin Gothic Book"/>
                <a:cs typeface="Franklin Gothic Book"/>
              </a:rPr>
              <a:t>KOMPUTER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4188"/>
            <a:ext cx="79984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sz="2400" b="1" spc="-10" dirty="0">
                <a:latin typeface="Perpetua"/>
                <a:cs typeface="Perpetua"/>
              </a:rPr>
              <a:t>Data </a:t>
            </a:r>
            <a:r>
              <a:rPr sz="2400" b="1" spc="-5" dirty="0">
                <a:latin typeface="Perpetua"/>
                <a:cs typeface="Perpetua"/>
              </a:rPr>
              <a:t>Bus </a:t>
            </a:r>
            <a:r>
              <a:rPr sz="2400" b="1" dirty="0">
                <a:latin typeface="Perpetua"/>
                <a:cs typeface="Perpetua"/>
              </a:rPr>
              <a:t>: </a:t>
            </a:r>
            <a:r>
              <a:rPr sz="2400" spc="-5" dirty="0">
                <a:latin typeface="Perpetua"/>
                <a:cs typeface="Perpetua"/>
              </a:rPr>
              <a:t>Adalah jalur-jalur </a:t>
            </a:r>
            <a:r>
              <a:rPr sz="2400" dirty="0">
                <a:latin typeface="Perpetua"/>
                <a:cs typeface="Perpetua"/>
              </a:rPr>
              <a:t>perpindahan </a:t>
            </a:r>
            <a:r>
              <a:rPr sz="2400" spc="-5" dirty="0">
                <a:latin typeface="Perpetua"/>
                <a:cs typeface="Perpetua"/>
              </a:rPr>
              <a:t>data </a:t>
            </a:r>
            <a:r>
              <a:rPr sz="2400" spc="-10" dirty="0">
                <a:latin typeface="Perpetua"/>
                <a:cs typeface="Perpetua"/>
              </a:rPr>
              <a:t>antar </a:t>
            </a:r>
            <a:r>
              <a:rPr sz="2400" dirty="0">
                <a:latin typeface="Perpetua"/>
                <a:cs typeface="Perpetua"/>
              </a:rPr>
              <a:t>modul dalam  sistem </a:t>
            </a:r>
            <a:r>
              <a:rPr sz="2400" spc="-35" dirty="0">
                <a:latin typeface="Perpetua"/>
                <a:cs typeface="Perpetua"/>
              </a:rPr>
              <a:t>komputer. </a:t>
            </a:r>
            <a:r>
              <a:rPr sz="2400" spc="-5" dirty="0">
                <a:latin typeface="Perpetua"/>
                <a:cs typeface="Perpetua"/>
              </a:rPr>
              <a:t>Karena </a:t>
            </a:r>
            <a:r>
              <a:rPr sz="2400" dirty="0">
                <a:latin typeface="Perpetua"/>
                <a:cs typeface="Perpetua"/>
              </a:rPr>
              <a:t>pada </a:t>
            </a:r>
            <a:r>
              <a:rPr sz="2400" spc="-5" dirty="0">
                <a:latin typeface="Perpetua"/>
                <a:cs typeface="Perpetua"/>
              </a:rPr>
              <a:t>suatu </a:t>
            </a:r>
            <a:r>
              <a:rPr sz="2400" spc="-10" dirty="0">
                <a:latin typeface="Perpetua"/>
                <a:cs typeface="Perpetua"/>
              </a:rPr>
              <a:t>saat </a:t>
            </a:r>
            <a:r>
              <a:rPr sz="2400" spc="5" dirty="0">
                <a:latin typeface="Perpetua"/>
                <a:cs typeface="Perpetua"/>
              </a:rPr>
              <a:t>tertentu </a:t>
            </a:r>
            <a:r>
              <a:rPr sz="2400" spc="-5" dirty="0">
                <a:latin typeface="Perpetua"/>
                <a:cs typeface="Perpetua"/>
              </a:rPr>
              <a:t>masing-masing  saluran </a:t>
            </a:r>
            <a:r>
              <a:rPr sz="2400" spc="-20" dirty="0">
                <a:latin typeface="Perpetua"/>
                <a:cs typeface="Perpetua"/>
              </a:rPr>
              <a:t>hanya </a:t>
            </a:r>
            <a:r>
              <a:rPr sz="2400" spc="-5" dirty="0">
                <a:latin typeface="Perpetua"/>
                <a:cs typeface="Perpetua"/>
              </a:rPr>
              <a:t>dapat </a:t>
            </a:r>
            <a:r>
              <a:rPr sz="2400" spc="-20" dirty="0">
                <a:latin typeface="Perpetua"/>
                <a:cs typeface="Perpetua"/>
              </a:rPr>
              <a:t>membawa </a:t>
            </a:r>
            <a:r>
              <a:rPr sz="2400" dirty="0">
                <a:latin typeface="Perpetua"/>
                <a:cs typeface="Perpetua"/>
              </a:rPr>
              <a:t>1 bit </a:t>
            </a:r>
            <a:r>
              <a:rPr sz="2400" spc="-5" dirty="0">
                <a:latin typeface="Perpetua"/>
                <a:cs typeface="Perpetua"/>
              </a:rPr>
              <a:t>data, maka jumlah saluran  menentukan jumlah </a:t>
            </a:r>
            <a:r>
              <a:rPr sz="2400" dirty="0">
                <a:latin typeface="Perpetua"/>
                <a:cs typeface="Perpetua"/>
              </a:rPr>
              <a:t>bit </a:t>
            </a:r>
            <a:r>
              <a:rPr sz="2400" spc="-10" dirty="0">
                <a:latin typeface="Perpetua"/>
                <a:cs typeface="Perpetua"/>
              </a:rPr>
              <a:t>yang </a:t>
            </a:r>
            <a:r>
              <a:rPr sz="2400" spc="-5" dirty="0">
                <a:latin typeface="Perpetua"/>
                <a:cs typeface="Perpetua"/>
              </a:rPr>
              <a:t>dapat ditransfer </a:t>
            </a:r>
            <a:r>
              <a:rPr sz="2400" dirty="0">
                <a:latin typeface="Perpetua"/>
                <a:cs typeface="Perpetua"/>
              </a:rPr>
              <a:t>pada </a:t>
            </a:r>
            <a:r>
              <a:rPr sz="2400" spc="-10" dirty="0">
                <a:latin typeface="Perpetua"/>
                <a:cs typeface="Perpetua"/>
              </a:rPr>
              <a:t>suatu saat. </a:t>
            </a:r>
            <a:r>
              <a:rPr sz="2400" spc="-5" dirty="0">
                <a:latin typeface="Perpetua"/>
                <a:cs typeface="Perpetua"/>
              </a:rPr>
              <a:t>Lebar  data </a:t>
            </a:r>
            <a:r>
              <a:rPr sz="2400" spc="-10" dirty="0">
                <a:latin typeface="Perpetua"/>
                <a:cs typeface="Perpetua"/>
              </a:rPr>
              <a:t>bus </a:t>
            </a:r>
            <a:r>
              <a:rPr sz="2400" dirty="0">
                <a:latin typeface="Perpetua"/>
                <a:cs typeface="Perpetua"/>
              </a:rPr>
              <a:t>ini </a:t>
            </a:r>
            <a:r>
              <a:rPr sz="2400" spc="-5" dirty="0">
                <a:latin typeface="Perpetua"/>
                <a:cs typeface="Perpetua"/>
              </a:rPr>
              <a:t>menentukan </a:t>
            </a:r>
            <a:r>
              <a:rPr sz="2400" dirty="0">
                <a:latin typeface="Perpetua"/>
                <a:cs typeface="Perpetua"/>
              </a:rPr>
              <a:t>kinerja </a:t>
            </a:r>
            <a:r>
              <a:rPr sz="2400" spc="-5" dirty="0">
                <a:latin typeface="Perpetua"/>
                <a:cs typeface="Perpetua"/>
              </a:rPr>
              <a:t>sistem </a:t>
            </a:r>
            <a:r>
              <a:rPr sz="2400" dirty="0">
                <a:latin typeface="Perpetua"/>
                <a:cs typeface="Perpetua"/>
              </a:rPr>
              <a:t>secara keseluruhan. </a:t>
            </a:r>
            <a:r>
              <a:rPr sz="2400" spc="-15" dirty="0">
                <a:latin typeface="Perpetua"/>
                <a:cs typeface="Perpetua"/>
              </a:rPr>
              <a:t>Sifatnya  </a:t>
            </a:r>
            <a:r>
              <a:rPr sz="2400" spc="-5" dirty="0">
                <a:latin typeface="Perpetua"/>
                <a:cs typeface="Perpetua"/>
              </a:rPr>
              <a:t>bidirectional, artinya CPU dapat membaca </a:t>
            </a:r>
            <a:r>
              <a:rPr sz="2400" dirty="0">
                <a:latin typeface="Perpetua"/>
                <a:cs typeface="Perpetua"/>
              </a:rPr>
              <a:t>dan menerima </a:t>
            </a:r>
            <a:r>
              <a:rPr sz="2400" spc="-5" dirty="0">
                <a:latin typeface="Perpetua"/>
                <a:cs typeface="Perpetua"/>
              </a:rPr>
              <a:t>data melalui  data </a:t>
            </a:r>
            <a:r>
              <a:rPr sz="2400" spc="-10" dirty="0">
                <a:latin typeface="Perpetua"/>
                <a:cs typeface="Perpetua"/>
              </a:rPr>
              <a:t>bus </a:t>
            </a:r>
            <a:r>
              <a:rPr sz="2400" spc="-5" dirty="0">
                <a:latin typeface="Perpetua"/>
                <a:cs typeface="Perpetua"/>
              </a:rPr>
              <a:t>ini. </a:t>
            </a:r>
            <a:r>
              <a:rPr sz="2400" spc="-10" dirty="0">
                <a:latin typeface="Perpetua"/>
                <a:cs typeface="Perpetua"/>
              </a:rPr>
              <a:t>Data bus biasanya </a:t>
            </a:r>
            <a:r>
              <a:rPr sz="2400" spc="5" dirty="0">
                <a:latin typeface="Perpetua"/>
                <a:cs typeface="Perpetua"/>
              </a:rPr>
              <a:t>terdiri </a:t>
            </a:r>
            <a:r>
              <a:rPr sz="2400" spc="-10" dirty="0">
                <a:latin typeface="Perpetua"/>
                <a:cs typeface="Perpetua"/>
              </a:rPr>
              <a:t>atas </a:t>
            </a:r>
            <a:r>
              <a:rPr sz="2400" dirty="0">
                <a:latin typeface="Perpetua"/>
                <a:cs typeface="Perpetua"/>
              </a:rPr>
              <a:t>8, </a:t>
            </a:r>
            <a:r>
              <a:rPr sz="2400" spc="-5" dirty="0">
                <a:latin typeface="Perpetua"/>
                <a:cs typeface="Perpetua"/>
              </a:rPr>
              <a:t>16, 32, </a:t>
            </a:r>
            <a:r>
              <a:rPr sz="2400" spc="-10" dirty="0">
                <a:latin typeface="Perpetua"/>
                <a:cs typeface="Perpetua"/>
              </a:rPr>
              <a:t>atau </a:t>
            </a:r>
            <a:r>
              <a:rPr sz="2400" dirty="0">
                <a:latin typeface="Perpetua"/>
                <a:cs typeface="Perpetua"/>
              </a:rPr>
              <a:t>64 </a:t>
            </a:r>
            <a:r>
              <a:rPr sz="2400" spc="-5" dirty="0">
                <a:latin typeface="Perpetua"/>
                <a:cs typeface="Perpetua"/>
              </a:rPr>
              <a:t>jalur   paralel.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7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25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Franklin Gothic Book"/>
                <a:cs typeface="Franklin Gothic Book"/>
              </a:rPr>
              <a:t>FUNGSI</a:t>
            </a:r>
            <a:r>
              <a:rPr sz="4000" b="0" spc="-65" dirty="0">
                <a:latin typeface="Franklin Gothic Book"/>
                <a:cs typeface="Franklin Gothic Book"/>
              </a:rPr>
              <a:t> </a:t>
            </a:r>
            <a:r>
              <a:rPr sz="4000" b="0" spc="-20" dirty="0">
                <a:latin typeface="Franklin Gothic Book"/>
                <a:cs typeface="Franklin Gothic Book"/>
              </a:rPr>
              <a:t>KOMPUTER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76380"/>
            <a:ext cx="7997190" cy="449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sz="2400" b="1" spc="-10" dirty="0">
                <a:latin typeface="Calibri"/>
                <a:cs typeface="Calibri"/>
              </a:rPr>
              <a:t>Address </a:t>
            </a:r>
            <a:r>
              <a:rPr sz="2400" b="1" dirty="0">
                <a:latin typeface="Calibri"/>
                <a:cs typeface="Calibri"/>
              </a:rPr>
              <a:t>Bus : </a:t>
            </a:r>
            <a:r>
              <a:rPr sz="2400" spc="-10" dirty="0">
                <a:latin typeface="Calibri"/>
                <a:cs typeface="Calibri"/>
              </a:rPr>
              <a:t>Digunakan untuk menandakan </a:t>
            </a:r>
            <a:r>
              <a:rPr sz="2400" spc="-15" dirty="0">
                <a:latin typeface="Calibri"/>
                <a:cs typeface="Calibri"/>
              </a:rPr>
              <a:t>lokasi </a:t>
            </a:r>
            <a:r>
              <a:rPr sz="2400" spc="-5" dirty="0">
                <a:latin typeface="Calibri"/>
                <a:cs typeface="Calibri"/>
              </a:rPr>
              <a:t>sumber  </a:t>
            </a:r>
            <a:r>
              <a:rPr sz="2400" spc="-10" dirty="0">
                <a:latin typeface="Calibri"/>
                <a:cs typeface="Calibri"/>
              </a:rPr>
              <a:t>ataupun </a:t>
            </a:r>
            <a:r>
              <a:rPr sz="2400" spc="-5" dirty="0">
                <a:latin typeface="Calibri"/>
                <a:cs typeface="Calibri"/>
              </a:rPr>
              <a:t>tujuan pada </a:t>
            </a:r>
            <a:r>
              <a:rPr sz="2400" spc="-15" dirty="0">
                <a:latin typeface="Calibri"/>
                <a:cs typeface="Calibri"/>
              </a:rPr>
              <a:t>proses </a:t>
            </a:r>
            <a:r>
              <a:rPr sz="2400" spc="-20" dirty="0">
                <a:latin typeface="Calibri"/>
                <a:cs typeface="Calibri"/>
              </a:rPr>
              <a:t>transfer </a:t>
            </a:r>
            <a:r>
              <a:rPr sz="2400" spc="-15" dirty="0">
                <a:latin typeface="Calibri"/>
                <a:cs typeface="Calibri"/>
              </a:rPr>
              <a:t>data. </a:t>
            </a:r>
            <a:r>
              <a:rPr sz="2400" spc="-20" dirty="0">
                <a:latin typeface="Calibri"/>
                <a:cs typeface="Calibri"/>
              </a:rPr>
              <a:t>Pada </a:t>
            </a:r>
            <a:r>
              <a:rPr sz="2400" spc="-5" dirty="0">
                <a:latin typeface="Calibri"/>
                <a:cs typeface="Calibri"/>
              </a:rPr>
              <a:t>jalur </a:t>
            </a:r>
            <a:r>
              <a:rPr sz="2400" dirty="0">
                <a:latin typeface="Calibri"/>
                <a:cs typeface="Calibri"/>
              </a:rPr>
              <a:t>ini, </a:t>
            </a:r>
            <a:r>
              <a:rPr sz="2400" spc="-5" dirty="0">
                <a:latin typeface="Calibri"/>
                <a:cs typeface="Calibri"/>
              </a:rPr>
              <a:t>CPU  </a:t>
            </a:r>
            <a:r>
              <a:rPr sz="2400" spc="-10" dirty="0">
                <a:latin typeface="Calibri"/>
                <a:cs typeface="Calibri"/>
              </a:rPr>
              <a:t>akan </a:t>
            </a:r>
            <a:r>
              <a:rPr sz="2400" spc="-5" dirty="0">
                <a:latin typeface="Calibri"/>
                <a:cs typeface="Calibri"/>
              </a:rPr>
              <a:t>mengirimkan alamat memori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15" dirty="0">
                <a:latin typeface="Calibri"/>
                <a:cs typeface="Calibri"/>
              </a:rPr>
              <a:t>akan </a:t>
            </a:r>
            <a:r>
              <a:rPr sz="2400" spc="-5" dirty="0">
                <a:latin typeface="Calibri"/>
                <a:cs typeface="Calibri"/>
              </a:rPr>
              <a:t>ditulis </a:t>
            </a:r>
            <a:r>
              <a:rPr sz="2400" spc="-20" dirty="0">
                <a:latin typeface="Calibri"/>
                <a:cs typeface="Calibri"/>
              </a:rPr>
              <a:t>atau  </a:t>
            </a:r>
            <a:r>
              <a:rPr sz="2400" spc="-5" dirty="0">
                <a:latin typeface="Calibri"/>
                <a:cs typeface="Calibri"/>
              </a:rPr>
              <a:t>dibaca. Address bus </a:t>
            </a:r>
            <a:r>
              <a:rPr sz="2400" spc="-15" dirty="0">
                <a:latin typeface="Calibri"/>
                <a:cs typeface="Calibri"/>
              </a:rPr>
              <a:t>biasanya terdiri atas </a:t>
            </a:r>
            <a:r>
              <a:rPr sz="2400" spc="-5" dirty="0">
                <a:latin typeface="Calibri"/>
                <a:cs typeface="Calibri"/>
              </a:rPr>
              <a:t>16, </a:t>
            </a:r>
            <a:r>
              <a:rPr sz="2400" spc="-10" dirty="0">
                <a:latin typeface="Calibri"/>
                <a:cs typeface="Calibri"/>
              </a:rPr>
              <a:t>20, 24, </a:t>
            </a:r>
            <a:r>
              <a:rPr sz="2400" spc="-20" dirty="0">
                <a:latin typeface="Calibri"/>
                <a:cs typeface="Calibri"/>
              </a:rPr>
              <a:t>atau </a:t>
            </a:r>
            <a:r>
              <a:rPr sz="2400" spc="-10" dirty="0">
                <a:latin typeface="Calibri"/>
                <a:cs typeface="Calibri"/>
              </a:rPr>
              <a:t>32  </a:t>
            </a:r>
            <a:r>
              <a:rPr sz="2400" spc="-5" dirty="0">
                <a:latin typeface="Calibri"/>
                <a:cs typeface="Calibri"/>
              </a:rPr>
              <a:t>jalur</a:t>
            </a:r>
            <a:r>
              <a:rPr sz="2400" spc="-10" dirty="0">
                <a:latin typeface="Calibri"/>
                <a:cs typeface="Calibri"/>
              </a:rPr>
              <a:t> paralel.</a:t>
            </a:r>
            <a:endParaRPr sz="2400">
              <a:latin typeface="Calibri"/>
              <a:cs typeface="Calibri"/>
            </a:endParaRPr>
          </a:p>
          <a:p>
            <a:pPr marL="285115" marR="5715" indent="-273050" algn="just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750" algn="l"/>
              </a:tabLst>
            </a:pPr>
            <a:r>
              <a:rPr sz="2400" b="1" spc="-10" dirty="0">
                <a:latin typeface="Calibri"/>
                <a:cs typeface="Calibri"/>
              </a:rPr>
              <a:t>Control </a:t>
            </a:r>
            <a:r>
              <a:rPr sz="2400" b="1" spc="-5" dirty="0">
                <a:latin typeface="Calibri"/>
                <a:cs typeface="Calibri"/>
              </a:rPr>
              <a:t>Bus 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Bus </a:t>
            </a:r>
            <a:r>
              <a:rPr sz="2400" spc="-10" dirty="0">
                <a:latin typeface="Calibri"/>
                <a:cs typeface="Calibri"/>
              </a:rPr>
              <a:t>digunakan untuk </a:t>
            </a:r>
            <a:r>
              <a:rPr sz="2400" spc="-15" dirty="0">
                <a:latin typeface="Calibri"/>
                <a:cs typeface="Calibri"/>
              </a:rPr>
              <a:t>mengontrol  </a:t>
            </a:r>
            <a:r>
              <a:rPr sz="2400" dirty="0">
                <a:latin typeface="Calibri"/>
                <a:cs typeface="Calibri"/>
              </a:rPr>
              <a:t>penggunaan </a:t>
            </a:r>
            <a:r>
              <a:rPr sz="2400" spc="-10" dirty="0">
                <a:latin typeface="Calibri"/>
                <a:cs typeface="Calibri"/>
              </a:rPr>
              <a:t>serta akses </a:t>
            </a:r>
            <a:r>
              <a:rPr sz="2400" spc="-40" dirty="0">
                <a:latin typeface="Calibri"/>
                <a:cs typeface="Calibri"/>
              </a:rPr>
              <a:t>ke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Bus </a:t>
            </a:r>
            <a:r>
              <a:rPr sz="2400" spc="-5" dirty="0">
                <a:latin typeface="Calibri"/>
                <a:cs typeface="Calibri"/>
              </a:rPr>
              <a:t>dan Address Bus. </a:t>
            </a:r>
            <a:r>
              <a:rPr sz="2400" spc="-40" dirty="0">
                <a:latin typeface="Calibri"/>
                <a:cs typeface="Calibri"/>
              </a:rPr>
              <a:t>Terdiri  </a:t>
            </a:r>
            <a:r>
              <a:rPr sz="2400" spc="-15" dirty="0">
                <a:latin typeface="Calibri"/>
                <a:cs typeface="Calibri"/>
              </a:rPr>
              <a:t>atas </a:t>
            </a:r>
            <a:r>
              <a:rPr sz="2400" dirty="0">
                <a:latin typeface="Calibri"/>
                <a:cs typeface="Calibri"/>
              </a:rPr>
              <a:t>4 </a:t>
            </a:r>
            <a:r>
              <a:rPr sz="2400" spc="-5" dirty="0">
                <a:latin typeface="Calibri"/>
                <a:cs typeface="Calibri"/>
              </a:rPr>
              <a:t>sampai 10 jalur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paralel.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7769"/>
            <a:ext cx="405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Franklin Gothic Book"/>
                <a:cs typeface="Franklin Gothic Book"/>
              </a:rPr>
              <a:t>PERANGKAT</a:t>
            </a:r>
            <a:r>
              <a:rPr sz="4000" b="0" spc="-45" dirty="0">
                <a:latin typeface="Franklin Gothic Book"/>
                <a:cs typeface="Franklin Gothic Book"/>
              </a:rPr>
              <a:t> </a:t>
            </a:r>
            <a:r>
              <a:rPr sz="4000" b="0" spc="-5" dirty="0">
                <a:latin typeface="Franklin Gothic Book"/>
                <a:cs typeface="Franklin Gothic Book"/>
              </a:rPr>
              <a:t>INPUT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9180"/>
            <a:ext cx="7693659" cy="49796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9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device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alat yg </a:t>
            </a:r>
            <a:r>
              <a:rPr sz="2000" spc="-5" dirty="0">
                <a:latin typeface="Calibri"/>
                <a:cs typeface="Calibri"/>
              </a:rPr>
              <a:t>digunakan untuk menerima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dari luar </a:t>
            </a:r>
            <a:r>
              <a:rPr sz="2000" spc="-10" dirty="0">
                <a:latin typeface="Calibri"/>
                <a:cs typeface="Calibri"/>
              </a:rPr>
              <a:t>sistem,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dapat </a:t>
            </a:r>
            <a:r>
              <a:rPr sz="2000" spc="-5" dirty="0">
                <a:latin typeface="Calibri"/>
                <a:cs typeface="Calibri"/>
              </a:rPr>
              <a:t>berupa </a:t>
            </a:r>
            <a:r>
              <a:rPr sz="2000" i="1" spc="-5" dirty="0">
                <a:latin typeface="Calibri"/>
                <a:cs typeface="Calibri"/>
              </a:rPr>
              <a:t>signal </a:t>
            </a:r>
            <a:r>
              <a:rPr sz="2000" i="1" dirty="0">
                <a:latin typeface="Calibri"/>
                <a:cs typeface="Calibri"/>
              </a:rPr>
              <a:t>input </a:t>
            </a:r>
            <a:r>
              <a:rPr sz="2000" spc="-10" dirty="0">
                <a:latin typeface="Calibri"/>
                <a:cs typeface="Calibri"/>
              </a:rPr>
              <a:t>atau </a:t>
            </a:r>
            <a:r>
              <a:rPr sz="2000" i="1" spc="-5" dirty="0">
                <a:latin typeface="Calibri"/>
                <a:cs typeface="Calibri"/>
              </a:rPr>
              <a:t>maintenance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input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Signal </a:t>
            </a:r>
            <a:r>
              <a:rPr sz="2000" dirty="0">
                <a:latin typeface="Calibri"/>
                <a:cs typeface="Calibri"/>
              </a:rPr>
              <a:t>input :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dimasukkan </a:t>
            </a:r>
            <a:r>
              <a:rPr sz="2000" spc="-30" dirty="0">
                <a:latin typeface="Calibri"/>
                <a:cs typeface="Calibri"/>
              </a:rPr>
              <a:t>ke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sistem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komputer,</a:t>
            </a:r>
            <a:endParaRPr sz="2000">
              <a:latin typeface="Calibri"/>
              <a:cs typeface="Calibri"/>
            </a:endParaRPr>
          </a:p>
          <a:p>
            <a:pPr marL="285115" marR="414020" indent="-27305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-5" dirty="0">
                <a:latin typeface="Calibri"/>
                <a:cs typeface="Calibri"/>
              </a:rPr>
              <a:t>Maintenance </a:t>
            </a:r>
            <a:r>
              <a:rPr sz="2000" dirty="0">
                <a:latin typeface="Calibri"/>
                <a:cs typeface="Calibri"/>
              </a:rPr>
              <a:t>input :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10" dirty="0">
                <a:latin typeface="Calibri"/>
                <a:cs typeface="Calibri"/>
              </a:rPr>
              <a:t>yg </a:t>
            </a:r>
            <a:r>
              <a:rPr sz="2000" spc="-5" dirty="0">
                <a:latin typeface="Calibri"/>
                <a:cs typeface="Calibri"/>
              </a:rPr>
              <a:t>digunakan untuk mengolah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yg  </a:t>
            </a:r>
            <a:r>
              <a:rPr sz="2000" spc="-5" dirty="0">
                <a:latin typeface="Calibri"/>
                <a:cs typeface="Calibri"/>
              </a:rPr>
              <a:t>dimasukkan.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Wingdings 2"/>
              <a:buChar char=""/>
            </a:pPr>
            <a:endParaRPr sz="15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i="1" spc="-25" dirty="0">
                <a:latin typeface="Calibri"/>
                <a:cs typeface="Calibri"/>
              </a:rPr>
              <a:t>Terminal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berfungsi ganda </a:t>
            </a:r>
            <a:r>
              <a:rPr sz="2000" spc="-10" dirty="0">
                <a:latin typeface="Calibri"/>
                <a:cs typeface="Calibri"/>
              </a:rPr>
              <a:t>sebagai alat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0" dirty="0">
                <a:latin typeface="Calibri"/>
                <a:cs typeface="Calibri"/>
              </a:rPr>
              <a:t>juga alat </a:t>
            </a:r>
            <a:r>
              <a:rPr sz="2000" spc="-5" dirty="0">
                <a:latin typeface="Calibri"/>
                <a:cs typeface="Calibri"/>
              </a:rPr>
              <a:t>output dan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dapat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Calibri"/>
                <a:cs typeface="Calibri"/>
              </a:rPr>
              <a:t>digolongkan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non </a:t>
            </a:r>
            <a:r>
              <a:rPr sz="2000" i="1" spc="-10" dirty="0">
                <a:latin typeface="Calibri"/>
                <a:cs typeface="Calibri"/>
              </a:rPr>
              <a:t>intelligent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terminal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61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5" dirty="0">
                <a:latin typeface="Calibri"/>
                <a:cs typeface="Calibri"/>
              </a:rPr>
              <a:t>smart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terminal.</a:t>
            </a:r>
            <a:endParaRPr sz="2000">
              <a:latin typeface="Calibri"/>
              <a:cs typeface="Calibri"/>
            </a:endParaRPr>
          </a:p>
          <a:p>
            <a:pPr marL="561340" lvl="1" indent="-229235">
              <a:lnSpc>
                <a:spcPct val="100000"/>
              </a:lnSpc>
              <a:spcBef>
                <a:spcPts val="1595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975" algn="l"/>
              </a:tabLst>
            </a:pPr>
            <a:r>
              <a:rPr sz="2000" i="1" spc="-10" dirty="0">
                <a:latin typeface="Calibri"/>
                <a:cs typeface="Calibri"/>
              </a:rPr>
              <a:t>intelligent</a:t>
            </a:r>
            <a:r>
              <a:rPr sz="2000" i="1" spc="-5" dirty="0">
                <a:latin typeface="Calibri"/>
                <a:cs typeface="Calibri"/>
              </a:rPr>
              <a:t> terminal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2588</Words>
  <Application>Microsoft Office PowerPoint</Application>
  <PresentationFormat>On-screen Show (4:3)</PresentationFormat>
  <Paragraphs>240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Franklin Gothic Book</vt:lpstr>
      <vt:lpstr>Perpetua</vt:lpstr>
      <vt:lpstr>Times New Roman</vt:lpstr>
      <vt:lpstr>Wingdings 2</vt:lpstr>
      <vt:lpstr>Office Theme</vt:lpstr>
      <vt:lpstr>Arsitektur dan Organisasi Komputer</vt:lpstr>
      <vt:lpstr>DEFINISI</vt:lpstr>
      <vt:lpstr>DEFINISI</vt:lpstr>
      <vt:lpstr>STRUKTUR KOMPUTER</vt:lpstr>
      <vt:lpstr>FUNGSI KOMPUTER</vt:lpstr>
      <vt:lpstr>FUNGSI KOMPUTER</vt:lpstr>
      <vt:lpstr>FUNGSI KOMPUTER</vt:lpstr>
      <vt:lpstr>FUNGSI KOMPUTER</vt:lpstr>
      <vt:lpstr>PERANGKAT INPUT</vt:lpstr>
      <vt:lpstr>PERANGKAT INPUT</vt:lpstr>
      <vt:lpstr>PERANGKAT INPUT</vt:lpstr>
      <vt:lpstr>PERANGKAT OUTPUT</vt:lpstr>
      <vt:lpstr>PERANGKAT OUTPUT</vt:lpstr>
      <vt:lpstr>Printer dan Plotter</vt:lpstr>
      <vt:lpstr>Monitor</vt:lpstr>
      <vt:lpstr>CENTRAL PROCESSING UNIT</vt:lpstr>
      <vt:lpstr>CENTRAL PROCESSING UNIT</vt:lpstr>
      <vt:lpstr>CU (Control Unit) / Unit Kendali</vt:lpstr>
      <vt:lpstr>CU (Control Unit) / Unit Kendali</vt:lpstr>
      <vt:lpstr>ALU (Arithmatic and Logic Unit)</vt:lpstr>
      <vt:lpstr>Memory</vt:lpstr>
      <vt:lpstr>Register</vt:lpstr>
      <vt:lpstr>Register</vt:lpstr>
      <vt:lpstr>REGISTER</vt:lpstr>
      <vt:lpstr>REGISTER</vt:lpstr>
      <vt:lpstr>REGISTER</vt:lpstr>
      <vt:lpstr>MEMORI</vt:lpstr>
      <vt:lpstr>Random Access Memory</vt:lpstr>
      <vt:lpstr>Read Only Memory (ROM)</vt:lpstr>
      <vt:lpstr>Read Only Memory (ROM)</vt:lpstr>
      <vt:lpstr>BUS</vt:lpstr>
      <vt:lpstr>PEMROSESAN INSTRUKSI</vt:lpstr>
      <vt:lpstr>PEMROSESAN INSTRUKSI</vt:lpstr>
      <vt:lpstr>MEDIA PENYIMPANAN (MEMORI)  EKSTERNAL</vt:lpstr>
      <vt:lpstr>MEDIA PENYIMPANAN (MEMORI)  EKSTERNAL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3</cp:revision>
  <dcterms:created xsi:type="dcterms:W3CDTF">2019-11-01T12:11:27Z</dcterms:created>
  <dcterms:modified xsi:type="dcterms:W3CDTF">2020-02-10T01:58:27Z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2019-11-01T00:00:00Z</vt:filetime>
  </property>
</Properties>
</file>