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444" y="202514"/>
            <a:ext cx="715711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688974"/>
            <a:ext cx="619188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2522284"/>
            <a:ext cx="4228465" cy="312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ti.fallat@widyatama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Arsitektur dan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Organisasi</a:t>
            </a:r>
            <a:r>
              <a:rPr sz="3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Komputer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1" y="3711321"/>
            <a:ext cx="4868036" cy="2416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SEKOLAH TINGGI TEKNOLOGI BANDUNG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dhany.indra</a:t>
            </a:r>
            <a:r>
              <a:rPr sz="2000" b="1" spc="-10" dirty="0" smtClean="0">
                <a:latin typeface="Calibri"/>
                <a:cs typeface="Calibri"/>
                <a:hlinkClick r:id="rId4"/>
              </a:rPr>
              <a:t>@widyatama.ac.id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108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235"/>
              </a:spcBef>
            </a:pPr>
            <a:r>
              <a:rPr sz="3600" b="1" spc="-15" dirty="0">
                <a:latin typeface="Calibri"/>
                <a:cs typeface="Calibri"/>
              </a:rPr>
              <a:t>Sistem</a:t>
            </a:r>
            <a:r>
              <a:rPr sz="3600" b="1" spc="-10" dirty="0">
                <a:latin typeface="Calibri"/>
                <a:cs typeface="Calibri"/>
              </a:rPr>
              <a:t> Bilangan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443526"/>
            <a:ext cx="4648200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414020" indent="-299085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23850" algn="l"/>
                <a:tab pos="2864485" algn="l"/>
                <a:tab pos="3188970" algn="l"/>
              </a:tabLst>
            </a:pPr>
            <a:r>
              <a:rPr sz="2600" spc="-5" dirty="0">
                <a:latin typeface="Perpetua"/>
                <a:cs typeface="Perpetua"/>
              </a:rPr>
              <a:t>Contoh: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Konersi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oktal:  179 </a:t>
            </a:r>
            <a:r>
              <a:rPr sz="2600" dirty="0">
                <a:latin typeface="Perpetua"/>
                <a:cs typeface="Perpetua"/>
              </a:rPr>
              <a:t>/ 8 = 22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sisa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3	(LSB)</a:t>
            </a:r>
            <a:endParaRPr sz="2600">
              <a:latin typeface="Perpetua"/>
              <a:cs typeface="Perpetua"/>
            </a:endParaRPr>
          </a:p>
          <a:p>
            <a:pPr marL="154241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/ 8 = 2 sisa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6</a:t>
            </a:r>
            <a:endParaRPr sz="2600">
              <a:latin typeface="Perpetua"/>
              <a:cs typeface="Perpetua"/>
            </a:endParaRPr>
          </a:p>
          <a:p>
            <a:pPr marL="213995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Perpetua"/>
                <a:cs typeface="Perpetua"/>
              </a:rPr>
              <a:t>/ 8 = 0 sisa 2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(MSB)</a:t>
            </a:r>
            <a:endParaRPr sz="2600">
              <a:latin typeface="Perpetua"/>
              <a:cs typeface="Perpetua"/>
            </a:endParaRPr>
          </a:p>
          <a:p>
            <a:pPr marL="424180">
              <a:lnSpc>
                <a:spcPct val="100000"/>
              </a:lnSpc>
              <a:spcBef>
                <a:spcPts val="685"/>
              </a:spcBef>
              <a:tabLst>
                <a:tab pos="897890" algn="l"/>
                <a:tab pos="1702435" algn="l"/>
                <a:tab pos="2072005" algn="l"/>
              </a:tabLst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</a:t>
            </a:r>
            <a:r>
              <a:rPr sz="2600" dirty="0">
                <a:latin typeface="Perpetua"/>
                <a:cs typeface="Perpetua"/>
              </a:rPr>
              <a:t>=	263</a:t>
            </a:r>
            <a:r>
              <a:rPr sz="2550" baseline="-21241" dirty="0">
                <a:latin typeface="Perpetua"/>
                <a:cs typeface="Perpetua"/>
              </a:rPr>
              <a:t>8</a:t>
            </a:r>
            <a:endParaRPr sz="2550" baseline="-21241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692275">
              <a:lnSpc>
                <a:spcPct val="100000"/>
              </a:lnSpc>
              <a:tabLst>
                <a:tab pos="2476500" algn="l"/>
              </a:tabLst>
            </a:pPr>
            <a:r>
              <a:rPr sz="2600" spc="-5" dirty="0">
                <a:latin typeface="Perpetua"/>
                <a:cs typeface="Perpetua"/>
              </a:rPr>
              <a:t>MSB	</a:t>
            </a:r>
            <a:r>
              <a:rPr sz="2600" dirty="0">
                <a:latin typeface="Perpetua"/>
                <a:cs typeface="Perpetua"/>
              </a:rPr>
              <a:t>LSB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9465"/>
            <a:ext cx="57442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Franklin Gothic Book"/>
                <a:cs typeface="Franklin Gothic Book"/>
              </a:rPr>
              <a:t>Konversi </a:t>
            </a:r>
            <a:r>
              <a:rPr sz="3600" b="1" dirty="0">
                <a:latin typeface="Franklin Gothic Book"/>
                <a:cs typeface="Franklin Gothic Book"/>
              </a:rPr>
              <a:t>Bilangan Desimal</a:t>
            </a:r>
            <a:r>
              <a:rPr sz="3600" b="1" spc="-170" dirty="0">
                <a:latin typeface="Franklin Gothic Book"/>
                <a:cs typeface="Franklin Gothic Book"/>
              </a:rPr>
              <a:t> </a:t>
            </a:r>
            <a:r>
              <a:rPr sz="3600" b="1" spc="-45" dirty="0">
                <a:latin typeface="Franklin Gothic Book"/>
                <a:cs typeface="Franklin Gothic Book"/>
              </a:rPr>
              <a:t>ke  </a:t>
            </a:r>
            <a:r>
              <a:rPr sz="3600" b="1" spc="-5" dirty="0">
                <a:latin typeface="Franklin Gothic Book"/>
                <a:cs typeface="Franklin Gothic Book"/>
              </a:rPr>
              <a:t>Hexadesimal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843252"/>
            <a:ext cx="8301990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20" dirty="0">
                <a:latin typeface="Perpetua"/>
                <a:cs typeface="Perpetua"/>
              </a:rPr>
              <a:t>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desimal </a:t>
            </a:r>
            <a:r>
              <a:rPr sz="2600" spc="-15" dirty="0">
                <a:latin typeface="Perpetua"/>
                <a:cs typeface="Perpetua"/>
              </a:rPr>
              <a:t>bulat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hexadesimal: </a:t>
            </a:r>
            <a:r>
              <a:rPr sz="2600" spc="-5" dirty="0">
                <a:latin typeface="Perpetua"/>
                <a:cs typeface="Perpetua"/>
              </a:rPr>
              <a:t>Gunakan  </a:t>
            </a:r>
            <a:r>
              <a:rPr sz="2600" dirty="0">
                <a:latin typeface="Perpetua"/>
                <a:cs typeface="Perpetua"/>
              </a:rPr>
              <a:t>pembagian </a:t>
            </a:r>
            <a:r>
              <a:rPr sz="2600" spc="-5" dirty="0">
                <a:latin typeface="Perpetua"/>
                <a:cs typeface="Perpetua"/>
              </a:rPr>
              <a:t>dgn 16 secara </a:t>
            </a:r>
            <a:r>
              <a:rPr sz="2600" dirty="0">
                <a:latin typeface="Perpetua"/>
                <a:cs typeface="Perpetua"/>
              </a:rPr>
              <a:t>suksesif </a:t>
            </a:r>
            <a:r>
              <a:rPr sz="2600" spc="-10" dirty="0">
                <a:latin typeface="Perpetua"/>
                <a:cs typeface="Perpetua"/>
              </a:rPr>
              <a:t>sampai sisanya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5" dirty="0">
                <a:latin typeface="Perpetua"/>
                <a:cs typeface="Perpetua"/>
              </a:rPr>
              <a:t>0. </a:t>
            </a:r>
            <a:r>
              <a:rPr sz="2600" dirty="0">
                <a:latin typeface="Perpetua"/>
                <a:cs typeface="Perpetua"/>
              </a:rPr>
              <a:t>Sisa-sisa  pembagian </a:t>
            </a:r>
            <a:r>
              <a:rPr sz="2600" spc="-5" dirty="0">
                <a:latin typeface="Perpetua"/>
                <a:cs typeface="Perpetua"/>
              </a:rPr>
              <a:t>membentuk </a:t>
            </a:r>
            <a:r>
              <a:rPr sz="2600" spc="-20" dirty="0">
                <a:latin typeface="Perpetua"/>
                <a:cs typeface="Perpetua"/>
              </a:rPr>
              <a:t>jawaban, </a:t>
            </a:r>
            <a:r>
              <a:rPr sz="2600" spc="-10" dirty="0">
                <a:latin typeface="Perpetua"/>
                <a:cs typeface="Perpetua"/>
              </a:rPr>
              <a:t>yaitu </a:t>
            </a:r>
            <a:r>
              <a:rPr sz="2600" dirty="0">
                <a:latin typeface="Perpetua"/>
                <a:cs typeface="Perpetua"/>
              </a:rPr>
              <a:t>sisa </a:t>
            </a:r>
            <a:r>
              <a:rPr sz="2600" spc="-5" dirty="0">
                <a:latin typeface="Perpetua"/>
                <a:cs typeface="Perpetua"/>
              </a:rPr>
              <a:t>yang </a:t>
            </a:r>
            <a:r>
              <a:rPr sz="2600" spc="10" dirty="0">
                <a:latin typeface="Perpetua"/>
                <a:cs typeface="Perpetua"/>
              </a:rPr>
              <a:t>pertama </a:t>
            </a:r>
            <a:r>
              <a:rPr sz="2600" spc="-5" dirty="0">
                <a:latin typeface="Perpetua"/>
                <a:cs typeface="Perpetua"/>
              </a:rPr>
              <a:t>akan  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least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significant bit (LSB) </a:t>
            </a:r>
            <a:r>
              <a:rPr sz="2600" dirty="0">
                <a:latin typeface="Perpetua"/>
                <a:cs typeface="Perpetua"/>
              </a:rPr>
              <a:t>dan sisa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spc="-5" dirty="0">
                <a:latin typeface="Perpetua"/>
                <a:cs typeface="Perpetua"/>
              </a:rPr>
              <a:t>terakhir 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 most significant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bit</a:t>
            </a:r>
            <a:r>
              <a:rPr sz="2600" spc="15" dirty="0">
                <a:solidFill>
                  <a:srgbClr val="CC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(MSB)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901039"/>
            <a:ext cx="787400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2778760" indent="-32385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23850" algn="l"/>
                <a:tab pos="3089910" algn="l"/>
                <a:tab pos="3188970" algn="l"/>
              </a:tabLst>
            </a:pPr>
            <a:r>
              <a:rPr sz="2600" spc="-5" dirty="0">
                <a:latin typeface="Perpetua"/>
                <a:cs typeface="Perpetua"/>
              </a:rPr>
              <a:t>Contoh: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Konersi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	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hexadesimal:  </a:t>
            </a:r>
            <a:r>
              <a:rPr sz="2600" spc="-5" dirty="0">
                <a:latin typeface="Perpetua"/>
                <a:cs typeface="Perpetua"/>
              </a:rPr>
              <a:t>179 </a:t>
            </a:r>
            <a:r>
              <a:rPr sz="2600" dirty="0">
                <a:latin typeface="Perpetua"/>
                <a:cs typeface="Perpetua"/>
              </a:rPr>
              <a:t>/ </a:t>
            </a:r>
            <a:r>
              <a:rPr sz="2600" spc="-10" dirty="0">
                <a:latin typeface="Perpetua"/>
                <a:cs typeface="Perpetua"/>
              </a:rPr>
              <a:t>16 </a:t>
            </a:r>
            <a:r>
              <a:rPr sz="2600" dirty="0">
                <a:latin typeface="Perpetua"/>
                <a:cs typeface="Perpetua"/>
              </a:rPr>
              <a:t>= 11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sisa 3	(LSB)</a:t>
            </a:r>
            <a:endParaRPr sz="2600">
              <a:latin typeface="Perpetua"/>
              <a:cs typeface="Perpetua"/>
            </a:endParaRPr>
          </a:p>
          <a:p>
            <a:pPr marL="154241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Perpetua"/>
                <a:cs typeface="Perpetua"/>
              </a:rPr>
              <a:t>/ </a:t>
            </a:r>
            <a:r>
              <a:rPr sz="2600" spc="-5" dirty="0">
                <a:latin typeface="Perpetua"/>
                <a:cs typeface="Perpetua"/>
              </a:rPr>
              <a:t>16 </a:t>
            </a:r>
            <a:r>
              <a:rPr sz="2600" dirty="0">
                <a:latin typeface="Perpetua"/>
                <a:cs typeface="Perpetua"/>
              </a:rPr>
              <a:t>= 0 sisa 11 </a:t>
            </a:r>
            <a:r>
              <a:rPr sz="2600" spc="-5" dirty="0">
                <a:latin typeface="Perpetua"/>
                <a:cs typeface="Perpetua"/>
              </a:rPr>
              <a:t>(dalam bilangan </a:t>
            </a:r>
            <a:r>
              <a:rPr sz="2600" dirty="0">
                <a:latin typeface="Perpetua"/>
                <a:cs typeface="Perpetua"/>
              </a:rPr>
              <a:t>hexadesimal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berarti</a:t>
            </a:r>
            <a:endParaRPr sz="2600">
              <a:latin typeface="Perpetua"/>
              <a:cs typeface="Perpetua"/>
            </a:endParaRPr>
          </a:p>
          <a:p>
            <a:pPr marL="32321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B)MSB</a:t>
            </a:r>
            <a:endParaRPr sz="2600">
              <a:latin typeface="Perpetua"/>
              <a:cs typeface="Perpetua"/>
            </a:endParaRPr>
          </a:p>
          <a:p>
            <a:pPr marL="424180">
              <a:lnSpc>
                <a:spcPct val="100000"/>
              </a:lnSpc>
              <a:spcBef>
                <a:spcPts val="690"/>
              </a:spcBef>
              <a:tabLst>
                <a:tab pos="897890" algn="l"/>
                <a:tab pos="1702435" algn="l"/>
                <a:tab pos="2072639" algn="l"/>
              </a:tabLst>
            </a:pPr>
            <a:r>
              <a:rPr sz="2600" spc="5" dirty="0">
                <a:latin typeface="Symbol"/>
                <a:cs typeface="Symbol"/>
              </a:rPr>
              <a:t></a:t>
            </a:r>
            <a:r>
              <a:rPr sz="2600" spc="5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</a:t>
            </a:r>
            <a:r>
              <a:rPr sz="2600" dirty="0">
                <a:latin typeface="Perpetua"/>
                <a:cs typeface="Perpetua"/>
              </a:rPr>
              <a:t>=	</a:t>
            </a:r>
            <a:r>
              <a:rPr sz="2600" spc="5" dirty="0">
                <a:latin typeface="Perpetua"/>
                <a:cs typeface="Perpetua"/>
              </a:rPr>
              <a:t>B3</a:t>
            </a:r>
            <a:r>
              <a:rPr sz="2550" spc="7" baseline="-21241" dirty="0">
                <a:latin typeface="Perpetua"/>
                <a:cs typeface="Perpetua"/>
              </a:rPr>
              <a:t>16</a:t>
            </a:r>
            <a:endParaRPr sz="2550" baseline="-21241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marL="1617345">
              <a:lnSpc>
                <a:spcPct val="100000"/>
              </a:lnSpc>
              <a:tabLst>
                <a:tab pos="2327275" algn="l"/>
              </a:tabLst>
            </a:pPr>
            <a:r>
              <a:rPr sz="2600" spc="-5" dirty="0">
                <a:latin typeface="Perpetua"/>
                <a:cs typeface="Perpetua"/>
              </a:rPr>
              <a:t>MSB	</a:t>
            </a:r>
            <a:r>
              <a:rPr sz="2600" dirty="0">
                <a:latin typeface="Perpetua"/>
                <a:cs typeface="Perpetua"/>
              </a:rPr>
              <a:t>LSB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47673"/>
            <a:ext cx="7019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696363"/>
                </a:solidFill>
                <a:latin typeface="Franklin Gothic Book"/>
                <a:cs typeface="Franklin Gothic Book"/>
              </a:rPr>
              <a:t>Konversi </a:t>
            </a:r>
            <a:r>
              <a:rPr sz="40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Bilangan </a:t>
            </a:r>
            <a:r>
              <a:rPr sz="40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Biner </a:t>
            </a:r>
            <a:r>
              <a:rPr sz="4000" b="1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ke</a:t>
            </a:r>
            <a:r>
              <a:rPr sz="4000" b="1" spc="-6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Oktal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00685"/>
            <a:ext cx="7017384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600" spc="-5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mengkonversi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biner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oktal,  lakukan pengelompokan </a:t>
            </a:r>
            <a:r>
              <a:rPr sz="2600" dirty="0">
                <a:latin typeface="Perpetua"/>
                <a:cs typeface="Perpetua"/>
              </a:rPr>
              <a:t>3 </a:t>
            </a:r>
            <a:r>
              <a:rPr sz="2600" spc="5" dirty="0">
                <a:latin typeface="Perpetua"/>
                <a:cs typeface="Perpetua"/>
              </a:rPr>
              <a:t>digit </a:t>
            </a:r>
            <a:r>
              <a:rPr sz="2600" dirty="0">
                <a:latin typeface="Perpetua"/>
                <a:cs typeface="Perpetua"/>
              </a:rPr>
              <a:t>bilangan biner </a:t>
            </a:r>
            <a:r>
              <a:rPr sz="2600" spc="5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posisi 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LSB </a:t>
            </a:r>
            <a:r>
              <a:rPr sz="2600" dirty="0">
                <a:latin typeface="Perpetua"/>
                <a:cs typeface="Perpetua"/>
              </a:rPr>
              <a:t>sampai 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MSB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340" y="901039"/>
            <a:ext cx="6369050" cy="238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426084" algn="l"/>
                <a:tab pos="426720" algn="l"/>
                <a:tab pos="1440815" algn="l"/>
                <a:tab pos="2042160" algn="l"/>
              </a:tabLst>
            </a:pPr>
            <a:r>
              <a:rPr sz="2600" spc="-5" dirty="0">
                <a:latin typeface="Perpetua"/>
                <a:cs typeface="Perpetua"/>
              </a:rPr>
              <a:t>Contoh: </a:t>
            </a:r>
            <a:r>
              <a:rPr sz="2600" spc="-10" dirty="0">
                <a:latin typeface="Perpetua"/>
                <a:cs typeface="Perpetua"/>
              </a:rPr>
              <a:t>konversikan </a:t>
            </a:r>
            <a:r>
              <a:rPr sz="2600" spc="-5" dirty="0">
                <a:latin typeface="Perpetua"/>
                <a:cs typeface="Perpetua"/>
              </a:rPr>
              <a:t>1011001</a:t>
            </a:r>
            <a:r>
              <a:rPr sz="2550" spc="-7" baseline="-21241" dirty="0">
                <a:latin typeface="Perpetua"/>
                <a:cs typeface="Perpetua"/>
              </a:rPr>
              <a:t>12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oktal  </a:t>
            </a:r>
            <a:r>
              <a:rPr sz="2600" spc="-40" dirty="0">
                <a:latin typeface="Perpetua"/>
                <a:cs typeface="Perpetua"/>
              </a:rPr>
              <a:t>Jawab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10	</a:t>
            </a:r>
            <a:r>
              <a:rPr sz="2600" spc="-5" dirty="0">
                <a:latin typeface="Perpetua"/>
                <a:cs typeface="Perpetua"/>
              </a:rPr>
              <a:t>110	011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032510">
              <a:lnSpc>
                <a:spcPct val="100000"/>
              </a:lnSpc>
              <a:tabLst>
                <a:tab pos="1631314" algn="l"/>
                <a:tab pos="2304415" algn="l"/>
              </a:tabLst>
            </a:pPr>
            <a:r>
              <a:rPr sz="2600" dirty="0">
                <a:latin typeface="Perpetua"/>
                <a:cs typeface="Perpetua"/>
              </a:rPr>
              <a:t>2	6	3</a:t>
            </a:r>
            <a:endParaRPr sz="2600">
              <a:latin typeface="Perpetua"/>
              <a:cs typeface="Perpetu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Perpetua"/>
                <a:cs typeface="Perpetua"/>
              </a:rPr>
              <a:t>Jadi </a:t>
            </a:r>
            <a:r>
              <a:rPr sz="2600" dirty="0">
                <a:latin typeface="Perpetua"/>
                <a:cs typeface="Perpetua"/>
              </a:rPr>
              <a:t>1011001</a:t>
            </a:r>
            <a:r>
              <a:rPr sz="2550" baseline="-21241" dirty="0">
                <a:latin typeface="Perpetua"/>
                <a:cs typeface="Perpetua"/>
              </a:rPr>
              <a:t>12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1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263</a:t>
            </a:r>
            <a:r>
              <a:rPr sz="2550" baseline="-21241" dirty="0">
                <a:latin typeface="Perpetua"/>
                <a:cs typeface="Perpetua"/>
              </a:rPr>
              <a:t>8</a:t>
            </a:r>
            <a:endParaRPr sz="2550" baseline="-21241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701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solidFill>
                  <a:srgbClr val="696363"/>
                </a:solidFill>
                <a:latin typeface="Franklin Gothic Book"/>
                <a:cs typeface="Franklin Gothic Book"/>
              </a:rPr>
              <a:t>Konversi </a:t>
            </a:r>
            <a:r>
              <a:rPr sz="40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Bilangan Oktal </a:t>
            </a:r>
            <a:r>
              <a:rPr sz="4000" b="1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ke</a:t>
            </a:r>
            <a:r>
              <a:rPr sz="4000" b="1" spc="-10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Biner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95398"/>
            <a:ext cx="761682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600" spc="-15" dirty="0">
                <a:latin typeface="Perpetua"/>
                <a:cs typeface="Perpetua"/>
              </a:rPr>
              <a:t>Sebaliknya </a:t>
            </a:r>
            <a:r>
              <a:rPr sz="2600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mengkonversi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Oktal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Biner </a:t>
            </a:r>
            <a:r>
              <a:rPr sz="2600" spc="-10" dirty="0">
                <a:latin typeface="Perpetua"/>
                <a:cs typeface="Perpetua"/>
              </a:rPr>
              <a:t>yang  </a:t>
            </a:r>
            <a:r>
              <a:rPr sz="2600" spc="10" dirty="0">
                <a:latin typeface="Perpetua"/>
                <a:cs typeface="Perpetua"/>
              </a:rPr>
              <a:t>harus </a:t>
            </a:r>
            <a:r>
              <a:rPr sz="2600" spc="-5" dirty="0">
                <a:latin typeface="Perpetua"/>
                <a:cs typeface="Perpetua"/>
              </a:rPr>
              <a:t>dilakukan adalah </a:t>
            </a:r>
            <a:r>
              <a:rPr sz="2600" dirty="0">
                <a:latin typeface="Perpetua"/>
                <a:cs typeface="Perpetua"/>
              </a:rPr>
              <a:t>terjemahkan setiap </a:t>
            </a:r>
            <a:r>
              <a:rPr sz="2600" spc="5" dirty="0">
                <a:latin typeface="Perpetua"/>
                <a:cs typeface="Perpetua"/>
              </a:rPr>
              <a:t>digit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oktal 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dirty="0">
                <a:latin typeface="Perpetua"/>
                <a:cs typeface="Perpetua"/>
              </a:rPr>
              <a:t>3 </a:t>
            </a:r>
            <a:r>
              <a:rPr sz="2600" spc="5" dirty="0">
                <a:latin typeface="Perpetua"/>
                <a:cs typeface="Perpetua"/>
              </a:rPr>
              <a:t>digit </a:t>
            </a:r>
            <a:r>
              <a:rPr sz="2600" spc="-5" dirty="0">
                <a:latin typeface="Perpetua"/>
                <a:cs typeface="Perpetua"/>
              </a:rPr>
              <a:t>bilangan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biner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840994"/>
            <a:ext cx="5708650" cy="81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 indent="-363220">
              <a:lnSpc>
                <a:spcPts val="311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413384" algn="l"/>
                <a:tab pos="414020" algn="l"/>
              </a:tabLst>
            </a:pPr>
            <a:r>
              <a:rPr sz="2600" spc="-5" dirty="0">
                <a:latin typeface="Perpetua"/>
                <a:cs typeface="Perpetua"/>
              </a:rPr>
              <a:t>Contoh </a:t>
            </a:r>
            <a:r>
              <a:rPr sz="2600" spc="-10" dirty="0">
                <a:latin typeface="Perpetua"/>
                <a:cs typeface="Perpetua"/>
              </a:rPr>
              <a:t>Konversikan </a:t>
            </a:r>
            <a:r>
              <a:rPr sz="2600" dirty="0">
                <a:latin typeface="Perpetua"/>
                <a:cs typeface="Perpetua"/>
              </a:rPr>
              <a:t>263</a:t>
            </a:r>
            <a:r>
              <a:rPr sz="2550" baseline="-21241" dirty="0">
                <a:latin typeface="Perpetua"/>
                <a:cs typeface="Perpetua"/>
              </a:rPr>
              <a:t>8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</a:t>
            </a:r>
            <a:r>
              <a:rPr sz="2600" spc="-21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biner.</a:t>
            </a:r>
            <a:endParaRPr sz="2600">
              <a:latin typeface="Perpetua"/>
              <a:cs typeface="Perpetua"/>
            </a:endParaRPr>
          </a:p>
          <a:p>
            <a:pPr marL="413384" indent="-363220">
              <a:lnSpc>
                <a:spcPts val="311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413384" algn="l"/>
                <a:tab pos="414020" algn="l"/>
                <a:tab pos="1338580" algn="l"/>
                <a:tab pos="2011680" algn="l"/>
                <a:tab pos="2684780" algn="l"/>
              </a:tabLst>
            </a:pPr>
            <a:r>
              <a:rPr sz="2600" spc="-30" dirty="0">
                <a:latin typeface="Perpetua"/>
                <a:cs typeface="Perpetua"/>
              </a:rPr>
              <a:t>Jawab:	</a:t>
            </a:r>
            <a:r>
              <a:rPr sz="2600" dirty="0">
                <a:latin typeface="Perpetua"/>
                <a:cs typeface="Perpetua"/>
              </a:rPr>
              <a:t>2	6	3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071243"/>
            <a:ext cx="1809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066" y="2020951"/>
            <a:ext cx="1830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6435" algn="l"/>
                <a:tab pos="1362710" algn="l"/>
              </a:tabLst>
            </a:pPr>
            <a:r>
              <a:rPr sz="2600" dirty="0">
                <a:latin typeface="Perpetua"/>
                <a:cs typeface="Perpetua"/>
              </a:rPr>
              <a:t>0</a:t>
            </a:r>
            <a:r>
              <a:rPr sz="2600" spc="-1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0	110	011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2807284"/>
            <a:ext cx="8004175" cy="7397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00685" marR="30480" indent="-363220">
              <a:lnSpc>
                <a:spcPts val="25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400685" algn="l"/>
                <a:tab pos="401320" algn="l"/>
              </a:tabLst>
            </a:pPr>
            <a:r>
              <a:rPr sz="2600" spc="-20" dirty="0">
                <a:latin typeface="Perpetua"/>
                <a:cs typeface="Perpetua"/>
              </a:rPr>
              <a:t>Jadi </a:t>
            </a:r>
            <a:r>
              <a:rPr sz="2600" dirty="0">
                <a:latin typeface="Perpetua"/>
                <a:cs typeface="Perpetua"/>
              </a:rPr>
              <a:t>263</a:t>
            </a:r>
            <a:r>
              <a:rPr sz="2550" baseline="-21241" dirty="0">
                <a:latin typeface="Perpetua"/>
                <a:cs typeface="Perpetua"/>
              </a:rPr>
              <a:t>8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5" dirty="0">
                <a:latin typeface="Perpetua"/>
                <a:cs typeface="Perpetua"/>
              </a:rPr>
              <a:t>010110011</a:t>
            </a:r>
            <a:r>
              <a:rPr sz="2550" spc="-7" baseline="-21241" dirty="0">
                <a:latin typeface="Perpetua"/>
                <a:cs typeface="Perpetua"/>
              </a:rPr>
              <a:t>2 </a:t>
            </a:r>
            <a:r>
              <a:rPr sz="2600" spc="-5" dirty="0">
                <a:latin typeface="Perpetua"/>
                <a:cs typeface="Perpetua"/>
              </a:rPr>
              <a:t>Karena </a:t>
            </a:r>
            <a:r>
              <a:rPr sz="2600" dirty="0">
                <a:latin typeface="Perpetua"/>
                <a:cs typeface="Perpetua"/>
              </a:rPr>
              <a:t>0 </a:t>
            </a:r>
            <a:r>
              <a:rPr sz="2600" spc="-5" dirty="0">
                <a:latin typeface="Perpetua"/>
                <a:cs typeface="Perpetua"/>
              </a:rPr>
              <a:t>didepan tidak ada </a:t>
            </a:r>
            <a:r>
              <a:rPr sz="2600" dirty="0">
                <a:latin typeface="Perpetua"/>
                <a:cs typeface="Perpetua"/>
              </a:rPr>
              <a:t>artinya kita  bisa </a:t>
            </a:r>
            <a:r>
              <a:rPr sz="2600" spc="-5" dirty="0">
                <a:latin typeface="Perpetua"/>
                <a:cs typeface="Perpetua"/>
              </a:rPr>
              <a:t>menuliskan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101100112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Konversi </a:t>
            </a:r>
            <a:r>
              <a:rPr spc="-5" dirty="0"/>
              <a:t>Bilangan </a:t>
            </a:r>
            <a:r>
              <a:rPr dirty="0"/>
              <a:t>Biner</a:t>
            </a:r>
            <a:r>
              <a:rPr spc="-125" dirty="0"/>
              <a:t> </a:t>
            </a:r>
            <a:r>
              <a:rPr spc="-45" dirty="0"/>
              <a:t>ke  </a:t>
            </a:r>
            <a:r>
              <a:rPr spc="-10" dirty="0"/>
              <a:t>Hexadesimal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19452"/>
            <a:ext cx="7006590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600" spc="-5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mengkonversi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biner </a:t>
            </a:r>
            <a:r>
              <a:rPr sz="2600" spc="-25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 </a:t>
            </a:r>
            <a:r>
              <a:rPr sz="2600" dirty="0">
                <a:latin typeface="Perpetua"/>
                <a:cs typeface="Perpetua"/>
              </a:rPr>
              <a:t>hexadesimal, </a:t>
            </a:r>
            <a:r>
              <a:rPr sz="2600" spc="-5" dirty="0">
                <a:latin typeface="Perpetua"/>
                <a:cs typeface="Perpetua"/>
              </a:rPr>
              <a:t>lakukan pengelompokan </a:t>
            </a:r>
            <a:r>
              <a:rPr sz="2600" dirty="0">
                <a:latin typeface="Perpetua"/>
                <a:cs typeface="Perpetua"/>
              </a:rPr>
              <a:t>4 </a:t>
            </a:r>
            <a:r>
              <a:rPr sz="2600" spc="10" dirty="0">
                <a:latin typeface="Perpetua"/>
                <a:cs typeface="Perpetua"/>
              </a:rPr>
              <a:t>digit </a:t>
            </a:r>
            <a:r>
              <a:rPr sz="2600" spc="-5" dirty="0">
                <a:latin typeface="Perpetua"/>
                <a:cs typeface="Perpetua"/>
              </a:rPr>
              <a:t>bilangan  </a:t>
            </a:r>
            <a:r>
              <a:rPr sz="2600" dirty="0">
                <a:latin typeface="Perpetua"/>
                <a:cs typeface="Perpetua"/>
              </a:rPr>
              <a:t>biner </a:t>
            </a: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posisi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LSB </a:t>
            </a:r>
            <a:r>
              <a:rPr sz="2600" dirty="0">
                <a:latin typeface="Perpetua"/>
                <a:cs typeface="Perpetua"/>
              </a:rPr>
              <a:t>sampai 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MSB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01039"/>
            <a:ext cx="6459220" cy="238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469900" algn="l"/>
                <a:tab pos="470534" algn="l"/>
                <a:tab pos="1691639" algn="l"/>
              </a:tabLst>
            </a:pPr>
            <a:r>
              <a:rPr sz="2600" spc="-5" dirty="0">
                <a:latin typeface="Perpetua"/>
                <a:cs typeface="Perpetua"/>
              </a:rPr>
              <a:t>Contoh: </a:t>
            </a:r>
            <a:r>
              <a:rPr sz="2600" spc="-10" dirty="0">
                <a:latin typeface="Perpetua"/>
                <a:cs typeface="Perpetua"/>
              </a:rPr>
              <a:t>konversikan </a:t>
            </a:r>
            <a:r>
              <a:rPr sz="2600" spc="-5" dirty="0">
                <a:latin typeface="Perpetua"/>
                <a:cs typeface="Perpetua"/>
              </a:rPr>
              <a:t>101100112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oktal  </a:t>
            </a:r>
            <a:r>
              <a:rPr sz="2600" spc="-40" dirty="0">
                <a:latin typeface="Perpetua"/>
                <a:cs typeface="Perpetua"/>
              </a:rPr>
              <a:t>Jawab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1011	0011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R="3644900" algn="ctr">
              <a:lnSpc>
                <a:spcPct val="100000"/>
              </a:lnSpc>
              <a:tabLst>
                <a:tab pos="839469" algn="l"/>
              </a:tabLst>
            </a:pPr>
            <a:r>
              <a:rPr sz="2600" dirty="0">
                <a:latin typeface="Perpetua"/>
                <a:cs typeface="Perpetua"/>
              </a:rPr>
              <a:t>B	3</a:t>
            </a:r>
            <a:endParaRPr sz="2600">
              <a:latin typeface="Perpetua"/>
              <a:cs typeface="Perpetua"/>
            </a:endParaRPr>
          </a:p>
          <a:p>
            <a:pPr marR="3552190" algn="ctr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Perpetua"/>
                <a:cs typeface="Perpetua"/>
              </a:rPr>
              <a:t>Jadi </a:t>
            </a:r>
            <a:r>
              <a:rPr sz="2600" spc="-5" dirty="0">
                <a:latin typeface="Perpetua"/>
                <a:cs typeface="Perpetua"/>
              </a:rPr>
              <a:t>101100112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B316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1213"/>
            <a:ext cx="6656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696363"/>
                </a:solidFill>
                <a:latin typeface="Franklin Gothic Book"/>
                <a:cs typeface="Franklin Gothic Book"/>
              </a:rPr>
              <a:t>Konversi </a:t>
            </a:r>
            <a:r>
              <a:rPr sz="3600" b="1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Bilangan Hexadesimal</a:t>
            </a:r>
            <a:r>
              <a:rPr sz="3600" b="1" spc="-12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3600" b="1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ke  </a:t>
            </a:r>
            <a:r>
              <a:rPr sz="3600" b="1" dirty="0">
                <a:solidFill>
                  <a:srgbClr val="696363"/>
                </a:solidFill>
                <a:latin typeface="Franklin Gothic Book"/>
                <a:cs typeface="Franklin Gothic Book"/>
              </a:rPr>
              <a:t>Biner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19452"/>
            <a:ext cx="7614920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600" spc="-15" dirty="0">
                <a:latin typeface="Perpetua"/>
                <a:cs typeface="Perpetua"/>
              </a:rPr>
              <a:t>Sebaliknya </a:t>
            </a:r>
            <a:r>
              <a:rPr sz="2600" spc="-5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mengkonversi </a:t>
            </a:r>
            <a:r>
              <a:rPr sz="2600" spc="-5" dirty="0">
                <a:latin typeface="Perpetua"/>
                <a:cs typeface="Perpetua"/>
              </a:rPr>
              <a:t>Bilangan Hexadesimal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Biner 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spc="10" dirty="0">
                <a:latin typeface="Perpetua"/>
                <a:cs typeface="Perpetua"/>
              </a:rPr>
              <a:t>harus </a:t>
            </a:r>
            <a:r>
              <a:rPr sz="2600" spc="-5" dirty="0">
                <a:latin typeface="Perpetua"/>
                <a:cs typeface="Perpetua"/>
              </a:rPr>
              <a:t>dilakukan adalah </a:t>
            </a:r>
            <a:r>
              <a:rPr sz="2600" dirty="0">
                <a:latin typeface="Perpetua"/>
                <a:cs typeface="Perpetua"/>
              </a:rPr>
              <a:t>terjemahkan setiap </a:t>
            </a:r>
            <a:r>
              <a:rPr sz="2600" spc="5" dirty="0">
                <a:latin typeface="Perpetua"/>
                <a:cs typeface="Perpetua"/>
              </a:rPr>
              <a:t>digit </a:t>
            </a:r>
            <a:r>
              <a:rPr sz="2600" dirty="0">
                <a:latin typeface="Perpetua"/>
                <a:cs typeface="Perpetua"/>
              </a:rPr>
              <a:t>bilangan  Hexadesimal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dirty="0">
                <a:latin typeface="Perpetua"/>
                <a:cs typeface="Perpetua"/>
              </a:rPr>
              <a:t>4 </a:t>
            </a:r>
            <a:r>
              <a:rPr sz="2600" spc="5" dirty="0">
                <a:latin typeface="Perpetua"/>
                <a:cs typeface="Perpetua"/>
              </a:rPr>
              <a:t>digit </a:t>
            </a:r>
            <a:r>
              <a:rPr sz="2600" spc="-5" dirty="0">
                <a:latin typeface="Perpetua"/>
                <a:cs typeface="Perpetua"/>
              </a:rPr>
              <a:t>bilangan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biner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86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</a:t>
            </a:r>
            <a:r>
              <a:rPr spc="-5" dirty="0"/>
              <a:t>en</a:t>
            </a:r>
            <a:r>
              <a:rPr spc="-20" dirty="0"/>
              <a:t>d</a:t>
            </a:r>
            <a:r>
              <a:rPr spc="-5" dirty="0"/>
              <a:t>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430"/>
            <a:ext cx="8072755" cy="284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Ada </a:t>
            </a:r>
            <a:r>
              <a:rPr sz="2000" spc="-5" dirty="0">
                <a:latin typeface="Calibri"/>
                <a:cs typeface="Calibri"/>
              </a:rPr>
              <a:t>beberapa </a:t>
            </a:r>
            <a:r>
              <a:rPr sz="2000" spc="-10" dirty="0">
                <a:latin typeface="Calibri"/>
                <a:cs typeface="Calibri"/>
              </a:rPr>
              <a:t>sistem bilangan </a:t>
            </a:r>
            <a:r>
              <a:rPr sz="2000" spc="-15" dirty="0">
                <a:latin typeface="Calibri"/>
                <a:cs typeface="Calibri"/>
              </a:rPr>
              <a:t>yang </a:t>
            </a:r>
            <a:r>
              <a:rPr sz="2000" spc="-10" dirty="0">
                <a:latin typeface="Calibri"/>
                <a:cs typeface="Calibri"/>
              </a:rPr>
              <a:t>digunakan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sistem </a:t>
            </a:r>
            <a:r>
              <a:rPr sz="2000" spc="-5" dirty="0">
                <a:latin typeface="Calibri"/>
                <a:cs typeface="Calibri"/>
              </a:rPr>
              <a:t>digital. </a:t>
            </a:r>
            <a:r>
              <a:rPr sz="2000" spc="-35" dirty="0">
                <a:latin typeface="Calibri"/>
                <a:cs typeface="Calibri"/>
              </a:rPr>
              <a:t>Yang  </a:t>
            </a:r>
            <a:r>
              <a:rPr sz="2000" spc="-5" dirty="0">
                <a:latin typeface="Calibri"/>
                <a:cs typeface="Calibri"/>
              </a:rPr>
              <a:t>paling umum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10" dirty="0">
                <a:latin typeface="Calibri"/>
                <a:cs typeface="Calibri"/>
              </a:rPr>
              <a:t>sistem bilangan </a:t>
            </a:r>
            <a:r>
              <a:rPr sz="2000" spc="-5" dirty="0">
                <a:latin typeface="Calibri"/>
                <a:cs typeface="Calibri"/>
              </a:rPr>
              <a:t>desimal, </a:t>
            </a:r>
            <a:r>
              <a:rPr sz="2000" spc="-35" dirty="0">
                <a:latin typeface="Calibri"/>
                <a:cs typeface="Calibri"/>
              </a:rPr>
              <a:t>biner, </a:t>
            </a:r>
            <a:r>
              <a:rPr sz="2000" spc="-10" dirty="0">
                <a:latin typeface="Calibri"/>
                <a:cs typeface="Calibri"/>
              </a:rPr>
              <a:t>oktal </a:t>
            </a:r>
            <a:r>
              <a:rPr sz="2000" spc="-5" dirty="0">
                <a:latin typeface="Calibri"/>
                <a:cs typeface="Calibri"/>
              </a:rPr>
              <a:t>dan  heksadesimal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Sistem bilangan </a:t>
            </a:r>
            <a:r>
              <a:rPr sz="2000" spc="-5" dirty="0">
                <a:latin typeface="Calibri"/>
                <a:cs typeface="Calibri"/>
              </a:rPr>
              <a:t>desimal merupakan </a:t>
            </a:r>
            <a:r>
              <a:rPr sz="2000" spc="-10" dirty="0">
                <a:latin typeface="Calibri"/>
                <a:cs typeface="Calibri"/>
              </a:rPr>
              <a:t>sistem bilangan yang </a:t>
            </a:r>
            <a:r>
              <a:rPr sz="2000" spc="-5" dirty="0">
                <a:latin typeface="Calibri"/>
                <a:cs typeface="Calibri"/>
              </a:rPr>
              <a:t>paling familier  </a:t>
            </a:r>
            <a:r>
              <a:rPr sz="2000" spc="-10" dirty="0">
                <a:latin typeface="Calibri"/>
                <a:cs typeface="Calibri"/>
              </a:rPr>
              <a:t>dengan kita karena berbagai </a:t>
            </a:r>
            <a:r>
              <a:rPr sz="2000" spc="-15" dirty="0">
                <a:latin typeface="Calibri"/>
                <a:cs typeface="Calibri"/>
              </a:rPr>
              <a:t>kemudahannya </a:t>
            </a:r>
            <a:r>
              <a:rPr sz="2000" spc="-10" dirty="0">
                <a:latin typeface="Calibri"/>
                <a:cs typeface="Calibri"/>
              </a:rPr>
              <a:t>yang kita pergunakan </a:t>
            </a:r>
            <a:r>
              <a:rPr sz="2000" spc="-5" dirty="0">
                <a:latin typeface="Calibri"/>
                <a:cs typeface="Calibri"/>
              </a:rPr>
              <a:t>sehari </a:t>
            </a:r>
            <a:r>
              <a:rPr sz="2000" dirty="0">
                <a:latin typeface="Calibri"/>
                <a:cs typeface="Calibri"/>
              </a:rPr>
              <a:t>–  </a:t>
            </a:r>
            <a:r>
              <a:rPr sz="2000" spc="-5" dirty="0">
                <a:latin typeface="Calibri"/>
                <a:cs typeface="Calibri"/>
              </a:rPr>
              <a:t>hari.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901039"/>
            <a:ext cx="5727700" cy="286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438784" algn="l"/>
                <a:tab pos="439420" algn="l"/>
                <a:tab pos="1001394" algn="l"/>
                <a:tab pos="1767205" algn="l"/>
              </a:tabLst>
            </a:pPr>
            <a:r>
              <a:rPr sz="2600" spc="-5" dirty="0">
                <a:latin typeface="Perpetua"/>
                <a:cs typeface="Perpetua"/>
              </a:rPr>
              <a:t>Contoh </a:t>
            </a:r>
            <a:r>
              <a:rPr sz="2600" spc="-10" dirty="0">
                <a:latin typeface="Perpetua"/>
                <a:cs typeface="Perpetua"/>
              </a:rPr>
              <a:t>Konversikan </a:t>
            </a:r>
            <a:r>
              <a:rPr sz="2600" spc="5" dirty="0">
                <a:latin typeface="Perpetua"/>
                <a:cs typeface="Perpetua"/>
              </a:rPr>
              <a:t>B3</a:t>
            </a:r>
            <a:r>
              <a:rPr sz="2550" spc="7" baseline="-21241" dirty="0">
                <a:latin typeface="Perpetua"/>
                <a:cs typeface="Perpetua"/>
              </a:rPr>
              <a:t>16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spc="-40" dirty="0">
                <a:latin typeface="Perpetua"/>
                <a:cs typeface="Perpetua"/>
              </a:rPr>
              <a:t>biner.  </a:t>
            </a:r>
            <a:r>
              <a:rPr sz="2600" spc="-30" dirty="0">
                <a:latin typeface="Perpetua"/>
                <a:cs typeface="Perpetua"/>
              </a:rPr>
              <a:t>Jawab:	</a:t>
            </a:r>
            <a:r>
              <a:rPr sz="2600" dirty="0">
                <a:latin typeface="Perpetua"/>
                <a:cs typeface="Perpetua"/>
              </a:rPr>
              <a:t>B	3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673735">
              <a:lnSpc>
                <a:spcPct val="100000"/>
              </a:lnSpc>
              <a:tabLst>
                <a:tab pos="1498600" algn="l"/>
              </a:tabLst>
            </a:pPr>
            <a:r>
              <a:rPr sz="2600" spc="-5" dirty="0">
                <a:latin typeface="Perpetua"/>
                <a:cs typeface="Perpetua"/>
              </a:rPr>
              <a:t>1011	0011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</a:pPr>
            <a:r>
              <a:rPr sz="2600" spc="-15" dirty="0">
                <a:latin typeface="Perpetua"/>
                <a:cs typeface="Perpetua"/>
              </a:rPr>
              <a:t>Jadi </a:t>
            </a:r>
            <a:r>
              <a:rPr sz="2600" spc="5" dirty="0">
                <a:latin typeface="Perpetua"/>
                <a:cs typeface="Perpetua"/>
              </a:rPr>
              <a:t>B3</a:t>
            </a:r>
            <a:r>
              <a:rPr sz="2550" spc="7" baseline="-21241" dirty="0">
                <a:latin typeface="Perpetua"/>
                <a:cs typeface="Perpetua"/>
              </a:rPr>
              <a:t>16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1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10110011</a:t>
            </a:r>
            <a:r>
              <a:rPr sz="2550" spc="-7" baseline="-21241" dirty="0">
                <a:latin typeface="Perpetua"/>
                <a:cs typeface="Perpetua"/>
              </a:rPr>
              <a:t>2</a:t>
            </a:r>
            <a:endParaRPr sz="2550" baseline="-21241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23873"/>
            <a:ext cx="34912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Sistem</a:t>
            </a:r>
            <a:r>
              <a:rPr spc="-60" dirty="0"/>
              <a:t> </a:t>
            </a:r>
            <a:r>
              <a:rPr spc="-10" dirty="0"/>
              <a:t>Bilangan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570" y="3975711"/>
            <a:ext cx="472440" cy="93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950" spc="-625" dirty="0">
                <a:latin typeface="Symbol"/>
                <a:cs typeface="Symbol"/>
              </a:rPr>
              <a:t></a:t>
            </a:r>
            <a:endParaRPr sz="5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525" y="4005636"/>
            <a:ext cx="3981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i="1" spc="-65" dirty="0">
                <a:latin typeface="Times New Roman"/>
                <a:cs typeface="Times New Roman"/>
              </a:rPr>
              <a:t>n</a:t>
            </a:r>
            <a:r>
              <a:rPr sz="2300" spc="-310" dirty="0">
                <a:latin typeface="Symbol"/>
                <a:cs typeface="Symbol"/>
              </a:rPr>
              <a:t></a:t>
            </a:r>
            <a:r>
              <a:rPr sz="2300" spc="-16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2870" y="4531905"/>
            <a:ext cx="5308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i="1" spc="45" dirty="0">
                <a:latin typeface="Times New Roman"/>
                <a:cs typeface="Times New Roman"/>
              </a:rPr>
              <a:t>i</a:t>
            </a:r>
            <a:r>
              <a:rPr sz="2300" spc="-90" dirty="0">
                <a:latin typeface="Symbol"/>
                <a:cs typeface="Symbol"/>
              </a:rPr>
              <a:t></a:t>
            </a:r>
            <a:r>
              <a:rPr sz="2300" spc="-45" dirty="0">
                <a:latin typeface="Symbol"/>
                <a:cs typeface="Symbol"/>
              </a:rPr>
              <a:t></a:t>
            </a:r>
            <a:r>
              <a:rPr sz="2300" i="1" spc="-165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4692" y="4094539"/>
            <a:ext cx="825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1318" y="4446026"/>
            <a:ext cx="825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5196" y="4446026"/>
            <a:ext cx="11048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i="1" spc="-13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3739" y="4110527"/>
            <a:ext cx="861694" cy="629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950" i="1" spc="-285" dirty="0">
                <a:latin typeface="Times New Roman"/>
                <a:cs typeface="Times New Roman"/>
              </a:rPr>
              <a:t>d </a:t>
            </a:r>
            <a:r>
              <a:rPr sz="3950" spc="-315" dirty="0">
                <a:latin typeface="Symbol"/>
                <a:cs typeface="Symbol"/>
              </a:rPr>
              <a:t></a:t>
            </a:r>
            <a:r>
              <a:rPr sz="3950" spc="-670" dirty="0">
                <a:latin typeface="Times New Roman"/>
                <a:cs typeface="Times New Roman"/>
              </a:rPr>
              <a:t> </a:t>
            </a:r>
            <a:r>
              <a:rPr sz="3950" i="1" spc="-225" dirty="0">
                <a:latin typeface="Times New Roman"/>
                <a:cs typeface="Times New Roman"/>
              </a:rPr>
              <a:t>r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354" y="4110527"/>
            <a:ext cx="2819400" cy="629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20825" algn="l"/>
                <a:tab pos="2021839" algn="l"/>
                <a:tab pos="2569845" algn="l"/>
              </a:tabLst>
            </a:pPr>
            <a:r>
              <a:rPr sz="3950" spc="-370" dirty="0">
                <a:latin typeface="Times New Roman"/>
                <a:cs typeface="Times New Roman"/>
              </a:rPr>
              <a:t>N</a:t>
            </a:r>
            <a:r>
              <a:rPr sz="3950" spc="-270" dirty="0">
                <a:latin typeface="Times New Roman"/>
                <a:cs typeface="Times New Roman"/>
              </a:rPr>
              <a:t>il</a:t>
            </a:r>
            <a:r>
              <a:rPr sz="3950" spc="-375" dirty="0">
                <a:latin typeface="Times New Roman"/>
                <a:cs typeface="Times New Roman"/>
              </a:rPr>
              <a:t>a</a:t>
            </a:r>
            <a:r>
              <a:rPr sz="3950" spc="-160" dirty="0">
                <a:latin typeface="Times New Roman"/>
                <a:cs typeface="Times New Roman"/>
              </a:rPr>
              <a:t>i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spc="-160" dirty="0">
                <a:latin typeface="Times New Roman"/>
                <a:cs typeface="Times New Roman"/>
              </a:rPr>
              <a:t>: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i="1" spc="-409" dirty="0">
                <a:latin typeface="Times New Roman"/>
                <a:cs typeface="Times New Roman"/>
              </a:rPr>
              <a:t>D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315" dirty="0">
                <a:latin typeface="Symbol"/>
                <a:cs typeface="Symbol"/>
              </a:rPr>
              <a:t>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163" y="1662506"/>
            <a:ext cx="8003540" cy="215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624840" indent="-27368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18135" algn="l"/>
              </a:tabLst>
            </a:pPr>
            <a:r>
              <a:rPr sz="2600" spc="-5" dirty="0">
                <a:latin typeface="Perpetua"/>
                <a:cs typeface="Perpetua"/>
              </a:rPr>
              <a:t>Secara </a:t>
            </a:r>
            <a:r>
              <a:rPr sz="2600" spc="-10" dirty="0">
                <a:latin typeface="Perpetua"/>
                <a:cs typeface="Perpetua"/>
              </a:rPr>
              <a:t>matematis </a:t>
            </a:r>
            <a:r>
              <a:rPr sz="2600" dirty="0">
                <a:latin typeface="Perpetua"/>
                <a:cs typeface="Perpetua"/>
              </a:rPr>
              <a:t>sistem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bisa </a:t>
            </a:r>
            <a:r>
              <a:rPr sz="2600" spc="-5" dirty="0">
                <a:latin typeface="Perpetua"/>
                <a:cs typeface="Perpetua"/>
              </a:rPr>
              <a:t>ditulis </a:t>
            </a:r>
            <a:r>
              <a:rPr sz="2600" spc="15" dirty="0">
                <a:latin typeface="Perpetua"/>
                <a:cs typeface="Perpetua"/>
              </a:rPr>
              <a:t>seperti </a:t>
            </a:r>
            <a:r>
              <a:rPr sz="2600" spc="-5" dirty="0">
                <a:latin typeface="Perpetua"/>
                <a:cs typeface="Perpetua"/>
              </a:rPr>
              <a:t>contoh  </a:t>
            </a:r>
            <a:r>
              <a:rPr sz="2600" dirty="0">
                <a:latin typeface="Perpetua"/>
                <a:cs typeface="Perpetua"/>
              </a:rPr>
              <a:t>di </a:t>
            </a:r>
            <a:r>
              <a:rPr sz="2600" spc="-25" dirty="0">
                <a:latin typeface="Perpetua"/>
                <a:cs typeface="Perpetua"/>
              </a:rPr>
              <a:t>bawah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ini: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350"/>
              </a:spcBef>
              <a:tabLst>
                <a:tab pos="2112645" algn="l"/>
                <a:tab pos="2660015" algn="l"/>
              </a:tabLst>
            </a:pPr>
            <a:r>
              <a:rPr sz="3950" spc="-365" dirty="0">
                <a:latin typeface="Times New Roman"/>
                <a:cs typeface="Times New Roman"/>
              </a:rPr>
              <a:t>Bilangan</a:t>
            </a:r>
            <a:r>
              <a:rPr sz="3950" spc="130" dirty="0">
                <a:latin typeface="Times New Roman"/>
                <a:cs typeface="Times New Roman"/>
              </a:rPr>
              <a:t> </a:t>
            </a:r>
            <a:r>
              <a:rPr sz="3950" spc="-160" dirty="0">
                <a:latin typeface="Times New Roman"/>
                <a:cs typeface="Times New Roman"/>
              </a:rPr>
              <a:t>:	</a:t>
            </a:r>
            <a:r>
              <a:rPr sz="3950" i="1" spc="-325" dirty="0">
                <a:latin typeface="Times New Roman"/>
                <a:cs typeface="Times New Roman"/>
              </a:rPr>
              <a:t>D</a:t>
            </a:r>
            <a:r>
              <a:rPr sz="3450" i="1" spc="-487" baseline="-24154" dirty="0">
                <a:latin typeface="Times New Roman"/>
                <a:cs typeface="Times New Roman"/>
              </a:rPr>
              <a:t>r	</a:t>
            </a:r>
            <a:r>
              <a:rPr sz="3950" spc="-315" dirty="0">
                <a:latin typeface="Symbol"/>
                <a:cs typeface="Symbol"/>
              </a:rPr>
              <a:t>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i="1" spc="-130" dirty="0">
                <a:latin typeface="Times New Roman"/>
                <a:cs typeface="Times New Roman"/>
              </a:rPr>
              <a:t>d</a:t>
            </a:r>
            <a:r>
              <a:rPr sz="3450" i="1" spc="-195" baseline="-24154" dirty="0">
                <a:latin typeface="Times New Roman"/>
                <a:cs typeface="Times New Roman"/>
              </a:rPr>
              <a:t>n</a:t>
            </a:r>
            <a:r>
              <a:rPr sz="3450" spc="-195" baseline="-24154" dirty="0">
                <a:latin typeface="Symbol"/>
                <a:cs typeface="Symbol"/>
              </a:rPr>
              <a:t></a:t>
            </a:r>
            <a:r>
              <a:rPr sz="3450" spc="-195" baseline="-24154" dirty="0">
                <a:latin typeface="Times New Roman"/>
                <a:cs typeface="Times New Roman"/>
              </a:rPr>
              <a:t>1</a:t>
            </a:r>
            <a:r>
              <a:rPr sz="3950" spc="-130" dirty="0">
                <a:latin typeface="Times New Roman"/>
                <a:cs typeface="Times New Roman"/>
              </a:rPr>
              <a:t>,</a:t>
            </a:r>
            <a:r>
              <a:rPr sz="3950" spc="-590" dirty="0">
                <a:latin typeface="Times New Roman"/>
                <a:cs typeface="Times New Roman"/>
              </a:rPr>
              <a:t> </a:t>
            </a:r>
            <a:r>
              <a:rPr sz="3950" i="1" spc="-110" dirty="0">
                <a:latin typeface="Times New Roman"/>
                <a:cs typeface="Times New Roman"/>
              </a:rPr>
              <a:t>d</a:t>
            </a:r>
            <a:r>
              <a:rPr sz="3450" i="1" spc="-165" baseline="-24154" dirty="0">
                <a:latin typeface="Times New Roman"/>
                <a:cs typeface="Times New Roman"/>
              </a:rPr>
              <a:t>n</a:t>
            </a:r>
            <a:r>
              <a:rPr sz="3450" spc="-165" baseline="-24154" dirty="0">
                <a:latin typeface="Symbol"/>
                <a:cs typeface="Symbol"/>
              </a:rPr>
              <a:t></a:t>
            </a:r>
            <a:r>
              <a:rPr sz="3450" spc="-165" baseline="-24154" dirty="0">
                <a:latin typeface="Times New Roman"/>
                <a:cs typeface="Times New Roman"/>
              </a:rPr>
              <a:t>2</a:t>
            </a:r>
            <a:r>
              <a:rPr sz="3450" spc="-427" baseline="-24154" dirty="0">
                <a:latin typeface="Times New Roman"/>
                <a:cs typeface="Times New Roman"/>
              </a:rPr>
              <a:t> </a:t>
            </a:r>
            <a:r>
              <a:rPr sz="3950" spc="-245" dirty="0">
                <a:latin typeface="Times New Roman"/>
                <a:cs typeface="Times New Roman"/>
              </a:rPr>
              <a:t>,</a:t>
            </a:r>
            <a:r>
              <a:rPr sz="3950" spc="-245" dirty="0">
                <a:latin typeface="MT Extra"/>
                <a:cs typeface="MT Extra"/>
              </a:rPr>
              <a:t></a:t>
            </a:r>
            <a:r>
              <a:rPr sz="3950" spc="-245" dirty="0">
                <a:latin typeface="Times New Roman"/>
                <a:cs typeface="Times New Roman"/>
              </a:rPr>
              <a:t>,</a:t>
            </a:r>
            <a:r>
              <a:rPr sz="3950" spc="-590" dirty="0">
                <a:latin typeface="Times New Roman"/>
                <a:cs typeface="Times New Roman"/>
              </a:rPr>
              <a:t> </a:t>
            </a:r>
            <a:r>
              <a:rPr sz="3950" i="1" spc="-165" dirty="0">
                <a:latin typeface="Times New Roman"/>
                <a:cs typeface="Times New Roman"/>
              </a:rPr>
              <a:t>d</a:t>
            </a:r>
            <a:r>
              <a:rPr sz="3450" spc="-247" baseline="-24154" dirty="0">
                <a:latin typeface="Times New Roman"/>
                <a:cs typeface="Times New Roman"/>
              </a:rPr>
              <a:t>1</a:t>
            </a:r>
            <a:r>
              <a:rPr sz="3950" spc="-165" dirty="0">
                <a:latin typeface="Times New Roman"/>
                <a:cs typeface="Times New Roman"/>
              </a:rPr>
              <a:t>,</a:t>
            </a:r>
            <a:r>
              <a:rPr sz="3950" spc="-595" dirty="0">
                <a:latin typeface="Times New Roman"/>
                <a:cs typeface="Times New Roman"/>
              </a:rPr>
              <a:t> </a:t>
            </a:r>
            <a:r>
              <a:rPr sz="3950" i="1" spc="-160" dirty="0">
                <a:latin typeface="Times New Roman"/>
                <a:cs typeface="Times New Roman"/>
              </a:rPr>
              <a:t>d</a:t>
            </a:r>
            <a:r>
              <a:rPr sz="3450" spc="-240" baseline="-24154" dirty="0">
                <a:latin typeface="Times New Roman"/>
                <a:cs typeface="Times New Roman"/>
              </a:rPr>
              <a:t>0</a:t>
            </a:r>
            <a:r>
              <a:rPr sz="3450" spc="-419" baseline="-24154" dirty="0">
                <a:latin typeface="Times New Roman"/>
                <a:cs typeface="Times New Roman"/>
              </a:rPr>
              <a:t> </a:t>
            </a:r>
            <a:r>
              <a:rPr sz="3950" spc="-145" dirty="0">
                <a:latin typeface="Times New Roman"/>
                <a:cs typeface="Times New Roman"/>
              </a:rPr>
              <a:t>,</a:t>
            </a:r>
            <a:r>
              <a:rPr sz="3950" spc="-595" dirty="0">
                <a:latin typeface="Times New Roman"/>
                <a:cs typeface="Times New Roman"/>
              </a:rPr>
              <a:t> </a:t>
            </a:r>
            <a:r>
              <a:rPr sz="3950" i="1" spc="-195" dirty="0">
                <a:latin typeface="Times New Roman"/>
                <a:cs typeface="Times New Roman"/>
              </a:rPr>
              <a:t>d</a:t>
            </a:r>
            <a:r>
              <a:rPr sz="3450" spc="-292" baseline="-24154" dirty="0">
                <a:latin typeface="Symbol"/>
                <a:cs typeface="Symbol"/>
              </a:rPr>
              <a:t></a:t>
            </a:r>
            <a:r>
              <a:rPr sz="3450" spc="-292" baseline="-24154" dirty="0">
                <a:latin typeface="Times New Roman"/>
                <a:cs typeface="Times New Roman"/>
              </a:rPr>
              <a:t>1</a:t>
            </a:r>
            <a:r>
              <a:rPr sz="3950" spc="-195" dirty="0">
                <a:latin typeface="Times New Roman"/>
                <a:cs typeface="Times New Roman"/>
              </a:rPr>
              <a:t>,</a:t>
            </a:r>
            <a:r>
              <a:rPr sz="3950" spc="-195" dirty="0">
                <a:latin typeface="MT Extra"/>
                <a:cs typeface="MT Extra"/>
              </a:rPr>
              <a:t></a:t>
            </a:r>
            <a:r>
              <a:rPr sz="3950" spc="-195" dirty="0">
                <a:latin typeface="Times New Roman"/>
                <a:cs typeface="Times New Roman"/>
              </a:rPr>
              <a:t>,</a:t>
            </a:r>
            <a:r>
              <a:rPr sz="3950" spc="-595" dirty="0">
                <a:latin typeface="Times New Roman"/>
                <a:cs typeface="Times New Roman"/>
              </a:rPr>
              <a:t> </a:t>
            </a:r>
            <a:r>
              <a:rPr sz="3950" i="1" spc="-125" dirty="0">
                <a:latin typeface="Times New Roman"/>
                <a:cs typeface="Times New Roman"/>
              </a:rPr>
              <a:t>d</a:t>
            </a:r>
            <a:r>
              <a:rPr sz="3450" spc="-187" baseline="-24154" dirty="0">
                <a:latin typeface="Symbol"/>
                <a:cs typeface="Symbol"/>
              </a:rPr>
              <a:t></a:t>
            </a:r>
            <a:r>
              <a:rPr sz="3450" i="1" spc="-187" baseline="-24154" dirty="0">
                <a:latin typeface="Times New Roman"/>
                <a:cs typeface="Times New Roman"/>
              </a:rPr>
              <a:t>n</a:t>
            </a:r>
            <a:endParaRPr sz="3450" baseline="-2415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837" y="3195573"/>
            <a:ext cx="8086725" cy="1770380"/>
          </a:xfrm>
          <a:custGeom>
            <a:avLst/>
            <a:gdLst/>
            <a:ahLst/>
            <a:cxnLst/>
            <a:rect l="l" t="t" r="r" b="b"/>
            <a:pathLst>
              <a:path w="8086725" h="1770379">
                <a:moveTo>
                  <a:pt x="0" y="1770126"/>
                </a:moveTo>
                <a:lnTo>
                  <a:pt x="8086725" y="1770126"/>
                </a:lnTo>
                <a:lnTo>
                  <a:pt x="8086725" y="0"/>
                </a:lnTo>
                <a:lnTo>
                  <a:pt x="0" y="0"/>
                </a:lnTo>
                <a:lnTo>
                  <a:pt x="0" y="1770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23161"/>
            <a:ext cx="7146290" cy="243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Perpetua"/>
                <a:cs typeface="Perpetua"/>
              </a:rPr>
              <a:t>Contoh:</a:t>
            </a:r>
            <a:endParaRPr sz="2400">
              <a:latin typeface="Perpetua"/>
              <a:cs typeface="Perpetua"/>
            </a:endParaRPr>
          </a:p>
          <a:p>
            <a:pPr marL="332740">
              <a:lnSpc>
                <a:spcPct val="100000"/>
              </a:lnSpc>
              <a:spcBef>
                <a:spcPts val="1710"/>
              </a:spcBef>
            </a:pPr>
            <a:r>
              <a:rPr sz="2000" spc="-5" dirty="0">
                <a:latin typeface="Perpetua"/>
                <a:cs typeface="Perpetua"/>
              </a:rPr>
              <a:t>Bilangan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desimal:</a:t>
            </a:r>
            <a:endParaRPr sz="2000">
              <a:latin typeface="Perpetua"/>
              <a:cs typeface="Perpetua"/>
            </a:endParaRPr>
          </a:p>
          <a:p>
            <a:pPr marL="561340">
              <a:lnSpc>
                <a:spcPct val="100000"/>
              </a:lnSpc>
              <a:spcBef>
                <a:spcPts val="1605"/>
              </a:spcBef>
            </a:pPr>
            <a:r>
              <a:rPr sz="2000" spc="-5" dirty="0">
                <a:latin typeface="Perpetua"/>
                <a:cs typeface="Perpetua"/>
              </a:rPr>
              <a:t>5185.6810 </a:t>
            </a:r>
            <a:r>
              <a:rPr sz="2000" dirty="0">
                <a:latin typeface="Perpetua"/>
                <a:cs typeface="Perpetua"/>
              </a:rPr>
              <a:t>= </a:t>
            </a:r>
            <a:r>
              <a:rPr sz="2000" spc="-5" dirty="0">
                <a:latin typeface="Perpetua"/>
                <a:cs typeface="Perpetua"/>
              </a:rPr>
              <a:t>5x103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1x102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8x101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5x100 </a:t>
            </a:r>
            <a:r>
              <a:rPr sz="2000" dirty="0">
                <a:latin typeface="Perpetua"/>
                <a:cs typeface="Perpetua"/>
              </a:rPr>
              <a:t>+ 6 x 10-1 + 8 x</a:t>
            </a:r>
            <a:r>
              <a:rPr sz="2000" spc="-9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10-2</a:t>
            </a:r>
            <a:endParaRPr sz="2000">
              <a:latin typeface="Perpetua"/>
              <a:cs typeface="Perpetua"/>
            </a:endParaRPr>
          </a:p>
          <a:p>
            <a:pPr marL="1417955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latin typeface="Perpetua"/>
                <a:cs typeface="Perpetua"/>
              </a:rPr>
              <a:t>= </a:t>
            </a:r>
            <a:r>
              <a:rPr sz="2000" spc="-5" dirty="0">
                <a:latin typeface="Perpetua"/>
                <a:cs typeface="Perpetua"/>
              </a:rPr>
              <a:t>5x1000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1x100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8x10 </a:t>
            </a:r>
            <a:r>
              <a:rPr sz="2000" dirty="0">
                <a:latin typeface="Perpetua"/>
                <a:cs typeface="Perpetua"/>
              </a:rPr>
              <a:t>+ 5 x 1 + </a:t>
            </a:r>
            <a:r>
              <a:rPr sz="2000" spc="-5" dirty="0">
                <a:latin typeface="Perpetua"/>
                <a:cs typeface="Perpetua"/>
              </a:rPr>
              <a:t>6x0.1 </a:t>
            </a:r>
            <a:r>
              <a:rPr sz="2000" dirty="0">
                <a:latin typeface="Perpetua"/>
                <a:cs typeface="Perpetua"/>
              </a:rPr>
              <a:t>+</a:t>
            </a:r>
            <a:r>
              <a:rPr sz="2000" spc="-4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8x0.01</a:t>
            </a:r>
            <a:endParaRPr sz="2000">
              <a:latin typeface="Perpetua"/>
              <a:cs typeface="Perpetua"/>
            </a:endParaRPr>
          </a:p>
          <a:p>
            <a:pPr marL="332740">
              <a:lnSpc>
                <a:spcPct val="100000"/>
              </a:lnSpc>
              <a:spcBef>
                <a:spcPts val="1595"/>
              </a:spcBef>
            </a:pPr>
            <a:r>
              <a:rPr sz="2000" spc="-5" dirty="0">
                <a:latin typeface="Perpetua"/>
                <a:cs typeface="Perpetua"/>
              </a:rPr>
              <a:t>Bilangan biner (radiks=2, </a:t>
            </a:r>
            <a:r>
              <a:rPr sz="2000" dirty="0">
                <a:latin typeface="Perpetua"/>
                <a:cs typeface="Perpetua"/>
              </a:rPr>
              <a:t>digit={0,</a:t>
            </a:r>
            <a:r>
              <a:rPr sz="2000" spc="-13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1})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4152" y="4046982"/>
            <a:ext cx="735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630" algn="l"/>
              </a:tabLst>
            </a:pPr>
            <a:r>
              <a:rPr sz="2000" dirty="0">
                <a:latin typeface="Perpetua"/>
                <a:cs typeface="Perpetua"/>
              </a:rPr>
              <a:t>|	|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" y="4046982"/>
            <a:ext cx="6843395" cy="14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erpetua"/>
                <a:cs typeface="Perpetua"/>
              </a:rPr>
              <a:t>100112 </a:t>
            </a:r>
            <a:r>
              <a:rPr sz="2000" dirty="0">
                <a:latin typeface="Perpetua"/>
                <a:cs typeface="Perpetua"/>
              </a:rPr>
              <a:t>= 1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16 + 0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8 + 0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4 + 1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2 + 1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erpetua"/>
                <a:cs typeface="Perpetua"/>
              </a:rPr>
              <a:t>1 =</a:t>
            </a:r>
            <a:r>
              <a:rPr sz="2000" spc="7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1910</a:t>
            </a:r>
            <a:endParaRPr sz="2000">
              <a:latin typeface="Perpetua"/>
              <a:cs typeface="Perpetua"/>
            </a:endParaRPr>
          </a:p>
          <a:p>
            <a:pPr marL="238125">
              <a:lnSpc>
                <a:spcPct val="100000"/>
              </a:lnSpc>
              <a:spcBef>
                <a:spcPts val="1860"/>
              </a:spcBef>
            </a:pPr>
            <a:r>
              <a:rPr sz="2400" spc="-5" dirty="0">
                <a:latin typeface="Perpetua"/>
                <a:cs typeface="Perpetua"/>
              </a:rPr>
              <a:t>MSB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LSB</a:t>
            </a:r>
            <a:endParaRPr sz="2400">
              <a:latin typeface="Perpetua"/>
              <a:cs typeface="Perpetua"/>
            </a:endParaRPr>
          </a:p>
          <a:p>
            <a:pPr marL="241300">
              <a:lnSpc>
                <a:spcPct val="100000"/>
              </a:lnSpc>
              <a:spcBef>
                <a:spcPts val="1720"/>
              </a:spcBef>
              <a:tabLst>
                <a:tab pos="1297940" algn="l"/>
              </a:tabLst>
            </a:pPr>
            <a:r>
              <a:rPr sz="2000" spc="-5" dirty="0">
                <a:latin typeface="Perpetua"/>
                <a:cs typeface="Perpetua"/>
              </a:rPr>
              <a:t>101.0012	</a:t>
            </a:r>
            <a:r>
              <a:rPr sz="2000" dirty="0">
                <a:latin typeface="Perpetua"/>
                <a:cs typeface="Perpetua"/>
              </a:rPr>
              <a:t>= </a:t>
            </a:r>
            <a:r>
              <a:rPr sz="2000" spc="-5" dirty="0">
                <a:latin typeface="Perpetua"/>
                <a:cs typeface="Perpetua"/>
              </a:rPr>
              <a:t>1x4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0x2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1x1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0x.5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0x.25 </a:t>
            </a:r>
            <a:r>
              <a:rPr sz="2000" dirty="0">
                <a:latin typeface="Perpetua"/>
                <a:cs typeface="Perpetua"/>
              </a:rPr>
              <a:t>+ </a:t>
            </a:r>
            <a:r>
              <a:rPr sz="2000" spc="-5" dirty="0">
                <a:latin typeface="Perpetua"/>
                <a:cs typeface="Perpetua"/>
              </a:rPr>
              <a:t>1x.125 </a:t>
            </a:r>
            <a:r>
              <a:rPr sz="2000" dirty="0">
                <a:latin typeface="Perpetua"/>
                <a:cs typeface="Perpetua"/>
              </a:rPr>
              <a:t>=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5.12510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5612" y="1136650"/>
          <a:ext cx="8291830" cy="3362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905"/>
                <a:gridCol w="1012190"/>
                <a:gridCol w="5626735"/>
              </a:tblGrid>
              <a:tr h="603250">
                <a:tc>
                  <a:txBody>
                    <a:bodyPr/>
                    <a:lstStyle/>
                    <a:p>
                      <a:pPr marL="391160" marR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Sistem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Radiks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423926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Himpunan/elemen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Digit	Contoh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362">
                <a:tc>
                  <a:txBody>
                    <a:bodyPr/>
                    <a:lstStyle/>
                    <a:p>
                      <a:pPr marL="391160" marR="317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Desimal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r=10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555"/>
                        </a:spcBef>
                        <a:tabLst>
                          <a:tab pos="433514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{0,1,2,3,4,5,6,7,8,9}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10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97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3163">
                <a:tc>
                  <a:txBody>
                    <a:bodyPr/>
                    <a:lstStyle/>
                    <a:p>
                      <a:pPr marL="543560" marR="317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r=2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520"/>
                        </a:spcBef>
                        <a:tabLst>
                          <a:tab pos="383286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{0,1}	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1950" spc="-172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4949">
                <a:tc>
                  <a:txBody>
                    <a:bodyPr/>
                    <a:lstStyle/>
                    <a:p>
                      <a:pPr marL="619760" marR="317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Oktal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r=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620"/>
                        </a:spcBef>
                        <a:tabLst>
                          <a:tab pos="433133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{0,1,2,3,4,5,6,7}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377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8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ksa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r=16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47396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{0,1,2,3,4,5,6,7,8,9,A,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F}	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FF</a:t>
                      </a:r>
                      <a:r>
                        <a:rPr sz="1950" spc="15" baseline="-21367" dirty="0">
                          <a:latin typeface="Arial"/>
                          <a:cs typeface="Arial"/>
                        </a:rPr>
                        <a:t>16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19100" y="5791200"/>
            <a:ext cx="96710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Biner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5950" y="5791200"/>
            <a:ext cx="43815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101" y="5791200"/>
            <a:ext cx="39052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Arial"/>
                <a:cs typeface="Arial"/>
              </a:rPr>
              <a:t>0001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626" y="5791200"/>
            <a:ext cx="44767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0010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301" y="5791200"/>
            <a:ext cx="50990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25"/>
              </a:spcBef>
            </a:pPr>
            <a:r>
              <a:rPr sz="1200" spc="-20" dirty="0">
                <a:latin typeface="Arial"/>
                <a:cs typeface="Arial"/>
              </a:rPr>
              <a:t>0011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1825" y="5791200"/>
            <a:ext cx="48133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Arial"/>
                <a:cs typeface="Arial"/>
              </a:rPr>
              <a:t>0100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3904" y="5895847"/>
            <a:ext cx="81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0101</a:t>
            </a:r>
            <a:r>
              <a:rPr sz="1200" spc="2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0110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301" y="5791200"/>
            <a:ext cx="49847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spc="-40" dirty="0">
                <a:latin typeface="Arial"/>
                <a:cs typeface="Arial"/>
              </a:rPr>
              <a:t>0111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3076" y="5791200"/>
            <a:ext cx="48450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000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4500" y="5791200"/>
            <a:ext cx="42418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8426" y="5791200"/>
            <a:ext cx="516255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1010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8900" y="5791200"/>
            <a:ext cx="48260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25"/>
              </a:spcBef>
            </a:pPr>
            <a:r>
              <a:rPr sz="1200" spc="-30" dirty="0">
                <a:latin typeface="Arial"/>
                <a:cs typeface="Arial"/>
              </a:rPr>
              <a:t>011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6100" y="5791200"/>
            <a:ext cx="45720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latin typeface="Arial"/>
                <a:cs typeface="Arial"/>
              </a:rPr>
              <a:t>100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5184" y="5895847"/>
            <a:ext cx="9632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101 </a:t>
            </a:r>
            <a:r>
              <a:rPr sz="1200" spc="-45" dirty="0">
                <a:latin typeface="Arial"/>
                <a:cs typeface="Arial"/>
              </a:rPr>
              <a:t>1110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67700" y="5791200"/>
            <a:ext cx="457200" cy="335280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spc="-4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100" y="5445125"/>
            <a:ext cx="96710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Heksa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5950" y="5445125"/>
            <a:ext cx="43815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4101" y="5445125"/>
            <a:ext cx="39052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4626" y="5445125"/>
            <a:ext cx="44767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2301" y="5445125"/>
            <a:ext cx="50990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1825" y="5445125"/>
            <a:ext cx="48133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0897" y="5479796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800" spc="-5" dirty="0">
                <a:latin typeface="Arial"/>
                <a:cs typeface="Arial"/>
              </a:rPr>
              <a:t>5	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7301" y="5445125"/>
            <a:ext cx="48577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0"/>
              </a:spcBef>
              <a:tabLst>
                <a:tab pos="337185" algn="l"/>
              </a:tabLst>
            </a:pPr>
            <a:r>
              <a:rPr sz="1800" spc="-5" dirty="0">
                <a:latin typeface="Arial"/>
                <a:cs typeface="Arial"/>
              </a:rPr>
              <a:t>7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3076" y="5445125"/>
            <a:ext cx="47180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4500" y="5445125"/>
            <a:ext cx="42418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8426" y="5445125"/>
            <a:ext cx="490855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8900" y="5445125"/>
            <a:ext cx="45720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96100" y="5445125"/>
            <a:ext cx="45720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3300" y="5445125"/>
            <a:ext cx="45720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10500" y="5445125"/>
            <a:ext cx="457200" cy="34607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9100" y="5029200"/>
            <a:ext cx="96710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Desimal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5950" y="5029200"/>
            <a:ext cx="43815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4101" y="5029200"/>
            <a:ext cx="39052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4626" y="5029200"/>
            <a:ext cx="44767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2301" y="5029200"/>
            <a:ext cx="50990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71825" y="5029200"/>
            <a:ext cx="48133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5594" y="5112842"/>
            <a:ext cx="597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dirty="0">
                <a:latin typeface="Arial"/>
                <a:cs typeface="Arial"/>
              </a:rPr>
              <a:t>5	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67301" y="5029200"/>
            <a:ext cx="48577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  <a:tabLst>
                <a:tab pos="311150" algn="l"/>
              </a:tabLst>
            </a:pPr>
            <a:r>
              <a:rPr sz="1800" dirty="0">
                <a:latin typeface="Arial"/>
                <a:cs typeface="Arial"/>
              </a:rPr>
              <a:t>7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3076" y="5029200"/>
            <a:ext cx="47180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24500" y="5029200"/>
            <a:ext cx="43688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8426" y="5029200"/>
            <a:ext cx="490855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760"/>
              </a:spcBef>
            </a:pPr>
            <a:r>
              <a:rPr sz="1800" spc="-7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38900" y="5029200"/>
            <a:ext cx="45720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96100" y="5029200"/>
            <a:ext cx="45720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53300" y="5029200"/>
            <a:ext cx="45720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10500" y="5029200"/>
            <a:ext cx="457200" cy="415925"/>
          </a:xfrm>
          <a:prstGeom prst="rect">
            <a:avLst/>
          </a:prstGeom>
          <a:ln w="12700">
            <a:solidFill>
              <a:srgbClr val="D24717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24101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91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901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05275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7301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076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45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8426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389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961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33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105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77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2490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5950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14626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62301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1825" y="5045075"/>
            <a:ext cx="0" cy="1089025"/>
          </a:xfrm>
          <a:custGeom>
            <a:avLst/>
            <a:gdLst/>
            <a:ahLst/>
            <a:cxnLst/>
            <a:rect l="l" t="t" r="r" b="b"/>
            <a:pathLst>
              <a:path h="1089025">
                <a:moveTo>
                  <a:pt x="0" y="0"/>
                </a:moveTo>
                <a:lnTo>
                  <a:pt x="0" y="1089025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100" y="50292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8150" y="6126162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625" y="5445125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7675" y="57912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7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91183" y="414527"/>
            <a:ext cx="1551431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67000" y="632459"/>
            <a:ext cx="140207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6164" y="405384"/>
            <a:ext cx="5192268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6800" y="390143"/>
            <a:ext cx="1549400" cy="440690"/>
          </a:xfrm>
          <a:custGeom>
            <a:avLst/>
            <a:gdLst/>
            <a:ahLst/>
            <a:cxnLst/>
            <a:rect l="l" t="t" r="r" b="b"/>
            <a:pathLst>
              <a:path w="1549400" h="440690">
                <a:moveTo>
                  <a:pt x="1132214" y="134873"/>
                </a:moveTo>
                <a:lnTo>
                  <a:pt x="1022985" y="134873"/>
                </a:lnTo>
                <a:lnTo>
                  <a:pt x="1027430" y="137667"/>
                </a:lnTo>
                <a:lnTo>
                  <a:pt x="1030097" y="143382"/>
                </a:lnTo>
                <a:lnTo>
                  <a:pt x="1034100" y="182308"/>
                </a:lnTo>
                <a:lnTo>
                  <a:pt x="1033924" y="189898"/>
                </a:lnTo>
                <a:lnTo>
                  <a:pt x="998098" y="227742"/>
                </a:lnTo>
                <a:lnTo>
                  <a:pt x="953502" y="246695"/>
                </a:lnTo>
                <a:lnTo>
                  <a:pt x="936132" y="255444"/>
                </a:lnTo>
                <a:lnTo>
                  <a:pt x="905764" y="292004"/>
                </a:lnTo>
                <a:lnTo>
                  <a:pt x="902820" y="356631"/>
                </a:lnTo>
                <a:lnTo>
                  <a:pt x="904146" y="379432"/>
                </a:lnTo>
                <a:lnTo>
                  <a:pt x="925702" y="424688"/>
                </a:lnTo>
                <a:lnTo>
                  <a:pt x="962671" y="439689"/>
                </a:lnTo>
                <a:lnTo>
                  <a:pt x="976122" y="440689"/>
                </a:lnTo>
                <a:lnTo>
                  <a:pt x="986242" y="440094"/>
                </a:lnTo>
                <a:lnTo>
                  <a:pt x="1026017" y="419258"/>
                </a:lnTo>
                <a:lnTo>
                  <a:pt x="1036955" y="402589"/>
                </a:lnTo>
                <a:lnTo>
                  <a:pt x="1138808" y="402589"/>
                </a:lnTo>
                <a:lnTo>
                  <a:pt x="1138808" y="377697"/>
                </a:lnTo>
                <a:lnTo>
                  <a:pt x="1011427" y="377697"/>
                </a:lnTo>
                <a:lnTo>
                  <a:pt x="1006856" y="375030"/>
                </a:lnTo>
                <a:lnTo>
                  <a:pt x="1001013" y="333882"/>
                </a:lnTo>
                <a:lnTo>
                  <a:pt x="1001254" y="322572"/>
                </a:lnTo>
                <a:lnTo>
                  <a:pt x="1014269" y="282511"/>
                </a:lnTo>
                <a:lnTo>
                  <a:pt x="1034161" y="265048"/>
                </a:lnTo>
                <a:lnTo>
                  <a:pt x="1138808" y="265048"/>
                </a:lnTo>
                <a:lnTo>
                  <a:pt x="1138735" y="246695"/>
                </a:lnTo>
                <a:lnTo>
                  <a:pt x="1138475" y="215217"/>
                </a:lnTo>
                <a:lnTo>
                  <a:pt x="1137475" y="182308"/>
                </a:lnTo>
                <a:lnTo>
                  <a:pt x="1135808" y="156924"/>
                </a:lnTo>
                <a:lnTo>
                  <a:pt x="1133475" y="139064"/>
                </a:lnTo>
                <a:lnTo>
                  <a:pt x="1132214" y="134873"/>
                </a:lnTo>
                <a:close/>
              </a:path>
              <a:path w="1549400" h="440690">
                <a:moveTo>
                  <a:pt x="1138808" y="402589"/>
                </a:moveTo>
                <a:lnTo>
                  <a:pt x="1036955" y="402589"/>
                </a:lnTo>
                <a:lnTo>
                  <a:pt x="1036955" y="434213"/>
                </a:lnTo>
                <a:lnTo>
                  <a:pt x="1138808" y="434213"/>
                </a:lnTo>
                <a:lnTo>
                  <a:pt x="1138808" y="402589"/>
                </a:lnTo>
                <a:close/>
              </a:path>
              <a:path w="1549400" h="440690">
                <a:moveTo>
                  <a:pt x="1138808" y="265048"/>
                </a:moveTo>
                <a:lnTo>
                  <a:pt x="1034161" y="265048"/>
                </a:lnTo>
                <a:lnTo>
                  <a:pt x="1034161" y="338200"/>
                </a:lnTo>
                <a:lnTo>
                  <a:pt x="1033972" y="350345"/>
                </a:lnTo>
                <a:lnTo>
                  <a:pt x="1024889" y="377697"/>
                </a:lnTo>
                <a:lnTo>
                  <a:pt x="1138808" y="377697"/>
                </a:lnTo>
                <a:lnTo>
                  <a:pt x="1138808" y="265048"/>
                </a:lnTo>
                <a:close/>
              </a:path>
              <a:path w="1549400" h="440690">
                <a:moveTo>
                  <a:pt x="1020952" y="71881"/>
                </a:moveTo>
                <a:lnTo>
                  <a:pt x="980757" y="76168"/>
                </a:lnTo>
                <a:lnTo>
                  <a:pt x="936204" y="97932"/>
                </a:lnTo>
                <a:lnTo>
                  <a:pt x="911987" y="128650"/>
                </a:lnTo>
                <a:lnTo>
                  <a:pt x="903289" y="172799"/>
                </a:lnTo>
                <a:lnTo>
                  <a:pt x="902716" y="216153"/>
                </a:lnTo>
                <a:lnTo>
                  <a:pt x="1001013" y="216153"/>
                </a:lnTo>
                <a:lnTo>
                  <a:pt x="1001088" y="172799"/>
                </a:lnTo>
                <a:lnTo>
                  <a:pt x="1001178" y="165417"/>
                </a:lnTo>
                <a:lnTo>
                  <a:pt x="1009650" y="134873"/>
                </a:lnTo>
                <a:lnTo>
                  <a:pt x="1132214" y="134873"/>
                </a:lnTo>
                <a:lnTo>
                  <a:pt x="1129379" y="125442"/>
                </a:lnTo>
                <a:lnTo>
                  <a:pt x="1101089" y="91312"/>
                </a:lnTo>
                <a:lnTo>
                  <a:pt x="1045886" y="73096"/>
                </a:lnTo>
                <a:lnTo>
                  <a:pt x="1020952" y="71881"/>
                </a:lnTo>
                <a:close/>
              </a:path>
              <a:path w="1549400" h="440690">
                <a:moveTo>
                  <a:pt x="601354" y="134873"/>
                </a:moveTo>
                <a:lnTo>
                  <a:pt x="492252" y="134873"/>
                </a:lnTo>
                <a:lnTo>
                  <a:pt x="496697" y="137667"/>
                </a:lnTo>
                <a:lnTo>
                  <a:pt x="499363" y="143382"/>
                </a:lnTo>
                <a:lnTo>
                  <a:pt x="503245" y="182308"/>
                </a:lnTo>
                <a:lnTo>
                  <a:pt x="503084" y="189898"/>
                </a:lnTo>
                <a:lnTo>
                  <a:pt x="467312" y="227742"/>
                </a:lnTo>
                <a:lnTo>
                  <a:pt x="422661" y="246695"/>
                </a:lnTo>
                <a:lnTo>
                  <a:pt x="405336" y="255444"/>
                </a:lnTo>
                <a:lnTo>
                  <a:pt x="375031" y="292004"/>
                </a:lnTo>
                <a:lnTo>
                  <a:pt x="372087" y="356631"/>
                </a:lnTo>
                <a:lnTo>
                  <a:pt x="373411" y="379432"/>
                </a:lnTo>
                <a:lnTo>
                  <a:pt x="394843" y="424688"/>
                </a:lnTo>
                <a:lnTo>
                  <a:pt x="431829" y="439689"/>
                </a:lnTo>
                <a:lnTo>
                  <a:pt x="445262" y="440689"/>
                </a:lnTo>
                <a:lnTo>
                  <a:pt x="455382" y="440094"/>
                </a:lnTo>
                <a:lnTo>
                  <a:pt x="495220" y="419258"/>
                </a:lnTo>
                <a:lnTo>
                  <a:pt x="506222" y="402589"/>
                </a:lnTo>
                <a:lnTo>
                  <a:pt x="608076" y="402589"/>
                </a:lnTo>
                <a:lnTo>
                  <a:pt x="608076" y="377697"/>
                </a:lnTo>
                <a:lnTo>
                  <a:pt x="480568" y="377697"/>
                </a:lnTo>
                <a:lnTo>
                  <a:pt x="475996" y="375030"/>
                </a:lnTo>
                <a:lnTo>
                  <a:pt x="470153" y="333882"/>
                </a:lnTo>
                <a:lnTo>
                  <a:pt x="470413" y="322572"/>
                </a:lnTo>
                <a:lnTo>
                  <a:pt x="483473" y="282511"/>
                </a:lnTo>
                <a:lnTo>
                  <a:pt x="503300" y="265048"/>
                </a:lnTo>
                <a:lnTo>
                  <a:pt x="608076" y="265048"/>
                </a:lnTo>
                <a:lnTo>
                  <a:pt x="608001" y="246695"/>
                </a:lnTo>
                <a:lnTo>
                  <a:pt x="607740" y="215217"/>
                </a:lnTo>
                <a:lnTo>
                  <a:pt x="606726" y="182308"/>
                </a:lnTo>
                <a:lnTo>
                  <a:pt x="605022" y="156924"/>
                </a:lnTo>
                <a:lnTo>
                  <a:pt x="602614" y="139064"/>
                </a:lnTo>
                <a:lnTo>
                  <a:pt x="601354" y="134873"/>
                </a:lnTo>
                <a:close/>
              </a:path>
              <a:path w="1549400" h="440690">
                <a:moveTo>
                  <a:pt x="608076" y="402589"/>
                </a:moveTo>
                <a:lnTo>
                  <a:pt x="506222" y="402589"/>
                </a:lnTo>
                <a:lnTo>
                  <a:pt x="506222" y="434213"/>
                </a:lnTo>
                <a:lnTo>
                  <a:pt x="608076" y="434213"/>
                </a:lnTo>
                <a:lnTo>
                  <a:pt x="608076" y="402589"/>
                </a:lnTo>
                <a:close/>
              </a:path>
              <a:path w="1549400" h="440690">
                <a:moveTo>
                  <a:pt x="608076" y="265048"/>
                </a:moveTo>
                <a:lnTo>
                  <a:pt x="503300" y="265048"/>
                </a:lnTo>
                <a:lnTo>
                  <a:pt x="503184" y="346477"/>
                </a:lnTo>
                <a:lnTo>
                  <a:pt x="503130" y="350345"/>
                </a:lnTo>
                <a:lnTo>
                  <a:pt x="494156" y="377697"/>
                </a:lnTo>
                <a:lnTo>
                  <a:pt x="608076" y="377697"/>
                </a:lnTo>
                <a:lnTo>
                  <a:pt x="608076" y="265048"/>
                </a:lnTo>
                <a:close/>
              </a:path>
              <a:path w="1549400" h="440690">
                <a:moveTo>
                  <a:pt x="490093" y="71881"/>
                </a:moveTo>
                <a:lnTo>
                  <a:pt x="449992" y="76168"/>
                </a:lnTo>
                <a:lnTo>
                  <a:pt x="405344" y="97932"/>
                </a:lnTo>
                <a:lnTo>
                  <a:pt x="381127" y="128650"/>
                </a:lnTo>
                <a:lnTo>
                  <a:pt x="372554" y="172799"/>
                </a:lnTo>
                <a:lnTo>
                  <a:pt x="371983" y="216153"/>
                </a:lnTo>
                <a:lnTo>
                  <a:pt x="470153" y="216153"/>
                </a:lnTo>
                <a:lnTo>
                  <a:pt x="470229" y="172799"/>
                </a:lnTo>
                <a:lnTo>
                  <a:pt x="470320" y="165417"/>
                </a:lnTo>
                <a:lnTo>
                  <a:pt x="478916" y="134873"/>
                </a:lnTo>
                <a:lnTo>
                  <a:pt x="601354" y="134873"/>
                </a:lnTo>
                <a:lnTo>
                  <a:pt x="598519" y="125442"/>
                </a:lnTo>
                <a:lnTo>
                  <a:pt x="570230" y="91312"/>
                </a:lnTo>
                <a:lnTo>
                  <a:pt x="515026" y="73096"/>
                </a:lnTo>
                <a:lnTo>
                  <a:pt x="490093" y="71881"/>
                </a:lnTo>
                <a:close/>
              </a:path>
              <a:path w="1549400" h="440690">
                <a:moveTo>
                  <a:pt x="1279270" y="78358"/>
                </a:moveTo>
                <a:lnTo>
                  <a:pt x="1175766" y="78358"/>
                </a:lnTo>
                <a:lnTo>
                  <a:pt x="1175766" y="434213"/>
                </a:lnTo>
                <a:lnTo>
                  <a:pt x="1277366" y="434213"/>
                </a:lnTo>
                <a:lnTo>
                  <a:pt x="1277409" y="175710"/>
                </a:lnTo>
                <a:lnTo>
                  <a:pt x="1277524" y="166195"/>
                </a:lnTo>
                <a:lnTo>
                  <a:pt x="1283335" y="140461"/>
                </a:lnTo>
                <a:lnTo>
                  <a:pt x="1286637" y="136778"/>
                </a:lnTo>
                <a:lnTo>
                  <a:pt x="1290574" y="134873"/>
                </a:lnTo>
                <a:lnTo>
                  <a:pt x="1546831" y="134873"/>
                </a:lnTo>
                <a:lnTo>
                  <a:pt x="1546232" y="129349"/>
                </a:lnTo>
                <a:lnTo>
                  <a:pt x="1544066" y="118109"/>
                </a:lnTo>
                <a:lnTo>
                  <a:pt x="1541993" y="112140"/>
                </a:lnTo>
                <a:lnTo>
                  <a:pt x="1277366" y="112140"/>
                </a:lnTo>
                <a:lnTo>
                  <a:pt x="1279270" y="78358"/>
                </a:lnTo>
                <a:close/>
              </a:path>
              <a:path w="1549400" h="440690">
                <a:moveTo>
                  <a:pt x="1423162" y="134873"/>
                </a:moveTo>
                <a:lnTo>
                  <a:pt x="1302766" y="134873"/>
                </a:lnTo>
                <a:lnTo>
                  <a:pt x="1307211" y="138429"/>
                </a:lnTo>
                <a:lnTo>
                  <a:pt x="1308862" y="145414"/>
                </a:lnTo>
                <a:lnTo>
                  <a:pt x="1311237" y="184580"/>
                </a:lnTo>
                <a:lnTo>
                  <a:pt x="1311402" y="434213"/>
                </a:lnTo>
                <a:lnTo>
                  <a:pt x="1413002" y="434213"/>
                </a:lnTo>
                <a:lnTo>
                  <a:pt x="1413002" y="202183"/>
                </a:lnTo>
                <a:lnTo>
                  <a:pt x="1413199" y="181355"/>
                </a:lnTo>
                <a:lnTo>
                  <a:pt x="1413779" y="165163"/>
                </a:lnTo>
                <a:lnTo>
                  <a:pt x="1414772" y="153199"/>
                </a:lnTo>
                <a:lnTo>
                  <a:pt x="1416153" y="145795"/>
                </a:lnTo>
                <a:lnTo>
                  <a:pt x="1418336" y="138429"/>
                </a:lnTo>
                <a:lnTo>
                  <a:pt x="1423162" y="134873"/>
                </a:lnTo>
                <a:close/>
              </a:path>
              <a:path w="1549400" h="440690">
                <a:moveTo>
                  <a:pt x="1546831" y="134873"/>
                </a:moveTo>
                <a:lnTo>
                  <a:pt x="1437894" y="134873"/>
                </a:lnTo>
                <a:lnTo>
                  <a:pt x="1442466" y="138556"/>
                </a:lnTo>
                <a:lnTo>
                  <a:pt x="1444498" y="145795"/>
                </a:lnTo>
                <a:lnTo>
                  <a:pt x="1447419" y="202183"/>
                </a:lnTo>
                <a:lnTo>
                  <a:pt x="1447419" y="434213"/>
                </a:lnTo>
                <a:lnTo>
                  <a:pt x="1549019" y="434213"/>
                </a:lnTo>
                <a:lnTo>
                  <a:pt x="1548933" y="175710"/>
                </a:lnTo>
                <a:lnTo>
                  <a:pt x="1548709" y="160972"/>
                </a:lnTo>
                <a:lnTo>
                  <a:pt x="1547780" y="143636"/>
                </a:lnTo>
                <a:lnTo>
                  <a:pt x="1546831" y="134873"/>
                </a:lnTo>
                <a:close/>
              </a:path>
              <a:path w="1549400" h="440690">
                <a:moveTo>
                  <a:pt x="1344802" y="71881"/>
                </a:moveTo>
                <a:lnTo>
                  <a:pt x="1306380" y="81962"/>
                </a:lnTo>
                <a:lnTo>
                  <a:pt x="1277366" y="112140"/>
                </a:lnTo>
                <a:lnTo>
                  <a:pt x="1410843" y="112140"/>
                </a:lnTo>
                <a:lnTo>
                  <a:pt x="1397702" y="94545"/>
                </a:lnTo>
                <a:lnTo>
                  <a:pt x="1382299" y="81962"/>
                </a:lnTo>
                <a:lnTo>
                  <a:pt x="1364658" y="74404"/>
                </a:lnTo>
                <a:lnTo>
                  <a:pt x="1344802" y="71881"/>
                </a:lnTo>
                <a:close/>
              </a:path>
              <a:path w="1549400" h="440690">
                <a:moveTo>
                  <a:pt x="1477518" y="71881"/>
                </a:moveTo>
                <a:lnTo>
                  <a:pt x="1440620" y="81962"/>
                </a:lnTo>
                <a:lnTo>
                  <a:pt x="1410843" y="112140"/>
                </a:lnTo>
                <a:lnTo>
                  <a:pt x="1541993" y="112140"/>
                </a:lnTo>
                <a:lnTo>
                  <a:pt x="1512379" y="79382"/>
                </a:lnTo>
                <a:lnTo>
                  <a:pt x="1477518" y="71881"/>
                </a:lnTo>
                <a:close/>
              </a:path>
              <a:path w="1549400" h="440690">
                <a:moveTo>
                  <a:pt x="758317" y="71881"/>
                </a:moveTo>
                <a:lnTo>
                  <a:pt x="720185" y="76374"/>
                </a:lnTo>
                <a:lnTo>
                  <a:pt x="675143" y="99294"/>
                </a:lnTo>
                <a:lnTo>
                  <a:pt x="650748" y="131190"/>
                </a:lnTo>
                <a:lnTo>
                  <a:pt x="642407" y="178250"/>
                </a:lnTo>
                <a:lnTo>
                  <a:pt x="641857" y="199516"/>
                </a:lnTo>
                <a:lnTo>
                  <a:pt x="641857" y="300608"/>
                </a:lnTo>
                <a:lnTo>
                  <a:pt x="644540" y="346805"/>
                </a:lnTo>
                <a:lnTo>
                  <a:pt x="658959" y="394384"/>
                </a:lnTo>
                <a:lnTo>
                  <a:pt x="689356" y="424941"/>
                </a:lnTo>
                <a:lnTo>
                  <a:pt x="738558" y="439711"/>
                </a:lnTo>
                <a:lnTo>
                  <a:pt x="759587" y="440689"/>
                </a:lnTo>
                <a:lnTo>
                  <a:pt x="776231" y="439975"/>
                </a:lnTo>
                <a:lnTo>
                  <a:pt x="817880" y="429259"/>
                </a:lnTo>
                <a:lnTo>
                  <a:pt x="848223" y="406007"/>
                </a:lnTo>
                <a:lnTo>
                  <a:pt x="865771" y="377697"/>
                </a:lnTo>
                <a:lnTo>
                  <a:pt x="758951" y="377697"/>
                </a:lnTo>
                <a:lnTo>
                  <a:pt x="754380" y="374522"/>
                </a:lnTo>
                <a:lnTo>
                  <a:pt x="746738" y="342896"/>
                </a:lnTo>
                <a:lnTo>
                  <a:pt x="746823" y="161036"/>
                </a:lnTo>
                <a:lnTo>
                  <a:pt x="755776" y="134873"/>
                </a:lnTo>
                <a:lnTo>
                  <a:pt x="866784" y="134873"/>
                </a:lnTo>
                <a:lnTo>
                  <a:pt x="860851" y="122078"/>
                </a:lnTo>
                <a:lnTo>
                  <a:pt x="828294" y="89788"/>
                </a:lnTo>
                <a:lnTo>
                  <a:pt x="777984" y="73001"/>
                </a:lnTo>
                <a:lnTo>
                  <a:pt x="758317" y="71881"/>
                </a:lnTo>
                <a:close/>
              </a:path>
              <a:path w="1549400" h="440690">
                <a:moveTo>
                  <a:pt x="876426" y="287781"/>
                </a:moveTo>
                <a:lnTo>
                  <a:pt x="783082" y="287781"/>
                </a:lnTo>
                <a:lnTo>
                  <a:pt x="783082" y="330200"/>
                </a:lnTo>
                <a:lnTo>
                  <a:pt x="782863" y="342896"/>
                </a:lnTo>
                <a:lnTo>
                  <a:pt x="772032" y="377697"/>
                </a:lnTo>
                <a:lnTo>
                  <a:pt x="865771" y="377697"/>
                </a:lnTo>
                <a:lnTo>
                  <a:pt x="874706" y="339597"/>
                </a:lnTo>
                <a:lnTo>
                  <a:pt x="876167" y="307784"/>
                </a:lnTo>
                <a:lnTo>
                  <a:pt x="876426" y="287781"/>
                </a:lnTo>
                <a:close/>
              </a:path>
              <a:path w="1549400" h="440690">
                <a:moveTo>
                  <a:pt x="866784" y="134873"/>
                </a:moveTo>
                <a:lnTo>
                  <a:pt x="767969" y="134873"/>
                </a:lnTo>
                <a:lnTo>
                  <a:pt x="772032" y="137413"/>
                </a:lnTo>
                <a:lnTo>
                  <a:pt x="774319" y="142493"/>
                </a:lnTo>
                <a:lnTo>
                  <a:pt x="777748" y="212725"/>
                </a:lnTo>
                <a:lnTo>
                  <a:pt x="876426" y="212725"/>
                </a:lnTo>
                <a:lnTo>
                  <a:pt x="875831" y="189027"/>
                </a:lnTo>
                <a:lnTo>
                  <a:pt x="874045" y="168211"/>
                </a:lnTo>
                <a:lnTo>
                  <a:pt x="871069" y="150252"/>
                </a:lnTo>
                <a:lnTo>
                  <a:pt x="866901" y="135127"/>
                </a:lnTo>
                <a:lnTo>
                  <a:pt x="866784" y="134873"/>
                </a:lnTo>
                <a:close/>
              </a:path>
              <a:path w="1549400" h="440690">
                <a:moveTo>
                  <a:pt x="141185" y="0"/>
                </a:moveTo>
                <a:lnTo>
                  <a:pt x="0" y="0"/>
                </a:lnTo>
                <a:lnTo>
                  <a:pt x="0" y="434213"/>
                </a:lnTo>
                <a:lnTo>
                  <a:pt x="95377" y="434213"/>
                </a:lnTo>
                <a:lnTo>
                  <a:pt x="95503" y="147827"/>
                </a:lnTo>
                <a:lnTo>
                  <a:pt x="161922" y="147827"/>
                </a:lnTo>
                <a:lnTo>
                  <a:pt x="154139" y="92328"/>
                </a:lnTo>
                <a:lnTo>
                  <a:pt x="150829" y="66615"/>
                </a:lnTo>
                <a:lnTo>
                  <a:pt x="147567" y="42640"/>
                </a:lnTo>
                <a:lnTo>
                  <a:pt x="144352" y="20427"/>
                </a:lnTo>
                <a:lnTo>
                  <a:pt x="141185" y="0"/>
                </a:lnTo>
                <a:close/>
              </a:path>
              <a:path w="1549400" h="440690">
                <a:moveTo>
                  <a:pt x="161922" y="147827"/>
                </a:moveTo>
                <a:lnTo>
                  <a:pt x="95503" y="147827"/>
                </a:lnTo>
                <a:lnTo>
                  <a:pt x="135547" y="434213"/>
                </a:lnTo>
                <a:lnTo>
                  <a:pt x="203200" y="434213"/>
                </a:lnTo>
                <a:lnTo>
                  <a:pt x="233180" y="202818"/>
                </a:lnTo>
                <a:lnTo>
                  <a:pt x="169633" y="202818"/>
                </a:lnTo>
                <a:lnTo>
                  <a:pt x="161922" y="147827"/>
                </a:lnTo>
                <a:close/>
              </a:path>
              <a:path w="1549400" h="440690">
                <a:moveTo>
                  <a:pt x="336677" y="141096"/>
                </a:moveTo>
                <a:lnTo>
                  <a:pt x="241172" y="141096"/>
                </a:lnTo>
                <a:lnTo>
                  <a:pt x="241300" y="434213"/>
                </a:lnTo>
                <a:lnTo>
                  <a:pt x="336677" y="434213"/>
                </a:lnTo>
                <a:lnTo>
                  <a:pt x="336677" y="141096"/>
                </a:lnTo>
                <a:close/>
              </a:path>
              <a:path w="1549400" h="440690">
                <a:moveTo>
                  <a:pt x="336677" y="0"/>
                </a:moveTo>
                <a:lnTo>
                  <a:pt x="194716" y="0"/>
                </a:lnTo>
                <a:lnTo>
                  <a:pt x="169633" y="202818"/>
                </a:lnTo>
                <a:lnTo>
                  <a:pt x="233180" y="202818"/>
                </a:lnTo>
                <a:lnTo>
                  <a:pt x="241172" y="141096"/>
                </a:lnTo>
                <a:lnTo>
                  <a:pt x="336677" y="141096"/>
                </a:lnTo>
                <a:lnTo>
                  <a:pt x="336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42870" y="646430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541" y="0"/>
                </a:lnTo>
              </a:path>
            </a:pathLst>
          </a:custGeom>
          <a:ln w="74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12288" y="381000"/>
            <a:ext cx="5188712" cy="504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Konversi </a:t>
            </a:r>
            <a:r>
              <a:rPr spc="-10" dirty="0"/>
              <a:t>Radiks-r </a:t>
            </a:r>
            <a:r>
              <a:rPr spc="-45" dirty="0"/>
              <a:t>ke</a:t>
            </a:r>
            <a:r>
              <a:rPr spc="25" dirty="0"/>
              <a:t> </a:t>
            </a:r>
            <a:r>
              <a:rPr spc="-10" dirty="0"/>
              <a:t>desimal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474"/>
            <a:ext cx="4633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10" dirty="0">
                <a:latin typeface="Perpetua"/>
                <a:cs typeface="Perpetua"/>
              </a:rPr>
              <a:t>Rumus </a:t>
            </a:r>
            <a:r>
              <a:rPr sz="2600" spc="-15" dirty="0">
                <a:latin typeface="Perpetua"/>
                <a:cs typeface="Perpetua"/>
              </a:rPr>
              <a:t>konversi </a:t>
            </a:r>
            <a:r>
              <a:rPr sz="2600" dirty="0">
                <a:latin typeface="Perpetua"/>
                <a:cs typeface="Perpetua"/>
              </a:rPr>
              <a:t>radiks-r </a:t>
            </a:r>
            <a:r>
              <a:rPr sz="2600" spc="-25" dirty="0">
                <a:latin typeface="Perpetua"/>
                <a:cs typeface="Perpetua"/>
              </a:rPr>
              <a:t>ke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desimal: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0515" indent="-273050">
              <a:lnSpc>
                <a:spcPct val="100000"/>
              </a:lnSpc>
              <a:spcBef>
                <a:spcPts val="33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11150" algn="l"/>
              </a:tabLst>
            </a:pPr>
            <a:r>
              <a:rPr spc="-5" dirty="0"/>
              <a:t>Contoh:</a:t>
            </a:r>
          </a:p>
          <a:p>
            <a:pPr marL="586740" lvl="1" indent="-229235">
              <a:lnSpc>
                <a:spcPct val="100000"/>
              </a:lnSpc>
              <a:spcBef>
                <a:spcPts val="21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87375" algn="l"/>
                <a:tab pos="2528570" algn="l"/>
                <a:tab pos="3499485" algn="l"/>
              </a:tabLst>
            </a:pPr>
            <a:r>
              <a:rPr sz="2400" dirty="0">
                <a:latin typeface="Perpetua"/>
                <a:cs typeface="Perpetua"/>
              </a:rPr>
              <a:t>1101</a:t>
            </a:r>
            <a:r>
              <a:rPr sz="2400" baseline="-20833" dirty="0">
                <a:latin typeface="Perpetua"/>
                <a:cs typeface="Perpetua"/>
              </a:rPr>
              <a:t>2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5" dirty="0">
                <a:latin typeface="Perpetua"/>
                <a:cs typeface="Perpetua"/>
              </a:rPr>
              <a:t> 1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2</a:t>
            </a:r>
            <a:r>
              <a:rPr sz="2400" spc="-7" baseline="24305" dirty="0">
                <a:latin typeface="Perpetua"/>
                <a:cs typeface="Perpetua"/>
              </a:rPr>
              <a:t>3 </a:t>
            </a:r>
            <a:r>
              <a:rPr sz="2400" spc="15" baseline="243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+	1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Perpetua"/>
                <a:cs typeface="Perpetua"/>
              </a:rPr>
              <a:t>2</a:t>
            </a:r>
            <a:r>
              <a:rPr sz="2400" baseline="24305" dirty="0">
                <a:latin typeface="Perpetua"/>
                <a:cs typeface="Perpetua"/>
              </a:rPr>
              <a:t>2</a:t>
            </a:r>
            <a:r>
              <a:rPr sz="2400" spc="540" baseline="243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+	1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Perpetua"/>
                <a:cs typeface="Perpetua"/>
              </a:rPr>
              <a:t>2</a:t>
            </a:r>
            <a:r>
              <a:rPr sz="2400" baseline="24305" dirty="0">
                <a:latin typeface="Perpetua"/>
                <a:cs typeface="Perpetua"/>
              </a:rPr>
              <a:t>0</a:t>
            </a:r>
            <a:endParaRPr sz="2400" baseline="24305">
              <a:latin typeface="Perpetua"/>
              <a:cs typeface="Perpetua"/>
            </a:endParaRPr>
          </a:p>
          <a:p>
            <a:pPr marL="1313815">
              <a:lnSpc>
                <a:spcPct val="100000"/>
              </a:lnSpc>
              <a:spcBef>
                <a:spcPts val="25"/>
              </a:spcBef>
              <a:tabLst>
                <a:tab pos="3092450" algn="l"/>
              </a:tabLst>
            </a:pPr>
            <a:r>
              <a:rPr sz="2400" dirty="0"/>
              <a:t>= 8 + 4 +</a:t>
            </a:r>
            <a:r>
              <a:rPr sz="2400" spc="-35" dirty="0"/>
              <a:t> </a:t>
            </a:r>
            <a:r>
              <a:rPr sz="2400" dirty="0"/>
              <a:t>1</a:t>
            </a:r>
            <a:r>
              <a:rPr sz="2400" spc="-5" dirty="0"/>
              <a:t> </a:t>
            </a:r>
            <a:r>
              <a:rPr sz="2400" dirty="0"/>
              <a:t>=	13</a:t>
            </a:r>
            <a:r>
              <a:rPr sz="2400" baseline="-20833" dirty="0"/>
              <a:t>10</a:t>
            </a:r>
            <a:endParaRPr sz="2400" baseline="-20833"/>
          </a:p>
          <a:p>
            <a:pPr marL="586740" lvl="1" indent="-229235">
              <a:lnSpc>
                <a:spcPct val="100000"/>
              </a:lnSpc>
              <a:spcBef>
                <a:spcPts val="175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87375" algn="l"/>
                <a:tab pos="2435860" algn="l"/>
                <a:tab pos="3406775" algn="l"/>
              </a:tabLst>
            </a:pPr>
            <a:r>
              <a:rPr sz="2400" spc="-5" dirty="0">
                <a:latin typeface="Perpetua"/>
                <a:cs typeface="Perpetua"/>
              </a:rPr>
              <a:t>572</a:t>
            </a:r>
            <a:r>
              <a:rPr sz="2400" spc="-7" baseline="-20833" dirty="0">
                <a:latin typeface="Perpetua"/>
                <a:cs typeface="Perpetua"/>
              </a:rPr>
              <a:t>8 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5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8</a:t>
            </a:r>
            <a:r>
              <a:rPr sz="2400" spc="-7" baseline="24305" dirty="0">
                <a:latin typeface="Perpetua"/>
                <a:cs typeface="Perpetua"/>
              </a:rPr>
              <a:t>2 </a:t>
            </a:r>
            <a:r>
              <a:rPr sz="2400" spc="30" baseline="243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+	</a:t>
            </a:r>
            <a:r>
              <a:rPr sz="2400" spc="-5" dirty="0">
                <a:latin typeface="Perpetua"/>
                <a:cs typeface="Perpetua"/>
              </a:rPr>
              <a:t>7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8</a:t>
            </a:r>
            <a:r>
              <a:rPr sz="2400" spc="-7" baseline="24305" dirty="0">
                <a:latin typeface="Perpetua"/>
                <a:cs typeface="Perpetua"/>
              </a:rPr>
              <a:t>1  </a:t>
            </a:r>
            <a:r>
              <a:rPr sz="2400" dirty="0">
                <a:latin typeface="Perpetua"/>
                <a:cs typeface="Perpetua"/>
              </a:rPr>
              <a:t>+	</a:t>
            </a:r>
            <a:r>
              <a:rPr sz="2400" spc="-5" dirty="0">
                <a:latin typeface="Perpetua"/>
                <a:cs typeface="Perpetua"/>
              </a:rPr>
              <a:t>2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8</a:t>
            </a:r>
            <a:r>
              <a:rPr sz="2400" spc="-7" baseline="24305" dirty="0">
                <a:latin typeface="Perpetua"/>
                <a:cs typeface="Perpetua"/>
              </a:rPr>
              <a:t>0</a:t>
            </a:r>
            <a:endParaRPr sz="2400" baseline="24305">
              <a:latin typeface="Perpetua"/>
              <a:cs typeface="Perpetua"/>
            </a:endParaRPr>
          </a:p>
          <a:p>
            <a:pPr marL="1245235">
              <a:lnSpc>
                <a:spcPct val="100000"/>
              </a:lnSpc>
              <a:spcBef>
                <a:spcPts val="30"/>
              </a:spcBef>
              <a:tabLst>
                <a:tab pos="3582670" algn="l"/>
              </a:tabLst>
            </a:pPr>
            <a:r>
              <a:rPr sz="2400" dirty="0"/>
              <a:t>= 320 + 56 +</a:t>
            </a:r>
            <a:r>
              <a:rPr sz="2400" spc="-30" dirty="0"/>
              <a:t> </a:t>
            </a:r>
            <a:r>
              <a:rPr sz="2400" dirty="0"/>
              <a:t>16</a:t>
            </a:r>
            <a:r>
              <a:rPr sz="2400" spc="-10" dirty="0"/>
              <a:t> </a:t>
            </a:r>
            <a:r>
              <a:rPr sz="2400" dirty="0"/>
              <a:t>=	392</a:t>
            </a:r>
            <a:r>
              <a:rPr sz="2400" baseline="-20833" dirty="0"/>
              <a:t>10</a:t>
            </a:r>
            <a:endParaRPr sz="2400" baseline="-20833"/>
          </a:p>
          <a:p>
            <a:pPr marL="586740" lvl="1" indent="-229235">
              <a:lnSpc>
                <a:spcPct val="100000"/>
              </a:lnSpc>
              <a:spcBef>
                <a:spcPts val="175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87375" algn="l"/>
              </a:tabLst>
            </a:pPr>
            <a:r>
              <a:rPr sz="2400" spc="-5" dirty="0">
                <a:latin typeface="Perpetua"/>
                <a:cs typeface="Perpetua"/>
              </a:rPr>
              <a:t>2A</a:t>
            </a:r>
            <a:r>
              <a:rPr sz="2400" spc="-7" baseline="-20833" dirty="0">
                <a:latin typeface="Perpetua"/>
                <a:cs typeface="Perpetua"/>
              </a:rPr>
              <a:t>16 </a:t>
            </a:r>
            <a:r>
              <a:rPr sz="2400" dirty="0">
                <a:latin typeface="Perpetua"/>
                <a:cs typeface="Perpetua"/>
              </a:rPr>
              <a:t>= </a:t>
            </a:r>
            <a:r>
              <a:rPr sz="2400" spc="-5" dirty="0">
                <a:latin typeface="Perpetua"/>
                <a:cs typeface="Perpetua"/>
              </a:rPr>
              <a:t>2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16</a:t>
            </a:r>
            <a:r>
              <a:rPr sz="2400" spc="-7" baseline="24305" dirty="0">
                <a:latin typeface="Perpetua"/>
                <a:cs typeface="Perpetua"/>
              </a:rPr>
              <a:t>1 </a:t>
            </a:r>
            <a:r>
              <a:rPr sz="2400" dirty="0">
                <a:latin typeface="Perpetua"/>
                <a:cs typeface="Perpetua"/>
              </a:rPr>
              <a:t>+</a:t>
            </a:r>
            <a:r>
              <a:rPr sz="2400" spc="-5" dirty="0">
                <a:latin typeface="Perpetua"/>
                <a:cs typeface="Perpetua"/>
              </a:rPr>
              <a:t> 10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Perpetua"/>
                <a:cs typeface="Perpetua"/>
              </a:rPr>
              <a:t>16</a:t>
            </a:r>
            <a:r>
              <a:rPr sz="2400" spc="-7" baseline="24305" dirty="0">
                <a:latin typeface="Perpetua"/>
                <a:cs typeface="Perpetua"/>
              </a:rPr>
              <a:t>0</a:t>
            </a:r>
            <a:endParaRPr sz="2400" baseline="24305">
              <a:latin typeface="Perpetua"/>
              <a:cs typeface="Perpetua"/>
            </a:endParaRPr>
          </a:p>
          <a:p>
            <a:pPr marL="1176655">
              <a:lnSpc>
                <a:spcPct val="100000"/>
              </a:lnSpc>
              <a:spcBef>
                <a:spcPts val="25"/>
              </a:spcBef>
            </a:pPr>
            <a:r>
              <a:rPr sz="2400" dirty="0"/>
              <a:t>= 32 + 10 =</a:t>
            </a:r>
            <a:r>
              <a:rPr sz="2400" spc="-60" dirty="0"/>
              <a:t> </a:t>
            </a:r>
            <a:r>
              <a:rPr sz="2400" dirty="0"/>
              <a:t>42</a:t>
            </a:r>
            <a:r>
              <a:rPr sz="2400" baseline="-20833" dirty="0"/>
              <a:t>10</a:t>
            </a:r>
            <a:endParaRPr sz="2400" baseline="-20833"/>
          </a:p>
        </p:txBody>
      </p:sp>
      <p:sp>
        <p:nvSpPr>
          <p:cNvPr id="5" name="object 5"/>
          <p:cNvSpPr/>
          <p:nvPr/>
        </p:nvSpPr>
        <p:spPr>
          <a:xfrm>
            <a:off x="2209800" y="19812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2413000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1" y="547556"/>
                </a:lnTo>
                <a:lnTo>
                  <a:pt x="29749" y="579850"/>
                </a:lnTo>
                <a:lnTo>
                  <a:pt x="62043" y="601618"/>
                </a:lnTo>
                <a:lnTo>
                  <a:pt x="101600" y="609600"/>
                </a:lnTo>
                <a:lnTo>
                  <a:pt x="2413000" y="609600"/>
                </a:lnTo>
                <a:lnTo>
                  <a:pt x="2452556" y="601618"/>
                </a:lnTo>
                <a:lnTo>
                  <a:pt x="2484850" y="579850"/>
                </a:lnTo>
                <a:lnTo>
                  <a:pt x="2506618" y="547556"/>
                </a:lnTo>
                <a:lnTo>
                  <a:pt x="2514600" y="508000"/>
                </a:lnTo>
                <a:lnTo>
                  <a:pt x="2514600" y="101600"/>
                </a:lnTo>
                <a:lnTo>
                  <a:pt x="2506618" y="62043"/>
                </a:lnTo>
                <a:lnTo>
                  <a:pt x="2484850" y="29749"/>
                </a:lnTo>
                <a:lnTo>
                  <a:pt x="2452556" y="7981"/>
                </a:lnTo>
                <a:lnTo>
                  <a:pt x="2413000" y="0"/>
                </a:lnTo>
                <a:close/>
              </a:path>
            </a:pathLst>
          </a:custGeom>
          <a:solidFill>
            <a:srgbClr val="DDDDD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19812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2413000" y="0"/>
                </a:lnTo>
                <a:lnTo>
                  <a:pt x="2452556" y="7981"/>
                </a:lnTo>
                <a:lnTo>
                  <a:pt x="2484850" y="29749"/>
                </a:lnTo>
                <a:lnTo>
                  <a:pt x="2506618" y="62043"/>
                </a:lnTo>
                <a:lnTo>
                  <a:pt x="2514600" y="101600"/>
                </a:lnTo>
                <a:lnTo>
                  <a:pt x="2514600" y="508000"/>
                </a:lnTo>
                <a:lnTo>
                  <a:pt x="2506618" y="547556"/>
                </a:lnTo>
                <a:lnTo>
                  <a:pt x="2484850" y="579850"/>
                </a:lnTo>
                <a:lnTo>
                  <a:pt x="2452556" y="601618"/>
                </a:lnTo>
                <a:lnTo>
                  <a:pt x="24130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05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1981200"/>
            <a:ext cx="2235200" cy="587375"/>
          </a:xfrm>
          <a:custGeom>
            <a:avLst/>
            <a:gdLst/>
            <a:ahLst/>
            <a:cxnLst/>
            <a:rect l="l" t="t" r="r" b="b"/>
            <a:pathLst>
              <a:path w="2235200" h="587375">
                <a:moveTo>
                  <a:pt x="0" y="587375"/>
                </a:moveTo>
                <a:lnTo>
                  <a:pt x="2235200" y="587375"/>
                </a:lnTo>
                <a:lnTo>
                  <a:pt x="22352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5191" y="1962535"/>
            <a:ext cx="366395" cy="577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spc="11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9730" y="1981026"/>
            <a:ext cx="30861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95" dirty="0">
                <a:latin typeface="Times New Roman"/>
                <a:cs typeface="Times New Roman"/>
              </a:rPr>
              <a:t>n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spc="3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4143" y="2301586"/>
            <a:ext cx="40640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114" dirty="0">
                <a:latin typeface="Times New Roman"/>
                <a:cs typeface="Times New Roman"/>
              </a:rPr>
              <a:t>i</a:t>
            </a:r>
            <a:r>
              <a:rPr sz="1400" spc="85" dirty="0">
                <a:latin typeface="Symbol"/>
                <a:cs typeface="Symbol"/>
              </a:rPr>
              <a:t></a:t>
            </a:r>
            <a:r>
              <a:rPr sz="1400" spc="120" dirty="0">
                <a:latin typeface="Symbol"/>
                <a:cs typeface="Symbol"/>
              </a:rPr>
              <a:t></a:t>
            </a:r>
            <a:r>
              <a:rPr sz="1400" i="1" spc="3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6379" y="2249652"/>
            <a:ext cx="774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1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687" y="2249652"/>
            <a:ext cx="9779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2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3735" y="2044917"/>
            <a:ext cx="77279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24485" algn="l"/>
              </a:tabLst>
            </a:pPr>
            <a:r>
              <a:rPr sz="2400" i="1" spc="50" dirty="0">
                <a:latin typeface="Times New Roman"/>
                <a:cs typeface="Times New Roman"/>
              </a:rPr>
              <a:t>d	</a:t>
            </a:r>
            <a:r>
              <a:rPr sz="2400" spc="55" dirty="0">
                <a:latin typeface="Symbol"/>
                <a:cs typeface="Symbol"/>
              </a:rPr>
              <a:t>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i="1" spc="114" dirty="0">
                <a:latin typeface="Times New Roman"/>
                <a:cs typeface="Times New Roman"/>
              </a:rPr>
              <a:t>r</a:t>
            </a:r>
            <a:r>
              <a:rPr sz="2100" i="1" spc="172" baseline="43650" dirty="0">
                <a:latin typeface="Times New Roman"/>
                <a:cs typeface="Times New Roman"/>
              </a:rPr>
              <a:t>i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5874" y="2044917"/>
            <a:ext cx="60134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3384" algn="l"/>
              </a:tabLst>
            </a:pPr>
            <a:r>
              <a:rPr sz="2400" i="1" spc="75" dirty="0">
                <a:latin typeface="Times New Roman"/>
                <a:cs typeface="Times New Roman"/>
              </a:rPr>
              <a:t>D	</a:t>
            </a:r>
            <a:r>
              <a:rPr sz="2400" spc="5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7373" y="1976373"/>
            <a:ext cx="2244725" cy="596900"/>
          </a:xfrm>
          <a:custGeom>
            <a:avLst/>
            <a:gdLst/>
            <a:ahLst/>
            <a:cxnLst/>
            <a:rect l="l" t="t" r="r" b="b"/>
            <a:pathLst>
              <a:path w="2244725" h="596900">
                <a:moveTo>
                  <a:pt x="0" y="596900"/>
                </a:moveTo>
                <a:lnTo>
                  <a:pt x="2244725" y="596900"/>
                </a:lnTo>
                <a:lnTo>
                  <a:pt x="2244725" y="0"/>
                </a:lnTo>
                <a:lnTo>
                  <a:pt x="0" y="0"/>
                </a:lnTo>
                <a:lnTo>
                  <a:pt x="0" y="596900"/>
                </a:lnTo>
                <a:close/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Franklin Gothic Book"/>
                <a:cs typeface="Franklin Gothic Book"/>
              </a:rPr>
              <a:t>Konversi </a:t>
            </a:r>
            <a:r>
              <a:rPr sz="3600" b="1" dirty="0">
                <a:latin typeface="Franklin Gothic Book"/>
                <a:cs typeface="Franklin Gothic Book"/>
              </a:rPr>
              <a:t>Bilangan Desimal </a:t>
            </a:r>
            <a:r>
              <a:rPr sz="3600" b="1" spc="-45" dirty="0">
                <a:latin typeface="Franklin Gothic Book"/>
                <a:cs typeface="Franklin Gothic Book"/>
              </a:rPr>
              <a:t>ke</a:t>
            </a:r>
            <a:r>
              <a:rPr sz="3600" b="1" spc="-170" dirty="0">
                <a:latin typeface="Franklin Gothic Book"/>
                <a:cs typeface="Franklin Gothic Book"/>
              </a:rPr>
              <a:t> </a:t>
            </a:r>
            <a:r>
              <a:rPr sz="3600" b="1" dirty="0">
                <a:latin typeface="Franklin Gothic Book"/>
                <a:cs typeface="Franklin Gothic Book"/>
              </a:rPr>
              <a:t>Biner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995398"/>
            <a:ext cx="7844790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20" dirty="0">
                <a:latin typeface="Perpetua"/>
                <a:cs typeface="Perpetua"/>
              </a:rPr>
              <a:t>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desimal </a:t>
            </a:r>
            <a:r>
              <a:rPr sz="2600" spc="-15" dirty="0">
                <a:latin typeface="Perpetua"/>
                <a:cs typeface="Perpetua"/>
              </a:rPr>
              <a:t>bulat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Biner: Gunakan  </a:t>
            </a:r>
            <a:r>
              <a:rPr sz="2600" dirty="0">
                <a:latin typeface="Perpetua"/>
                <a:cs typeface="Perpetua"/>
              </a:rPr>
              <a:t>pembagian </a:t>
            </a:r>
            <a:r>
              <a:rPr sz="2600" spc="-5" dirty="0">
                <a:latin typeface="Perpetua"/>
                <a:cs typeface="Perpetua"/>
              </a:rPr>
              <a:t>dgn </a:t>
            </a:r>
            <a:r>
              <a:rPr sz="2600" dirty="0">
                <a:latin typeface="Perpetua"/>
                <a:cs typeface="Perpetua"/>
              </a:rPr>
              <a:t>2 </a:t>
            </a:r>
            <a:r>
              <a:rPr sz="2600" spc="-5" dirty="0">
                <a:latin typeface="Perpetua"/>
                <a:cs typeface="Perpetua"/>
              </a:rPr>
              <a:t>secara suksesif sampai </a:t>
            </a:r>
            <a:r>
              <a:rPr sz="2600" spc="-10" dirty="0">
                <a:latin typeface="Perpetua"/>
                <a:cs typeface="Perpetua"/>
              </a:rPr>
              <a:t>sisanya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5" dirty="0">
                <a:latin typeface="Perpetua"/>
                <a:cs typeface="Perpetua"/>
              </a:rPr>
              <a:t>0. </a:t>
            </a:r>
            <a:r>
              <a:rPr sz="2600" dirty="0">
                <a:latin typeface="Perpetua"/>
                <a:cs typeface="Perpetua"/>
              </a:rPr>
              <a:t>Sisa-sisa  pembagian </a:t>
            </a:r>
            <a:r>
              <a:rPr sz="2600" spc="-5" dirty="0">
                <a:latin typeface="Perpetua"/>
                <a:cs typeface="Perpetua"/>
              </a:rPr>
              <a:t>membentuk </a:t>
            </a:r>
            <a:r>
              <a:rPr sz="2600" spc="-20" dirty="0">
                <a:latin typeface="Perpetua"/>
                <a:cs typeface="Perpetua"/>
              </a:rPr>
              <a:t>jawaban, </a:t>
            </a:r>
            <a:r>
              <a:rPr sz="2600" spc="-5" dirty="0">
                <a:latin typeface="Perpetua"/>
                <a:cs typeface="Perpetua"/>
              </a:rPr>
              <a:t>yaitu </a:t>
            </a:r>
            <a:r>
              <a:rPr sz="2600" dirty="0">
                <a:latin typeface="Perpetua"/>
                <a:cs typeface="Perpetua"/>
              </a:rPr>
              <a:t>sisa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spc="10" dirty="0">
                <a:latin typeface="Perpetua"/>
                <a:cs typeface="Perpetua"/>
              </a:rPr>
              <a:t>pertama </a:t>
            </a:r>
            <a:r>
              <a:rPr sz="2600" spc="-5" dirty="0">
                <a:latin typeface="Perpetua"/>
                <a:cs typeface="Perpetua"/>
              </a:rPr>
              <a:t>akan  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least significant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bit (LSB) </a:t>
            </a:r>
            <a:r>
              <a:rPr sz="2600" dirty="0">
                <a:latin typeface="Perpetua"/>
                <a:cs typeface="Perpetua"/>
              </a:rPr>
              <a:t>dan sisa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terakhir  </a:t>
            </a:r>
            <a:r>
              <a:rPr sz="2600" spc="-5" dirty="0">
                <a:latin typeface="Perpetua"/>
                <a:cs typeface="Perpetua"/>
              </a:rPr>
              <a:t>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most significant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bit</a:t>
            </a:r>
            <a:r>
              <a:rPr sz="2600" spc="30" dirty="0">
                <a:solidFill>
                  <a:srgbClr val="CC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(MSB)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624586"/>
            <a:ext cx="4946650" cy="4748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00025" marR="683895" indent="-149860">
              <a:lnSpc>
                <a:spcPts val="310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23850" algn="l"/>
                <a:tab pos="2715260" algn="l"/>
                <a:tab pos="3188970" algn="l"/>
              </a:tabLst>
            </a:pPr>
            <a:r>
              <a:rPr sz="2600" spc="-5" dirty="0">
                <a:latin typeface="Perpetua"/>
                <a:cs typeface="Perpetua"/>
              </a:rPr>
              <a:t>Contoh: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Konersi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biner:  179 </a:t>
            </a:r>
            <a:r>
              <a:rPr sz="2600" dirty="0">
                <a:latin typeface="Perpetua"/>
                <a:cs typeface="Perpetua"/>
              </a:rPr>
              <a:t>/ 2 = 89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sisa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	(LSB)</a:t>
            </a:r>
            <a:endParaRPr sz="2600">
              <a:latin typeface="Perpetua"/>
              <a:cs typeface="Perpetua"/>
            </a:endParaRPr>
          </a:p>
          <a:p>
            <a:pPr marL="945515">
              <a:lnSpc>
                <a:spcPts val="2980"/>
              </a:lnSpc>
            </a:pPr>
            <a:r>
              <a:rPr sz="2600" dirty="0">
                <a:latin typeface="Perpetua"/>
                <a:cs typeface="Perpetua"/>
              </a:rPr>
              <a:t>/ 2 = 44 sisa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1243965">
              <a:lnSpc>
                <a:spcPts val="3095"/>
              </a:lnSpc>
            </a:pPr>
            <a:r>
              <a:rPr sz="2600" dirty="0">
                <a:latin typeface="Perpetua"/>
                <a:cs typeface="Perpetua"/>
              </a:rPr>
              <a:t>/ 2 = 22 sisa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  <a:p>
            <a:pPr marL="1543050">
              <a:lnSpc>
                <a:spcPts val="3095"/>
              </a:lnSpc>
            </a:pPr>
            <a:r>
              <a:rPr sz="2600" dirty="0">
                <a:latin typeface="Perpetua"/>
                <a:cs typeface="Perpetua"/>
              </a:rPr>
              <a:t>/ 2 = 11 sisa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  <a:p>
            <a:pPr marL="1692275">
              <a:lnSpc>
                <a:spcPts val="3095"/>
              </a:lnSpc>
            </a:pPr>
            <a:r>
              <a:rPr sz="2600" dirty="0">
                <a:latin typeface="Perpetua"/>
                <a:cs typeface="Perpetua"/>
              </a:rPr>
              <a:t>/ 2 = 5 sisa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1990725">
              <a:lnSpc>
                <a:spcPts val="3095"/>
              </a:lnSpc>
            </a:pPr>
            <a:r>
              <a:rPr sz="2600" dirty="0">
                <a:latin typeface="Perpetua"/>
                <a:cs typeface="Perpetua"/>
              </a:rPr>
              <a:t>/ 2 = 2 sisa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2214880">
              <a:lnSpc>
                <a:spcPts val="3095"/>
              </a:lnSpc>
            </a:pPr>
            <a:r>
              <a:rPr sz="2600" dirty="0">
                <a:latin typeface="Perpetua"/>
                <a:cs typeface="Perpetua"/>
              </a:rPr>
              <a:t>/ 2 = 1 sisa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  <a:p>
            <a:pPr marL="2439035">
              <a:lnSpc>
                <a:spcPts val="3110"/>
              </a:lnSpc>
            </a:pPr>
            <a:r>
              <a:rPr sz="2600" dirty="0">
                <a:latin typeface="Perpetua"/>
                <a:cs typeface="Perpetua"/>
              </a:rPr>
              <a:t>/ 2 = 0 sisa 1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(MSB)</a:t>
            </a:r>
            <a:endParaRPr sz="2600">
              <a:latin typeface="Perpetua"/>
              <a:cs typeface="Perpetua"/>
            </a:endParaRPr>
          </a:p>
          <a:p>
            <a:pPr marL="424180">
              <a:lnSpc>
                <a:spcPct val="100000"/>
              </a:lnSpc>
              <a:spcBef>
                <a:spcPts val="60"/>
              </a:spcBef>
              <a:tabLst>
                <a:tab pos="897890" algn="l"/>
                <a:tab pos="1702435" algn="l"/>
                <a:tab pos="2072639" algn="l"/>
              </a:tabLst>
            </a:pPr>
            <a:r>
              <a:rPr sz="2600" spc="5" dirty="0">
                <a:latin typeface="Symbol"/>
                <a:cs typeface="Symbol"/>
              </a:rPr>
              <a:t></a:t>
            </a:r>
            <a:r>
              <a:rPr sz="2600" spc="5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Perpetua"/>
                <a:cs typeface="Perpetua"/>
              </a:rPr>
              <a:t>179</a:t>
            </a:r>
            <a:r>
              <a:rPr sz="2550" baseline="-21241" dirty="0">
                <a:latin typeface="Perpetua"/>
                <a:cs typeface="Perpetua"/>
              </a:rPr>
              <a:t>10	</a:t>
            </a:r>
            <a:r>
              <a:rPr sz="2600" dirty="0">
                <a:latin typeface="Perpetua"/>
                <a:cs typeface="Perpetua"/>
              </a:rPr>
              <a:t>=	</a:t>
            </a:r>
            <a:r>
              <a:rPr sz="2600" spc="-5" dirty="0">
                <a:latin typeface="Perpetua"/>
                <a:cs typeface="Perpetua"/>
              </a:rPr>
              <a:t>10110011</a:t>
            </a:r>
            <a:r>
              <a:rPr sz="2550" spc="-7" baseline="-21241" dirty="0">
                <a:latin typeface="Perpetua"/>
                <a:cs typeface="Perpetua"/>
              </a:rPr>
              <a:t>2</a:t>
            </a:r>
            <a:endParaRPr sz="2550" baseline="-21241">
              <a:latin typeface="Perpetua"/>
              <a:cs typeface="Perpetua"/>
            </a:endParaRPr>
          </a:p>
          <a:p>
            <a:pPr marL="1916430">
              <a:lnSpc>
                <a:spcPct val="100000"/>
              </a:lnSpc>
              <a:spcBef>
                <a:spcPts val="2990"/>
              </a:spcBef>
              <a:tabLst>
                <a:tab pos="3072130" algn="l"/>
              </a:tabLst>
            </a:pPr>
            <a:r>
              <a:rPr sz="2600" spc="-5" dirty="0">
                <a:latin typeface="Perpetua"/>
                <a:cs typeface="Perpetua"/>
              </a:rPr>
              <a:t>MSB	</a:t>
            </a:r>
            <a:r>
              <a:rPr sz="2600" dirty="0">
                <a:latin typeface="Perpetua"/>
                <a:cs typeface="Perpetua"/>
              </a:rPr>
              <a:t>LSB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05358"/>
            <a:ext cx="686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Franklin Gothic Book"/>
                <a:cs typeface="Franklin Gothic Book"/>
              </a:rPr>
              <a:t>Konversi </a:t>
            </a:r>
            <a:r>
              <a:rPr sz="3600" b="1" dirty="0">
                <a:latin typeface="Franklin Gothic Book"/>
                <a:cs typeface="Franklin Gothic Book"/>
              </a:rPr>
              <a:t>Bilangan Desimal </a:t>
            </a:r>
            <a:r>
              <a:rPr sz="3600" b="1" spc="-45" dirty="0">
                <a:latin typeface="Franklin Gothic Book"/>
                <a:cs typeface="Franklin Gothic Book"/>
              </a:rPr>
              <a:t>ke</a:t>
            </a:r>
            <a:r>
              <a:rPr sz="3600" b="1" spc="-170" dirty="0">
                <a:latin typeface="Franklin Gothic Book"/>
                <a:cs typeface="Franklin Gothic Book"/>
              </a:rPr>
              <a:t> </a:t>
            </a:r>
            <a:r>
              <a:rPr sz="3600" b="1" dirty="0">
                <a:latin typeface="Franklin Gothic Book"/>
                <a:cs typeface="Franklin Gothic Book"/>
              </a:rPr>
              <a:t>Oktal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38027"/>
            <a:ext cx="7844155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20" dirty="0">
                <a:latin typeface="Perpetua"/>
                <a:cs typeface="Perpetua"/>
              </a:rPr>
              <a:t>Konversi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desimal </a:t>
            </a:r>
            <a:r>
              <a:rPr sz="2600" spc="-15" dirty="0">
                <a:latin typeface="Perpetua"/>
                <a:cs typeface="Perpetua"/>
              </a:rPr>
              <a:t>bulat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bilangan </a:t>
            </a:r>
            <a:r>
              <a:rPr sz="2600" dirty="0">
                <a:latin typeface="Perpetua"/>
                <a:cs typeface="Perpetua"/>
              </a:rPr>
              <a:t>oktal: Gunakan  pembagian </a:t>
            </a:r>
            <a:r>
              <a:rPr sz="2600" spc="-5" dirty="0">
                <a:latin typeface="Perpetua"/>
                <a:cs typeface="Perpetua"/>
              </a:rPr>
              <a:t>dgn </a:t>
            </a:r>
            <a:r>
              <a:rPr sz="2600" dirty="0">
                <a:latin typeface="Perpetua"/>
                <a:cs typeface="Perpetua"/>
              </a:rPr>
              <a:t>8 </a:t>
            </a:r>
            <a:r>
              <a:rPr sz="2600" spc="-5" dirty="0">
                <a:latin typeface="Perpetua"/>
                <a:cs typeface="Perpetua"/>
              </a:rPr>
              <a:t>secara suksesif sampai </a:t>
            </a:r>
            <a:r>
              <a:rPr sz="2600" spc="-10" dirty="0">
                <a:latin typeface="Perpetua"/>
                <a:cs typeface="Perpetua"/>
              </a:rPr>
              <a:t>sisanya </a:t>
            </a:r>
            <a:r>
              <a:rPr sz="2600" dirty="0">
                <a:latin typeface="Perpetua"/>
                <a:cs typeface="Perpetua"/>
              </a:rPr>
              <a:t>= </a:t>
            </a:r>
            <a:r>
              <a:rPr sz="2600" spc="-5" dirty="0">
                <a:latin typeface="Perpetua"/>
                <a:cs typeface="Perpetua"/>
              </a:rPr>
              <a:t>0. </a:t>
            </a:r>
            <a:r>
              <a:rPr sz="2600" dirty="0">
                <a:latin typeface="Perpetua"/>
                <a:cs typeface="Perpetua"/>
              </a:rPr>
              <a:t>Sisa-sisa  pembagian </a:t>
            </a:r>
            <a:r>
              <a:rPr sz="2600" spc="-5" dirty="0">
                <a:latin typeface="Perpetua"/>
                <a:cs typeface="Perpetua"/>
              </a:rPr>
              <a:t>membentuk </a:t>
            </a:r>
            <a:r>
              <a:rPr sz="2600" spc="-20" dirty="0">
                <a:latin typeface="Perpetua"/>
                <a:cs typeface="Perpetua"/>
              </a:rPr>
              <a:t>jawaban, </a:t>
            </a:r>
            <a:r>
              <a:rPr sz="2600" spc="-5" dirty="0">
                <a:latin typeface="Perpetua"/>
                <a:cs typeface="Perpetua"/>
              </a:rPr>
              <a:t>yaitu </a:t>
            </a:r>
            <a:r>
              <a:rPr sz="2600" dirty="0">
                <a:latin typeface="Perpetua"/>
                <a:cs typeface="Perpetua"/>
              </a:rPr>
              <a:t>sisa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spc="10" dirty="0">
                <a:latin typeface="Perpetua"/>
                <a:cs typeface="Perpetua"/>
              </a:rPr>
              <a:t>pertama </a:t>
            </a:r>
            <a:r>
              <a:rPr sz="2600" spc="-5" dirty="0">
                <a:latin typeface="Perpetua"/>
                <a:cs typeface="Perpetua"/>
              </a:rPr>
              <a:t>akan  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least significant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bit (LSB) </a:t>
            </a:r>
            <a:r>
              <a:rPr sz="2600" dirty="0">
                <a:latin typeface="Perpetua"/>
                <a:cs typeface="Perpetua"/>
              </a:rPr>
              <a:t>dan sisa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terakhir  </a:t>
            </a:r>
            <a:r>
              <a:rPr sz="2600" spc="-5" dirty="0">
                <a:latin typeface="Perpetua"/>
                <a:cs typeface="Perpetua"/>
              </a:rPr>
              <a:t>menjadi </a:t>
            </a:r>
            <a:r>
              <a:rPr sz="2600" spc="-5" dirty="0">
                <a:solidFill>
                  <a:srgbClr val="CC0000"/>
                </a:solidFill>
                <a:latin typeface="Perpetua"/>
                <a:cs typeface="Perpetua"/>
              </a:rPr>
              <a:t>most significant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bit</a:t>
            </a:r>
            <a:r>
              <a:rPr sz="2600" spc="20" dirty="0">
                <a:solidFill>
                  <a:srgbClr val="CC000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CC0000"/>
                </a:solidFill>
                <a:latin typeface="Perpetua"/>
                <a:cs typeface="Perpetua"/>
              </a:rPr>
              <a:t>(MSB)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615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Franklin Gothic Book</vt:lpstr>
      <vt:lpstr>MT Extra</vt:lpstr>
      <vt:lpstr>Perpetua</vt:lpstr>
      <vt:lpstr>Symbol</vt:lpstr>
      <vt:lpstr>Times New Roman</vt:lpstr>
      <vt:lpstr>Wingdings 2</vt:lpstr>
      <vt:lpstr>Office Theme</vt:lpstr>
      <vt:lpstr>Arsitektur dan Organisasi Komputer</vt:lpstr>
      <vt:lpstr>Pendahuluan</vt:lpstr>
      <vt:lpstr>Sistem Bilangan</vt:lpstr>
      <vt:lpstr>PowerPoint Presentation</vt:lpstr>
      <vt:lpstr>PowerPoint Presentation</vt:lpstr>
      <vt:lpstr>Konversi Radiks-r ke desimal</vt:lpstr>
      <vt:lpstr>Konversi Bilangan Desimal ke Biner</vt:lpstr>
      <vt:lpstr>PowerPoint Presentation</vt:lpstr>
      <vt:lpstr>Konversi Bilangan Desimal ke Oktal</vt:lpstr>
      <vt:lpstr>PowerPoint Presentation</vt:lpstr>
      <vt:lpstr>Konversi Bilangan Desimal ke  Hexadesimal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Konversi Bilangan Biner ke  Hexadesimal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1</cp:revision>
  <dcterms:created xsi:type="dcterms:W3CDTF">2019-10-18T10:55:15Z</dcterms:created>
  <dcterms:modified xsi:type="dcterms:W3CDTF">2019-10-18T11:00:37Z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2019-10-18T00:00:00Z</vt:filetime>
  </property>
</Properties>
</file>