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9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Perpetua"/>
                <a:cs typeface="Perpet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Perpetua"/>
                <a:cs typeface="Perpet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Perpetua"/>
                <a:cs typeface="Perpet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3500" y="69850"/>
            <a:ext cx="9013825" cy="6692900"/>
          </a:xfrm>
          <a:custGeom>
            <a:avLst/>
            <a:gdLst/>
            <a:ahLst/>
            <a:cxnLst/>
            <a:rect l="l" t="t" r="r" b="b"/>
            <a:pathLst>
              <a:path w="9013825" h="6692900">
                <a:moveTo>
                  <a:pt x="0" y="329946"/>
                </a:moveTo>
                <a:lnTo>
                  <a:pt x="3576" y="281184"/>
                </a:lnTo>
                <a:lnTo>
                  <a:pt x="13967" y="234645"/>
                </a:lnTo>
                <a:lnTo>
                  <a:pt x="30661" y="190840"/>
                </a:lnTo>
                <a:lnTo>
                  <a:pt x="53148" y="150277"/>
                </a:lnTo>
                <a:lnTo>
                  <a:pt x="80918" y="113468"/>
                </a:lnTo>
                <a:lnTo>
                  <a:pt x="113460" y="80923"/>
                </a:lnTo>
                <a:lnTo>
                  <a:pt x="150264" y="53151"/>
                </a:lnTo>
                <a:lnTo>
                  <a:pt x="190820" y="30662"/>
                </a:lnTo>
                <a:lnTo>
                  <a:pt x="234617" y="13967"/>
                </a:lnTo>
                <a:lnTo>
                  <a:pt x="281146" y="3576"/>
                </a:lnTo>
                <a:lnTo>
                  <a:pt x="329895" y="0"/>
                </a:lnTo>
                <a:lnTo>
                  <a:pt x="8683879" y="0"/>
                </a:lnTo>
                <a:lnTo>
                  <a:pt x="8732640" y="3576"/>
                </a:lnTo>
                <a:lnTo>
                  <a:pt x="8779179" y="13967"/>
                </a:lnTo>
                <a:lnTo>
                  <a:pt x="8822984" y="30662"/>
                </a:lnTo>
                <a:lnTo>
                  <a:pt x="8863547" y="53151"/>
                </a:lnTo>
                <a:lnTo>
                  <a:pt x="8900356" y="80923"/>
                </a:lnTo>
                <a:lnTo>
                  <a:pt x="8932901" y="113468"/>
                </a:lnTo>
                <a:lnTo>
                  <a:pt x="8960673" y="150277"/>
                </a:lnTo>
                <a:lnTo>
                  <a:pt x="8983162" y="190840"/>
                </a:lnTo>
                <a:lnTo>
                  <a:pt x="8999857" y="234645"/>
                </a:lnTo>
                <a:lnTo>
                  <a:pt x="9010248" y="281184"/>
                </a:lnTo>
                <a:lnTo>
                  <a:pt x="9013825" y="329946"/>
                </a:lnTo>
                <a:lnTo>
                  <a:pt x="9013825" y="6363004"/>
                </a:lnTo>
                <a:lnTo>
                  <a:pt x="9010248" y="6411753"/>
                </a:lnTo>
                <a:lnTo>
                  <a:pt x="8999857" y="6458282"/>
                </a:lnTo>
                <a:lnTo>
                  <a:pt x="8983162" y="6502079"/>
                </a:lnTo>
                <a:lnTo>
                  <a:pt x="8960673" y="6542634"/>
                </a:lnTo>
                <a:lnTo>
                  <a:pt x="8932901" y="6579438"/>
                </a:lnTo>
                <a:lnTo>
                  <a:pt x="8900356" y="6611980"/>
                </a:lnTo>
                <a:lnTo>
                  <a:pt x="8863547" y="6639750"/>
                </a:lnTo>
                <a:lnTo>
                  <a:pt x="8822984" y="6662237"/>
                </a:lnTo>
                <a:lnTo>
                  <a:pt x="8779179" y="6678931"/>
                </a:lnTo>
                <a:lnTo>
                  <a:pt x="8732640" y="6689321"/>
                </a:lnTo>
                <a:lnTo>
                  <a:pt x="8683879" y="6692898"/>
                </a:lnTo>
                <a:lnTo>
                  <a:pt x="329895" y="6692898"/>
                </a:lnTo>
                <a:lnTo>
                  <a:pt x="281146" y="6689321"/>
                </a:lnTo>
                <a:lnTo>
                  <a:pt x="234617" y="6678931"/>
                </a:lnTo>
                <a:lnTo>
                  <a:pt x="190820" y="6662237"/>
                </a:lnTo>
                <a:lnTo>
                  <a:pt x="150264" y="6639750"/>
                </a:lnTo>
                <a:lnTo>
                  <a:pt x="113460" y="6611980"/>
                </a:lnTo>
                <a:lnTo>
                  <a:pt x="80918" y="6579438"/>
                </a:lnTo>
                <a:lnTo>
                  <a:pt x="53148" y="6542634"/>
                </a:lnTo>
                <a:lnTo>
                  <a:pt x="30661" y="6502079"/>
                </a:lnTo>
                <a:lnTo>
                  <a:pt x="13967" y="6458282"/>
                </a:lnTo>
                <a:lnTo>
                  <a:pt x="3576" y="6411753"/>
                </a:lnTo>
                <a:lnTo>
                  <a:pt x="0" y="6363004"/>
                </a:lnTo>
                <a:lnTo>
                  <a:pt x="0" y="32994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244" y="624204"/>
            <a:ext cx="4741545" cy="946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Perpetua"/>
                <a:cs typeface="Perpet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0844" y="1194943"/>
            <a:ext cx="8122310" cy="3241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087" y="69850"/>
            <a:ext cx="9013888" cy="6691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087" y="69850"/>
            <a:ext cx="9014460" cy="6691630"/>
          </a:xfrm>
          <a:custGeom>
            <a:avLst/>
            <a:gdLst/>
            <a:ahLst/>
            <a:cxnLst/>
            <a:rect l="l" t="t" r="r" b="b"/>
            <a:pathLst>
              <a:path w="9014460" h="6691630">
                <a:moveTo>
                  <a:pt x="0" y="329819"/>
                </a:moveTo>
                <a:lnTo>
                  <a:pt x="3576" y="281088"/>
                </a:lnTo>
                <a:lnTo>
                  <a:pt x="13964" y="234576"/>
                </a:lnTo>
                <a:lnTo>
                  <a:pt x="30653" y="190791"/>
                </a:lnTo>
                <a:lnTo>
                  <a:pt x="53135" y="150245"/>
                </a:lnTo>
                <a:lnTo>
                  <a:pt x="80898" y="113448"/>
                </a:lnTo>
                <a:lnTo>
                  <a:pt x="113432" y="80911"/>
                </a:lnTo>
                <a:lnTo>
                  <a:pt x="150228" y="53144"/>
                </a:lnTo>
                <a:lnTo>
                  <a:pt x="190774" y="30660"/>
                </a:lnTo>
                <a:lnTo>
                  <a:pt x="234562" y="13967"/>
                </a:lnTo>
                <a:lnTo>
                  <a:pt x="281080" y="3576"/>
                </a:lnTo>
                <a:lnTo>
                  <a:pt x="329819" y="0"/>
                </a:lnTo>
                <a:lnTo>
                  <a:pt x="8684069" y="0"/>
                </a:lnTo>
                <a:lnTo>
                  <a:pt x="8732799" y="3576"/>
                </a:lnTo>
                <a:lnTo>
                  <a:pt x="8779312" y="13967"/>
                </a:lnTo>
                <a:lnTo>
                  <a:pt x="8823097" y="30660"/>
                </a:lnTo>
                <a:lnTo>
                  <a:pt x="8863643" y="53144"/>
                </a:lnTo>
                <a:lnTo>
                  <a:pt x="8900440" y="80911"/>
                </a:lnTo>
                <a:lnTo>
                  <a:pt x="8932977" y="113448"/>
                </a:lnTo>
                <a:lnTo>
                  <a:pt x="8960743" y="150245"/>
                </a:lnTo>
                <a:lnTo>
                  <a:pt x="8983228" y="190791"/>
                </a:lnTo>
                <a:lnTo>
                  <a:pt x="8999921" y="234576"/>
                </a:lnTo>
                <a:lnTo>
                  <a:pt x="9010311" y="281088"/>
                </a:lnTo>
                <a:lnTo>
                  <a:pt x="9013888" y="329819"/>
                </a:lnTo>
                <a:lnTo>
                  <a:pt x="9013888" y="6361493"/>
                </a:lnTo>
                <a:lnTo>
                  <a:pt x="9010311" y="6410232"/>
                </a:lnTo>
                <a:lnTo>
                  <a:pt x="8999921" y="6456750"/>
                </a:lnTo>
                <a:lnTo>
                  <a:pt x="8983228" y="6500537"/>
                </a:lnTo>
                <a:lnTo>
                  <a:pt x="8960743" y="6541084"/>
                </a:lnTo>
                <a:lnTo>
                  <a:pt x="8932977" y="6577879"/>
                </a:lnTo>
                <a:lnTo>
                  <a:pt x="8900440" y="6610414"/>
                </a:lnTo>
                <a:lnTo>
                  <a:pt x="8863643" y="6638177"/>
                </a:lnTo>
                <a:lnTo>
                  <a:pt x="8823097" y="6660658"/>
                </a:lnTo>
                <a:lnTo>
                  <a:pt x="8779312" y="6677348"/>
                </a:lnTo>
                <a:lnTo>
                  <a:pt x="8732799" y="6687736"/>
                </a:lnTo>
                <a:lnTo>
                  <a:pt x="8684069" y="6691312"/>
                </a:lnTo>
                <a:lnTo>
                  <a:pt x="329819" y="6691312"/>
                </a:lnTo>
                <a:lnTo>
                  <a:pt x="281080" y="6687736"/>
                </a:lnTo>
                <a:lnTo>
                  <a:pt x="234562" y="6677348"/>
                </a:lnTo>
                <a:lnTo>
                  <a:pt x="190774" y="6660658"/>
                </a:lnTo>
                <a:lnTo>
                  <a:pt x="150228" y="6638177"/>
                </a:lnTo>
                <a:lnTo>
                  <a:pt x="113432" y="6610414"/>
                </a:lnTo>
                <a:lnTo>
                  <a:pt x="80898" y="6577879"/>
                </a:lnTo>
                <a:lnTo>
                  <a:pt x="53135" y="6541084"/>
                </a:lnTo>
                <a:lnTo>
                  <a:pt x="30653" y="6500537"/>
                </a:lnTo>
                <a:lnTo>
                  <a:pt x="13964" y="6456750"/>
                </a:lnTo>
                <a:lnTo>
                  <a:pt x="3576" y="6410232"/>
                </a:lnTo>
                <a:lnTo>
                  <a:pt x="0" y="6361493"/>
                </a:lnTo>
                <a:lnTo>
                  <a:pt x="0" y="32981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500" y="1397000"/>
            <a:ext cx="9020175" cy="120650"/>
          </a:xfrm>
          <a:custGeom>
            <a:avLst/>
            <a:gdLst/>
            <a:ahLst/>
            <a:cxnLst/>
            <a:rect l="l" t="t" r="r" b="b"/>
            <a:pathLst>
              <a:path w="9020175" h="120650">
                <a:moveTo>
                  <a:pt x="0" y="120650"/>
                </a:moveTo>
                <a:lnTo>
                  <a:pt x="9020175" y="120650"/>
                </a:lnTo>
                <a:lnTo>
                  <a:pt x="9020175" y="0"/>
                </a:lnTo>
                <a:lnTo>
                  <a:pt x="0" y="0"/>
                </a:lnTo>
                <a:lnTo>
                  <a:pt x="0" y="12065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500" y="2976626"/>
            <a:ext cx="9020175" cy="111125"/>
          </a:xfrm>
          <a:custGeom>
            <a:avLst/>
            <a:gdLst/>
            <a:ahLst/>
            <a:cxnLst/>
            <a:rect l="l" t="t" r="r" b="b"/>
            <a:pathLst>
              <a:path w="9020175" h="111125">
                <a:moveTo>
                  <a:pt x="0" y="111125"/>
                </a:moveTo>
                <a:lnTo>
                  <a:pt x="9020175" y="111125"/>
                </a:lnTo>
                <a:lnTo>
                  <a:pt x="9020175" y="0"/>
                </a:lnTo>
                <a:lnTo>
                  <a:pt x="0" y="0"/>
                </a:lnTo>
                <a:lnTo>
                  <a:pt x="0" y="111125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12900" y="741121"/>
            <a:ext cx="700976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5" dirty="0">
                <a:latin typeface="Arial"/>
                <a:cs typeface="Arial"/>
              </a:rPr>
              <a:t>Arsitektur </a:t>
            </a:r>
            <a:r>
              <a:rPr sz="3200" b="1" spc="-5" dirty="0">
                <a:latin typeface="Arial"/>
                <a:cs typeface="Arial"/>
              </a:rPr>
              <a:t>dan </a:t>
            </a:r>
            <a:r>
              <a:rPr sz="3200" b="1" spc="-10" dirty="0">
                <a:latin typeface="Arial"/>
                <a:cs typeface="Arial"/>
              </a:rPr>
              <a:t>Organisasi</a:t>
            </a:r>
            <a:r>
              <a:rPr sz="3200" b="1" spc="10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Komputer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8453" y="3715258"/>
            <a:ext cx="3681729" cy="19479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0"/>
              </a:spcBef>
            </a:pPr>
            <a:r>
              <a:rPr lang="en-US" sz="2000" b="1" spc="-20" dirty="0" smtClean="0">
                <a:latin typeface="Calibri"/>
                <a:cs typeface="Calibri"/>
              </a:rPr>
              <a:t>Dhany Indra G</a:t>
            </a:r>
            <a:r>
              <a:rPr sz="2000" b="1" spc="-20" dirty="0" smtClean="0">
                <a:latin typeface="Calibri"/>
                <a:cs typeface="Calibri"/>
              </a:rPr>
              <a:t>,</a:t>
            </a:r>
            <a:r>
              <a:rPr sz="2000" b="1" spc="-30" dirty="0" smtClean="0">
                <a:latin typeface="Calibri"/>
                <a:cs typeface="Calibri"/>
              </a:rPr>
              <a:t> </a:t>
            </a:r>
            <a:r>
              <a:rPr sz="2000" b="1" spc="-85" dirty="0" err="1" smtClean="0">
                <a:latin typeface="Calibri"/>
                <a:cs typeface="Calibri"/>
              </a:rPr>
              <a:t>M.</a:t>
            </a:r>
            <a:r>
              <a:rPr lang="en-US" sz="2000" b="1" spc="-85" dirty="0" err="1" smtClean="0">
                <a:latin typeface="Calibri"/>
                <a:cs typeface="Calibri"/>
              </a:rPr>
              <a:t>Kom</a:t>
            </a:r>
            <a:r>
              <a:rPr sz="2000" b="1" spc="-85" dirty="0" smtClean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670560" marR="5080" indent="1938655" algn="r">
              <a:lnSpc>
                <a:spcPts val="4079"/>
              </a:lnSpc>
              <a:spcBef>
                <a:spcPts val="415"/>
              </a:spcBef>
            </a:pP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E</a:t>
            </a:r>
            <a:r>
              <a:rPr sz="2000" b="1" spc="-10" dirty="0">
                <a:latin typeface="Calibri"/>
                <a:cs typeface="Calibri"/>
              </a:rPr>
              <a:t>CTUR</a:t>
            </a:r>
            <a:r>
              <a:rPr sz="2000" b="1" spc="-2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R  </a:t>
            </a:r>
            <a:r>
              <a:rPr sz="2000" b="1" spc="-25" dirty="0">
                <a:latin typeface="Calibri"/>
                <a:cs typeface="Calibri"/>
              </a:rPr>
              <a:t>INFORMATICS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ENGINEERING 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lang="en-US" sz="2000" b="1" spc="-5" smtClean="0">
                <a:latin typeface="Calibri"/>
                <a:cs typeface="Calibri"/>
              </a:rPr>
              <a:t>STT Bandung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500" y="1517650"/>
            <a:ext cx="9020175" cy="1459230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409575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3225"/>
              </a:spcBef>
            </a:pPr>
            <a:r>
              <a:rPr sz="3600" b="1" spc="-10" dirty="0">
                <a:latin typeface="Calibri"/>
                <a:cs typeface="Calibri"/>
              </a:rPr>
              <a:t>Rangkaian</a:t>
            </a:r>
            <a:r>
              <a:rPr sz="3600" b="1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Kombinasional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564" y="687704"/>
            <a:ext cx="20027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Tabel </a:t>
            </a:r>
            <a:r>
              <a:rPr spc="-10" dirty="0"/>
              <a:t>Kebenaran</a:t>
            </a:r>
            <a:r>
              <a:rPr spc="-60" dirty="0"/>
              <a:t> </a:t>
            </a:r>
            <a:r>
              <a:rPr dirty="0"/>
              <a:t>: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289050"/>
          <a:ext cx="8248650" cy="5041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5380"/>
                <a:gridCol w="1090930"/>
                <a:gridCol w="1094105"/>
                <a:gridCol w="1094104"/>
                <a:gridCol w="1094104"/>
                <a:gridCol w="1104900"/>
                <a:gridCol w="1617345"/>
              </a:tblGrid>
              <a:tr h="457200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Input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310515">
                        <a:lnSpc>
                          <a:spcPct val="100000"/>
                        </a:lnSpc>
                        <a:spcBef>
                          <a:spcPts val="209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Output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6864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Select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Data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66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7" baseline="-24305" dirty="0">
                          <a:latin typeface="Arial"/>
                          <a:cs typeface="Arial"/>
                        </a:rPr>
                        <a:t>1</a:t>
                      </a:r>
                      <a:endParaRPr sz="2400" baseline="-24305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7" baseline="-24305" dirty="0">
                          <a:latin typeface="Arial"/>
                          <a:cs typeface="Arial"/>
                        </a:rPr>
                        <a:t>0</a:t>
                      </a:r>
                      <a:endParaRPr sz="2400" baseline="-24305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7" baseline="-24305" dirty="0">
                          <a:latin typeface="Arial"/>
                          <a:cs typeface="Arial"/>
                        </a:rPr>
                        <a:t>3</a:t>
                      </a:r>
                      <a:endParaRPr sz="2400" baseline="-24305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7" baseline="-24305" dirty="0">
                          <a:latin typeface="Arial"/>
                          <a:cs typeface="Arial"/>
                        </a:rPr>
                        <a:t>2</a:t>
                      </a:r>
                      <a:endParaRPr sz="2400" baseline="-24305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400" baseline="-24305" dirty="0">
                          <a:latin typeface="Arial"/>
                          <a:cs typeface="Arial"/>
                        </a:rPr>
                        <a:t>1</a:t>
                      </a:r>
                      <a:endParaRPr sz="2400" baseline="-24305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7" baseline="-24305" dirty="0">
                          <a:latin typeface="Arial"/>
                          <a:cs typeface="Arial"/>
                        </a:rPr>
                        <a:t>0</a:t>
                      </a:r>
                      <a:endParaRPr sz="2400" baseline="-24305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564" y="600202"/>
            <a:ext cx="2343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Persamaan keluaran</a:t>
            </a:r>
            <a:r>
              <a:rPr spc="-90" dirty="0"/>
              <a:t> </a:t>
            </a:r>
            <a:r>
              <a:rPr dirty="0"/>
              <a:t>:</a:t>
            </a:r>
          </a:p>
        </p:txBody>
      </p:sp>
      <p:sp>
        <p:nvSpPr>
          <p:cNvPr id="3" name="object 3"/>
          <p:cNvSpPr/>
          <p:nvPr/>
        </p:nvSpPr>
        <p:spPr>
          <a:xfrm>
            <a:off x="5107382" y="2757220"/>
            <a:ext cx="346710" cy="0"/>
          </a:xfrm>
          <a:custGeom>
            <a:avLst/>
            <a:gdLst/>
            <a:ahLst/>
            <a:cxnLst/>
            <a:rect l="l" t="t" r="r" b="b"/>
            <a:pathLst>
              <a:path w="346710">
                <a:moveTo>
                  <a:pt x="0" y="0"/>
                </a:moveTo>
                <a:lnTo>
                  <a:pt x="346485" y="0"/>
                </a:lnTo>
              </a:path>
            </a:pathLst>
          </a:custGeom>
          <a:ln w="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07382" y="2930145"/>
            <a:ext cx="346710" cy="0"/>
          </a:xfrm>
          <a:custGeom>
            <a:avLst/>
            <a:gdLst/>
            <a:ahLst/>
            <a:cxnLst/>
            <a:rect l="l" t="t" r="r" b="b"/>
            <a:pathLst>
              <a:path w="346710">
                <a:moveTo>
                  <a:pt x="0" y="0"/>
                </a:moveTo>
                <a:lnTo>
                  <a:pt x="346485" y="0"/>
                </a:lnTo>
              </a:path>
            </a:pathLst>
          </a:custGeom>
          <a:ln w="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53868" y="2843682"/>
            <a:ext cx="346710" cy="0"/>
          </a:xfrm>
          <a:custGeom>
            <a:avLst/>
            <a:gdLst/>
            <a:ahLst/>
            <a:cxnLst/>
            <a:rect l="l" t="t" r="r" b="b"/>
            <a:pathLst>
              <a:path w="346710">
                <a:moveTo>
                  <a:pt x="346485" y="0"/>
                </a:moveTo>
                <a:lnTo>
                  <a:pt x="0" y="0"/>
                </a:lnTo>
              </a:path>
            </a:pathLst>
          </a:custGeom>
          <a:ln w="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28788" y="2670757"/>
            <a:ext cx="450850" cy="346075"/>
          </a:xfrm>
          <a:custGeom>
            <a:avLst/>
            <a:gdLst/>
            <a:ahLst/>
            <a:cxnLst/>
            <a:rect l="l" t="t" r="r" b="b"/>
            <a:pathLst>
              <a:path w="450850" h="346075">
                <a:moveTo>
                  <a:pt x="135047" y="0"/>
                </a:moveTo>
                <a:lnTo>
                  <a:pt x="0" y="0"/>
                </a:lnTo>
                <a:lnTo>
                  <a:pt x="27452" y="41835"/>
                </a:lnTo>
                <a:lnTo>
                  <a:pt x="47062" y="84867"/>
                </a:lnTo>
                <a:lnTo>
                  <a:pt x="58827" y="128697"/>
                </a:lnTo>
                <a:lnTo>
                  <a:pt x="62749" y="172925"/>
                </a:lnTo>
                <a:lnTo>
                  <a:pt x="58827" y="217154"/>
                </a:lnTo>
                <a:lnTo>
                  <a:pt x="47062" y="260984"/>
                </a:lnTo>
                <a:lnTo>
                  <a:pt x="27452" y="304016"/>
                </a:lnTo>
                <a:lnTo>
                  <a:pt x="0" y="345851"/>
                </a:lnTo>
                <a:lnTo>
                  <a:pt x="135047" y="345851"/>
                </a:lnTo>
                <a:lnTo>
                  <a:pt x="195145" y="333307"/>
                </a:lnTo>
                <a:lnTo>
                  <a:pt x="251273" y="316134"/>
                </a:lnTo>
                <a:lnTo>
                  <a:pt x="302804" y="294677"/>
                </a:lnTo>
                <a:lnTo>
                  <a:pt x="349109" y="269283"/>
                </a:lnTo>
                <a:lnTo>
                  <a:pt x="389560" y="240296"/>
                </a:lnTo>
                <a:lnTo>
                  <a:pt x="423528" y="208061"/>
                </a:lnTo>
                <a:lnTo>
                  <a:pt x="450386" y="172925"/>
                </a:lnTo>
                <a:lnTo>
                  <a:pt x="427567" y="141871"/>
                </a:lnTo>
                <a:lnTo>
                  <a:pt x="399132" y="113035"/>
                </a:lnTo>
                <a:lnTo>
                  <a:pt x="365517" y="86657"/>
                </a:lnTo>
                <a:lnTo>
                  <a:pt x="327160" y="62974"/>
                </a:lnTo>
                <a:lnTo>
                  <a:pt x="284498" y="42228"/>
                </a:lnTo>
                <a:lnTo>
                  <a:pt x="237967" y="24658"/>
                </a:lnTo>
                <a:lnTo>
                  <a:pt x="188004" y="10502"/>
                </a:lnTo>
                <a:lnTo>
                  <a:pt x="1350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28788" y="2670757"/>
            <a:ext cx="450850" cy="346075"/>
          </a:xfrm>
          <a:custGeom>
            <a:avLst/>
            <a:gdLst/>
            <a:ahLst/>
            <a:cxnLst/>
            <a:rect l="l" t="t" r="r" b="b"/>
            <a:pathLst>
              <a:path w="450850" h="346075">
                <a:moveTo>
                  <a:pt x="450386" y="172925"/>
                </a:moveTo>
                <a:lnTo>
                  <a:pt x="423528" y="208061"/>
                </a:lnTo>
                <a:lnTo>
                  <a:pt x="389560" y="240296"/>
                </a:lnTo>
                <a:lnTo>
                  <a:pt x="349109" y="269283"/>
                </a:lnTo>
                <a:lnTo>
                  <a:pt x="302804" y="294677"/>
                </a:lnTo>
                <a:lnTo>
                  <a:pt x="251273" y="316134"/>
                </a:lnTo>
                <a:lnTo>
                  <a:pt x="195145" y="333307"/>
                </a:lnTo>
                <a:lnTo>
                  <a:pt x="135047" y="345851"/>
                </a:lnTo>
                <a:lnTo>
                  <a:pt x="0" y="345851"/>
                </a:lnTo>
                <a:lnTo>
                  <a:pt x="27452" y="304016"/>
                </a:lnTo>
                <a:lnTo>
                  <a:pt x="47062" y="260984"/>
                </a:lnTo>
                <a:lnTo>
                  <a:pt x="58827" y="217154"/>
                </a:lnTo>
                <a:lnTo>
                  <a:pt x="62749" y="172925"/>
                </a:lnTo>
                <a:lnTo>
                  <a:pt x="58827" y="128697"/>
                </a:lnTo>
                <a:lnTo>
                  <a:pt x="47062" y="84867"/>
                </a:lnTo>
                <a:lnTo>
                  <a:pt x="27452" y="41835"/>
                </a:lnTo>
                <a:lnTo>
                  <a:pt x="0" y="0"/>
                </a:lnTo>
                <a:lnTo>
                  <a:pt x="135047" y="0"/>
                </a:lnTo>
                <a:lnTo>
                  <a:pt x="188004" y="10502"/>
                </a:lnTo>
                <a:lnTo>
                  <a:pt x="237967" y="24658"/>
                </a:lnTo>
                <a:lnTo>
                  <a:pt x="284498" y="42228"/>
                </a:lnTo>
                <a:lnTo>
                  <a:pt x="327160" y="62974"/>
                </a:lnTo>
                <a:lnTo>
                  <a:pt x="365517" y="86657"/>
                </a:lnTo>
                <a:lnTo>
                  <a:pt x="399132" y="113035"/>
                </a:lnTo>
                <a:lnTo>
                  <a:pt x="427567" y="141871"/>
                </a:lnTo>
                <a:lnTo>
                  <a:pt x="450386" y="172925"/>
                </a:lnTo>
                <a:close/>
              </a:path>
            </a:pathLst>
          </a:custGeom>
          <a:ln w="46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07382" y="3016608"/>
            <a:ext cx="121920" cy="43180"/>
          </a:xfrm>
          <a:custGeom>
            <a:avLst/>
            <a:gdLst/>
            <a:ahLst/>
            <a:cxnLst/>
            <a:rect l="l" t="t" r="r" b="b"/>
            <a:pathLst>
              <a:path w="121920" h="43180">
                <a:moveTo>
                  <a:pt x="121406" y="0"/>
                </a:moveTo>
                <a:lnTo>
                  <a:pt x="121406" y="43117"/>
                </a:lnTo>
                <a:lnTo>
                  <a:pt x="0" y="43117"/>
                </a:lnTo>
              </a:path>
            </a:pathLst>
          </a:custGeom>
          <a:ln w="4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07382" y="2627412"/>
            <a:ext cx="121920" cy="43815"/>
          </a:xfrm>
          <a:custGeom>
            <a:avLst/>
            <a:gdLst/>
            <a:ahLst/>
            <a:cxnLst/>
            <a:rect l="l" t="t" r="r" b="b"/>
            <a:pathLst>
              <a:path w="121920" h="43814">
                <a:moveTo>
                  <a:pt x="121406" y="43344"/>
                </a:moveTo>
                <a:lnTo>
                  <a:pt x="121406" y="0"/>
                </a:lnTo>
                <a:lnTo>
                  <a:pt x="0" y="0"/>
                </a:lnTo>
              </a:path>
            </a:pathLst>
          </a:custGeom>
          <a:ln w="4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77810" y="2817812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70" h="52069">
                <a:moveTo>
                  <a:pt x="25918" y="0"/>
                </a:moveTo>
                <a:lnTo>
                  <a:pt x="15825" y="2031"/>
                </a:lnTo>
                <a:lnTo>
                  <a:pt x="7587" y="7574"/>
                </a:lnTo>
                <a:lnTo>
                  <a:pt x="2035" y="15796"/>
                </a:lnTo>
                <a:lnTo>
                  <a:pt x="0" y="25870"/>
                </a:lnTo>
                <a:lnTo>
                  <a:pt x="2035" y="35944"/>
                </a:lnTo>
                <a:lnTo>
                  <a:pt x="7587" y="44167"/>
                </a:lnTo>
                <a:lnTo>
                  <a:pt x="15825" y="49709"/>
                </a:lnTo>
                <a:lnTo>
                  <a:pt x="25918" y="51741"/>
                </a:lnTo>
                <a:lnTo>
                  <a:pt x="36010" y="49709"/>
                </a:lnTo>
                <a:lnTo>
                  <a:pt x="44248" y="44167"/>
                </a:lnTo>
                <a:lnTo>
                  <a:pt x="49800" y="35944"/>
                </a:lnTo>
                <a:lnTo>
                  <a:pt x="51836" y="25870"/>
                </a:lnTo>
                <a:lnTo>
                  <a:pt x="49800" y="15796"/>
                </a:lnTo>
                <a:lnTo>
                  <a:pt x="44248" y="7574"/>
                </a:lnTo>
                <a:lnTo>
                  <a:pt x="36010" y="2031"/>
                </a:lnTo>
                <a:lnTo>
                  <a:pt x="259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77811" y="2817812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70" h="52069">
                <a:moveTo>
                  <a:pt x="51836" y="25870"/>
                </a:moveTo>
                <a:lnTo>
                  <a:pt x="49800" y="15796"/>
                </a:lnTo>
                <a:lnTo>
                  <a:pt x="44248" y="7574"/>
                </a:lnTo>
                <a:lnTo>
                  <a:pt x="36010" y="2031"/>
                </a:lnTo>
                <a:lnTo>
                  <a:pt x="25918" y="0"/>
                </a:lnTo>
                <a:lnTo>
                  <a:pt x="15825" y="2031"/>
                </a:lnTo>
                <a:lnTo>
                  <a:pt x="7587" y="7574"/>
                </a:lnTo>
                <a:lnTo>
                  <a:pt x="2035" y="15796"/>
                </a:lnTo>
                <a:lnTo>
                  <a:pt x="0" y="25870"/>
                </a:lnTo>
                <a:lnTo>
                  <a:pt x="2035" y="35944"/>
                </a:lnTo>
                <a:lnTo>
                  <a:pt x="7587" y="44167"/>
                </a:lnTo>
                <a:lnTo>
                  <a:pt x="15825" y="49709"/>
                </a:lnTo>
                <a:lnTo>
                  <a:pt x="25918" y="51741"/>
                </a:lnTo>
                <a:lnTo>
                  <a:pt x="36010" y="49709"/>
                </a:lnTo>
                <a:lnTo>
                  <a:pt x="44248" y="44167"/>
                </a:lnTo>
                <a:lnTo>
                  <a:pt x="49800" y="35944"/>
                </a:lnTo>
                <a:lnTo>
                  <a:pt x="51836" y="25870"/>
                </a:lnTo>
                <a:close/>
              </a:path>
            </a:pathLst>
          </a:custGeom>
          <a:ln w="46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28788" y="2670757"/>
            <a:ext cx="450850" cy="346075"/>
          </a:xfrm>
          <a:custGeom>
            <a:avLst/>
            <a:gdLst/>
            <a:ahLst/>
            <a:cxnLst/>
            <a:rect l="l" t="t" r="r" b="b"/>
            <a:pathLst>
              <a:path w="450850" h="346075">
                <a:moveTo>
                  <a:pt x="277143" y="0"/>
                </a:moveTo>
                <a:lnTo>
                  <a:pt x="0" y="0"/>
                </a:lnTo>
                <a:lnTo>
                  <a:pt x="0" y="345851"/>
                </a:lnTo>
                <a:lnTo>
                  <a:pt x="277143" y="345851"/>
                </a:lnTo>
                <a:lnTo>
                  <a:pt x="323210" y="339676"/>
                </a:lnTo>
                <a:lnTo>
                  <a:pt x="364598" y="322250"/>
                </a:lnTo>
                <a:lnTo>
                  <a:pt x="399657" y="295216"/>
                </a:lnTo>
                <a:lnTo>
                  <a:pt x="426741" y="260220"/>
                </a:lnTo>
                <a:lnTo>
                  <a:pt x="444200" y="218908"/>
                </a:lnTo>
                <a:lnTo>
                  <a:pt x="450386" y="172925"/>
                </a:lnTo>
                <a:lnTo>
                  <a:pt x="444200" y="126942"/>
                </a:lnTo>
                <a:lnTo>
                  <a:pt x="426741" y="85630"/>
                </a:lnTo>
                <a:lnTo>
                  <a:pt x="399657" y="50635"/>
                </a:lnTo>
                <a:lnTo>
                  <a:pt x="364598" y="23601"/>
                </a:lnTo>
                <a:lnTo>
                  <a:pt x="323210" y="6174"/>
                </a:lnTo>
                <a:lnTo>
                  <a:pt x="2771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28788" y="2670757"/>
            <a:ext cx="450850" cy="346075"/>
          </a:xfrm>
          <a:custGeom>
            <a:avLst/>
            <a:gdLst/>
            <a:ahLst/>
            <a:cxnLst/>
            <a:rect l="l" t="t" r="r" b="b"/>
            <a:pathLst>
              <a:path w="450850" h="346075">
                <a:moveTo>
                  <a:pt x="277143" y="345851"/>
                </a:moveTo>
                <a:lnTo>
                  <a:pt x="0" y="345851"/>
                </a:lnTo>
                <a:lnTo>
                  <a:pt x="0" y="0"/>
                </a:lnTo>
                <a:lnTo>
                  <a:pt x="277143" y="0"/>
                </a:lnTo>
                <a:lnTo>
                  <a:pt x="323210" y="6174"/>
                </a:lnTo>
                <a:lnTo>
                  <a:pt x="364598" y="23601"/>
                </a:lnTo>
                <a:lnTo>
                  <a:pt x="399657" y="50635"/>
                </a:lnTo>
                <a:lnTo>
                  <a:pt x="426741" y="85630"/>
                </a:lnTo>
                <a:lnTo>
                  <a:pt x="444200" y="126942"/>
                </a:lnTo>
                <a:lnTo>
                  <a:pt x="450386" y="172925"/>
                </a:lnTo>
                <a:lnTo>
                  <a:pt x="444200" y="218908"/>
                </a:lnTo>
                <a:lnTo>
                  <a:pt x="426741" y="260220"/>
                </a:lnTo>
                <a:lnTo>
                  <a:pt x="399657" y="295216"/>
                </a:lnTo>
                <a:lnTo>
                  <a:pt x="364598" y="322250"/>
                </a:lnTo>
                <a:lnTo>
                  <a:pt x="323210" y="339676"/>
                </a:lnTo>
                <a:lnTo>
                  <a:pt x="277143" y="345851"/>
                </a:lnTo>
                <a:close/>
              </a:path>
            </a:pathLst>
          </a:custGeom>
          <a:ln w="46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07382" y="4832283"/>
            <a:ext cx="346710" cy="0"/>
          </a:xfrm>
          <a:custGeom>
            <a:avLst/>
            <a:gdLst/>
            <a:ahLst/>
            <a:cxnLst/>
            <a:rect l="l" t="t" r="r" b="b"/>
            <a:pathLst>
              <a:path w="346710">
                <a:moveTo>
                  <a:pt x="0" y="0"/>
                </a:moveTo>
                <a:lnTo>
                  <a:pt x="346485" y="0"/>
                </a:lnTo>
              </a:path>
            </a:pathLst>
          </a:custGeom>
          <a:ln w="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07382" y="5005209"/>
            <a:ext cx="346710" cy="0"/>
          </a:xfrm>
          <a:custGeom>
            <a:avLst/>
            <a:gdLst/>
            <a:ahLst/>
            <a:cxnLst/>
            <a:rect l="l" t="t" r="r" b="b"/>
            <a:pathLst>
              <a:path w="346710">
                <a:moveTo>
                  <a:pt x="0" y="0"/>
                </a:moveTo>
                <a:lnTo>
                  <a:pt x="346485" y="0"/>
                </a:lnTo>
              </a:path>
            </a:pathLst>
          </a:custGeom>
          <a:ln w="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53868" y="4918746"/>
            <a:ext cx="346710" cy="0"/>
          </a:xfrm>
          <a:custGeom>
            <a:avLst/>
            <a:gdLst/>
            <a:ahLst/>
            <a:cxnLst/>
            <a:rect l="l" t="t" r="r" b="b"/>
            <a:pathLst>
              <a:path w="346710">
                <a:moveTo>
                  <a:pt x="346485" y="0"/>
                </a:moveTo>
                <a:lnTo>
                  <a:pt x="0" y="0"/>
                </a:lnTo>
              </a:path>
            </a:pathLst>
          </a:custGeom>
          <a:ln w="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28788" y="4745820"/>
            <a:ext cx="450850" cy="346075"/>
          </a:xfrm>
          <a:custGeom>
            <a:avLst/>
            <a:gdLst/>
            <a:ahLst/>
            <a:cxnLst/>
            <a:rect l="l" t="t" r="r" b="b"/>
            <a:pathLst>
              <a:path w="450850" h="346075">
                <a:moveTo>
                  <a:pt x="135047" y="0"/>
                </a:moveTo>
                <a:lnTo>
                  <a:pt x="0" y="0"/>
                </a:lnTo>
                <a:lnTo>
                  <a:pt x="27452" y="41836"/>
                </a:lnTo>
                <a:lnTo>
                  <a:pt x="47062" y="84870"/>
                </a:lnTo>
                <a:lnTo>
                  <a:pt x="58827" y="128703"/>
                </a:lnTo>
                <a:lnTo>
                  <a:pt x="62748" y="172948"/>
                </a:lnTo>
                <a:lnTo>
                  <a:pt x="58827" y="217164"/>
                </a:lnTo>
                <a:lnTo>
                  <a:pt x="47062" y="260993"/>
                </a:lnTo>
                <a:lnTo>
                  <a:pt x="27452" y="304022"/>
                </a:lnTo>
                <a:lnTo>
                  <a:pt x="0" y="345851"/>
                </a:lnTo>
                <a:lnTo>
                  <a:pt x="135047" y="345851"/>
                </a:lnTo>
                <a:lnTo>
                  <a:pt x="195145" y="333354"/>
                </a:lnTo>
                <a:lnTo>
                  <a:pt x="251273" y="316209"/>
                </a:lnTo>
                <a:lnTo>
                  <a:pt x="302804" y="294765"/>
                </a:lnTo>
                <a:lnTo>
                  <a:pt x="349109" y="269368"/>
                </a:lnTo>
                <a:lnTo>
                  <a:pt x="389560" y="240367"/>
                </a:lnTo>
                <a:lnTo>
                  <a:pt x="423528" y="208111"/>
                </a:lnTo>
                <a:lnTo>
                  <a:pt x="450386" y="172948"/>
                </a:lnTo>
                <a:lnTo>
                  <a:pt x="427567" y="141892"/>
                </a:lnTo>
                <a:lnTo>
                  <a:pt x="399132" y="113051"/>
                </a:lnTo>
                <a:lnTo>
                  <a:pt x="365517" y="86666"/>
                </a:lnTo>
                <a:lnTo>
                  <a:pt x="327160" y="62977"/>
                </a:lnTo>
                <a:lnTo>
                  <a:pt x="284498" y="42226"/>
                </a:lnTo>
                <a:lnTo>
                  <a:pt x="237967" y="24652"/>
                </a:lnTo>
                <a:lnTo>
                  <a:pt x="188004" y="10496"/>
                </a:lnTo>
                <a:lnTo>
                  <a:pt x="1350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28788" y="4745820"/>
            <a:ext cx="450850" cy="346075"/>
          </a:xfrm>
          <a:custGeom>
            <a:avLst/>
            <a:gdLst/>
            <a:ahLst/>
            <a:cxnLst/>
            <a:rect l="l" t="t" r="r" b="b"/>
            <a:pathLst>
              <a:path w="450850" h="346075">
                <a:moveTo>
                  <a:pt x="450386" y="172948"/>
                </a:moveTo>
                <a:lnTo>
                  <a:pt x="423528" y="208111"/>
                </a:lnTo>
                <a:lnTo>
                  <a:pt x="389560" y="240367"/>
                </a:lnTo>
                <a:lnTo>
                  <a:pt x="349109" y="269368"/>
                </a:lnTo>
                <a:lnTo>
                  <a:pt x="302804" y="294765"/>
                </a:lnTo>
                <a:lnTo>
                  <a:pt x="251273" y="316209"/>
                </a:lnTo>
                <a:lnTo>
                  <a:pt x="195145" y="333354"/>
                </a:lnTo>
                <a:lnTo>
                  <a:pt x="135047" y="345851"/>
                </a:lnTo>
                <a:lnTo>
                  <a:pt x="0" y="345851"/>
                </a:lnTo>
                <a:lnTo>
                  <a:pt x="27452" y="304022"/>
                </a:lnTo>
                <a:lnTo>
                  <a:pt x="47062" y="260993"/>
                </a:lnTo>
                <a:lnTo>
                  <a:pt x="58827" y="217164"/>
                </a:lnTo>
                <a:lnTo>
                  <a:pt x="62749" y="172934"/>
                </a:lnTo>
                <a:lnTo>
                  <a:pt x="58827" y="128703"/>
                </a:lnTo>
                <a:lnTo>
                  <a:pt x="47062" y="84870"/>
                </a:lnTo>
                <a:lnTo>
                  <a:pt x="27452" y="41836"/>
                </a:lnTo>
                <a:lnTo>
                  <a:pt x="0" y="0"/>
                </a:lnTo>
                <a:lnTo>
                  <a:pt x="135047" y="0"/>
                </a:lnTo>
                <a:lnTo>
                  <a:pt x="188004" y="10496"/>
                </a:lnTo>
                <a:lnTo>
                  <a:pt x="237967" y="24652"/>
                </a:lnTo>
                <a:lnTo>
                  <a:pt x="284498" y="42226"/>
                </a:lnTo>
                <a:lnTo>
                  <a:pt x="327160" y="62977"/>
                </a:lnTo>
                <a:lnTo>
                  <a:pt x="365517" y="86666"/>
                </a:lnTo>
                <a:lnTo>
                  <a:pt x="399132" y="113051"/>
                </a:lnTo>
                <a:lnTo>
                  <a:pt x="427567" y="141892"/>
                </a:lnTo>
                <a:lnTo>
                  <a:pt x="450386" y="172948"/>
                </a:lnTo>
                <a:close/>
              </a:path>
            </a:pathLst>
          </a:custGeom>
          <a:ln w="46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07382" y="5091672"/>
            <a:ext cx="121920" cy="43815"/>
          </a:xfrm>
          <a:custGeom>
            <a:avLst/>
            <a:gdLst/>
            <a:ahLst/>
            <a:cxnLst/>
            <a:rect l="l" t="t" r="r" b="b"/>
            <a:pathLst>
              <a:path w="121920" h="43814">
                <a:moveTo>
                  <a:pt x="121406" y="0"/>
                </a:moveTo>
                <a:lnTo>
                  <a:pt x="121406" y="43231"/>
                </a:lnTo>
                <a:lnTo>
                  <a:pt x="0" y="43231"/>
                </a:lnTo>
              </a:path>
            </a:pathLst>
          </a:custGeom>
          <a:ln w="4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07382" y="4702588"/>
            <a:ext cx="121920" cy="43815"/>
          </a:xfrm>
          <a:custGeom>
            <a:avLst/>
            <a:gdLst/>
            <a:ahLst/>
            <a:cxnLst/>
            <a:rect l="l" t="t" r="r" b="b"/>
            <a:pathLst>
              <a:path w="121920" h="43814">
                <a:moveTo>
                  <a:pt x="121406" y="43231"/>
                </a:moveTo>
                <a:lnTo>
                  <a:pt x="121406" y="0"/>
                </a:lnTo>
                <a:lnTo>
                  <a:pt x="0" y="0"/>
                </a:lnTo>
              </a:path>
            </a:pathLst>
          </a:custGeom>
          <a:ln w="4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77810" y="4892852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70" h="52070">
                <a:moveTo>
                  <a:pt x="25918" y="0"/>
                </a:moveTo>
                <a:lnTo>
                  <a:pt x="15825" y="2035"/>
                </a:lnTo>
                <a:lnTo>
                  <a:pt x="7587" y="7585"/>
                </a:lnTo>
                <a:lnTo>
                  <a:pt x="2035" y="15816"/>
                </a:lnTo>
                <a:lnTo>
                  <a:pt x="0" y="25893"/>
                </a:lnTo>
                <a:lnTo>
                  <a:pt x="2035" y="35970"/>
                </a:lnTo>
                <a:lnTo>
                  <a:pt x="7587" y="44201"/>
                </a:lnTo>
                <a:lnTo>
                  <a:pt x="15825" y="49751"/>
                </a:lnTo>
                <a:lnTo>
                  <a:pt x="25918" y="51786"/>
                </a:lnTo>
                <a:lnTo>
                  <a:pt x="36010" y="49751"/>
                </a:lnTo>
                <a:lnTo>
                  <a:pt x="44248" y="44201"/>
                </a:lnTo>
                <a:lnTo>
                  <a:pt x="49800" y="35970"/>
                </a:lnTo>
                <a:lnTo>
                  <a:pt x="51836" y="25893"/>
                </a:lnTo>
                <a:lnTo>
                  <a:pt x="49800" y="15816"/>
                </a:lnTo>
                <a:lnTo>
                  <a:pt x="44248" y="7585"/>
                </a:lnTo>
                <a:lnTo>
                  <a:pt x="36010" y="2035"/>
                </a:lnTo>
                <a:lnTo>
                  <a:pt x="259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77811" y="4892852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70" h="52070">
                <a:moveTo>
                  <a:pt x="51836" y="25893"/>
                </a:moveTo>
                <a:lnTo>
                  <a:pt x="49800" y="15816"/>
                </a:lnTo>
                <a:lnTo>
                  <a:pt x="44248" y="7585"/>
                </a:lnTo>
                <a:lnTo>
                  <a:pt x="36010" y="2035"/>
                </a:lnTo>
                <a:lnTo>
                  <a:pt x="25918" y="0"/>
                </a:lnTo>
                <a:lnTo>
                  <a:pt x="15825" y="2035"/>
                </a:lnTo>
                <a:lnTo>
                  <a:pt x="7587" y="7585"/>
                </a:lnTo>
                <a:lnTo>
                  <a:pt x="2035" y="15816"/>
                </a:lnTo>
                <a:lnTo>
                  <a:pt x="0" y="25893"/>
                </a:lnTo>
                <a:lnTo>
                  <a:pt x="2035" y="35970"/>
                </a:lnTo>
                <a:lnTo>
                  <a:pt x="7587" y="44201"/>
                </a:lnTo>
                <a:lnTo>
                  <a:pt x="15825" y="49751"/>
                </a:lnTo>
                <a:lnTo>
                  <a:pt x="25918" y="51786"/>
                </a:lnTo>
                <a:lnTo>
                  <a:pt x="36010" y="49751"/>
                </a:lnTo>
                <a:lnTo>
                  <a:pt x="44248" y="44201"/>
                </a:lnTo>
                <a:lnTo>
                  <a:pt x="49800" y="35970"/>
                </a:lnTo>
                <a:lnTo>
                  <a:pt x="51836" y="25893"/>
                </a:lnTo>
                <a:close/>
              </a:path>
            </a:pathLst>
          </a:custGeom>
          <a:ln w="46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28788" y="4745820"/>
            <a:ext cx="450850" cy="346075"/>
          </a:xfrm>
          <a:custGeom>
            <a:avLst/>
            <a:gdLst/>
            <a:ahLst/>
            <a:cxnLst/>
            <a:rect l="l" t="t" r="r" b="b"/>
            <a:pathLst>
              <a:path w="450850" h="346075">
                <a:moveTo>
                  <a:pt x="277143" y="0"/>
                </a:moveTo>
                <a:lnTo>
                  <a:pt x="0" y="0"/>
                </a:lnTo>
                <a:lnTo>
                  <a:pt x="0" y="345851"/>
                </a:lnTo>
                <a:lnTo>
                  <a:pt x="277143" y="345851"/>
                </a:lnTo>
                <a:lnTo>
                  <a:pt x="323210" y="339675"/>
                </a:lnTo>
                <a:lnTo>
                  <a:pt x="364598" y="322245"/>
                </a:lnTo>
                <a:lnTo>
                  <a:pt x="399657" y="295207"/>
                </a:lnTo>
                <a:lnTo>
                  <a:pt x="426741" y="260210"/>
                </a:lnTo>
                <a:lnTo>
                  <a:pt x="444200" y="218900"/>
                </a:lnTo>
                <a:lnTo>
                  <a:pt x="450386" y="172925"/>
                </a:lnTo>
                <a:lnTo>
                  <a:pt x="444200" y="126958"/>
                </a:lnTo>
                <a:lnTo>
                  <a:pt x="426741" y="85650"/>
                </a:lnTo>
                <a:lnTo>
                  <a:pt x="399657" y="50652"/>
                </a:lnTo>
                <a:lnTo>
                  <a:pt x="364598" y="23611"/>
                </a:lnTo>
                <a:lnTo>
                  <a:pt x="323210" y="6177"/>
                </a:lnTo>
                <a:lnTo>
                  <a:pt x="2771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28788" y="4745820"/>
            <a:ext cx="450850" cy="346075"/>
          </a:xfrm>
          <a:custGeom>
            <a:avLst/>
            <a:gdLst/>
            <a:ahLst/>
            <a:cxnLst/>
            <a:rect l="l" t="t" r="r" b="b"/>
            <a:pathLst>
              <a:path w="450850" h="346075">
                <a:moveTo>
                  <a:pt x="277143" y="345851"/>
                </a:moveTo>
                <a:lnTo>
                  <a:pt x="0" y="345851"/>
                </a:lnTo>
                <a:lnTo>
                  <a:pt x="0" y="0"/>
                </a:lnTo>
                <a:lnTo>
                  <a:pt x="277143" y="0"/>
                </a:lnTo>
                <a:lnTo>
                  <a:pt x="323210" y="6177"/>
                </a:lnTo>
                <a:lnTo>
                  <a:pt x="364598" y="23611"/>
                </a:lnTo>
                <a:lnTo>
                  <a:pt x="399657" y="50652"/>
                </a:lnTo>
                <a:lnTo>
                  <a:pt x="426741" y="85650"/>
                </a:lnTo>
                <a:lnTo>
                  <a:pt x="444200" y="126958"/>
                </a:lnTo>
                <a:lnTo>
                  <a:pt x="450386" y="172925"/>
                </a:lnTo>
                <a:lnTo>
                  <a:pt x="444200" y="218900"/>
                </a:lnTo>
                <a:lnTo>
                  <a:pt x="426741" y="260210"/>
                </a:lnTo>
                <a:lnTo>
                  <a:pt x="399657" y="295207"/>
                </a:lnTo>
                <a:lnTo>
                  <a:pt x="364598" y="322245"/>
                </a:lnTo>
                <a:lnTo>
                  <a:pt x="323210" y="339675"/>
                </a:lnTo>
                <a:lnTo>
                  <a:pt x="277143" y="345851"/>
                </a:lnTo>
                <a:close/>
              </a:path>
            </a:pathLst>
          </a:custGeom>
          <a:ln w="46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07382" y="4140625"/>
            <a:ext cx="346710" cy="0"/>
          </a:xfrm>
          <a:custGeom>
            <a:avLst/>
            <a:gdLst/>
            <a:ahLst/>
            <a:cxnLst/>
            <a:rect l="l" t="t" r="r" b="b"/>
            <a:pathLst>
              <a:path w="346710">
                <a:moveTo>
                  <a:pt x="0" y="0"/>
                </a:moveTo>
                <a:lnTo>
                  <a:pt x="346485" y="0"/>
                </a:lnTo>
              </a:path>
            </a:pathLst>
          </a:custGeom>
          <a:ln w="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07382" y="4313506"/>
            <a:ext cx="346710" cy="0"/>
          </a:xfrm>
          <a:custGeom>
            <a:avLst/>
            <a:gdLst/>
            <a:ahLst/>
            <a:cxnLst/>
            <a:rect l="l" t="t" r="r" b="b"/>
            <a:pathLst>
              <a:path w="346710">
                <a:moveTo>
                  <a:pt x="0" y="0"/>
                </a:moveTo>
                <a:lnTo>
                  <a:pt x="346485" y="0"/>
                </a:lnTo>
              </a:path>
            </a:pathLst>
          </a:custGeom>
          <a:ln w="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53868" y="4227088"/>
            <a:ext cx="346710" cy="0"/>
          </a:xfrm>
          <a:custGeom>
            <a:avLst/>
            <a:gdLst/>
            <a:ahLst/>
            <a:cxnLst/>
            <a:rect l="l" t="t" r="r" b="b"/>
            <a:pathLst>
              <a:path w="346710">
                <a:moveTo>
                  <a:pt x="346485" y="0"/>
                </a:moveTo>
                <a:lnTo>
                  <a:pt x="0" y="0"/>
                </a:lnTo>
              </a:path>
            </a:pathLst>
          </a:custGeom>
          <a:ln w="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28788" y="4054163"/>
            <a:ext cx="450850" cy="346075"/>
          </a:xfrm>
          <a:custGeom>
            <a:avLst/>
            <a:gdLst/>
            <a:ahLst/>
            <a:cxnLst/>
            <a:rect l="l" t="t" r="r" b="b"/>
            <a:pathLst>
              <a:path w="450850" h="346075">
                <a:moveTo>
                  <a:pt x="135047" y="0"/>
                </a:moveTo>
                <a:lnTo>
                  <a:pt x="0" y="0"/>
                </a:lnTo>
                <a:lnTo>
                  <a:pt x="27452" y="41835"/>
                </a:lnTo>
                <a:lnTo>
                  <a:pt x="47062" y="84866"/>
                </a:lnTo>
                <a:lnTo>
                  <a:pt x="58827" y="128694"/>
                </a:lnTo>
                <a:lnTo>
                  <a:pt x="62748" y="172925"/>
                </a:lnTo>
                <a:lnTo>
                  <a:pt x="58827" y="217143"/>
                </a:lnTo>
                <a:lnTo>
                  <a:pt x="47062" y="260965"/>
                </a:lnTo>
                <a:lnTo>
                  <a:pt x="27452" y="303985"/>
                </a:lnTo>
                <a:lnTo>
                  <a:pt x="0" y="345806"/>
                </a:lnTo>
                <a:lnTo>
                  <a:pt x="135047" y="345806"/>
                </a:lnTo>
                <a:lnTo>
                  <a:pt x="195145" y="333309"/>
                </a:lnTo>
                <a:lnTo>
                  <a:pt x="251273" y="316165"/>
                </a:lnTo>
                <a:lnTo>
                  <a:pt x="302804" y="294721"/>
                </a:lnTo>
                <a:lnTo>
                  <a:pt x="349109" y="269327"/>
                </a:lnTo>
                <a:lnTo>
                  <a:pt x="389560" y="240330"/>
                </a:lnTo>
                <a:lnTo>
                  <a:pt x="423528" y="208080"/>
                </a:lnTo>
                <a:lnTo>
                  <a:pt x="450381" y="172920"/>
                </a:lnTo>
                <a:lnTo>
                  <a:pt x="427567" y="141871"/>
                </a:lnTo>
                <a:lnTo>
                  <a:pt x="399132" y="113035"/>
                </a:lnTo>
                <a:lnTo>
                  <a:pt x="365517" y="86657"/>
                </a:lnTo>
                <a:lnTo>
                  <a:pt x="327160" y="62974"/>
                </a:lnTo>
                <a:lnTo>
                  <a:pt x="284498" y="42228"/>
                </a:lnTo>
                <a:lnTo>
                  <a:pt x="237967" y="24658"/>
                </a:lnTo>
                <a:lnTo>
                  <a:pt x="188004" y="10502"/>
                </a:lnTo>
                <a:lnTo>
                  <a:pt x="1350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28788" y="4054163"/>
            <a:ext cx="450850" cy="346075"/>
          </a:xfrm>
          <a:custGeom>
            <a:avLst/>
            <a:gdLst/>
            <a:ahLst/>
            <a:cxnLst/>
            <a:rect l="l" t="t" r="r" b="b"/>
            <a:pathLst>
              <a:path w="450850" h="346075">
                <a:moveTo>
                  <a:pt x="450386" y="172925"/>
                </a:moveTo>
                <a:lnTo>
                  <a:pt x="423528" y="208080"/>
                </a:lnTo>
                <a:lnTo>
                  <a:pt x="389560" y="240330"/>
                </a:lnTo>
                <a:lnTo>
                  <a:pt x="349109" y="269327"/>
                </a:lnTo>
                <a:lnTo>
                  <a:pt x="302804" y="294721"/>
                </a:lnTo>
                <a:lnTo>
                  <a:pt x="251273" y="316165"/>
                </a:lnTo>
                <a:lnTo>
                  <a:pt x="195145" y="333309"/>
                </a:lnTo>
                <a:lnTo>
                  <a:pt x="135047" y="345806"/>
                </a:lnTo>
                <a:lnTo>
                  <a:pt x="0" y="345806"/>
                </a:lnTo>
                <a:lnTo>
                  <a:pt x="27452" y="303985"/>
                </a:lnTo>
                <a:lnTo>
                  <a:pt x="47062" y="260965"/>
                </a:lnTo>
                <a:lnTo>
                  <a:pt x="58827" y="217143"/>
                </a:lnTo>
                <a:lnTo>
                  <a:pt x="62749" y="172920"/>
                </a:lnTo>
                <a:lnTo>
                  <a:pt x="58827" y="128694"/>
                </a:lnTo>
                <a:lnTo>
                  <a:pt x="47062" y="84866"/>
                </a:lnTo>
                <a:lnTo>
                  <a:pt x="27452" y="41835"/>
                </a:lnTo>
                <a:lnTo>
                  <a:pt x="0" y="0"/>
                </a:lnTo>
                <a:lnTo>
                  <a:pt x="135047" y="0"/>
                </a:lnTo>
                <a:lnTo>
                  <a:pt x="188004" y="10502"/>
                </a:lnTo>
                <a:lnTo>
                  <a:pt x="237967" y="24658"/>
                </a:lnTo>
                <a:lnTo>
                  <a:pt x="284498" y="42228"/>
                </a:lnTo>
                <a:lnTo>
                  <a:pt x="327160" y="62974"/>
                </a:lnTo>
                <a:lnTo>
                  <a:pt x="365517" y="86657"/>
                </a:lnTo>
                <a:lnTo>
                  <a:pt x="399132" y="113035"/>
                </a:lnTo>
                <a:lnTo>
                  <a:pt x="427567" y="141871"/>
                </a:lnTo>
                <a:lnTo>
                  <a:pt x="450386" y="172925"/>
                </a:lnTo>
                <a:close/>
              </a:path>
            </a:pathLst>
          </a:custGeom>
          <a:ln w="46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07382" y="4399969"/>
            <a:ext cx="121920" cy="43815"/>
          </a:xfrm>
          <a:custGeom>
            <a:avLst/>
            <a:gdLst/>
            <a:ahLst/>
            <a:cxnLst/>
            <a:rect l="l" t="t" r="r" b="b"/>
            <a:pathLst>
              <a:path w="121920" h="43814">
                <a:moveTo>
                  <a:pt x="121406" y="0"/>
                </a:moveTo>
                <a:lnTo>
                  <a:pt x="121406" y="43231"/>
                </a:lnTo>
                <a:lnTo>
                  <a:pt x="0" y="43231"/>
                </a:lnTo>
              </a:path>
            </a:pathLst>
          </a:custGeom>
          <a:ln w="4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07382" y="4010817"/>
            <a:ext cx="121920" cy="43815"/>
          </a:xfrm>
          <a:custGeom>
            <a:avLst/>
            <a:gdLst/>
            <a:ahLst/>
            <a:cxnLst/>
            <a:rect l="l" t="t" r="r" b="b"/>
            <a:pathLst>
              <a:path w="121920" h="43814">
                <a:moveTo>
                  <a:pt x="121406" y="43344"/>
                </a:moveTo>
                <a:lnTo>
                  <a:pt x="121406" y="0"/>
                </a:lnTo>
                <a:lnTo>
                  <a:pt x="0" y="0"/>
                </a:lnTo>
              </a:path>
            </a:pathLst>
          </a:custGeom>
          <a:ln w="4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77810" y="4201217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70" h="52070">
                <a:moveTo>
                  <a:pt x="25918" y="0"/>
                </a:moveTo>
                <a:lnTo>
                  <a:pt x="15825" y="2031"/>
                </a:lnTo>
                <a:lnTo>
                  <a:pt x="7587" y="7574"/>
                </a:lnTo>
                <a:lnTo>
                  <a:pt x="2035" y="15796"/>
                </a:lnTo>
                <a:lnTo>
                  <a:pt x="0" y="25870"/>
                </a:lnTo>
                <a:lnTo>
                  <a:pt x="2035" y="35944"/>
                </a:lnTo>
                <a:lnTo>
                  <a:pt x="7587" y="44167"/>
                </a:lnTo>
                <a:lnTo>
                  <a:pt x="15825" y="49709"/>
                </a:lnTo>
                <a:lnTo>
                  <a:pt x="25918" y="51741"/>
                </a:lnTo>
                <a:lnTo>
                  <a:pt x="36010" y="49709"/>
                </a:lnTo>
                <a:lnTo>
                  <a:pt x="44248" y="44167"/>
                </a:lnTo>
                <a:lnTo>
                  <a:pt x="49800" y="35944"/>
                </a:lnTo>
                <a:lnTo>
                  <a:pt x="51836" y="25870"/>
                </a:lnTo>
                <a:lnTo>
                  <a:pt x="49800" y="15796"/>
                </a:lnTo>
                <a:lnTo>
                  <a:pt x="44248" y="7574"/>
                </a:lnTo>
                <a:lnTo>
                  <a:pt x="36010" y="2031"/>
                </a:lnTo>
                <a:lnTo>
                  <a:pt x="259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77811" y="4201217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70" h="52070">
                <a:moveTo>
                  <a:pt x="51836" y="25870"/>
                </a:moveTo>
                <a:lnTo>
                  <a:pt x="49800" y="15796"/>
                </a:lnTo>
                <a:lnTo>
                  <a:pt x="44248" y="7574"/>
                </a:lnTo>
                <a:lnTo>
                  <a:pt x="36010" y="2031"/>
                </a:lnTo>
                <a:lnTo>
                  <a:pt x="25918" y="0"/>
                </a:lnTo>
                <a:lnTo>
                  <a:pt x="15825" y="2031"/>
                </a:lnTo>
                <a:lnTo>
                  <a:pt x="7587" y="7574"/>
                </a:lnTo>
                <a:lnTo>
                  <a:pt x="2035" y="15796"/>
                </a:lnTo>
                <a:lnTo>
                  <a:pt x="0" y="25870"/>
                </a:lnTo>
                <a:lnTo>
                  <a:pt x="2035" y="35944"/>
                </a:lnTo>
                <a:lnTo>
                  <a:pt x="7587" y="44167"/>
                </a:lnTo>
                <a:lnTo>
                  <a:pt x="15825" y="49709"/>
                </a:lnTo>
                <a:lnTo>
                  <a:pt x="25918" y="51741"/>
                </a:lnTo>
                <a:lnTo>
                  <a:pt x="36010" y="49709"/>
                </a:lnTo>
                <a:lnTo>
                  <a:pt x="44248" y="44167"/>
                </a:lnTo>
                <a:lnTo>
                  <a:pt x="49800" y="35944"/>
                </a:lnTo>
                <a:lnTo>
                  <a:pt x="51836" y="25870"/>
                </a:lnTo>
                <a:close/>
              </a:path>
            </a:pathLst>
          </a:custGeom>
          <a:ln w="46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28788" y="4054163"/>
            <a:ext cx="450850" cy="346075"/>
          </a:xfrm>
          <a:custGeom>
            <a:avLst/>
            <a:gdLst/>
            <a:ahLst/>
            <a:cxnLst/>
            <a:rect l="l" t="t" r="r" b="b"/>
            <a:pathLst>
              <a:path w="450850" h="346075">
                <a:moveTo>
                  <a:pt x="277143" y="0"/>
                </a:moveTo>
                <a:lnTo>
                  <a:pt x="0" y="0"/>
                </a:lnTo>
                <a:lnTo>
                  <a:pt x="0" y="345806"/>
                </a:lnTo>
                <a:lnTo>
                  <a:pt x="277143" y="345806"/>
                </a:lnTo>
                <a:lnTo>
                  <a:pt x="323210" y="339630"/>
                </a:lnTo>
                <a:lnTo>
                  <a:pt x="364598" y="322201"/>
                </a:lnTo>
                <a:lnTo>
                  <a:pt x="399657" y="295167"/>
                </a:lnTo>
                <a:lnTo>
                  <a:pt x="426741" y="260178"/>
                </a:lnTo>
                <a:lnTo>
                  <a:pt x="444200" y="218881"/>
                </a:lnTo>
                <a:lnTo>
                  <a:pt x="450386" y="172925"/>
                </a:lnTo>
                <a:lnTo>
                  <a:pt x="444200" y="126942"/>
                </a:lnTo>
                <a:lnTo>
                  <a:pt x="426741" y="85630"/>
                </a:lnTo>
                <a:lnTo>
                  <a:pt x="399657" y="50635"/>
                </a:lnTo>
                <a:lnTo>
                  <a:pt x="364598" y="23601"/>
                </a:lnTo>
                <a:lnTo>
                  <a:pt x="323210" y="6174"/>
                </a:lnTo>
                <a:lnTo>
                  <a:pt x="2771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28788" y="4054163"/>
            <a:ext cx="450850" cy="346075"/>
          </a:xfrm>
          <a:custGeom>
            <a:avLst/>
            <a:gdLst/>
            <a:ahLst/>
            <a:cxnLst/>
            <a:rect l="l" t="t" r="r" b="b"/>
            <a:pathLst>
              <a:path w="450850" h="346075">
                <a:moveTo>
                  <a:pt x="277143" y="345806"/>
                </a:moveTo>
                <a:lnTo>
                  <a:pt x="0" y="345806"/>
                </a:lnTo>
                <a:lnTo>
                  <a:pt x="0" y="0"/>
                </a:lnTo>
                <a:lnTo>
                  <a:pt x="277143" y="0"/>
                </a:lnTo>
                <a:lnTo>
                  <a:pt x="323210" y="6174"/>
                </a:lnTo>
                <a:lnTo>
                  <a:pt x="364598" y="23601"/>
                </a:lnTo>
                <a:lnTo>
                  <a:pt x="399657" y="50635"/>
                </a:lnTo>
                <a:lnTo>
                  <a:pt x="426741" y="85630"/>
                </a:lnTo>
                <a:lnTo>
                  <a:pt x="444200" y="126942"/>
                </a:lnTo>
                <a:lnTo>
                  <a:pt x="450386" y="172925"/>
                </a:lnTo>
                <a:lnTo>
                  <a:pt x="444200" y="218881"/>
                </a:lnTo>
                <a:lnTo>
                  <a:pt x="426741" y="260178"/>
                </a:lnTo>
                <a:lnTo>
                  <a:pt x="399657" y="295167"/>
                </a:lnTo>
                <a:lnTo>
                  <a:pt x="364598" y="322201"/>
                </a:lnTo>
                <a:lnTo>
                  <a:pt x="323210" y="339630"/>
                </a:lnTo>
                <a:lnTo>
                  <a:pt x="277143" y="345806"/>
                </a:lnTo>
                <a:close/>
              </a:path>
            </a:pathLst>
          </a:custGeom>
          <a:ln w="46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07382" y="3448922"/>
            <a:ext cx="346710" cy="0"/>
          </a:xfrm>
          <a:custGeom>
            <a:avLst/>
            <a:gdLst/>
            <a:ahLst/>
            <a:cxnLst/>
            <a:rect l="l" t="t" r="r" b="b"/>
            <a:pathLst>
              <a:path w="346710">
                <a:moveTo>
                  <a:pt x="0" y="0"/>
                </a:moveTo>
                <a:lnTo>
                  <a:pt x="346485" y="0"/>
                </a:lnTo>
              </a:path>
            </a:pathLst>
          </a:custGeom>
          <a:ln w="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07382" y="3621848"/>
            <a:ext cx="346710" cy="0"/>
          </a:xfrm>
          <a:custGeom>
            <a:avLst/>
            <a:gdLst/>
            <a:ahLst/>
            <a:cxnLst/>
            <a:rect l="l" t="t" r="r" b="b"/>
            <a:pathLst>
              <a:path w="346710">
                <a:moveTo>
                  <a:pt x="0" y="0"/>
                </a:moveTo>
                <a:lnTo>
                  <a:pt x="346485" y="0"/>
                </a:lnTo>
              </a:path>
            </a:pathLst>
          </a:custGeom>
          <a:ln w="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53868" y="3535385"/>
            <a:ext cx="346710" cy="0"/>
          </a:xfrm>
          <a:custGeom>
            <a:avLst/>
            <a:gdLst/>
            <a:ahLst/>
            <a:cxnLst/>
            <a:rect l="l" t="t" r="r" b="b"/>
            <a:pathLst>
              <a:path w="346710">
                <a:moveTo>
                  <a:pt x="346485" y="0"/>
                </a:moveTo>
                <a:lnTo>
                  <a:pt x="0" y="0"/>
                </a:lnTo>
              </a:path>
            </a:pathLst>
          </a:custGeom>
          <a:ln w="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28788" y="3362460"/>
            <a:ext cx="450850" cy="346075"/>
          </a:xfrm>
          <a:custGeom>
            <a:avLst/>
            <a:gdLst/>
            <a:ahLst/>
            <a:cxnLst/>
            <a:rect l="l" t="t" r="r" b="b"/>
            <a:pathLst>
              <a:path w="450850" h="346075">
                <a:moveTo>
                  <a:pt x="135047" y="0"/>
                </a:moveTo>
                <a:lnTo>
                  <a:pt x="0" y="0"/>
                </a:lnTo>
                <a:lnTo>
                  <a:pt x="27452" y="41835"/>
                </a:lnTo>
                <a:lnTo>
                  <a:pt x="47062" y="84867"/>
                </a:lnTo>
                <a:lnTo>
                  <a:pt x="58827" y="128697"/>
                </a:lnTo>
                <a:lnTo>
                  <a:pt x="62749" y="172925"/>
                </a:lnTo>
                <a:lnTo>
                  <a:pt x="58827" y="217154"/>
                </a:lnTo>
                <a:lnTo>
                  <a:pt x="47062" y="260984"/>
                </a:lnTo>
                <a:lnTo>
                  <a:pt x="27452" y="304016"/>
                </a:lnTo>
                <a:lnTo>
                  <a:pt x="0" y="345851"/>
                </a:lnTo>
                <a:lnTo>
                  <a:pt x="135047" y="345851"/>
                </a:lnTo>
                <a:lnTo>
                  <a:pt x="195145" y="333307"/>
                </a:lnTo>
                <a:lnTo>
                  <a:pt x="251273" y="316134"/>
                </a:lnTo>
                <a:lnTo>
                  <a:pt x="302804" y="294677"/>
                </a:lnTo>
                <a:lnTo>
                  <a:pt x="349109" y="269283"/>
                </a:lnTo>
                <a:lnTo>
                  <a:pt x="389560" y="240296"/>
                </a:lnTo>
                <a:lnTo>
                  <a:pt x="423528" y="208061"/>
                </a:lnTo>
                <a:lnTo>
                  <a:pt x="450386" y="172925"/>
                </a:lnTo>
                <a:lnTo>
                  <a:pt x="427567" y="141871"/>
                </a:lnTo>
                <a:lnTo>
                  <a:pt x="399132" y="113035"/>
                </a:lnTo>
                <a:lnTo>
                  <a:pt x="365517" y="86657"/>
                </a:lnTo>
                <a:lnTo>
                  <a:pt x="327160" y="62974"/>
                </a:lnTo>
                <a:lnTo>
                  <a:pt x="284498" y="42228"/>
                </a:lnTo>
                <a:lnTo>
                  <a:pt x="237967" y="24658"/>
                </a:lnTo>
                <a:lnTo>
                  <a:pt x="188004" y="10502"/>
                </a:lnTo>
                <a:lnTo>
                  <a:pt x="1350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28788" y="3362460"/>
            <a:ext cx="450850" cy="346075"/>
          </a:xfrm>
          <a:custGeom>
            <a:avLst/>
            <a:gdLst/>
            <a:ahLst/>
            <a:cxnLst/>
            <a:rect l="l" t="t" r="r" b="b"/>
            <a:pathLst>
              <a:path w="450850" h="346075">
                <a:moveTo>
                  <a:pt x="450386" y="172925"/>
                </a:moveTo>
                <a:lnTo>
                  <a:pt x="423528" y="208061"/>
                </a:lnTo>
                <a:lnTo>
                  <a:pt x="389560" y="240296"/>
                </a:lnTo>
                <a:lnTo>
                  <a:pt x="349109" y="269283"/>
                </a:lnTo>
                <a:lnTo>
                  <a:pt x="302804" y="294677"/>
                </a:lnTo>
                <a:lnTo>
                  <a:pt x="251273" y="316134"/>
                </a:lnTo>
                <a:lnTo>
                  <a:pt x="195145" y="333307"/>
                </a:lnTo>
                <a:lnTo>
                  <a:pt x="135047" y="345851"/>
                </a:lnTo>
                <a:lnTo>
                  <a:pt x="0" y="345851"/>
                </a:lnTo>
                <a:lnTo>
                  <a:pt x="27452" y="304016"/>
                </a:lnTo>
                <a:lnTo>
                  <a:pt x="47062" y="260984"/>
                </a:lnTo>
                <a:lnTo>
                  <a:pt x="58827" y="217154"/>
                </a:lnTo>
                <a:lnTo>
                  <a:pt x="62749" y="172925"/>
                </a:lnTo>
                <a:lnTo>
                  <a:pt x="58827" y="128697"/>
                </a:lnTo>
                <a:lnTo>
                  <a:pt x="47062" y="84867"/>
                </a:lnTo>
                <a:lnTo>
                  <a:pt x="27452" y="41835"/>
                </a:lnTo>
                <a:lnTo>
                  <a:pt x="0" y="0"/>
                </a:lnTo>
                <a:lnTo>
                  <a:pt x="135047" y="0"/>
                </a:lnTo>
                <a:lnTo>
                  <a:pt x="188004" y="10502"/>
                </a:lnTo>
                <a:lnTo>
                  <a:pt x="237967" y="24658"/>
                </a:lnTo>
                <a:lnTo>
                  <a:pt x="284498" y="42228"/>
                </a:lnTo>
                <a:lnTo>
                  <a:pt x="327160" y="62974"/>
                </a:lnTo>
                <a:lnTo>
                  <a:pt x="365517" y="86657"/>
                </a:lnTo>
                <a:lnTo>
                  <a:pt x="399132" y="113035"/>
                </a:lnTo>
                <a:lnTo>
                  <a:pt x="427567" y="141871"/>
                </a:lnTo>
                <a:lnTo>
                  <a:pt x="450386" y="172925"/>
                </a:lnTo>
                <a:close/>
              </a:path>
            </a:pathLst>
          </a:custGeom>
          <a:ln w="46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07382" y="3708311"/>
            <a:ext cx="121920" cy="43180"/>
          </a:xfrm>
          <a:custGeom>
            <a:avLst/>
            <a:gdLst/>
            <a:ahLst/>
            <a:cxnLst/>
            <a:rect l="l" t="t" r="r" b="b"/>
            <a:pathLst>
              <a:path w="121920" h="43179">
                <a:moveTo>
                  <a:pt x="121406" y="0"/>
                </a:moveTo>
                <a:lnTo>
                  <a:pt x="121406" y="43117"/>
                </a:lnTo>
                <a:lnTo>
                  <a:pt x="0" y="43117"/>
                </a:lnTo>
              </a:path>
            </a:pathLst>
          </a:custGeom>
          <a:ln w="4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07382" y="3319115"/>
            <a:ext cx="121920" cy="43815"/>
          </a:xfrm>
          <a:custGeom>
            <a:avLst/>
            <a:gdLst/>
            <a:ahLst/>
            <a:cxnLst/>
            <a:rect l="l" t="t" r="r" b="b"/>
            <a:pathLst>
              <a:path w="121920" h="43814">
                <a:moveTo>
                  <a:pt x="121406" y="43344"/>
                </a:moveTo>
                <a:lnTo>
                  <a:pt x="121406" y="0"/>
                </a:lnTo>
                <a:lnTo>
                  <a:pt x="0" y="0"/>
                </a:lnTo>
              </a:path>
            </a:pathLst>
          </a:custGeom>
          <a:ln w="4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77810" y="3509514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70" h="52070">
                <a:moveTo>
                  <a:pt x="25918" y="0"/>
                </a:moveTo>
                <a:lnTo>
                  <a:pt x="15825" y="2031"/>
                </a:lnTo>
                <a:lnTo>
                  <a:pt x="7587" y="7574"/>
                </a:lnTo>
                <a:lnTo>
                  <a:pt x="2035" y="15796"/>
                </a:lnTo>
                <a:lnTo>
                  <a:pt x="0" y="25870"/>
                </a:lnTo>
                <a:lnTo>
                  <a:pt x="2035" y="35944"/>
                </a:lnTo>
                <a:lnTo>
                  <a:pt x="7587" y="44167"/>
                </a:lnTo>
                <a:lnTo>
                  <a:pt x="15825" y="49709"/>
                </a:lnTo>
                <a:lnTo>
                  <a:pt x="25918" y="51741"/>
                </a:lnTo>
                <a:lnTo>
                  <a:pt x="36010" y="49709"/>
                </a:lnTo>
                <a:lnTo>
                  <a:pt x="44248" y="44167"/>
                </a:lnTo>
                <a:lnTo>
                  <a:pt x="49800" y="35944"/>
                </a:lnTo>
                <a:lnTo>
                  <a:pt x="51836" y="25870"/>
                </a:lnTo>
                <a:lnTo>
                  <a:pt x="49800" y="15796"/>
                </a:lnTo>
                <a:lnTo>
                  <a:pt x="44248" y="7574"/>
                </a:lnTo>
                <a:lnTo>
                  <a:pt x="36010" y="2031"/>
                </a:lnTo>
                <a:lnTo>
                  <a:pt x="259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77811" y="3509514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70" h="52070">
                <a:moveTo>
                  <a:pt x="51836" y="25870"/>
                </a:moveTo>
                <a:lnTo>
                  <a:pt x="49800" y="15796"/>
                </a:lnTo>
                <a:lnTo>
                  <a:pt x="44248" y="7574"/>
                </a:lnTo>
                <a:lnTo>
                  <a:pt x="36010" y="2031"/>
                </a:lnTo>
                <a:lnTo>
                  <a:pt x="25918" y="0"/>
                </a:lnTo>
                <a:lnTo>
                  <a:pt x="15825" y="2031"/>
                </a:lnTo>
                <a:lnTo>
                  <a:pt x="7587" y="7574"/>
                </a:lnTo>
                <a:lnTo>
                  <a:pt x="2035" y="15796"/>
                </a:lnTo>
                <a:lnTo>
                  <a:pt x="0" y="25870"/>
                </a:lnTo>
                <a:lnTo>
                  <a:pt x="2035" y="35944"/>
                </a:lnTo>
                <a:lnTo>
                  <a:pt x="7587" y="44167"/>
                </a:lnTo>
                <a:lnTo>
                  <a:pt x="15825" y="49709"/>
                </a:lnTo>
                <a:lnTo>
                  <a:pt x="25918" y="51741"/>
                </a:lnTo>
                <a:lnTo>
                  <a:pt x="36010" y="49709"/>
                </a:lnTo>
                <a:lnTo>
                  <a:pt x="44248" y="44167"/>
                </a:lnTo>
                <a:lnTo>
                  <a:pt x="49800" y="35944"/>
                </a:lnTo>
                <a:lnTo>
                  <a:pt x="51836" y="25870"/>
                </a:lnTo>
                <a:close/>
              </a:path>
            </a:pathLst>
          </a:custGeom>
          <a:ln w="46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28788" y="3362460"/>
            <a:ext cx="450850" cy="346075"/>
          </a:xfrm>
          <a:custGeom>
            <a:avLst/>
            <a:gdLst/>
            <a:ahLst/>
            <a:cxnLst/>
            <a:rect l="l" t="t" r="r" b="b"/>
            <a:pathLst>
              <a:path w="450850" h="346075">
                <a:moveTo>
                  <a:pt x="277143" y="0"/>
                </a:moveTo>
                <a:lnTo>
                  <a:pt x="0" y="0"/>
                </a:lnTo>
                <a:lnTo>
                  <a:pt x="0" y="345851"/>
                </a:lnTo>
                <a:lnTo>
                  <a:pt x="277143" y="345851"/>
                </a:lnTo>
                <a:lnTo>
                  <a:pt x="323210" y="339676"/>
                </a:lnTo>
                <a:lnTo>
                  <a:pt x="364598" y="322250"/>
                </a:lnTo>
                <a:lnTo>
                  <a:pt x="399657" y="295216"/>
                </a:lnTo>
                <a:lnTo>
                  <a:pt x="426741" y="260220"/>
                </a:lnTo>
                <a:lnTo>
                  <a:pt x="444200" y="218908"/>
                </a:lnTo>
                <a:lnTo>
                  <a:pt x="450386" y="172925"/>
                </a:lnTo>
                <a:lnTo>
                  <a:pt x="444200" y="126942"/>
                </a:lnTo>
                <a:lnTo>
                  <a:pt x="426741" y="85630"/>
                </a:lnTo>
                <a:lnTo>
                  <a:pt x="399657" y="50635"/>
                </a:lnTo>
                <a:lnTo>
                  <a:pt x="364598" y="23601"/>
                </a:lnTo>
                <a:lnTo>
                  <a:pt x="323210" y="6174"/>
                </a:lnTo>
                <a:lnTo>
                  <a:pt x="2771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228788" y="3362460"/>
            <a:ext cx="450850" cy="346075"/>
          </a:xfrm>
          <a:custGeom>
            <a:avLst/>
            <a:gdLst/>
            <a:ahLst/>
            <a:cxnLst/>
            <a:rect l="l" t="t" r="r" b="b"/>
            <a:pathLst>
              <a:path w="450850" h="346075">
                <a:moveTo>
                  <a:pt x="277143" y="345851"/>
                </a:moveTo>
                <a:lnTo>
                  <a:pt x="0" y="345851"/>
                </a:lnTo>
                <a:lnTo>
                  <a:pt x="0" y="0"/>
                </a:lnTo>
                <a:lnTo>
                  <a:pt x="277143" y="0"/>
                </a:lnTo>
                <a:lnTo>
                  <a:pt x="323210" y="6174"/>
                </a:lnTo>
                <a:lnTo>
                  <a:pt x="364598" y="23601"/>
                </a:lnTo>
                <a:lnTo>
                  <a:pt x="399657" y="50635"/>
                </a:lnTo>
                <a:lnTo>
                  <a:pt x="426741" y="85630"/>
                </a:lnTo>
                <a:lnTo>
                  <a:pt x="444200" y="126942"/>
                </a:lnTo>
                <a:lnTo>
                  <a:pt x="450386" y="172925"/>
                </a:lnTo>
                <a:lnTo>
                  <a:pt x="444200" y="218908"/>
                </a:lnTo>
                <a:lnTo>
                  <a:pt x="426741" y="260220"/>
                </a:lnTo>
                <a:lnTo>
                  <a:pt x="399657" y="295216"/>
                </a:lnTo>
                <a:lnTo>
                  <a:pt x="364598" y="322250"/>
                </a:lnTo>
                <a:lnTo>
                  <a:pt x="323210" y="339676"/>
                </a:lnTo>
                <a:lnTo>
                  <a:pt x="277143" y="345851"/>
                </a:lnTo>
                <a:close/>
              </a:path>
            </a:pathLst>
          </a:custGeom>
          <a:ln w="46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07449" y="5415919"/>
            <a:ext cx="260350" cy="298450"/>
          </a:xfrm>
          <a:custGeom>
            <a:avLst/>
            <a:gdLst/>
            <a:ahLst/>
            <a:cxnLst/>
            <a:rect l="l" t="t" r="r" b="b"/>
            <a:pathLst>
              <a:path w="260350" h="298450">
                <a:moveTo>
                  <a:pt x="129818" y="38896"/>
                </a:moveTo>
                <a:lnTo>
                  <a:pt x="0" y="298285"/>
                </a:lnTo>
                <a:lnTo>
                  <a:pt x="259864" y="298285"/>
                </a:lnTo>
                <a:lnTo>
                  <a:pt x="129818" y="38896"/>
                </a:lnTo>
                <a:close/>
              </a:path>
              <a:path w="260350" h="298450">
                <a:moveTo>
                  <a:pt x="129818" y="0"/>
                </a:moveTo>
                <a:lnTo>
                  <a:pt x="122255" y="1529"/>
                </a:lnTo>
                <a:lnTo>
                  <a:pt x="116035" y="5698"/>
                </a:lnTo>
                <a:lnTo>
                  <a:pt x="111818" y="11881"/>
                </a:lnTo>
                <a:lnTo>
                  <a:pt x="110266" y="19448"/>
                </a:lnTo>
                <a:lnTo>
                  <a:pt x="111818" y="27025"/>
                </a:lnTo>
                <a:lnTo>
                  <a:pt x="116035" y="33206"/>
                </a:lnTo>
                <a:lnTo>
                  <a:pt x="122255" y="37370"/>
                </a:lnTo>
                <a:lnTo>
                  <a:pt x="129818" y="38896"/>
                </a:lnTo>
                <a:lnTo>
                  <a:pt x="137477" y="37370"/>
                </a:lnTo>
                <a:lnTo>
                  <a:pt x="143687" y="33206"/>
                </a:lnTo>
                <a:lnTo>
                  <a:pt x="147850" y="27025"/>
                </a:lnTo>
                <a:lnTo>
                  <a:pt x="149370" y="19448"/>
                </a:lnTo>
                <a:lnTo>
                  <a:pt x="147850" y="11881"/>
                </a:lnTo>
                <a:lnTo>
                  <a:pt x="143687" y="5698"/>
                </a:lnTo>
                <a:lnTo>
                  <a:pt x="137477" y="1529"/>
                </a:lnTo>
                <a:lnTo>
                  <a:pt x="1298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17715" y="541591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70">
                <a:moveTo>
                  <a:pt x="19552" y="38896"/>
                </a:moveTo>
                <a:lnTo>
                  <a:pt x="27211" y="37370"/>
                </a:lnTo>
                <a:lnTo>
                  <a:pt x="33420" y="33206"/>
                </a:lnTo>
                <a:lnTo>
                  <a:pt x="37584" y="27025"/>
                </a:lnTo>
                <a:lnTo>
                  <a:pt x="39104" y="19448"/>
                </a:lnTo>
                <a:lnTo>
                  <a:pt x="37584" y="11881"/>
                </a:lnTo>
                <a:lnTo>
                  <a:pt x="33420" y="5698"/>
                </a:lnTo>
                <a:lnTo>
                  <a:pt x="27211" y="1529"/>
                </a:lnTo>
                <a:lnTo>
                  <a:pt x="19552" y="0"/>
                </a:lnTo>
                <a:lnTo>
                  <a:pt x="11989" y="1529"/>
                </a:lnTo>
                <a:lnTo>
                  <a:pt x="5769" y="5698"/>
                </a:lnTo>
                <a:lnTo>
                  <a:pt x="1552" y="11881"/>
                </a:lnTo>
                <a:lnTo>
                  <a:pt x="0" y="19448"/>
                </a:lnTo>
                <a:lnTo>
                  <a:pt x="1552" y="27025"/>
                </a:lnTo>
                <a:lnTo>
                  <a:pt x="5769" y="33206"/>
                </a:lnTo>
                <a:lnTo>
                  <a:pt x="11989" y="37370"/>
                </a:lnTo>
                <a:lnTo>
                  <a:pt x="19552" y="38896"/>
                </a:lnTo>
                <a:close/>
              </a:path>
            </a:pathLst>
          </a:custGeom>
          <a:ln w="46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07449" y="5454815"/>
            <a:ext cx="260350" cy="259715"/>
          </a:xfrm>
          <a:custGeom>
            <a:avLst/>
            <a:gdLst/>
            <a:ahLst/>
            <a:cxnLst/>
            <a:rect l="l" t="t" r="r" b="b"/>
            <a:pathLst>
              <a:path w="260350" h="259714">
                <a:moveTo>
                  <a:pt x="0" y="259388"/>
                </a:moveTo>
                <a:lnTo>
                  <a:pt x="129818" y="0"/>
                </a:lnTo>
                <a:lnTo>
                  <a:pt x="259864" y="259388"/>
                </a:lnTo>
                <a:lnTo>
                  <a:pt x="0" y="259388"/>
                </a:lnTo>
                <a:close/>
              </a:path>
            </a:pathLst>
          </a:custGeom>
          <a:ln w="46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53003" y="5415919"/>
            <a:ext cx="260350" cy="298450"/>
          </a:xfrm>
          <a:custGeom>
            <a:avLst/>
            <a:gdLst/>
            <a:ahLst/>
            <a:cxnLst/>
            <a:rect l="l" t="t" r="r" b="b"/>
            <a:pathLst>
              <a:path w="260350" h="298450">
                <a:moveTo>
                  <a:pt x="129932" y="38896"/>
                </a:moveTo>
                <a:lnTo>
                  <a:pt x="0" y="298285"/>
                </a:lnTo>
                <a:lnTo>
                  <a:pt x="259864" y="298285"/>
                </a:lnTo>
                <a:lnTo>
                  <a:pt x="129932" y="38896"/>
                </a:lnTo>
                <a:close/>
              </a:path>
              <a:path w="260350" h="298450">
                <a:moveTo>
                  <a:pt x="129932" y="0"/>
                </a:moveTo>
                <a:lnTo>
                  <a:pt x="122351" y="1529"/>
                </a:lnTo>
                <a:lnTo>
                  <a:pt x="116157" y="5698"/>
                </a:lnTo>
                <a:lnTo>
                  <a:pt x="111980" y="11881"/>
                </a:lnTo>
                <a:lnTo>
                  <a:pt x="110448" y="19448"/>
                </a:lnTo>
                <a:lnTo>
                  <a:pt x="111980" y="27025"/>
                </a:lnTo>
                <a:lnTo>
                  <a:pt x="116157" y="33206"/>
                </a:lnTo>
                <a:lnTo>
                  <a:pt x="122351" y="37370"/>
                </a:lnTo>
                <a:lnTo>
                  <a:pt x="129932" y="38896"/>
                </a:lnTo>
                <a:lnTo>
                  <a:pt x="137522" y="37370"/>
                </a:lnTo>
                <a:lnTo>
                  <a:pt x="143715" y="33206"/>
                </a:lnTo>
                <a:lnTo>
                  <a:pt x="147887" y="27025"/>
                </a:lnTo>
                <a:lnTo>
                  <a:pt x="149416" y="19448"/>
                </a:lnTo>
                <a:lnTo>
                  <a:pt x="147887" y="11881"/>
                </a:lnTo>
                <a:lnTo>
                  <a:pt x="143715" y="5698"/>
                </a:lnTo>
                <a:lnTo>
                  <a:pt x="137522" y="1529"/>
                </a:lnTo>
                <a:lnTo>
                  <a:pt x="1299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63451" y="541591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70">
                <a:moveTo>
                  <a:pt x="19484" y="38896"/>
                </a:moveTo>
                <a:lnTo>
                  <a:pt x="27074" y="37370"/>
                </a:lnTo>
                <a:lnTo>
                  <a:pt x="33267" y="33206"/>
                </a:lnTo>
                <a:lnTo>
                  <a:pt x="37439" y="27025"/>
                </a:lnTo>
                <a:lnTo>
                  <a:pt x="38968" y="19448"/>
                </a:lnTo>
                <a:lnTo>
                  <a:pt x="37439" y="11881"/>
                </a:lnTo>
                <a:lnTo>
                  <a:pt x="33267" y="5698"/>
                </a:lnTo>
                <a:lnTo>
                  <a:pt x="27074" y="1529"/>
                </a:lnTo>
                <a:lnTo>
                  <a:pt x="19484" y="0"/>
                </a:lnTo>
                <a:lnTo>
                  <a:pt x="11902" y="1529"/>
                </a:lnTo>
                <a:lnTo>
                  <a:pt x="5709" y="5698"/>
                </a:lnTo>
                <a:lnTo>
                  <a:pt x="1532" y="11881"/>
                </a:lnTo>
                <a:lnTo>
                  <a:pt x="0" y="19448"/>
                </a:lnTo>
                <a:lnTo>
                  <a:pt x="1532" y="27025"/>
                </a:lnTo>
                <a:lnTo>
                  <a:pt x="5709" y="33206"/>
                </a:lnTo>
                <a:lnTo>
                  <a:pt x="11902" y="37370"/>
                </a:lnTo>
                <a:lnTo>
                  <a:pt x="19484" y="38896"/>
                </a:lnTo>
                <a:close/>
              </a:path>
            </a:pathLst>
          </a:custGeom>
          <a:ln w="46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53003" y="5454815"/>
            <a:ext cx="260350" cy="259715"/>
          </a:xfrm>
          <a:custGeom>
            <a:avLst/>
            <a:gdLst/>
            <a:ahLst/>
            <a:cxnLst/>
            <a:rect l="l" t="t" r="r" b="b"/>
            <a:pathLst>
              <a:path w="260350" h="259714">
                <a:moveTo>
                  <a:pt x="0" y="259388"/>
                </a:moveTo>
                <a:lnTo>
                  <a:pt x="129932" y="0"/>
                </a:lnTo>
                <a:lnTo>
                  <a:pt x="259864" y="259388"/>
                </a:lnTo>
                <a:lnTo>
                  <a:pt x="0" y="259388"/>
                </a:lnTo>
                <a:close/>
              </a:path>
            </a:pathLst>
          </a:custGeom>
          <a:ln w="46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82935" y="2759262"/>
            <a:ext cx="0" cy="2678430"/>
          </a:xfrm>
          <a:custGeom>
            <a:avLst/>
            <a:gdLst/>
            <a:ahLst/>
            <a:cxnLst/>
            <a:rect l="l" t="t" r="r" b="b"/>
            <a:pathLst>
              <a:path h="2678429">
                <a:moveTo>
                  <a:pt x="0" y="2678261"/>
                </a:moveTo>
                <a:lnTo>
                  <a:pt x="0" y="0"/>
                </a:lnTo>
              </a:path>
            </a:pathLst>
          </a:custGeom>
          <a:ln w="4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37267" y="2928784"/>
            <a:ext cx="0" cy="2508885"/>
          </a:xfrm>
          <a:custGeom>
            <a:avLst/>
            <a:gdLst/>
            <a:ahLst/>
            <a:cxnLst/>
            <a:rect l="l" t="t" r="r" b="b"/>
            <a:pathLst>
              <a:path h="2508885">
                <a:moveTo>
                  <a:pt x="0" y="2508739"/>
                </a:moveTo>
                <a:lnTo>
                  <a:pt x="0" y="0"/>
                </a:lnTo>
              </a:path>
            </a:pathLst>
          </a:custGeom>
          <a:ln w="4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60124" y="5714204"/>
            <a:ext cx="277495" cy="138430"/>
          </a:xfrm>
          <a:custGeom>
            <a:avLst/>
            <a:gdLst/>
            <a:ahLst/>
            <a:cxnLst/>
            <a:rect l="l" t="t" r="r" b="b"/>
            <a:pathLst>
              <a:path w="277495" h="138429">
                <a:moveTo>
                  <a:pt x="277143" y="0"/>
                </a:moveTo>
                <a:lnTo>
                  <a:pt x="277143" y="138340"/>
                </a:lnTo>
                <a:lnTo>
                  <a:pt x="0" y="138340"/>
                </a:lnTo>
              </a:path>
            </a:pathLst>
          </a:custGeom>
          <a:ln w="46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60124" y="3621848"/>
            <a:ext cx="0" cy="2507615"/>
          </a:xfrm>
          <a:custGeom>
            <a:avLst/>
            <a:gdLst/>
            <a:ahLst/>
            <a:cxnLst/>
            <a:rect l="l" t="t" r="r" b="b"/>
            <a:pathLst>
              <a:path h="2507615">
                <a:moveTo>
                  <a:pt x="0" y="2507377"/>
                </a:moveTo>
                <a:lnTo>
                  <a:pt x="0" y="0"/>
                </a:lnTo>
              </a:path>
            </a:pathLst>
          </a:custGeom>
          <a:ln w="4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05747" y="5714204"/>
            <a:ext cx="277495" cy="138430"/>
          </a:xfrm>
          <a:custGeom>
            <a:avLst/>
            <a:gdLst/>
            <a:ahLst/>
            <a:cxnLst/>
            <a:rect l="l" t="t" r="r" b="b"/>
            <a:pathLst>
              <a:path w="277495" h="138429">
                <a:moveTo>
                  <a:pt x="277188" y="0"/>
                </a:moveTo>
                <a:lnTo>
                  <a:pt x="277188" y="138340"/>
                </a:lnTo>
                <a:lnTo>
                  <a:pt x="0" y="138340"/>
                </a:lnTo>
              </a:path>
            </a:pathLst>
          </a:custGeom>
          <a:ln w="46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05747" y="4140625"/>
            <a:ext cx="0" cy="1988820"/>
          </a:xfrm>
          <a:custGeom>
            <a:avLst/>
            <a:gdLst/>
            <a:ahLst/>
            <a:cxnLst/>
            <a:rect l="l" t="t" r="r" b="b"/>
            <a:pathLst>
              <a:path h="1988820">
                <a:moveTo>
                  <a:pt x="0" y="1988600"/>
                </a:moveTo>
                <a:lnTo>
                  <a:pt x="0" y="0"/>
                </a:lnTo>
              </a:path>
            </a:pathLst>
          </a:custGeom>
          <a:ln w="4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612775" y="2499419"/>
            <a:ext cx="299085" cy="259715"/>
          </a:xfrm>
          <a:custGeom>
            <a:avLst/>
            <a:gdLst/>
            <a:ahLst/>
            <a:cxnLst/>
            <a:rect l="l" t="t" r="r" b="b"/>
            <a:pathLst>
              <a:path w="299085" h="259714">
                <a:moveTo>
                  <a:pt x="0" y="0"/>
                </a:moveTo>
                <a:lnTo>
                  <a:pt x="0" y="259388"/>
                </a:lnTo>
                <a:lnTo>
                  <a:pt x="259864" y="129807"/>
                </a:lnTo>
                <a:lnTo>
                  <a:pt x="0" y="0"/>
                </a:lnTo>
                <a:close/>
              </a:path>
              <a:path w="299085" h="259714">
                <a:moveTo>
                  <a:pt x="279348" y="110291"/>
                </a:moveTo>
                <a:lnTo>
                  <a:pt x="271767" y="111840"/>
                </a:lnTo>
                <a:lnTo>
                  <a:pt x="265573" y="116049"/>
                </a:lnTo>
                <a:lnTo>
                  <a:pt x="261396" y="122258"/>
                </a:lnTo>
                <a:lnTo>
                  <a:pt x="259864" y="129807"/>
                </a:lnTo>
                <a:lnTo>
                  <a:pt x="261396" y="137356"/>
                </a:lnTo>
                <a:lnTo>
                  <a:pt x="265573" y="143565"/>
                </a:lnTo>
                <a:lnTo>
                  <a:pt x="271767" y="147774"/>
                </a:lnTo>
                <a:lnTo>
                  <a:pt x="279348" y="149324"/>
                </a:lnTo>
                <a:lnTo>
                  <a:pt x="286942" y="147774"/>
                </a:lnTo>
                <a:lnTo>
                  <a:pt x="293143" y="143565"/>
                </a:lnTo>
                <a:lnTo>
                  <a:pt x="297322" y="137356"/>
                </a:lnTo>
                <a:lnTo>
                  <a:pt x="298855" y="129807"/>
                </a:lnTo>
                <a:lnTo>
                  <a:pt x="297322" y="122258"/>
                </a:lnTo>
                <a:lnTo>
                  <a:pt x="293143" y="116049"/>
                </a:lnTo>
                <a:lnTo>
                  <a:pt x="286942" y="111840"/>
                </a:lnTo>
                <a:lnTo>
                  <a:pt x="279348" y="1102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72639" y="2609711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0" y="19516"/>
                </a:moveTo>
                <a:lnTo>
                  <a:pt x="1532" y="27065"/>
                </a:lnTo>
                <a:lnTo>
                  <a:pt x="5709" y="33274"/>
                </a:lnTo>
                <a:lnTo>
                  <a:pt x="11902" y="37483"/>
                </a:lnTo>
                <a:lnTo>
                  <a:pt x="19484" y="39033"/>
                </a:lnTo>
                <a:lnTo>
                  <a:pt x="27078" y="37483"/>
                </a:lnTo>
                <a:lnTo>
                  <a:pt x="33278" y="33274"/>
                </a:lnTo>
                <a:lnTo>
                  <a:pt x="37458" y="27065"/>
                </a:lnTo>
                <a:lnTo>
                  <a:pt x="38991" y="19516"/>
                </a:lnTo>
                <a:lnTo>
                  <a:pt x="37458" y="11967"/>
                </a:lnTo>
                <a:lnTo>
                  <a:pt x="33278" y="5758"/>
                </a:lnTo>
                <a:lnTo>
                  <a:pt x="27078" y="1549"/>
                </a:lnTo>
                <a:lnTo>
                  <a:pt x="19484" y="0"/>
                </a:lnTo>
                <a:lnTo>
                  <a:pt x="11902" y="1549"/>
                </a:lnTo>
                <a:lnTo>
                  <a:pt x="5709" y="5758"/>
                </a:lnTo>
                <a:lnTo>
                  <a:pt x="1532" y="11967"/>
                </a:lnTo>
                <a:lnTo>
                  <a:pt x="0" y="19516"/>
                </a:lnTo>
                <a:close/>
              </a:path>
            </a:pathLst>
          </a:custGeom>
          <a:ln w="46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612775" y="2499419"/>
            <a:ext cx="260350" cy="259715"/>
          </a:xfrm>
          <a:custGeom>
            <a:avLst/>
            <a:gdLst/>
            <a:ahLst/>
            <a:cxnLst/>
            <a:rect l="l" t="t" r="r" b="b"/>
            <a:pathLst>
              <a:path w="260350" h="259714">
                <a:moveTo>
                  <a:pt x="0" y="0"/>
                </a:moveTo>
                <a:lnTo>
                  <a:pt x="259864" y="129807"/>
                </a:lnTo>
                <a:lnTo>
                  <a:pt x="0" y="259388"/>
                </a:lnTo>
                <a:lnTo>
                  <a:pt x="0" y="0"/>
                </a:lnTo>
                <a:close/>
              </a:path>
            </a:pathLst>
          </a:custGeom>
          <a:ln w="46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92124" y="2627412"/>
            <a:ext cx="2215515" cy="1905"/>
          </a:xfrm>
          <a:custGeom>
            <a:avLst/>
            <a:gdLst/>
            <a:ahLst/>
            <a:cxnLst/>
            <a:rect l="l" t="t" r="r" b="b"/>
            <a:pathLst>
              <a:path w="2215515" h="1905">
                <a:moveTo>
                  <a:pt x="2215258" y="0"/>
                </a:moveTo>
                <a:lnTo>
                  <a:pt x="0" y="1815"/>
                </a:lnTo>
              </a:path>
            </a:pathLst>
          </a:custGeom>
          <a:ln w="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196992" y="2629227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>
                <a:moveTo>
                  <a:pt x="415782" y="0"/>
                </a:moveTo>
                <a:lnTo>
                  <a:pt x="0" y="0"/>
                </a:lnTo>
              </a:path>
            </a:pathLst>
          </a:custGeom>
          <a:ln w="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196992" y="3059726"/>
            <a:ext cx="2910840" cy="0"/>
          </a:xfrm>
          <a:custGeom>
            <a:avLst/>
            <a:gdLst/>
            <a:ahLst/>
            <a:cxnLst/>
            <a:rect l="l" t="t" r="r" b="b"/>
            <a:pathLst>
              <a:path w="2910840">
                <a:moveTo>
                  <a:pt x="2910389" y="0"/>
                </a:moveTo>
                <a:lnTo>
                  <a:pt x="0" y="0"/>
                </a:lnTo>
              </a:path>
            </a:pathLst>
          </a:custGeom>
          <a:ln w="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196992" y="3751429"/>
            <a:ext cx="2910840" cy="0"/>
          </a:xfrm>
          <a:custGeom>
            <a:avLst/>
            <a:gdLst/>
            <a:ahLst/>
            <a:cxnLst/>
            <a:rect l="l" t="t" r="r" b="b"/>
            <a:pathLst>
              <a:path w="2910840">
                <a:moveTo>
                  <a:pt x="2910389" y="0"/>
                </a:moveTo>
                <a:lnTo>
                  <a:pt x="0" y="0"/>
                </a:lnTo>
              </a:path>
            </a:pathLst>
          </a:custGeom>
          <a:ln w="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196992" y="4443200"/>
            <a:ext cx="2910840" cy="0"/>
          </a:xfrm>
          <a:custGeom>
            <a:avLst/>
            <a:gdLst/>
            <a:ahLst/>
            <a:cxnLst/>
            <a:rect l="l" t="t" r="r" b="b"/>
            <a:pathLst>
              <a:path w="2910840">
                <a:moveTo>
                  <a:pt x="2910389" y="0"/>
                </a:moveTo>
                <a:lnTo>
                  <a:pt x="0" y="0"/>
                </a:lnTo>
              </a:path>
            </a:pathLst>
          </a:custGeom>
          <a:ln w="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196992" y="5134903"/>
            <a:ext cx="2910840" cy="0"/>
          </a:xfrm>
          <a:custGeom>
            <a:avLst/>
            <a:gdLst/>
            <a:ahLst/>
            <a:cxnLst/>
            <a:rect l="l" t="t" r="r" b="b"/>
            <a:pathLst>
              <a:path w="2910840">
                <a:moveTo>
                  <a:pt x="2910389" y="0"/>
                </a:moveTo>
                <a:lnTo>
                  <a:pt x="0" y="0"/>
                </a:lnTo>
              </a:path>
            </a:pathLst>
          </a:custGeom>
          <a:ln w="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582935" y="2757220"/>
            <a:ext cx="1524635" cy="0"/>
          </a:xfrm>
          <a:custGeom>
            <a:avLst/>
            <a:gdLst/>
            <a:ahLst/>
            <a:cxnLst/>
            <a:rect l="l" t="t" r="r" b="b"/>
            <a:pathLst>
              <a:path w="1524635">
                <a:moveTo>
                  <a:pt x="1524446" y="0"/>
                </a:moveTo>
                <a:lnTo>
                  <a:pt x="0" y="0"/>
                </a:lnTo>
              </a:path>
            </a:pathLst>
          </a:custGeom>
          <a:ln w="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137267" y="2930145"/>
            <a:ext cx="970280" cy="0"/>
          </a:xfrm>
          <a:custGeom>
            <a:avLst/>
            <a:gdLst/>
            <a:ahLst/>
            <a:cxnLst/>
            <a:rect l="l" t="t" r="r" b="b"/>
            <a:pathLst>
              <a:path w="970279">
                <a:moveTo>
                  <a:pt x="970114" y="0"/>
                </a:moveTo>
                <a:lnTo>
                  <a:pt x="0" y="0"/>
                </a:lnTo>
              </a:path>
            </a:pathLst>
          </a:custGeom>
          <a:ln w="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028558" y="2629227"/>
            <a:ext cx="0" cy="2075180"/>
          </a:xfrm>
          <a:custGeom>
            <a:avLst/>
            <a:gdLst/>
            <a:ahLst/>
            <a:cxnLst/>
            <a:rect l="l" t="t" r="r" b="b"/>
            <a:pathLst>
              <a:path h="2075179">
                <a:moveTo>
                  <a:pt x="0" y="0"/>
                </a:moveTo>
                <a:lnTo>
                  <a:pt x="0" y="2075108"/>
                </a:lnTo>
              </a:path>
            </a:pathLst>
          </a:custGeom>
          <a:ln w="4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028558" y="3319115"/>
            <a:ext cx="2078989" cy="0"/>
          </a:xfrm>
          <a:custGeom>
            <a:avLst/>
            <a:gdLst/>
            <a:ahLst/>
            <a:cxnLst/>
            <a:rect l="l" t="t" r="r" b="b"/>
            <a:pathLst>
              <a:path w="2078989">
                <a:moveTo>
                  <a:pt x="2078823" y="0"/>
                </a:moveTo>
                <a:lnTo>
                  <a:pt x="0" y="0"/>
                </a:lnTo>
              </a:path>
            </a:pathLst>
          </a:custGeom>
          <a:ln w="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582935" y="3448922"/>
            <a:ext cx="1524635" cy="0"/>
          </a:xfrm>
          <a:custGeom>
            <a:avLst/>
            <a:gdLst/>
            <a:ahLst/>
            <a:cxnLst/>
            <a:rect l="l" t="t" r="r" b="b"/>
            <a:pathLst>
              <a:path w="1524635">
                <a:moveTo>
                  <a:pt x="1524446" y="0"/>
                </a:moveTo>
                <a:lnTo>
                  <a:pt x="0" y="0"/>
                </a:lnTo>
              </a:path>
            </a:pathLst>
          </a:custGeom>
          <a:ln w="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860124" y="3621848"/>
            <a:ext cx="1247775" cy="0"/>
          </a:xfrm>
          <a:custGeom>
            <a:avLst/>
            <a:gdLst/>
            <a:ahLst/>
            <a:cxnLst/>
            <a:rect l="l" t="t" r="r" b="b"/>
            <a:pathLst>
              <a:path w="1247775">
                <a:moveTo>
                  <a:pt x="1247258" y="0"/>
                </a:moveTo>
                <a:lnTo>
                  <a:pt x="0" y="0"/>
                </a:lnTo>
              </a:path>
            </a:pathLst>
          </a:custGeom>
          <a:ln w="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028558" y="4010817"/>
            <a:ext cx="2078989" cy="0"/>
          </a:xfrm>
          <a:custGeom>
            <a:avLst/>
            <a:gdLst/>
            <a:ahLst/>
            <a:cxnLst/>
            <a:rect l="l" t="t" r="r" b="b"/>
            <a:pathLst>
              <a:path w="2078989">
                <a:moveTo>
                  <a:pt x="2078823" y="0"/>
                </a:moveTo>
                <a:lnTo>
                  <a:pt x="0" y="0"/>
                </a:lnTo>
              </a:path>
            </a:pathLst>
          </a:custGeom>
          <a:ln w="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305747" y="4140625"/>
            <a:ext cx="1802130" cy="0"/>
          </a:xfrm>
          <a:custGeom>
            <a:avLst/>
            <a:gdLst/>
            <a:ahLst/>
            <a:cxnLst/>
            <a:rect l="l" t="t" r="r" b="b"/>
            <a:pathLst>
              <a:path w="1802129">
                <a:moveTo>
                  <a:pt x="1801635" y="0"/>
                </a:moveTo>
                <a:lnTo>
                  <a:pt x="0" y="0"/>
                </a:lnTo>
              </a:path>
            </a:pathLst>
          </a:custGeom>
          <a:ln w="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137267" y="4313506"/>
            <a:ext cx="970280" cy="0"/>
          </a:xfrm>
          <a:custGeom>
            <a:avLst/>
            <a:gdLst/>
            <a:ahLst/>
            <a:cxnLst/>
            <a:rect l="l" t="t" r="r" b="b"/>
            <a:pathLst>
              <a:path w="970279">
                <a:moveTo>
                  <a:pt x="970114" y="0"/>
                </a:moveTo>
                <a:lnTo>
                  <a:pt x="0" y="0"/>
                </a:lnTo>
              </a:path>
            </a:pathLst>
          </a:custGeom>
          <a:ln w="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028558" y="4702588"/>
            <a:ext cx="2078989" cy="0"/>
          </a:xfrm>
          <a:custGeom>
            <a:avLst/>
            <a:gdLst/>
            <a:ahLst/>
            <a:cxnLst/>
            <a:rect l="l" t="t" r="r" b="b"/>
            <a:pathLst>
              <a:path w="2078989">
                <a:moveTo>
                  <a:pt x="2078823" y="0"/>
                </a:moveTo>
                <a:lnTo>
                  <a:pt x="0" y="0"/>
                </a:lnTo>
              </a:path>
            </a:pathLst>
          </a:custGeom>
          <a:ln w="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305747" y="4832283"/>
            <a:ext cx="1802130" cy="0"/>
          </a:xfrm>
          <a:custGeom>
            <a:avLst/>
            <a:gdLst/>
            <a:ahLst/>
            <a:cxnLst/>
            <a:rect l="l" t="t" r="r" b="b"/>
            <a:pathLst>
              <a:path w="1802129">
                <a:moveTo>
                  <a:pt x="1801635" y="0"/>
                </a:moveTo>
                <a:lnTo>
                  <a:pt x="0" y="0"/>
                </a:lnTo>
              </a:path>
            </a:pathLst>
          </a:custGeom>
          <a:ln w="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860124" y="5005209"/>
            <a:ext cx="1247775" cy="0"/>
          </a:xfrm>
          <a:custGeom>
            <a:avLst/>
            <a:gdLst/>
            <a:ahLst/>
            <a:cxnLst/>
            <a:rect l="l" t="t" r="r" b="b"/>
            <a:pathLst>
              <a:path w="1247775">
                <a:moveTo>
                  <a:pt x="1247258" y="0"/>
                </a:moveTo>
                <a:lnTo>
                  <a:pt x="0" y="0"/>
                </a:lnTo>
              </a:path>
            </a:pathLst>
          </a:custGeom>
          <a:ln w="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007778" y="2608576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780" y="0"/>
                </a:moveTo>
                <a:lnTo>
                  <a:pt x="12689" y="1599"/>
                </a:lnTo>
                <a:lnTo>
                  <a:pt x="6084" y="5985"/>
                </a:lnTo>
                <a:lnTo>
                  <a:pt x="1632" y="12541"/>
                </a:lnTo>
                <a:lnTo>
                  <a:pt x="0" y="20651"/>
                </a:lnTo>
                <a:lnTo>
                  <a:pt x="1632" y="28664"/>
                </a:lnTo>
                <a:lnTo>
                  <a:pt x="6084" y="35231"/>
                </a:lnTo>
                <a:lnTo>
                  <a:pt x="12689" y="39671"/>
                </a:lnTo>
                <a:lnTo>
                  <a:pt x="20780" y="41302"/>
                </a:lnTo>
                <a:lnTo>
                  <a:pt x="28870" y="39671"/>
                </a:lnTo>
                <a:lnTo>
                  <a:pt x="35475" y="35231"/>
                </a:lnTo>
                <a:lnTo>
                  <a:pt x="39927" y="28664"/>
                </a:lnTo>
                <a:lnTo>
                  <a:pt x="41560" y="20651"/>
                </a:lnTo>
                <a:lnTo>
                  <a:pt x="39927" y="12541"/>
                </a:lnTo>
                <a:lnTo>
                  <a:pt x="35475" y="5985"/>
                </a:lnTo>
                <a:lnTo>
                  <a:pt x="28870" y="1599"/>
                </a:lnTo>
                <a:lnTo>
                  <a:pt x="207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007778" y="2608576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41560" y="20651"/>
                </a:moveTo>
                <a:lnTo>
                  <a:pt x="39927" y="12541"/>
                </a:lnTo>
                <a:lnTo>
                  <a:pt x="35475" y="5985"/>
                </a:lnTo>
                <a:lnTo>
                  <a:pt x="28870" y="1599"/>
                </a:lnTo>
                <a:lnTo>
                  <a:pt x="20780" y="0"/>
                </a:lnTo>
                <a:lnTo>
                  <a:pt x="12689" y="1599"/>
                </a:lnTo>
                <a:lnTo>
                  <a:pt x="6084" y="5985"/>
                </a:lnTo>
                <a:lnTo>
                  <a:pt x="1632" y="12541"/>
                </a:lnTo>
                <a:lnTo>
                  <a:pt x="0" y="20651"/>
                </a:lnTo>
                <a:lnTo>
                  <a:pt x="1632" y="28664"/>
                </a:lnTo>
                <a:lnTo>
                  <a:pt x="6084" y="35231"/>
                </a:lnTo>
                <a:lnTo>
                  <a:pt x="12689" y="39671"/>
                </a:lnTo>
                <a:lnTo>
                  <a:pt x="20780" y="41302"/>
                </a:lnTo>
                <a:lnTo>
                  <a:pt x="28870" y="39671"/>
                </a:lnTo>
                <a:lnTo>
                  <a:pt x="35475" y="35231"/>
                </a:lnTo>
                <a:lnTo>
                  <a:pt x="39927" y="28664"/>
                </a:lnTo>
                <a:lnTo>
                  <a:pt x="41560" y="20651"/>
                </a:lnTo>
                <a:close/>
              </a:path>
            </a:pathLst>
          </a:custGeom>
          <a:ln w="46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007778" y="3296648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780" y="0"/>
                </a:moveTo>
                <a:lnTo>
                  <a:pt x="12689" y="1634"/>
                </a:lnTo>
                <a:lnTo>
                  <a:pt x="6084" y="6098"/>
                </a:lnTo>
                <a:lnTo>
                  <a:pt x="1632" y="12733"/>
                </a:lnTo>
                <a:lnTo>
                  <a:pt x="0" y="20878"/>
                </a:lnTo>
                <a:lnTo>
                  <a:pt x="1632" y="28891"/>
                </a:lnTo>
                <a:lnTo>
                  <a:pt x="6084" y="35458"/>
                </a:lnTo>
                <a:lnTo>
                  <a:pt x="12689" y="39898"/>
                </a:lnTo>
                <a:lnTo>
                  <a:pt x="20780" y="41529"/>
                </a:lnTo>
                <a:lnTo>
                  <a:pt x="28870" y="39898"/>
                </a:lnTo>
                <a:lnTo>
                  <a:pt x="35475" y="35458"/>
                </a:lnTo>
                <a:lnTo>
                  <a:pt x="39927" y="28891"/>
                </a:lnTo>
                <a:lnTo>
                  <a:pt x="41560" y="20878"/>
                </a:lnTo>
                <a:lnTo>
                  <a:pt x="39927" y="12733"/>
                </a:lnTo>
                <a:lnTo>
                  <a:pt x="35475" y="6098"/>
                </a:lnTo>
                <a:lnTo>
                  <a:pt x="28870" y="1634"/>
                </a:lnTo>
                <a:lnTo>
                  <a:pt x="207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007778" y="3296648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41560" y="20878"/>
                </a:moveTo>
                <a:lnTo>
                  <a:pt x="39927" y="12733"/>
                </a:lnTo>
                <a:lnTo>
                  <a:pt x="35475" y="6098"/>
                </a:lnTo>
                <a:lnTo>
                  <a:pt x="28870" y="1634"/>
                </a:lnTo>
                <a:lnTo>
                  <a:pt x="20780" y="0"/>
                </a:lnTo>
                <a:lnTo>
                  <a:pt x="12689" y="1634"/>
                </a:lnTo>
                <a:lnTo>
                  <a:pt x="6084" y="6098"/>
                </a:lnTo>
                <a:lnTo>
                  <a:pt x="1632" y="12733"/>
                </a:lnTo>
                <a:lnTo>
                  <a:pt x="0" y="20878"/>
                </a:lnTo>
                <a:lnTo>
                  <a:pt x="1632" y="28891"/>
                </a:lnTo>
                <a:lnTo>
                  <a:pt x="6084" y="35458"/>
                </a:lnTo>
                <a:lnTo>
                  <a:pt x="12689" y="39898"/>
                </a:lnTo>
                <a:lnTo>
                  <a:pt x="20780" y="41529"/>
                </a:lnTo>
                <a:lnTo>
                  <a:pt x="28870" y="39898"/>
                </a:lnTo>
                <a:lnTo>
                  <a:pt x="35475" y="35458"/>
                </a:lnTo>
                <a:lnTo>
                  <a:pt x="39927" y="28891"/>
                </a:lnTo>
                <a:lnTo>
                  <a:pt x="41560" y="20878"/>
                </a:lnTo>
                <a:close/>
              </a:path>
            </a:pathLst>
          </a:custGeom>
          <a:ln w="46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007778" y="3991982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780" y="0"/>
                </a:moveTo>
                <a:lnTo>
                  <a:pt x="12689" y="1599"/>
                </a:lnTo>
                <a:lnTo>
                  <a:pt x="6084" y="5985"/>
                </a:lnTo>
                <a:lnTo>
                  <a:pt x="1632" y="12541"/>
                </a:lnTo>
                <a:lnTo>
                  <a:pt x="0" y="20651"/>
                </a:lnTo>
                <a:lnTo>
                  <a:pt x="1632" y="28664"/>
                </a:lnTo>
                <a:lnTo>
                  <a:pt x="6084" y="35231"/>
                </a:lnTo>
                <a:lnTo>
                  <a:pt x="12689" y="39671"/>
                </a:lnTo>
                <a:lnTo>
                  <a:pt x="20780" y="41302"/>
                </a:lnTo>
                <a:lnTo>
                  <a:pt x="28870" y="39671"/>
                </a:lnTo>
                <a:lnTo>
                  <a:pt x="35475" y="35231"/>
                </a:lnTo>
                <a:lnTo>
                  <a:pt x="39927" y="28664"/>
                </a:lnTo>
                <a:lnTo>
                  <a:pt x="41560" y="20651"/>
                </a:lnTo>
                <a:lnTo>
                  <a:pt x="39927" y="12541"/>
                </a:lnTo>
                <a:lnTo>
                  <a:pt x="35475" y="5985"/>
                </a:lnTo>
                <a:lnTo>
                  <a:pt x="28870" y="1599"/>
                </a:lnTo>
                <a:lnTo>
                  <a:pt x="207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007778" y="3991982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41560" y="20651"/>
                </a:moveTo>
                <a:lnTo>
                  <a:pt x="39927" y="12541"/>
                </a:lnTo>
                <a:lnTo>
                  <a:pt x="35475" y="5985"/>
                </a:lnTo>
                <a:lnTo>
                  <a:pt x="28870" y="1599"/>
                </a:lnTo>
                <a:lnTo>
                  <a:pt x="20780" y="0"/>
                </a:lnTo>
                <a:lnTo>
                  <a:pt x="12689" y="1599"/>
                </a:lnTo>
                <a:lnTo>
                  <a:pt x="6084" y="5985"/>
                </a:lnTo>
                <a:lnTo>
                  <a:pt x="1632" y="12541"/>
                </a:lnTo>
                <a:lnTo>
                  <a:pt x="0" y="20651"/>
                </a:lnTo>
                <a:lnTo>
                  <a:pt x="1632" y="28664"/>
                </a:lnTo>
                <a:lnTo>
                  <a:pt x="6084" y="35231"/>
                </a:lnTo>
                <a:lnTo>
                  <a:pt x="12689" y="39671"/>
                </a:lnTo>
                <a:lnTo>
                  <a:pt x="20780" y="41302"/>
                </a:lnTo>
                <a:lnTo>
                  <a:pt x="28870" y="39671"/>
                </a:lnTo>
                <a:lnTo>
                  <a:pt x="35475" y="35231"/>
                </a:lnTo>
                <a:lnTo>
                  <a:pt x="39927" y="28664"/>
                </a:lnTo>
                <a:lnTo>
                  <a:pt x="41560" y="20651"/>
                </a:lnTo>
                <a:close/>
              </a:path>
            </a:pathLst>
          </a:custGeom>
          <a:ln w="46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562155" y="3428044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780" y="0"/>
                </a:moveTo>
                <a:lnTo>
                  <a:pt x="12689" y="1634"/>
                </a:lnTo>
                <a:lnTo>
                  <a:pt x="6084" y="6098"/>
                </a:lnTo>
                <a:lnTo>
                  <a:pt x="1632" y="12733"/>
                </a:lnTo>
                <a:lnTo>
                  <a:pt x="0" y="20878"/>
                </a:lnTo>
                <a:lnTo>
                  <a:pt x="1632" y="28891"/>
                </a:lnTo>
                <a:lnTo>
                  <a:pt x="6084" y="35458"/>
                </a:lnTo>
                <a:lnTo>
                  <a:pt x="12689" y="39898"/>
                </a:lnTo>
                <a:lnTo>
                  <a:pt x="20780" y="41529"/>
                </a:lnTo>
                <a:lnTo>
                  <a:pt x="28870" y="39898"/>
                </a:lnTo>
                <a:lnTo>
                  <a:pt x="35475" y="35458"/>
                </a:lnTo>
                <a:lnTo>
                  <a:pt x="39927" y="28891"/>
                </a:lnTo>
                <a:lnTo>
                  <a:pt x="41560" y="20878"/>
                </a:lnTo>
                <a:lnTo>
                  <a:pt x="39927" y="12733"/>
                </a:lnTo>
                <a:lnTo>
                  <a:pt x="35475" y="6098"/>
                </a:lnTo>
                <a:lnTo>
                  <a:pt x="28870" y="1634"/>
                </a:lnTo>
                <a:lnTo>
                  <a:pt x="207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562155" y="3428044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41560" y="20878"/>
                </a:moveTo>
                <a:lnTo>
                  <a:pt x="39927" y="12733"/>
                </a:lnTo>
                <a:lnTo>
                  <a:pt x="35475" y="6098"/>
                </a:lnTo>
                <a:lnTo>
                  <a:pt x="28870" y="1634"/>
                </a:lnTo>
                <a:lnTo>
                  <a:pt x="20780" y="0"/>
                </a:lnTo>
                <a:lnTo>
                  <a:pt x="12689" y="1634"/>
                </a:lnTo>
                <a:lnTo>
                  <a:pt x="6084" y="6098"/>
                </a:lnTo>
                <a:lnTo>
                  <a:pt x="1632" y="12733"/>
                </a:lnTo>
                <a:lnTo>
                  <a:pt x="0" y="20878"/>
                </a:lnTo>
                <a:lnTo>
                  <a:pt x="1632" y="28891"/>
                </a:lnTo>
                <a:lnTo>
                  <a:pt x="6084" y="35458"/>
                </a:lnTo>
                <a:lnTo>
                  <a:pt x="12689" y="39898"/>
                </a:lnTo>
                <a:lnTo>
                  <a:pt x="20780" y="41529"/>
                </a:lnTo>
                <a:lnTo>
                  <a:pt x="28870" y="39898"/>
                </a:lnTo>
                <a:lnTo>
                  <a:pt x="35475" y="35458"/>
                </a:lnTo>
                <a:lnTo>
                  <a:pt x="39927" y="28891"/>
                </a:lnTo>
                <a:lnTo>
                  <a:pt x="41560" y="20878"/>
                </a:lnTo>
                <a:close/>
              </a:path>
            </a:pathLst>
          </a:custGeom>
          <a:ln w="46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116578" y="4292673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689" y="0"/>
                </a:moveTo>
                <a:lnTo>
                  <a:pt x="12660" y="1643"/>
                </a:lnTo>
                <a:lnTo>
                  <a:pt x="6081" y="6118"/>
                </a:lnTo>
                <a:lnTo>
                  <a:pt x="1634" y="12742"/>
                </a:lnTo>
                <a:lnTo>
                  <a:pt x="0" y="20832"/>
                </a:lnTo>
                <a:lnTo>
                  <a:pt x="1634" y="28912"/>
                </a:lnTo>
                <a:lnTo>
                  <a:pt x="6081" y="35512"/>
                </a:lnTo>
                <a:lnTo>
                  <a:pt x="12660" y="39964"/>
                </a:lnTo>
                <a:lnTo>
                  <a:pt x="20689" y="41597"/>
                </a:lnTo>
                <a:lnTo>
                  <a:pt x="28848" y="39964"/>
                </a:lnTo>
                <a:lnTo>
                  <a:pt x="35495" y="35512"/>
                </a:lnTo>
                <a:lnTo>
                  <a:pt x="39967" y="28912"/>
                </a:lnTo>
                <a:lnTo>
                  <a:pt x="41605" y="20832"/>
                </a:lnTo>
                <a:lnTo>
                  <a:pt x="39967" y="12742"/>
                </a:lnTo>
                <a:lnTo>
                  <a:pt x="35495" y="6118"/>
                </a:lnTo>
                <a:lnTo>
                  <a:pt x="28848" y="1643"/>
                </a:lnTo>
                <a:lnTo>
                  <a:pt x="206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116578" y="4292673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41605" y="20832"/>
                </a:moveTo>
                <a:lnTo>
                  <a:pt x="39967" y="12742"/>
                </a:lnTo>
                <a:lnTo>
                  <a:pt x="35495" y="6118"/>
                </a:lnTo>
                <a:lnTo>
                  <a:pt x="28848" y="1643"/>
                </a:lnTo>
                <a:lnTo>
                  <a:pt x="20689" y="0"/>
                </a:lnTo>
                <a:lnTo>
                  <a:pt x="12660" y="1643"/>
                </a:lnTo>
                <a:lnTo>
                  <a:pt x="6081" y="6118"/>
                </a:lnTo>
                <a:lnTo>
                  <a:pt x="1634" y="12742"/>
                </a:lnTo>
                <a:lnTo>
                  <a:pt x="0" y="20832"/>
                </a:lnTo>
                <a:lnTo>
                  <a:pt x="1634" y="28912"/>
                </a:lnTo>
                <a:lnTo>
                  <a:pt x="6081" y="35512"/>
                </a:lnTo>
                <a:lnTo>
                  <a:pt x="12660" y="39964"/>
                </a:lnTo>
                <a:lnTo>
                  <a:pt x="20689" y="41597"/>
                </a:lnTo>
                <a:lnTo>
                  <a:pt x="28848" y="39964"/>
                </a:lnTo>
                <a:lnTo>
                  <a:pt x="35495" y="35512"/>
                </a:lnTo>
                <a:lnTo>
                  <a:pt x="39967" y="28912"/>
                </a:lnTo>
                <a:lnTo>
                  <a:pt x="41605" y="20832"/>
                </a:lnTo>
                <a:close/>
              </a:path>
            </a:pathLst>
          </a:custGeom>
          <a:ln w="46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284967" y="4811541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780" y="0"/>
                </a:moveTo>
                <a:lnTo>
                  <a:pt x="12689" y="1629"/>
                </a:lnTo>
                <a:lnTo>
                  <a:pt x="6084" y="6073"/>
                </a:lnTo>
                <a:lnTo>
                  <a:pt x="1632" y="12666"/>
                </a:lnTo>
                <a:lnTo>
                  <a:pt x="0" y="20742"/>
                </a:lnTo>
                <a:lnTo>
                  <a:pt x="1632" y="28821"/>
                </a:lnTo>
                <a:lnTo>
                  <a:pt x="6084" y="35421"/>
                </a:lnTo>
                <a:lnTo>
                  <a:pt x="12689" y="39873"/>
                </a:lnTo>
                <a:lnTo>
                  <a:pt x="20780" y="41506"/>
                </a:lnTo>
                <a:lnTo>
                  <a:pt x="28874" y="39873"/>
                </a:lnTo>
                <a:lnTo>
                  <a:pt x="35486" y="35421"/>
                </a:lnTo>
                <a:lnTo>
                  <a:pt x="39946" y="28821"/>
                </a:lnTo>
                <a:lnTo>
                  <a:pt x="41582" y="20742"/>
                </a:lnTo>
                <a:lnTo>
                  <a:pt x="39946" y="12666"/>
                </a:lnTo>
                <a:lnTo>
                  <a:pt x="35486" y="6073"/>
                </a:lnTo>
                <a:lnTo>
                  <a:pt x="28874" y="1629"/>
                </a:lnTo>
                <a:lnTo>
                  <a:pt x="207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284967" y="4811541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41582" y="20742"/>
                </a:moveTo>
                <a:lnTo>
                  <a:pt x="39946" y="12666"/>
                </a:lnTo>
                <a:lnTo>
                  <a:pt x="35486" y="6073"/>
                </a:lnTo>
                <a:lnTo>
                  <a:pt x="28874" y="1629"/>
                </a:lnTo>
                <a:lnTo>
                  <a:pt x="20780" y="0"/>
                </a:lnTo>
                <a:lnTo>
                  <a:pt x="12689" y="1629"/>
                </a:lnTo>
                <a:lnTo>
                  <a:pt x="6084" y="6073"/>
                </a:lnTo>
                <a:lnTo>
                  <a:pt x="1632" y="12666"/>
                </a:lnTo>
                <a:lnTo>
                  <a:pt x="0" y="20742"/>
                </a:lnTo>
                <a:lnTo>
                  <a:pt x="1632" y="28821"/>
                </a:lnTo>
                <a:lnTo>
                  <a:pt x="6084" y="35421"/>
                </a:lnTo>
                <a:lnTo>
                  <a:pt x="12689" y="39873"/>
                </a:lnTo>
                <a:lnTo>
                  <a:pt x="20780" y="41506"/>
                </a:lnTo>
                <a:lnTo>
                  <a:pt x="28874" y="39873"/>
                </a:lnTo>
                <a:lnTo>
                  <a:pt x="35486" y="35421"/>
                </a:lnTo>
                <a:lnTo>
                  <a:pt x="39946" y="28821"/>
                </a:lnTo>
                <a:lnTo>
                  <a:pt x="41582" y="20742"/>
                </a:lnTo>
                <a:close/>
              </a:path>
            </a:pathLst>
          </a:custGeom>
          <a:ln w="46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839344" y="4984467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780" y="0"/>
                </a:moveTo>
                <a:lnTo>
                  <a:pt x="12689" y="1629"/>
                </a:lnTo>
                <a:lnTo>
                  <a:pt x="6084" y="6073"/>
                </a:lnTo>
                <a:lnTo>
                  <a:pt x="1632" y="12666"/>
                </a:lnTo>
                <a:lnTo>
                  <a:pt x="0" y="20742"/>
                </a:lnTo>
                <a:lnTo>
                  <a:pt x="1632" y="28821"/>
                </a:lnTo>
                <a:lnTo>
                  <a:pt x="6084" y="35421"/>
                </a:lnTo>
                <a:lnTo>
                  <a:pt x="12689" y="39873"/>
                </a:lnTo>
                <a:lnTo>
                  <a:pt x="20780" y="41506"/>
                </a:lnTo>
                <a:lnTo>
                  <a:pt x="28870" y="39873"/>
                </a:lnTo>
                <a:lnTo>
                  <a:pt x="35475" y="35421"/>
                </a:lnTo>
                <a:lnTo>
                  <a:pt x="39927" y="28821"/>
                </a:lnTo>
                <a:lnTo>
                  <a:pt x="41560" y="20742"/>
                </a:lnTo>
                <a:lnTo>
                  <a:pt x="39927" y="12666"/>
                </a:lnTo>
                <a:lnTo>
                  <a:pt x="35475" y="6073"/>
                </a:lnTo>
                <a:lnTo>
                  <a:pt x="28870" y="1629"/>
                </a:lnTo>
                <a:lnTo>
                  <a:pt x="207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839344" y="4984467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41560" y="20742"/>
                </a:moveTo>
                <a:lnTo>
                  <a:pt x="39927" y="12666"/>
                </a:lnTo>
                <a:lnTo>
                  <a:pt x="35475" y="6073"/>
                </a:lnTo>
                <a:lnTo>
                  <a:pt x="28870" y="1629"/>
                </a:lnTo>
                <a:lnTo>
                  <a:pt x="20780" y="0"/>
                </a:lnTo>
                <a:lnTo>
                  <a:pt x="12689" y="1629"/>
                </a:lnTo>
                <a:lnTo>
                  <a:pt x="6084" y="6073"/>
                </a:lnTo>
                <a:lnTo>
                  <a:pt x="1632" y="12666"/>
                </a:lnTo>
                <a:lnTo>
                  <a:pt x="0" y="20742"/>
                </a:lnTo>
                <a:lnTo>
                  <a:pt x="1632" y="28821"/>
                </a:lnTo>
                <a:lnTo>
                  <a:pt x="6084" y="35421"/>
                </a:lnTo>
                <a:lnTo>
                  <a:pt x="12689" y="39873"/>
                </a:lnTo>
                <a:lnTo>
                  <a:pt x="20780" y="41506"/>
                </a:lnTo>
                <a:lnTo>
                  <a:pt x="28870" y="39873"/>
                </a:lnTo>
                <a:lnTo>
                  <a:pt x="35475" y="35421"/>
                </a:lnTo>
                <a:lnTo>
                  <a:pt x="39927" y="28821"/>
                </a:lnTo>
                <a:lnTo>
                  <a:pt x="41560" y="20742"/>
                </a:lnTo>
                <a:close/>
              </a:path>
            </a:pathLst>
          </a:custGeom>
          <a:ln w="46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839344" y="5831803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780" y="0"/>
                </a:moveTo>
                <a:lnTo>
                  <a:pt x="12689" y="1629"/>
                </a:lnTo>
                <a:lnTo>
                  <a:pt x="6084" y="6073"/>
                </a:lnTo>
                <a:lnTo>
                  <a:pt x="1632" y="12666"/>
                </a:lnTo>
                <a:lnTo>
                  <a:pt x="0" y="20742"/>
                </a:lnTo>
                <a:lnTo>
                  <a:pt x="1632" y="28821"/>
                </a:lnTo>
                <a:lnTo>
                  <a:pt x="6084" y="35421"/>
                </a:lnTo>
                <a:lnTo>
                  <a:pt x="12689" y="39873"/>
                </a:lnTo>
                <a:lnTo>
                  <a:pt x="20780" y="41506"/>
                </a:lnTo>
                <a:lnTo>
                  <a:pt x="28870" y="39873"/>
                </a:lnTo>
                <a:lnTo>
                  <a:pt x="35475" y="35421"/>
                </a:lnTo>
                <a:lnTo>
                  <a:pt x="39927" y="28821"/>
                </a:lnTo>
                <a:lnTo>
                  <a:pt x="41560" y="20742"/>
                </a:lnTo>
                <a:lnTo>
                  <a:pt x="39927" y="12666"/>
                </a:lnTo>
                <a:lnTo>
                  <a:pt x="35475" y="6073"/>
                </a:lnTo>
                <a:lnTo>
                  <a:pt x="28870" y="1629"/>
                </a:lnTo>
                <a:lnTo>
                  <a:pt x="207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839344" y="5831803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41560" y="20742"/>
                </a:moveTo>
                <a:lnTo>
                  <a:pt x="39927" y="12666"/>
                </a:lnTo>
                <a:lnTo>
                  <a:pt x="35475" y="6073"/>
                </a:lnTo>
                <a:lnTo>
                  <a:pt x="28870" y="1629"/>
                </a:lnTo>
                <a:lnTo>
                  <a:pt x="20780" y="0"/>
                </a:lnTo>
                <a:lnTo>
                  <a:pt x="12689" y="1629"/>
                </a:lnTo>
                <a:lnTo>
                  <a:pt x="6084" y="6073"/>
                </a:lnTo>
                <a:lnTo>
                  <a:pt x="1632" y="12666"/>
                </a:lnTo>
                <a:lnTo>
                  <a:pt x="0" y="20742"/>
                </a:lnTo>
                <a:lnTo>
                  <a:pt x="1632" y="28821"/>
                </a:lnTo>
                <a:lnTo>
                  <a:pt x="6084" y="35421"/>
                </a:lnTo>
                <a:lnTo>
                  <a:pt x="12689" y="39873"/>
                </a:lnTo>
                <a:lnTo>
                  <a:pt x="20780" y="41506"/>
                </a:lnTo>
                <a:lnTo>
                  <a:pt x="28870" y="39873"/>
                </a:lnTo>
                <a:lnTo>
                  <a:pt x="35475" y="35421"/>
                </a:lnTo>
                <a:lnTo>
                  <a:pt x="39927" y="28821"/>
                </a:lnTo>
                <a:lnTo>
                  <a:pt x="41560" y="20742"/>
                </a:lnTo>
                <a:close/>
              </a:path>
            </a:pathLst>
          </a:custGeom>
          <a:ln w="46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284967" y="5831803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780" y="0"/>
                </a:moveTo>
                <a:lnTo>
                  <a:pt x="12689" y="1629"/>
                </a:lnTo>
                <a:lnTo>
                  <a:pt x="6084" y="6073"/>
                </a:lnTo>
                <a:lnTo>
                  <a:pt x="1632" y="12666"/>
                </a:lnTo>
                <a:lnTo>
                  <a:pt x="0" y="20742"/>
                </a:lnTo>
                <a:lnTo>
                  <a:pt x="1632" y="28821"/>
                </a:lnTo>
                <a:lnTo>
                  <a:pt x="6084" y="35421"/>
                </a:lnTo>
                <a:lnTo>
                  <a:pt x="12689" y="39873"/>
                </a:lnTo>
                <a:lnTo>
                  <a:pt x="20780" y="41506"/>
                </a:lnTo>
                <a:lnTo>
                  <a:pt x="28874" y="39873"/>
                </a:lnTo>
                <a:lnTo>
                  <a:pt x="35486" y="35421"/>
                </a:lnTo>
                <a:lnTo>
                  <a:pt x="39946" y="28821"/>
                </a:lnTo>
                <a:lnTo>
                  <a:pt x="41582" y="20742"/>
                </a:lnTo>
                <a:lnTo>
                  <a:pt x="39946" y="12666"/>
                </a:lnTo>
                <a:lnTo>
                  <a:pt x="35486" y="6073"/>
                </a:lnTo>
                <a:lnTo>
                  <a:pt x="28874" y="1629"/>
                </a:lnTo>
                <a:lnTo>
                  <a:pt x="207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284967" y="5831803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41582" y="20742"/>
                </a:moveTo>
                <a:lnTo>
                  <a:pt x="39946" y="12666"/>
                </a:lnTo>
                <a:lnTo>
                  <a:pt x="35486" y="6073"/>
                </a:lnTo>
                <a:lnTo>
                  <a:pt x="28874" y="1629"/>
                </a:lnTo>
                <a:lnTo>
                  <a:pt x="20780" y="0"/>
                </a:lnTo>
                <a:lnTo>
                  <a:pt x="12689" y="1629"/>
                </a:lnTo>
                <a:lnTo>
                  <a:pt x="6084" y="6073"/>
                </a:lnTo>
                <a:lnTo>
                  <a:pt x="1632" y="12666"/>
                </a:lnTo>
                <a:lnTo>
                  <a:pt x="0" y="20742"/>
                </a:lnTo>
                <a:lnTo>
                  <a:pt x="1632" y="28821"/>
                </a:lnTo>
                <a:lnTo>
                  <a:pt x="6084" y="35421"/>
                </a:lnTo>
                <a:lnTo>
                  <a:pt x="12689" y="39873"/>
                </a:lnTo>
                <a:lnTo>
                  <a:pt x="20780" y="41506"/>
                </a:lnTo>
                <a:lnTo>
                  <a:pt x="28874" y="39873"/>
                </a:lnTo>
                <a:lnTo>
                  <a:pt x="35486" y="35421"/>
                </a:lnTo>
                <a:lnTo>
                  <a:pt x="39946" y="28821"/>
                </a:lnTo>
                <a:lnTo>
                  <a:pt x="41582" y="20742"/>
                </a:lnTo>
                <a:close/>
              </a:path>
            </a:pathLst>
          </a:custGeom>
          <a:ln w="46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1786775" y="2506236"/>
            <a:ext cx="266065" cy="6635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5" dirty="0">
                <a:latin typeface="Arial"/>
                <a:cs typeface="Arial"/>
              </a:rPr>
              <a:t>E</a:t>
            </a:r>
            <a:r>
              <a:rPr sz="1350" spc="10" dirty="0">
                <a:latin typeface="Arial"/>
                <a:cs typeface="Arial"/>
              </a:rPr>
              <a:t>N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imes New Roman"/>
              <a:cs typeface="Times New Roman"/>
            </a:endParaRPr>
          </a:p>
          <a:p>
            <a:pPr marL="22225">
              <a:lnSpc>
                <a:spcPct val="100000"/>
              </a:lnSpc>
              <a:spcBef>
                <a:spcPts val="5"/>
              </a:spcBef>
            </a:pPr>
            <a:r>
              <a:rPr sz="1350" spc="5" dirty="0">
                <a:latin typeface="Arial"/>
                <a:cs typeface="Arial"/>
              </a:rPr>
              <a:t>D0</a:t>
            </a:r>
            <a:endParaRPr sz="135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796376" y="3613006"/>
            <a:ext cx="247015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5" dirty="0">
                <a:latin typeface="Arial"/>
                <a:cs typeface="Arial"/>
              </a:rPr>
              <a:t>D1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796376" y="4320027"/>
            <a:ext cx="247015" cy="9093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5" dirty="0">
                <a:latin typeface="Arial"/>
                <a:cs typeface="Arial"/>
              </a:rPr>
              <a:t>D2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D3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187100" y="6213755"/>
            <a:ext cx="791845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66420" algn="l"/>
              </a:tabLst>
            </a:pPr>
            <a:r>
              <a:rPr sz="1350" spc="5" dirty="0">
                <a:latin typeface="Arial"/>
                <a:cs typeface="Arial"/>
              </a:rPr>
              <a:t>S1	S0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6077724" y="2712286"/>
            <a:ext cx="299085" cy="259715"/>
          </a:xfrm>
          <a:custGeom>
            <a:avLst/>
            <a:gdLst/>
            <a:ahLst/>
            <a:cxnLst/>
            <a:rect l="l" t="t" r="r" b="b"/>
            <a:pathLst>
              <a:path w="299085" h="259714">
                <a:moveTo>
                  <a:pt x="0" y="0"/>
                </a:moveTo>
                <a:lnTo>
                  <a:pt x="0" y="259388"/>
                </a:lnTo>
                <a:lnTo>
                  <a:pt x="259864" y="129580"/>
                </a:lnTo>
                <a:lnTo>
                  <a:pt x="0" y="0"/>
                </a:lnTo>
                <a:close/>
              </a:path>
              <a:path w="299085" h="259714">
                <a:moveTo>
                  <a:pt x="279189" y="110064"/>
                </a:moveTo>
                <a:lnTo>
                  <a:pt x="271661" y="111613"/>
                </a:lnTo>
                <a:lnTo>
                  <a:pt x="265519" y="115822"/>
                </a:lnTo>
                <a:lnTo>
                  <a:pt x="261381" y="122031"/>
                </a:lnTo>
                <a:lnTo>
                  <a:pt x="259864" y="129580"/>
                </a:lnTo>
                <a:lnTo>
                  <a:pt x="261381" y="137225"/>
                </a:lnTo>
                <a:lnTo>
                  <a:pt x="265519" y="143423"/>
                </a:lnTo>
                <a:lnTo>
                  <a:pt x="271661" y="147579"/>
                </a:lnTo>
                <a:lnTo>
                  <a:pt x="279189" y="149097"/>
                </a:lnTo>
                <a:lnTo>
                  <a:pt x="286848" y="147579"/>
                </a:lnTo>
                <a:lnTo>
                  <a:pt x="293057" y="143423"/>
                </a:lnTo>
                <a:lnTo>
                  <a:pt x="297221" y="137225"/>
                </a:lnTo>
                <a:lnTo>
                  <a:pt x="298741" y="129580"/>
                </a:lnTo>
                <a:lnTo>
                  <a:pt x="297221" y="122031"/>
                </a:lnTo>
                <a:lnTo>
                  <a:pt x="293057" y="115822"/>
                </a:lnTo>
                <a:lnTo>
                  <a:pt x="286848" y="111613"/>
                </a:lnTo>
                <a:lnTo>
                  <a:pt x="279189" y="1100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337589" y="282235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0" y="19516"/>
                </a:moveTo>
                <a:lnTo>
                  <a:pt x="1516" y="27161"/>
                </a:lnTo>
                <a:lnTo>
                  <a:pt x="5655" y="33359"/>
                </a:lnTo>
                <a:lnTo>
                  <a:pt x="11797" y="37515"/>
                </a:lnTo>
                <a:lnTo>
                  <a:pt x="19324" y="39033"/>
                </a:lnTo>
                <a:lnTo>
                  <a:pt x="26983" y="37515"/>
                </a:lnTo>
                <a:lnTo>
                  <a:pt x="33193" y="33359"/>
                </a:lnTo>
                <a:lnTo>
                  <a:pt x="37356" y="27161"/>
                </a:lnTo>
                <a:lnTo>
                  <a:pt x="38877" y="19516"/>
                </a:lnTo>
                <a:lnTo>
                  <a:pt x="37356" y="11967"/>
                </a:lnTo>
                <a:lnTo>
                  <a:pt x="33193" y="5758"/>
                </a:lnTo>
                <a:lnTo>
                  <a:pt x="26983" y="1549"/>
                </a:lnTo>
                <a:lnTo>
                  <a:pt x="19324" y="0"/>
                </a:lnTo>
                <a:lnTo>
                  <a:pt x="11797" y="1549"/>
                </a:lnTo>
                <a:lnTo>
                  <a:pt x="5655" y="5758"/>
                </a:lnTo>
                <a:lnTo>
                  <a:pt x="1516" y="11967"/>
                </a:lnTo>
                <a:lnTo>
                  <a:pt x="0" y="19516"/>
                </a:lnTo>
                <a:close/>
              </a:path>
            </a:pathLst>
          </a:custGeom>
          <a:ln w="46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077724" y="2712286"/>
            <a:ext cx="260350" cy="259715"/>
          </a:xfrm>
          <a:custGeom>
            <a:avLst/>
            <a:gdLst/>
            <a:ahLst/>
            <a:cxnLst/>
            <a:rect l="l" t="t" r="r" b="b"/>
            <a:pathLst>
              <a:path w="260350" h="259714">
                <a:moveTo>
                  <a:pt x="0" y="0"/>
                </a:moveTo>
                <a:lnTo>
                  <a:pt x="259864" y="129580"/>
                </a:lnTo>
                <a:lnTo>
                  <a:pt x="0" y="259388"/>
                </a:lnTo>
                <a:lnTo>
                  <a:pt x="0" y="0"/>
                </a:lnTo>
                <a:close/>
              </a:path>
            </a:pathLst>
          </a:custGeom>
          <a:ln w="46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800354" y="2841867"/>
            <a:ext cx="277495" cy="1905"/>
          </a:xfrm>
          <a:custGeom>
            <a:avLst/>
            <a:gdLst/>
            <a:ahLst/>
            <a:cxnLst/>
            <a:rect l="l" t="t" r="r" b="b"/>
            <a:pathLst>
              <a:path w="277495" h="1905">
                <a:moveTo>
                  <a:pt x="0" y="1815"/>
                </a:moveTo>
                <a:lnTo>
                  <a:pt x="277370" y="0"/>
                </a:lnTo>
              </a:path>
            </a:pathLst>
          </a:custGeom>
          <a:ln w="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077724" y="3407393"/>
            <a:ext cx="299085" cy="259715"/>
          </a:xfrm>
          <a:custGeom>
            <a:avLst/>
            <a:gdLst/>
            <a:ahLst/>
            <a:cxnLst/>
            <a:rect l="l" t="t" r="r" b="b"/>
            <a:pathLst>
              <a:path w="299085" h="259714">
                <a:moveTo>
                  <a:pt x="0" y="0"/>
                </a:moveTo>
                <a:lnTo>
                  <a:pt x="0" y="259388"/>
                </a:lnTo>
                <a:lnTo>
                  <a:pt x="259864" y="129580"/>
                </a:lnTo>
                <a:lnTo>
                  <a:pt x="0" y="0"/>
                </a:lnTo>
                <a:close/>
              </a:path>
              <a:path w="299085" h="259714">
                <a:moveTo>
                  <a:pt x="279189" y="110291"/>
                </a:moveTo>
                <a:lnTo>
                  <a:pt x="271661" y="111805"/>
                </a:lnTo>
                <a:lnTo>
                  <a:pt x="265519" y="115936"/>
                </a:lnTo>
                <a:lnTo>
                  <a:pt x="261381" y="122067"/>
                </a:lnTo>
                <a:lnTo>
                  <a:pt x="259864" y="129580"/>
                </a:lnTo>
                <a:lnTo>
                  <a:pt x="261381" y="137225"/>
                </a:lnTo>
                <a:lnTo>
                  <a:pt x="265519" y="143423"/>
                </a:lnTo>
                <a:lnTo>
                  <a:pt x="271661" y="147579"/>
                </a:lnTo>
                <a:lnTo>
                  <a:pt x="279189" y="149097"/>
                </a:lnTo>
                <a:lnTo>
                  <a:pt x="286848" y="147579"/>
                </a:lnTo>
                <a:lnTo>
                  <a:pt x="293057" y="143423"/>
                </a:lnTo>
                <a:lnTo>
                  <a:pt x="297221" y="137225"/>
                </a:lnTo>
                <a:lnTo>
                  <a:pt x="298741" y="129580"/>
                </a:lnTo>
                <a:lnTo>
                  <a:pt x="297221" y="122067"/>
                </a:lnTo>
                <a:lnTo>
                  <a:pt x="293057" y="115936"/>
                </a:lnTo>
                <a:lnTo>
                  <a:pt x="286848" y="111805"/>
                </a:lnTo>
                <a:lnTo>
                  <a:pt x="279189" y="1102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337589" y="3517684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70">
                <a:moveTo>
                  <a:pt x="0" y="19289"/>
                </a:moveTo>
                <a:lnTo>
                  <a:pt x="1516" y="26934"/>
                </a:lnTo>
                <a:lnTo>
                  <a:pt x="5655" y="33132"/>
                </a:lnTo>
                <a:lnTo>
                  <a:pt x="11797" y="37288"/>
                </a:lnTo>
                <a:lnTo>
                  <a:pt x="19324" y="38806"/>
                </a:lnTo>
                <a:lnTo>
                  <a:pt x="26983" y="37288"/>
                </a:lnTo>
                <a:lnTo>
                  <a:pt x="33193" y="33132"/>
                </a:lnTo>
                <a:lnTo>
                  <a:pt x="37356" y="26934"/>
                </a:lnTo>
                <a:lnTo>
                  <a:pt x="38877" y="19289"/>
                </a:lnTo>
                <a:lnTo>
                  <a:pt x="37356" y="11775"/>
                </a:lnTo>
                <a:lnTo>
                  <a:pt x="33193" y="5645"/>
                </a:lnTo>
                <a:lnTo>
                  <a:pt x="26983" y="1514"/>
                </a:lnTo>
                <a:lnTo>
                  <a:pt x="19324" y="0"/>
                </a:lnTo>
                <a:lnTo>
                  <a:pt x="11797" y="1514"/>
                </a:lnTo>
                <a:lnTo>
                  <a:pt x="5655" y="5645"/>
                </a:lnTo>
                <a:lnTo>
                  <a:pt x="1516" y="11775"/>
                </a:lnTo>
                <a:lnTo>
                  <a:pt x="0" y="19289"/>
                </a:lnTo>
                <a:close/>
              </a:path>
            </a:pathLst>
          </a:custGeom>
          <a:ln w="46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077724" y="3407393"/>
            <a:ext cx="260350" cy="259715"/>
          </a:xfrm>
          <a:custGeom>
            <a:avLst/>
            <a:gdLst/>
            <a:ahLst/>
            <a:cxnLst/>
            <a:rect l="l" t="t" r="r" b="b"/>
            <a:pathLst>
              <a:path w="260350" h="259714">
                <a:moveTo>
                  <a:pt x="0" y="0"/>
                </a:moveTo>
                <a:lnTo>
                  <a:pt x="259864" y="129580"/>
                </a:lnTo>
                <a:lnTo>
                  <a:pt x="0" y="259388"/>
                </a:lnTo>
                <a:lnTo>
                  <a:pt x="0" y="0"/>
                </a:lnTo>
                <a:close/>
              </a:path>
            </a:pathLst>
          </a:custGeom>
          <a:ln w="46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800354" y="3535385"/>
            <a:ext cx="277495" cy="1905"/>
          </a:xfrm>
          <a:custGeom>
            <a:avLst/>
            <a:gdLst/>
            <a:ahLst/>
            <a:cxnLst/>
            <a:rect l="l" t="t" r="r" b="b"/>
            <a:pathLst>
              <a:path w="277495" h="1904">
                <a:moveTo>
                  <a:pt x="0" y="0"/>
                </a:moveTo>
                <a:lnTo>
                  <a:pt x="277370" y="1588"/>
                </a:lnTo>
              </a:path>
            </a:pathLst>
          </a:custGeom>
          <a:ln w="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077724" y="4099096"/>
            <a:ext cx="299085" cy="259715"/>
          </a:xfrm>
          <a:custGeom>
            <a:avLst/>
            <a:gdLst/>
            <a:ahLst/>
            <a:cxnLst/>
            <a:rect l="l" t="t" r="r" b="b"/>
            <a:pathLst>
              <a:path w="299085" h="259714">
                <a:moveTo>
                  <a:pt x="0" y="0"/>
                </a:moveTo>
                <a:lnTo>
                  <a:pt x="0" y="259388"/>
                </a:lnTo>
                <a:lnTo>
                  <a:pt x="259864" y="129580"/>
                </a:lnTo>
                <a:lnTo>
                  <a:pt x="0" y="0"/>
                </a:lnTo>
                <a:close/>
              </a:path>
              <a:path w="299085" h="259714">
                <a:moveTo>
                  <a:pt x="279189" y="110291"/>
                </a:moveTo>
                <a:lnTo>
                  <a:pt x="271661" y="111805"/>
                </a:lnTo>
                <a:lnTo>
                  <a:pt x="265519" y="115936"/>
                </a:lnTo>
                <a:lnTo>
                  <a:pt x="261381" y="122067"/>
                </a:lnTo>
                <a:lnTo>
                  <a:pt x="259864" y="129580"/>
                </a:lnTo>
                <a:lnTo>
                  <a:pt x="261381" y="137225"/>
                </a:lnTo>
                <a:lnTo>
                  <a:pt x="265519" y="143423"/>
                </a:lnTo>
                <a:lnTo>
                  <a:pt x="271661" y="147579"/>
                </a:lnTo>
                <a:lnTo>
                  <a:pt x="279189" y="149097"/>
                </a:lnTo>
                <a:lnTo>
                  <a:pt x="286848" y="147579"/>
                </a:lnTo>
                <a:lnTo>
                  <a:pt x="293057" y="143423"/>
                </a:lnTo>
                <a:lnTo>
                  <a:pt x="297221" y="137225"/>
                </a:lnTo>
                <a:lnTo>
                  <a:pt x="298741" y="129580"/>
                </a:lnTo>
                <a:lnTo>
                  <a:pt x="297221" y="122067"/>
                </a:lnTo>
                <a:lnTo>
                  <a:pt x="293057" y="115936"/>
                </a:lnTo>
                <a:lnTo>
                  <a:pt x="286848" y="111805"/>
                </a:lnTo>
                <a:lnTo>
                  <a:pt x="279189" y="1102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337589" y="4209387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70">
                <a:moveTo>
                  <a:pt x="0" y="19289"/>
                </a:moveTo>
                <a:lnTo>
                  <a:pt x="1516" y="26934"/>
                </a:lnTo>
                <a:lnTo>
                  <a:pt x="5655" y="33132"/>
                </a:lnTo>
                <a:lnTo>
                  <a:pt x="11797" y="37288"/>
                </a:lnTo>
                <a:lnTo>
                  <a:pt x="19324" y="38806"/>
                </a:lnTo>
                <a:lnTo>
                  <a:pt x="26983" y="37288"/>
                </a:lnTo>
                <a:lnTo>
                  <a:pt x="33193" y="33132"/>
                </a:lnTo>
                <a:lnTo>
                  <a:pt x="37356" y="26934"/>
                </a:lnTo>
                <a:lnTo>
                  <a:pt x="38877" y="19289"/>
                </a:lnTo>
                <a:lnTo>
                  <a:pt x="37356" y="11775"/>
                </a:lnTo>
                <a:lnTo>
                  <a:pt x="33193" y="5645"/>
                </a:lnTo>
                <a:lnTo>
                  <a:pt x="26983" y="1514"/>
                </a:lnTo>
                <a:lnTo>
                  <a:pt x="19324" y="0"/>
                </a:lnTo>
                <a:lnTo>
                  <a:pt x="11797" y="1514"/>
                </a:lnTo>
                <a:lnTo>
                  <a:pt x="5655" y="5645"/>
                </a:lnTo>
                <a:lnTo>
                  <a:pt x="1516" y="11775"/>
                </a:lnTo>
                <a:lnTo>
                  <a:pt x="0" y="19289"/>
                </a:lnTo>
                <a:close/>
              </a:path>
            </a:pathLst>
          </a:custGeom>
          <a:ln w="46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077724" y="4099096"/>
            <a:ext cx="260350" cy="259715"/>
          </a:xfrm>
          <a:custGeom>
            <a:avLst/>
            <a:gdLst/>
            <a:ahLst/>
            <a:cxnLst/>
            <a:rect l="l" t="t" r="r" b="b"/>
            <a:pathLst>
              <a:path w="260350" h="259714">
                <a:moveTo>
                  <a:pt x="0" y="0"/>
                </a:moveTo>
                <a:lnTo>
                  <a:pt x="259864" y="129580"/>
                </a:lnTo>
                <a:lnTo>
                  <a:pt x="0" y="259388"/>
                </a:lnTo>
                <a:lnTo>
                  <a:pt x="0" y="0"/>
                </a:lnTo>
                <a:close/>
              </a:path>
            </a:pathLst>
          </a:custGeom>
          <a:ln w="46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077724" y="4787327"/>
            <a:ext cx="299085" cy="259715"/>
          </a:xfrm>
          <a:custGeom>
            <a:avLst/>
            <a:gdLst/>
            <a:ahLst/>
            <a:cxnLst/>
            <a:rect l="l" t="t" r="r" b="b"/>
            <a:pathLst>
              <a:path w="299085" h="259714">
                <a:moveTo>
                  <a:pt x="0" y="0"/>
                </a:moveTo>
                <a:lnTo>
                  <a:pt x="0" y="259388"/>
                </a:lnTo>
                <a:lnTo>
                  <a:pt x="259864" y="129694"/>
                </a:lnTo>
                <a:lnTo>
                  <a:pt x="0" y="0"/>
                </a:lnTo>
                <a:close/>
              </a:path>
              <a:path w="299085" h="259714">
                <a:moveTo>
                  <a:pt x="279189" y="110245"/>
                </a:moveTo>
                <a:lnTo>
                  <a:pt x="271661" y="111775"/>
                </a:lnTo>
                <a:lnTo>
                  <a:pt x="265519" y="115944"/>
                </a:lnTo>
                <a:lnTo>
                  <a:pt x="261381" y="122127"/>
                </a:lnTo>
                <a:lnTo>
                  <a:pt x="259864" y="129694"/>
                </a:lnTo>
                <a:lnTo>
                  <a:pt x="261381" y="137271"/>
                </a:lnTo>
                <a:lnTo>
                  <a:pt x="265519" y="143452"/>
                </a:lnTo>
                <a:lnTo>
                  <a:pt x="271661" y="147616"/>
                </a:lnTo>
                <a:lnTo>
                  <a:pt x="279189" y="149142"/>
                </a:lnTo>
                <a:lnTo>
                  <a:pt x="286848" y="147616"/>
                </a:lnTo>
                <a:lnTo>
                  <a:pt x="293057" y="143452"/>
                </a:lnTo>
                <a:lnTo>
                  <a:pt x="297221" y="137271"/>
                </a:lnTo>
                <a:lnTo>
                  <a:pt x="298741" y="129694"/>
                </a:lnTo>
                <a:lnTo>
                  <a:pt x="297221" y="122127"/>
                </a:lnTo>
                <a:lnTo>
                  <a:pt x="293057" y="115944"/>
                </a:lnTo>
                <a:lnTo>
                  <a:pt x="286848" y="111775"/>
                </a:lnTo>
                <a:lnTo>
                  <a:pt x="279189" y="1102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337589" y="4897573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70">
                <a:moveTo>
                  <a:pt x="0" y="19448"/>
                </a:moveTo>
                <a:lnTo>
                  <a:pt x="1516" y="27025"/>
                </a:lnTo>
                <a:lnTo>
                  <a:pt x="5655" y="33206"/>
                </a:lnTo>
                <a:lnTo>
                  <a:pt x="11797" y="37370"/>
                </a:lnTo>
                <a:lnTo>
                  <a:pt x="19324" y="38896"/>
                </a:lnTo>
                <a:lnTo>
                  <a:pt x="26983" y="37370"/>
                </a:lnTo>
                <a:lnTo>
                  <a:pt x="33193" y="33206"/>
                </a:lnTo>
                <a:lnTo>
                  <a:pt x="37356" y="27025"/>
                </a:lnTo>
                <a:lnTo>
                  <a:pt x="38877" y="19448"/>
                </a:lnTo>
                <a:lnTo>
                  <a:pt x="37356" y="11881"/>
                </a:lnTo>
                <a:lnTo>
                  <a:pt x="33193" y="5698"/>
                </a:lnTo>
                <a:lnTo>
                  <a:pt x="26983" y="1529"/>
                </a:lnTo>
                <a:lnTo>
                  <a:pt x="19324" y="0"/>
                </a:lnTo>
                <a:lnTo>
                  <a:pt x="11797" y="1529"/>
                </a:lnTo>
                <a:lnTo>
                  <a:pt x="5655" y="5698"/>
                </a:lnTo>
                <a:lnTo>
                  <a:pt x="1516" y="11881"/>
                </a:lnTo>
                <a:lnTo>
                  <a:pt x="0" y="19448"/>
                </a:lnTo>
                <a:close/>
              </a:path>
            </a:pathLst>
          </a:custGeom>
          <a:ln w="46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077724" y="4787327"/>
            <a:ext cx="260350" cy="259715"/>
          </a:xfrm>
          <a:custGeom>
            <a:avLst/>
            <a:gdLst/>
            <a:ahLst/>
            <a:cxnLst/>
            <a:rect l="l" t="t" r="r" b="b"/>
            <a:pathLst>
              <a:path w="260350" h="259714">
                <a:moveTo>
                  <a:pt x="0" y="0"/>
                </a:moveTo>
                <a:lnTo>
                  <a:pt x="259864" y="129694"/>
                </a:lnTo>
                <a:lnTo>
                  <a:pt x="0" y="259388"/>
                </a:lnTo>
                <a:lnTo>
                  <a:pt x="0" y="0"/>
                </a:lnTo>
                <a:close/>
              </a:path>
            </a:pathLst>
          </a:custGeom>
          <a:ln w="46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800354" y="4227088"/>
            <a:ext cx="277495" cy="1905"/>
          </a:xfrm>
          <a:custGeom>
            <a:avLst/>
            <a:gdLst/>
            <a:ahLst/>
            <a:cxnLst/>
            <a:rect l="l" t="t" r="r" b="b"/>
            <a:pathLst>
              <a:path w="277495" h="1904">
                <a:moveTo>
                  <a:pt x="0" y="0"/>
                </a:moveTo>
                <a:lnTo>
                  <a:pt x="277370" y="1588"/>
                </a:lnTo>
              </a:path>
            </a:pathLst>
          </a:custGeom>
          <a:ln w="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800354" y="4917021"/>
            <a:ext cx="277495" cy="1905"/>
          </a:xfrm>
          <a:custGeom>
            <a:avLst/>
            <a:gdLst/>
            <a:ahLst/>
            <a:cxnLst/>
            <a:rect l="l" t="t" r="r" b="b"/>
            <a:pathLst>
              <a:path w="277495" h="1904">
                <a:moveTo>
                  <a:pt x="0" y="1724"/>
                </a:moveTo>
                <a:lnTo>
                  <a:pt x="277370" y="0"/>
                </a:lnTo>
              </a:path>
            </a:pathLst>
          </a:custGeom>
          <a:ln w="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909154" y="3829268"/>
            <a:ext cx="346710" cy="0"/>
          </a:xfrm>
          <a:custGeom>
            <a:avLst/>
            <a:gdLst/>
            <a:ahLst/>
            <a:cxnLst/>
            <a:rect l="l" t="t" r="r" b="b"/>
            <a:pathLst>
              <a:path w="346709">
                <a:moveTo>
                  <a:pt x="0" y="0"/>
                </a:moveTo>
                <a:lnTo>
                  <a:pt x="346485" y="0"/>
                </a:lnTo>
              </a:path>
            </a:pathLst>
          </a:custGeom>
          <a:ln w="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909154" y="4002194"/>
            <a:ext cx="346710" cy="0"/>
          </a:xfrm>
          <a:custGeom>
            <a:avLst/>
            <a:gdLst/>
            <a:ahLst/>
            <a:cxnLst/>
            <a:rect l="l" t="t" r="r" b="b"/>
            <a:pathLst>
              <a:path w="346709">
                <a:moveTo>
                  <a:pt x="0" y="0"/>
                </a:moveTo>
                <a:lnTo>
                  <a:pt x="346485" y="0"/>
                </a:lnTo>
              </a:path>
            </a:pathLst>
          </a:custGeom>
          <a:ln w="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255640" y="3915731"/>
            <a:ext cx="346710" cy="0"/>
          </a:xfrm>
          <a:custGeom>
            <a:avLst/>
            <a:gdLst/>
            <a:ahLst/>
            <a:cxnLst/>
            <a:rect l="l" t="t" r="r" b="b"/>
            <a:pathLst>
              <a:path w="346709">
                <a:moveTo>
                  <a:pt x="346485" y="0"/>
                </a:moveTo>
                <a:lnTo>
                  <a:pt x="0" y="0"/>
                </a:lnTo>
              </a:path>
            </a:pathLst>
          </a:custGeom>
          <a:ln w="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030560" y="3742806"/>
            <a:ext cx="450850" cy="346075"/>
          </a:xfrm>
          <a:custGeom>
            <a:avLst/>
            <a:gdLst/>
            <a:ahLst/>
            <a:cxnLst/>
            <a:rect l="l" t="t" r="r" b="b"/>
            <a:pathLst>
              <a:path w="450850" h="346075">
                <a:moveTo>
                  <a:pt x="135047" y="0"/>
                </a:moveTo>
                <a:lnTo>
                  <a:pt x="0" y="0"/>
                </a:lnTo>
                <a:lnTo>
                  <a:pt x="27452" y="41835"/>
                </a:lnTo>
                <a:lnTo>
                  <a:pt x="47062" y="84867"/>
                </a:lnTo>
                <a:lnTo>
                  <a:pt x="58827" y="128697"/>
                </a:lnTo>
                <a:lnTo>
                  <a:pt x="62749" y="172925"/>
                </a:lnTo>
                <a:lnTo>
                  <a:pt x="58827" y="217154"/>
                </a:lnTo>
                <a:lnTo>
                  <a:pt x="47062" y="260984"/>
                </a:lnTo>
                <a:lnTo>
                  <a:pt x="27452" y="304016"/>
                </a:lnTo>
                <a:lnTo>
                  <a:pt x="0" y="345851"/>
                </a:lnTo>
                <a:lnTo>
                  <a:pt x="135047" y="345851"/>
                </a:lnTo>
                <a:lnTo>
                  <a:pt x="195145" y="333390"/>
                </a:lnTo>
                <a:lnTo>
                  <a:pt x="251273" y="316272"/>
                </a:lnTo>
                <a:lnTo>
                  <a:pt x="302804" y="294844"/>
                </a:lnTo>
                <a:lnTo>
                  <a:pt x="349109" y="269449"/>
                </a:lnTo>
                <a:lnTo>
                  <a:pt x="389560" y="240435"/>
                </a:lnTo>
                <a:lnTo>
                  <a:pt x="423528" y="208145"/>
                </a:lnTo>
                <a:lnTo>
                  <a:pt x="450386" y="172925"/>
                </a:lnTo>
                <a:lnTo>
                  <a:pt x="427567" y="141871"/>
                </a:lnTo>
                <a:lnTo>
                  <a:pt x="399132" y="113035"/>
                </a:lnTo>
                <a:lnTo>
                  <a:pt x="365517" y="86657"/>
                </a:lnTo>
                <a:lnTo>
                  <a:pt x="327160" y="62974"/>
                </a:lnTo>
                <a:lnTo>
                  <a:pt x="284498" y="42228"/>
                </a:lnTo>
                <a:lnTo>
                  <a:pt x="237967" y="24658"/>
                </a:lnTo>
                <a:lnTo>
                  <a:pt x="188004" y="10502"/>
                </a:lnTo>
                <a:lnTo>
                  <a:pt x="1350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030560" y="3742806"/>
            <a:ext cx="450850" cy="346075"/>
          </a:xfrm>
          <a:custGeom>
            <a:avLst/>
            <a:gdLst/>
            <a:ahLst/>
            <a:cxnLst/>
            <a:rect l="l" t="t" r="r" b="b"/>
            <a:pathLst>
              <a:path w="450850" h="346075">
                <a:moveTo>
                  <a:pt x="450386" y="172925"/>
                </a:moveTo>
                <a:lnTo>
                  <a:pt x="423528" y="208145"/>
                </a:lnTo>
                <a:lnTo>
                  <a:pt x="389560" y="240435"/>
                </a:lnTo>
                <a:lnTo>
                  <a:pt x="349109" y="269449"/>
                </a:lnTo>
                <a:lnTo>
                  <a:pt x="302804" y="294844"/>
                </a:lnTo>
                <a:lnTo>
                  <a:pt x="251273" y="316272"/>
                </a:lnTo>
                <a:lnTo>
                  <a:pt x="195145" y="333390"/>
                </a:lnTo>
                <a:lnTo>
                  <a:pt x="135047" y="345851"/>
                </a:lnTo>
                <a:lnTo>
                  <a:pt x="0" y="345851"/>
                </a:lnTo>
                <a:lnTo>
                  <a:pt x="27452" y="304016"/>
                </a:lnTo>
                <a:lnTo>
                  <a:pt x="47062" y="260984"/>
                </a:lnTo>
                <a:lnTo>
                  <a:pt x="58827" y="217154"/>
                </a:lnTo>
                <a:lnTo>
                  <a:pt x="62749" y="172925"/>
                </a:lnTo>
                <a:lnTo>
                  <a:pt x="58827" y="128697"/>
                </a:lnTo>
                <a:lnTo>
                  <a:pt x="47062" y="84867"/>
                </a:lnTo>
                <a:lnTo>
                  <a:pt x="27452" y="41835"/>
                </a:lnTo>
                <a:lnTo>
                  <a:pt x="0" y="0"/>
                </a:lnTo>
                <a:lnTo>
                  <a:pt x="135047" y="0"/>
                </a:lnTo>
                <a:lnTo>
                  <a:pt x="188004" y="10502"/>
                </a:lnTo>
                <a:lnTo>
                  <a:pt x="237967" y="24658"/>
                </a:lnTo>
                <a:lnTo>
                  <a:pt x="284498" y="42228"/>
                </a:lnTo>
                <a:lnTo>
                  <a:pt x="327160" y="62974"/>
                </a:lnTo>
                <a:lnTo>
                  <a:pt x="365517" y="86657"/>
                </a:lnTo>
                <a:lnTo>
                  <a:pt x="399132" y="113035"/>
                </a:lnTo>
                <a:lnTo>
                  <a:pt x="427567" y="141871"/>
                </a:lnTo>
                <a:lnTo>
                  <a:pt x="450386" y="172925"/>
                </a:lnTo>
                <a:close/>
              </a:path>
            </a:pathLst>
          </a:custGeom>
          <a:ln w="46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909154" y="4088657"/>
            <a:ext cx="121920" cy="43815"/>
          </a:xfrm>
          <a:custGeom>
            <a:avLst/>
            <a:gdLst/>
            <a:ahLst/>
            <a:cxnLst/>
            <a:rect l="l" t="t" r="r" b="b"/>
            <a:pathLst>
              <a:path w="121920" h="43814">
                <a:moveTo>
                  <a:pt x="121406" y="0"/>
                </a:moveTo>
                <a:lnTo>
                  <a:pt x="121406" y="43344"/>
                </a:lnTo>
                <a:lnTo>
                  <a:pt x="0" y="43344"/>
                </a:lnTo>
              </a:path>
            </a:pathLst>
          </a:custGeom>
          <a:ln w="4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909154" y="3699688"/>
            <a:ext cx="121920" cy="43180"/>
          </a:xfrm>
          <a:custGeom>
            <a:avLst/>
            <a:gdLst/>
            <a:ahLst/>
            <a:cxnLst/>
            <a:rect l="l" t="t" r="r" b="b"/>
            <a:pathLst>
              <a:path w="121920" h="43179">
                <a:moveTo>
                  <a:pt x="121406" y="43117"/>
                </a:moveTo>
                <a:lnTo>
                  <a:pt x="121406" y="0"/>
                </a:lnTo>
                <a:lnTo>
                  <a:pt x="0" y="0"/>
                </a:lnTo>
              </a:path>
            </a:pathLst>
          </a:custGeom>
          <a:ln w="4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356914" y="2841867"/>
            <a:ext cx="414020" cy="0"/>
          </a:xfrm>
          <a:custGeom>
            <a:avLst/>
            <a:gdLst/>
            <a:ahLst/>
            <a:cxnLst/>
            <a:rect l="l" t="t" r="r" b="b"/>
            <a:pathLst>
              <a:path w="414020">
                <a:moveTo>
                  <a:pt x="0" y="0"/>
                </a:moveTo>
                <a:lnTo>
                  <a:pt x="413782" y="0"/>
                </a:lnTo>
              </a:path>
            </a:pathLst>
          </a:custGeom>
          <a:ln w="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356914" y="3536974"/>
            <a:ext cx="275590" cy="0"/>
          </a:xfrm>
          <a:custGeom>
            <a:avLst/>
            <a:gdLst/>
            <a:ahLst/>
            <a:cxnLst/>
            <a:rect l="l" t="t" r="r" b="b"/>
            <a:pathLst>
              <a:path w="275590">
                <a:moveTo>
                  <a:pt x="0" y="0"/>
                </a:moveTo>
                <a:lnTo>
                  <a:pt x="275097" y="0"/>
                </a:lnTo>
              </a:path>
            </a:pathLst>
          </a:custGeom>
          <a:ln w="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356914" y="4228677"/>
            <a:ext cx="275590" cy="0"/>
          </a:xfrm>
          <a:custGeom>
            <a:avLst/>
            <a:gdLst/>
            <a:ahLst/>
            <a:cxnLst/>
            <a:rect l="l" t="t" r="r" b="b"/>
            <a:pathLst>
              <a:path w="275590">
                <a:moveTo>
                  <a:pt x="0" y="0"/>
                </a:moveTo>
                <a:lnTo>
                  <a:pt x="275097" y="0"/>
                </a:lnTo>
              </a:path>
            </a:pathLst>
          </a:custGeom>
          <a:ln w="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356914" y="4917021"/>
            <a:ext cx="414020" cy="0"/>
          </a:xfrm>
          <a:custGeom>
            <a:avLst/>
            <a:gdLst/>
            <a:ahLst/>
            <a:cxnLst/>
            <a:rect l="l" t="t" r="r" b="b"/>
            <a:pathLst>
              <a:path w="414020">
                <a:moveTo>
                  <a:pt x="0" y="0"/>
                </a:moveTo>
                <a:lnTo>
                  <a:pt x="413782" y="0"/>
                </a:lnTo>
              </a:path>
            </a:pathLst>
          </a:custGeom>
          <a:ln w="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770696" y="3699688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5">
                <a:moveTo>
                  <a:pt x="138457" y="0"/>
                </a:moveTo>
                <a:lnTo>
                  <a:pt x="0" y="0"/>
                </a:lnTo>
              </a:path>
            </a:pathLst>
          </a:custGeom>
          <a:ln w="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632011" y="3829268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5">
                <a:moveTo>
                  <a:pt x="277143" y="0"/>
                </a:moveTo>
                <a:lnTo>
                  <a:pt x="0" y="0"/>
                </a:lnTo>
              </a:path>
            </a:pathLst>
          </a:custGeom>
          <a:ln w="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632011" y="4002194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5">
                <a:moveTo>
                  <a:pt x="277143" y="0"/>
                </a:moveTo>
                <a:lnTo>
                  <a:pt x="0" y="0"/>
                </a:lnTo>
              </a:path>
            </a:pathLst>
          </a:custGeom>
          <a:ln w="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770696" y="4132002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5">
                <a:moveTo>
                  <a:pt x="138457" y="0"/>
                </a:moveTo>
                <a:lnTo>
                  <a:pt x="0" y="0"/>
                </a:lnTo>
              </a:path>
            </a:pathLst>
          </a:custGeom>
          <a:ln w="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770696" y="2843682"/>
            <a:ext cx="0" cy="857885"/>
          </a:xfrm>
          <a:custGeom>
            <a:avLst/>
            <a:gdLst/>
            <a:ahLst/>
            <a:cxnLst/>
            <a:rect l="l" t="t" r="r" b="b"/>
            <a:pathLst>
              <a:path h="857885">
                <a:moveTo>
                  <a:pt x="0" y="857593"/>
                </a:moveTo>
                <a:lnTo>
                  <a:pt x="0" y="0"/>
                </a:lnTo>
              </a:path>
            </a:pathLst>
          </a:custGeom>
          <a:ln w="4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632011" y="3538789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478"/>
                </a:lnTo>
              </a:path>
            </a:pathLst>
          </a:custGeom>
          <a:ln w="4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632011" y="3998790"/>
            <a:ext cx="0" cy="235585"/>
          </a:xfrm>
          <a:custGeom>
            <a:avLst/>
            <a:gdLst/>
            <a:ahLst/>
            <a:cxnLst/>
            <a:rect l="l" t="t" r="r" b="b"/>
            <a:pathLst>
              <a:path h="235585">
                <a:moveTo>
                  <a:pt x="0" y="235106"/>
                </a:moveTo>
                <a:lnTo>
                  <a:pt x="0" y="0"/>
                </a:lnTo>
              </a:path>
            </a:pathLst>
          </a:custGeom>
          <a:ln w="4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770696" y="4130186"/>
            <a:ext cx="0" cy="788670"/>
          </a:xfrm>
          <a:custGeom>
            <a:avLst/>
            <a:gdLst/>
            <a:ahLst/>
            <a:cxnLst/>
            <a:rect l="l" t="t" r="r" b="b"/>
            <a:pathLst>
              <a:path h="788670">
                <a:moveTo>
                  <a:pt x="0" y="788559"/>
                </a:moveTo>
                <a:lnTo>
                  <a:pt x="0" y="0"/>
                </a:lnTo>
              </a:path>
            </a:pathLst>
          </a:custGeom>
          <a:ln w="4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602125" y="3915731"/>
            <a:ext cx="249554" cy="0"/>
          </a:xfrm>
          <a:custGeom>
            <a:avLst/>
            <a:gdLst/>
            <a:ahLst/>
            <a:cxnLst/>
            <a:rect l="l" t="t" r="r" b="b"/>
            <a:pathLst>
              <a:path w="249554">
                <a:moveTo>
                  <a:pt x="0" y="0"/>
                </a:moveTo>
                <a:lnTo>
                  <a:pt x="249406" y="0"/>
                </a:lnTo>
              </a:path>
            </a:pathLst>
          </a:custGeom>
          <a:ln w="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 txBox="1"/>
          <p:nvPr/>
        </p:nvSpPr>
        <p:spPr>
          <a:xfrm>
            <a:off x="7670363" y="3613006"/>
            <a:ext cx="14097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5" dirty="0">
                <a:latin typeface="Arial"/>
                <a:cs typeface="Arial"/>
              </a:rPr>
              <a:t>Y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2560096" y="1172738"/>
            <a:ext cx="361950" cy="0"/>
          </a:xfrm>
          <a:custGeom>
            <a:avLst/>
            <a:gdLst/>
            <a:ahLst/>
            <a:cxnLst/>
            <a:rect l="l" t="t" r="r" b="b"/>
            <a:pathLst>
              <a:path w="361950">
                <a:moveTo>
                  <a:pt x="0" y="0"/>
                </a:moveTo>
                <a:lnTo>
                  <a:pt x="361796" y="0"/>
                </a:lnTo>
              </a:path>
            </a:pathLst>
          </a:custGeom>
          <a:ln w="164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952996" y="1172738"/>
            <a:ext cx="321945" cy="0"/>
          </a:xfrm>
          <a:custGeom>
            <a:avLst/>
            <a:gdLst/>
            <a:ahLst/>
            <a:cxnLst/>
            <a:rect l="l" t="t" r="r" b="b"/>
            <a:pathLst>
              <a:path w="321945">
                <a:moveTo>
                  <a:pt x="0" y="0"/>
                </a:moveTo>
                <a:lnTo>
                  <a:pt x="321701" y="0"/>
                </a:lnTo>
              </a:path>
            </a:pathLst>
          </a:custGeom>
          <a:ln w="164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083413" y="1172738"/>
            <a:ext cx="361950" cy="0"/>
          </a:xfrm>
          <a:custGeom>
            <a:avLst/>
            <a:gdLst/>
            <a:ahLst/>
            <a:cxnLst/>
            <a:rect l="l" t="t" r="r" b="b"/>
            <a:pathLst>
              <a:path w="361950">
                <a:moveTo>
                  <a:pt x="0" y="0"/>
                </a:moveTo>
                <a:lnTo>
                  <a:pt x="361763" y="0"/>
                </a:lnTo>
              </a:path>
            </a:pathLst>
          </a:custGeom>
          <a:ln w="164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981713" y="1172738"/>
            <a:ext cx="321945" cy="0"/>
          </a:xfrm>
          <a:custGeom>
            <a:avLst/>
            <a:gdLst/>
            <a:ahLst/>
            <a:cxnLst/>
            <a:rect l="l" t="t" r="r" b="b"/>
            <a:pathLst>
              <a:path w="321945">
                <a:moveTo>
                  <a:pt x="0" y="0"/>
                </a:moveTo>
                <a:lnTo>
                  <a:pt x="321432" y="0"/>
                </a:lnTo>
              </a:path>
            </a:pathLst>
          </a:custGeom>
          <a:ln w="164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 txBox="1"/>
          <p:nvPr/>
        </p:nvSpPr>
        <p:spPr>
          <a:xfrm>
            <a:off x="797864" y="1132601"/>
            <a:ext cx="7031355" cy="118554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609600">
              <a:lnSpc>
                <a:spcPct val="100000"/>
              </a:lnSpc>
              <a:spcBef>
                <a:spcPts val="140"/>
              </a:spcBef>
            </a:pPr>
            <a:r>
              <a:rPr sz="3150" i="1" spc="100" dirty="0">
                <a:latin typeface="Times New Roman"/>
                <a:cs typeface="Times New Roman"/>
              </a:rPr>
              <a:t>Y</a:t>
            </a:r>
            <a:r>
              <a:rPr sz="3150" i="1" spc="240" dirty="0">
                <a:latin typeface="Times New Roman"/>
                <a:cs typeface="Times New Roman"/>
              </a:rPr>
              <a:t> </a:t>
            </a:r>
            <a:r>
              <a:rPr sz="3150" spc="100" dirty="0">
                <a:latin typeface="Symbol"/>
                <a:cs typeface="Symbol"/>
              </a:rPr>
              <a:t></a:t>
            </a:r>
            <a:r>
              <a:rPr sz="3150" spc="-30" dirty="0">
                <a:latin typeface="Times New Roman"/>
                <a:cs typeface="Times New Roman"/>
              </a:rPr>
              <a:t> </a:t>
            </a:r>
            <a:r>
              <a:rPr sz="3150" i="1" spc="-15" dirty="0">
                <a:latin typeface="Times New Roman"/>
                <a:cs typeface="Times New Roman"/>
              </a:rPr>
              <a:t>D</a:t>
            </a:r>
            <a:r>
              <a:rPr sz="2775" spc="-22" baseline="-24024" dirty="0">
                <a:latin typeface="Times New Roman"/>
                <a:cs typeface="Times New Roman"/>
              </a:rPr>
              <a:t>0</a:t>
            </a:r>
            <a:r>
              <a:rPr sz="2775" spc="-75" baseline="-24024" dirty="0">
                <a:latin typeface="Times New Roman"/>
                <a:cs typeface="Times New Roman"/>
              </a:rPr>
              <a:t> </a:t>
            </a:r>
            <a:r>
              <a:rPr sz="3150" i="1" spc="85" dirty="0">
                <a:latin typeface="Times New Roman"/>
                <a:cs typeface="Times New Roman"/>
              </a:rPr>
              <a:t>S</a:t>
            </a:r>
            <a:r>
              <a:rPr sz="2775" spc="127" baseline="-24024" dirty="0">
                <a:latin typeface="Times New Roman"/>
                <a:cs typeface="Times New Roman"/>
              </a:rPr>
              <a:t>0</a:t>
            </a:r>
            <a:r>
              <a:rPr sz="2775" spc="-82" baseline="-24024" dirty="0">
                <a:latin typeface="Times New Roman"/>
                <a:cs typeface="Times New Roman"/>
              </a:rPr>
              <a:t> </a:t>
            </a:r>
            <a:r>
              <a:rPr sz="3150" i="1" dirty="0">
                <a:latin typeface="Times New Roman"/>
                <a:cs typeface="Times New Roman"/>
              </a:rPr>
              <a:t>S</a:t>
            </a:r>
            <a:r>
              <a:rPr sz="2775" baseline="-24024" dirty="0">
                <a:latin typeface="Times New Roman"/>
                <a:cs typeface="Times New Roman"/>
              </a:rPr>
              <a:t>1</a:t>
            </a:r>
            <a:r>
              <a:rPr sz="2775" spc="307" baseline="-24024" dirty="0">
                <a:latin typeface="Times New Roman"/>
                <a:cs typeface="Times New Roman"/>
              </a:rPr>
              <a:t> </a:t>
            </a:r>
            <a:r>
              <a:rPr sz="3150" spc="100" dirty="0">
                <a:latin typeface="Symbol"/>
                <a:cs typeface="Symbol"/>
              </a:rPr>
              <a:t></a:t>
            </a:r>
            <a:r>
              <a:rPr sz="3150" spc="-175" dirty="0">
                <a:latin typeface="Times New Roman"/>
                <a:cs typeface="Times New Roman"/>
              </a:rPr>
              <a:t> </a:t>
            </a:r>
            <a:r>
              <a:rPr sz="3150" i="1" spc="-105" dirty="0">
                <a:latin typeface="Times New Roman"/>
                <a:cs typeface="Times New Roman"/>
              </a:rPr>
              <a:t>D</a:t>
            </a:r>
            <a:r>
              <a:rPr sz="2775" spc="-157" baseline="-24024" dirty="0">
                <a:latin typeface="Times New Roman"/>
                <a:cs typeface="Times New Roman"/>
              </a:rPr>
              <a:t>1</a:t>
            </a:r>
            <a:r>
              <a:rPr sz="2775" spc="-292" baseline="-24024" dirty="0">
                <a:latin typeface="Times New Roman"/>
                <a:cs typeface="Times New Roman"/>
              </a:rPr>
              <a:t> </a:t>
            </a:r>
            <a:r>
              <a:rPr sz="3150" i="1" spc="85" dirty="0">
                <a:latin typeface="Times New Roman"/>
                <a:cs typeface="Times New Roman"/>
              </a:rPr>
              <a:t>S</a:t>
            </a:r>
            <a:r>
              <a:rPr sz="2775" spc="127" baseline="-24024" dirty="0">
                <a:latin typeface="Times New Roman"/>
                <a:cs typeface="Times New Roman"/>
              </a:rPr>
              <a:t>0</a:t>
            </a:r>
            <a:r>
              <a:rPr sz="3150" i="1" spc="85" dirty="0">
                <a:latin typeface="Times New Roman"/>
                <a:cs typeface="Times New Roman"/>
              </a:rPr>
              <a:t>S</a:t>
            </a:r>
            <a:r>
              <a:rPr sz="2775" spc="127" baseline="-24024" dirty="0">
                <a:latin typeface="Times New Roman"/>
                <a:cs typeface="Times New Roman"/>
              </a:rPr>
              <a:t>1</a:t>
            </a:r>
            <a:r>
              <a:rPr sz="2775" spc="300" baseline="-24024" dirty="0">
                <a:latin typeface="Times New Roman"/>
                <a:cs typeface="Times New Roman"/>
              </a:rPr>
              <a:t> </a:t>
            </a:r>
            <a:r>
              <a:rPr sz="3150" spc="100" dirty="0">
                <a:latin typeface="Symbol"/>
                <a:cs typeface="Symbol"/>
              </a:rPr>
              <a:t></a:t>
            </a:r>
            <a:r>
              <a:rPr sz="3150" spc="-185" dirty="0">
                <a:latin typeface="Times New Roman"/>
                <a:cs typeface="Times New Roman"/>
              </a:rPr>
              <a:t> </a:t>
            </a:r>
            <a:r>
              <a:rPr sz="3150" i="1" spc="5" dirty="0">
                <a:latin typeface="Times New Roman"/>
                <a:cs typeface="Times New Roman"/>
              </a:rPr>
              <a:t>D</a:t>
            </a:r>
            <a:r>
              <a:rPr sz="2775" spc="7" baseline="-24024" dirty="0">
                <a:latin typeface="Times New Roman"/>
                <a:cs typeface="Times New Roman"/>
              </a:rPr>
              <a:t>2</a:t>
            </a:r>
            <a:r>
              <a:rPr sz="2775" spc="-442" baseline="-24024" dirty="0">
                <a:latin typeface="Times New Roman"/>
                <a:cs typeface="Times New Roman"/>
              </a:rPr>
              <a:t> </a:t>
            </a:r>
            <a:r>
              <a:rPr sz="3150" i="1" spc="85" dirty="0">
                <a:latin typeface="Times New Roman"/>
                <a:cs typeface="Times New Roman"/>
              </a:rPr>
              <a:t>S</a:t>
            </a:r>
            <a:r>
              <a:rPr sz="2775" spc="127" baseline="-24024" dirty="0">
                <a:latin typeface="Times New Roman"/>
                <a:cs typeface="Times New Roman"/>
              </a:rPr>
              <a:t>0</a:t>
            </a:r>
            <a:r>
              <a:rPr sz="2775" spc="-75" baseline="-24024" dirty="0">
                <a:latin typeface="Times New Roman"/>
                <a:cs typeface="Times New Roman"/>
              </a:rPr>
              <a:t> </a:t>
            </a:r>
            <a:r>
              <a:rPr sz="3150" i="1" dirty="0">
                <a:latin typeface="Times New Roman"/>
                <a:cs typeface="Times New Roman"/>
              </a:rPr>
              <a:t>S</a:t>
            </a:r>
            <a:r>
              <a:rPr sz="2775" baseline="-24024" dirty="0">
                <a:latin typeface="Times New Roman"/>
                <a:cs typeface="Times New Roman"/>
              </a:rPr>
              <a:t>1</a:t>
            </a:r>
            <a:r>
              <a:rPr sz="2775" spc="307" baseline="-24024" dirty="0">
                <a:latin typeface="Times New Roman"/>
                <a:cs typeface="Times New Roman"/>
              </a:rPr>
              <a:t> </a:t>
            </a:r>
            <a:r>
              <a:rPr sz="3150" spc="100" dirty="0">
                <a:latin typeface="Symbol"/>
                <a:cs typeface="Symbol"/>
              </a:rPr>
              <a:t></a:t>
            </a:r>
            <a:r>
              <a:rPr sz="3150" spc="-190" dirty="0">
                <a:latin typeface="Times New Roman"/>
                <a:cs typeface="Times New Roman"/>
              </a:rPr>
              <a:t> </a:t>
            </a:r>
            <a:r>
              <a:rPr sz="3150" i="1" spc="60" dirty="0">
                <a:latin typeface="Times New Roman"/>
                <a:cs typeface="Times New Roman"/>
              </a:rPr>
              <a:t>D</a:t>
            </a:r>
            <a:r>
              <a:rPr sz="2775" spc="89" baseline="-24024" dirty="0">
                <a:latin typeface="Times New Roman"/>
                <a:cs typeface="Times New Roman"/>
              </a:rPr>
              <a:t>3</a:t>
            </a:r>
            <a:r>
              <a:rPr sz="3150" i="1" spc="60" dirty="0">
                <a:latin typeface="Times New Roman"/>
                <a:cs typeface="Times New Roman"/>
              </a:rPr>
              <a:t>S</a:t>
            </a:r>
            <a:r>
              <a:rPr sz="2775" spc="89" baseline="-24024" dirty="0">
                <a:latin typeface="Times New Roman"/>
                <a:cs typeface="Times New Roman"/>
              </a:rPr>
              <a:t>0</a:t>
            </a:r>
            <a:r>
              <a:rPr sz="2775" spc="-442" baseline="-24024" dirty="0">
                <a:latin typeface="Times New Roman"/>
                <a:cs typeface="Times New Roman"/>
              </a:rPr>
              <a:t> </a:t>
            </a:r>
            <a:r>
              <a:rPr sz="3150" i="1" dirty="0">
                <a:latin typeface="Times New Roman"/>
                <a:cs typeface="Times New Roman"/>
              </a:rPr>
              <a:t>S</a:t>
            </a:r>
            <a:r>
              <a:rPr sz="2775" baseline="-24024" dirty="0">
                <a:latin typeface="Times New Roman"/>
                <a:cs typeface="Times New Roman"/>
              </a:rPr>
              <a:t>1</a:t>
            </a:r>
            <a:endParaRPr sz="2775" baseline="-24024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2430"/>
              </a:spcBef>
            </a:pPr>
            <a:r>
              <a:rPr sz="2400" dirty="0">
                <a:latin typeface="Perpetua"/>
                <a:cs typeface="Perpetua"/>
              </a:rPr>
              <a:t>Rangkaian </a:t>
            </a:r>
            <a:r>
              <a:rPr sz="2400" spc="5" dirty="0">
                <a:latin typeface="Perpetua"/>
                <a:cs typeface="Perpetua"/>
              </a:rPr>
              <a:t>Logika</a:t>
            </a:r>
            <a:r>
              <a:rPr sz="2400" spc="-9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:</a:t>
            </a:r>
            <a:endParaRPr sz="24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0794" y="1143000"/>
            <a:ext cx="5436870" cy="1036319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167005" rIns="0" bIns="0" rtlCol="0">
            <a:spAutoFit/>
          </a:bodyPr>
          <a:lstStyle/>
          <a:p>
            <a:pPr marL="326390">
              <a:lnSpc>
                <a:spcPct val="100000"/>
              </a:lnSpc>
              <a:spcBef>
                <a:spcPts val="1315"/>
              </a:spcBef>
            </a:pPr>
            <a:r>
              <a:rPr sz="4400" b="1" spc="-5" dirty="0">
                <a:latin typeface="Arial"/>
                <a:cs typeface="Arial"/>
              </a:rPr>
              <a:t>Rangkaian</a:t>
            </a:r>
            <a:r>
              <a:rPr sz="4400" b="1" spc="10" dirty="0">
                <a:latin typeface="Arial"/>
                <a:cs typeface="Arial"/>
              </a:rPr>
              <a:t> </a:t>
            </a:r>
            <a:r>
              <a:rPr sz="4400" b="1" spc="-5" dirty="0">
                <a:latin typeface="Arial"/>
                <a:cs typeface="Arial"/>
              </a:rPr>
              <a:t>Logika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3646804"/>
            <a:ext cx="3822065" cy="1382395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194945" rIns="0" bIns="0" rtlCol="0">
            <a:spAutoFit/>
          </a:bodyPr>
          <a:lstStyle/>
          <a:p>
            <a:pPr marL="875030" marR="226060" indent="-756285">
              <a:lnSpc>
                <a:spcPct val="100000"/>
              </a:lnSpc>
              <a:spcBef>
                <a:spcPts val="1535"/>
              </a:spcBef>
            </a:pPr>
            <a:r>
              <a:rPr sz="3200" b="1" spc="-10" dirty="0">
                <a:latin typeface="Arial"/>
                <a:cs typeface="Arial"/>
              </a:rPr>
              <a:t>Rangkaian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Logika  Kombinasi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39791" y="3646804"/>
            <a:ext cx="3747135" cy="1382395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194945" rIns="0" bIns="0" rtlCol="0">
            <a:spAutoFit/>
          </a:bodyPr>
          <a:lstStyle/>
          <a:p>
            <a:pPr marL="815340" marR="186690" indent="-732155">
              <a:lnSpc>
                <a:spcPct val="100000"/>
              </a:lnSpc>
              <a:spcBef>
                <a:spcPts val="1535"/>
              </a:spcBef>
            </a:pPr>
            <a:r>
              <a:rPr sz="3200" b="1" spc="-10" dirty="0">
                <a:latin typeface="Arial"/>
                <a:cs typeface="Arial"/>
              </a:rPr>
              <a:t>Rangkaian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Logika  </a:t>
            </a:r>
            <a:r>
              <a:rPr sz="3200" b="1" spc="-5" dirty="0">
                <a:latin typeface="Arial"/>
                <a:cs typeface="Arial"/>
              </a:rPr>
              <a:t>Sekuensial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62094" y="2162555"/>
            <a:ext cx="2289810" cy="1398905"/>
          </a:xfrm>
          <a:custGeom>
            <a:avLst/>
            <a:gdLst/>
            <a:ahLst/>
            <a:cxnLst/>
            <a:rect l="l" t="t" r="r" b="b"/>
            <a:pathLst>
              <a:path w="2289809" h="1398904">
                <a:moveTo>
                  <a:pt x="2181634" y="1355662"/>
                </a:moveTo>
                <a:lnTo>
                  <a:pt x="2161921" y="1388237"/>
                </a:lnTo>
                <a:lnTo>
                  <a:pt x="2289302" y="1398651"/>
                </a:lnTo>
                <a:lnTo>
                  <a:pt x="2268410" y="1365504"/>
                </a:lnTo>
                <a:lnTo>
                  <a:pt x="2197861" y="1365504"/>
                </a:lnTo>
                <a:lnTo>
                  <a:pt x="2181634" y="1355662"/>
                </a:lnTo>
                <a:close/>
              </a:path>
              <a:path w="2289809" h="1398904">
                <a:moveTo>
                  <a:pt x="2201403" y="1322997"/>
                </a:moveTo>
                <a:lnTo>
                  <a:pt x="2181634" y="1355662"/>
                </a:lnTo>
                <a:lnTo>
                  <a:pt x="2197861" y="1365504"/>
                </a:lnTo>
                <a:lnTo>
                  <a:pt x="2217674" y="1332865"/>
                </a:lnTo>
                <a:lnTo>
                  <a:pt x="2201403" y="1322997"/>
                </a:lnTo>
                <a:close/>
              </a:path>
              <a:path w="2289809" h="1398904">
                <a:moveTo>
                  <a:pt x="2221103" y="1290447"/>
                </a:moveTo>
                <a:lnTo>
                  <a:pt x="2201403" y="1322997"/>
                </a:lnTo>
                <a:lnTo>
                  <a:pt x="2217674" y="1332865"/>
                </a:lnTo>
                <a:lnTo>
                  <a:pt x="2197861" y="1365504"/>
                </a:lnTo>
                <a:lnTo>
                  <a:pt x="2268410" y="1365504"/>
                </a:lnTo>
                <a:lnTo>
                  <a:pt x="2221103" y="1290447"/>
                </a:lnTo>
                <a:close/>
              </a:path>
              <a:path w="2289809" h="1398904">
                <a:moveTo>
                  <a:pt x="19811" y="0"/>
                </a:moveTo>
                <a:lnTo>
                  <a:pt x="0" y="32512"/>
                </a:lnTo>
                <a:lnTo>
                  <a:pt x="2181634" y="1355662"/>
                </a:lnTo>
                <a:lnTo>
                  <a:pt x="2201403" y="1322997"/>
                </a:lnTo>
                <a:lnTo>
                  <a:pt x="198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26589" y="2162175"/>
            <a:ext cx="2654935" cy="1484630"/>
          </a:xfrm>
          <a:custGeom>
            <a:avLst/>
            <a:gdLst/>
            <a:ahLst/>
            <a:cxnLst/>
            <a:rect l="l" t="t" r="r" b="b"/>
            <a:pathLst>
              <a:path w="2654935" h="1484629">
                <a:moveTo>
                  <a:pt x="72136" y="1379220"/>
                </a:moveTo>
                <a:lnTo>
                  <a:pt x="0" y="1484630"/>
                </a:lnTo>
                <a:lnTo>
                  <a:pt x="127635" y="1479169"/>
                </a:lnTo>
                <a:lnTo>
                  <a:pt x="114306" y="1455166"/>
                </a:lnTo>
                <a:lnTo>
                  <a:pt x="92456" y="1455166"/>
                </a:lnTo>
                <a:lnTo>
                  <a:pt x="74041" y="1421764"/>
                </a:lnTo>
                <a:lnTo>
                  <a:pt x="90644" y="1412551"/>
                </a:lnTo>
                <a:lnTo>
                  <a:pt x="72136" y="1379220"/>
                </a:lnTo>
                <a:close/>
              </a:path>
              <a:path w="2654935" h="1484629">
                <a:moveTo>
                  <a:pt x="90644" y="1412551"/>
                </a:moveTo>
                <a:lnTo>
                  <a:pt x="74041" y="1421764"/>
                </a:lnTo>
                <a:lnTo>
                  <a:pt x="92456" y="1455166"/>
                </a:lnTo>
                <a:lnTo>
                  <a:pt x="109159" y="1445896"/>
                </a:lnTo>
                <a:lnTo>
                  <a:pt x="90644" y="1412551"/>
                </a:lnTo>
                <a:close/>
              </a:path>
              <a:path w="2654935" h="1484629">
                <a:moveTo>
                  <a:pt x="109159" y="1445896"/>
                </a:moveTo>
                <a:lnTo>
                  <a:pt x="92456" y="1455166"/>
                </a:lnTo>
                <a:lnTo>
                  <a:pt x="114306" y="1455166"/>
                </a:lnTo>
                <a:lnTo>
                  <a:pt x="109159" y="1445896"/>
                </a:lnTo>
                <a:close/>
              </a:path>
              <a:path w="2654935" h="1484629">
                <a:moveTo>
                  <a:pt x="2636139" y="0"/>
                </a:moveTo>
                <a:lnTo>
                  <a:pt x="90644" y="1412551"/>
                </a:lnTo>
                <a:lnTo>
                  <a:pt x="109159" y="1445896"/>
                </a:lnTo>
                <a:lnTo>
                  <a:pt x="2654681" y="33274"/>
                </a:lnTo>
                <a:lnTo>
                  <a:pt x="2636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24"/>
            <a:ext cx="603567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5" dirty="0">
                <a:solidFill>
                  <a:srgbClr val="696363"/>
                </a:solidFill>
                <a:latin typeface="Franklin Gothic Book"/>
                <a:cs typeface="Franklin Gothic Book"/>
              </a:rPr>
              <a:t>Rangkaian logika</a:t>
            </a:r>
            <a:r>
              <a:rPr sz="4000" spc="-125" dirty="0">
                <a:solidFill>
                  <a:srgbClr val="696363"/>
                </a:solidFill>
                <a:latin typeface="Franklin Gothic Book"/>
                <a:cs typeface="Franklin Gothic Book"/>
              </a:rPr>
              <a:t> </a:t>
            </a:r>
            <a:r>
              <a:rPr sz="4000" spc="-10" dirty="0">
                <a:solidFill>
                  <a:srgbClr val="696363"/>
                </a:solidFill>
                <a:latin typeface="Franklin Gothic Book"/>
                <a:cs typeface="Franklin Gothic Book"/>
              </a:rPr>
              <a:t>kombinasi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9729" y="2438400"/>
            <a:ext cx="4768850" cy="1830705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Times New Roman"/>
              <a:cs typeface="Times New Roman"/>
            </a:endParaRPr>
          </a:p>
          <a:p>
            <a:pPr marL="257175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Rangkaian Logika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Kombinasi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314" y="3087751"/>
            <a:ext cx="1692910" cy="114300"/>
          </a:xfrm>
          <a:custGeom>
            <a:avLst/>
            <a:gdLst/>
            <a:ahLst/>
            <a:cxnLst/>
            <a:rect l="l" t="t" r="r" b="b"/>
            <a:pathLst>
              <a:path w="1692910" h="114300">
                <a:moveTo>
                  <a:pt x="1578114" y="0"/>
                </a:moveTo>
                <a:lnTo>
                  <a:pt x="1578114" y="114300"/>
                </a:lnTo>
                <a:lnTo>
                  <a:pt x="1654314" y="76200"/>
                </a:lnTo>
                <a:lnTo>
                  <a:pt x="1597164" y="76200"/>
                </a:lnTo>
                <a:lnTo>
                  <a:pt x="1597164" y="38100"/>
                </a:lnTo>
                <a:lnTo>
                  <a:pt x="1654314" y="38100"/>
                </a:lnTo>
                <a:lnTo>
                  <a:pt x="1578114" y="0"/>
                </a:lnTo>
                <a:close/>
              </a:path>
              <a:path w="1692910" h="114300">
                <a:moveTo>
                  <a:pt x="157811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578114" y="76200"/>
                </a:lnTo>
                <a:lnTo>
                  <a:pt x="1578114" y="38100"/>
                </a:lnTo>
                <a:close/>
              </a:path>
              <a:path w="1692910" h="114300">
                <a:moveTo>
                  <a:pt x="1654314" y="38100"/>
                </a:moveTo>
                <a:lnTo>
                  <a:pt x="1597164" y="38100"/>
                </a:lnTo>
                <a:lnTo>
                  <a:pt x="1597164" y="76200"/>
                </a:lnTo>
                <a:lnTo>
                  <a:pt x="1654314" y="76200"/>
                </a:lnTo>
                <a:lnTo>
                  <a:pt x="1692414" y="57150"/>
                </a:lnTo>
                <a:lnTo>
                  <a:pt x="165431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18197" y="3087751"/>
            <a:ext cx="1692910" cy="114300"/>
          </a:xfrm>
          <a:custGeom>
            <a:avLst/>
            <a:gdLst/>
            <a:ahLst/>
            <a:cxnLst/>
            <a:rect l="l" t="t" r="r" b="b"/>
            <a:pathLst>
              <a:path w="1692909" h="114300">
                <a:moveTo>
                  <a:pt x="1578102" y="0"/>
                </a:moveTo>
                <a:lnTo>
                  <a:pt x="1578102" y="114300"/>
                </a:lnTo>
                <a:lnTo>
                  <a:pt x="1654302" y="76200"/>
                </a:lnTo>
                <a:lnTo>
                  <a:pt x="1597152" y="76200"/>
                </a:lnTo>
                <a:lnTo>
                  <a:pt x="1597152" y="38100"/>
                </a:lnTo>
                <a:lnTo>
                  <a:pt x="1654302" y="38100"/>
                </a:lnTo>
                <a:lnTo>
                  <a:pt x="1578102" y="0"/>
                </a:lnTo>
                <a:close/>
              </a:path>
              <a:path w="1692909" h="114300">
                <a:moveTo>
                  <a:pt x="157810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578102" y="76200"/>
                </a:lnTo>
                <a:lnTo>
                  <a:pt x="1578102" y="38100"/>
                </a:lnTo>
                <a:close/>
              </a:path>
              <a:path w="1692909" h="114300">
                <a:moveTo>
                  <a:pt x="1654302" y="38100"/>
                </a:moveTo>
                <a:lnTo>
                  <a:pt x="1597152" y="38100"/>
                </a:lnTo>
                <a:lnTo>
                  <a:pt x="1597152" y="76200"/>
                </a:lnTo>
                <a:lnTo>
                  <a:pt x="1654302" y="76200"/>
                </a:lnTo>
                <a:lnTo>
                  <a:pt x="1692402" y="57150"/>
                </a:lnTo>
                <a:lnTo>
                  <a:pt x="165430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0044" y="3419602"/>
            <a:ext cx="1008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Masukan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07960" y="3419602"/>
            <a:ext cx="1005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Ke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ran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566750"/>
            <a:ext cx="612140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5" dirty="0">
                <a:solidFill>
                  <a:srgbClr val="696363"/>
                </a:solidFill>
                <a:latin typeface="Franklin Gothic Book"/>
                <a:cs typeface="Franklin Gothic Book"/>
              </a:rPr>
              <a:t>Rangkaian logika</a:t>
            </a:r>
            <a:r>
              <a:rPr sz="4000" spc="-150" dirty="0">
                <a:solidFill>
                  <a:srgbClr val="696363"/>
                </a:solidFill>
                <a:latin typeface="Franklin Gothic Book"/>
                <a:cs typeface="Franklin Gothic Book"/>
              </a:rPr>
              <a:t> </a:t>
            </a:r>
            <a:r>
              <a:rPr sz="4000" spc="-10" dirty="0">
                <a:solidFill>
                  <a:srgbClr val="696363"/>
                </a:solidFill>
                <a:latin typeface="Franklin Gothic Book"/>
                <a:cs typeface="Franklin Gothic Book"/>
              </a:rPr>
              <a:t>sekuensial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10755" y="2425065"/>
            <a:ext cx="1005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Ke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ran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0758" y="1981174"/>
            <a:ext cx="3688079" cy="946785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Times New Roman"/>
              <a:cs typeface="Times New Roman"/>
            </a:endParaRPr>
          </a:p>
          <a:p>
            <a:pPr marL="39751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Rangkaian logika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Kombinasi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2844" y="3559378"/>
            <a:ext cx="3515995" cy="631825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173990" rIns="0" bIns="0" rtlCol="0">
            <a:spAutoFit/>
          </a:bodyPr>
          <a:lstStyle/>
          <a:p>
            <a:pPr marL="763270">
              <a:lnSpc>
                <a:spcPct val="100000"/>
              </a:lnSpc>
              <a:spcBef>
                <a:spcPts val="1370"/>
              </a:spcBef>
            </a:pPr>
            <a:r>
              <a:rPr sz="1800" dirty="0">
                <a:latin typeface="Arial"/>
                <a:cs typeface="Arial"/>
              </a:rPr>
              <a:t>Elemen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Penyimpan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84704" y="3874261"/>
            <a:ext cx="858519" cy="0"/>
          </a:xfrm>
          <a:custGeom>
            <a:avLst/>
            <a:gdLst/>
            <a:ahLst/>
            <a:cxnLst/>
            <a:rect l="l" t="t" r="r" b="b"/>
            <a:pathLst>
              <a:path w="858519">
                <a:moveTo>
                  <a:pt x="858138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84704" y="2691129"/>
            <a:ext cx="0" cy="1183640"/>
          </a:xfrm>
          <a:custGeom>
            <a:avLst/>
            <a:gdLst/>
            <a:ahLst/>
            <a:cxnLst/>
            <a:rect l="l" t="t" r="r" b="b"/>
            <a:pathLst>
              <a:path h="1183639">
                <a:moveTo>
                  <a:pt x="0" y="1183132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84704" y="2633979"/>
            <a:ext cx="686435" cy="114300"/>
          </a:xfrm>
          <a:custGeom>
            <a:avLst/>
            <a:gdLst/>
            <a:ahLst/>
            <a:cxnLst/>
            <a:rect l="l" t="t" r="r" b="b"/>
            <a:pathLst>
              <a:path w="686435" h="114300">
                <a:moveTo>
                  <a:pt x="571753" y="0"/>
                </a:moveTo>
                <a:lnTo>
                  <a:pt x="571753" y="114300"/>
                </a:lnTo>
                <a:lnTo>
                  <a:pt x="647953" y="76200"/>
                </a:lnTo>
                <a:lnTo>
                  <a:pt x="590803" y="76200"/>
                </a:lnTo>
                <a:lnTo>
                  <a:pt x="590803" y="38100"/>
                </a:lnTo>
                <a:lnTo>
                  <a:pt x="647953" y="38100"/>
                </a:lnTo>
                <a:lnTo>
                  <a:pt x="571753" y="0"/>
                </a:lnTo>
                <a:close/>
              </a:path>
              <a:path w="686435" h="114300">
                <a:moveTo>
                  <a:pt x="57175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571753" y="76200"/>
                </a:lnTo>
                <a:lnTo>
                  <a:pt x="571753" y="38100"/>
                </a:lnTo>
                <a:close/>
              </a:path>
              <a:path w="686435" h="114300">
                <a:moveTo>
                  <a:pt x="647953" y="38100"/>
                </a:moveTo>
                <a:lnTo>
                  <a:pt x="590803" y="38100"/>
                </a:lnTo>
                <a:lnTo>
                  <a:pt x="590803" y="76200"/>
                </a:lnTo>
                <a:lnTo>
                  <a:pt x="647953" y="76200"/>
                </a:lnTo>
                <a:lnTo>
                  <a:pt x="686053" y="57150"/>
                </a:lnTo>
                <a:lnTo>
                  <a:pt x="64795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9325" y="2160651"/>
            <a:ext cx="1971675" cy="114300"/>
          </a:xfrm>
          <a:custGeom>
            <a:avLst/>
            <a:gdLst/>
            <a:ahLst/>
            <a:cxnLst/>
            <a:rect l="l" t="t" r="r" b="b"/>
            <a:pathLst>
              <a:path w="1971675" h="114300">
                <a:moveTo>
                  <a:pt x="1857133" y="0"/>
                </a:moveTo>
                <a:lnTo>
                  <a:pt x="1857133" y="114300"/>
                </a:lnTo>
                <a:lnTo>
                  <a:pt x="1933333" y="76200"/>
                </a:lnTo>
                <a:lnTo>
                  <a:pt x="1876183" y="76200"/>
                </a:lnTo>
                <a:lnTo>
                  <a:pt x="1876183" y="38100"/>
                </a:lnTo>
                <a:lnTo>
                  <a:pt x="1933333" y="38100"/>
                </a:lnTo>
                <a:lnTo>
                  <a:pt x="1857133" y="0"/>
                </a:lnTo>
                <a:close/>
              </a:path>
              <a:path w="1971675" h="114300">
                <a:moveTo>
                  <a:pt x="185713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857133" y="76200"/>
                </a:lnTo>
                <a:lnTo>
                  <a:pt x="1857133" y="38100"/>
                </a:lnTo>
                <a:close/>
              </a:path>
              <a:path w="1971675" h="114300">
                <a:moveTo>
                  <a:pt x="1933333" y="38100"/>
                </a:moveTo>
                <a:lnTo>
                  <a:pt x="1876183" y="38100"/>
                </a:lnTo>
                <a:lnTo>
                  <a:pt x="1876183" y="76200"/>
                </a:lnTo>
                <a:lnTo>
                  <a:pt x="1933333" y="76200"/>
                </a:lnTo>
                <a:lnTo>
                  <a:pt x="1971433" y="57150"/>
                </a:lnTo>
                <a:lnTo>
                  <a:pt x="193333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58584" y="2160651"/>
            <a:ext cx="1542415" cy="114300"/>
          </a:xfrm>
          <a:custGeom>
            <a:avLst/>
            <a:gdLst/>
            <a:ahLst/>
            <a:cxnLst/>
            <a:rect l="l" t="t" r="r" b="b"/>
            <a:pathLst>
              <a:path w="1542415" h="114300">
                <a:moveTo>
                  <a:pt x="1428114" y="0"/>
                </a:moveTo>
                <a:lnTo>
                  <a:pt x="1428114" y="114300"/>
                </a:lnTo>
                <a:lnTo>
                  <a:pt x="1504314" y="76200"/>
                </a:lnTo>
                <a:lnTo>
                  <a:pt x="1447164" y="76200"/>
                </a:lnTo>
                <a:lnTo>
                  <a:pt x="1447164" y="38100"/>
                </a:lnTo>
                <a:lnTo>
                  <a:pt x="1504314" y="38100"/>
                </a:lnTo>
                <a:lnTo>
                  <a:pt x="1428114" y="0"/>
                </a:lnTo>
                <a:close/>
              </a:path>
              <a:path w="1542415" h="114300">
                <a:moveTo>
                  <a:pt x="142811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428114" y="76200"/>
                </a:lnTo>
                <a:lnTo>
                  <a:pt x="1428114" y="38100"/>
                </a:lnTo>
                <a:close/>
              </a:path>
              <a:path w="1542415" h="114300">
                <a:moveTo>
                  <a:pt x="1504314" y="38100"/>
                </a:moveTo>
                <a:lnTo>
                  <a:pt x="1447164" y="38100"/>
                </a:lnTo>
                <a:lnTo>
                  <a:pt x="1447164" y="76200"/>
                </a:lnTo>
                <a:lnTo>
                  <a:pt x="1504314" y="76200"/>
                </a:lnTo>
                <a:lnTo>
                  <a:pt x="1542414" y="57150"/>
                </a:lnTo>
                <a:lnTo>
                  <a:pt x="150431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58584" y="2612770"/>
            <a:ext cx="599440" cy="0"/>
          </a:xfrm>
          <a:custGeom>
            <a:avLst/>
            <a:gdLst/>
            <a:ahLst/>
            <a:cxnLst/>
            <a:rect l="l" t="t" r="r" b="b"/>
            <a:pathLst>
              <a:path w="599440">
                <a:moveTo>
                  <a:pt x="0" y="0"/>
                </a:moveTo>
                <a:lnTo>
                  <a:pt x="59918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57770" y="2612770"/>
            <a:ext cx="0" cy="1261745"/>
          </a:xfrm>
          <a:custGeom>
            <a:avLst/>
            <a:gdLst/>
            <a:ahLst/>
            <a:cxnLst/>
            <a:rect l="l" t="t" r="r" b="b"/>
            <a:pathLst>
              <a:path h="1261745">
                <a:moveTo>
                  <a:pt x="0" y="0"/>
                </a:moveTo>
                <a:lnTo>
                  <a:pt x="0" y="126149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58584" y="3817111"/>
            <a:ext cx="599440" cy="114300"/>
          </a:xfrm>
          <a:custGeom>
            <a:avLst/>
            <a:gdLst/>
            <a:ahLst/>
            <a:cxnLst/>
            <a:rect l="l" t="t" r="r" b="b"/>
            <a:pathLst>
              <a:path w="599440" h="114300">
                <a:moveTo>
                  <a:pt x="114299" y="0"/>
                </a:moveTo>
                <a:lnTo>
                  <a:pt x="0" y="57150"/>
                </a:lnTo>
                <a:lnTo>
                  <a:pt x="114299" y="114300"/>
                </a:lnTo>
                <a:lnTo>
                  <a:pt x="114299" y="76200"/>
                </a:lnTo>
                <a:lnTo>
                  <a:pt x="95249" y="76200"/>
                </a:lnTo>
                <a:lnTo>
                  <a:pt x="95249" y="38100"/>
                </a:lnTo>
                <a:lnTo>
                  <a:pt x="114299" y="38100"/>
                </a:lnTo>
                <a:lnTo>
                  <a:pt x="114299" y="0"/>
                </a:lnTo>
                <a:close/>
              </a:path>
              <a:path w="599440" h="114300">
                <a:moveTo>
                  <a:pt x="114299" y="38100"/>
                </a:moveTo>
                <a:lnTo>
                  <a:pt x="95249" y="38100"/>
                </a:lnTo>
                <a:lnTo>
                  <a:pt x="95249" y="76200"/>
                </a:lnTo>
                <a:lnTo>
                  <a:pt x="114299" y="76200"/>
                </a:lnTo>
                <a:lnTo>
                  <a:pt x="114299" y="38100"/>
                </a:lnTo>
                <a:close/>
              </a:path>
              <a:path w="599440" h="114300">
                <a:moveTo>
                  <a:pt x="599186" y="38100"/>
                </a:moveTo>
                <a:lnTo>
                  <a:pt x="114299" y="38100"/>
                </a:lnTo>
                <a:lnTo>
                  <a:pt x="114299" y="76200"/>
                </a:lnTo>
                <a:lnTo>
                  <a:pt x="599186" y="76200"/>
                </a:lnTo>
                <a:lnTo>
                  <a:pt x="59918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311008" y="3037458"/>
            <a:ext cx="43815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latin typeface="Arial"/>
                <a:cs typeface="Arial"/>
              </a:rPr>
              <a:t>Next  </a:t>
            </a:r>
            <a:r>
              <a:rPr sz="1400" spc="-5" dirty="0">
                <a:latin typeface="Arial"/>
                <a:cs typeface="Arial"/>
              </a:rPr>
              <a:t>St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5481" y="3037458"/>
            <a:ext cx="63246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Arial"/>
                <a:cs typeface="Arial"/>
              </a:rPr>
              <a:t>P</a:t>
            </a:r>
            <a:r>
              <a:rPr sz="1400" spc="-15" dirty="0">
                <a:latin typeface="Arial"/>
                <a:cs typeface="Arial"/>
              </a:rPr>
              <a:t>re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en</a:t>
            </a:r>
            <a:r>
              <a:rPr sz="1400" spc="-5" dirty="0">
                <a:latin typeface="Arial"/>
                <a:cs typeface="Arial"/>
              </a:rPr>
              <a:t>t  State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6244" y="2245867"/>
            <a:ext cx="1008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Masukan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2444" y="4683378"/>
            <a:ext cx="7710170" cy="817244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56870" marR="5080" indent="-344805">
              <a:lnSpc>
                <a:spcPct val="80000"/>
              </a:lnSpc>
              <a:spcBef>
                <a:spcPts val="570"/>
              </a:spcBef>
              <a:buFont typeface="Wingdings"/>
              <a:buChar char=""/>
              <a:tabLst>
                <a:tab pos="357505" algn="l"/>
              </a:tabLst>
            </a:pPr>
            <a:r>
              <a:rPr sz="2000" spc="-10" dirty="0">
                <a:latin typeface="Perpetua"/>
                <a:cs typeface="Perpetua"/>
              </a:rPr>
              <a:t>Rangkaian </a:t>
            </a:r>
            <a:r>
              <a:rPr sz="2000" spc="-5" dirty="0">
                <a:latin typeface="Perpetua"/>
                <a:cs typeface="Perpetua"/>
              </a:rPr>
              <a:t>yang memiliki </a:t>
            </a:r>
            <a:r>
              <a:rPr sz="2000" spc="-10" dirty="0">
                <a:latin typeface="Perpetua"/>
                <a:cs typeface="Perpetua"/>
              </a:rPr>
              <a:t>keluaran </a:t>
            </a:r>
            <a:r>
              <a:rPr sz="2000" spc="-5" dirty="0">
                <a:latin typeface="Perpetua"/>
                <a:cs typeface="Perpetua"/>
              </a:rPr>
              <a:t>yang bergantung </a:t>
            </a:r>
            <a:r>
              <a:rPr sz="2000" spc="-10" dirty="0">
                <a:latin typeface="Perpetua"/>
                <a:cs typeface="Perpetua"/>
              </a:rPr>
              <a:t>tidak hanya pada </a:t>
            </a:r>
            <a:r>
              <a:rPr sz="2000" spc="-5" dirty="0">
                <a:latin typeface="Perpetua"/>
                <a:cs typeface="Perpetua"/>
              </a:rPr>
              <a:t>sumber  </a:t>
            </a:r>
            <a:r>
              <a:rPr sz="2000" spc="-10" dirty="0">
                <a:latin typeface="Perpetua"/>
                <a:cs typeface="Perpetua"/>
              </a:rPr>
              <a:t>masukan, tetapi </a:t>
            </a:r>
            <a:r>
              <a:rPr sz="2000" spc="-5" dirty="0">
                <a:latin typeface="Perpetua"/>
                <a:cs typeface="Perpetua"/>
              </a:rPr>
              <a:t>juga pada </a:t>
            </a:r>
            <a:r>
              <a:rPr sz="2000" spc="-10" dirty="0">
                <a:latin typeface="Perpetua"/>
                <a:cs typeface="Perpetua"/>
              </a:rPr>
              <a:t>masukan </a:t>
            </a:r>
            <a:r>
              <a:rPr sz="2000" spc="-5" dirty="0">
                <a:latin typeface="Perpetua"/>
                <a:cs typeface="Perpetua"/>
              </a:rPr>
              <a:t>sekuen yang sebelumnya, yang </a:t>
            </a:r>
            <a:r>
              <a:rPr sz="2000" spc="-10" dirty="0">
                <a:latin typeface="Perpetua"/>
                <a:cs typeface="Perpetua"/>
              </a:rPr>
              <a:t>berubah-ubah  terhadap</a:t>
            </a:r>
            <a:r>
              <a:rPr sz="2000" spc="25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waktu.</a:t>
            </a:r>
            <a:endParaRPr sz="20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6055" y="926033"/>
            <a:ext cx="46882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696363"/>
                </a:solidFill>
                <a:latin typeface="Franklin Gothic Book"/>
                <a:cs typeface="Franklin Gothic Book"/>
              </a:rPr>
              <a:t>RANGKAIAN</a:t>
            </a:r>
            <a:r>
              <a:rPr sz="3600" spc="-95" dirty="0">
                <a:solidFill>
                  <a:srgbClr val="696363"/>
                </a:solidFill>
                <a:latin typeface="Franklin Gothic Book"/>
                <a:cs typeface="Franklin Gothic Book"/>
              </a:rPr>
              <a:t> </a:t>
            </a:r>
            <a:r>
              <a:rPr sz="3600" spc="-20" dirty="0">
                <a:solidFill>
                  <a:srgbClr val="696363"/>
                </a:solidFill>
                <a:latin typeface="Franklin Gothic Book"/>
                <a:cs typeface="Franklin Gothic Book"/>
              </a:rPr>
              <a:t>KOMBINASI</a:t>
            </a:r>
            <a:endParaRPr sz="36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559749"/>
            <a:ext cx="7420609" cy="357886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800" dirty="0">
                <a:latin typeface="Perpetua"/>
                <a:cs typeface="Perpetua"/>
              </a:rPr>
              <a:t>Prosedur perencanaan rangkaian </a:t>
            </a:r>
            <a:r>
              <a:rPr sz="2800" spc="-5" dirty="0">
                <a:latin typeface="Perpetua"/>
                <a:cs typeface="Perpetua"/>
              </a:rPr>
              <a:t>kombinasi</a:t>
            </a:r>
            <a:r>
              <a:rPr sz="2800" spc="-22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:</a:t>
            </a:r>
            <a:endParaRPr sz="2800">
              <a:latin typeface="Perpetua"/>
              <a:cs typeface="Perpetua"/>
            </a:endParaRPr>
          </a:p>
          <a:p>
            <a:pPr marL="622300" indent="-609600">
              <a:lnSpc>
                <a:spcPct val="100000"/>
              </a:lnSpc>
              <a:spcBef>
                <a:spcPts val="665"/>
              </a:spcBef>
              <a:buClr>
                <a:srgbClr val="D24717"/>
              </a:buClr>
              <a:buSzPct val="85416"/>
              <a:buAutoNum type="arabicPeriod"/>
              <a:tabLst>
                <a:tab pos="621665" algn="l"/>
                <a:tab pos="622300" algn="l"/>
              </a:tabLst>
            </a:pPr>
            <a:r>
              <a:rPr sz="2400" spc="-15" dirty="0">
                <a:latin typeface="Perpetua"/>
                <a:cs typeface="Perpetua"/>
              </a:rPr>
              <a:t>Pernyataan </a:t>
            </a:r>
            <a:r>
              <a:rPr sz="2400" dirty="0">
                <a:latin typeface="Perpetua"/>
                <a:cs typeface="Perpetua"/>
              </a:rPr>
              <a:t>masalah </a:t>
            </a:r>
            <a:r>
              <a:rPr sz="2400" spc="-5" dirty="0">
                <a:latin typeface="Perpetua"/>
                <a:cs typeface="Perpetua"/>
              </a:rPr>
              <a:t>yang</a:t>
            </a:r>
            <a:r>
              <a:rPr sz="2400" spc="-1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direncanakan</a:t>
            </a:r>
            <a:endParaRPr sz="2400">
              <a:latin typeface="Perpetua"/>
              <a:cs typeface="Perpetua"/>
            </a:endParaRPr>
          </a:p>
          <a:p>
            <a:pPr marL="622300" indent="-60960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AutoNum type="arabicPeriod"/>
              <a:tabLst>
                <a:tab pos="621665" algn="l"/>
                <a:tab pos="622300" algn="l"/>
              </a:tabLst>
            </a:pPr>
            <a:r>
              <a:rPr sz="2400" spc="-10" dirty="0">
                <a:latin typeface="Perpetua"/>
                <a:cs typeface="Perpetua"/>
              </a:rPr>
              <a:t>Penetapan </a:t>
            </a:r>
            <a:r>
              <a:rPr sz="2400" spc="-15" dirty="0">
                <a:latin typeface="Perpetua"/>
                <a:cs typeface="Perpetua"/>
              </a:rPr>
              <a:t>banyaknya </a:t>
            </a:r>
            <a:r>
              <a:rPr sz="2400" dirty="0">
                <a:latin typeface="Perpetua"/>
                <a:cs typeface="Perpetua"/>
              </a:rPr>
              <a:t>variabel masukan dan</a:t>
            </a:r>
            <a:r>
              <a:rPr sz="2400" spc="-20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keluaran</a:t>
            </a:r>
            <a:endParaRPr sz="2400">
              <a:latin typeface="Perpetua"/>
              <a:cs typeface="Perpetua"/>
            </a:endParaRPr>
          </a:p>
          <a:p>
            <a:pPr marL="622300" indent="-60960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5416"/>
              <a:buAutoNum type="arabicPeriod"/>
              <a:tabLst>
                <a:tab pos="621665" algn="l"/>
                <a:tab pos="622300" algn="l"/>
              </a:tabLst>
            </a:pPr>
            <a:r>
              <a:rPr sz="2400" spc="-10" dirty="0">
                <a:latin typeface="Perpetua"/>
                <a:cs typeface="Perpetua"/>
              </a:rPr>
              <a:t>Pemberian </a:t>
            </a:r>
            <a:r>
              <a:rPr sz="2400" dirty="0">
                <a:latin typeface="Perpetua"/>
                <a:cs typeface="Perpetua"/>
              </a:rPr>
              <a:t>simbol untuk setiap variabel masukan dan</a:t>
            </a:r>
            <a:r>
              <a:rPr sz="2400" spc="-16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keluaran</a:t>
            </a:r>
            <a:endParaRPr sz="2400">
              <a:latin typeface="Perpetua"/>
              <a:cs typeface="Perpetua"/>
            </a:endParaRPr>
          </a:p>
          <a:p>
            <a:pPr marL="622300" indent="-60960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AutoNum type="arabicPeriod"/>
              <a:tabLst>
                <a:tab pos="621665" algn="l"/>
                <a:tab pos="622300" algn="l"/>
              </a:tabLst>
            </a:pPr>
            <a:r>
              <a:rPr sz="2400" spc="-5" dirty="0">
                <a:latin typeface="Perpetua"/>
                <a:cs typeface="Perpetua"/>
              </a:rPr>
              <a:t>Penurunan </a:t>
            </a:r>
            <a:r>
              <a:rPr sz="2400" dirty="0">
                <a:latin typeface="Perpetua"/>
                <a:cs typeface="Perpetua"/>
              </a:rPr>
              <a:t>tabel</a:t>
            </a:r>
            <a:r>
              <a:rPr sz="2400" spc="-7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kebenaran</a:t>
            </a:r>
            <a:endParaRPr sz="2400">
              <a:latin typeface="Perpetua"/>
              <a:cs typeface="Perpetua"/>
            </a:endParaRPr>
          </a:p>
          <a:p>
            <a:pPr marL="622300" marR="41275" indent="-60960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AutoNum type="arabicPeriod"/>
              <a:tabLst>
                <a:tab pos="621665" algn="l"/>
                <a:tab pos="622300" algn="l"/>
              </a:tabLst>
            </a:pPr>
            <a:r>
              <a:rPr sz="2400" spc="-15" dirty="0">
                <a:latin typeface="Perpetua"/>
                <a:cs typeface="Perpetua"/>
              </a:rPr>
              <a:t>Pernyataan </a:t>
            </a:r>
            <a:r>
              <a:rPr sz="2400" dirty="0">
                <a:latin typeface="Perpetua"/>
                <a:cs typeface="Perpetua"/>
              </a:rPr>
              <a:t>Boole </a:t>
            </a:r>
            <a:r>
              <a:rPr sz="2400" spc="-5" dirty="0">
                <a:latin typeface="Perpetua"/>
                <a:cs typeface="Perpetua"/>
              </a:rPr>
              <a:t>yang </a:t>
            </a:r>
            <a:r>
              <a:rPr sz="2400" dirty="0">
                <a:latin typeface="Perpetua"/>
                <a:cs typeface="Perpetua"/>
              </a:rPr>
              <a:t>paling sederhana untuk</a:t>
            </a:r>
            <a:r>
              <a:rPr sz="2400" spc="-14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masing-masing  </a:t>
            </a:r>
            <a:r>
              <a:rPr sz="2400" spc="-10" dirty="0">
                <a:latin typeface="Perpetua"/>
                <a:cs typeface="Perpetua"/>
              </a:rPr>
              <a:t>keluaran</a:t>
            </a:r>
            <a:endParaRPr sz="2400">
              <a:latin typeface="Perpetua"/>
              <a:cs typeface="Perpetua"/>
            </a:endParaRPr>
          </a:p>
          <a:p>
            <a:pPr marL="622300" indent="-60960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5416"/>
              <a:buAutoNum type="arabicPeriod"/>
              <a:tabLst>
                <a:tab pos="621665" algn="l"/>
                <a:tab pos="622300" algn="l"/>
              </a:tabLst>
            </a:pPr>
            <a:r>
              <a:rPr sz="2400" spc="-15" dirty="0">
                <a:latin typeface="Perpetua"/>
                <a:cs typeface="Perpetua"/>
              </a:rPr>
              <a:t>Penyusunan </a:t>
            </a:r>
            <a:r>
              <a:rPr sz="2400" dirty="0">
                <a:latin typeface="Perpetua"/>
                <a:cs typeface="Perpetua"/>
              </a:rPr>
              <a:t>rangkaian</a:t>
            </a:r>
            <a:r>
              <a:rPr sz="2400" spc="-85" dirty="0">
                <a:latin typeface="Perpetua"/>
                <a:cs typeface="Perpetua"/>
              </a:rPr>
              <a:t> </a:t>
            </a:r>
            <a:r>
              <a:rPr sz="2400" spc="5" dirty="0">
                <a:latin typeface="Perpetua"/>
                <a:cs typeface="Perpetua"/>
              </a:rPr>
              <a:t>logika</a:t>
            </a:r>
            <a:endParaRPr sz="24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986993"/>
            <a:ext cx="173799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696363"/>
                </a:solidFill>
                <a:latin typeface="Franklin Gothic Book"/>
                <a:cs typeface="Franklin Gothic Book"/>
              </a:rPr>
              <a:t>EN</a:t>
            </a:r>
            <a:r>
              <a:rPr sz="3200" spc="-15" dirty="0">
                <a:solidFill>
                  <a:srgbClr val="696363"/>
                </a:solidFill>
                <a:latin typeface="Franklin Gothic Book"/>
                <a:cs typeface="Franklin Gothic Book"/>
              </a:rPr>
              <a:t>C</a:t>
            </a:r>
            <a:r>
              <a:rPr sz="3200" spc="-5" dirty="0">
                <a:solidFill>
                  <a:srgbClr val="696363"/>
                </a:solidFill>
                <a:latin typeface="Franklin Gothic Book"/>
                <a:cs typeface="Franklin Gothic Book"/>
              </a:rPr>
              <a:t>ODER</a:t>
            </a:r>
            <a:endParaRPr sz="32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544" y="1637233"/>
            <a:ext cx="7646034" cy="2373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74320" algn="just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99720" algn="l"/>
              </a:tabLst>
            </a:pPr>
            <a:r>
              <a:rPr sz="2400" dirty="0">
                <a:latin typeface="Perpetua"/>
                <a:cs typeface="Perpetua"/>
              </a:rPr>
              <a:t>Encoder adalah rangkaian </a:t>
            </a:r>
            <a:r>
              <a:rPr sz="2400" spc="-5" dirty="0">
                <a:latin typeface="Perpetua"/>
                <a:cs typeface="Perpetua"/>
              </a:rPr>
              <a:t>kombinasi yang </a:t>
            </a:r>
            <a:r>
              <a:rPr sz="2400" spc="-10" dirty="0">
                <a:latin typeface="Perpetua"/>
                <a:cs typeface="Perpetua"/>
              </a:rPr>
              <a:t>mengkonversi</a:t>
            </a:r>
            <a:r>
              <a:rPr sz="2400" spc="-185" dirty="0">
                <a:latin typeface="Perpetua"/>
                <a:cs typeface="Perpetua"/>
              </a:rPr>
              <a:t> </a:t>
            </a:r>
            <a:r>
              <a:rPr sz="2400" spc="5" dirty="0">
                <a:latin typeface="Perpetua"/>
                <a:cs typeface="Perpetua"/>
              </a:rPr>
              <a:t>informasi</a:t>
            </a:r>
            <a:endParaRPr sz="2400">
              <a:latin typeface="Perpetua"/>
              <a:cs typeface="Perpetua"/>
            </a:endParaRPr>
          </a:p>
          <a:p>
            <a:pPr marL="299720" algn="just">
              <a:lnSpc>
                <a:spcPct val="100000"/>
              </a:lnSpc>
            </a:pPr>
            <a:r>
              <a:rPr sz="2400" dirty="0">
                <a:latin typeface="Perpetua"/>
                <a:cs typeface="Perpetua"/>
              </a:rPr>
              <a:t>biner </a:t>
            </a:r>
            <a:r>
              <a:rPr sz="2400" spc="10" dirty="0">
                <a:latin typeface="Perpetua"/>
                <a:cs typeface="Perpetua"/>
              </a:rPr>
              <a:t>dari </a:t>
            </a:r>
            <a:r>
              <a:rPr sz="2400" spc="5" dirty="0">
                <a:latin typeface="Perpetua"/>
                <a:cs typeface="Perpetua"/>
              </a:rPr>
              <a:t>2</a:t>
            </a:r>
            <a:r>
              <a:rPr sz="2400" spc="7" baseline="24305" dirty="0">
                <a:latin typeface="Perpetua"/>
                <a:cs typeface="Perpetua"/>
              </a:rPr>
              <a:t>n </a:t>
            </a:r>
            <a:r>
              <a:rPr sz="2400" spc="-5" dirty="0">
                <a:latin typeface="Perpetua"/>
                <a:cs typeface="Perpetua"/>
              </a:rPr>
              <a:t>(atau </a:t>
            </a:r>
            <a:r>
              <a:rPr sz="2400" dirty="0">
                <a:latin typeface="Perpetua"/>
                <a:cs typeface="Perpetua"/>
              </a:rPr>
              <a:t>kurang) </a:t>
            </a:r>
            <a:r>
              <a:rPr sz="2400" spc="-5" dirty="0">
                <a:latin typeface="Perpetua"/>
                <a:cs typeface="Perpetua"/>
              </a:rPr>
              <a:t>line </a:t>
            </a:r>
            <a:r>
              <a:rPr sz="2400" dirty="0">
                <a:latin typeface="Perpetua"/>
                <a:cs typeface="Perpetua"/>
              </a:rPr>
              <a:t>input </a:t>
            </a:r>
            <a:r>
              <a:rPr sz="2400" spc="-25" dirty="0">
                <a:latin typeface="Perpetua"/>
                <a:cs typeface="Perpetua"/>
              </a:rPr>
              <a:t>ke </a:t>
            </a:r>
            <a:r>
              <a:rPr sz="2400" i="1" dirty="0">
                <a:latin typeface="Perpetua"/>
                <a:cs typeface="Perpetua"/>
              </a:rPr>
              <a:t>n </a:t>
            </a:r>
            <a:r>
              <a:rPr sz="2400" spc="-5" dirty="0">
                <a:latin typeface="Perpetua"/>
                <a:cs typeface="Perpetua"/>
              </a:rPr>
              <a:t>line</a:t>
            </a:r>
            <a:r>
              <a:rPr sz="2400" spc="-27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output</a:t>
            </a:r>
            <a:endParaRPr sz="2400">
              <a:latin typeface="Perpetua"/>
              <a:cs typeface="Perpetua"/>
            </a:endParaRPr>
          </a:p>
          <a:p>
            <a:pPr marL="299720" indent="-274320" algn="just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99720" algn="l"/>
              </a:tabLst>
            </a:pPr>
            <a:r>
              <a:rPr sz="2400" dirty="0">
                <a:latin typeface="Perpetua"/>
                <a:cs typeface="Perpetua"/>
              </a:rPr>
              <a:t>Contoh : Encoder 8 to</a:t>
            </a:r>
            <a:r>
              <a:rPr sz="2400" spc="-17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3.</a:t>
            </a:r>
            <a:endParaRPr sz="2400">
              <a:latin typeface="Perpetua"/>
              <a:cs typeface="Perpetua"/>
            </a:endParaRPr>
          </a:p>
          <a:p>
            <a:pPr marL="299720" marR="17780" algn="just">
              <a:lnSpc>
                <a:spcPct val="100000"/>
              </a:lnSpc>
              <a:spcBef>
                <a:spcPts val="600"/>
              </a:spcBef>
            </a:pPr>
            <a:r>
              <a:rPr sz="2400" spc="-40" dirty="0">
                <a:latin typeface="Perpetua"/>
                <a:cs typeface="Perpetua"/>
              </a:rPr>
              <a:t>Terdapat </a:t>
            </a:r>
            <a:r>
              <a:rPr sz="2400" dirty="0">
                <a:latin typeface="Perpetua"/>
                <a:cs typeface="Perpetua"/>
              </a:rPr>
              <a:t>8 </a:t>
            </a:r>
            <a:r>
              <a:rPr sz="2400" spc="-5" dirty="0">
                <a:latin typeface="Perpetua"/>
                <a:cs typeface="Perpetua"/>
              </a:rPr>
              <a:t>line </a:t>
            </a:r>
            <a:r>
              <a:rPr sz="2400" dirty="0">
                <a:latin typeface="Perpetua"/>
                <a:cs typeface="Perpetua"/>
              </a:rPr>
              <a:t>input dan 3 </a:t>
            </a:r>
            <a:r>
              <a:rPr sz="2400" spc="-5" dirty="0">
                <a:latin typeface="Perpetua"/>
                <a:cs typeface="Perpetua"/>
              </a:rPr>
              <a:t>line </a:t>
            </a:r>
            <a:r>
              <a:rPr sz="2400" dirty="0">
                <a:latin typeface="Perpetua"/>
                <a:cs typeface="Perpetua"/>
              </a:rPr>
              <a:t>output </a:t>
            </a:r>
            <a:r>
              <a:rPr sz="2400" spc="-5" dirty="0">
                <a:latin typeface="Perpetua"/>
                <a:cs typeface="Perpetua"/>
              </a:rPr>
              <a:t>yang </a:t>
            </a:r>
            <a:r>
              <a:rPr sz="2400" dirty="0">
                <a:latin typeface="Perpetua"/>
                <a:cs typeface="Perpetua"/>
              </a:rPr>
              <a:t>menghasilkan</a:t>
            </a:r>
            <a:r>
              <a:rPr sz="2400" spc="-17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bilangan  biner </a:t>
            </a:r>
            <a:r>
              <a:rPr sz="2400" spc="-5" dirty="0">
                <a:latin typeface="Perpetua"/>
                <a:cs typeface="Perpetua"/>
              </a:rPr>
              <a:t>yang </a:t>
            </a:r>
            <a:r>
              <a:rPr sz="2400" dirty="0">
                <a:latin typeface="Perpetua"/>
                <a:cs typeface="Perpetua"/>
              </a:rPr>
              <a:t>sesuai dengan input </a:t>
            </a:r>
            <a:r>
              <a:rPr sz="2400" spc="-5" dirty="0">
                <a:latin typeface="Perpetua"/>
                <a:cs typeface="Perpetua"/>
              </a:rPr>
              <a:t>yang </a:t>
            </a:r>
            <a:r>
              <a:rPr sz="2400" spc="5" dirty="0">
                <a:latin typeface="Perpetua"/>
                <a:cs typeface="Perpetua"/>
              </a:rPr>
              <a:t>diberikan. </a:t>
            </a:r>
            <a:r>
              <a:rPr sz="2400" spc="-20" dirty="0">
                <a:latin typeface="Perpetua"/>
                <a:cs typeface="Perpetua"/>
              </a:rPr>
              <a:t>Pada </a:t>
            </a:r>
            <a:r>
              <a:rPr sz="2400" spc="-5" dirty="0">
                <a:latin typeface="Perpetua"/>
                <a:cs typeface="Perpetua"/>
              </a:rPr>
              <a:t>satu saat</a:t>
            </a:r>
            <a:r>
              <a:rPr sz="2400" spc="-315" dirty="0">
                <a:latin typeface="Perpetua"/>
                <a:cs typeface="Perpetua"/>
              </a:rPr>
              <a:t> </a:t>
            </a:r>
            <a:r>
              <a:rPr sz="2400" spc="-15" dirty="0">
                <a:latin typeface="Perpetua"/>
                <a:cs typeface="Perpetua"/>
              </a:rPr>
              <a:t>hanya  </a:t>
            </a:r>
            <a:r>
              <a:rPr sz="2400" spc="-10" dirty="0">
                <a:latin typeface="Perpetua"/>
                <a:cs typeface="Perpetua"/>
              </a:rPr>
              <a:t>satu </a:t>
            </a:r>
            <a:r>
              <a:rPr sz="2400" dirty="0">
                <a:latin typeface="Perpetua"/>
                <a:cs typeface="Perpetua"/>
              </a:rPr>
              <a:t>input </a:t>
            </a:r>
            <a:r>
              <a:rPr sz="2400" spc="-5" dirty="0">
                <a:latin typeface="Perpetua"/>
                <a:cs typeface="Perpetua"/>
              </a:rPr>
              <a:t>yang </a:t>
            </a:r>
            <a:r>
              <a:rPr sz="2400" spc="-10" dirty="0">
                <a:latin typeface="Perpetua"/>
                <a:cs typeface="Perpetua"/>
              </a:rPr>
              <a:t>bekerja </a:t>
            </a:r>
            <a:r>
              <a:rPr sz="2400" spc="-5" dirty="0">
                <a:latin typeface="Perpetua"/>
                <a:cs typeface="Perpetua"/>
              </a:rPr>
              <a:t>atau </a:t>
            </a:r>
            <a:r>
              <a:rPr sz="2400" spc="10" dirty="0">
                <a:latin typeface="Perpetua"/>
                <a:cs typeface="Perpetua"/>
              </a:rPr>
              <a:t>bernilai</a:t>
            </a:r>
            <a:r>
              <a:rPr sz="2400" spc="-10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1.</a:t>
            </a:r>
            <a:endParaRPr sz="24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2912" y="1692338"/>
          <a:ext cx="7815580" cy="4661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6755"/>
                <a:gridCol w="708659"/>
                <a:gridCol w="703580"/>
                <a:gridCol w="708659"/>
                <a:gridCol w="707389"/>
                <a:gridCol w="708660"/>
                <a:gridCol w="706754"/>
                <a:gridCol w="708660"/>
                <a:gridCol w="704214"/>
                <a:gridCol w="708659"/>
                <a:gridCol w="706754"/>
              </a:tblGrid>
              <a:tr h="518033">
                <a:tc gridSpan="8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5" dirty="0">
                          <a:latin typeface="Arial"/>
                          <a:cs typeface="Arial"/>
                        </a:rPr>
                        <a:t>Input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238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5" dirty="0">
                          <a:latin typeface="Arial"/>
                          <a:cs typeface="Arial"/>
                        </a:rPr>
                        <a:t>Output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7" baseline="-20833" dirty="0">
                          <a:latin typeface="Arial"/>
                          <a:cs typeface="Arial"/>
                        </a:rPr>
                        <a:t>0</a:t>
                      </a:r>
                      <a:endParaRPr sz="2400" baseline="-20833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7" baseline="-20833" dirty="0">
                          <a:latin typeface="Arial"/>
                          <a:cs typeface="Arial"/>
                        </a:rPr>
                        <a:t>1</a:t>
                      </a:r>
                      <a:endParaRPr sz="2400" baseline="-20833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7" baseline="-20833" dirty="0">
                          <a:latin typeface="Arial"/>
                          <a:cs typeface="Arial"/>
                        </a:rPr>
                        <a:t>2</a:t>
                      </a:r>
                      <a:endParaRPr sz="2400" baseline="-20833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7" baseline="-20833" dirty="0">
                          <a:latin typeface="Arial"/>
                          <a:cs typeface="Arial"/>
                        </a:rPr>
                        <a:t>3</a:t>
                      </a:r>
                      <a:endParaRPr sz="2400" baseline="-20833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7" baseline="-20833" dirty="0">
                          <a:latin typeface="Arial"/>
                          <a:cs typeface="Arial"/>
                        </a:rPr>
                        <a:t>4</a:t>
                      </a:r>
                      <a:endParaRPr sz="2400" baseline="-20833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7" baseline="-20833" dirty="0">
                          <a:latin typeface="Arial"/>
                          <a:cs typeface="Arial"/>
                        </a:rPr>
                        <a:t>5</a:t>
                      </a:r>
                      <a:endParaRPr sz="2400" baseline="-20833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7" baseline="-20833" dirty="0">
                          <a:latin typeface="Arial"/>
                          <a:cs typeface="Arial"/>
                        </a:rPr>
                        <a:t>6</a:t>
                      </a:r>
                      <a:endParaRPr sz="2400" baseline="-20833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7" baseline="-20833" dirty="0">
                          <a:latin typeface="Arial"/>
                          <a:cs typeface="Arial"/>
                        </a:rPr>
                        <a:t>7</a:t>
                      </a:r>
                      <a:endParaRPr sz="2400" baseline="-20833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Z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44" y="1230883"/>
            <a:ext cx="34169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solidFill>
                  <a:srgbClr val="696363"/>
                </a:solidFill>
                <a:latin typeface="Franklin Gothic Book"/>
                <a:cs typeface="Franklin Gothic Book"/>
              </a:rPr>
              <a:t>Encoder </a:t>
            </a:r>
            <a:r>
              <a:rPr sz="2800" spc="5" dirty="0">
                <a:solidFill>
                  <a:srgbClr val="696363"/>
                </a:solidFill>
                <a:latin typeface="Franklin Gothic Book"/>
                <a:cs typeface="Franklin Gothic Book"/>
              </a:rPr>
              <a:t>Octal </a:t>
            </a:r>
            <a:r>
              <a:rPr sz="2800" spc="-30" dirty="0">
                <a:solidFill>
                  <a:srgbClr val="696363"/>
                </a:solidFill>
                <a:latin typeface="Franklin Gothic Book"/>
                <a:cs typeface="Franklin Gothic Book"/>
              </a:rPr>
              <a:t>ke</a:t>
            </a:r>
            <a:r>
              <a:rPr sz="2800" spc="-165" dirty="0">
                <a:solidFill>
                  <a:srgbClr val="696363"/>
                </a:solidFill>
                <a:latin typeface="Franklin Gothic Book"/>
                <a:cs typeface="Franklin Gothic Book"/>
              </a:rPr>
              <a:t> </a:t>
            </a:r>
            <a:r>
              <a:rPr sz="2800" dirty="0">
                <a:solidFill>
                  <a:srgbClr val="696363"/>
                </a:solidFill>
                <a:latin typeface="Franklin Gothic Book"/>
                <a:cs typeface="Franklin Gothic Book"/>
              </a:rPr>
              <a:t>biner</a:t>
            </a:r>
            <a:endParaRPr sz="28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25899"/>
              </a:lnSpc>
              <a:spcBef>
                <a:spcPts val="100"/>
              </a:spcBef>
            </a:pPr>
            <a:r>
              <a:rPr spc="-10" dirty="0"/>
              <a:t>Persamaan </a:t>
            </a:r>
            <a:r>
              <a:rPr dirty="0"/>
              <a:t>untuk masing-masing </a:t>
            </a:r>
            <a:r>
              <a:rPr spc="-10" dirty="0"/>
              <a:t>keluaran</a:t>
            </a:r>
            <a:r>
              <a:rPr spc="-125" dirty="0"/>
              <a:t> </a:t>
            </a:r>
            <a:r>
              <a:rPr dirty="0"/>
              <a:t>:  X = D4 + D5 + D6 +</a:t>
            </a:r>
            <a:r>
              <a:rPr spc="-105" dirty="0"/>
              <a:t> </a:t>
            </a:r>
            <a:r>
              <a:rPr dirty="0"/>
              <a:t>D7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45396"/>
            <a:ext cx="3204210" cy="13525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latin typeface="Perpetua"/>
                <a:cs typeface="Perpetua"/>
              </a:rPr>
              <a:t>Z = D1 + D3 + D5 +</a:t>
            </a:r>
            <a:r>
              <a:rPr sz="2400" spc="-114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D7</a:t>
            </a:r>
            <a:endParaRPr sz="2400">
              <a:latin typeface="Perpetua"/>
              <a:cs typeface="Perpetua"/>
            </a:endParaRPr>
          </a:p>
          <a:p>
            <a:pPr marL="28702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Perpetua"/>
                <a:cs typeface="Perpetua"/>
              </a:rPr>
              <a:t>Y = D2 + D3 + D6 +</a:t>
            </a:r>
            <a:r>
              <a:rPr sz="2400" spc="-17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D7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latin typeface="Perpetua"/>
                <a:cs typeface="Perpetua"/>
              </a:rPr>
              <a:t>Rangkaian </a:t>
            </a:r>
            <a:r>
              <a:rPr sz="2400" spc="5" dirty="0">
                <a:latin typeface="Perpetua"/>
                <a:cs typeface="Perpetua"/>
              </a:rPr>
              <a:t>Logika</a:t>
            </a:r>
            <a:r>
              <a:rPr sz="2400" spc="-10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: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69924" y="3838339"/>
            <a:ext cx="3473450" cy="0"/>
          </a:xfrm>
          <a:custGeom>
            <a:avLst/>
            <a:gdLst/>
            <a:ahLst/>
            <a:cxnLst/>
            <a:rect l="l" t="t" r="r" b="b"/>
            <a:pathLst>
              <a:path w="3473450">
                <a:moveTo>
                  <a:pt x="0" y="0"/>
                </a:moveTo>
                <a:lnTo>
                  <a:pt x="3473357" y="0"/>
                </a:lnTo>
              </a:path>
            </a:pathLst>
          </a:custGeom>
          <a:ln w="7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9924" y="4271882"/>
            <a:ext cx="2605405" cy="0"/>
          </a:xfrm>
          <a:custGeom>
            <a:avLst/>
            <a:gdLst/>
            <a:ahLst/>
            <a:cxnLst/>
            <a:rect l="l" t="t" r="r" b="b"/>
            <a:pathLst>
              <a:path w="2605404">
                <a:moveTo>
                  <a:pt x="0" y="0"/>
                </a:moveTo>
                <a:lnTo>
                  <a:pt x="2604965" y="0"/>
                </a:lnTo>
              </a:path>
            </a:pathLst>
          </a:custGeom>
          <a:ln w="7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69924" y="4705424"/>
            <a:ext cx="2822575" cy="0"/>
          </a:xfrm>
          <a:custGeom>
            <a:avLst/>
            <a:gdLst/>
            <a:ahLst/>
            <a:cxnLst/>
            <a:rect l="l" t="t" r="r" b="b"/>
            <a:pathLst>
              <a:path w="2822575">
                <a:moveTo>
                  <a:pt x="0" y="0"/>
                </a:moveTo>
                <a:lnTo>
                  <a:pt x="2822045" y="0"/>
                </a:lnTo>
              </a:path>
            </a:pathLst>
          </a:custGeom>
          <a:ln w="7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69924" y="5138966"/>
            <a:ext cx="1520190" cy="0"/>
          </a:xfrm>
          <a:custGeom>
            <a:avLst/>
            <a:gdLst/>
            <a:ahLst/>
            <a:cxnLst/>
            <a:rect l="l" t="t" r="r" b="b"/>
            <a:pathLst>
              <a:path w="1520189">
                <a:moveTo>
                  <a:pt x="0" y="0"/>
                </a:moveTo>
                <a:lnTo>
                  <a:pt x="1519562" y="0"/>
                </a:lnTo>
              </a:path>
            </a:pathLst>
          </a:custGeom>
          <a:ln w="7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69924" y="6006051"/>
            <a:ext cx="3039745" cy="0"/>
          </a:xfrm>
          <a:custGeom>
            <a:avLst/>
            <a:gdLst/>
            <a:ahLst/>
            <a:cxnLst/>
            <a:rect l="l" t="t" r="r" b="b"/>
            <a:pathLst>
              <a:path w="3039745">
                <a:moveTo>
                  <a:pt x="0" y="0"/>
                </a:moveTo>
                <a:lnTo>
                  <a:pt x="3039268" y="0"/>
                </a:lnTo>
              </a:path>
            </a:pathLst>
          </a:custGeom>
          <a:ln w="7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69924" y="6439590"/>
            <a:ext cx="3256279" cy="0"/>
          </a:xfrm>
          <a:custGeom>
            <a:avLst/>
            <a:gdLst/>
            <a:ahLst/>
            <a:cxnLst/>
            <a:rect l="l" t="t" r="r" b="b"/>
            <a:pathLst>
              <a:path w="3256279">
                <a:moveTo>
                  <a:pt x="0" y="0"/>
                </a:moveTo>
                <a:lnTo>
                  <a:pt x="3256135" y="0"/>
                </a:lnTo>
              </a:path>
            </a:pathLst>
          </a:custGeom>
          <a:ln w="7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77443" y="3576354"/>
            <a:ext cx="334010" cy="306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6400"/>
              </a:lnSpc>
              <a:spcBef>
                <a:spcPts val="100"/>
              </a:spcBef>
            </a:pPr>
            <a:r>
              <a:rPr sz="1900" spc="-5" dirty="0">
                <a:latin typeface="Arial"/>
                <a:cs typeface="Arial"/>
              </a:rPr>
              <a:t>D1  D2</a:t>
            </a:r>
            <a:endParaRPr sz="1900">
              <a:latin typeface="Arial"/>
              <a:cs typeface="Arial"/>
            </a:endParaRPr>
          </a:p>
          <a:p>
            <a:pPr marL="12700" marR="5080" algn="just">
              <a:lnSpc>
                <a:spcPct val="149700"/>
              </a:lnSpc>
              <a:spcBef>
                <a:spcPts val="150"/>
              </a:spcBef>
            </a:pPr>
            <a:r>
              <a:rPr sz="1900" spc="-5" dirty="0">
                <a:latin typeface="Arial"/>
                <a:cs typeface="Arial"/>
              </a:rPr>
              <a:t>D3  D4  D5  D6  D7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11461" y="3293709"/>
            <a:ext cx="380365" cy="0"/>
          </a:xfrm>
          <a:custGeom>
            <a:avLst/>
            <a:gdLst/>
            <a:ahLst/>
            <a:cxnLst/>
            <a:rect l="l" t="t" r="r" b="b"/>
            <a:pathLst>
              <a:path w="380365">
                <a:moveTo>
                  <a:pt x="0" y="0"/>
                </a:moveTo>
                <a:lnTo>
                  <a:pt x="379961" y="0"/>
                </a:lnTo>
              </a:path>
            </a:pathLst>
          </a:custGeom>
          <a:ln w="7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11461" y="3483383"/>
            <a:ext cx="380365" cy="0"/>
          </a:xfrm>
          <a:custGeom>
            <a:avLst/>
            <a:gdLst/>
            <a:ahLst/>
            <a:cxnLst/>
            <a:rect l="l" t="t" r="r" b="b"/>
            <a:pathLst>
              <a:path w="380365">
                <a:moveTo>
                  <a:pt x="0" y="0"/>
                </a:moveTo>
                <a:lnTo>
                  <a:pt x="379961" y="0"/>
                </a:lnTo>
              </a:path>
            </a:pathLst>
          </a:custGeom>
          <a:ln w="7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91423" y="3388546"/>
            <a:ext cx="380365" cy="0"/>
          </a:xfrm>
          <a:custGeom>
            <a:avLst/>
            <a:gdLst/>
            <a:ahLst/>
            <a:cxnLst/>
            <a:rect l="l" t="t" r="r" b="b"/>
            <a:pathLst>
              <a:path w="380365">
                <a:moveTo>
                  <a:pt x="379961" y="0"/>
                </a:moveTo>
                <a:lnTo>
                  <a:pt x="0" y="0"/>
                </a:lnTo>
              </a:path>
            </a:pathLst>
          </a:custGeom>
          <a:ln w="7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44644" y="3198871"/>
            <a:ext cx="494030" cy="379730"/>
          </a:xfrm>
          <a:custGeom>
            <a:avLst/>
            <a:gdLst/>
            <a:ahLst/>
            <a:cxnLst/>
            <a:rect l="l" t="t" r="r" b="b"/>
            <a:pathLst>
              <a:path w="494029" h="379729">
                <a:moveTo>
                  <a:pt x="148138" y="0"/>
                </a:moveTo>
                <a:lnTo>
                  <a:pt x="0" y="0"/>
                </a:lnTo>
                <a:lnTo>
                  <a:pt x="27116" y="40715"/>
                </a:lnTo>
                <a:lnTo>
                  <a:pt x="47454" y="82507"/>
                </a:lnTo>
                <a:lnTo>
                  <a:pt x="61012" y="125067"/>
                </a:lnTo>
                <a:lnTo>
                  <a:pt x="67791" y="168087"/>
                </a:lnTo>
                <a:lnTo>
                  <a:pt x="67791" y="211261"/>
                </a:lnTo>
                <a:lnTo>
                  <a:pt x="61012" y="254282"/>
                </a:lnTo>
                <a:lnTo>
                  <a:pt x="47454" y="296842"/>
                </a:lnTo>
                <a:lnTo>
                  <a:pt x="27116" y="338633"/>
                </a:lnTo>
                <a:lnTo>
                  <a:pt x="0" y="379349"/>
                </a:lnTo>
                <a:lnTo>
                  <a:pt x="148138" y="379349"/>
                </a:lnTo>
                <a:lnTo>
                  <a:pt x="205965" y="367639"/>
                </a:lnTo>
                <a:lnTo>
                  <a:pt x="260550" y="351988"/>
                </a:lnTo>
                <a:lnTo>
                  <a:pt x="311421" y="332652"/>
                </a:lnTo>
                <a:lnTo>
                  <a:pt x="358106" y="309888"/>
                </a:lnTo>
                <a:lnTo>
                  <a:pt x="400133" y="283952"/>
                </a:lnTo>
                <a:lnTo>
                  <a:pt x="437033" y="255100"/>
                </a:lnTo>
                <a:lnTo>
                  <a:pt x="468331" y="223589"/>
                </a:lnTo>
                <a:lnTo>
                  <a:pt x="493558" y="189674"/>
                </a:lnTo>
                <a:lnTo>
                  <a:pt x="468653" y="155611"/>
                </a:lnTo>
                <a:lnTo>
                  <a:pt x="437533" y="123979"/>
                </a:lnTo>
                <a:lnTo>
                  <a:pt x="400697" y="95040"/>
                </a:lnTo>
                <a:lnTo>
                  <a:pt x="358640" y="69061"/>
                </a:lnTo>
                <a:lnTo>
                  <a:pt x="311859" y="46303"/>
                </a:lnTo>
                <a:lnTo>
                  <a:pt x="260851" y="27031"/>
                </a:lnTo>
                <a:lnTo>
                  <a:pt x="206112" y="11509"/>
                </a:lnTo>
                <a:lnTo>
                  <a:pt x="1481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44644" y="3198871"/>
            <a:ext cx="494030" cy="379730"/>
          </a:xfrm>
          <a:custGeom>
            <a:avLst/>
            <a:gdLst/>
            <a:ahLst/>
            <a:cxnLst/>
            <a:rect l="l" t="t" r="r" b="b"/>
            <a:pathLst>
              <a:path w="494029" h="379729">
                <a:moveTo>
                  <a:pt x="493558" y="189674"/>
                </a:moveTo>
                <a:lnTo>
                  <a:pt x="468331" y="223589"/>
                </a:lnTo>
                <a:lnTo>
                  <a:pt x="437033" y="255100"/>
                </a:lnTo>
                <a:lnTo>
                  <a:pt x="400133" y="283952"/>
                </a:lnTo>
                <a:lnTo>
                  <a:pt x="358106" y="309888"/>
                </a:lnTo>
                <a:lnTo>
                  <a:pt x="311421" y="332652"/>
                </a:lnTo>
                <a:lnTo>
                  <a:pt x="260550" y="351988"/>
                </a:lnTo>
                <a:lnTo>
                  <a:pt x="205965" y="367639"/>
                </a:lnTo>
                <a:lnTo>
                  <a:pt x="148138" y="379349"/>
                </a:lnTo>
                <a:lnTo>
                  <a:pt x="0" y="379349"/>
                </a:lnTo>
                <a:lnTo>
                  <a:pt x="27116" y="338633"/>
                </a:lnTo>
                <a:lnTo>
                  <a:pt x="47454" y="296842"/>
                </a:lnTo>
                <a:lnTo>
                  <a:pt x="61012" y="254282"/>
                </a:lnTo>
                <a:lnTo>
                  <a:pt x="67791" y="211261"/>
                </a:lnTo>
                <a:lnTo>
                  <a:pt x="67791" y="168087"/>
                </a:lnTo>
                <a:lnTo>
                  <a:pt x="61012" y="125066"/>
                </a:lnTo>
                <a:lnTo>
                  <a:pt x="47454" y="82507"/>
                </a:lnTo>
                <a:lnTo>
                  <a:pt x="27116" y="40715"/>
                </a:lnTo>
                <a:lnTo>
                  <a:pt x="0" y="0"/>
                </a:lnTo>
                <a:lnTo>
                  <a:pt x="148138" y="0"/>
                </a:lnTo>
                <a:lnTo>
                  <a:pt x="206112" y="11509"/>
                </a:lnTo>
                <a:lnTo>
                  <a:pt x="260851" y="27031"/>
                </a:lnTo>
                <a:lnTo>
                  <a:pt x="311859" y="46303"/>
                </a:lnTo>
                <a:lnTo>
                  <a:pt x="358640" y="69061"/>
                </a:lnTo>
                <a:lnTo>
                  <a:pt x="400697" y="95040"/>
                </a:lnTo>
                <a:lnTo>
                  <a:pt x="437533" y="123979"/>
                </a:lnTo>
                <a:lnTo>
                  <a:pt x="468653" y="155611"/>
                </a:lnTo>
                <a:lnTo>
                  <a:pt x="493558" y="189674"/>
                </a:lnTo>
                <a:close/>
              </a:path>
            </a:pathLst>
          </a:custGeom>
          <a:ln w="7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11461" y="3578221"/>
            <a:ext cx="133350" cy="47625"/>
          </a:xfrm>
          <a:custGeom>
            <a:avLst/>
            <a:gdLst/>
            <a:ahLst/>
            <a:cxnLst/>
            <a:rect l="l" t="t" r="r" b="b"/>
            <a:pathLst>
              <a:path w="133350" h="47625">
                <a:moveTo>
                  <a:pt x="133182" y="0"/>
                </a:moveTo>
                <a:lnTo>
                  <a:pt x="133182" y="47400"/>
                </a:lnTo>
                <a:lnTo>
                  <a:pt x="0" y="47400"/>
                </a:lnTo>
              </a:path>
            </a:pathLst>
          </a:custGeom>
          <a:ln w="72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11461" y="3151292"/>
            <a:ext cx="133350" cy="47625"/>
          </a:xfrm>
          <a:custGeom>
            <a:avLst/>
            <a:gdLst/>
            <a:ahLst/>
            <a:cxnLst/>
            <a:rect l="l" t="t" r="r" b="b"/>
            <a:pathLst>
              <a:path w="133350" h="47625">
                <a:moveTo>
                  <a:pt x="133182" y="47578"/>
                </a:moveTo>
                <a:lnTo>
                  <a:pt x="133182" y="0"/>
                </a:lnTo>
                <a:lnTo>
                  <a:pt x="0" y="0"/>
                </a:lnTo>
              </a:path>
            </a:pathLst>
          </a:custGeom>
          <a:ln w="72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89487" y="3144536"/>
            <a:ext cx="0" cy="1994535"/>
          </a:xfrm>
          <a:custGeom>
            <a:avLst/>
            <a:gdLst/>
            <a:ahLst/>
            <a:cxnLst/>
            <a:rect l="l" t="t" r="r" b="b"/>
            <a:pathLst>
              <a:path h="1994535">
                <a:moveTo>
                  <a:pt x="0" y="1994430"/>
                </a:moveTo>
                <a:lnTo>
                  <a:pt x="0" y="0"/>
                </a:lnTo>
              </a:path>
            </a:pathLst>
          </a:custGeom>
          <a:ln w="7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89487" y="3151292"/>
            <a:ext cx="2822575" cy="3175"/>
          </a:xfrm>
          <a:custGeom>
            <a:avLst/>
            <a:gdLst/>
            <a:ahLst/>
            <a:cxnLst/>
            <a:rect l="l" t="t" r="r" b="b"/>
            <a:pathLst>
              <a:path w="2822575" h="3175">
                <a:moveTo>
                  <a:pt x="0" y="2844"/>
                </a:moveTo>
                <a:lnTo>
                  <a:pt x="2821974" y="0"/>
                </a:lnTo>
              </a:path>
            </a:pathLst>
          </a:custGeom>
          <a:ln w="7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06567" y="3296411"/>
            <a:ext cx="0" cy="2276475"/>
          </a:xfrm>
          <a:custGeom>
            <a:avLst/>
            <a:gdLst/>
            <a:ahLst/>
            <a:cxnLst/>
            <a:rect l="l" t="t" r="r" b="b"/>
            <a:pathLst>
              <a:path h="2276475">
                <a:moveTo>
                  <a:pt x="0" y="2276097"/>
                </a:moveTo>
                <a:lnTo>
                  <a:pt x="0" y="0"/>
                </a:lnTo>
              </a:path>
            </a:pathLst>
          </a:custGeom>
          <a:ln w="7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06567" y="3293709"/>
            <a:ext cx="2605405" cy="0"/>
          </a:xfrm>
          <a:custGeom>
            <a:avLst/>
            <a:gdLst/>
            <a:ahLst/>
            <a:cxnLst/>
            <a:rect l="l" t="t" r="r" b="b"/>
            <a:pathLst>
              <a:path w="2605404">
                <a:moveTo>
                  <a:pt x="0" y="0"/>
                </a:moveTo>
                <a:lnTo>
                  <a:pt x="2604893" y="0"/>
                </a:lnTo>
              </a:path>
            </a:pathLst>
          </a:custGeom>
          <a:ln w="7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23648" y="3491491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2514560"/>
                </a:moveTo>
                <a:lnTo>
                  <a:pt x="0" y="0"/>
                </a:lnTo>
              </a:path>
            </a:pathLst>
          </a:custGeom>
          <a:ln w="7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23648" y="3483383"/>
            <a:ext cx="2388235" cy="0"/>
          </a:xfrm>
          <a:custGeom>
            <a:avLst/>
            <a:gdLst/>
            <a:ahLst/>
            <a:cxnLst/>
            <a:rect l="l" t="t" r="r" b="b"/>
            <a:pathLst>
              <a:path w="2388235">
                <a:moveTo>
                  <a:pt x="2387813" y="0"/>
                </a:moveTo>
                <a:lnTo>
                  <a:pt x="0" y="0"/>
                </a:lnTo>
              </a:path>
            </a:pathLst>
          </a:custGeom>
          <a:ln w="7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40728" y="3626973"/>
            <a:ext cx="0" cy="2791460"/>
          </a:xfrm>
          <a:custGeom>
            <a:avLst/>
            <a:gdLst/>
            <a:ahLst/>
            <a:cxnLst/>
            <a:rect l="l" t="t" r="r" b="b"/>
            <a:pathLst>
              <a:path h="2791460">
                <a:moveTo>
                  <a:pt x="0" y="2790939"/>
                </a:moveTo>
                <a:lnTo>
                  <a:pt x="0" y="0"/>
                </a:lnTo>
              </a:path>
            </a:pathLst>
          </a:custGeom>
          <a:ln w="7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40728" y="3621568"/>
            <a:ext cx="2171065" cy="4445"/>
          </a:xfrm>
          <a:custGeom>
            <a:avLst/>
            <a:gdLst/>
            <a:ahLst/>
            <a:cxnLst/>
            <a:rect l="l" t="t" r="r" b="b"/>
            <a:pathLst>
              <a:path w="2171065" h="4445">
                <a:moveTo>
                  <a:pt x="2170732" y="0"/>
                </a:moveTo>
                <a:lnTo>
                  <a:pt x="0" y="4053"/>
                </a:lnTo>
              </a:path>
            </a:pathLst>
          </a:custGeom>
          <a:ln w="7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11461" y="4307121"/>
            <a:ext cx="380365" cy="0"/>
          </a:xfrm>
          <a:custGeom>
            <a:avLst/>
            <a:gdLst/>
            <a:ahLst/>
            <a:cxnLst/>
            <a:rect l="l" t="t" r="r" b="b"/>
            <a:pathLst>
              <a:path w="380365">
                <a:moveTo>
                  <a:pt x="0" y="0"/>
                </a:moveTo>
                <a:lnTo>
                  <a:pt x="379961" y="0"/>
                </a:lnTo>
              </a:path>
            </a:pathLst>
          </a:custGeom>
          <a:ln w="7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11461" y="4496796"/>
            <a:ext cx="380365" cy="0"/>
          </a:xfrm>
          <a:custGeom>
            <a:avLst/>
            <a:gdLst/>
            <a:ahLst/>
            <a:cxnLst/>
            <a:rect l="l" t="t" r="r" b="b"/>
            <a:pathLst>
              <a:path w="380365">
                <a:moveTo>
                  <a:pt x="0" y="0"/>
                </a:moveTo>
                <a:lnTo>
                  <a:pt x="379961" y="0"/>
                </a:lnTo>
              </a:path>
            </a:pathLst>
          </a:custGeom>
          <a:ln w="7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91423" y="4401959"/>
            <a:ext cx="380365" cy="0"/>
          </a:xfrm>
          <a:custGeom>
            <a:avLst/>
            <a:gdLst/>
            <a:ahLst/>
            <a:cxnLst/>
            <a:rect l="l" t="t" r="r" b="b"/>
            <a:pathLst>
              <a:path w="380365">
                <a:moveTo>
                  <a:pt x="379961" y="0"/>
                </a:moveTo>
                <a:lnTo>
                  <a:pt x="0" y="0"/>
                </a:lnTo>
              </a:path>
            </a:pathLst>
          </a:custGeom>
          <a:ln w="7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44644" y="4212284"/>
            <a:ext cx="494030" cy="379730"/>
          </a:xfrm>
          <a:custGeom>
            <a:avLst/>
            <a:gdLst/>
            <a:ahLst/>
            <a:cxnLst/>
            <a:rect l="l" t="t" r="r" b="b"/>
            <a:pathLst>
              <a:path w="494029" h="379729">
                <a:moveTo>
                  <a:pt x="148138" y="0"/>
                </a:moveTo>
                <a:lnTo>
                  <a:pt x="0" y="0"/>
                </a:lnTo>
                <a:lnTo>
                  <a:pt x="27116" y="40706"/>
                </a:lnTo>
                <a:lnTo>
                  <a:pt x="47454" y="82492"/>
                </a:lnTo>
                <a:lnTo>
                  <a:pt x="61012" y="125051"/>
                </a:lnTo>
                <a:lnTo>
                  <a:pt x="67791" y="168073"/>
                </a:lnTo>
                <a:lnTo>
                  <a:pt x="67791" y="211250"/>
                </a:lnTo>
                <a:lnTo>
                  <a:pt x="61012" y="254274"/>
                </a:lnTo>
                <a:lnTo>
                  <a:pt x="47454" y="296838"/>
                </a:lnTo>
                <a:lnTo>
                  <a:pt x="27116" y="338632"/>
                </a:lnTo>
                <a:lnTo>
                  <a:pt x="0" y="379349"/>
                </a:lnTo>
                <a:lnTo>
                  <a:pt x="148138" y="379349"/>
                </a:lnTo>
                <a:lnTo>
                  <a:pt x="205965" y="367639"/>
                </a:lnTo>
                <a:lnTo>
                  <a:pt x="260550" y="351988"/>
                </a:lnTo>
                <a:lnTo>
                  <a:pt x="311421" y="332652"/>
                </a:lnTo>
                <a:lnTo>
                  <a:pt x="358106" y="309888"/>
                </a:lnTo>
                <a:lnTo>
                  <a:pt x="400133" y="283952"/>
                </a:lnTo>
                <a:lnTo>
                  <a:pt x="437033" y="255100"/>
                </a:lnTo>
                <a:lnTo>
                  <a:pt x="468331" y="223589"/>
                </a:lnTo>
                <a:lnTo>
                  <a:pt x="493558" y="189674"/>
                </a:lnTo>
                <a:lnTo>
                  <a:pt x="468653" y="155611"/>
                </a:lnTo>
                <a:lnTo>
                  <a:pt x="437533" y="123979"/>
                </a:lnTo>
                <a:lnTo>
                  <a:pt x="400697" y="95040"/>
                </a:lnTo>
                <a:lnTo>
                  <a:pt x="358640" y="69061"/>
                </a:lnTo>
                <a:lnTo>
                  <a:pt x="311859" y="46303"/>
                </a:lnTo>
                <a:lnTo>
                  <a:pt x="260851" y="27031"/>
                </a:lnTo>
                <a:lnTo>
                  <a:pt x="206112" y="11509"/>
                </a:lnTo>
                <a:lnTo>
                  <a:pt x="1481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44644" y="4212284"/>
            <a:ext cx="494030" cy="379730"/>
          </a:xfrm>
          <a:custGeom>
            <a:avLst/>
            <a:gdLst/>
            <a:ahLst/>
            <a:cxnLst/>
            <a:rect l="l" t="t" r="r" b="b"/>
            <a:pathLst>
              <a:path w="494029" h="379729">
                <a:moveTo>
                  <a:pt x="493558" y="189674"/>
                </a:moveTo>
                <a:lnTo>
                  <a:pt x="468331" y="223589"/>
                </a:lnTo>
                <a:lnTo>
                  <a:pt x="437033" y="255100"/>
                </a:lnTo>
                <a:lnTo>
                  <a:pt x="400133" y="283952"/>
                </a:lnTo>
                <a:lnTo>
                  <a:pt x="358106" y="309888"/>
                </a:lnTo>
                <a:lnTo>
                  <a:pt x="311421" y="332652"/>
                </a:lnTo>
                <a:lnTo>
                  <a:pt x="260550" y="351988"/>
                </a:lnTo>
                <a:lnTo>
                  <a:pt x="205965" y="367639"/>
                </a:lnTo>
                <a:lnTo>
                  <a:pt x="148138" y="379349"/>
                </a:lnTo>
                <a:lnTo>
                  <a:pt x="0" y="379349"/>
                </a:lnTo>
                <a:lnTo>
                  <a:pt x="27116" y="338632"/>
                </a:lnTo>
                <a:lnTo>
                  <a:pt x="47454" y="296838"/>
                </a:lnTo>
                <a:lnTo>
                  <a:pt x="61012" y="254274"/>
                </a:lnTo>
                <a:lnTo>
                  <a:pt x="67791" y="211250"/>
                </a:lnTo>
                <a:lnTo>
                  <a:pt x="67791" y="168073"/>
                </a:lnTo>
                <a:lnTo>
                  <a:pt x="61012" y="125051"/>
                </a:lnTo>
                <a:lnTo>
                  <a:pt x="47454" y="82492"/>
                </a:lnTo>
                <a:lnTo>
                  <a:pt x="27116" y="40706"/>
                </a:lnTo>
                <a:lnTo>
                  <a:pt x="0" y="0"/>
                </a:lnTo>
                <a:lnTo>
                  <a:pt x="148138" y="0"/>
                </a:lnTo>
                <a:lnTo>
                  <a:pt x="206112" y="11509"/>
                </a:lnTo>
                <a:lnTo>
                  <a:pt x="260851" y="27031"/>
                </a:lnTo>
                <a:lnTo>
                  <a:pt x="311859" y="46303"/>
                </a:lnTo>
                <a:lnTo>
                  <a:pt x="358640" y="69061"/>
                </a:lnTo>
                <a:lnTo>
                  <a:pt x="400697" y="95040"/>
                </a:lnTo>
                <a:lnTo>
                  <a:pt x="437533" y="123979"/>
                </a:lnTo>
                <a:lnTo>
                  <a:pt x="468653" y="155611"/>
                </a:lnTo>
                <a:lnTo>
                  <a:pt x="493558" y="189674"/>
                </a:lnTo>
                <a:close/>
              </a:path>
            </a:pathLst>
          </a:custGeom>
          <a:ln w="7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11461" y="4591633"/>
            <a:ext cx="133350" cy="47625"/>
          </a:xfrm>
          <a:custGeom>
            <a:avLst/>
            <a:gdLst/>
            <a:ahLst/>
            <a:cxnLst/>
            <a:rect l="l" t="t" r="r" b="b"/>
            <a:pathLst>
              <a:path w="133350" h="47625">
                <a:moveTo>
                  <a:pt x="133182" y="0"/>
                </a:moveTo>
                <a:lnTo>
                  <a:pt x="133182" y="47400"/>
                </a:lnTo>
                <a:lnTo>
                  <a:pt x="0" y="47400"/>
                </a:lnTo>
              </a:path>
            </a:pathLst>
          </a:custGeom>
          <a:ln w="72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11461" y="4164847"/>
            <a:ext cx="133350" cy="47625"/>
          </a:xfrm>
          <a:custGeom>
            <a:avLst/>
            <a:gdLst/>
            <a:ahLst/>
            <a:cxnLst/>
            <a:rect l="l" t="t" r="r" b="b"/>
            <a:pathLst>
              <a:path w="133350" h="47625">
                <a:moveTo>
                  <a:pt x="133182" y="47436"/>
                </a:moveTo>
                <a:lnTo>
                  <a:pt x="133182" y="0"/>
                </a:lnTo>
                <a:lnTo>
                  <a:pt x="0" y="0"/>
                </a:lnTo>
              </a:path>
            </a:pathLst>
          </a:custGeom>
          <a:ln w="72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74889" y="4168901"/>
            <a:ext cx="0" cy="103505"/>
          </a:xfrm>
          <a:custGeom>
            <a:avLst/>
            <a:gdLst/>
            <a:ahLst/>
            <a:cxnLst/>
            <a:rect l="l" t="t" r="r" b="b"/>
            <a:pathLst>
              <a:path h="103504">
                <a:moveTo>
                  <a:pt x="0" y="102980"/>
                </a:moveTo>
                <a:lnTo>
                  <a:pt x="0" y="0"/>
                </a:lnTo>
              </a:path>
            </a:pathLst>
          </a:custGeom>
          <a:ln w="7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74889" y="4163034"/>
            <a:ext cx="1736725" cy="1905"/>
          </a:xfrm>
          <a:custGeom>
            <a:avLst/>
            <a:gdLst/>
            <a:ahLst/>
            <a:cxnLst/>
            <a:rect l="l" t="t" r="r" b="b"/>
            <a:pathLst>
              <a:path w="1736725" h="1904">
                <a:moveTo>
                  <a:pt x="0" y="0"/>
                </a:moveTo>
                <a:lnTo>
                  <a:pt x="1736572" y="1813"/>
                </a:lnTo>
              </a:path>
            </a:pathLst>
          </a:custGeom>
          <a:ln w="7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91969" y="4315229"/>
            <a:ext cx="0" cy="390525"/>
          </a:xfrm>
          <a:custGeom>
            <a:avLst/>
            <a:gdLst/>
            <a:ahLst/>
            <a:cxnLst/>
            <a:rect l="l" t="t" r="r" b="b"/>
            <a:pathLst>
              <a:path h="390525">
                <a:moveTo>
                  <a:pt x="0" y="390195"/>
                </a:moveTo>
                <a:lnTo>
                  <a:pt x="0" y="0"/>
                </a:lnTo>
              </a:path>
            </a:pathLst>
          </a:custGeom>
          <a:ln w="7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91969" y="4307121"/>
            <a:ext cx="1519555" cy="0"/>
          </a:xfrm>
          <a:custGeom>
            <a:avLst/>
            <a:gdLst/>
            <a:ahLst/>
            <a:cxnLst/>
            <a:rect l="l" t="t" r="r" b="b"/>
            <a:pathLst>
              <a:path w="1519554">
                <a:moveTo>
                  <a:pt x="1519491" y="0"/>
                </a:moveTo>
                <a:lnTo>
                  <a:pt x="0" y="0"/>
                </a:lnTo>
              </a:path>
            </a:pathLst>
          </a:custGeom>
          <a:ln w="7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09192" y="4488653"/>
            <a:ext cx="0" cy="1517650"/>
          </a:xfrm>
          <a:custGeom>
            <a:avLst/>
            <a:gdLst/>
            <a:ahLst/>
            <a:cxnLst/>
            <a:rect l="l" t="t" r="r" b="b"/>
            <a:pathLst>
              <a:path h="1517650">
                <a:moveTo>
                  <a:pt x="0" y="1517398"/>
                </a:moveTo>
                <a:lnTo>
                  <a:pt x="0" y="0"/>
                </a:lnTo>
              </a:path>
            </a:pathLst>
          </a:custGeom>
          <a:ln w="7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09192" y="4496796"/>
            <a:ext cx="1302385" cy="0"/>
          </a:xfrm>
          <a:custGeom>
            <a:avLst/>
            <a:gdLst/>
            <a:ahLst/>
            <a:cxnLst/>
            <a:rect l="l" t="t" r="r" b="b"/>
            <a:pathLst>
              <a:path w="1302385">
                <a:moveTo>
                  <a:pt x="1302268" y="0"/>
                </a:moveTo>
                <a:lnTo>
                  <a:pt x="0" y="0"/>
                </a:lnTo>
              </a:path>
            </a:pathLst>
          </a:custGeom>
          <a:ln w="7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26059" y="4640386"/>
            <a:ext cx="0" cy="1799589"/>
          </a:xfrm>
          <a:custGeom>
            <a:avLst/>
            <a:gdLst/>
            <a:ahLst/>
            <a:cxnLst/>
            <a:rect l="l" t="t" r="r" b="b"/>
            <a:pathLst>
              <a:path h="1799589">
                <a:moveTo>
                  <a:pt x="0" y="1799204"/>
                </a:moveTo>
                <a:lnTo>
                  <a:pt x="0" y="0"/>
                </a:lnTo>
              </a:path>
            </a:pathLst>
          </a:custGeom>
          <a:ln w="7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26059" y="4639034"/>
            <a:ext cx="1085850" cy="0"/>
          </a:xfrm>
          <a:custGeom>
            <a:avLst/>
            <a:gdLst/>
            <a:ahLst/>
            <a:cxnLst/>
            <a:rect l="l" t="t" r="r" b="b"/>
            <a:pathLst>
              <a:path w="1085850">
                <a:moveTo>
                  <a:pt x="1085402" y="0"/>
                </a:moveTo>
                <a:lnTo>
                  <a:pt x="0" y="0"/>
                </a:lnTo>
              </a:path>
            </a:pathLst>
          </a:custGeom>
          <a:ln w="7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43282" y="3838339"/>
            <a:ext cx="0" cy="1409065"/>
          </a:xfrm>
          <a:custGeom>
            <a:avLst/>
            <a:gdLst/>
            <a:ahLst/>
            <a:cxnLst/>
            <a:rect l="l" t="t" r="r" b="b"/>
            <a:pathLst>
              <a:path h="1409064">
                <a:moveTo>
                  <a:pt x="0" y="0"/>
                </a:moveTo>
                <a:lnTo>
                  <a:pt x="0" y="1409012"/>
                </a:lnTo>
              </a:path>
            </a:pathLst>
          </a:custGeom>
          <a:ln w="7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43282" y="5244578"/>
            <a:ext cx="868680" cy="3175"/>
          </a:xfrm>
          <a:custGeom>
            <a:avLst/>
            <a:gdLst/>
            <a:ahLst/>
            <a:cxnLst/>
            <a:rect l="l" t="t" r="r" b="b"/>
            <a:pathLst>
              <a:path w="868679" h="3175">
                <a:moveTo>
                  <a:pt x="868179" y="2773"/>
                </a:moveTo>
                <a:lnTo>
                  <a:pt x="0" y="0"/>
                </a:lnTo>
              </a:path>
            </a:pathLst>
          </a:custGeom>
          <a:ln w="7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91969" y="4705424"/>
            <a:ext cx="0" cy="694055"/>
          </a:xfrm>
          <a:custGeom>
            <a:avLst/>
            <a:gdLst/>
            <a:ahLst/>
            <a:cxnLst/>
            <a:rect l="l" t="t" r="r" b="b"/>
            <a:pathLst>
              <a:path h="694054">
                <a:moveTo>
                  <a:pt x="0" y="0"/>
                </a:moveTo>
                <a:lnTo>
                  <a:pt x="0" y="693660"/>
                </a:lnTo>
              </a:path>
            </a:pathLst>
          </a:custGeom>
          <a:ln w="7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91969" y="5399085"/>
            <a:ext cx="1519555" cy="0"/>
          </a:xfrm>
          <a:custGeom>
            <a:avLst/>
            <a:gdLst/>
            <a:ahLst/>
            <a:cxnLst/>
            <a:rect l="l" t="t" r="r" b="b"/>
            <a:pathLst>
              <a:path w="1519554">
                <a:moveTo>
                  <a:pt x="1519491" y="0"/>
                </a:moveTo>
                <a:lnTo>
                  <a:pt x="0" y="0"/>
                </a:lnTo>
              </a:path>
            </a:pathLst>
          </a:custGeom>
          <a:ln w="7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11461" y="5392399"/>
            <a:ext cx="380365" cy="0"/>
          </a:xfrm>
          <a:custGeom>
            <a:avLst/>
            <a:gdLst/>
            <a:ahLst/>
            <a:cxnLst/>
            <a:rect l="l" t="t" r="r" b="b"/>
            <a:pathLst>
              <a:path w="380365">
                <a:moveTo>
                  <a:pt x="0" y="0"/>
                </a:moveTo>
                <a:lnTo>
                  <a:pt x="379961" y="0"/>
                </a:lnTo>
              </a:path>
            </a:pathLst>
          </a:custGeom>
          <a:ln w="7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311461" y="5582074"/>
            <a:ext cx="380365" cy="0"/>
          </a:xfrm>
          <a:custGeom>
            <a:avLst/>
            <a:gdLst/>
            <a:ahLst/>
            <a:cxnLst/>
            <a:rect l="l" t="t" r="r" b="b"/>
            <a:pathLst>
              <a:path w="380365">
                <a:moveTo>
                  <a:pt x="0" y="0"/>
                </a:moveTo>
                <a:lnTo>
                  <a:pt x="379961" y="0"/>
                </a:lnTo>
              </a:path>
            </a:pathLst>
          </a:custGeom>
          <a:ln w="7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691423" y="5487237"/>
            <a:ext cx="380365" cy="0"/>
          </a:xfrm>
          <a:custGeom>
            <a:avLst/>
            <a:gdLst/>
            <a:ahLst/>
            <a:cxnLst/>
            <a:rect l="l" t="t" r="r" b="b"/>
            <a:pathLst>
              <a:path w="380365">
                <a:moveTo>
                  <a:pt x="379961" y="0"/>
                </a:moveTo>
                <a:lnTo>
                  <a:pt x="0" y="0"/>
                </a:lnTo>
              </a:path>
            </a:pathLst>
          </a:custGeom>
          <a:ln w="7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44644" y="5297562"/>
            <a:ext cx="494030" cy="379730"/>
          </a:xfrm>
          <a:custGeom>
            <a:avLst/>
            <a:gdLst/>
            <a:ahLst/>
            <a:cxnLst/>
            <a:rect l="l" t="t" r="r" b="b"/>
            <a:pathLst>
              <a:path w="494029" h="379729">
                <a:moveTo>
                  <a:pt x="148138" y="0"/>
                </a:moveTo>
                <a:lnTo>
                  <a:pt x="0" y="0"/>
                </a:lnTo>
                <a:lnTo>
                  <a:pt x="27116" y="40715"/>
                </a:lnTo>
                <a:lnTo>
                  <a:pt x="47454" y="82507"/>
                </a:lnTo>
                <a:lnTo>
                  <a:pt x="61012" y="125067"/>
                </a:lnTo>
                <a:lnTo>
                  <a:pt x="67791" y="168087"/>
                </a:lnTo>
                <a:lnTo>
                  <a:pt x="67791" y="211261"/>
                </a:lnTo>
                <a:lnTo>
                  <a:pt x="61012" y="254282"/>
                </a:lnTo>
                <a:lnTo>
                  <a:pt x="47454" y="296842"/>
                </a:lnTo>
                <a:lnTo>
                  <a:pt x="27116" y="338633"/>
                </a:lnTo>
                <a:lnTo>
                  <a:pt x="0" y="379349"/>
                </a:lnTo>
                <a:lnTo>
                  <a:pt x="148138" y="379349"/>
                </a:lnTo>
                <a:lnTo>
                  <a:pt x="205965" y="367639"/>
                </a:lnTo>
                <a:lnTo>
                  <a:pt x="260550" y="351988"/>
                </a:lnTo>
                <a:lnTo>
                  <a:pt x="311421" y="332652"/>
                </a:lnTo>
                <a:lnTo>
                  <a:pt x="358106" y="309888"/>
                </a:lnTo>
                <a:lnTo>
                  <a:pt x="400133" y="283952"/>
                </a:lnTo>
                <a:lnTo>
                  <a:pt x="437033" y="255100"/>
                </a:lnTo>
                <a:lnTo>
                  <a:pt x="468331" y="223589"/>
                </a:lnTo>
                <a:lnTo>
                  <a:pt x="493558" y="189674"/>
                </a:lnTo>
                <a:lnTo>
                  <a:pt x="468653" y="155611"/>
                </a:lnTo>
                <a:lnTo>
                  <a:pt x="437533" y="123979"/>
                </a:lnTo>
                <a:lnTo>
                  <a:pt x="400697" y="95040"/>
                </a:lnTo>
                <a:lnTo>
                  <a:pt x="358640" y="69061"/>
                </a:lnTo>
                <a:lnTo>
                  <a:pt x="311859" y="46303"/>
                </a:lnTo>
                <a:lnTo>
                  <a:pt x="260851" y="27031"/>
                </a:lnTo>
                <a:lnTo>
                  <a:pt x="206112" y="11509"/>
                </a:lnTo>
                <a:lnTo>
                  <a:pt x="1481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44644" y="5297562"/>
            <a:ext cx="494030" cy="379730"/>
          </a:xfrm>
          <a:custGeom>
            <a:avLst/>
            <a:gdLst/>
            <a:ahLst/>
            <a:cxnLst/>
            <a:rect l="l" t="t" r="r" b="b"/>
            <a:pathLst>
              <a:path w="494029" h="379729">
                <a:moveTo>
                  <a:pt x="493558" y="189674"/>
                </a:moveTo>
                <a:lnTo>
                  <a:pt x="468331" y="223589"/>
                </a:lnTo>
                <a:lnTo>
                  <a:pt x="437033" y="255100"/>
                </a:lnTo>
                <a:lnTo>
                  <a:pt x="400133" y="283952"/>
                </a:lnTo>
                <a:lnTo>
                  <a:pt x="358106" y="309888"/>
                </a:lnTo>
                <a:lnTo>
                  <a:pt x="311421" y="332652"/>
                </a:lnTo>
                <a:lnTo>
                  <a:pt x="260550" y="351988"/>
                </a:lnTo>
                <a:lnTo>
                  <a:pt x="205965" y="367639"/>
                </a:lnTo>
                <a:lnTo>
                  <a:pt x="148138" y="379349"/>
                </a:lnTo>
                <a:lnTo>
                  <a:pt x="0" y="379349"/>
                </a:lnTo>
                <a:lnTo>
                  <a:pt x="27116" y="338633"/>
                </a:lnTo>
                <a:lnTo>
                  <a:pt x="47454" y="296842"/>
                </a:lnTo>
                <a:lnTo>
                  <a:pt x="61012" y="254282"/>
                </a:lnTo>
                <a:lnTo>
                  <a:pt x="67791" y="211261"/>
                </a:lnTo>
                <a:lnTo>
                  <a:pt x="67791" y="168087"/>
                </a:lnTo>
                <a:lnTo>
                  <a:pt x="61012" y="125066"/>
                </a:lnTo>
                <a:lnTo>
                  <a:pt x="47454" y="82507"/>
                </a:lnTo>
                <a:lnTo>
                  <a:pt x="27116" y="40715"/>
                </a:lnTo>
                <a:lnTo>
                  <a:pt x="0" y="0"/>
                </a:lnTo>
                <a:lnTo>
                  <a:pt x="148138" y="0"/>
                </a:lnTo>
                <a:lnTo>
                  <a:pt x="206112" y="11509"/>
                </a:lnTo>
                <a:lnTo>
                  <a:pt x="260851" y="27031"/>
                </a:lnTo>
                <a:lnTo>
                  <a:pt x="311859" y="46303"/>
                </a:lnTo>
                <a:lnTo>
                  <a:pt x="358640" y="69061"/>
                </a:lnTo>
                <a:lnTo>
                  <a:pt x="400697" y="95040"/>
                </a:lnTo>
                <a:lnTo>
                  <a:pt x="437533" y="123979"/>
                </a:lnTo>
                <a:lnTo>
                  <a:pt x="468653" y="155611"/>
                </a:lnTo>
                <a:lnTo>
                  <a:pt x="493558" y="189674"/>
                </a:lnTo>
                <a:close/>
              </a:path>
            </a:pathLst>
          </a:custGeom>
          <a:ln w="7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311461" y="5676912"/>
            <a:ext cx="133350" cy="47625"/>
          </a:xfrm>
          <a:custGeom>
            <a:avLst/>
            <a:gdLst/>
            <a:ahLst/>
            <a:cxnLst/>
            <a:rect l="l" t="t" r="r" b="b"/>
            <a:pathLst>
              <a:path w="133350" h="47625">
                <a:moveTo>
                  <a:pt x="133182" y="0"/>
                </a:moveTo>
                <a:lnTo>
                  <a:pt x="133182" y="47400"/>
                </a:lnTo>
                <a:lnTo>
                  <a:pt x="0" y="47400"/>
                </a:lnTo>
              </a:path>
            </a:pathLst>
          </a:custGeom>
          <a:ln w="72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11461" y="5250126"/>
            <a:ext cx="133350" cy="47625"/>
          </a:xfrm>
          <a:custGeom>
            <a:avLst/>
            <a:gdLst/>
            <a:ahLst/>
            <a:cxnLst/>
            <a:rect l="l" t="t" r="r" b="b"/>
            <a:pathLst>
              <a:path w="133350" h="47625">
                <a:moveTo>
                  <a:pt x="133182" y="47436"/>
                </a:moveTo>
                <a:lnTo>
                  <a:pt x="133182" y="0"/>
                </a:lnTo>
                <a:lnTo>
                  <a:pt x="0" y="0"/>
                </a:lnTo>
              </a:path>
            </a:pathLst>
          </a:custGeom>
          <a:ln w="72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69924" y="5583354"/>
            <a:ext cx="4342130" cy="0"/>
          </a:xfrm>
          <a:custGeom>
            <a:avLst/>
            <a:gdLst/>
            <a:ahLst/>
            <a:cxnLst/>
            <a:rect l="l" t="t" r="r" b="b"/>
            <a:pathLst>
              <a:path w="4342130">
                <a:moveTo>
                  <a:pt x="4341537" y="0"/>
                </a:moveTo>
                <a:lnTo>
                  <a:pt x="0" y="0"/>
                </a:lnTo>
              </a:path>
            </a:pathLst>
          </a:custGeom>
          <a:ln w="7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26059" y="5724313"/>
            <a:ext cx="1085850" cy="0"/>
          </a:xfrm>
          <a:custGeom>
            <a:avLst/>
            <a:gdLst/>
            <a:ahLst/>
            <a:cxnLst/>
            <a:rect l="l" t="t" r="r" b="b"/>
            <a:pathLst>
              <a:path w="1085850">
                <a:moveTo>
                  <a:pt x="1085402" y="0"/>
                </a:moveTo>
                <a:lnTo>
                  <a:pt x="0" y="0"/>
                </a:lnTo>
              </a:path>
            </a:pathLst>
          </a:custGeom>
          <a:ln w="7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70404" y="5547202"/>
            <a:ext cx="72326" cy="72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87484" y="5969934"/>
            <a:ext cx="72362" cy="722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04565" y="6403459"/>
            <a:ext cx="72362" cy="722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755806" y="4669307"/>
            <a:ext cx="72326" cy="722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90038" y="5688125"/>
            <a:ext cx="72397" cy="722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7303684" y="3265637"/>
            <a:ext cx="18669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Arial"/>
                <a:cs typeface="Arial"/>
              </a:rPr>
              <a:t>X</a:t>
            </a:r>
            <a:endParaRPr sz="19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303684" y="4265217"/>
            <a:ext cx="18669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Arial"/>
                <a:cs typeface="Arial"/>
              </a:rPr>
              <a:t>Y</a:t>
            </a:r>
            <a:endParaRPr sz="19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310449" y="5349073"/>
            <a:ext cx="1733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Arial"/>
                <a:cs typeface="Arial"/>
              </a:rPr>
              <a:t>Z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647141"/>
            <a:ext cx="241300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20" dirty="0">
                <a:solidFill>
                  <a:srgbClr val="696363"/>
                </a:solidFill>
                <a:latin typeface="Franklin Gothic Book"/>
                <a:cs typeface="Franklin Gothic Book"/>
              </a:rPr>
              <a:t>MULTIPLEXER</a:t>
            </a:r>
            <a:endParaRPr sz="32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42155" y="4063846"/>
            <a:ext cx="1331595" cy="1730375"/>
          </a:xfrm>
          <a:custGeom>
            <a:avLst/>
            <a:gdLst/>
            <a:ahLst/>
            <a:cxnLst/>
            <a:rect l="l" t="t" r="r" b="b"/>
            <a:pathLst>
              <a:path w="1331595" h="1730375">
                <a:moveTo>
                  <a:pt x="0" y="1730174"/>
                </a:moveTo>
                <a:lnTo>
                  <a:pt x="1331377" y="1730174"/>
                </a:lnTo>
                <a:lnTo>
                  <a:pt x="1331377" y="0"/>
                </a:lnTo>
                <a:lnTo>
                  <a:pt x="0" y="0"/>
                </a:lnTo>
                <a:lnTo>
                  <a:pt x="0" y="17301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42155" y="4063846"/>
            <a:ext cx="1331595" cy="1730375"/>
          </a:xfrm>
          <a:custGeom>
            <a:avLst/>
            <a:gdLst/>
            <a:ahLst/>
            <a:cxnLst/>
            <a:rect l="l" t="t" r="r" b="b"/>
            <a:pathLst>
              <a:path w="1331595" h="1730375">
                <a:moveTo>
                  <a:pt x="0" y="1730174"/>
                </a:moveTo>
                <a:lnTo>
                  <a:pt x="1331377" y="1730174"/>
                </a:lnTo>
                <a:lnTo>
                  <a:pt x="1331377" y="0"/>
                </a:lnTo>
                <a:lnTo>
                  <a:pt x="0" y="0"/>
                </a:lnTo>
                <a:lnTo>
                  <a:pt x="0" y="1730174"/>
                </a:lnTo>
                <a:close/>
              </a:path>
            </a:pathLst>
          </a:custGeom>
          <a:ln w="44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42155" y="4579825"/>
            <a:ext cx="1331595" cy="824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0">
              <a:lnSpc>
                <a:spcPct val="100000"/>
              </a:lnSpc>
              <a:spcBef>
                <a:spcPts val="95"/>
              </a:spcBef>
            </a:pPr>
            <a:r>
              <a:rPr sz="1750" spc="-5" dirty="0">
                <a:latin typeface="Arial"/>
                <a:cs typeface="Arial"/>
              </a:rPr>
              <a:t>MUX</a:t>
            </a:r>
            <a:endParaRPr sz="1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750" spc="-5" dirty="0">
                <a:latin typeface="Arial"/>
                <a:cs typeface="Arial"/>
              </a:rPr>
              <a:t>4</a:t>
            </a:r>
            <a:r>
              <a:rPr sz="1750" spc="-2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KE-1</a:t>
            </a:r>
            <a:endParaRPr sz="17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43329" y="4330046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798826" y="0"/>
                </a:moveTo>
                <a:lnTo>
                  <a:pt x="0" y="0"/>
                </a:lnTo>
              </a:path>
            </a:pathLst>
          </a:custGeom>
          <a:ln w="44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43329" y="4729317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798826" y="0"/>
                </a:moveTo>
                <a:lnTo>
                  <a:pt x="0" y="0"/>
                </a:lnTo>
              </a:path>
            </a:pathLst>
          </a:custGeom>
          <a:ln w="44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43329" y="5128569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798826" y="0"/>
                </a:moveTo>
                <a:lnTo>
                  <a:pt x="0" y="0"/>
                </a:lnTo>
              </a:path>
            </a:pathLst>
          </a:custGeom>
          <a:ln w="44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43329" y="5527840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798826" y="0"/>
                </a:moveTo>
                <a:lnTo>
                  <a:pt x="0" y="0"/>
                </a:lnTo>
              </a:path>
            </a:pathLst>
          </a:custGeom>
          <a:ln w="44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41569" y="5794021"/>
            <a:ext cx="0" cy="532765"/>
          </a:xfrm>
          <a:custGeom>
            <a:avLst/>
            <a:gdLst/>
            <a:ahLst/>
            <a:cxnLst/>
            <a:rect l="l" t="t" r="r" b="b"/>
            <a:pathLst>
              <a:path h="532764">
                <a:moveTo>
                  <a:pt x="0" y="0"/>
                </a:moveTo>
                <a:lnTo>
                  <a:pt x="0" y="532361"/>
                </a:lnTo>
              </a:path>
            </a:pathLst>
          </a:custGeom>
          <a:ln w="44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74027" y="5794021"/>
            <a:ext cx="0" cy="532765"/>
          </a:xfrm>
          <a:custGeom>
            <a:avLst/>
            <a:gdLst/>
            <a:ahLst/>
            <a:cxnLst/>
            <a:rect l="l" t="t" r="r" b="b"/>
            <a:pathLst>
              <a:path h="532764">
                <a:moveTo>
                  <a:pt x="0" y="0"/>
                </a:moveTo>
                <a:lnTo>
                  <a:pt x="0" y="532361"/>
                </a:lnTo>
              </a:path>
            </a:pathLst>
          </a:custGeom>
          <a:ln w="44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73625" y="4928934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6" y="0"/>
                </a:lnTo>
              </a:path>
            </a:pathLst>
          </a:custGeom>
          <a:ln w="44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0844" y="1194943"/>
            <a:ext cx="8084820" cy="32416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12420" marR="30480" indent="-274320">
              <a:lnSpc>
                <a:spcPct val="90000"/>
              </a:lnSpc>
              <a:spcBef>
                <a:spcPts val="33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311785" algn="l"/>
                <a:tab pos="312420" algn="l"/>
              </a:tabLst>
            </a:pPr>
            <a:r>
              <a:rPr sz="2000" spc="-5" dirty="0">
                <a:latin typeface="Perpetua"/>
                <a:cs typeface="Perpetua"/>
              </a:rPr>
              <a:t>Multiplexer </a:t>
            </a:r>
            <a:r>
              <a:rPr sz="2000" spc="-10" dirty="0">
                <a:latin typeface="Perpetua"/>
                <a:cs typeface="Perpetua"/>
              </a:rPr>
              <a:t>adalah rangkaian yang </a:t>
            </a:r>
            <a:r>
              <a:rPr sz="2000" spc="-5" dirty="0">
                <a:latin typeface="Perpetua"/>
                <a:cs typeface="Perpetua"/>
              </a:rPr>
              <a:t>berfungsi memilih </a:t>
            </a:r>
            <a:r>
              <a:rPr sz="2000" spc="-15" dirty="0">
                <a:latin typeface="Perpetua"/>
                <a:cs typeface="Perpetua"/>
              </a:rPr>
              <a:t>satu </a:t>
            </a:r>
            <a:r>
              <a:rPr sz="2000" spc="-10" dirty="0">
                <a:latin typeface="Perpetua"/>
                <a:cs typeface="Perpetua"/>
              </a:rPr>
              <a:t>diantara </a:t>
            </a:r>
            <a:r>
              <a:rPr sz="2000" spc="-5" dirty="0">
                <a:latin typeface="Perpetua"/>
                <a:cs typeface="Perpetua"/>
              </a:rPr>
              <a:t>beberapa input  </a:t>
            </a:r>
            <a:r>
              <a:rPr sz="2000" spc="-10" dirty="0">
                <a:latin typeface="Perpetua"/>
                <a:cs typeface="Perpetua"/>
              </a:rPr>
              <a:t>dan </a:t>
            </a:r>
            <a:r>
              <a:rPr sz="2000" spc="-5" dirty="0">
                <a:latin typeface="Perpetua"/>
                <a:cs typeface="Perpetua"/>
              </a:rPr>
              <a:t>menampilkan pada output nilai </a:t>
            </a:r>
            <a:r>
              <a:rPr sz="2000" dirty="0">
                <a:latin typeface="Perpetua"/>
                <a:cs typeface="Perpetua"/>
              </a:rPr>
              <a:t>logika </a:t>
            </a:r>
            <a:r>
              <a:rPr sz="2000" spc="-10" dirty="0">
                <a:latin typeface="Perpetua"/>
                <a:cs typeface="Perpetua"/>
              </a:rPr>
              <a:t>yang </a:t>
            </a:r>
            <a:r>
              <a:rPr sz="2000" dirty="0">
                <a:latin typeface="Perpetua"/>
                <a:cs typeface="Perpetua"/>
              </a:rPr>
              <a:t>bersesuaian </a:t>
            </a:r>
            <a:r>
              <a:rPr sz="2000" spc="-5" dirty="0">
                <a:latin typeface="Perpetua"/>
                <a:cs typeface="Perpetua"/>
              </a:rPr>
              <a:t>dengan input dengan  menggunakan </a:t>
            </a:r>
            <a:r>
              <a:rPr sz="2000" i="1" spc="-5" dirty="0">
                <a:latin typeface="Perpetua"/>
                <a:cs typeface="Perpetua"/>
              </a:rPr>
              <a:t>select input </a:t>
            </a:r>
            <a:r>
              <a:rPr sz="2000" spc="-10" dirty="0">
                <a:latin typeface="Perpetua"/>
                <a:cs typeface="Perpetua"/>
              </a:rPr>
              <a:t>untuk </a:t>
            </a:r>
            <a:r>
              <a:rPr sz="2000" spc="-5" dirty="0">
                <a:latin typeface="Perpetua"/>
                <a:cs typeface="Perpetua"/>
              </a:rPr>
              <a:t>memilih </a:t>
            </a:r>
            <a:r>
              <a:rPr sz="2000" spc="-10" dirty="0">
                <a:latin typeface="Perpetua"/>
                <a:cs typeface="Perpetua"/>
              </a:rPr>
              <a:t>line </a:t>
            </a:r>
            <a:r>
              <a:rPr sz="2000" spc="-5" dirty="0">
                <a:latin typeface="Perpetua"/>
                <a:cs typeface="Perpetua"/>
              </a:rPr>
              <a:t>input </a:t>
            </a:r>
            <a:r>
              <a:rPr sz="2000" spc="-10" dirty="0">
                <a:latin typeface="Perpetua"/>
                <a:cs typeface="Perpetua"/>
              </a:rPr>
              <a:t>mana yang </a:t>
            </a:r>
            <a:r>
              <a:rPr sz="2000" spc="-15" dirty="0">
                <a:latin typeface="Perpetua"/>
                <a:cs typeface="Perpetua"/>
              </a:rPr>
              <a:t>akan </a:t>
            </a:r>
            <a:r>
              <a:rPr sz="2000" dirty="0">
                <a:latin typeface="Perpetua"/>
                <a:cs typeface="Perpetua"/>
              </a:rPr>
              <a:t>diteruskan </a:t>
            </a:r>
            <a:r>
              <a:rPr sz="2000" spc="-25" dirty="0">
                <a:latin typeface="Perpetua"/>
                <a:cs typeface="Perpetua"/>
              </a:rPr>
              <a:t>ke </a:t>
            </a:r>
            <a:r>
              <a:rPr sz="2000" spc="-10" dirty="0">
                <a:latin typeface="Perpetua"/>
                <a:cs typeface="Perpetua"/>
              </a:rPr>
              <a:t>line  output.</a:t>
            </a:r>
            <a:endParaRPr sz="2000">
              <a:latin typeface="Perpetua"/>
              <a:cs typeface="Perpetua"/>
            </a:endParaRPr>
          </a:p>
          <a:p>
            <a:pPr marL="312420" indent="-274320">
              <a:lnSpc>
                <a:spcPts val="2280"/>
              </a:lnSpc>
              <a:spcBef>
                <a:spcPts val="365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311785" algn="l"/>
                <a:tab pos="312420" algn="l"/>
              </a:tabLst>
            </a:pPr>
            <a:r>
              <a:rPr sz="2000" spc="-10" dirty="0">
                <a:latin typeface="Perpetua"/>
                <a:cs typeface="Perpetua"/>
              </a:rPr>
              <a:t>Jumlah </a:t>
            </a:r>
            <a:r>
              <a:rPr sz="2000" i="1" spc="-5" dirty="0">
                <a:latin typeface="Perpetua"/>
                <a:cs typeface="Perpetua"/>
              </a:rPr>
              <a:t>select input </a:t>
            </a:r>
            <a:r>
              <a:rPr sz="2000" spc="-5" dirty="0">
                <a:latin typeface="Perpetua"/>
                <a:cs typeface="Perpetua"/>
              </a:rPr>
              <a:t>tergantung </a:t>
            </a:r>
            <a:r>
              <a:rPr sz="2000" spc="5" dirty="0">
                <a:latin typeface="Perpetua"/>
                <a:cs typeface="Perpetua"/>
              </a:rPr>
              <a:t>dari </a:t>
            </a:r>
            <a:r>
              <a:rPr sz="2000" spc="-5" dirty="0">
                <a:latin typeface="Perpetua"/>
                <a:cs typeface="Perpetua"/>
              </a:rPr>
              <a:t>jumlah </a:t>
            </a:r>
            <a:r>
              <a:rPr sz="2000" spc="-15" dirty="0">
                <a:latin typeface="Perpetua"/>
                <a:cs typeface="Perpetua"/>
              </a:rPr>
              <a:t>data </a:t>
            </a:r>
            <a:r>
              <a:rPr sz="2000" spc="-5" dirty="0">
                <a:latin typeface="Perpetua"/>
                <a:cs typeface="Perpetua"/>
              </a:rPr>
              <a:t>input. Mis : Multiiplekser</a:t>
            </a:r>
            <a:r>
              <a:rPr sz="2000" spc="40" dirty="0">
                <a:latin typeface="Perpetua"/>
                <a:cs typeface="Perpetua"/>
              </a:rPr>
              <a:t> </a:t>
            </a:r>
            <a:r>
              <a:rPr sz="2000" spc="-15" dirty="0">
                <a:latin typeface="Perpetua"/>
                <a:cs typeface="Perpetua"/>
              </a:rPr>
              <a:t>mempunyai</a:t>
            </a:r>
            <a:endParaRPr sz="2000">
              <a:latin typeface="Perpetua"/>
              <a:cs typeface="Perpetua"/>
            </a:endParaRPr>
          </a:p>
          <a:p>
            <a:pPr marL="312420">
              <a:lnSpc>
                <a:spcPts val="2280"/>
              </a:lnSpc>
            </a:pPr>
            <a:r>
              <a:rPr sz="2000" spc="-10" dirty="0">
                <a:latin typeface="Perpetua"/>
                <a:cs typeface="Perpetua"/>
              </a:rPr>
              <a:t>2</a:t>
            </a:r>
            <a:r>
              <a:rPr sz="2025" spc="-15" baseline="24691" dirty="0">
                <a:latin typeface="Perpetua"/>
                <a:cs typeface="Perpetua"/>
              </a:rPr>
              <a:t>n </a:t>
            </a:r>
            <a:r>
              <a:rPr sz="2000" spc="-10" dirty="0">
                <a:latin typeface="Perpetua"/>
                <a:cs typeface="Perpetua"/>
              </a:rPr>
              <a:t>masukan, </a:t>
            </a:r>
            <a:r>
              <a:rPr sz="2000" spc="-5" dirty="0">
                <a:latin typeface="Perpetua"/>
                <a:cs typeface="Perpetua"/>
              </a:rPr>
              <a:t>sehingga </a:t>
            </a:r>
            <a:r>
              <a:rPr sz="2000" spc="-15" dirty="0">
                <a:latin typeface="Perpetua"/>
                <a:cs typeface="Perpetua"/>
              </a:rPr>
              <a:t>dibutuhkan </a:t>
            </a:r>
            <a:r>
              <a:rPr sz="2000" i="1" spc="-5" dirty="0">
                <a:latin typeface="Perpetua"/>
                <a:cs typeface="Perpetua"/>
              </a:rPr>
              <a:t>n </a:t>
            </a:r>
            <a:r>
              <a:rPr sz="2000" spc="-5" dirty="0">
                <a:latin typeface="Perpetua"/>
                <a:cs typeface="Perpetua"/>
              </a:rPr>
              <a:t>select</a:t>
            </a:r>
            <a:r>
              <a:rPr sz="2000" spc="-65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input</a:t>
            </a:r>
            <a:endParaRPr sz="2000">
              <a:latin typeface="Perpetua"/>
              <a:cs typeface="Perpetua"/>
            </a:endParaRPr>
          </a:p>
          <a:p>
            <a:pPr marL="312420" indent="-274320">
              <a:lnSpc>
                <a:spcPct val="100000"/>
              </a:lnSpc>
              <a:spcBef>
                <a:spcPts val="36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311785" algn="l"/>
                <a:tab pos="312420" algn="l"/>
              </a:tabLst>
            </a:pPr>
            <a:r>
              <a:rPr sz="2000" spc="-10" dirty="0">
                <a:latin typeface="Perpetua"/>
                <a:cs typeface="Perpetua"/>
              </a:rPr>
              <a:t>Contoh </a:t>
            </a:r>
            <a:r>
              <a:rPr sz="2000" spc="-5" dirty="0">
                <a:latin typeface="Perpetua"/>
                <a:cs typeface="Perpetua"/>
              </a:rPr>
              <a:t>: Multipleser 4</a:t>
            </a:r>
            <a:r>
              <a:rPr sz="2000" spc="-60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ke-1</a:t>
            </a:r>
            <a:endParaRPr sz="2000">
              <a:latin typeface="Perpetua"/>
              <a:cs typeface="Perpetua"/>
            </a:endParaRPr>
          </a:p>
          <a:p>
            <a:pPr marL="312420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latin typeface="Perpetua"/>
                <a:cs typeface="Perpetua"/>
              </a:rPr>
              <a:t>Diagram </a:t>
            </a:r>
            <a:r>
              <a:rPr sz="2000" spc="-15" dirty="0">
                <a:latin typeface="Perpetua"/>
                <a:cs typeface="Perpetua"/>
              </a:rPr>
              <a:t>blok</a:t>
            </a:r>
            <a:r>
              <a:rPr sz="2000" spc="20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:</a:t>
            </a:r>
            <a:endParaRPr sz="2000">
              <a:latin typeface="Perpetua"/>
              <a:cs typeface="Perpetua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1814195">
              <a:lnSpc>
                <a:spcPct val="100000"/>
              </a:lnSpc>
              <a:spcBef>
                <a:spcPts val="1620"/>
              </a:spcBef>
            </a:pPr>
            <a:r>
              <a:rPr sz="1450" dirty="0">
                <a:latin typeface="Arial"/>
                <a:cs typeface="Arial"/>
              </a:rPr>
              <a:t>D0</a:t>
            </a:r>
            <a:endParaRPr sz="1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12731" y="4583525"/>
            <a:ext cx="262255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dirty="0">
                <a:latin typeface="Arial"/>
                <a:cs typeface="Arial"/>
              </a:rPr>
              <a:t>D1</a:t>
            </a:r>
            <a:endParaRPr sz="1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12731" y="4987583"/>
            <a:ext cx="262255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dirty="0">
                <a:latin typeface="Arial"/>
                <a:cs typeface="Arial"/>
              </a:rPr>
              <a:t>D2</a:t>
            </a:r>
            <a:endParaRPr sz="1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12731" y="5386854"/>
            <a:ext cx="262255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dirty="0">
                <a:latin typeface="Arial"/>
                <a:cs typeface="Arial"/>
              </a:rPr>
              <a:t>D3</a:t>
            </a:r>
            <a:endParaRPr sz="14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15775" y="6380228"/>
            <a:ext cx="252095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dirty="0">
                <a:latin typeface="Arial"/>
                <a:cs typeface="Arial"/>
              </a:rPr>
              <a:t>S1</a:t>
            </a:r>
            <a:endParaRPr sz="14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48345" y="6385032"/>
            <a:ext cx="252095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dirty="0">
                <a:latin typeface="Arial"/>
                <a:cs typeface="Arial"/>
              </a:rPr>
              <a:t>S0</a:t>
            </a:r>
            <a:endParaRPr sz="14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97697" y="4787948"/>
            <a:ext cx="149225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dirty="0">
                <a:latin typeface="Arial"/>
                <a:cs typeface="Arial"/>
              </a:rPr>
              <a:t>Y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495</Words>
  <Application>Microsoft Office PowerPoint</Application>
  <PresentationFormat>On-screen Show (4:3)</PresentationFormat>
  <Paragraphs>244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Franklin Gothic Book</vt:lpstr>
      <vt:lpstr>Perpetua</vt:lpstr>
      <vt:lpstr>Symbol</vt:lpstr>
      <vt:lpstr>Times New Roman</vt:lpstr>
      <vt:lpstr>Wingdings</vt:lpstr>
      <vt:lpstr>Wingdings 2</vt:lpstr>
      <vt:lpstr>Office Theme</vt:lpstr>
      <vt:lpstr>Arsitektur dan Organisasi Komputer</vt:lpstr>
      <vt:lpstr>Rangkaian Logika</vt:lpstr>
      <vt:lpstr>Rangkaian logika kombinasi</vt:lpstr>
      <vt:lpstr>Rangkaian logika sekuensial</vt:lpstr>
      <vt:lpstr>RANGKAIAN KOMBINASI</vt:lpstr>
      <vt:lpstr>ENCODER</vt:lpstr>
      <vt:lpstr>Encoder Octal ke biner</vt:lpstr>
      <vt:lpstr>Persamaan untuk masing-masing keluaran :  X = D4 + D5 + D6 + D7</vt:lpstr>
      <vt:lpstr>MULTIPLEXER</vt:lpstr>
      <vt:lpstr>Tabel Kebenaran :</vt:lpstr>
      <vt:lpstr>Persamaan keluaran 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 PowerPoint Template</dc:title>
  <dc:creator>Presentation Magazine</dc:creator>
  <cp:lastModifiedBy>dhany indra</cp:lastModifiedBy>
  <cp:revision>1</cp:revision>
  <dcterms:created xsi:type="dcterms:W3CDTF">2019-10-25T10:19:00Z</dcterms:created>
  <dcterms:modified xsi:type="dcterms:W3CDTF">2019-10-25T10:23:57Z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2015-09-11T00:00:00Z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2019-10-25T00:00:00Z</vt:filetime>
  </property>
</Properties>
</file>