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1442719"/>
            <a:ext cx="2124710" cy="454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005" y="879427"/>
            <a:ext cx="8077988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0588" y="2113140"/>
            <a:ext cx="3845560" cy="3253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2824" y="6329836"/>
            <a:ext cx="26479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ti.fallat@widyatama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Arsitektur dan </a:t>
            </a:r>
            <a:r>
              <a:rPr sz="3200" b="1" spc="-5" dirty="0">
                <a:latin typeface="Arial"/>
                <a:cs typeface="Arial"/>
              </a:rPr>
              <a:t>Organisasi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Metode Penyederhanaan Rangkaian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Logika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962401" y="3711321"/>
            <a:ext cx="4868036" cy="2416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SEKOLAH TINGGI TEKNOLOGI BANDUNG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4"/>
              </a:rPr>
              <a:t>@</a:t>
            </a:r>
            <a:r>
              <a:rPr lang="en-US" sz="2000" b="1" spc="-10" dirty="0" smtClean="0">
                <a:latin typeface="Calibri"/>
                <a:cs typeface="Calibri"/>
              </a:rPr>
              <a:t>gmail.com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634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Penyederhanaan </a:t>
            </a:r>
            <a:r>
              <a:rPr sz="3600" b="1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Fungsi</a:t>
            </a:r>
            <a:r>
              <a:rPr sz="3600" b="1" spc="-140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Boolean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700" y="1720028"/>
            <a:ext cx="7194550" cy="325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</a:tabLst>
            </a:pPr>
            <a:r>
              <a:rPr sz="2200" b="1" dirty="0">
                <a:latin typeface="Times New Roman"/>
                <a:cs typeface="Times New Roman"/>
              </a:rPr>
              <a:t>Contoh.	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) =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i="1" dirty="0">
                <a:latin typeface="Times New Roman"/>
                <a:cs typeface="Times New Roman"/>
              </a:rPr>
              <a:t>y </a:t>
            </a:r>
            <a:r>
              <a:rPr sz="2200" dirty="0">
                <a:latin typeface="Times New Roman"/>
                <a:cs typeface="Times New Roman"/>
              </a:rPr>
              <a:t>+ </a:t>
            </a:r>
            <a:r>
              <a:rPr sz="2200" i="1" dirty="0">
                <a:latin typeface="Times New Roman"/>
                <a:cs typeface="Times New Roman"/>
              </a:rPr>
              <a:t>xy</a:t>
            </a:r>
            <a:r>
              <a:rPr sz="2200" dirty="0">
                <a:latin typeface="Times New Roman"/>
                <a:cs typeface="Times New Roman"/>
              </a:rPr>
              <a:t>’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’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disederhanakan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menjadi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) =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’ +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’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Penyederhanaan fungsi Boolean dapat dilakukan dengan 3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cara:</a:t>
            </a:r>
            <a:endParaRPr sz="2200">
              <a:latin typeface="Times New Roman"/>
              <a:cs typeface="Times New Roman"/>
            </a:endParaRPr>
          </a:p>
          <a:p>
            <a:pPr marL="327025" indent="-314960">
              <a:lnSpc>
                <a:spcPts val="2530"/>
              </a:lnSpc>
              <a:buAutoNum type="arabicPeriod"/>
              <a:tabLst>
                <a:tab pos="327660" algn="l"/>
              </a:tabLst>
            </a:pPr>
            <a:r>
              <a:rPr sz="2200" dirty="0">
                <a:latin typeface="Times New Roman"/>
                <a:cs typeface="Times New Roman"/>
              </a:rPr>
              <a:t>Secara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aljabar</a:t>
            </a:r>
            <a:endParaRPr sz="2200">
              <a:latin typeface="Times New Roman"/>
              <a:cs typeface="Times New Roman"/>
            </a:endParaRPr>
          </a:p>
          <a:p>
            <a:pPr marL="327025" indent="-314960">
              <a:lnSpc>
                <a:spcPts val="2535"/>
              </a:lnSpc>
              <a:buAutoNum type="arabicPeriod"/>
              <a:tabLst>
                <a:tab pos="327660" algn="l"/>
              </a:tabLst>
            </a:pPr>
            <a:r>
              <a:rPr sz="2200" dirty="0">
                <a:latin typeface="Times New Roman"/>
                <a:cs typeface="Times New Roman"/>
              </a:rPr>
              <a:t>Menggunakan Peta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Karnaugh</a:t>
            </a:r>
            <a:endParaRPr sz="2200">
              <a:latin typeface="Times New Roman"/>
              <a:cs typeface="Times New Roman"/>
            </a:endParaRPr>
          </a:p>
          <a:p>
            <a:pPr marL="363220" indent="-351155">
              <a:lnSpc>
                <a:spcPts val="2585"/>
              </a:lnSpc>
              <a:buAutoNum type="arabicPeriod"/>
              <a:tabLst>
                <a:tab pos="363220" algn="l"/>
                <a:tab pos="363855" algn="l"/>
              </a:tabLst>
            </a:pPr>
            <a:r>
              <a:rPr sz="2200" dirty="0">
                <a:latin typeface="Times New Roman"/>
                <a:cs typeface="Times New Roman"/>
              </a:rPr>
              <a:t>Menggunakan metode Quine Mc Cluskey (metode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Tabulasi)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572" y="6314947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Franklin Gothic Book"/>
                <a:cs typeface="Franklin Gothic Book"/>
              </a:rPr>
              <a:t>11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6676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1. </a:t>
            </a:r>
            <a:r>
              <a:rPr sz="3600" b="1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Penyederhanaan </a:t>
            </a: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Secara</a:t>
            </a:r>
            <a:r>
              <a:rPr sz="3600" b="1" spc="-190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Aljabar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1429988"/>
            <a:ext cx="3736340" cy="35280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dirty="0">
                <a:latin typeface="Times New Roman"/>
                <a:cs typeface="Times New Roman"/>
              </a:rPr>
              <a:t>Contoh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69950" indent="-286385">
              <a:lnSpc>
                <a:spcPct val="100000"/>
              </a:lnSpc>
              <a:spcBef>
                <a:spcPts val="650"/>
              </a:spcBef>
              <a:buFont typeface="Times New Roman"/>
              <a:buAutoNum type="arabicPeriod"/>
              <a:tabLst>
                <a:tab pos="87058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 =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537970">
              <a:lnSpc>
                <a:spcPct val="100000"/>
              </a:lnSpc>
              <a:spcBef>
                <a:spcPts val="645"/>
              </a:spcBef>
            </a:pPr>
            <a:r>
              <a:rPr sz="2000" dirty="0">
                <a:latin typeface="Times New Roman"/>
                <a:cs typeface="Times New Roman"/>
              </a:rPr>
              <a:t>= (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’)(</a:t>
            </a:r>
            <a:r>
              <a:rPr sz="2000" i="1" spc="-5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3924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Times New Roman"/>
                <a:cs typeface="Times New Roman"/>
              </a:rPr>
              <a:t>= 1 </a:t>
            </a:r>
            <a:r>
              <a:rPr sz="2000" dirty="0">
                <a:latin typeface="Symbol"/>
                <a:cs typeface="Symbol"/>
              </a:rPr>
              <a:t></a:t>
            </a:r>
            <a:r>
              <a:rPr sz="2000" dirty="0">
                <a:latin typeface="Times New Roman"/>
                <a:cs typeface="Times New Roman"/>
              </a:rPr>
              <a:t> (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y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3924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869950" indent="-286385">
              <a:lnSpc>
                <a:spcPct val="100000"/>
              </a:lnSpc>
              <a:buFont typeface="Times New Roman"/>
              <a:buAutoNum type="arabicPeriod" startAt="2"/>
              <a:tabLst>
                <a:tab pos="87058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 =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yz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xy</a:t>
            </a:r>
            <a:r>
              <a:rPr sz="2000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  <a:p>
            <a:pPr marL="1790700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’ +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 +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xy</a:t>
            </a:r>
            <a:r>
              <a:rPr sz="2000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  <a:p>
            <a:pPr marL="1790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xz</a:t>
            </a:r>
            <a:r>
              <a:rPr sz="2000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233" y="5318905"/>
            <a:ext cx="5352415" cy="11880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97810" algn="l"/>
              </a:tabLst>
            </a:pPr>
            <a:r>
              <a:rPr sz="2000" dirty="0">
                <a:latin typeface="Times New Roman"/>
                <a:cs typeface="Times New Roman"/>
              </a:rPr>
              <a:t>3.  </a:t>
            </a: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 = </a:t>
            </a:r>
            <a:r>
              <a:rPr sz="2000" i="1" dirty="0">
                <a:latin typeface="Times New Roman"/>
                <a:cs typeface="Times New Roman"/>
              </a:rPr>
              <a:t>xy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yz	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xy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yz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’)</a:t>
            </a:r>
            <a:endParaRPr sz="2000">
              <a:latin typeface="Times New Roman"/>
              <a:cs typeface="Times New Roman"/>
            </a:endParaRPr>
          </a:p>
          <a:p>
            <a:pPr marL="1918335">
              <a:lnSpc>
                <a:spcPct val="100000"/>
              </a:lnSpc>
              <a:spcBef>
                <a:spcPts val="650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xy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dirty="0">
                <a:latin typeface="Times New Roman"/>
                <a:cs typeface="Times New Roman"/>
              </a:rPr>
              <a:t>xyz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yz</a:t>
            </a:r>
            <a:endParaRPr sz="2000">
              <a:latin typeface="Times New Roman"/>
              <a:cs typeface="Times New Roman"/>
            </a:endParaRPr>
          </a:p>
          <a:p>
            <a:pPr marL="1918335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xy</a:t>
            </a:r>
            <a:r>
              <a:rPr sz="2000" dirty="0">
                <a:latin typeface="Times New Roman"/>
                <a:cs typeface="Times New Roman"/>
              </a:rPr>
              <a:t>(1 + 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) +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(1 +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 = </a:t>
            </a:r>
            <a:r>
              <a:rPr sz="2000" i="1" dirty="0">
                <a:latin typeface="Times New Roman"/>
                <a:cs typeface="Times New Roman"/>
              </a:rPr>
              <a:t>xy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739266"/>
            <a:ext cx="354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</a:tabLst>
            </a:pP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2.	</a:t>
            </a:r>
            <a:r>
              <a:rPr sz="3600" b="1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Peta</a:t>
            </a: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600" b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Karnaugh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12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858" y="2149391"/>
            <a:ext cx="14351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65688" y="2450308"/>
          <a:ext cx="1191260" cy="970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633095"/>
              </a:tblGrid>
              <a:tr h="48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03314" y="1568339"/>
            <a:ext cx="4206875" cy="1273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480"/>
              </a:lnSpc>
              <a:spcBef>
                <a:spcPts val="120"/>
              </a:spcBef>
              <a:tabLst>
                <a:tab pos="335280" algn="l"/>
              </a:tabLst>
            </a:pPr>
            <a:r>
              <a:rPr sz="2100" spc="5" dirty="0">
                <a:latin typeface="Times New Roman"/>
                <a:cs typeface="Times New Roman"/>
              </a:rPr>
              <a:t>a.	</a:t>
            </a:r>
            <a:r>
              <a:rPr sz="2100" i="1" spc="10" dirty="0">
                <a:latin typeface="Times New Roman"/>
                <a:cs typeface="Times New Roman"/>
              </a:rPr>
              <a:t>Peta Karnaugh dengan dua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peubah</a:t>
            </a:r>
            <a:endParaRPr sz="2100">
              <a:latin typeface="Times New Roman"/>
              <a:cs typeface="Times New Roman"/>
            </a:endParaRPr>
          </a:p>
          <a:p>
            <a:pPr marL="3743325">
              <a:lnSpc>
                <a:spcPts val="2125"/>
              </a:lnSpc>
            </a:pPr>
            <a:r>
              <a:rPr sz="1850" i="1" dirty="0">
                <a:latin typeface="Times New Roman"/>
                <a:cs typeface="Times New Roman"/>
              </a:rPr>
              <a:t>y</a:t>
            </a:r>
            <a:endParaRPr sz="1850">
              <a:latin typeface="Times New Roman"/>
              <a:cs typeface="Times New Roman"/>
            </a:endParaRPr>
          </a:p>
          <a:p>
            <a:pPr marL="3567429">
              <a:lnSpc>
                <a:spcPts val="2165"/>
              </a:lnSpc>
            </a:pP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2795270">
              <a:lnSpc>
                <a:spcPct val="100000"/>
              </a:lnSpc>
              <a:spcBef>
                <a:spcPts val="805"/>
              </a:spcBef>
              <a:tabLst>
                <a:tab pos="3075305" algn="l"/>
              </a:tabLst>
            </a:pPr>
            <a:r>
              <a:rPr sz="1850" i="1" dirty="0">
                <a:latin typeface="Times New Roman"/>
                <a:cs typeface="Times New Roman"/>
              </a:rPr>
              <a:t>x	</a:t>
            </a: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1489" y="2450308"/>
          <a:ext cx="1257935" cy="970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/>
                <a:gridCol w="596265"/>
              </a:tblGrid>
              <a:tr h="48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03314" y="3018724"/>
            <a:ext cx="320548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dirty="0">
                <a:latin typeface="Times New Roman"/>
                <a:cs typeface="Times New Roman"/>
              </a:rPr>
              <a:t>b. </a:t>
            </a:r>
            <a:r>
              <a:rPr sz="1850" i="1" spc="-5" dirty="0">
                <a:latin typeface="Times New Roman"/>
                <a:cs typeface="Times New Roman"/>
              </a:rPr>
              <a:t>Peta </a:t>
            </a:r>
            <a:r>
              <a:rPr sz="1850" i="1" dirty="0">
                <a:latin typeface="Times New Roman"/>
                <a:cs typeface="Times New Roman"/>
              </a:rPr>
              <a:t>dengan tiga peubah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776" y="4215767"/>
            <a:ext cx="26225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ts val="2170"/>
              </a:lnSpc>
              <a:spcBef>
                <a:spcPts val="100"/>
              </a:spcBef>
            </a:pPr>
            <a:r>
              <a:rPr sz="1850" i="1" spc="-5" dirty="0">
                <a:latin typeface="Times New Roman"/>
                <a:cs typeface="Times New Roman"/>
              </a:rPr>
              <a:t>yz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sz="1850" dirty="0">
                <a:latin typeface="Times New Roman"/>
                <a:cs typeface="Times New Roman"/>
              </a:rPr>
              <a:t>00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4114" y="4485017"/>
            <a:ext cx="95758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</a:tabLst>
            </a:pPr>
            <a:r>
              <a:rPr sz="1850" dirty="0">
                <a:latin typeface="Times New Roman"/>
                <a:cs typeface="Times New Roman"/>
              </a:rPr>
              <a:t>01	11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5787" y="4485017"/>
            <a:ext cx="26225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10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39882" y="4786244"/>
          <a:ext cx="1967227" cy="970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/>
                <a:gridCol w="461009"/>
                <a:gridCol w="522604"/>
                <a:gridCol w="529589"/>
              </a:tblGrid>
              <a:tr h="485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7" baseline="-11574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66798" y="4786244"/>
          <a:ext cx="2862580" cy="970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/>
                <a:gridCol w="677545"/>
                <a:gridCol w="716915"/>
                <a:gridCol w="715010"/>
              </a:tblGrid>
              <a:tr h="485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yz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yz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xyz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50" i="1" spc="-5" dirty="0">
                          <a:latin typeface="Times New Roman"/>
                          <a:cs typeface="Times New Roman"/>
                        </a:rPr>
                        <a:t>xyz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272161" y="4869439"/>
            <a:ext cx="42354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850" i="1" dirty="0">
                <a:latin typeface="Times New Roman"/>
                <a:cs typeface="Times New Roman"/>
              </a:rPr>
              <a:t>x	</a:t>
            </a: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1595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550" y="502156"/>
            <a:ext cx="672592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latin typeface="Times New Roman"/>
                <a:cs typeface="Times New Roman"/>
              </a:rPr>
              <a:t>Contoh. </a:t>
            </a:r>
            <a:r>
              <a:rPr sz="2050" dirty="0"/>
              <a:t>Diberikan </a:t>
            </a:r>
            <a:r>
              <a:rPr sz="2050" spc="5" dirty="0"/>
              <a:t>tabel kebenaran, gambarkan </a:t>
            </a:r>
            <a:r>
              <a:rPr sz="2050" dirty="0"/>
              <a:t>Peta</a:t>
            </a:r>
            <a:r>
              <a:rPr sz="2050" spc="10" dirty="0"/>
              <a:t> </a:t>
            </a:r>
            <a:r>
              <a:rPr sz="2050" spc="5" dirty="0"/>
              <a:t>Karnaugh.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13</a:t>
            </a:fld>
            <a:endParaRPr sz="1400">
              <a:latin typeface="Franklin Gothic Book"/>
              <a:cs typeface="Franklin Gothic Boo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7082" y="1133913"/>
          <a:ext cx="2607310" cy="2390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506095"/>
                <a:gridCol w="506730"/>
                <a:gridCol w="1087755"/>
              </a:tblGrid>
              <a:tr h="275063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1859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2449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856"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856"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530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693"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3019"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7442"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3713" y="4587591"/>
          <a:ext cx="1985645" cy="941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/>
                <a:gridCol w="506730"/>
                <a:gridCol w="509905"/>
                <a:gridCol w="462915"/>
              </a:tblGrid>
              <a:tr h="471136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0130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80214" y="4032894"/>
            <a:ext cx="2310130" cy="14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7375">
              <a:lnSpc>
                <a:spcPts val="2110"/>
              </a:lnSpc>
              <a:spcBef>
                <a:spcPts val="95"/>
              </a:spcBef>
            </a:pPr>
            <a:r>
              <a:rPr sz="1800" i="1" spc="-10" dirty="0">
                <a:latin typeface="Times New Roman"/>
                <a:cs typeface="Times New Roman"/>
              </a:rPr>
              <a:t>yz</a:t>
            </a:r>
            <a:endParaRPr sz="1800">
              <a:latin typeface="Times New Roman"/>
              <a:cs typeface="Times New Roman"/>
            </a:endParaRPr>
          </a:p>
          <a:p>
            <a:pPr marL="567690">
              <a:lnSpc>
                <a:spcPts val="2110"/>
              </a:lnSpc>
              <a:tabLst>
                <a:tab pos="1073785" algn="l"/>
                <a:tab pos="1582420" algn="l"/>
                <a:tab pos="2067560" algn="l"/>
              </a:tabLst>
            </a:pPr>
            <a:r>
              <a:rPr sz="1800" dirty="0">
                <a:latin typeface="Times New Roman"/>
                <a:cs typeface="Times New Roman"/>
              </a:rPr>
              <a:t>00	01	11	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290" y="1721349"/>
            <a:ext cx="311975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/>
              <a:t>b</a:t>
            </a:r>
            <a:r>
              <a:rPr sz="2050" dirty="0"/>
              <a:t>. </a:t>
            </a:r>
            <a:r>
              <a:rPr sz="2050" i="1" spc="5" dirty="0">
                <a:latin typeface="Times New Roman"/>
                <a:cs typeface="Times New Roman"/>
              </a:rPr>
              <a:t>Peta dengan empat</a:t>
            </a:r>
            <a:r>
              <a:rPr sz="2050" i="1" spc="-5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peubah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14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2902" y="2025279"/>
            <a:ext cx="255270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2105"/>
              </a:lnSpc>
              <a:spcBef>
                <a:spcPts val="95"/>
              </a:spcBef>
            </a:pPr>
            <a:r>
              <a:rPr sz="1800" i="1" spc="-5" dirty="0">
                <a:latin typeface="Times New Roman"/>
                <a:cs typeface="Times New Roman"/>
              </a:rPr>
              <a:t>yz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latin typeface="Times New Roman"/>
                <a:cs typeface="Times New Roman"/>
              </a:rPr>
              <a:t>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795" y="2285884"/>
            <a:ext cx="2552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2687" y="2285884"/>
            <a:ext cx="2552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9463" y="2285884"/>
            <a:ext cx="2552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46916" y="2579143"/>
          <a:ext cx="2312035" cy="188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55"/>
                <a:gridCol w="709295"/>
                <a:gridCol w="508000"/>
                <a:gridCol w="514985"/>
              </a:tblGrid>
              <a:tr h="471694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0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1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3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baseline="-12077" dirty="0">
                          <a:latin typeface="Times New Roman"/>
                          <a:cs typeface="Times New Roman"/>
                        </a:rPr>
                        <a:t>2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47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4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5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7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baseline="-12077" dirty="0">
                          <a:latin typeface="Times New Roman"/>
                          <a:cs typeface="Times New Roman"/>
                        </a:rPr>
                        <a:t>6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678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463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8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25" spc="-7" baseline="-12077" dirty="0">
                          <a:latin typeface="Times New Roman"/>
                          <a:cs typeface="Times New Roman"/>
                        </a:rPr>
                        <a:t>9</a:t>
                      </a:r>
                      <a:endParaRPr sz="1725" baseline="-12077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700" i="1" baseline="7716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91511" y="2579143"/>
          <a:ext cx="3823969" cy="188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0"/>
                <a:gridCol w="1042669"/>
                <a:gridCol w="927100"/>
                <a:gridCol w="927100"/>
              </a:tblGrid>
              <a:tr h="471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xyz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xyz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wxyz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wxyz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wx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yz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53977" y="2659527"/>
            <a:ext cx="668020" cy="171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95"/>
              </a:spcBef>
            </a:pPr>
            <a:r>
              <a:rPr sz="1800" i="1" spc="-5" dirty="0">
                <a:latin typeface="Times New Roman"/>
                <a:cs typeface="Times New Roman"/>
              </a:rPr>
              <a:t>wx</a:t>
            </a:r>
            <a:r>
              <a:rPr sz="1800" i="1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00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55"/>
              </a:spcBef>
            </a:pPr>
            <a:r>
              <a:rPr sz="1800" dirty="0">
                <a:latin typeface="Times New Roman"/>
                <a:cs typeface="Times New Roman"/>
              </a:rPr>
              <a:t>01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55"/>
              </a:spcBef>
            </a:pPr>
            <a:r>
              <a:rPr sz="180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55"/>
              </a:spcBef>
            </a:pPr>
            <a:r>
              <a:rPr sz="180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4646" y="276613"/>
            <a:ext cx="560260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b="1" spc="5" dirty="0">
                <a:latin typeface="Times New Roman"/>
                <a:cs typeface="Times New Roman"/>
              </a:rPr>
              <a:t>Contoh</a:t>
            </a:r>
            <a:r>
              <a:rPr sz="1700" spc="5" dirty="0"/>
              <a:t>. Diberikan tabel kebenaran, gambarkan Peta Karnaugh.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9538" y="100973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9538" y="402029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8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20202" y="804855"/>
          <a:ext cx="2650488" cy="320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/>
                <a:gridCol w="421004"/>
                <a:gridCol w="421640"/>
                <a:gridCol w="421004"/>
                <a:gridCol w="965200"/>
              </a:tblGrid>
              <a:tr h="198136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250" i="1" dirty="0">
                          <a:latin typeface="Times New Roman"/>
                          <a:cs typeface="Times New Roman"/>
                        </a:rPr>
                        <a:t>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2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60"/>
                        </a:lnSpc>
                      </a:pPr>
                      <a:r>
                        <a:rPr sz="125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60"/>
                        </a:lnSpc>
                      </a:pPr>
                      <a:r>
                        <a:rPr sz="125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460"/>
                        </a:lnSpc>
                      </a:pPr>
                      <a:r>
                        <a:rPr sz="1250" i="1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50" i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2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2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94146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3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43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3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43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7083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22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62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62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22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22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62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626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22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7422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37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134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40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40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15</a:t>
            </a:fld>
            <a:endParaRPr sz="1400">
              <a:latin typeface="Franklin Gothic Book"/>
              <a:cs typeface="Franklin Gothic 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1332" y="4773414"/>
          <a:ext cx="2019933" cy="1537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/>
                <a:gridCol w="481330"/>
                <a:gridCol w="481329"/>
                <a:gridCol w="480694"/>
              </a:tblGrid>
              <a:tr h="392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50867" y="4310391"/>
            <a:ext cx="2693670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4094">
              <a:lnSpc>
                <a:spcPts val="1755"/>
              </a:lnSpc>
              <a:spcBef>
                <a:spcPts val="95"/>
              </a:spcBef>
            </a:pPr>
            <a:r>
              <a:rPr sz="1500" i="1" spc="-10" dirty="0">
                <a:latin typeface="Times New Roman"/>
                <a:cs typeface="Times New Roman"/>
              </a:rPr>
              <a:t>yz</a:t>
            </a:r>
            <a:endParaRPr sz="1500">
              <a:latin typeface="Times New Roman"/>
              <a:cs typeface="Times New Roman"/>
            </a:endParaRPr>
          </a:p>
          <a:p>
            <a:pPr marL="998219">
              <a:lnSpc>
                <a:spcPts val="1755"/>
              </a:lnSpc>
              <a:tabLst>
                <a:tab pos="1526540" algn="l"/>
                <a:tab pos="2007870" algn="l"/>
                <a:tab pos="2489200" algn="l"/>
              </a:tabLst>
            </a:pPr>
            <a:r>
              <a:rPr sz="1500" spc="-5" dirty="0">
                <a:latin typeface="Times New Roman"/>
                <a:cs typeface="Times New Roman"/>
              </a:rPr>
              <a:t>00	01	11	10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507365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wx	</a:t>
            </a:r>
            <a:r>
              <a:rPr sz="1500" spc="-5" dirty="0">
                <a:latin typeface="Times New Roman"/>
                <a:cs typeface="Times New Roman"/>
              </a:rPr>
              <a:t>00</a:t>
            </a:r>
            <a:endParaRPr sz="15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1285"/>
              </a:spcBef>
            </a:pPr>
            <a:r>
              <a:rPr sz="1500" spc="-5" dirty="0">
                <a:latin typeface="Times New Roman"/>
                <a:cs typeface="Times New Roman"/>
              </a:rPr>
              <a:t>01</a:t>
            </a:r>
            <a:endParaRPr sz="15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1290"/>
              </a:spcBef>
            </a:pPr>
            <a:r>
              <a:rPr sz="1500" spc="-5" dirty="0">
                <a:latin typeface="Times New Roman"/>
                <a:cs typeface="Times New Roman"/>
              </a:rPr>
              <a:t>11</a:t>
            </a:r>
            <a:endParaRPr sz="1500">
              <a:latin typeface="Times New Roman"/>
              <a:cs typeface="Times New Roman"/>
            </a:endParaRPr>
          </a:p>
          <a:p>
            <a:pPr marL="568960">
              <a:lnSpc>
                <a:spcPct val="100000"/>
              </a:lnSpc>
              <a:spcBef>
                <a:spcPts val="1340"/>
              </a:spcBef>
            </a:pPr>
            <a:r>
              <a:rPr sz="1250" spc="10" dirty="0">
                <a:latin typeface="Times New Roman"/>
                <a:cs typeface="Times New Roman"/>
              </a:rPr>
              <a:t>10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095" y="631494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16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5138" y="429481"/>
            <a:ext cx="579056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dirty="0">
                <a:latin typeface="Times New Roman"/>
                <a:cs typeface="Times New Roman"/>
              </a:rPr>
              <a:t>Teknik </a:t>
            </a:r>
            <a:r>
              <a:rPr sz="1800" b="1" spc="5" dirty="0">
                <a:latin typeface="Times New Roman"/>
                <a:cs typeface="Times New Roman"/>
              </a:rPr>
              <a:t>Minimisasi Fungsi Boolean dengan Peta Karnaugh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138" y="957706"/>
            <a:ext cx="395414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1. </a:t>
            </a:r>
            <a:r>
              <a:rPr sz="1800" i="1" spc="5" dirty="0">
                <a:latin typeface="Times New Roman"/>
                <a:cs typeface="Times New Roman"/>
              </a:rPr>
              <a:t>Pasangan</a:t>
            </a:r>
            <a:r>
              <a:rPr sz="1800" spc="5" dirty="0">
                <a:latin typeface="Times New Roman"/>
                <a:cs typeface="Times New Roman"/>
              </a:rPr>
              <a:t>: dua buah 1 yang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bertetangga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8051" y="1453688"/>
            <a:ext cx="223520" cy="49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ts val="1825"/>
              </a:lnSpc>
              <a:spcBef>
                <a:spcPts val="105"/>
              </a:spcBef>
            </a:pPr>
            <a:r>
              <a:rPr sz="1550" i="1" dirty="0">
                <a:latin typeface="Times New Roman"/>
                <a:cs typeface="Times New Roman"/>
              </a:rPr>
              <a:t>yz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1550" dirty="0">
                <a:latin typeface="Times New Roman"/>
                <a:cs typeface="Times New Roman"/>
              </a:rPr>
              <a:t>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238" y="1680541"/>
            <a:ext cx="2235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01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0155" y="1680541"/>
            <a:ext cx="2235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dirty="0">
                <a:latin typeface="Times New Roman"/>
                <a:cs typeface="Times New Roman"/>
              </a:rPr>
              <a:t>1</a:t>
            </a:r>
            <a:r>
              <a:rPr sz="1550" spc="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1578" y="1680541"/>
            <a:ext cx="2235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dirty="0">
                <a:latin typeface="Times New Roman"/>
                <a:cs typeface="Times New Roman"/>
              </a:rPr>
              <a:t>1</a:t>
            </a:r>
            <a:r>
              <a:rPr sz="1550" spc="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03835" y="1936463"/>
          <a:ext cx="2982593" cy="175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741045"/>
                <a:gridCol w="741044"/>
                <a:gridCol w="741044"/>
              </a:tblGrid>
              <a:tr h="437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25138" y="2020079"/>
            <a:ext cx="4929505" cy="320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25595" algn="r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550" i="1" spc="-5" dirty="0">
                <a:latin typeface="Times New Roman"/>
                <a:cs typeface="Times New Roman"/>
              </a:rPr>
              <a:t>w</a:t>
            </a:r>
            <a:r>
              <a:rPr sz="1550" i="1" dirty="0">
                <a:latin typeface="Times New Roman"/>
                <a:cs typeface="Times New Roman"/>
              </a:rPr>
              <a:t>x	</a:t>
            </a:r>
            <a:r>
              <a:rPr sz="1550" dirty="0">
                <a:latin typeface="Times New Roman"/>
                <a:cs typeface="Times New Roman"/>
              </a:rPr>
              <a:t>00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R="4125595" algn="r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latin typeface="Times New Roman"/>
                <a:cs typeface="Times New Roman"/>
              </a:rPr>
              <a:t>01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R="4125595" algn="r">
              <a:lnSpc>
                <a:spcPct val="100000"/>
              </a:lnSpc>
            </a:pPr>
            <a:r>
              <a:rPr sz="1550" b="1" dirty="0">
                <a:latin typeface="Times New Roman"/>
                <a:cs typeface="Times New Roman"/>
              </a:rPr>
              <a:t>11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R="4125595" algn="r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  <a:tabLst>
                <a:tab pos="2404745" algn="l"/>
              </a:tabLst>
            </a:pPr>
            <a:r>
              <a:rPr sz="1800" i="1" spc="5" dirty="0">
                <a:latin typeface="Times New Roman"/>
                <a:cs typeface="Times New Roman"/>
              </a:rPr>
              <a:t>Sebelum disederhanakan</a:t>
            </a:r>
            <a:r>
              <a:rPr sz="1800" spc="5" dirty="0">
                <a:latin typeface="Times New Roman"/>
                <a:cs typeface="Times New Roman"/>
              </a:rPr>
              <a:t>: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) </a:t>
            </a:r>
            <a:r>
              <a:rPr sz="1800" spc="1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wxyz </a:t>
            </a:r>
            <a:r>
              <a:rPr sz="1800" spc="10" dirty="0">
                <a:latin typeface="Times New Roman"/>
                <a:cs typeface="Times New Roman"/>
              </a:rPr>
              <a:t>+ </a:t>
            </a:r>
            <a:r>
              <a:rPr sz="1800" i="1" dirty="0">
                <a:latin typeface="Times New Roman"/>
                <a:cs typeface="Times New Roman"/>
              </a:rPr>
              <a:t>wxyz</a:t>
            </a:r>
            <a:r>
              <a:rPr sz="1800" dirty="0">
                <a:latin typeface="Times New Roman"/>
                <a:cs typeface="Times New Roman"/>
              </a:rPr>
              <a:t>’  </a:t>
            </a:r>
            <a:r>
              <a:rPr sz="1800" i="1" spc="5" dirty="0">
                <a:latin typeface="Times New Roman"/>
                <a:cs typeface="Times New Roman"/>
              </a:rPr>
              <a:t>Hasil Penyederhanaan</a:t>
            </a:r>
            <a:r>
              <a:rPr sz="1800" spc="5" dirty="0">
                <a:latin typeface="Times New Roman"/>
                <a:cs typeface="Times New Roman"/>
              </a:rPr>
              <a:t>:	</a:t>
            </a:r>
            <a:r>
              <a:rPr sz="1800" i="1" spc="5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i="1" spc="5" dirty="0">
                <a:latin typeface="Times New Roman"/>
                <a:cs typeface="Times New Roman"/>
              </a:rPr>
              <a:t>w</a:t>
            </a:r>
            <a:r>
              <a:rPr sz="1800" spc="5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z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1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wxy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Bukti </a:t>
            </a:r>
            <a:r>
              <a:rPr sz="1800" dirty="0">
                <a:latin typeface="Times New Roman"/>
                <a:cs typeface="Times New Roman"/>
              </a:rPr>
              <a:t>secara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aljabar: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1820" y="5452604"/>
            <a:ext cx="2494280" cy="10991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14"/>
              </a:spcBef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) </a:t>
            </a:r>
            <a:r>
              <a:rPr sz="1800" spc="1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wxyz </a:t>
            </a:r>
            <a:r>
              <a:rPr sz="1800" spc="10" dirty="0">
                <a:latin typeface="Times New Roman"/>
                <a:cs typeface="Times New Roman"/>
              </a:rPr>
              <a:t>+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wxyz</a:t>
            </a:r>
            <a:r>
              <a:rPr sz="1800" dirty="0"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  <a:p>
            <a:pPr marL="1065530">
              <a:lnSpc>
                <a:spcPts val="2090"/>
              </a:lnSpc>
            </a:pPr>
            <a:r>
              <a:rPr sz="1800" spc="1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wxy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z </a:t>
            </a:r>
            <a:r>
              <a:rPr sz="1800" spc="10" dirty="0">
                <a:latin typeface="Times New Roman"/>
                <a:cs typeface="Times New Roman"/>
              </a:rPr>
              <a:t>+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’)</a:t>
            </a:r>
            <a:endParaRPr sz="1800">
              <a:latin typeface="Times New Roman"/>
              <a:cs typeface="Times New Roman"/>
            </a:endParaRPr>
          </a:p>
          <a:p>
            <a:pPr marL="1065530">
              <a:lnSpc>
                <a:spcPts val="2090"/>
              </a:lnSpc>
            </a:pPr>
            <a:r>
              <a:rPr sz="1800" spc="1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wxy</a:t>
            </a:r>
            <a:r>
              <a:rPr sz="1800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  <a:p>
            <a:pPr marL="1065530">
              <a:lnSpc>
                <a:spcPts val="2130"/>
              </a:lnSpc>
            </a:pPr>
            <a:r>
              <a:rPr sz="1800" spc="1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wxy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289" y="1111557"/>
            <a:ext cx="3913504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" dirty="0"/>
              <a:t>2. </a:t>
            </a:r>
            <a:r>
              <a:rPr sz="1900" i="1" spc="-5" dirty="0">
                <a:latin typeface="Times New Roman"/>
                <a:cs typeface="Times New Roman"/>
              </a:rPr>
              <a:t>Kuad</a:t>
            </a:r>
            <a:r>
              <a:rPr sz="1900" spc="-5" dirty="0"/>
              <a:t>: </a:t>
            </a:r>
            <a:r>
              <a:rPr sz="1900" spc="-10" dirty="0"/>
              <a:t>empat </a:t>
            </a:r>
            <a:r>
              <a:rPr sz="1900" spc="-5" dirty="0"/>
              <a:t>buah 1 yang</a:t>
            </a:r>
            <a:r>
              <a:rPr sz="1900" spc="-80" dirty="0"/>
              <a:t> </a:t>
            </a:r>
            <a:r>
              <a:rPr sz="1900" spc="-5" dirty="0"/>
              <a:t>bertetangga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06236" y="1628220"/>
            <a:ext cx="23177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">
              <a:lnSpc>
                <a:spcPts val="1889"/>
              </a:lnSpc>
              <a:spcBef>
                <a:spcPts val="120"/>
              </a:spcBef>
            </a:pPr>
            <a:r>
              <a:rPr sz="1600" i="1" spc="10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</a:pPr>
            <a:r>
              <a:rPr sz="1600" spc="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677" y="1864297"/>
            <a:ext cx="2317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504" y="1864297"/>
            <a:ext cx="2317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2817" y="1864297"/>
            <a:ext cx="2317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08434" y="2129937"/>
          <a:ext cx="3110864" cy="1824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"/>
                <a:gridCol w="455295"/>
                <a:gridCol w="134620"/>
                <a:gridCol w="772795"/>
                <a:gridCol w="772795"/>
                <a:gridCol w="318135"/>
                <a:gridCol w="455294"/>
              </a:tblGrid>
              <a:tr h="45657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2821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41605">
                        <a:lnSpc>
                          <a:spcPts val="1575"/>
                        </a:lnSpc>
                        <a:spcBef>
                          <a:spcPts val="465"/>
                        </a:spcBef>
                        <a:tabLst>
                          <a:tab pos="454659" algn="l"/>
                        </a:tabLst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56515" algn="ctr">
                        <a:lnSpc>
                          <a:spcPts val="1575"/>
                        </a:lnSpc>
                        <a:spcBef>
                          <a:spcPts val="465"/>
                        </a:spcBef>
                      </a:pPr>
                      <a:r>
                        <a:rPr sz="160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1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71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48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05289" y="2217640"/>
            <a:ext cx="6814820" cy="278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977890" algn="r">
              <a:lnSpc>
                <a:spcPct val="100000"/>
              </a:lnSpc>
              <a:spcBef>
                <a:spcPts val="120"/>
              </a:spcBef>
              <a:tabLst>
                <a:tab pos="382905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w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R="5977890" algn="r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R="5977890" algn="r">
              <a:lnSpc>
                <a:spcPct val="100000"/>
              </a:lnSpc>
            </a:pPr>
            <a:r>
              <a:rPr sz="1600" b="1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R="5977890" algn="r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</a:pPr>
            <a:r>
              <a:rPr sz="1900" i="1" spc="-10" dirty="0">
                <a:latin typeface="Times New Roman"/>
                <a:cs typeface="Times New Roman"/>
              </a:rPr>
              <a:t>Sebelum </a:t>
            </a:r>
            <a:r>
              <a:rPr sz="1900" i="1" spc="-5" dirty="0">
                <a:latin typeface="Times New Roman"/>
                <a:cs typeface="Times New Roman"/>
              </a:rPr>
              <a:t>disederhanakan</a:t>
            </a:r>
            <a:r>
              <a:rPr sz="1900" spc="-5" dirty="0">
                <a:latin typeface="Times New Roman"/>
                <a:cs typeface="Times New Roman"/>
              </a:rPr>
              <a:t>: </a:t>
            </a:r>
            <a:r>
              <a:rPr sz="1900" i="1" spc="-5" dirty="0">
                <a:latin typeface="Times New Roman"/>
                <a:cs typeface="Times New Roman"/>
              </a:rPr>
              <a:t>f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i="1" spc="-5" dirty="0">
                <a:latin typeface="Times New Roman"/>
                <a:cs typeface="Times New Roman"/>
              </a:rPr>
              <a:t>w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spc="-10" dirty="0">
                <a:latin typeface="Times New Roman"/>
                <a:cs typeface="Times New Roman"/>
              </a:rPr>
              <a:t>x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1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z</a:t>
            </a:r>
            <a:r>
              <a:rPr sz="1900" spc="-5" dirty="0">
                <a:latin typeface="Times New Roman"/>
                <a:cs typeface="Times New Roman"/>
              </a:rPr>
              <a:t>) = </a:t>
            </a:r>
            <a:r>
              <a:rPr sz="1900" i="1" spc="-10" dirty="0">
                <a:latin typeface="Times New Roman"/>
                <a:cs typeface="Times New Roman"/>
              </a:rPr>
              <a:t>wxy</a:t>
            </a:r>
            <a:r>
              <a:rPr sz="1900" spc="-10" dirty="0">
                <a:latin typeface="Times New Roman"/>
                <a:cs typeface="Times New Roman"/>
              </a:rPr>
              <a:t>’</a:t>
            </a:r>
            <a:r>
              <a:rPr sz="1900" i="1" spc="-10" dirty="0">
                <a:latin typeface="Times New Roman"/>
                <a:cs typeface="Times New Roman"/>
              </a:rPr>
              <a:t>z</a:t>
            </a:r>
            <a:r>
              <a:rPr sz="1900" spc="-10" dirty="0">
                <a:latin typeface="Times New Roman"/>
                <a:cs typeface="Times New Roman"/>
              </a:rPr>
              <a:t>’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i="1" spc="-10" dirty="0">
                <a:latin typeface="Times New Roman"/>
                <a:cs typeface="Times New Roman"/>
              </a:rPr>
              <a:t>wxy</a:t>
            </a:r>
            <a:r>
              <a:rPr sz="1900" spc="-10" dirty="0">
                <a:latin typeface="Times New Roman"/>
                <a:cs typeface="Times New Roman"/>
              </a:rPr>
              <a:t>’</a:t>
            </a:r>
            <a:r>
              <a:rPr sz="1900" i="1" spc="-10" dirty="0">
                <a:latin typeface="Times New Roman"/>
                <a:cs typeface="Times New Roman"/>
              </a:rPr>
              <a:t>z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i="1" spc="-10" dirty="0">
                <a:latin typeface="Times New Roman"/>
                <a:cs typeface="Times New Roman"/>
              </a:rPr>
              <a:t>wxyz </a:t>
            </a:r>
            <a:r>
              <a:rPr sz="1900" spc="-5" dirty="0">
                <a:latin typeface="Times New Roman"/>
                <a:cs typeface="Times New Roman"/>
              </a:rPr>
              <a:t>+ </a:t>
            </a:r>
            <a:r>
              <a:rPr sz="1900" i="1" spc="-10" dirty="0">
                <a:latin typeface="Times New Roman"/>
                <a:cs typeface="Times New Roman"/>
              </a:rPr>
              <a:t>wxyz</a:t>
            </a:r>
            <a:r>
              <a:rPr sz="1900" spc="-10" dirty="0">
                <a:latin typeface="Times New Roman"/>
                <a:cs typeface="Times New Roman"/>
              </a:rPr>
              <a:t>’  </a:t>
            </a:r>
            <a:r>
              <a:rPr sz="1900" i="1" spc="-5" dirty="0">
                <a:latin typeface="Times New Roman"/>
                <a:cs typeface="Times New Roman"/>
              </a:rPr>
              <a:t>Hasil penyederhanaan</a:t>
            </a:r>
            <a:r>
              <a:rPr sz="1900" spc="-5" dirty="0">
                <a:latin typeface="Times New Roman"/>
                <a:cs typeface="Times New Roman"/>
              </a:rPr>
              <a:t>: </a:t>
            </a:r>
            <a:r>
              <a:rPr sz="1900" i="1" spc="-5" dirty="0">
                <a:latin typeface="Times New Roman"/>
                <a:cs typeface="Times New Roman"/>
              </a:rPr>
              <a:t>f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i="1" spc="-5" dirty="0">
                <a:latin typeface="Times New Roman"/>
                <a:cs typeface="Times New Roman"/>
              </a:rPr>
              <a:t>w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x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spc="-1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z</a:t>
            </a:r>
            <a:r>
              <a:rPr sz="1900" spc="-5" dirty="0">
                <a:latin typeface="Times New Roman"/>
                <a:cs typeface="Times New Roman"/>
              </a:rPr>
              <a:t>) =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Times New Roman"/>
                <a:cs typeface="Times New Roman"/>
              </a:rPr>
              <a:t>wx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078" y="1035002"/>
            <a:ext cx="201612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/>
              <a:t>Bukti secara</a:t>
            </a:r>
            <a:r>
              <a:rPr sz="1900" spc="-65" dirty="0"/>
              <a:t> </a:t>
            </a:r>
            <a:r>
              <a:rPr sz="1900" dirty="0"/>
              <a:t>aljabar: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2478571" y="1593058"/>
            <a:ext cx="2433320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w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y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z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spc="5" dirty="0">
                <a:latin typeface="Times New Roman"/>
                <a:cs typeface="Times New Roman"/>
              </a:rPr>
              <a:t>= </a:t>
            </a:r>
            <a:r>
              <a:rPr sz="1900" i="1" dirty="0">
                <a:latin typeface="Times New Roman"/>
                <a:cs typeface="Times New Roman"/>
              </a:rPr>
              <a:t>wxy</a:t>
            </a:r>
            <a:r>
              <a:rPr sz="1900" dirty="0">
                <a:latin typeface="Times New Roman"/>
                <a:cs typeface="Times New Roman"/>
              </a:rPr>
              <a:t>’ </a:t>
            </a:r>
            <a:r>
              <a:rPr sz="1900" spc="5" dirty="0">
                <a:latin typeface="Times New Roman"/>
                <a:cs typeface="Times New Roman"/>
              </a:rPr>
              <a:t>+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wxy</a:t>
            </a:r>
            <a:endParaRPr sz="1900">
              <a:latin typeface="Times New Roman"/>
              <a:cs typeface="Times New Roman"/>
            </a:endParaRPr>
          </a:p>
          <a:p>
            <a:pPr marL="1120140">
              <a:lnSpc>
                <a:spcPts val="2195"/>
              </a:lnSpc>
            </a:pPr>
            <a:r>
              <a:rPr sz="1900" spc="5" dirty="0">
                <a:latin typeface="Times New Roman"/>
                <a:cs typeface="Times New Roman"/>
              </a:rPr>
              <a:t>= </a:t>
            </a:r>
            <a:r>
              <a:rPr sz="1900" i="1" dirty="0">
                <a:latin typeface="Times New Roman"/>
                <a:cs typeface="Times New Roman"/>
              </a:rPr>
              <a:t>wx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z</a:t>
            </a:r>
            <a:r>
              <a:rPr sz="1900" dirty="0">
                <a:latin typeface="Times New Roman"/>
                <a:cs typeface="Times New Roman"/>
              </a:rPr>
              <a:t>’ </a:t>
            </a:r>
            <a:r>
              <a:rPr sz="1900" spc="5" dirty="0">
                <a:latin typeface="Times New Roman"/>
                <a:cs typeface="Times New Roman"/>
              </a:rPr>
              <a:t>+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z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1120140">
              <a:lnSpc>
                <a:spcPts val="2195"/>
              </a:lnSpc>
            </a:pPr>
            <a:r>
              <a:rPr sz="1900" spc="5" dirty="0">
                <a:latin typeface="Times New Roman"/>
                <a:cs typeface="Times New Roman"/>
              </a:rPr>
              <a:t>=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wx</a:t>
            </a:r>
            <a:r>
              <a:rPr sz="1900" dirty="0">
                <a:latin typeface="Times New Roman"/>
                <a:cs typeface="Times New Roman"/>
              </a:rPr>
              <a:t>(1)</a:t>
            </a:r>
            <a:endParaRPr sz="1900">
              <a:latin typeface="Times New Roman"/>
              <a:cs typeface="Times New Roman"/>
            </a:endParaRPr>
          </a:p>
          <a:p>
            <a:pPr marL="1120140">
              <a:lnSpc>
                <a:spcPts val="2240"/>
              </a:lnSpc>
            </a:pPr>
            <a:r>
              <a:rPr sz="1900" spc="5" dirty="0">
                <a:latin typeface="Times New Roman"/>
                <a:cs typeface="Times New Roman"/>
              </a:rPr>
              <a:t>=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wx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044" y="2950736"/>
            <a:ext cx="233679" cy="513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">
              <a:lnSpc>
                <a:spcPts val="1895"/>
              </a:lnSpc>
              <a:spcBef>
                <a:spcPts val="135"/>
              </a:spcBef>
            </a:pPr>
            <a:r>
              <a:rPr sz="1600" i="1" spc="15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spc="1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2305" y="318884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867" y="318884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2909" y="318884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53883" y="3456968"/>
          <a:ext cx="3138169" cy="183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779780"/>
                <a:gridCol w="779779"/>
                <a:gridCol w="779780"/>
              </a:tblGrid>
              <a:tr h="459513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302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65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58797" y="3545651"/>
            <a:ext cx="621030" cy="1654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386715" algn="l"/>
              </a:tabLst>
            </a:pPr>
            <a:r>
              <a:rPr sz="1600" i="1" spc="20" dirty="0">
                <a:latin typeface="Times New Roman"/>
                <a:cs typeface="Times New Roman"/>
              </a:rPr>
              <a:t>wx	</a:t>
            </a:r>
            <a:r>
              <a:rPr sz="1600" spc="1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2145" y="4394570"/>
            <a:ext cx="1356995" cy="358775"/>
          </a:xfrm>
          <a:custGeom>
            <a:avLst/>
            <a:gdLst/>
            <a:ahLst/>
            <a:cxnLst/>
            <a:rect l="l" t="t" r="r" b="b"/>
            <a:pathLst>
              <a:path w="1356995" h="358775">
                <a:moveTo>
                  <a:pt x="0" y="178993"/>
                </a:moveTo>
                <a:lnTo>
                  <a:pt x="13792" y="215309"/>
                </a:lnTo>
                <a:lnTo>
                  <a:pt x="53342" y="249063"/>
                </a:lnTo>
                <a:lnTo>
                  <a:pt x="115911" y="279550"/>
                </a:lnTo>
                <a:lnTo>
                  <a:pt x="154971" y="293350"/>
                </a:lnTo>
                <a:lnTo>
                  <a:pt x="198758" y="306070"/>
                </a:lnTo>
                <a:lnTo>
                  <a:pt x="246930" y="317622"/>
                </a:lnTo>
                <a:lnTo>
                  <a:pt x="299144" y="327919"/>
                </a:lnTo>
                <a:lnTo>
                  <a:pt x="355058" y="336872"/>
                </a:lnTo>
                <a:lnTo>
                  <a:pt x="414329" y="344395"/>
                </a:lnTo>
                <a:lnTo>
                  <a:pt x="476615" y="350399"/>
                </a:lnTo>
                <a:lnTo>
                  <a:pt x="541574" y="354796"/>
                </a:lnTo>
                <a:lnTo>
                  <a:pt x="608863" y="357498"/>
                </a:lnTo>
                <a:lnTo>
                  <a:pt x="678139" y="358419"/>
                </a:lnTo>
                <a:lnTo>
                  <a:pt x="747506" y="357498"/>
                </a:lnTo>
                <a:lnTo>
                  <a:pt x="814875" y="354796"/>
                </a:lnTo>
                <a:lnTo>
                  <a:pt x="879903" y="350399"/>
                </a:lnTo>
                <a:lnTo>
                  <a:pt x="942249" y="344395"/>
                </a:lnTo>
                <a:lnTo>
                  <a:pt x="1001570" y="336872"/>
                </a:lnTo>
                <a:lnTo>
                  <a:pt x="1057526" y="327919"/>
                </a:lnTo>
                <a:lnTo>
                  <a:pt x="1109775" y="317622"/>
                </a:lnTo>
                <a:lnTo>
                  <a:pt x="1157974" y="306070"/>
                </a:lnTo>
                <a:lnTo>
                  <a:pt x="1201783" y="293350"/>
                </a:lnTo>
                <a:lnTo>
                  <a:pt x="1240859" y="279550"/>
                </a:lnTo>
                <a:lnTo>
                  <a:pt x="1303447" y="249063"/>
                </a:lnTo>
                <a:lnTo>
                  <a:pt x="1343004" y="215309"/>
                </a:lnTo>
                <a:lnTo>
                  <a:pt x="1356798" y="178993"/>
                </a:lnTo>
                <a:lnTo>
                  <a:pt x="1353292" y="160706"/>
                </a:lnTo>
                <a:lnTo>
                  <a:pt x="1326275" y="125797"/>
                </a:lnTo>
                <a:lnTo>
                  <a:pt x="1274861" y="93711"/>
                </a:lnTo>
                <a:lnTo>
                  <a:pt x="1201783" y="65171"/>
                </a:lnTo>
                <a:lnTo>
                  <a:pt x="1157974" y="52457"/>
                </a:lnTo>
                <a:lnTo>
                  <a:pt x="1109775" y="40900"/>
                </a:lnTo>
                <a:lnTo>
                  <a:pt x="1057526" y="30591"/>
                </a:lnTo>
                <a:lnTo>
                  <a:pt x="1001570" y="21620"/>
                </a:lnTo>
                <a:lnTo>
                  <a:pt x="942249" y="14077"/>
                </a:lnTo>
                <a:lnTo>
                  <a:pt x="879903" y="8054"/>
                </a:lnTo>
                <a:lnTo>
                  <a:pt x="814875" y="3639"/>
                </a:lnTo>
                <a:lnTo>
                  <a:pt x="747506" y="925"/>
                </a:lnTo>
                <a:lnTo>
                  <a:pt x="678139" y="0"/>
                </a:lnTo>
                <a:lnTo>
                  <a:pt x="604311" y="1051"/>
                </a:lnTo>
                <a:lnTo>
                  <a:pt x="532771" y="4132"/>
                </a:lnTo>
                <a:lnTo>
                  <a:pt x="463933" y="9133"/>
                </a:lnTo>
                <a:lnTo>
                  <a:pt x="398214" y="15944"/>
                </a:lnTo>
                <a:lnTo>
                  <a:pt x="336030" y="24456"/>
                </a:lnTo>
                <a:lnTo>
                  <a:pt x="277795" y="34559"/>
                </a:lnTo>
                <a:lnTo>
                  <a:pt x="223926" y="46143"/>
                </a:lnTo>
                <a:lnTo>
                  <a:pt x="174837" y="59100"/>
                </a:lnTo>
                <a:lnTo>
                  <a:pt x="130945" y="73318"/>
                </a:lnTo>
                <a:lnTo>
                  <a:pt x="92666" y="88689"/>
                </a:lnTo>
                <a:lnTo>
                  <a:pt x="34606" y="122449"/>
                </a:lnTo>
                <a:lnTo>
                  <a:pt x="3983" y="159504"/>
                </a:lnTo>
                <a:lnTo>
                  <a:pt x="0" y="178993"/>
                </a:lnTo>
                <a:close/>
              </a:path>
            </a:pathLst>
          </a:custGeom>
          <a:ln w="1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9498" y="4394570"/>
            <a:ext cx="1481455" cy="358775"/>
          </a:xfrm>
          <a:custGeom>
            <a:avLst/>
            <a:gdLst/>
            <a:ahLst/>
            <a:cxnLst/>
            <a:rect l="l" t="t" r="r" b="b"/>
            <a:pathLst>
              <a:path w="1481454" h="358775">
                <a:moveTo>
                  <a:pt x="0" y="178993"/>
                </a:moveTo>
                <a:lnTo>
                  <a:pt x="29606" y="229558"/>
                </a:lnTo>
                <a:lnTo>
                  <a:pt x="79644" y="260232"/>
                </a:lnTo>
                <a:lnTo>
                  <a:pt x="151016" y="287793"/>
                </a:lnTo>
                <a:lnTo>
                  <a:pt x="193925" y="300224"/>
                </a:lnTo>
                <a:lnTo>
                  <a:pt x="241232" y="311657"/>
                </a:lnTo>
                <a:lnTo>
                  <a:pt x="292627" y="322019"/>
                </a:lnTo>
                <a:lnTo>
                  <a:pt x="347799" y="331237"/>
                </a:lnTo>
                <a:lnTo>
                  <a:pt x="406437" y="339237"/>
                </a:lnTo>
                <a:lnTo>
                  <a:pt x="468228" y="345948"/>
                </a:lnTo>
                <a:lnTo>
                  <a:pt x="532861" y="351294"/>
                </a:lnTo>
                <a:lnTo>
                  <a:pt x="600025" y="355203"/>
                </a:lnTo>
                <a:lnTo>
                  <a:pt x="669409" y="357603"/>
                </a:lnTo>
                <a:lnTo>
                  <a:pt x="740701" y="358419"/>
                </a:lnTo>
                <a:lnTo>
                  <a:pt x="811996" y="357603"/>
                </a:lnTo>
                <a:lnTo>
                  <a:pt x="881382" y="355203"/>
                </a:lnTo>
                <a:lnTo>
                  <a:pt x="948548" y="351294"/>
                </a:lnTo>
                <a:lnTo>
                  <a:pt x="1013182" y="345948"/>
                </a:lnTo>
                <a:lnTo>
                  <a:pt x="1074974" y="339237"/>
                </a:lnTo>
                <a:lnTo>
                  <a:pt x="1133611" y="331237"/>
                </a:lnTo>
                <a:lnTo>
                  <a:pt x="1188783" y="322019"/>
                </a:lnTo>
                <a:lnTo>
                  <a:pt x="1240178" y="311657"/>
                </a:lnTo>
                <a:lnTo>
                  <a:pt x="1287484" y="300224"/>
                </a:lnTo>
                <a:lnTo>
                  <a:pt x="1330392" y="287793"/>
                </a:lnTo>
                <a:lnTo>
                  <a:pt x="1368588" y="274438"/>
                </a:lnTo>
                <a:lnTo>
                  <a:pt x="1429603" y="245247"/>
                </a:lnTo>
                <a:lnTo>
                  <a:pt x="1468038" y="213237"/>
                </a:lnTo>
                <a:lnTo>
                  <a:pt x="1481403" y="178993"/>
                </a:lnTo>
                <a:lnTo>
                  <a:pt x="1478010" y="161768"/>
                </a:lnTo>
                <a:lnTo>
                  <a:pt x="1451799" y="128774"/>
                </a:lnTo>
                <a:lnTo>
                  <a:pt x="1401762" y="98225"/>
                </a:lnTo>
                <a:lnTo>
                  <a:pt x="1330392" y="70722"/>
                </a:lnTo>
                <a:lnTo>
                  <a:pt x="1287484" y="58301"/>
                </a:lnTo>
                <a:lnTo>
                  <a:pt x="1240178" y="46869"/>
                </a:lnTo>
                <a:lnTo>
                  <a:pt x="1188783" y="36499"/>
                </a:lnTo>
                <a:lnTo>
                  <a:pt x="1133611" y="27267"/>
                </a:lnTo>
                <a:lnTo>
                  <a:pt x="1074974" y="19249"/>
                </a:lnTo>
                <a:lnTo>
                  <a:pt x="1013182" y="12520"/>
                </a:lnTo>
                <a:lnTo>
                  <a:pt x="948548" y="7155"/>
                </a:lnTo>
                <a:lnTo>
                  <a:pt x="881382" y="3230"/>
                </a:lnTo>
                <a:lnTo>
                  <a:pt x="811996" y="820"/>
                </a:lnTo>
                <a:lnTo>
                  <a:pt x="740701" y="0"/>
                </a:lnTo>
                <a:lnTo>
                  <a:pt x="669409" y="820"/>
                </a:lnTo>
                <a:lnTo>
                  <a:pt x="600025" y="3230"/>
                </a:lnTo>
                <a:lnTo>
                  <a:pt x="532861" y="7155"/>
                </a:lnTo>
                <a:lnTo>
                  <a:pt x="468228" y="12520"/>
                </a:lnTo>
                <a:lnTo>
                  <a:pt x="406437" y="19249"/>
                </a:lnTo>
                <a:lnTo>
                  <a:pt x="347799" y="27267"/>
                </a:lnTo>
                <a:lnTo>
                  <a:pt x="292627" y="36499"/>
                </a:lnTo>
                <a:lnTo>
                  <a:pt x="241232" y="46869"/>
                </a:lnTo>
                <a:lnTo>
                  <a:pt x="193925" y="58301"/>
                </a:lnTo>
                <a:lnTo>
                  <a:pt x="151016" y="70722"/>
                </a:lnTo>
                <a:lnTo>
                  <a:pt x="112819" y="84055"/>
                </a:lnTo>
                <a:lnTo>
                  <a:pt x="51802" y="113156"/>
                </a:lnTo>
                <a:lnTo>
                  <a:pt x="13365" y="145003"/>
                </a:lnTo>
                <a:lnTo>
                  <a:pt x="0" y="178993"/>
                </a:lnTo>
                <a:close/>
              </a:path>
            </a:pathLst>
          </a:custGeom>
          <a:ln w="1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4865" y="1034906"/>
            <a:ext cx="124587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5" dirty="0"/>
              <a:t>Contoh</a:t>
            </a:r>
            <a:r>
              <a:rPr sz="1900" spc="-75" dirty="0"/>
              <a:t> </a:t>
            </a:r>
            <a:r>
              <a:rPr sz="1900" spc="10" dirty="0"/>
              <a:t>lain: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9836" y="1562186"/>
            <a:ext cx="236220" cy="51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ts val="1939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yz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</a:pPr>
            <a:r>
              <a:rPr sz="1650" b="1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6909" y="1803427"/>
            <a:ext cx="23685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5196" y="1803427"/>
            <a:ext cx="235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11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958" y="1803427"/>
            <a:ext cx="235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87687" y="2075045"/>
          <a:ext cx="3168649" cy="191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/>
                <a:gridCol w="575310"/>
                <a:gridCol w="541655"/>
                <a:gridCol w="245744"/>
                <a:gridCol w="787400"/>
                <a:gridCol w="787400"/>
              </a:tblGrid>
              <a:tr h="4663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522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875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875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85849" y="2164418"/>
            <a:ext cx="627380" cy="167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391160" algn="l"/>
              </a:tabLst>
            </a:pPr>
            <a:r>
              <a:rPr sz="1650" i="1" spc="-10" dirty="0">
                <a:latin typeface="Times New Roman"/>
                <a:cs typeface="Times New Roman"/>
              </a:rPr>
              <a:t>w</a:t>
            </a:r>
            <a:r>
              <a:rPr sz="1650" i="1" spc="5" dirty="0">
                <a:latin typeface="Times New Roman"/>
                <a:cs typeface="Times New Roman"/>
              </a:rPr>
              <a:t>x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-5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1650" dirty="0">
                <a:latin typeface="Times New Roman"/>
                <a:cs typeface="Times New Roman"/>
              </a:rPr>
              <a:t>01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b="1" spc="-5" dirty="0">
                <a:latin typeface="Times New Roman"/>
                <a:cs typeface="Times New Roman"/>
              </a:rPr>
              <a:t>1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b="1" spc="-5" dirty="0">
                <a:latin typeface="Times New Roman"/>
                <a:cs typeface="Times New Roman"/>
              </a:rPr>
              <a:t>1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4865" y="4484099"/>
            <a:ext cx="7275195" cy="6032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45"/>
              </a:spcBef>
              <a:tabLst>
                <a:tab pos="2551430" algn="l"/>
              </a:tabLst>
            </a:pPr>
            <a:r>
              <a:rPr sz="1900" spc="15" dirty="0">
                <a:latin typeface="Times New Roman"/>
                <a:cs typeface="Times New Roman"/>
              </a:rPr>
              <a:t>Sebelum </a:t>
            </a:r>
            <a:r>
              <a:rPr sz="1900" spc="10" dirty="0">
                <a:latin typeface="Times New Roman"/>
                <a:cs typeface="Times New Roman"/>
              </a:rPr>
              <a:t>disederhanakan: </a:t>
            </a:r>
            <a:r>
              <a:rPr sz="1900" i="1" spc="5" dirty="0">
                <a:latin typeface="Times New Roman"/>
                <a:cs typeface="Times New Roman"/>
              </a:rPr>
              <a:t>f</a:t>
            </a:r>
            <a:r>
              <a:rPr sz="1900" spc="5" dirty="0">
                <a:latin typeface="Times New Roman"/>
                <a:cs typeface="Times New Roman"/>
              </a:rPr>
              <a:t>(</a:t>
            </a:r>
            <a:r>
              <a:rPr sz="1900" i="1" spc="5" dirty="0">
                <a:latin typeface="Times New Roman"/>
                <a:cs typeface="Times New Roman"/>
              </a:rPr>
              <a:t>w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x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y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i="1" spc="10" dirty="0">
                <a:latin typeface="Times New Roman"/>
                <a:cs typeface="Times New Roman"/>
              </a:rPr>
              <a:t>z</a:t>
            </a:r>
            <a:r>
              <a:rPr sz="1900" spc="10" dirty="0">
                <a:latin typeface="Times New Roman"/>
                <a:cs typeface="Times New Roman"/>
              </a:rPr>
              <a:t>) </a:t>
            </a:r>
            <a:r>
              <a:rPr sz="1900" spc="20" dirty="0">
                <a:latin typeface="Times New Roman"/>
                <a:cs typeface="Times New Roman"/>
              </a:rPr>
              <a:t>= </a:t>
            </a:r>
            <a:r>
              <a:rPr sz="1900" i="1" spc="5" dirty="0">
                <a:latin typeface="Times New Roman"/>
                <a:cs typeface="Times New Roman"/>
              </a:rPr>
              <a:t>wxy</a:t>
            </a:r>
            <a:r>
              <a:rPr sz="1900" spc="5" dirty="0">
                <a:latin typeface="Times New Roman"/>
                <a:cs typeface="Times New Roman"/>
              </a:rPr>
              <a:t>’</a:t>
            </a:r>
            <a:r>
              <a:rPr sz="1900" i="1" spc="5" dirty="0">
                <a:latin typeface="Times New Roman"/>
                <a:cs typeface="Times New Roman"/>
              </a:rPr>
              <a:t>z</a:t>
            </a:r>
            <a:r>
              <a:rPr sz="1900" spc="5" dirty="0">
                <a:latin typeface="Times New Roman"/>
                <a:cs typeface="Times New Roman"/>
              </a:rPr>
              <a:t>’ </a:t>
            </a:r>
            <a:r>
              <a:rPr sz="1900" spc="20" dirty="0">
                <a:latin typeface="Times New Roman"/>
                <a:cs typeface="Times New Roman"/>
              </a:rPr>
              <a:t>+ </a:t>
            </a:r>
            <a:r>
              <a:rPr sz="1900" i="1" spc="10" dirty="0">
                <a:latin typeface="Times New Roman"/>
                <a:cs typeface="Times New Roman"/>
              </a:rPr>
              <a:t>wxy</a:t>
            </a:r>
            <a:r>
              <a:rPr sz="1900" spc="10" dirty="0">
                <a:latin typeface="Times New Roman"/>
                <a:cs typeface="Times New Roman"/>
              </a:rPr>
              <a:t>’</a:t>
            </a:r>
            <a:r>
              <a:rPr sz="1900" i="1" spc="10" dirty="0">
                <a:latin typeface="Times New Roman"/>
                <a:cs typeface="Times New Roman"/>
              </a:rPr>
              <a:t>z </a:t>
            </a:r>
            <a:r>
              <a:rPr sz="1900" spc="20" dirty="0">
                <a:latin typeface="Times New Roman"/>
                <a:cs typeface="Times New Roman"/>
              </a:rPr>
              <a:t>+ </a:t>
            </a:r>
            <a:r>
              <a:rPr sz="1900" i="1" spc="5" dirty="0">
                <a:latin typeface="Times New Roman"/>
                <a:cs typeface="Times New Roman"/>
              </a:rPr>
              <a:t>wx</a:t>
            </a:r>
            <a:r>
              <a:rPr sz="1900" spc="5" dirty="0">
                <a:latin typeface="Times New Roman"/>
                <a:cs typeface="Times New Roman"/>
              </a:rPr>
              <a:t>’</a:t>
            </a:r>
            <a:r>
              <a:rPr sz="1900" i="1" spc="5" dirty="0">
                <a:latin typeface="Times New Roman"/>
                <a:cs typeface="Times New Roman"/>
              </a:rPr>
              <a:t>y</a:t>
            </a:r>
            <a:r>
              <a:rPr sz="1900" spc="5" dirty="0">
                <a:latin typeface="Times New Roman"/>
                <a:cs typeface="Times New Roman"/>
              </a:rPr>
              <a:t>’</a:t>
            </a:r>
            <a:r>
              <a:rPr sz="1900" i="1" spc="5" dirty="0">
                <a:latin typeface="Times New Roman"/>
                <a:cs typeface="Times New Roman"/>
              </a:rPr>
              <a:t>z</a:t>
            </a:r>
            <a:r>
              <a:rPr sz="1900" spc="5" dirty="0">
                <a:latin typeface="Times New Roman"/>
                <a:cs typeface="Times New Roman"/>
              </a:rPr>
              <a:t>’ </a:t>
            </a:r>
            <a:r>
              <a:rPr sz="1900" spc="20" dirty="0">
                <a:latin typeface="Times New Roman"/>
                <a:cs typeface="Times New Roman"/>
              </a:rPr>
              <a:t>+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wx</a:t>
            </a:r>
            <a:r>
              <a:rPr sz="1900" spc="5" dirty="0">
                <a:latin typeface="Times New Roman"/>
                <a:cs typeface="Times New Roman"/>
              </a:rPr>
              <a:t>’</a:t>
            </a:r>
            <a:r>
              <a:rPr sz="1900" i="1" spc="5" dirty="0">
                <a:latin typeface="Times New Roman"/>
                <a:cs typeface="Times New Roman"/>
              </a:rPr>
              <a:t>y</a:t>
            </a:r>
            <a:r>
              <a:rPr sz="1900" spc="5" dirty="0">
                <a:latin typeface="Times New Roman"/>
                <a:cs typeface="Times New Roman"/>
              </a:rPr>
              <a:t>’z  </a:t>
            </a:r>
            <a:r>
              <a:rPr sz="1900" i="1" spc="10" dirty="0">
                <a:latin typeface="Times New Roman"/>
                <a:cs typeface="Times New Roman"/>
              </a:rPr>
              <a:t>Hasil</a:t>
            </a:r>
            <a:r>
              <a:rPr sz="1900" i="1" spc="1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penyederhanaan</a:t>
            </a:r>
            <a:r>
              <a:rPr sz="1900" spc="10" dirty="0">
                <a:latin typeface="Times New Roman"/>
                <a:cs typeface="Times New Roman"/>
              </a:rPr>
              <a:t>:	</a:t>
            </a:r>
            <a:r>
              <a:rPr sz="1900" i="1" spc="10" dirty="0">
                <a:latin typeface="Times New Roman"/>
                <a:cs typeface="Times New Roman"/>
              </a:rPr>
              <a:t>f</a:t>
            </a:r>
            <a:r>
              <a:rPr sz="1900" spc="10" dirty="0">
                <a:latin typeface="Times New Roman"/>
                <a:cs typeface="Times New Roman"/>
              </a:rPr>
              <a:t>(</a:t>
            </a:r>
            <a:r>
              <a:rPr sz="1900" i="1" spc="10" dirty="0">
                <a:latin typeface="Times New Roman"/>
                <a:cs typeface="Times New Roman"/>
              </a:rPr>
              <a:t>w</a:t>
            </a:r>
            <a:r>
              <a:rPr sz="1900" spc="10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x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y</a:t>
            </a:r>
            <a:r>
              <a:rPr sz="1900" spc="5" dirty="0">
                <a:latin typeface="Times New Roman"/>
                <a:cs typeface="Times New Roman"/>
              </a:rPr>
              <a:t>, </a:t>
            </a:r>
            <a:r>
              <a:rPr sz="1900" i="1" spc="10" dirty="0">
                <a:latin typeface="Times New Roman"/>
                <a:cs typeface="Times New Roman"/>
              </a:rPr>
              <a:t>z</a:t>
            </a:r>
            <a:r>
              <a:rPr sz="1900" spc="10" dirty="0">
                <a:latin typeface="Times New Roman"/>
                <a:cs typeface="Times New Roman"/>
              </a:rPr>
              <a:t>) </a:t>
            </a:r>
            <a:r>
              <a:rPr sz="1900" spc="20" dirty="0">
                <a:latin typeface="Times New Roman"/>
                <a:cs typeface="Times New Roman"/>
              </a:rPr>
              <a:t>=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wy</a:t>
            </a:r>
            <a:r>
              <a:rPr sz="1900" spc="10" dirty="0">
                <a:latin typeface="Times New Roman"/>
                <a:cs typeface="Times New Roman"/>
              </a:rPr>
              <a:t>’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813943"/>
            <a:ext cx="5492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Penyederhanaan </a:t>
            </a:r>
            <a:r>
              <a:rPr sz="32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Secara</a:t>
            </a:r>
            <a:r>
              <a:rPr sz="3200" spc="-90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Aljabar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61821"/>
            <a:ext cx="7322184" cy="2084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5" dirty="0">
                <a:latin typeface="Perpetua"/>
                <a:cs typeface="Perpetua"/>
              </a:rPr>
              <a:t>Tahap </a:t>
            </a:r>
            <a:r>
              <a:rPr sz="2400" dirty="0">
                <a:latin typeface="Perpetua"/>
                <a:cs typeface="Perpetua"/>
              </a:rPr>
              <a:t>minimalisasi </a:t>
            </a:r>
            <a:r>
              <a:rPr sz="2400" spc="-5" dirty="0">
                <a:latin typeface="Perpetua"/>
                <a:cs typeface="Perpetua"/>
              </a:rPr>
              <a:t>rangkaian </a:t>
            </a:r>
            <a:r>
              <a:rPr sz="2400" spc="5" dirty="0">
                <a:latin typeface="Perpetua"/>
                <a:cs typeface="Perpetua"/>
              </a:rPr>
              <a:t>logika </a:t>
            </a:r>
            <a:r>
              <a:rPr sz="2400" spc="-5" dirty="0">
                <a:latin typeface="Perpetua"/>
                <a:cs typeface="Perpetua"/>
              </a:rPr>
              <a:t>agar </a:t>
            </a:r>
            <a:r>
              <a:rPr sz="2400" dirty="0">
                <a:latin typeface="Perpetua"/>
                <a:cs typeface="Perpetua"/>
              </a:rPr>
              <a:t>efektif dan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efisiensi</a:t>
            </a:r>
            <a:endParaRPr sz="2400">
              <a:latin typeface="Perpetua"/>
              <a:cs typeface="Perpetua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Perpetua"/>
                <a:cs typeface="Perpetua"/>
              </a:rPr>
              <a:t>Rangkaian </a:t>
            </a:r>
            <a:r>
              <a:rPr sz="2400" dirty="0">
                <a:latin typeface="Perpetua"/>
                <a:cs typeface="Perpetua"/>
              </a:rPr>
              <a:t>dengan </a:t>
            </a:r>
            <a:r>
              <a:rPr sz="2400" spc="-5" dirty="0">
                <a:latin typeface="Perpetua"/>
                <a:cs typeface="Perpetua"/>
              </a:rPr>
              <a:t>jumlah </a:t>
            </a:r>
            <a:r>
              <a:rPr sz="2400" dirty="0">
                <a:latin typeface="Perpetua"/>
                <a:cs typeface="Perpetua"/>
              </a:rPr>
              <a:t>gerbang </a:t>
            </a:r>
            <a:r>
              <a:rPr sz="2400" spc="-10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sedikit </a:t>
            </a:r>
            <a:r>
              <a:rPr sz="2400" spc="-5" dirty="0">
                <a:latin typeface="Perpetua"/>
                <a:cs typeface="Perpetua"/>
              </a:rPr>
              <a:t>akan lebih murah  </a:t>
            </a:r>
            <a:r>
              <a:rPr sz="2400" spc="-10" dirty="0">
                <a:latin typeface="Perpetua"/>
                <a:cs typeface="Perpetua"/>
              </a:rPr>
              <a:t>harganya, </a:t>
            </a:r>
            <a:r>
              <a:rPr sz="2400" dirty="0">
                <a:latin typeface="Perpetua"/>
                <a:cs typeface="Perpetua"/>
              </a:rPr>
              <a:t>dan </a:t>
            </a:r>
            <a:r>
              <a:rPr sz="2400" spc="-10" dirty="0">
                <a:latin typeface="Perpetua"/>
                <a:cs typeface="Perpetua"/>
              </a:rPr>
              <a:t>tata </a:t>
            </a:r>
            <a:r>
              <a:rPr sz="2400" spc="-5" dirty="0">
                <a:latin typeface="Perpetua"/>
                <a:cs typeface="Perpetua"/>
              </a:rPr>
              <a:t>letak komponen lebih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sederhana.</a:t>
            </a:r>
            <a:endParaRPr sz="2400">
              <a:latin typeface="Perpetua"/>
              <a:cs typeface="Perpetua"/>
            </a:endParaRPr>
          </a:p>
          <a:p>
            <a:pPr marL="285115" marR="108775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Perpetua"/>
                <a:cs typeface="Perpetua"/>
              </a:rPr>
              <a:t>Salah </a:t>
            </a:r>
            <a:r>
              <a:rPr sz="2400" spc="-5" dirty="0">
                <a:latin typeface="Perpetua"/>
                <a:cs typeface="Perpetua"/>
              </a:rPr>
              <a:t>satu </a:t>
            </a:r>
            <a:r>
              <a:rPr sz="2400" dirty="0">
                <a:latin typeface="Perpetua"/>
                <a:cs typeface="Perpetua"/>
              </a:rPr>
              <a:t>cara untuk </a:t>
            </a:r>
            <a:r>
              <a:rPr sz="2400" spc="-10" dirty="0">
                <a:latin typeface="Perpetua"/>
                <a:cs typeface="Perpetua"/>
              </a:rPr>
              <a:t>meminimalkannya </a:t>
            </a:r>
            <a:r>
              <a:rPr sz="2400" spc="-5" dirty="0">
                <a:latin typeface="Perpetua"/>
                <a:cs typeface="Perpetua"/>
              </a:rPr>
              <a:t>adalah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dengan  </a:t>
            </a:r>
            <a:r>
              <a:rPr sz="2400" spc="-5" dirty="0">
                <a:latin typeface="Perpetua"/>
                <a:cs typeface="Perpetua"/>
              </a:rPr>
              <a:t>menggunakan aljabar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Boole.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853" y="806222"/>
            <a:ext cx="425831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/>
              <a:t>3. </a:t>
            </a:r>
            <a:r>
              <a:rPr sz="1950" i="1" spc="-5" dirty="0">
                <a:latin typeface="Times New Roman"/>
                <a:cs typeface="Times New Roman"/>
              </a:rPr>
              <a:t>Oktet</a:t>
            </a:r>
            <a:r>
              <a:rPr sz="1950" spc="-5" dirty="0"/>
              <a:t>: delapan </a:t>
            </a:r>
            <a:r>
              <a:rPr sz="1950" dirty="0"/>
              <a:t>buah 1 yang</a:t>
            </a:r>
            <a:r>
              <a:rPr sz="1950" spc="-50" dirty="0"/>
              <a:t> </a:t>
            </a:r>
            <a:r>
              <a:rPr sz="1950" spc="-5" dirty="0"/>
              <a:t>bertetangga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7692" y="1816274"/>
          <a:ext cx="3199761" cy="188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/>
                <a:gridCol w="581025"/>
                <a:gridCol w="795019"/>
                <a:gridCol w="795019"/>
                <a:gridCol w="610869"/>
                <a:gridCol w="184150"/>
              </a:tblGrid>
              <a:tr h="4700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08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88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0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8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18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49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1490"/>
                        </a:lnSpc>
                        <a:spcBef>
                          <a:spcPts val="78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92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9100" y="1298965"/>
            <a:ext cx="3637915" cy="2193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33144">
              <a:lnSpc>
                <a:spcPts val="1950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yz</a:t>
            </a:r>
            <a:endParaRPr sz="1650">
              <a:latin typeface="Times New Roman"/>
              <a:cs typeface="Times New Roman"/>
            </a:endParaRPr>
          </a:p>
          <a:p>
            <a:pPr marL="1016000">
              <a:lnSpc>
                <a:spcPts val="1950"/>
              </a:lnSpc>
              <a:tabLst>
                <a:tab pos="1821180" algn="l"/>
                <a:tab pos="2616835" algn="l"/>
                <a:tab pos="3412490" algn="l"/>
              </a:tabLst>
            </a:pPr>
            <a:r>
              <a:rPr sz="1650" spc="5" dirty="0">
                <a:latin typeface="Times New Roman"/>
                <a:cs typeface="Times New Roman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0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40767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wx	</a:t>
            </a:r>
            <a:r>
              <a:rPr sz="1650" spc="10" dirty="0">
                <a:latin typeface="Times New Roman"/>
                <a:cs typeface="Times New Roman"/>
              </a:rPr>
              <a:t>00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01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</a:pPr>
            <a:r>
              <a:rPr sz="1650" b="1" spc="10" dirty="0">
                <a:latin typeface="Times New Roman"/>
                <a:cs typeface="Times New Roman"/>
              </a:rPr>
              <a:t>1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</a:pPr>
            <a:r>
              <a:rPr sz="1650" b="1" spc="10" dirty="0">
                <a:latin typeface="Times New Roman"/>
                <a:cs typeface="Times New Roman"/>
              </a:rPr>
              <a:t>1</a:t>
            </a: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853" y="4249857"/>
            <a:ext cx="7374255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1950" i="1" spc="-5" dirty="0">
                <a:latin typeface="Times New Roman"/>
                <a:cs typeface="Times New Roman"/>
              </a:rPr>
              <a:t>Sebelum disederhanakan</a:t>
            </a:r>
            <a:r>
              <a:rPr sz="1950" spc="-5" dirty="0">
                <a:latin typeface="Times New Roman"/>
                <a:cs typeface="Times New Roman"/>
              </a:rPr>
              <a:t>: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dirty="0">
                <a:latin typeface="Times New Roman"/>
                <a:cs typeface="Times New Roman"/>
              </a:rPr>
              <a:t>b</a:t>
            </a:r>
            <a:r>
              <a:rPr sz="1950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c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dirty="0">
                <a:latin typeface="Times New Roman"/>
                <a:cs typeface="Times New Roman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= </a:t>
            </a:r>
            <a:r>
              <a:rPr sz="1950" i="1" spc="-5" dirty="0">
                <a:latin typeface="Times New Roman"/>
                <a:cs typeface="Times New Roman"/>
              </a:rPr>
              <a:t>wxy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z</a:t>
            </a:r>
            <a:r>
              <a:rPr sz="1950" spc="-5" dirty="0">
                <a:latin typeface="Times New Roman"/>
                <a:cs typeface="Times New Roman"/>
              </a:rPr>
              <a:t>’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i="1" spc="-5" dirty="0">
                <a:latin typeface="Times New Roman"/>
                <a:cs typeface="Times New Roman"/>
              </a:rPr>
              <a:t>wxy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z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i="1" spc="-10" dirty="0">
                <a:latin typeface="Times New Roman"/>
                <a:cs typeface="Times New Roman"/>
              </a:rPr>
              <a:t>wxyz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i="1" spc="-5" dirty="0">
                <a:latin typeface="Times New Roman"/>
                <a:cs typeface="Times New Roman"/>
              </a:rPr>
              <a:t>wxyz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+</a:t>
            </a:r>
            <a:endParaRPr sz="1950">
              <a:latin typeface="Times New Roman"/>
              <a:cs typeface="Times New Roman"/>
            </a:endParaRPr>
          </a:p>
          <a:p>
            <a:pPr marL="3994785">
              <a:lnSpc>
                <a:spcPts val="2295"/>
              </a:lnSpc>
            </a:pPr>
            <a:r>
              <a:rPr sz="1950" i="1" spc="-5" dirty="0">
                <a:latin typeface="Times New Roman"/>
                <a:cs typeface="Times New Roman"/>
              </a:rPr>
              <a:t>wx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z</a:t>
            </a:r>
            <a:r>
              <a:rPr sz="1950" spc="-5" dirty="0">
                <a:latin typeface="Times New Roman"/>
                <a:cs typeface="Times New Roman"/>
              </a:rPr>
              <a:t>’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i="1" spc="-5" dirty="0">
                <a:latin typeface="Times New Roman"/>
                <a:cs typeface="Times New Roman"/>
              </a:rPr>
              <a:t>wx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z </a:t>
            </a:r>
            <a:r>
              <a:rPr sz="1950" spc="5" dirty="0">
                <a:latin typeface="Times New Roman"/>
                <a:cs typeface="Times New Roman"/>
              </a:rPr>
              <a:t>+ </a:t>
            </a:r>
            <a:r>
              <a:rPr sz="1950" i="1" spc="-5" dirty="0">
                <a:latin typeface="Times New Roman"/>
                <a:cs typeface="Times New Roman"/>
              </a:rPr>
              <a:t>wx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yz </a:t>
            </a:r>
            <a:r>
              <a:rPr sz="1950" spc="5" dirty="0">
                <a:latin typeface="Times New Roman"/>
                <a:cs typeface="Times New Roman"/>
              </a:rPr>
              <a:t>+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wx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yz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i="1" dirty="0">
                <a:latin typeface="Times New Roman"/>
                <a:cs typeface="Times New Roman"/>
              </a:rPr>
              <a:t>Hasil </a:t>
            </a:r>
            <a:r>
              <a:rPr sz="1950" i="1" spc="-5" dirty="0">
                <a:latin typeface="Times New Roman"/>
                <a:cs typeface="Times New Roman"/>
              </a:rPr>
              <a:t>penyederhanaan</a:t>
            </a:r>
            <a:r>
              <a:rPr sz="1950" spc="-5" dirty="0">
                <a:latin typeface="Times New Roman"/>
                <a:cs typeface="Times New Roman"/>
              </a:rPr>
              <a:t>: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w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=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078" y="730390"/>
            <a:ext cx="201612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/>
              <a:t>Bukti secara</a:t>
            </a:r>
            <a:r>
              <a:rPr sz="1900" spc="-50" dirty="0"/>
              <a:t> </a:t>
            </a:r>
            <a:r>
              <a:rPr sz="1900" dirty="0"/>
              <a:t>aljabar:</a:t>
            </a:r>
            <a:endParaRPr sz="19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43044" y="1289711"/>
            <a:ext cx="2314575" cy="155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2240"/>
              </a:lnSpc>
              <a:spcBef>
                <a:spcPts val="110"/>
              </a:spcBef>
            </a:pP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w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z</a:t>
            </a:r>
            <a:r>
              <a:rPr sz="1900" dirty="0">
                <a:latin typeface="Times New Roman"/>
                <a:cs typeface="Times New Roman"/>
              </a:rPr>
              <a:t>) </a:t>
            </a:r>
            <a:r>
              <a:rPr sz="1900" spc="5" dirty="0">
                <a:latin typeface="Times New Roman"/>
                <a:cs typeface="Times New Roman"/>
              </a:rPr>
              <a:t>= </a:t>
            </a:r>
            <a:r>
              <a:rPr sz="1900" i="1" dirty="0">
                <a:latin typeface="Times New Roman"/>
                <a:cs typeface="Times New Roman"/>
              </a:rPr>
              <a:t>wy</a:t>
            </a:r>
            <a:r>
              <a:rPr sz="1900" dirty="0">
                <a:latin typeface="Times New Roman"/>
                <a:cs typeface="Times New Roman"/>
              </a:rPr>
              <a:t>’ </a:t>
            </a:r>
            <a:r>
              <a:rPr sz="1900" spc="5" dirty="0">
                <a:latin typeface="Times New Roman"/>
                <a:cs typeface="Times New Roman"/>
              </a:rPr>
              <a:t>+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wy</a:t>
            </a:r>
            <a:endParaRPr sz="1900">
              <a:latin typeface="Times New Roman"/>
              <a:cs typeface="Times New Roman"/>
            </a:endParaRPr>
          </a:p>
          <a:p>
            <a:pPr marR="19050" algn="r">
              <a:lnSpc>
                <a:spcPts val="2195"/>
              </a:lnSpc>
            </a:pPr>
            <a:r>
              <a:rPr sz="1900" spc="5" dirty="0">
                <a:latin typeface="Times New Roman"/>
                <a:cs typeface="Times New Roman"/>
              </a:rPr>
              <a:t>= </a:t>
            </a:r>
            <a:r>
              <a:rPr sz="1900" i="1" dirty="0">
                <a:latin typeface="Times New Roman"/>
                <a:cs typeface="Times New Roman"/>
              </a:rPr>
              <a:t>w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’ </a:t>
            </a:r>
            <a:r>
              <a:rPr sz="1900" spc="5" dirty="0">
                <a:latin typeface="Times New Roman"/>
                <a:cs typeface="Times New Roman"/>
              </a:rPr>
              <a:t>+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1216025">
              <a:lnSpc>
                <a:spcPts val="2240"/>
              </a:lnSpc>
            </a:pPr>
            <a:r>
              <a:rPr sz="1900" spc="5" dirty="0">
                <a:latin typeface="Times New Roman"/>
                <a:cs typeface="Times New Roman"/>
              </a:rPr>
              <a:t>=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  <a:p>
            <a:pPr marL="28575">
              <a:lnSpc>
                <a:spcPts val="1900"/>
              </a:lnSpc>
              <a:spcBef>
                <a:spcPts val="1550"/>
              </a:spcBef>
            </a:pPr>
            <a:r>
              <a:rPr sz="1600" i="1" spc="10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  <a:tabLst>
                <a:tab pos="801370" algn="l"/>
                <a:tab pos="1582420" algn="l"/>
              </a:tabLst>
            </a:pPr>
            <a:r>
              <a:rPr sz="1600" spc="15" dirty="0">
                <a:latin typeface="Times New Roman"/>
                <a:cs typeface="Times New Roman"/>
              </a:rPr>
              <a:t>00	01	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2909" y="2569065"/>
            <a:ext cx="23367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3883" y="2837651"/>
          <a:ext cx="3141344" cy="1844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39"/>
                <a:gridCol w="695325"/>
                <a:gridCol w="536575"/>
                <a:gridCol w="243840"/>
                <a:gridCol w="149225"/>
                <a:gridCol w="631825"/>
                <a:gridCol w="599440"/>
                <a:gridCol w="180975"/>
              </a:tblGrid>
              <a:tr h="4613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053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2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3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435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435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435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435"/>
                        </a:lnSpc>
                        <a:spcBef>
                          <a:spcPts val="7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69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58797" y="2926222"/>
            <a:ext cx="621665" cy="16586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  <a:tabLst>
                <a:tab pos="387350" algn="l"/>
              </a:tabLst>
            </a:pPr>
            <a:r>
              <a:rPr sz="1600" i="1" spc="15" dirty="0">
                <a:latin typeface="Times New Roman"/>
                <a:cs typeface="Times New Roman"/>
              </a:rPr>
              <a:t>wx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1916" y="2643028"/>
            <a:ext cx="1170940" cy="361315"/>
          </a:xfrm>
          <a:custGeom>
            <a:avLst/>
            <a:gdLst/>
            <a:ahLst/>
            <a:cxnLst/>
            <a:rect l="l" t="t" r="r" b="b"/>
            <a:pathLst>
              <a:path w="1170939" h="361314">
                <a:moveTo>
                  <a:pt x="585221" y="0"/>
                </a:moveTo>
                <a:lnTo>
                  <a:pt x="516979" y="1213"/>
                </a:lnTo>
                <a:lnTo>
                  <a:pt x="451047" y="4762"/>
                </a:lnTo>
                <a:lnTo>
                  <a:pt x="387865" y="10512"/>
                </a:lnTo>
                <a:lnTo>
                  <a:pt x="327872" y="18329"/>
                </a:lnTo>
                <a:lnTo>
                  <a:pt x="271507" y="28078"/>
                </a:lnTo>
                <a:lnTo>
                  <a:pt x="219210" y="39623"/>
                </a:lnTo>
                <a:lnTo>
                  <a:pt x="171421" y="52830"/>
                </a:lnTo>
                <a:lnTo>
                  <a:pt x="128578" y="67565"/>
                </a:lnTo>
                <a:lnTo>
                  <a:pt x="91120" y="83691"/>
                </a:lnTo>
                <a:lnTo>
                  <a:pt x="34121" y="119582"/>
                </a:lnTo>
                <a:lnTo>
                  <a:pt x="3937" y="159423"/>
                </a:lnTo>
                <a:lnTo>
                  <a:pt x="0" y="180489"/>
                </a:lnTo>
                <a:lnTo>
                  <a:pt x="3937" y="201523"/>
                </a:lnTo>
                <a:lnTo>
                  <a:pt x="34121" y="241329"/>
                </a:lnTo>
                <a:lnTo>
                  <a:pt x="91120" y="277212"/>
                </a:lnTo>
                <a:lnTo>
                  <a:pt x="128578" y="293343"/>
                </a:lnTo>
                <a:lnTo>
                  <a:pt x="171421" y="308084"/>
                </a:lnTo>
                <a:lnTo>
                  <a:pt x="219210" y="321302"/>
                </a:lnTo>
                <a:lnTo>
                  <a:pt x="271507" y="332859"/>
                </a:lnTo>
                <a:lnTo>
                  <a:pt x="327872" y="342619"/>
                </a:lnTo>
                <a:lnTo>
                  <a:pt x="387865" y="350447"/>
                </a:lnTo>
                <a:lnTo>
                  <a:pt x="451047" y="356207"/>
                </a:lnTo>
                <a:lnTo>
                  <a:pt x="516979" y="359762"/>
                </a:lnTo>
                <a:lnTo>
                  <a:pt x="585221" y="360978"/>
                </a:lnTo>
                <a:lnTo>
                  <a:pt x="653464" y="359762"/>
                </a:lnTo>
                <a:lnTo>
                  <a:pt x="719396" y="356207"/>
                </a:lnTo>
                <a:lnTo>
                  <a:pt x="782578" y="350447"/>
                </a:lnTo>
                <a:lnTo>
                  <a:pt x="842571" y="342619"/>
                </a:lnTo>
                <a:lnTo>
                  <a:pt x="898935" y="332859"/>
                </a:lnTo>
                <a:lnTo>
                  <a:pt x="951232" y="321302"/>
                </a:lnTo>
                <a:lnTo>
                  <a:pt x="999022" y="308084"/>
                </a:lnTo>
                <a:lnTo>
                  <a:pt x="1041865" y="293343"/>
                </a:lnTo>
                <a:lnTo>
                  <a:pt x="1079322" y="277212"/>
                </a:lnTo>
                <a:lnTo>
                  <a:pt x="1136321" y="241329"/>
                </a:lnTo>
                <a:lnTo>
                  <a:pt x="1166505" y="201523"/>
                </a:lnTo>
                <a:lnTo>
                  <a:pt x="1170443" y="180489"/>
                </a:lnTo>
                <a:lnTo>
                  <a:pt x="1166505" y="159423"/>
                </a:lnTo>
                <a:lnTo>
                  <a:pt x="1136321" y="119582"/>
                </a:lnTo>
                <a:lnTo>
                  <a:pt x="1079322" y="83691"/>
                </a:lnTo>
                <a:lnTo>
                  <a:pt x="1041865" y="67565"/>
                </a:lnTo>
                <a:lnTo>
                  <a:pt x="999022" y="52830"/>
                </a:lnTo>
                <a:lnTo>
                  <a:pt x="951232" y="39623"/>
                </a:lnTo>
                <a:lnTo>
                  <a:pt x="898935" y="28078"/>
                </a:lnTo>
                <a:lnTo>
                  <a:pt x="842571" y="18329"/>
                </a:lnTo>
                <a:lnTo>
                  <a:pt x="782578" y="10512"/>
                </a:lnTo>
                <a:lnTo>
                  <a:pt x="719396" y="4762"/>
                </a:lnTo>
                <a:lnTo>
                  <a:pt x="653464" y="1213"/>
                </a:lnTo>
                <a:lnTo>
                  <a:pt x="585221" y="0"/>
                </a:lnTo>
                <a:close/>
              </a:path>
            </a:pathLst>
          </a:custGeom>
          <a:ln w="12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7139" y="2641690"/>
          <a:ext cx="2939413" cy="185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535305"/>
                <a:gridCol w="516890"/>
                <a:gridCol w="213359"/>
                <a:gridCol w="730885"/>
                <a:gridCol w="106680"/>
                <a:gridCol w="467359"/>
                <a:gridCol w="155575"/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9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58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ts val="158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066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73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9787" y="1108369"/>
            <a:ext cx="7226934" cy="8451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ct val="95400"/>
              </a:lnSpc>
              <a:spcBef>
                <a:spcPts val="200"/>
              </a:spcBef>
            </a:pPr>
            <a:r>
              <a:rPr b="1" spc="-30" dirty="0">
                <a:latin typeface="Times New Roman"/>
                <a:cs typeface="Times New Roman"/>
              </a:rPr>
              <a:t>Contoh. </a:t>
            </a:r>
            <a:r>
              <a:rPr spc="-35" dirty="0"/>
              <a:t>Andaikan </a:t>
            </a:r>
            <a:r>
              <a:rPr spc="-30" dirty="0"/>
              <a:t>suatu </a:t>
            </a:r>
            <a:r>
              <a:rPr spc="-25" dirty="0"/>
              <a:t>tabel </a:t>
            </a:r>
            <a:r>
              <a:rPr spc="-30" dirty="0"/>
              <a:t>kebenaran </a:t>
            </a:r>
            <a:r>
              <a:rPr spc="-25" dirty="0"/>
              <a:t>telah </a:t>
            </a:r>
            <a:r>
              <a:rPr spc="-30" dirty="0"/>
              <a:t>diterjemahkan </a:t>
            </a:r>
            <a:r>
              <a:rPr spc="-25" dirty="0"/>
              <a:t>ke </a:t>
            </a:r>
            <a:r>
              <a:rPr spc="-30" dirty="0"/>
              <a:t>dalam </a:t>
            </a:r>
            <a:r>
              <a:rPr spc="-25" dirty="0"/>
              <a:t>Peta  </a:t>
            </a:r>
            <a:r>
              <a:rPr spc="-30" dirty="0"/>
              <a:t>Karnaugh. Sederhanakan fungsi Boolean </a:t>
            </a:r>
            <a:r>
              <a:rPr spc="-35" dirty="0"/>
              <a:t>yang </a:t>
            </a:r>
            <a:r>
              <a:rPr spc="-30" dirty="0"/>
              <a:t>bersesuaian sesederhana  mungkin.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7458" y="2147853"/>
            <a:ext cx="220979" cy="497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ts val="1839"/>
              </a:lnSpc>
              <a:spcBef>
                <a:spcPts val="130"/>
              </a:spcBef>
            </a:pPr>
            <a:r>
              <a:rPr sz="1550" i="1" spc="-20" dirty="0">
                <a:latin typeface="Times New Roman"/>
                <a:cs typeface="Times New Roman"/>
              </a:rPr>
              <a:t>yz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550" spc="-10" dirty="0">
                <a:latin typeface="Times New Roman"/>
                <a:cs typeface="Times New Roman"/>
              </a:rPr>
              <a:t>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211" y="2378478"/>
            <a:ext cx="220979" cy="26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latin typeface="Times New Roman"/>
                <a:cs typeface="Times New Roman"/>
              </a:rPr>
              <a:t>01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9063" y="2378478"/>
            <a:ext cx="220979" cy="26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latin typeface="Times New Roman"/>
                <a:cs typeface="Times New Roman"/>
              </a:rPr>
              <a:t>11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0590" y="2378478"/>
            <a:ext cx="220979" cy="26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2418" y="2723914"/>
            <a:ext cx="584200" cy="159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  <a:tabLst>
                <a:tab pos="362585" algn="l"/>
              </a:tabLst>
            </a:pPr>
            <a:r>
              <a:rPr sz="1550" i="1" spc="-10" dirty="0">
                <a:latin typeface="Times New Roman"/>
                <a:cs typeface="Times New Roman"/>
              </a:rPr>
              <a:t>wx	</a:t>
            </a:r>
            <a:r>
              <a:rPr sz="1550" spc="-10" dirty="0">
                <a:latin typeface="Times New Roman"/>
                <a:cs typeface="Times New Roman"/>
              </a:rPr>
              <a:t>00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550" spc="-10" dirty="0">
                <a:latin typeface="Times New Roman"/>
                <a:cs typeface="Times New Roman"/>
              </a:rPr>
              <a:t>01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550" spc="-10" dirty="0">
                <a:latin typeface="Times New Roman"/>
                <a:cs typeface="Times New Roman"/>
              </a:rPr>
              <a:t>11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50" spc="-10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787" y="4935069"/>
            <a:ext cx="560006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850" spc="-30" dirty="0">
                <a:latin typeface="Times New Roman"/>
                <a:cs typeface="Times New Roman"/>
              </a:rPr>
              <a:t>: </a:t>
            </a:r>
            <a:r>
              <a:rPr sz="1850" spc="-25" dirty="0">
                <a:latin typeface="Times New Roman"/>
                <a:cs typeface="Times New Roman"/>
              </a:rPr>
              <a:t>(lihat </a:t>
            </a:r>
            <a:r>
              <a:rPr sz="1850" spc="-30" dirty="0">
                <a:latin typeface="Times New Roman"/>
                <a:cs typeface="Times New Roman"/>
              </a:rPr>
              <a:t>Peta Karnaugh) </a:t>
            </a:r>
            <a:r>
              <a:rPr sz="1850" i="1" spc="-25" dirty="0">
                <a:latin typeface="Times New Roman"/>
                <a:cs typeface="Times New Roman"/>
              </a:rPr>
              <a:t>f</a:t>
            </a:r>
            <a:r>
              <a:rPr sz="1850" spc="-25" dirty="0">
                <a:latin typeface="Times New Roman"/>
                <a:cs typeface="Times New Roman"/>
              </a:rPr>
              <a:t>(</a:t>
            </a:r>
            <a:r>
              <a:rPr sz="1850" i="1" spc="-25" dirty="0">
                <a:latin typeface="Times New Roman"/>
                <a:cs typeface="Times New Roman"/>
              </a:rPr>
              <a:t>w</a:t>
            </a:r>
            <a:r>
              <a:rPr sz="1850" spc="-25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y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z</a:t>
            </a:r>
            <a:r>
              <a:rPr sz="1850" spc="-20" dirty="0">
                <a:latin typeface="Times New Roman"/>
                <a:cs typeface="Times New Roman"/>
              </a:rPr>
              <a:t>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30" dirty="0">
                <a:latin typeface="Times New Roman"/>
                <a:cs typeface="Times New Roman"/>
              </a:rPr>
              <a:t>wy</a:t>
            </a:r>
            <a:r>
              <a:rPr sz="1850" spc="-30" dirty="0">
                <a:latin typeface="Times New Roman"/>
                <a:cs typeface="Times New Roman"/>
              </a:rPr>
              <a:t>’ + </a:t>
            </a:r>
            <a:r>
              <a:rPr sz="1850" i="1" spc="-20" dirty="0">
                <a:latin typeface="Times New Roman"/>
                <a:cs typeface="Times New Roman"/>
              </a:rPr>
              <a:t>yz</a:t>
            </a:r>
            <a:r>
              <a:rPr sz="1850" spc="-20" dirty="0">
                <a:latin typeface="Times New Roman"/>
                <a:cs typeface="Times New Roman"/>
              </a:rPr>
              <a:t>’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i="1" spc="-30" dirty="0">
                <a:latin typeface="Times New Roman"/>
                <a:cs typeface="Times New Roman"/>
              </a:rPr>
              <a:t>w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z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8650" y="2812590"/>
            <a:ext cx="358775" cy="719455"/>
          </a:xfrm>
          <a:custGeom>
            <a:avLst/>
            <a:gdLst/>
            <a:ahLst/>
            <a:cxnLst/>
            <a:rect l="l" t="t" r="r" b="b"/>
            <a:pathLst>
              <a:path w="358775" h="719454">
                <a:moveTo>
                  <a:pt x="179280" y="0"/>
                </a:moveTo>
                <a:lnTo>
                  <a:pt x="116688" y="22484"/>
                </a:lnTo>
                <a:lnTo>
                  <a:pt x="88755" y="49068"/>
                </a:lnTo>
                <a:lnTo>
                  <a:pt x="63736" y="84527"/>
                </a:lnTo>
                <a:lnTo>
                  <a:pt x="42135" y="127846"/>
                </a:lnTo>
                <a:lnTo>
                  <a:pt x="24457" y="178012"/>
                </a:lnTo>
                <a:lnTo>
                  <a:pt x="11206" y="234009"/>
                </a:lnTo>
                <a:lnTo>
                  <a:pt x="2885" y="294823"/>
                </a:lnTo>
                <a:lnTo>
                  <a:pt x="0" y="359439"/>
                </a:lnTo>
                <a:lnTo>
                  <a:pt x="2885" y="424057"/>
                </a:lnTo>
                <a:lnTo>
                  <a:pt x="11206" y="484874"/>
                </a:lnTo>
                <a:lnTo>
                  <a:pt x="24457" y="540875"/>
                </a:lnTo>
                <a:lnTo>
                  <a:pt x="42135" y="591046"/>
                </a:lnTo>
                <a:lnTo>
                  <a:pt x="63736" y="634371"/>
                </a:lnTo>
                <a:lnTo>
                  <a:pt x="88755" y="669836"/>
                </a:lnTo>
                <a:lnTo>
                  <a:pt x="116688" y="696424"/>
                </a:lnTo>
                <a:lnTo>
                  <a:pt x="179280" y="718913"/>
                </a:lnTo>
                <a:lnTo>
                  <a:pt x="211486" y="713121"/>
                </a:lnTo>
                <a:lnTo>
                  <a:pt x="269733" y="669836"/>
                </a:lnTo>
                <a:lnTo>
                  <a:pt x="294757" y="634371"/>
                </a:lnTo>
                <a:lnTo>
                  <a:pt x="316371" y="591046"/>
                </a:lnTo>
                <a:lnTo>
                  <a:pt x="334067" y="540875"/>
                </a:lnTo>
                <a:lnTo>
                  <a:pt x="347336" y="484874"/>
                </a:lnTo>
                <a:lnTo>
                  <a:pt x="355670" y="424057"/>
                </a:lnTo>
                <a:lnTo>
                  <a:pt x="358561" y="359439"/>
                </a:lnTo>
                <a:lnTo>
                  <a:pt x="355670" y="294823"/>
                </a:lnTo>
                <a:lnTo>
                  <a:pt x="347336" y="234009"/>
                </a:lnTo>
                <a:lnTo>
                  <a:pt x="334067" y="178012"/>
                </a:lnTo>
                <a:lnTo>
                  <a:pt x="316371" y="127846"/>
                </a:lnTo>
                <a:lnTo>
                  <a:pt x="294757" y="84527"/>
                </a:lnTo>
                <a:lnTo>
                  <a:pt x="269733" y="49068"/>
                </a:lnTo>
                <a:lnTo>
                  <a:pt x="241806" y="22484"/>
                </a:lnTo>
                <a:lnTo>
                  <a:pt x="179280" y="0"/>
                </a:lnTo>
                <a:close/>
              </a:path>
            </a:pathLst>
          </a:custGeom>
          <a:ln w="12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7325" y="2328453"/>
          <a:ext cx="3010533" cy="181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547369"/>
                <a:gridCol w="747395"/>
                <a:gridCol w="748030"/>
                <a:gridCol w="588644"/>
                <a:gridCol w="160655"/>
              </a:tblGrid>
              <a:tr h="4552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288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86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4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535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1535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535"/>
                        </a:lnSpc>
                        <a:spcBef>
                          <a:spcPts val="7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59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926" rIns="0" bIns="0" rtlCol="0">
            <a:spAutoFit/>
          </a:bodyPr>
          <a:lstStyle/>
          <a:p>
            <a:pPr marL="711200" marR="5080">
              <a:lnSpc>
                <a:spcPts val="2160"/>
              </a:lnSpc>
              <a:spcBef>
                <a:spcPts val="259"/>
              </a:spcBef>
              <a:tabLst>
                <a:tab pos="1650364" algn="l"/>
              </a:tabLst>
            </a:pPr>
            <a:r>
              <a:rPr b="1" spc="-10" dirty="0">
                <a:latin typeface="Times New Roman"/>
                <a:cs typeface="Times New Roman"/>
              </a:rPr>
              <a:t>Contoh.	</a:t>
            </a:r>
            <a:r>
              <a:rPr spc="-15" dirty="0"/>
              <a:t>Minimisasi fungsi Boolean yang </a:t>
            </a:r>
            <a:r>
              <a:rPr spc="-10" dirty="0"/>
              <a:t>bersesuaian </a:t>
            </a:r>
            <a:r>
              <a:rPr spc="-15" dirty="0"/>
              <a:t>dengan </a:t>
            </a:r>
            <a:r>
              <a:rPr spc="-10" dirty="0"/>
              <a:t>Peta </a:t>
            </a:r>
            <a:r>
              <a:rPr spc="-15" dirty="0"/>
              <a:t>Karnaugh  </a:t>
            </a:r>
            <a:r>
              <a:rPr spc="-5" dirty="0"/>
              <a:t>di </a:t>
            </a:r>
            <a:r>
              <a:rPr spc="-15" dirty="0"/>
              <a:t>bawah</a:t>
            </a:r>
            <a:r>
              <a:rPr spc="-20" dirty="0"/>
              <a:t> </a:t>
            </a:r>
            <a:r>
              <a:rPr spc="-10" dirty="0"/>
              <a:t>ini.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3633" y="1823590"/>
            <a:ext cx="224790" cy="508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">
              <a:lnSpc>
                <a:spcPts val="1889"/>
              </a:lnSpc>
              <a:spcBef>
                <a:spcPts val="110"/>
              </a:spcBef>
            </a:pPr>
            <a:r>
              <a:rPr sz="1600" i="1" spc="-25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</a:pPr>
            <a:r>
              <a:rPr sz="1600" spc="-2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9036" y="2059767"/>
            <a:ext cx="22479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372" y="2059767"/>
            <a:ext cx="22479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376" y="2059767"/>
            <a:ext cx="22479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892" y="2412239"/>
            <a:ext cx="4891405" cy="2257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083050" algn="r">
              <a:lnSpc>
                <a:spcPct val="100000"/>
              </a:lnSpc>
              <a:spcBef>
                <a:spcPts val="110"/>
              </a:spcBef>
              <a:tabLst>
                <a:tab pos="370840" algn="l"/>
              </a:tabLst>
            </a:pPr>
            <a:r>
              <a:rPr sz="1600" i="1" spc="-20" dirty="0">
                <a:latin typeface="Times New Roman"/>
                <a:cs typeface="Times New Roman"/>
              </a:rPr>
              <a:t>wx	</a:t>
            </a:r>
            <a:r>
              <a:rPr sz="1600" spc="-20" dirty="0">
                <a:latin typeface="Times New Roman"/>
                <a:cs typeface="Times New Roman"/>
              </a:rPr>
              <a:t>00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4083050" algn="r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01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4083050" algn="r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11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4083050" algn="r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10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850" spc="-10" dirty="0">
                <a:latin typeface="Times New Roman"/>
                <a:cs typeface="Times New Roman"/>
              </a:rPr>
              <a:t>: </a:t>
            </a:r>
            <a:r>
              <a:rPr sz="1850" spc="-15" dirty="0">
                <a:latin typeface="Times New Roman"/>
                <a:cs typeface="Times New Roman"/>
              </a:rPr>
              <a:t>(lihat Peta </a:t>
            </a:r>
            <a:r>
              <a:rPr sz="1850" spc="-10" dirty="0">
                <a:latin typeface="Times New Roman"/>
                <a:cs typeface="Times New Roman"/>
              </a:rPr>
              <a:t>Karnaugh) </a:t>
            </a:r>
            <a:r>
              <a:rPr sz="1850" i="1" spc="-10" dirty="0">
                <a:latin typeface="Times New Roman"/>
                <a:cs typeface="Times New Roman"/>
              </a:rPr>
              <a:t>f</a:t>
            </a:r>
            <a:r>
              <a:rPr sz="1850" spc="-10" dirty="0">
                <a:latin typeface="Times New Roman"/>
                <a:cs typeface="Times New Roman"/>
              </a:rPr>
              <a:t>(</a:t>
            </a:r>
            <a:r>
              <a:rPr sz="1850" i="1" spc="-10" dirty="0">
                <a:latin typeface="Times New Roman"/>
                <a:cs typeface="Times New Roman"/>
              </a:rPr>
              <a:t>w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y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5" dirty="0">
                <a:latin typeface="Times New Roman"/>
                <a:cs typeface="Times New Roman"/>
              </a:rPr>
              <a:t>z</a:t>
            </a:r>
            <a:r>
              <a:rPr sz="1850" spc="-5" dirty="0">
                <a:latin typeface="Times New Roman"/>
                <a:cs typeface="Times New Roman"/>
              </a:rPr>
              <a:t>) </a:t>
            </a:r>
            <a:r>
              <a:rPr sz="1850" spc="-10" dirty="0">
                <a:latin typeface="Times New Roman"/>
                <a:cs typeface="Times New Roman"/>
              </a:rPr>
              <a:t>= </a:t>
            </a:r>
            <a:r>
              <a:rPr sz="1850" i="1" spc="-10" dirty="0">
                <a:latin typeface="Times New Roman"/>
                <a:cs typeface="Times New Roman"/>
              </a:rPr>
              <a:t>w </a:t>
            </a:r>
            <a:r>
              <a:rPr sz="1850" spc="-10" dirty="0">
                <a:latin typeface="Times New Roman"/>
                <a:cs typeface="Times New Roman"/>
              </a:rPr>
              <a:t>+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xy</a:t>
            </a:r>
            <a:r>
              <a:rPr sz="1850" spc="-10" dirty="0">
                <a:latin typeface="Times New Roman"/>
                <a:cs typeface="Times New Roman"/>
              </a:rPr>
              <a:t>’</a:t>
            </a:r>
            <a:r>
              <a:rPr sz="1850" i="1" spc="-10" dirty="0">
                <a:latin typeface="Times New Roman"/>
                <a:cs typeface="Times New Roman"/>
              </a:rPr>
              <a:t>z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021" y="2028557"/>
            <a:ext cx="356870" cy="335915"/>
          </a:xfrm>
          <a:custGeom>
            <a:avLst/>
            <a:gdLst/>
            <a:ahLst/>
            <a:cxnLst/>
            <a:rect l="l" t="t" r="r" b="b"/>
            <a:pathLst>
              <a:path w="356870" h="335914">
                <a:moveTo>
                  <a:pt x="178267" y="0"/>
                </a:moveTo>
                <a:lnTo>
                  <a:pt x="130846" y="5988"/>
                </a:lnTo>
                <a:lnTo>
                  <a:pt x="88253" y="22888"/>
                </a:lnTo>
                <a:lnTo>
                  <a:pt x="52180" y="49100"/>
                </a:lnTo>
                <a:lnTo>
                  <a:pt x="24319" y="83024"/>
                </a:lnTo>
                <a:lnTo>
                  <a:pt x="6361" y="123063"/>
                </a:lnTo>
                <a:lnTo>
                  <a:pt x="0" y="167615"/>
                </a:lnTo>
                <a:lnTo>
                  <a:pt x="6361" y="212240"/>
                </a:lnTo>
                <a:lnTo>
                  <a:pt x="24319" y="252326"/>
                </a:lnTo>
                <a:lnTo>
                  <a:pt x="52180" y="286279"/>
                </a:lnTo>
                <a:lnTo>
                  <a:pt x="88253" y="312506"/>
                </a:lnTo>
                <a:lnTo>
                  <a:pt x="130846" y="329411"/>
                </a:lnTo>
                <a:lnTo>
                  <a:pt x="178267" y="335401"/>
                </a:lnTo>
                <a:lnTo>
                  <a:pt x="225631" y="329411"/>
                </a:lnTo>
                <a:lnTo>
                  <a:pt x="268208" y="312506"/>
                </a:lnTo>
                <a:lnTo>
                  <a:pt x="304292" y="286279"/>
                </a:lnTo>
                <a:lnTo>
                  <a:pt x="332179" y="252326"/>
                </a:lnTo>
                <a:lnTo>
                  <a:pt x="350161" y="212240"/>
                </a:lnTo>
                <a:lnTo>
                  <a:pt x="356535" y="167615"/>
                </a:lnTo>
                <a:lnTo>
                  <a:pt x="350161" y="123063"/>
                </a:lnTo>
                <a:lnTo>
                  <a:pt x="332179" y="83024"/>
                </a:lnTo>
                <a:lnTo>
                  <a:pt x="304292" y="49100"/>
                </a:lnTo>
                <a:lnTo>
                  <a:pt x="268208" y="22888"/>
                </a:lnTo>
                <a:lnTo>
                  <a:pt x="225631" y="5988"/>
                </a:lnTo>
                <a:lnTo>
                  <a:pt x="178267" y="0"/>
                </a:lnTo>
                <a:close/>
              </a:path>
            </a:pathLst>
          </a:custGeom>
          <a:ln w="12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88017" y="1547278"/>
          <a:ext cx="2991485" cy="1804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544195"/>
                <a:gridCol w="742950"/>
                <a:gridCol w="743585"/>
                <a:gridCol w="584835"/>
                <a:gridCol w="158750"/>
              </a:tblGrid>
              <a:tr h="4508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03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99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2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6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16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600"/>
                        </a:lnSpc>
                        <a:spcBef>
                          <a:spcPts val="6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64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7518" y="574565"/>
            <a:ext cx="498602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Jika penyelesaian </a:t>
            </a:r>
            <a:r>
              <a:rPr spc="-25" dirty="0"/>
              <a:t>Contoh </a:t>
            </a:r>
            <a:r>
              <a:rPr spc="-15" dirty="0"/>
              <a:t>adalah seperti </a:t>
            </a:r>
            <a:r>
              <a:rPr spc="-20" dirty="0"/>
              <a:t>di </a:t>
            </a:r>
            <a:r>
              <a:rPr spc="-15" dirty="0"/>
              <a:t>bawah</a:t>
            </a:r>
            <a:r>
              <a:rPr spc="40" dirty="0"/>
              <a:t> </a:t>
            </a:r>
            <a:r>
              <a:rPr spc="-15" dirty="0"/>
              <a:t>ini: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7518" y="1045656"/>
            <a:ext cx="7344409" cy="443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3640">
              <a:lnSpc>
                <a:spcPts val="1885"/>
              </a:lnSpc>
              <a:spcBef>
                <a:spcPts val="105"/>
              </a:spcBef>
            </a:pPr>
            <a:r>
              <a:rPr sz="1600" i="1" spc="-30" dirty="0">
                <a:latin typeface="Times New Roman"/>
                <a:cs typeface="Times New Roman"/>
              </a:rPr>
              <a:t>yz</a:t>
            </a:r>
            <a:endParaRPr sz="1600" dirty="0">
              <a:latin typeface="Times New Roman"/>
              <a:cs typeface="Times New Roman"/>
            </a:endParaRPr>
          </a:p>
          <a:p>
            <a:pPr marL="1167765">
              <a:lnSpc>
                <a:spcPts val="1885"/>
              </a:lnSpc>
              <a:tabLst>
                <a:tab pos="1918335" algn="l"/>
                <a:tab pos="2661920" algn="l"/>
                <a:tab pos="3404235" algn="l"/>
              </a:tabLst>
            </a:pPr>
            <a:r>
              <a:rPr sz="1600" spc="-25" dirty="0">
                <a:latin typeface="Times New Roman"/>
                <a:cs typeface="Times New Roman"/>
              </a:rPr>
              <a:t>00	01	11	10</a:t>
            </a:r>
            <a:endParaRPr sz="160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819"/>
              </a:spcBef>
              <a:tabLst>
                <a:tab pos="596900" algn="l"/>
              </a:tabLst>
            </a:pPr>
            <a:r>
              <a:rPr sz="1600" i="1" spc="-25" dirty="0">
                <a:latin typeface="Times New Roman"/>
                <a:cs typeface="Times New Roman"/>
              </a:rPr>
              <a:t>wx	</a:t>
            </a:r>
            <a:r>
              <a:rPr sz="1600" spc="-25" dirty="0">
                <a:latin typeface="Times New Roman"/>
                <a:cs typeface="Times New Roman"/>
              </a:rPr>
              <a:t>00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1600" spc="-25" dirty="0">
                <a:latin typeface="Times New Roman"/>
                <a:cs typeface="Times New Roman"/>
              </a:rPr>
              <a:t>01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1600" spc="-25" dirty="0">
                <a:latin typeface="Times New Roman"/>
                <a:cs typeface="Times New Roman"/>
              </a:rPr>
              <a:t>11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1600" spc="-25" dirty="0">
                <a:latin typeface="Times New Roman"/>
                <a:cs typeface="Times New Roman"/>
              </a:rPr>
              <a:t>10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20" dirty="0">
                <a:latin typeface="Times New Roman"/>
                <a:cs typeface="Times New Roman"/>
              </a:rPr>
              <a:t>maka </a:t>
            </a:r>
            <a:r>
              <a:rPr sz="1850" spc="-15" dirty="0">
                <a:latin typeface="Times New Roman"/>
                <a:cs typeface="Times New Roman"/>
              </a:rPr>
              <a:t>fungsi </a:t>
            </a:r>
            <a:r>
              <a:rPr sz="1850" spc="-20" dirty="0">
                <a:latin typeface="Times New Roman"/>
                <a:cs typeface="Times New Roman"/>
              </a:rPr>
              <a:t>Boolean </a:t>
            </a:r>
            <a:r>
              <a:rPr sz="1850" spc="-15" dirty="0">
                <a:latin typeface="Times New Roman"/>
                <a:cs typeface="Times New Roman"/>
              </a:rPr>
              <a:t>hasil </a:t>
            </a:r>
            <a:r>
              <a:rPr sz="1850" spc="-20" dirty="0">
                <a:latin typeface="Times New Roman"/>
                <a:cs typeface="Times New Roman"/>
              </a:rPr>
              <a:t>penyederhanaan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adalah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tabLst>
                <a:tab pos="4768215" algn="l"/>
              </a:tabLst>
            </a:pPr>
            <a:r>
              <a:rPr sz="1850" i="1" spc="-10" dirty="0">
                <a:latin typeface="Times New Roman"/>
                <a:cs typeface="Times New Roman"/>
              </a:rPr>
              <a:t>f</a:t>
            </a:r>
            <a:r>
              <a:rPr sz="1850" spc="-10" dirty="0">
                <a:latin typeface="Times New Roman"/>
                <a:cs typeface="Times New Roman"/>
              </a:rPr>
              <a:t>(</a:t>
            </a:r>
            <a:r>
              <a:rPr sz="1850" i="1" spc="-10" dirty="0">
                <a:latin typeface="Times New Roman"/>
                <a:cs typeface="Times New Roman"/>
              </a:rPr>
              <a:t>w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y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5" dirty="0">
                <a:latin typeface="Times New Roman"/>
                <a:cs typeface="Times New Roman"/>
              </a:rPr>
              <a:t>z</a:t>
            </a:r>
            <a:r>
              <a:rPr sz="1850" spc="-5" dirty="0">
                <a:latin typeface="Times New Roman"/>
                <a:cs typeface="Times New Roman"/>
              </a:rPr>
              <a:t>) </a:t>
            </a:r>
            <a:r>
              <a:rPr sz="1850" spc="-15" dirty="0">
                <a:latin typeface="Times New Roman"/>
                <a:cs typeface="Times New Roman"/>
              </a:rPr>
              <a:t>= </a:t>
            </a:r>
            <a:r>
              <a:rPr sz="1850" i="1" spc="-20" dirty="0">
                <a:latin typeface="Times New Roman"/>
                <a:cs typeface="Times New Roman"/>
              </a:rPr>
              <a:t>w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+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w</a:t>
            </a:r>
            <a:r>
              <a:rPr sz="1850" spc="-20" dirty="0">
                <a:latin typeface="Times New Roman"/>
                <a:cs typeface="Times New Roman"/>
              </a:rPr>
              <a:t>’</a:t>
            </a:r>
            <a:r>
              <a:rPr sz="1850" i="1" spc="-20" dirty="0">
                <a:latin typeface="Times New Roman"/>
                <a:cs typeface="Times New Roman"/>
              </a:rPr>
              <a:t>xy</a:t>
            </a:r>
            <a:r>
              <a:rPr sz="1850" spc="-20" dirty="0">
                <a:latin typeface="Times New Roman"/>
                <a:cs typeface="Times New Roman"/>
              </a:rPr>
              <a:t>’</a:t>
            </a:r>
            <a:r>
              <a:rPr sz="1850" i="1" spc="-20" dirty="0">
                <a:latin typeface="Times New Roman"/>
                <a:cs typeface="Times New Roman"/>
              </a:rPr>
              <a:t>z	</a:t>
            </a:r>
            <a:r>
              <a:rPr sz="1850" spc="-20" dirty="0">
                <a:latin typeface="Times New Roman"/>
                <a:cs typeface="Times New Roman"/>
              </a:rPr>
              <a:t>(jumlah </a:t>
            </a:r>
            <a:r>
              <a:rPr sz="1850" spc="-15" dirty="0">
                <a:latin typeface="Times New Roman"/>
                <a:cs typeface="Times New Roman"/>
              </a:rPr>
              <a:t>literal =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5)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1850" spc="-20" dirty="0">
                <a:latin typeface="Times New Roman"/>
                <a:cs typeface="Times New Roman"/>
              </a:rPr>
              <a:t>yang </a:t>
            </a:r>
            <a:r>
              <a:rPr sz="1850" spc="-15" dirty="0">
                <a:latin typeface="Times New Roman"/>
                <a:cs typeface="Times New Roman"/>
              </a:rPr>
              <a:t>ternyata masih belum sederhana </a:t>
            </a:r>
            <a:r>
              <a:rPr sz="1850" spc="-20" dirty="0">
                <a:latin typeface="Times New Roman"/>
                <a:cs typeface="Times New Roman"/>
              </a:rPr>
              <a:t>dibandingkan </a:t>
            </a:r>
            <a:r>
              <a:rPr sz="1850" i="1" spc="-10" dirty="0">
                <a:latin typeface="Times New Roman"/>
                <a:cs typeface="Times New Roman"/>
              </a:rPr>
              <a:t>f</a:t>
            </a:r>
            <a:r>
              <a:rPr sz="1850" spc="-10" dirty="0">
                <a:latin typeface="Times New Roman"/>
                <a:cs typeface="Times New Roman"/>
              </a:rPr>
              <a:t>(</a:t>
            </a:r>
            <a:r>
              <a:rPr sz="1850" i="1" spc="-10" dirty="0">
                <a:latin typeface="Times New Roman"/>
                <a:cs typeface="Times New Roman"/>
              </a:rPr>
              <a:t>w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y</a:t>
            </a:r>
            <a:r>
              <a:rPr sz="1850" spc="-10" dirty="0">
                <a:latin typeface="Times New Roman"/>
                <a:cs typeface="Times New Roman"/>
              </a:rPr>
              <a:t>, </a:t>
            </a:r>
            <a:r>
              <a:rPr sz="1850" i="1" spc="-10" dirty="0">
                <a:latin typeface="Times New Roman"/>
                <a:cs typeface="Times New Roman"/>
              </a:rPr>
              <a:t>z</a:t>
            </a:r>
            <a:r>
              <a:rPr sz="1850" spc="-10" dirty="0">
                <a:latin typeface="Times New Roman"/>
                <a:cs typeface="Times New Roman"/>
              </a:rPr>
              <a:t>) </a:t>
            </a:r>
            <a:r>
              <a:rPr sz="1850" spc="-15" dirty="0">
                <a:latin typeface="Times New Roman"/>
                <a:cs typeface="Times New Roman"/>
              </a:rPr>
              <a:t>= </a:t>
            </a:r>
            <a:r>
              <a:rPr sz="1850" i="1" spc="-20" dirty="0">
                <a:latin typeface="Times New Roman"/>
                <a:cs typeface="Times New Roman"/>
              </a:rPr>
              <a:t>w </a:t>
            </a:r>
            <a:r>
              <a:rPr sz="1850" spc="-15" dirty="0">
                <a:latin typeface="Times New Roman"/>
                <a:cs typeface="Times New Roman"/>
              </a:rPr>
              <a:t>+</a:t>
            </a:r>
            <a:r>
              <a:rPr sz="1850" spc="330" dirty="0">
                <a:latin typeface="Times New Roman"/>
                <a:cs typeface="Times New Roman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xy</a:t>
            </a:r>
            <a:r>
              <a:rPr sz="1850" spc="-15" dirty="0">
                <a:latin typeface="Times New Roman"/>
                <a:cs typeface="Times New Roman"/>
              </a:rPr>
              <a:t>’</a:t>
            </a:r>
            <a:r>
              <a:rPr sz="1850" i="1" spc="-15" dirty="0">
                <a:latin typeface="Times New Roman"/>
                <a:cs typeface="Times New Roman"/>
              </a:rPr>
              <a:t>z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1850" spc="-20" dirty="0">
                <a:latin typeface="Times New Roman"/>
                <a:cs typeface="Times New Roman"/>
              </a:rPr>
              <a:t>(jumlah </a:t>
            </a:r>
            <a:r>
              <a:rPr sz="1850" spc="-15" dirty="0">
                <a:latin typeface="Times New Roman"/>
                <a:cs typeface="Times New Roman"/>
              </a:rPr>
              <a:t>literal =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4).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3624" y="2810444"/>
            <a:ext cx="363220" cy="745490"/>
          </a:xfrm>
          <a:custGeom>
            <a:avLst/>
            <a:gdLst/>
            <a:ahLst/>
            <a:cxnLst/>
            <a:rect l="l" t="t" r="r" b="b"/>
            <a:pathLst>
              <a:path w="363219" h="745489">
                <a:moveTo>
                  <a:pt x="181305" y="0"/>
                </a:moveTo>
                <a:lnTo>
                  <a:pt x="123996" y="18998"/>
                </a:lnTo>
                <a:lnTo>
                  <a:pt x="74226" y="71899"/>
                </a:lnTo>
                <a:lnTo>
                  <a:pt x="53101" y="109146"/>
                </a:lnTo>
                <a:lnTo>
                  <a:pt x="34979" y="152567"/>
                </a:lnTo>
                <a:lnTo>
                  <a:pt x="20235" y="201394"/>
                </a:lnTo>
                <a:lnTo>
                  <a:pt x="9242" y="254861"/>
                </a:lnTo>
                <a:lnTo>
                  <a:pt x="2372" y="312200"/>
                </a:lnTo>
                <a:lnTo>
                  <a:pt x="0" y="372643"/>
                </a:lnTo>
                <a:lnTo>
                  <a:pt x="2372" y="433096"/>
                </a:lnTo>
                <a:lnTo>
                  <a:pt x="9242" y="490443"/>
                </a:lnTo>
                <a:lnTo>
                  <a:pt x="20235" y="543915"/>
                </a:lnTo>
                <a:lnTo>
                  <a:pt x="34979" y="592747"/>
                </a:lnTo>
                <a:lnTo>
                  <a:pt x="53101" y="636171"/>
                </a:lnTo>
                <a:lnTo>
                  <a:pt x="74226" y="673420"/>
                </a:lnTo>
                <a:lnTo>
                  <a:pt x="97982" y="703726"/>
                </a:lnTo>
                <a:lnTo>
                  <a:pt x="151895" y="740444"/>
                </a:lnTo>
                <a:lnTo>
                  <a:pt x="181305" y="745322"/>
                </a:lnTo>
                <a:lnTo>
                  <a:pt x="210715" y="740444"/>
                </a:lnTo>
                <a:lnTo>
                  <a:pt x="264628" y="703726"/>
                </a:lnTo>
                <a:lnTo>
                  <a:pt x="288384" y="673420"/>
                </a:lnTo>
                <a:lnTo>
                  <a:pt x="309510" y="636171"/>
                </a:lnTo>
                <a:lnTo>
                  <a:pt x="327631" y="592747"/>
                </a:lnTo>
                <a:lnTo>
                  <a:pt x="342375" y="543915"/>
                </a:lnTo>
                <a:lnTo>
                  <a:pt x="353368" y="490443"/>
                </a:lnTo>
                <a:lnTo>
                  <a:pt x="360238" y="433096"/>
                </a:lnTo>
                <a:lnTo>
                  <a:pt x="362611" y="372643"/>
                </a:lnTo>
                <a:lnTo>
                  <a:pt x="360238" y="312200"/>
                </a:lnTo>
                <a:lnTo>
                  <a:pt x="353368" y="254861"/>
                </a:lnTo>
                <a:lnTo>
                  <a:pt x="342375" y="201394"/>
                </a:lnTo>
                <a:lnTo>
                  <a:pt x="327631" y="152567"/>
                </a:lnTo>
                <a:lnTo>
                  <a:pt x="309510" y="109146"/>
                </a:lnTo>
                <a:lnTo>
                  <a:pt x="288384" y="71899"/>
                </a:lnTo>
                <a:lnTo>
                  <a:pt x="264628" y="41594"/>
                </a:lnTo>
                <a:lnTo>
                  <a:pt x="210715" y="4877"/>
                </a:lnTo>
                <a:lnTo>
                  <a:pt x="181305" y="0"/>
                </a:lnTo>
                <a:close/>
              </a:path>
            </a:pathLst>
          </a:custGeom>
          <a:ln w="12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0162" y="2810444"/>
            <a:ext cx="363220" cy="745490"/>
          </a:xfrm>
          <a:custGeom>
            <a:avLst/>
            <a:gdLst/>
            <a:ahLst/>
            <a:cxnLst/>
            <a:rect l="l" t="t" r="r" b="b"/>
            <a:pathLst>
              <a:path w="363220" h="745489">
                <a:moveTo>
                  <a:pt x="181305" y="0"/>
                </a:moveTo>
                <a:lnTo>
                  <a:pt x="123964" y="18998"/>
                </a:lnTo>
                <a:lnTo>
                  <a:pt x="74190" y="71899"/>
                </a:lnTo>
                <a:lnTo>
                  <a:pt x="53069" y="109146"/>
                </a:lnTo>
                <a:lnTo>
                  <a:pt x="34955" y="152567"/>
                </a:lnTo>
                <a:lnTo>
                  <a:pt x="20220" y="201394"/>
                </a:lnTo>
                <a:lnTo>
                  <a:pt x="9234" y="254861"/>
                </a:lnTo>
                <a:lnTo>
                  <a:pt x="2370" y="312200"/>
                </a:lnTo>
                <a:lnTo>
                  <a:pt x="0" y="372643"/>
                </a:lnTo>
                <a:lnTo>
                  <a:pt x="2370" y="433096"/>
                </a:lnTo>
                <a:lnTo>
                  <a:pt x="9234" y="490443"/>
                </a:lnTo>
                <a:lnTo>
                  <a:pt x="20220" y="543915"/>
                </a:lnTo>
                <a:lnTo>
                  <a:pt x="34955" y="592747"/>
                </a:lnTo>
                <a:lnTo>
                  <a:pt x="53069" y="636171"/>
                </a:lnTo>
                <a:lnTo>
                  <a:pt x="74190" y="673420"/>
                </a:lnTo>
                <a:lnTo>
                  <a:pt x="97945" y="703726"/>
                </a:lnTo>
                <a:lnTo>
                  <a:pt x="151875" y="740444"/>
                </a:lnTo>
                <a:lnTo>
                  <a:pt x="181305" y="745322"/>
                </a:lnTo>
                <a:lnTo>
                  <a:pt x="210736" y="740444"/>
                </a:lnTo>
                <a:lnTo>
                  <a:pt x="264665" y="703726"/>
                </a:lnTo>
                <a:lnTo>
                  <a:pt x="288421" y="673420"/>
                </a:lnTo>
                <a:lnTo>
                  <a:pt x="309541" y="636171"/>
                </a:lnTo>
                <a:lnTo>
                  <a:pt x="327655" y="592747"/>
                </a:lnTo>
                <a:lnTo>
                  <a:pt x="342391" y="543915"/>
                </a:lnTo>
                <a:lnTo>
                  <a:pt x="353376" y="490443"/>
                </a:lnTo>
                <a:lnTo>
                  <a:pt x="360240" y="433096"/>
                </a:lnTo>
                <a:lnTo>
                  <a:pt x="362611" y="372643"/>
                </a:lnTo>
                <a:lnTo>
                  <a:pt x="360240" y="312200"/>
                </a:lnTo>
                <a:lnTo>
                  <a:pt x="353376" y="254861"/>
                </a:lnTo>
                <a:lnTo>
                  <a:pt x="342391" y="201394"/>
                </a:lnTo>
                <a:lnTo>
                  <a:pt x="327655" y="152567"/>
                </a:lnTo>
                <a:lnTo>
                  <a:pt x="309541" y="109146"/>
                </a:lnTo>
                <a:lnTo>
                  <a:pt x="288421" y="71899"/>
                </a:lnTo>
                <a:lnTo>
                  <a:pt x="264665" y="41594"/>
                </a:lnTo>
                <a:lnTo>
                  <a:pt x="210736" y="4877"/>
                </a:lnTo>
                <a:lnTo>
                  <a:pt x="181305" y="0"/>
                </a:lnTo>
                <a:close/>
              </a:path>
            </a:pathLst>
          </a:custGeom>
          <a:ln w="12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1602" y="950399"/>
            <a:ext cx="7465695" cy="5943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254"/>
              </a:spcBef>
              <a:tabLst>
                <a:tab pos="1074420" algn="l"/>
                <a:tab pos="3538854" algn="l"/>
                <a:tab pos="5112385" algn="l"/>
                <a:tab pos="5958205" algn="l"/>
                <a:tab pos="6998334" algn="l"/>
              </a:tabLst>
            </a:pPr>
            <a:r>
              <a:rPr sz="1900" b="1" spc="-45" dirty="0">
                <a:latin typeface="Times New Roman"/>
                <a:cs typeface="Times New Roman"/>
              </a:rPr>
              <a:t>C</a:t>
            </a:r>
            <a:r>
              <a:rPr sz="1900" b="1" spc="-20" dirty="0">
                <a:latin typeface="Times New Roman"/>
                <a:cs typeface="Times New Roman"/>
              </a:rPr>
              <a:t>ontoh</a:t>
            </a:r>
            <a:r>
              <a:rPr sz="1900" b="1" spc="-15" dirty="0">
                <a:latin typeface="Times New Roman"/>
                <a:cs typeface="Times New Roman"/>
              </a:rPr>
              <a:t>.</a:t>
            </a:r>
            <a:r>
              <a:rPr sz="1900" b="1" dirty="0">
                <a:latin typeface="Times New Roman"/>
                <a:cs typeface="Times New Roman"/>
              </a:rPr>
              <a:t>	</a:t>
            </a:r>
            <a:r>
              <a:rPr sz="1900" spc="-20" dirty="0"/>
              <a:t>(P</a:t>
            </a:r>
            <a:r>
              <a:rPr sz="1900" spc="-35" dirty="0"/>
              <a:t>e</a:t>
            </a:r>
            <a:r>
              <a:rPr sz="1900" spc="-20" dirty="0"/>
              <a:t>n</a:t>
            </a:r>
            <a:r>
              <a:rPr sz="1900" spc="-35" dirty="0"/>
              <a:t>gg</a:t>
            </a:r>
            <a:r>
              <a:rPr sz="1900" spc="-20" dirty="0"/>
              <a:t>u</a:t>
            </a:r>
            <a:r>
              <a:rPr sz="1900" spc="-30" dirty="0"/>
              <a:t>lu</a:t>
            </a:r>
            <a:r>
              <a:rPr sz="1900" spc="-20" dirty="0"/>
              <a:t>n</a:t>
            </a:r>
            <a:r>
              <a:rPr sz="1900" spc="-35" dirty="0"/>
              <a:t>g</a:t>
            </a:r>
            <a:r>
              <a:rPr sz="1900" spc="-20" dirty="0"/>
              <a:t>a</a:t>
            </a:r>
            <a:r>
              <a:rPr sz="1900" spc="-35" dirty="0"/>
              <a:t>n</a:t>
            </a:r>
            <a:r>
              <a:rPr sz="1900" dirty="0"/>
              <a:t>/</a:t>
            </a:r>
            <a:r>
              <a:rPr sz="1900" i="1" spc="-30" dirty="0">
                <a:latin typeface="Times New Roman"/>
                <a:cs typeface="Times New Roman"/>
              </a:rPr>
              <a:t>r</a:t>
            </a:r>
            <a:r>
              <a:rPr sz="1900" i="1" spc="-35" dirty="0">
                <a:latin typeface="Times New Roman"/>
                <a:cs typeface="Times New Roman"/>
              </a:rPr>
              <a:t>o</a:t>
            </a:r>
            <a:r>
              <a:rPr sz="1900" i="1" spc="-10" dirty="0">
                <a:latin typeface="Times New Roman"/>
                <a:cs typeface="Times New Roman"/>
              </a:rPr>
              <a:t>l</a:t>
            </a:r>
            <a:r>
              <a:rPr sz="1900" i="1" spc="-25" dirty="0">
                <a:latin typeface="Times New Roman"/>
                <a:cs typeface="Times New Roman"/>
              </a:rPr>
              <a:t>l</a:t>
            </a:r>
            <a:r>
              <a:rPr sz="1900" i="1" spc="-10" dirty="0">
                <a:latin typeface="Times New Roman"/>
                <a:cs typeface="Times New Roman"/>
              </a:rPr>
              <a:t>i</a:t>
            </a: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1900" i="1" spc="-15" dirty="0">
                <a:latin typeface="Times New Roman"/>
                <a:cs typeface="Times New Roman"/>
              </a:rPr>
              <a:t>g</a:t>
            </a:r>
            <a:r>
              <a:rPr sz="1900" spc="-15" dirty="0"/>
              <a:t>)</a:t>
            </a:r>
            <a:r>
              <a:rPr sz="1900" dirty="0"/>
              <a:t>	</a:t>
            </a:r>
            <a:r>
              <a:rPr sz="1900" spc="-25" dirty="0"/>
              <a:t>S</a:t>
            </a:r>
            <a:r>
              <a:rPr sz="1900" spc="-40" dirty="0"/>
              <a:t>e</a:t>
            </a:r>
            <a:r>
              <a:rPr sz="1900" spc="-20" dirty="0"/>
              <a:t>de</a:t>
            </a:r>
            <a:r>
              <a:rPr sz="1900" spc="-30" dirty="0"/>
              <a:t>r</a:t>
            </a:r>
            <a:r>
              <a:rPr sz="1900" spc="-20" dirty="0"/>
              <a:t>h</a:t>
            </a:r>
            <a:r>
              <a:rPr sz="1900" spc="-35" dirty="0"/>
              <a:t>a</a:t>
            </a:r>
            <a:r>
              <a:rPr sz="1900" spc="-20" dirty="0"/>
              <a:t>na</a:t>
            </a:r>
            <a:r>
              <a:rPr sz="1900" spc="-35" dirty="0"/>
              <a:t>k</a:t>
            </a:r>
            <a:r>
              <a:rPr sz="1900" spc="-25" dirty="0"/>
              <a:t>an</a:t>
            </a:r>
            <a:r>
              <a:rPr sz="1900" dirty="0"/>
              <a:t>	</a:t>
            </a:r>
            <a:r>
              <a:rPr sz="1900" spc="-15" dirty="0"/>
              <a:t>f</a:t>
            </a:r>
            <a:r>
              <a:rPr sz="1900" spc="-35" dirty="0"/>
              <a:t>un</a:t>
            </a:r>
            <a:r>
              <a:rPr sz="1900" spc="-20" dirty="0"/>
              <a:t>g</a:t>
            </a:r>
            <a:r>
              <a:rPr sz="1900" spc="-30" dirty="0"/>
              <a:t>s</a:t>
            </a:r>
            <a:r>
              <a:rPr sz="1900" spc="-15" dirty="0"/>
              <a:t>i</a:t>
            </a:r>
            <a:r>
              <a:rPr sz="1900" dirty="0"/>
              <a:t>	</a:t>
            </a:r>
            <a:r>
              <a:rPr sz="1900" spc="-50" dirty="0"/>
              <a:t>B</a:t>
            </a:r>
            <a:r>
              <a:rPr sz="1900" spc="-20" dirty="0"/>
              <a:t>o</a:t>
            </a:r>
            <a:r>
              <a:rPr sz="1900" spc="-35" dirty="0"/>
              <a:t>o</a:t>
            </a:r>
            <a:r>
              <a:rPr sz="1900" spc="-10" dirty="0"/>
              <a:t>l</a:t>
            </a:r>
            <a:r>
              <a:rPr sz="1900" spc="-20" dirty="0"/>
              <a:t>e</a:t>
            </a:r>
            <a:r>
              <a:rPr sz="1900" spc="-35" dirty="0"/>
              <a:t>a</a:t>
            </a:r>
            <a:r>
              <a:rPr sz="1900" spc="-25" dirty="0"/>
              <a:t>n</a:t>
            </a:r>
            <a:r>
              <a:rPr sz="1900" dirty="0"/>
              <a:t>	</a:t>
            </a:r>
            <a:r>
              <a:rPr sz="1900" spc="-50" dirty="0"/>
              <a:t>y</a:t>
            </a:r>
            <a:r>
              <a:rPr sz="1900" spc="-20" dirty="0"/>
              <a:t>a</a:t>
            </a:r>
            <a:r>
              <a:rPr sz="1900" spc="-35" dirty="0"/>
              <a:t>n</a:t>
            </a:r>
            <a:r>
              <a:rPr sz="1900" spc="-15" dirty="0"/>
              <a:t>g  </a:t>
            </a:r>
            <a:r>
              <a:rPr sz="1900" spc="-25" dirty="0"/>
              <a:t>bersesuaian </a:t>
            </a:r>
            <a:r>
              <a:rPr sz="1900" spc="-30" dirty="0"/>
              <a:t>dengan </a:t>
            </a:r>
            <a:r>
              <a:rPr sz="1900" spc="-25" dirty="0"/>
              <a:t>Peta </a:t>
            </a:r>
            <a:r>
              <a:rPr sz="1900" spc="-30" dirty="0"/>
              <a:t>Karnaugh </a:t>
            </a:r>
            <a:r>
              <a:rPr sz="1900" spc="-25" dirty="0"/>
              <a:t>di </a:t>
            </a:r>
            <a:r>
              <a:rPr sz="1900" spc="-35" dirty="0"/>
              <a:t>bawah</a:t>
            </a:r>
            <a:r>
              <a:rPr sz="1900" spc="70" dirty="0"/>
              <a:t> </a:t>
            </a:r>
            <a:r>
              <a:rPr sz="1900" spc="-20" dirty="0"/>
              <a:t>ini.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36463" y="1785647"/>
            <a:ext cx="227329" cy="512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75">
              <a:lnSpc>
                <a:spcPts val="1895"/>
              </a:lnSpc>
              <a:spcBef>
                <a:spcPts val="130"/>
              </a:spcBef>
            </a:pPr>
            <a:r>
              <a:rPr sz="1600" i="1" spc="-20" dirty="0">
                <a:latin typeface="Times New Roman"/>
                <a:cs typeface="Times New Roman"/>
              </a:rPr>
              <a:t>yz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spc="-10" dirty="0">
                <a:latin typeface="Times New Roman"/>
                <a:cs typeface="Times New Roman"/>
              </a:rPr>
              <a:t>00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0397" y="2023747"/>
            <a:ext cx="22732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6173" y="2023747"/>
            <a:ext cx="22732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1613" y="2023747"/>
            <a:ext cx="22732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56891" y="2295079"/>
          <a:ext cx="3042285" cy="1835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/>
                <a:gridCol w="755650"/>
                <a:gridCol w="756285"/>
                <a:gridCol w="756285"/>
              </a:tblGrid>
              <a:tr h="459981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980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566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050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61602" y="2380207"/>
            <a:ext cx="5263515" cy="2520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446270" algn="r">
              <a:lnSpc>
                <a:spcPct val="100000"/>
              </a:lnSpc>
              <a:spcBef>
                <a:spcPts val="130"/>
              </a:spcBef>
              <a:tabLst>
                <a:tab pos="374650" algn="l"/>
              </a:tabLst>
            </a:pPr>
            <a:r>
              <a:rPr sz="1600" i="1" spc="-10" dirty="0">
                <a:latin typeface="Times New Roman"/>
                <a:cs typeface="Times New Roman"/>
              </a:rPr>
              <a:t>wx	</a:t>
            </a:r>
            <a:r>
              <a:rPr sz="1600" spc="-10" dirty="0">
                <a:latin typeface="Times New Roman"/>
                <a:cs typeface="Times New Roman"/>
              </a:rPr>
              <a:t>00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4446270" algn="r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01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4446270" algn="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11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4446270" algn="r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10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900" spc="-25" dirty="0">
                <a:latin typeface="Times New Roman"/>
                <a:cs typeface="Times New Roman"/>
              </a:rPr>
              <a:t>: </a:t>
            </a:r>
            <a:r>
              <a:rPr sz="1900" i="1" spc="-25" dirty="0">
                <a:latin typeface="Times New Roman"/>
                <a:cs typeface="Times New Roman"/>
              </a:rPr>
              <a:t>f</a:t>
            </a:r>
            <a:r>
              <a:rPr sz="1900" spc="-25" dirty="0">
                <a:latin typeface="Times New Roman"/>
                <a:cs typeface="Times New Roman"/>
              </a:rPr>
              <a:t>(</a:t>
            </a:r>
            <a:r>
              <a:rPr sz="1900" i="1" spc="-25" dirty="0">
                <a:latin typeface="Times New Roman"/>
                <a:cs typeface="Times New Roman"/>
              </a:rPr>
              <a:t>w</a:t>
            </a:r>
            <a:r>
              <a:rPr sz="1900" spc="-25" dirty="0">
                <a:latin typeface="Times New Roman"/>
                <a:cs typeface="Times New Roman"/>
              </a:rPr>
              <a:t>, </a:t>
            </a:r>
            <a:r>
              <a:rPr sz="1900" i="1" spc="-20" dirty="0">
                <a:latin typeface="Times New Roman"/>
                <a:cs typeface="Times New Roman"/>
              </a:rPr>
              <a:t>x</a:t>
            </a:r>
            <a:r>
              <a:rPr sz="1900" spc="-20" dirty="0">
                <a:latin typeface="Times New Roman"/>
                <a:cs typeface="Times New Roman"/>
              </a:rPr>
              <a:t>, </a:t>
            </a:r>
            <a:r>
              <a:rPr sz="1900" i="1" spc="-20" dirty="0">
                <a:latin typeface="Times New Roman"/>
                <a:cs typeface="Times New Roman"/>
              </a:rPr>
              <a:t>y</a:t>
            </a:r>
            <a:r>
              <a:rPr sz="1900" spc="-20" dirty="0">
                <a:latin typeface="Times New Roman"/>
                <a:cs typeface="Times New Roman"/>
              </a:rPr>
              <a:t>, </a:t>
            </a:r>
            <a:r>
              <a:rPr sz="1900" i="1" spc="-15" dirty="0">
                <a:latin typeface="Times New Roman"/>
                <a:cs typeface="Times New Roman"/>
              </a:rPr>
              <a:t>z</a:t>
            </a:r>
            <a:r>
              <a:rPr sz="1900" spc="-15" dirty="0">
                <a:latin typeface="Times New Roman"/>
                <a:cs typeface="Times New Roman"/>
              </a:rPr>
              <a:t>) </a:t>
            </a:r>
            <a:r>
              <a:rPr sz="1900" spc="-25" dirty="0">
                <a:latin typeface="Times New Roman"/>
                <a:cs typeface="Times New Roman"/>
              </a:rPr>
              <a:t>= </a:t>
            </a:r>
            <a:r>
              <a:rPr sz="1900" i="1" spc="-25" dirty="0">
                <a:latin typeface="Times New Roman"/>
                <a:cs typeface="Times New Roman"/>
              </a:rPr>
              <a:t>xy</a:t>
            </a:r>
            <a:r>
              <a:rPr sz="1900" spc="-25" dirty="0">
                <a:latin typeface="Times New Roman"/>
                <a:cs typeface="Times New Roman"/>
              </a:rPr>
              <a:t>’</a:t>
            </a:r>
            <a:r>
              <a:rPr sz="1900" i="1" spc="-25" dirty="0">
                <a:latin typeface="Times New Roman"/>
                <a:cs typeface="Times New Roman"/>
              </a:rPr>
              <a:t>z</a:t>
            </a:r>
            <a:r>
              <a:rPr sz="1900" spc="-25" dirty="0">
                <a:latin typeface="Times New Roman"/>
                <a:cs typeface="Times New Roman"/>
              </a:rPr>
              <a:t>’ + </a:t>
            </a:r>
            <a:r>
              <a:rPr sz="1900" i="1" spc="-20" dirty="0">
                <a:latin typeface="Times New Roman"/>
                <a:cs typeface="Times New Roman"/>
              </a:rPr>
              <a:t>xyz</a:t>
            </a:r>
            <a:r>
              <a:rPr sz="1900" spc="-20" dirty="0">
                <a:latin typeface="Times New Roman"/>
                <a:cs typeface="Times New Roman"/>
              </a:rPr>
              <a:t>’ </a:t>
            </a:r>
            <a:r>
              <a:rPr sz="1900" spc="-25" dirty="0">
                <a:latin typeface="Times New Roman"/>
                <a:cs typeface="Times New Roman"/>
              </a:rPr>
              <a:t>==&gt; </a:t>
            </a:r>
            <a:r>
              <a:rPr sz="1900" spc="-30" dirty="0">
                <a:latin typeface="Times New Roman"/>
                <a:cs typeface="Times New Roman"/>
              </a:rPr>
              <a:t>belum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sederhana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101" y="1264636"/>
            <a:ext cx="323786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imes New Roman"/>
                <a:cs typeface="Times New Roman"/>
              </a:rPr>
              <a:t>Penyelesaian yang lebih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minimal: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17044" y="1774385"/>
            <a:ext cx="229870" cy="50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ts val="188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673" y="2007585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775" y="2007585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368" y="2007585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96282" y="2270633"/>
          <a:ext cx="3421377" cy="181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/>
                <a:gridCol w="590550"/>
                <a:gridCol w="191769"/>
                <a:gridCol w="763904"/>
                <a:gridCol w="763905"/>
                <a:gridCol w="234950"/>
                <a:gridCol w="527685"/>
                <a:gridCol w="205104"/>
              </a:tblGrid>
              <a:tr h="4508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44">
                <a:tc rowSpan="2">
                  <a:txBody>
                    <a:bodyPr/>
                    <a:lstStyle/>
                    <a:p>
                      <a:pPr>
                        <a:lnSpc>
                          <a:spcPts val="17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7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7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7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755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755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0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0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52291" y="2356960"/>
            <a:ext cx="60896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i="1" dirty="0">
                <a:latin typeface="Times New Roman"/>
                <a:cs typeface="Times New Roman"/>
              </a:rPr>
              <a:t>x	</a:t>
            </a:r>
            <a:r>
              <a:rPr sz="160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9769" y="4444715"/>
            <a:ext cx="15957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5" dirty="0">
                <a:latin typeface="Times New Roman"/>
                <a:cs typeface="Times New Roman"/>
              </a:rPr>
              <a:t>f</a:t>
            </a:r>
            <a:r>
              <a:rPr sz="1850" spc="5" dirty="0">
                <a:latin typeface="Times New Roman"/>
                <a:cs typeface="Times New Roman"/>
              </a:rPr>
              <a:t>(</a:t>
            </a:r>
            <a:r>
              <a:rPr sz="1850" i="1" spc="5" dirty="0">
                <a:latin typeface="Times New Roman"/>
                <a:cs typeface="Times New Roman"/>
              </a:rPr>
              <a:t>w</a:t>
            </a:r>
            <a:r>
              <a:rPr sz="1850" spc="5" dirty="0">
                <a:latin typeface="Times New Roman"/>
                <a:cs typeface="Times New Roman"/>
              </a:rPr>
              <a:t>, 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850" dirty="0">
                <a:latin typeface="Times New Roman"/>
                <a:cs typeface="Times New Roman"/>
              </a:rPr>
              <a:t>, </a:t>
            </a:r>
            <a:r>
              <a:rPr sz="1850" i="1" dirty="0">
                <a:latin typeface="Times New Roman"/>
                <a:cs typeface="Times New Roman"/>
              </a:rPr>
              <a:t>y</a:t>
            </a:r>
            <a:r>
              <a:rPr sz="1850" dirty="0">
                <a:latin typeface="Times New Roman"/>
                <a:cs typeface="Times New Roman"/>
              </a:rPr>
              <a:t>, </a:t>
            </a:r>
            <a:r>
              <a:rPr sz="1850" i="1" spc="5" dirty="0">
                <a:latin typeface="Times New Roman"/>
                <a:cs typeface="Times New Roman"/>
              </a:rPr>
              <a:t>z</a:t>
            </a:r>
            <a:r>
              <a:rPr sz="1850" spc="5" dirty="0">
                <a:latin typeface="Times New Roman"/>
                <a:cs typeface="Times New Roman"/>
              </a:rPr>
              <a:t>) </a:t>
            </a:r>
            <a:r>
              <a:rPr sz="1850" spc="10" dirty="0">
                <a:latin typeface="Times New Roman"/>
                <a:cs typeface="Times New Roman"/>
              </a:rPr>
              <a:t>=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xz</a:t>
            </a:r>
            <a:r>
              <a:rPr sz="1850" spc="5" dirty="0">
                <a:latin typeface="Times New Roman"/>
                <a:cs typeface="Times New Roman"/>
              </a:rPr>
              <a:t>’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5148" y="4444715"/>
            <a:ext cx="210439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imes New Roman"/>
                <a:cs typeface="Times New Roman"/>
              </a:rPr>
              <a:t>===&gt; lebih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sederhana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039" y="1793407"/>
            <a:ext cx="7144384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25" dirty="0">
                <a:latin typeface="Times New Roman"/>
                <a:cs typeface="Times New Roman"/>
              </a:rPr>
              <a:t>Contoh. </a:t>
            </a:r>
            <a:r>
              <a:rPr sz="1900" spc="-30" dirty="0"/>
              <a:t>Sederhanakan </a:t>
            </a:r>
            <a:r>
              <a:rPr sz="1900" spc="-25" dirty="0"/>
              <a:t>fungsi </a:t>
            </a:r>
            <a:r>
              <a:rPr sz="1900" spc="-30" dirty="0"/>
              <a:t>Boolean </a:t>
            </a:r>
            <a:r>
              <a:rPr sz="1900" i="1" spc="-25" dirty="0">
                <a:latin typeface="Times New Roman"/>
                <a:cs typeface="Times New Roman"/>
              </a:rPr>
              <a:t>f</a:t>
            </a:r>
            <a:r>
              <a:rPr sz="1900" spc="-25" dirty="0"/>
              <a:t>(</a:t>
            </a:r>
            <a:r>
              <a:rPr sz="1900" i="1" spc="-25" dirty="0">
                <a:latin typeface="Times New Roman"/>
                <a:cs typeface="Times New Roman"/>
              </a:rPr>
              <a:t>x</a:t>
            </a:r>
            <a:r>
              <a:rPr sz="1900" spc="-25" dirty="0"/>
              <a:t>, </a:t>
            </a:r>
            <a:r>
              <a:rPr sz="1900" i="1" spc="-20" dirty="0">
                <a:latin typeface="Times New Roman"/>
                <a:cs typeface="Times New Roman"/>
              </a:rPr>
              <a:t>y</a:t>
            </a:r>
            <a:r>
              <a:rPr sz="1900" spc="-20" dirty="0"/>
              <a:t>, </a:t>
            </a:r>
            <a:r>
              <a:rPr sz="1900" i="1" spc="-15" dirty="0">
                <a:latin typeface="Times New Roman"/>
                <a:cs typeface="Times New Roman"/>
              </a:rPr>
              <a:t>z</a:t>
            </a:r>
            <a:r>
              <a:rPr sz="1900" spc="-15" dirty="0"/>
              <a:t>) </a:t>
            </a:r>
            <a:r>
              <a:rPr sz="1900" spc="-25" dirty="0"/>
              <a:t>= </a:t>
            </a:r>
            <a:r>
              <a:rPr sz="1900" i="1" spc="-25" dirty="0">
                <a:latin typeface="Times New Roman"/>
                <a:cs typeface="Times New Roman"/>
              </a:rPr>
              <a:t>x</a:t>
            </a:r>
            <a:r>
              <a:rPr sz="1900" spc="-25" dirty="0"/>
              <a:t>’</a:t>
            </a:r>
            <a:r>
              <a:rPr sz="1900" i="1" spc="-25" dirty="0">
                <a:latin typeface="Times New Roman"/>
                <a:cs typeface="Times New Roman"/>
              </a:rPr>
              <a:t>yz </a:t>
            </a:r>
            <a:r>
              <a:rPr sz="1900" spc="-25" dirty="0"/>
              <a:t>+ </a:t>
            </a:r>
            <a:r>
              <a:rPr sz="1900" i="1" spc="-25" dirty="0">
                <a:latin typeface="Times New Roman"/>
                <a:cs typeface="Times New Roman"/>
              </a:rPr>
              <a:t>xy</a:t>
            </a:r>
            <a:r>
              <a:rPr sz="1900" spc="-25" dirty="0"/>
              <a:t>’</a:t>
            </a:r>
            <a:r>
              <a:rPr sz="1900" i="1" spc="-25" dirty="0">
                <a:latin typeface="Times New Roman"/>
                <a:cs typeface="Times New Roman"/>
              </a:rPr>
              <a:t>z</a:t>
            </a:r>
            <a:r>
              <a:rPr sz="1900" spc="-25" dirty="0"/>
              <a:t>’ + </a:t>
            </a:r>
            <a:r>
              <a:rPr sz="1900" i="1" spc="-20" dirty="0">
                <a:latin typeface="Times New Roman"/>
                <a:cs typeface="Times New Roman"/>
              </a:rPr>
              <a:t>xyz </a:t>
            </a:r>
            <a:r>
              <a:rPr sz="1900" spc="-25" dirty="0"/>
              <a:t>+</a:t>
            </a:r>
            <a:r>
              <a:rPr sz="1900" spc="245" dirty="0"/>
              <a:t> </a:t>
            </a:r>
            <a:r>
              <a:rPr sz="1900" i="1" spc="-25" dirty="0">
                <a:latin typeface="Times New Roman"/>
                <a:cs typeface="Times New Roman"/>
              </a:rPr>
              <a:t>xyz</a:t>
            </a:r>
            <a:r>
              <a:rPr sz="1900" spc="-25" dirty="0"/>
              <a:t>’.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039" y="2349132"/>
            <a:ext cx="4797425" cy="131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05"/>
              </a:spcBef>
            </a:pPr>
            <a:r>
              <a:rPr sz="1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900" spc="-2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617220">
              <a:lnSpc>
                <a:spcPts val="2230"/>
              </a:lnSpc>
            </a:pPr>
            <a:r>
              <a:rPr sz="1900" spc="-20" dirty="0">
                <a:latin typeface="Times New Roman"/>
                <a:cs typeface="Times New Roman"/>
              </a:rPr>
              <a:t>Peta </a:t>
            </a:r>
            <a:r>
              <a:rPr sz="1900" spc="-30" dirty="0">
                <a:latin typeface="Times New Roman"/>
                <a:cs typeface="Times New Roman"/>
              </a:rPr>
              <a:t>Karnaugh untuk </a:t>
            </a:r>
            <a:r>
              <a:rPr sz="1900" spc="-25" dirty="0">
                <a:latin typeface="Times New Roman"/>
                <a:cs typeface="Times New Roman"/>
              </a:rPr>
              <a:t>fungsi tersebut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adalah:</a:t>
            </a:r>
            <a:endParaRPr sz="1900">
              <a:latin typeface="Times New Roman"/>
              <a:cs typeface="Times New Roman"/>
            </a:endParaRPr>
          </a:p>
          <a:p>
            <a:pPr marL="1521460">
              <a:lnSpc>
                <a:spcPts val="1900"/>
              </a:lnSpc>
              <a:spcBef>
                <a:spcPts val="1840"/>
              </a:spcBef>
            </a:pPr>
            <a:r>
              <a:rPr sz="1600" i="1" spc="-20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503680">
              <a:lnSpc>
                <a:spcPts val="1900"/>
              </a:lnSpc>
              <a:tabLst>
                <a:tab pos="2075814" algn="l"/>
                <a:tab pos="2625725" algn="l"/>
                <a:tab pos="3180080" algn="l"/>
              </a:tabLst>
            </a:pPr>
            <a:r>
              <a:rPr sz="1600" spc="-10" dirty="0">
                <a:latin typeface="Times New Roman"/>
                <a:cs typeface="Times New Roman"/>
              </a:rPr>
              <a:t>00	01	11	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955" y="3739151"/>
            <a:ext cx="46672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3060" algn="l"/>
              </a:tabLst>
            </a:pPr>
            <a:r>
              <a:rPr sz="1600" i="1" spc="-10" dirty="0">
                <a:latin typeface="Times New Roman"/>
                <a:cs typeface="Times New Roman"/>
              </a:rPr>
              <a:t>x	</a:t>
            </a:r>
            <a:r>
              <a:rPr sz="1600" spc="-1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092" y="3662738"/>
            <a:ext cx="542290" cy="458470"/>
          </a:xfrm>
          <a:prstGeom prst="rect">
            <a:avLst/>
          </a:prstGeom>
          <a:ln w="12254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8449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8449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9528" y="3656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422"/>
                </a:moveTo>
                <a:lnTo>
                  <a:pt x="12086" y="12422"/>
                </a:lnTo>
                <a:lnTo>
                  <a:pt x="12086" y="0"/>
                </a:lnTo>
                <a:lnTo>
                  <a:pt x="0" y="0"/>
                </a:lnTo>
                <a:lnTo>
                  <a:pt x="0" y="1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0536" y="365764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0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0536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1615" y="366282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93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2623" y="3657648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>
                <a:moveTo>
                  <a:pt x="0" y="0"/>
                </a:moveTo>
                <a:lnTo>
                  <a:pt x="566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1150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2230" y="3656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422"/>
                </a:moveTo>
                <a:lnTo>
                  <a:pt x="12087" y="12422"/>
                </a:lnTo>
                <a:lnTo>
                  <a:pt x="12087" y="0"/>
                </a:lnTo>
                <a:lnTo>
                  <a:pt x="0" y="0"/>
                </a:lnTo>
                <a:lnTo>
                  <a:pt x="0" y="1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3237" y="365764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0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3237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4317" y="3662824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>
                <a:moveTo>
                  <a:pt x="0" y="0"/>
                </a:moveTo>
                <a:lnTo>
                  <a:pt x="529815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5324" y="3657648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7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5140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6219" y="3656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422"/>
                </a:moveTo>
                <a:lnTo>
                  <a:pt x="12087" y="12422"/>
                </a:lnTo>
                <a:lnTo>
                  <a:pt x="12087" y="0"/>
                </a:lnTo>
                <a:lnTo>
                  <a:pt x="0" y="0"/>
                </a:lnTo>
                <a:lnTo>
                  <a:pt x="0" y="1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7227" y="365764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0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7227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8306" y="3662824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8131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9314" y="3657648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60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7378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38457" y="3656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422"/>
                </a:moveTo>
                <a:lnTo>
                  <a:pt x="12087" y="12422"/>
                </a:lnTo>
                <a:lnTo>
                  <a:pt x="12087" y="0"/>
                </a:lnTo>
                <a:lnTo>
                  <a:pt x="0" y="0"/>
                </a:lnTo>
                <a:lnTo>
                  <a:pt x="0" y="1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9465" y="365764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0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9465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0545" y="3662824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902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1552" y="3657648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398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3454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93454" y="36576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8449" y="3670070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1150" y="3670070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5140" y="3670070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7378" y="3670070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93454" y="3670070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38449" y="4115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49528" y="4120793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80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0536" y="4115617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1150" y="4115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2230" y="4120793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902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3237" y="4115617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398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85140" y="4115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96219" y="4120793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>
                <a:moveTo>
                  <a:pt x="0" y="0"/>
                </a:moveTo>
                <a:lnTo>
                  <a:pt x="530218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7227" y="411561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1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27378" y="4115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8457" y="4120793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3989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39465" y="4115617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1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93454" y="411561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43485" y="365644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531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38449" y="412803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38449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8449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49528" y="4578760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80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50536" y="4573585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36186" y="365644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531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1150" y="412803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31150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42230" y="4578760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1902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43237" y="4573585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398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0176" y="365644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531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5140" y="412803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5140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96219" y="4578760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>
                <a:moveTo>
                  <a:pt x="0" y="0"/>
                </a:moveTo>
                <a:lnTo>
                  <a:pt x="530218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97227" y="4573585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1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32414" y="365644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531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27378" y="412803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27378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38457" y="457876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3989" y="0"/>
                </a:lnTo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39465" y="4573585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1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98490" y="365644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531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93454" y="412803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93454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93454" y="45735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233039" y="4197119"/>
            <a:ext cx="4137025" cy="867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18870">
              <a:lnSpc>
                <a:spcPct val="100000"/>
              </a:lnSpc>
              <a:spcBef>
                <a:spcPts val="130"/>
              </a:spcBef>
              <a:tabLst>
                <a:tab pos="1554480" algn="l"/>
                <a:tab pos="2678430" algn="l"/>
                <a:tab pos="3230880" algn="l"/>
              </a:tabLst>
            </a:pPr>
            <a:r>
              <a:rPr sz="1600" spc="-10" dirty="0">
                <a:latin typeface="Times New Roman"/>
                <a:cs typeface="Times New Roman"/>
              </a:rPr>
              <a:t>1	1	1	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25" dirty="0">
                <a:latin typeface="Times New Roman"/>
                <a:cs typeface="Times New Roman"/>
              </a:rPr>
              <a:t>Hasil penyederhanaan: </a:t>
            </a:r>
            <a:r>
              <a:rPr sz="1900" i="1" spc="-20" dirty="0">
                <a:latin typeface="Times New Roman"/>
                <a:cs typeface="Times New Roman"/>
              </a:rPr>
              <a:t>f</a:t>
            </a:r>
            <a:r>
              <a:rPr sz="1900" spc="-20" dirty="0">
                <a:latin typeface="Times New Roman"/>
                <a:cs typeface="Times New Roman"/>
              </a:rPr>
              <a:t>(</a:t>
            </a:r>
            <a:r>
              <a:rPr sz="1900" i="1" spc="-20" dirty="0">
                <a:latin typeface="Times New Roman"/>
                <a:cs typeface="Times New Roman"/>
              </a:rPr>
              <a:t>x</a:t>
            </a:r>
            <a:r>
              <a:rPr sz="1900" spc="-20" dirty="0">
                <a:latin typeface="Times New Roman"/>
                <a:cs typeface="Times New Roman"/>
              </a:rPr>
              <a:t>, </a:t>
            </a:r>
            <a:r>
              <a:rPr sz="1900" i="1" spc="-20" dirty="0">
                <a:latin typeface="Times New Roman"/>
                <a:cs typeface="Times New Roman"/>
              </a:rPr>
              <a:t>y</a:t>
            </a:r>
            <a:r>
              <a:rPr sz="1900" spc="-20" dirty="0">
                <a:latin typeface="Times New Roman"/>
                <a:cs typeface="Times New Roman"/>
              </a:rPr>
              <a:t>, </a:t>
            </a:r>
            <a:r>
              <a:rPr sz="1900" i="1" spc="-15" dirty="0">
                <a:latin typeface="Times New Roman"/>
                <a:cs typeface="Times New Roman"/>
              </a:rPr>
              <a:t>z</a:t>
            </a:r>
            <a:r>
              <a:rPr sz="1900" spc="-15" dirty="0">
                <a:latin typeface="Times New Roman"/>
                <a:cs typeface="Times New Roman"/>
              </a:rPr>
              <a:t>) </a:t>
            </a:r>
            <a:r>
              <a:rPr sz="1900" spc="-25" dirty="0">
                <a:latin typeface="Times New Roman"/>
                <a:cs typeface="Times New Roman"/>
              </a:rPr>
              <a:t>= </a:t>
            </a:r>
            <a:r>
              <a:rPr sz="1900" i="1" spc="-20" dirty="0">
                <a:latin typeface="Times New Roman"/>
                <a:cs typeface="Times New Roman"/>
              </a:rPr>
              <a:t>yz </a:t>
            </a:r>
            <a:r>
              <a:rPr sz="1900" spc="-25" dirty="0">
                <a:latin typeface="Times New Roman"/>
                <a:cs typeface="Times New Roman"/>
              </a:rPr>
              <a:t>+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i="1" spc="-25" dirty="0">
                <a:latin typeface="Times New Roman"/>
                <a:cs typeface="Times New Roman"/>
              </a:rPr>
              <a:t>xz</a:t>
            </a:r>
            <a:r>
              <a:rPr sz="1900" spc="-25" dirty="0">
                <a:latin typeface="Times New Roman"/>
                <a:cs typeface="Times New Roman"/>
              </a:rPr>
              <a:t>’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83683" y="3749159"/>
            <a:ext cx="363855" cy="745490"/>
          </a:xfrm>
          <a:custGeom>
            <a:avLst/>
            <a:gdLst/>
            <a:ahLst/>
            <a:cxnLst/>
            <a:rect l="l" t="t" r="r" b="b"/>
            <a:pathLst>
              <a:path w="363854" h="745489">
                <a:moveTo>
                  <a:pt x="181809" y="0"/>
                </a:moveTo>
                <a:lnTo>
                  <a:pt x="124351" y="18997"/>
                </a:lnTo>
                <a:lnTo>
                  <a:pt x="74444" y="71900"/>
                </a:lnTo>
                <a:lnTo>
                  <a:pt x="53258" y="109147"/>
                </a:lnTo>
                <a:lnTo>
                  <a:pt x="35084" y="152570"/>
                </a:lnTo>
                <a:lnTo>
                  <a:pt x="20297" y="201400"/>
                </a:lnTo>
                <a:lnTo>
                  <a:pt x="9270" y="254872"/>
                </a:lnTo>
                <a:lnTo>
                  <a:pt x="2380" y="312216"/>
                </a:lnTo>
                <a:lnTo>
                  <a:pt x="0" y="372668"/>
                </a:lnTo>
                <a:lnTo>
                  <a:pt x="2380" y="433119"/>
                </a:lnTo>
                <a:lnTo>
                  <a:pt x="9270" y="490464"/>
                </a:lnTo>
                <a:lnTo>
                  <a:pt x="20297" y="543936"/>
                </a:lnTo>
                <a:lnTo>
                  <a:pt x="35084" y="592766"/>
                </a:lnTo>
                <a:lnTo>
                  <a:pt x="53258" y="636189"/>
                </a:lnTo>
                <a:lnTo>
                  <a:pt x="74444" y="673436"/>
                </a:lnTo>
                <a:lnTo>
                  <a:pt x="98266" y="703742"/>
                </a:lnTo>
                <a:lnTo>
                  <a:pt x="152323" y="740459"/>
                </a:lnTo>
                <a:lnTo>
                  <a:pt x="181809" y="745336"/>
                </a:lnTo>
                <a:lnTo>
                  <a:pt x="211249" y="740459"/>
                </a:lnTo>
                <a:lnTo>
                  <a:pt x="265241" y="703742"/>
                </a:lnTo>
                <a:lnTo>
                  <a:pt x="289042" y="673436"/>
                </a:lnTo>
                <a:lnTo>
                  <a:pt x="310213" y="636189"/>
                </a:lnTo>
                <a:lnTo>
                  <a:pt x="328376" y="592766"/>
                </a:lnTo>
                <a:lnTo>
                  <a:pt x="343158" y="543936"/>
                </a:lnTo>
                <a:lnTo>
                  <a:pt x="354181" y="490464"/>
                </a:lnTo>
                <a:lnTo>
                  <a:pt x="361070" y="433119"/>
                </a:lnTo>
                <a:lnTo>
                  <a:pt x="363450" y="372668"/>
                </a:lnTo>
                <a:lnTo>
                  <a:pt x="361070" y="312216"/>
                </a:lnTo>
                <a:lnTo>
                  <a:pt x="354181" y="254872"/>
                </a:lnTo>
                <a:lnTo>
                  <a:pt x="343158" y="201400"/>
                </a:lnTo>
                <a:lnTo>
                  <a:pt x="328376" y="152570"/>
                </a:lnTo>
                <a:lnTo>
                  <a:pt x="310213" y="109147"/>
                </a:lnTo>
                <a:lnTo>
                  <a:pt x="289042" y="71900"/>
                </a:lnTo>
                <a:lnTo>
                  <a:pt x="265241" y="41594"/>
                </a:lnTo>
                <a:lnTo>
                  <a:pt x="211249" y="4877"/>
                </a:lnTo>
                <a:lnTo>
                  <a:pt x="181809" y="0"/>
                </a:lnTo>
                <a:close/>
              </a:path>
            </a:pathLst>
          </a:custGeom>
          <a:ln w="12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55901" y="4161510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352" y="0"/>
                </a:lnTo>
              </a:path>
            </a:pathLst>
          </a:custGeom>
          <a:ln w="12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55901" y="4409956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352" y="0"/>
                </a:lnTo>
              </a:path>
            </a:pathLst>
          </a:custGeom>
          <a:ln w="12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60253" y="4161510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248445"/>
                </a:moveTo>
                <a:lnTo>
                  <a:pt x="0" y="0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89828" y="4161510"/>
            <a:ext cx="604520" cy="0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352" y="0"/>
                </a:lnTo>
              </a:path>
            </a:pathLst>
          </a:custGeom>
          <a:ln w="12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89828" y="4161510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445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89828" y="4409956"/>
            <a:ext cx="604520" cy="0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352" y="0"/>
                </a:lnTo>
              </a:path>
            </a:pathLst>
          </a:custGeom>
          <a:ln w="12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179" y="1030968"/>
            <a:ext cx="7560309" cy="6019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254"/>
              </a:spcBef>
              <a:tabLst>
                <a:tab pos="1055370" algn="l"/>
                <a:tab pos="2368550" algn="l"/>
                <a:tab pos="3679825" algn="l"/>
                <a:tab pos="5241925" algn="l"/>
                <a:tab pos="6063615" algn="l"/>
                <a:tab pos="7086600" algn="l"/>
              </a:tabLst>
            </a:pPr>
            <a:r>
              <a:rPr sz="1900" b="1" spc="-25" dirty="0">
                <a:latin typeface="Times New Roman"/>
                <a:cs typeface="Times New Roman"/>
              </a:rPr>
              <a:t>C</a:t>
            </a:r>
            <a:r>
              <a:rPr sz="1900" b="1" spc="-5" dirty="0">
                <a:latin typeface="Times New Roman"/>
                <a:cs typeface="Times New Roman"/>
              </a:rPr>
              <a:t>o</a:t>
            </a:r>
            <a:r>
              <a:rPr sz="1900" b="1" spc="-10" dirty="0">
                <a:latin typeface="Times New Roman"/>
                <a:cs typeface="Times New Roman"/>
              </a:rPr>
              <a:t>ntoh</a:t>
            </a:r>
            <a:r>
              <a:rPr sz="1900" b="1" spc="-5" dirty="0">
                <a:latin typeface="Times New Roman"/>
                <a:cs typeface="Times New Roman"/>
              </a:rPr>
              <a:t>.</a:t>
            </a:r>
            <a:r>
              <a:rPr sz="1900" b="1" dirty="0">
                <a:latin typeface="Times New Roman"/>
                <a:cs typeface="Times New Roman"/>
              </a:rPr>
              <a:t>	</a:t>
            </a:r>
            <a:r>
              <a:rPr sz="1900" spc="-10" dirty="0"/>
              <a:t>(</a:t>
            </a:r>
            <a:r>
              <a:rPr sz="1900" spc="-25" dirty="0"/>
              <a:t>K</a:t>
            </a:r>
            <a:r>
              <a:rPr sz="1900" spc="-10" dirty="0"/>
              <a:t>e</a:t>
            </a:r>
            <a:r>
              <a:rPr sz="1900" spc="-20" dirty="0"/>
              <a:t>l</a:t>
            </a:r>
            <a:r>
              <a:rPr sz="1900" spc="-5" dirty="0"/>
              <a:t>o</a:t>
            </a:r>
            <a:r>
              <a:rPr sz="1900" spc="-55" dirty="0"/>
              <a:t>m</a:t>
            </a:r>
            <a:r>
              <a:rPr sz="1900" spc="-5" dirty="0"/>
              <a:t>po</a:t>
            </a:r>
            <a:r>
              <a:rPr sz="1900" spc="-10" dirty="0"/>
              <a:t>k</a:t>
            </a:r>
            <a:r>
              <a:rPr sz="1900" dirty="0"/>
              <a:t>	</a:t>
            </a:r>
            <a:r>
              <a:rPr sz="1900" spc="-20" dirty="0"/>
              <a:t>b</a:t>
            </a:r>
            <a:r>
              <a:rPr sz="1900" spc="-10" dirty="0"/>
              <a:t>er</a:t>
            </a:r>
            <a:r>
              <a:rPr sz="1900" spc="-20" dirty="0"/>
              <a:t>l</a:t>
            </a:r>
            <a:r>
              <a:rPr sz="1900" spc="-10" dirty="0"/>
              <a:t>e</a:t>
            </a:r>
            <a:r>
              <a:rPr sz="1900" spc="-20" dirty="0"/>
              <a:t>bi</a:t>
            </a:r>
            <a:r>
              <a:rPr sz="1900" spc="-5" dirty="0"/>
              <a:t>h</a:t>
            </a:r>
            <a:r>
              <a:rPr sz="1900" spc="-10" dirty="0"/>
              <a:t>a</a:t>
            </a:r>
            <a:r>
              <a:rPr sz="1900" spc="-20" dirty="0"/>
              <a:t>n</a:t>
            </a:r>
            <a:r>
              <a:rPr sz="1900" spc="-10" dirty="0"/>
              <a:t>)</a:t>
            </a:r>
            <a:r>
              <a:rPr sz="1900" dirty="0"/>
              <a:t>	</a:t>
            </a:r>
            <a:r>
              <a:rPr sz="1900" spc="-15" dirty="0"/>
              <a:t>S</a:t>
            </a:r>
            <a:r>
              <a:rPr sz="1900" spc="-30" dirty="0"/>
              <a:t>e</a:t>
            </a:r>
            <a:r>
              <a:rPr sz="1900" spc="-20" dirty="0"/>
              <a:t>d</a:t>
            </a:r>
            <a:r>
              <a:rPr sz="1900" spc="-10" dirty="0"/>
              <a:t>er</a:t>
            </a:r>
            <a:r>
              <a:rPr sz="1900" spc="-5" dirty="0"/>
              <a:t>h</a:t>
            </a:r>
            <a:r>
              <a:rPr sz="1900" spc="-25" dirty="0"/>
              <a:t>a</a:t>
            </a:r>
            <a:r>
              <a:rPr sz="1900" spc="-5" dirty="0"/>
              <a:t>n</a:t>
            </a:r>
            <a:r>
              <a:rPr sz="1900" spc="-25" dirty="0"/>
              <a:t>a</a:t>
            </a:r>
            <a:r>
              <a:rPr sz="1900" spc="-5" dirty="0"/>
              <a:t>k</a:t>
            </a:r>
            <a:r>
              <a:rPr sz="1900" spc="-25" dirty="0"/>
              <a:t>a</a:t>
            </a:r>
            <a:r>
              <a:rPr sz="1900" spc="-10" dirty="0"/>
              <a:t>n</a:t>
            </a:r>
            <a:r>
              <a:rPr sz="1900" dirty="0"/>
              <a:t>	</a:t>
            </a:r>
            <a:r>
              <a:rPr sz="1900" spc="-25" dirty="0"/>
              <a:t>f</a:t>
            </a:r>
            <a:r>
              <a:rPr sz="1900" spc="-5" dirty="0"/>
              <a:t>u</a:t>
            </a:r>
            <a:r>
              <a:rPr sz="1900" spc="-20" dirty="0"/>
              <a:t>ng</a:t>
            </a:r>
            <a:r>
              <a:rPr sz="1900" spc="-5" dirty="0"/>
              <a:t>s</a:t>
            </a:r>
            <a:r>
              <a:rPr sz="1900" spc="-10" dirty="0"/>
              <a:t>i</a:t>
            </a:r>
            <a:r>
              <a:rPr sz="1900" dirty="0"/>
              <a:t>	</a:t>
            </a:r>
            <a:r>
              <a:rPr sz="1900" spc="-15" dirty="0"/>
              <a:t>B</a:t>
            </a:r>
            <a:r>
              <a:rPr sz="1900" spc="-20" dirty="0"/>
              <a:t>o</a:t>
            </a:r>
            <a:r>
              <a:rPr sz="1900" spc="-5" dirty="0"/>
              <a:t>ol</a:t>
            </a:r>
            <a:r>
              <a:rPr sz="1900" spc="-25" dirty="0"/>
              <a:t>e</a:t>
            </a:r>
            <a:r>
              <a:rPr sz="1900" spc="-10" dirty="0"/>
              <a:t>an</a:t>
            </a:r>
            <a:r>
              <a:rPr sz="1900" dirty="0"/>
              <a:t>	</a:t>
            </a:r>
            <a:r>
              <a:rPr sz="1900" spc="-35" dirty="0"/>
              <a:t>y</a:t>
            </a:r>
            <a:r>
              <a:rPr sz="1900" spc="-10" dirty="0"/>
              <a:t>a</a:t>
            </a:r>
            <a:r>
              <a:rPr sz="1900" spc="-20" dirty="0"/>
              <a:t>n</a:t>
            </a:r>
            <a:r>
              <a:rPr sz="1900" spc="-10" dirty="0"/>
              <a:t>g  </a:t>
            </a:r>
            <a:r>
              <a:rPr sz="1900" spc="-15" dirty="0"/>
              <a:t>bersesuaian </a:t>
            </a:r>
            <a:r>
              <a:rPr sz="1900" spc="-20" dirty="0"/>
              <a:t>dengan </a:t>
            </a:r>
            <a:r>
              <a:rPr sz="1900" spc="-15" dirty="0"/>
              <a:t>Peta </a:t>
            </a:r>
            <a:r>
              <a:rPr sz="1900" spc="-20" dirty="0"/>
              <a:t>Karnaugh di bawah</a:t>
            </a:r>
            <a:r>
              <a:rPr sz="1900" spc="85" dirty="0"/>
              <a:t> </a:t>
            </a:r>
            <a:r>
              <a:rPr sz="1900" spc="-10" dirty="0"/>
              <a:t>ini.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1573" y="1913694"/>
          <a:ext cx="3787774" cy="2349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783590"/>
                <a:gridCol w="764539"/>
                <a:gridCol w="765175"/>
                <a:gridCol w="765175"/>
              </a:tblGrid>
              <a:tr h="2370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764"/>
                        </a:lnSpc>
                      </a:pPr>
                      <a:r>
                        <a:rPr sz="1650" i="1" spc="-10" dirty="0">
                          <a:latin typeface="Times New Roman"/>
                          <a:cs typeface="Times New Roman"/>
                        </a:rPr>
                        <a:t>yz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3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1940" algn="r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379730" algn="l"/>
                        </a:tabLst>
                      </a:pPr>
                      <a:r>
                        <a:rPr sz="1650" i="1" dirty="0">
                          <a:latin typeface="Times New Roman"/>
                          <a:cs typeface="Times New Roman"/>
                        </a:rPr>
                        <a:t>wx	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546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30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40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58179" y="4532020"/>
            <a:ext cx="6883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9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900" spc="-10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051" y="4532020"/>
            <a:ext cx="56400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-10" dirty="0">
                <a:latin typeface="Times New Roman"/>
                <a:cs typeface="Times New Roman"/>
              </a:rPr>
              <a:t>f</a:t>
            </a:r>
            <a:r>
              <a:rPr sz="1900" spc="-10" dirty="0">
                <a:latin typeface="Times New Roman"/>
                <a:cs typeface="Times New Roman"/>
              </a:rPr>
              <a:t>(</a:t>
            </a:r>
            <a:r>
              <a:rPr sz="1900" i="1" spc="-10" dirty="0">
                <a:latin typeface="Times New Roman"/>
                <a:cs typeface="Times New Roman"/>
              </a:rPr>
              <a:t>w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10" dirty="0">
                <a:latin typeface="Times New Roman"/>
                <a:cs typeface="Times New Roman"/>
              </a:rPr>
              <a:t>x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1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z</a:t>
            </a:r>
            <a:r>
              <a:rPr sz="1900" spc="-5" dirty="0">
                <a:latin typeface="Times New Roman"/>
                <a:cs typeface="Times New Roman"/>
              </a:rPr>
              <a:t>) </a:t>
            </a:r>
            <a:r>
              <a:rPr sz="1900" spc="-15" dirty="0">
                <a:latin typeface="Times New Roman"/>
                <a:cs typeface="Times New Roman"/>
              </a:rPr>
              <a:t>= </a:t>
            </a:r>
            <a:r>
              <a:rPr sz="1900" i="1" spc="-15" dirty="0">
                <a:latin typeface="Times New Roman"/>
                <a:cs typeface="Times New Roman"/>
              </a:rPr>
              <a:t>xy</a:t>
            </a:r>
            <a:r>
              <a:rPr sz="1900" spc="-15" dirty="0">
                <a:latin typeface="Times New Roman"/>
                <a:cs typeface="Times New Roman"/>
              </a:rPr>
              <a:t>’</a:t>
            </a:r>
            <a:r>
              <a:rPr sz="1900" i="1" spc="-15" dirty="0">
                <a:latin typeface="Times New Roman"/>
                <a:cs typeface="Times New Roman"/>
              </a:rPr>
              <a:t>z </a:t>
            </a:r>
            <a:r>
              <a:rPr sz="1900" spc="-15" dirty="0">
                <a:latin typeface="Times New Roman"/>
                <a:cs typeface="Times New Roman"/>
              </a:rPr>
              <a:t>+ </a:t>
            </a:r>
            <a:r>
              <a:rPr sz="1900" i="1" spc="-15" dirty="0">
                <a:latin typeface="Times New Roman"/>
                <a:cs typeface="Times New Roman"/>
              </a:rPr>
              <a:t>wxz </a:t>
            </a:r>
            <a:r>
              <a:rPr sz="1900" spc="-15" dirty="0">
                <a:latin typeface="Times New Roman"/>
                <a:cs typeface="Times New Roman"/>
              </a:rPr>
              <a:t>+ </a:t>
            </a:r>
            <a:r>
              <a:rPr sz="1900" i="1" spc="-20" dirty="0">
                <a:latin typeface="Times New Roman"/>
                <a:cs typeface="Times New Roman"/>
              </a:rPr>
              <a:t>wyz </a:t>
            </a:r>
            <a:r>
              <a:rPr sz="1900" spc="-20" dirty="0">
                <a:latin typeface="Symbol"/>
                <a:cs typeface="Symbol"/>
              </a:rPr>
              <a:t>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masih </a:t>
            </a:r>
            <a:r>
              <a:rPr sz="1900" spc="-10" dirty="0">
                <a:latin typeface="Times New Roman"/>
                <a:cs typeface="Times New Roman"/>
              </a:rPr>
              <a:t>belum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sederhana.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0193" y="3379351"/>
            <a:ext cx="1224915" cy="326390"/>
          </a:xfrm>
          <a:custGeom>
            <a:avLst/>
            <a:gdLst/>
            <a:ahLst/>
            <a:cxnLst/>
            <a:rect l="l" t="t" r="r" b="b"/>
            <a:pathLst>
              <a:path w="1224914" h="326389">
                <a:moveTo>
                  <a:pt x="612231" y="0"/>
                </a:moveTo>
                <a:lnTo>
                  <a:pt x="540839" y="1097"/>
                </a:lnTo>
                <a:lnTo>
                  <a:pt x="471864" y="4308"/>
                </a:lnTo>
                <a:lnTo>
                  <a:pt x="405766" y="9511"/>
                </a:lnTo>
                <a:lnTo>
                  <a:pt x="343004" y="16583"/>
                </a:lnTo>
                <a:lnTo>
                  <a:pt x="284038" y="25401"/>
                </a:lnTo>
                <a:lnTo>
                  <a:pt x="229328" y="35844"/>
                </a:lnTo>
                <a:lnTo>
                  <a:pt x="179332" y="47789"/>
                </a:lnTo>
                <a:lnTo>
                  <a:pt x="134512" y="61113"/>
                </a:lnTo>
                <a:lnTo>
                  <a:pt x="95326" y="75695"/>
                </a:lnTo>
                <a:lnTo>
                  <a:pt x="35696" y="108142"/>
                </a:lnTo>
                <a:lnTo>
                  <a:pt x="4119" y="144150"/>
                </a:lnTo>
                <a:lnTo>
                  <a:pt x="0" y="163184"/>
                </a:lnTo>
                <a:lnTo>
                  <a:pt x="4119" y="182215"/>
                </a:lnTo>
                <a:lnTo>
                  <a:pt x="35696" y="218219"/>
                </a:lnTo>
                <a:lnTo>
                  <a:pt x="95326" y="250665"/>
                </a:lnTo>
                <a:lnTo>
                  <a:pt x="134512" y="265247"/>
                </a:lnTo>
                <a:lnTo>
                  <a:pt x="179332" y="278573"/>
                </a:lnTo>
                <a:lnTo>
                  <a:pt x="229328" y="290518"/>
                </a:lnTo>
                <a:lnTo>
                  <a:pt x="284038" y="300963"/>
                </a:lnTo>
                <a:lnTo>
                  <a:pt x="343004" y="309782"/>
                </a:lnTo>
                <a:lnTo>
                  <a:pt x="405766" y="316855"/>
                </a:lnTo>
                <a:lnTo>
                  <a:pt x="471864" y="322059"/>
                </a:lnTo>
                <a:lnTo>
                  <a:pt x="540839" y="325271"/>
                </a:lnTo>
                <a:lnTo>
                  <a:pt x="612231" y="326369"/>
                </a:lnTo>
                <a:lnTo>
                  <a:pt x="683624" y="325271"/>
                </a:lnTo>
                <a:lnTo>
                  <a:pt x="752599" y="322059"/>
                </a:lnTo>
                <a:lnTo>
                  <a:pt x="818697" y="316855"/>
                </a:lnTo>
                <a:lnTo>
                  <a:pt x="881459" y="309782"/>
                </a:lnTo>
                <a:lnTo>
                  <a:pt x="940425" y="300963"/>
                </a:lnTo>
                <a:lnTo>
                  <a:pt x="995135" y="290518"/>
                </a:lnTo>
                <a:lnTo>
                  <a:pt x="1045130" y="278573"/>
                </a:lnTo>
                <a:lnTo>
                  <a:pt x="1089951" y="265247"/>
                </a:lnTo>
                <a:lnTo>
                  <a:pt x="1129137" y="250665"/>
                </a:lnTo>
                <a:lnTo>
                  <a:pt x="1188767" y="218219"/>
                </a:lnTo>
                <a:lnTo>
                  <a:pt x="1220344" y="182215"/>
                </a:lnTo>
                <a:lnTo>
                  <a:pt x="1224463" y="163184"/>
                </a:lnTo>
                <a:lnTo>
                  <a:pt x="1220344" y="144150"/>
                </a:lnTo>
                <a:lnTo>
                  <a:pt x="1188767" y="108142"/>
                </a:lnTo>
                <a:lnTo>
                  <a:pt x="1129137" y="75695"/>
                </a:lnTo>
                <a:lnTo>
                  <a:pt x="1089951" y="61113"/>
                </a:lnTo>
                <a:lnTo>
                  <a:pt x="1045130" y="47789"/>
                </a:lnTo>
                <a:lnTo>
                  <a:pt x="995135" y="35844"/>
                </a:lnTo>
                <a:lnTo>
                  <a:pt x="940425" y="25401"/>
                </a:lnTo>
                <a:lnTo>
                  <a:pt x="881459" y="16583"/>
                </a:lnTo>
                <a:lnTo>
                  <a:pt x="818697" y="9511"/>
                </a:lnTo>
                <a:lnTo>
                  <a:pt x="752599" y="4308"/>
                </a:lnTo>
                <a:lnTo>
                  <a:pt x="683624" y="1097"/>
                </a:lnTo>
                <a:lnTo>
                  <a:pt x="612231" y="0"/>
                </a:lnTo>
                <a:close/>
              </a:path>
            </a:pathLst>
          </a:custGeom>
          <a:ln w="13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4872" y="3379351"/>
            <a:ext cx="367665" cy="704850"/>
          </a:xfrm>
          <a:custGeom>
            <a:avLst/>
            <a:gdLst/>
            <a:ahLst/>
            <a:cxnLst/>
            <a:rect l="l" t="t" r="r" b="b"/>
            <a:pathLst>
              <a:path w="367664" h="704850">
                <a:moveTo>
                  <a:pt x="183669" y="0"/>
                </a:moveTo>
                <a:lnTo>
                  <a:pt x="119613" y="22030"/>
                </a:lnTo>
                <a:lnTo>
                  <a:pt x="91003" y="48078"/>
                </a:lnTo>
                <a:lnTo>
                  <a:pt x="65366" y="82821"/>
                </a:lnTo>
                <a:lnTo>
                  <a:pt x="43222" y="125266"/>
                </a:lnTo>
                <a:lnTo>
                  <a:pt x="25093" y="174418"/>
                </a:lnTo>
                <a:lnTo>
                  <a:pt x="11499" y="229284"/>
                </a:lnTo>
                <a:lnTo>
                  <a:pt x="2961" y="288870"/>
                </a:lnTo>
                <a:lnTo>
                  <a:pt x="0" y="352181"/>
                </a:lnTo>
                <a:lnTo>
                  <a:pt x="2961" y="415487"/>
                </a:lnTo>
                <a:lnTo>
                  <a:pt x="11499" y="475070"/>
                </a:lnTo>
                <a:lnTo>
                  <a:pt x="25093" y="529935"/>
                </a:lnTo>
                <a:lnTo>
                  <a:pt x="43222" y="579088"/>
                </a:lnTo>
                <a:lnTo>
                  <a:pt x="65366" y="621535"/>
                </a:lnTo>
                <a:lnTo>
                  <a:pt x="91003" y="656280"/>
                </a:lnTo>
                <a:lnTo>
                  <a:pt x="119613" y="682329"/>
                </a:lnTo>
                <a:lnTo>
                  <a:pt x="183669" y="704362"/>
                </a:lnTo>
                <a:lnTo>
                  <a:pt x="216708" y="698688"/>
                </a:lnTo>
                <a:lnTo>
                  <a:pt x="276411" y="656280"/>
                </a:lnTo>
                <a:lnTo>
                  <a:pt x="302042" y="621535"/>
                </a:lnTo>
                <a:lnTo>
                  <a:pt x="324172" y="579088"/>
                </a:lnTo>
                <a:lnTo>
                  <a:pt x="342283" y="529935"/>
                </a:lnTo>
                <a:lnTo>
                  <a:pt x="355858" y="475070"/>
                </a:lnTo>
                <a:lnTo>
                  <a:pt x="364382" y="415487"/>
                </a:lnTo>
                <a:lnTo>
                  <a:pt x="367339" y="352181"/>
                </a:lnTo>
                <a:lnTo>
                  <a:pt x="364382" y="288870"/>
                </a:lnTo>
                <a:lnTo>
                  <a:pt x="355858" y="229284"/>
                </a:lnTo>
                <a:lnTo>
                  <a:pt x="342283" y="174418"/>
                </a:lnTo>
                <a:lnTo>
                  <a:pt x="324172" y="125266"/>
                </a:lnTo>
                <a:lnTo>
                  <a:pt x="302042" y="82821"/>
                </a:lnTo>
                <a:lnTo>
                  <a:pt x="276411" y="48078"/>
                </a:lnTo>
                <a:lnTo>
                  <a:pt x="247794" y="22030"/>
                </a:lnTo>
                <a:lnTo>
                  <a:pt x="183669" y="0"/>
                </a:lnTo>
                <a:close/>
              </a:path>
            </a:pathLst>
          </a:custGeom>
          <a:ln w="12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0193" y="2901610"/>
            <a:ext cx="367665" cy="763905"/>
          </a:xfrm>
          <a:custGeom>
            <a:avLst/>
            <a:gdLst/>
            <a:ahLst/>
            <a:cxnLst/>
            <a:rect l="l" t="t" r="r" b="b"/>
            <a:pathLst>
              <a:path w="367664" h="763904">
                <a:moveTo>
                  <a:pt x="183669" y="0"/>
                </a:moveTo>
                <a:lnTo>
                  <a:pt x="125581" y="19468"/>
                </a:lnTo>
                <a:lnTo>
                  <a:pt x="75157" y="73683"/>
                </a:lnTo>
                <a:lnTo>
                  <a:pt x="53761" y="111855"/>
                </a:lnTo>
                <a:lnTo>
                  <a:pt x="35411" y="156356"/>
                </a:lnTo>
                <a:lnTo>
                  <a:pt x="20483" y="206400"/>
                </a:lnTo>
                <a:lnTo>
                  <a:pt x="9354" y="261201"/>
                </a:lnTo>
                <a:lnTo>
                  <a:pt x="2401" y="319973"/>
                </a:lnTo>
                <a:lnTo>
                  <a:pt x="0" y="381930"/>
                </a:lnTo>
                <a:lnTo>
                  <a:pt x="2401" y="443883"/>
                </a:lnTo>
                <a:lnTo>
                  <a:pt x="9354" y="502652"/>
                </a:lnTo>
                <a:lnTo>
                  <a:pt x="20483" y="557452"/>
                </a:lnTo>
                <a:lnTo>
                  <a:pt x="35411" y="607496"/>
                </a:lnTo>
                <a:lnTo>
                  <a:pt x="53761" y="651998"/>
                </a:lnTo>
                <a:lnTo>
                  <a:pt x="75157" y="690172"/>
                </a:lnTo>
                <a:lnTo>
                  <a:pt x="99222" y="721232"/>
                </a:lnTo>
                <a:lnTo>
                  <a:pt x="153855" y="758862"/>
                </a:lnTo>
                <a:lnTo>
                  <a:pt x="183669" y="763861"/>
                </a:lnTo>
                <a:lnTo>
                  <a:pt x="213483" y="758862"/>
                </a:lnTo>
                <a:lnTo>
                  <a:pt x="268116" y="721232"/>
                </a:lnTo>
                <a:lnTo>
                  <a:pt x="292181" y="690172"/>
                </a:lnTo>
                <a:lnTo>
                  <a:pt x="313577" y="651998"/>
                </a:lnTo>
                <a:lnTo>
                  <a:pt x="331927" y="607496"/>
                </a:lnTo>
                <a:lnTo>
                  <a:pt x="346855" y="557452"/>
                </a:lnTo>
                <a:lnTo>
                  <a:pt x="357984" y="502652"/>
                </a:lnTo>
                <a:lnTo>
                  <a:pt x="364937" y="443883"/>
                </a:lnTo>
                <a:lnTo>
                  <a:pt x="367339" y="381930"/>
                </a:lnTo>
                <a:lnTo>
                  <a:pt x="364937" y="319973"/>
                </a:lnTo>
                <a:lnTo>
                  <a:pt x="357984" y="261201"/>
                </a:lnTo>
                <a:lnTo>
                  <a:pt x="346855" y="206400"/>
                </a:lnTo>
                <a:lnTo>
                  <a:pt x="331927" y="156356"/>
                </a:lnTo>
                <a:lnTo>
                  <a:pt x="313577" y="111855"/>
                </a:lnTo>
                <a:lnTo>
                  <a:pt x="292181" y="73683"/>
                </a:lnTo>
                <a:lnTo>
                  <a:pt x="268116" y="42625"/>
                </a:lnTo>
                <a:lnTo>
                  <a:pt x="213483" y="4998"/>
                </a:lnTo>
                <a:lnTo>
                  <a:pt x="183669" y="0"/>
                </a:lnTo>
                <a:close/>
              </a:path>
            </a:pathLst>
          </a:custGeom>
          <a:ln w="12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289" y="1568579"/>
            <a:ext cx="32708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Penyelesaian </a:t>
            </a:r>
            <a:r>
              <a:rPr spc="20" dirty="0"/>
              <a:t>yang </a:t>
            </a:r>
            <a:r>
              <a:rPr spc="15" dirty="0"/>
              <a:t>lebih</a:t>
            </a:r>
            <a:r>
              <a:rPr spc="-40" dirty="0"/>
              <a:t> </a:t>
            </a:r>
            <a:r>
              <a:rPr spc="10" dirty="0"/>
              <a:t>minimal: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2817" y="2280984"/>
            <a:ext cx="2317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742" y="2045207"/>
            <a:ext cx="2760345" cy="861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3300">
              <a:lnSpc>
                <a:spcPts val="1889"/>
              </a:lnSpc>
              <a:spcBef>
                <a:spcPts val="120"/>
              </a:spcBef>
            </a:pPr>
            <a:r>
              <a:rPr sz="1600" i="1" spc="10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986790">
              <a:lnSpc>
                <a:spcPts val="1889"/>
              </a:lnSpc>
              <a:tabLst>
                <a:tab pos="1768475" algn="l"/>
                <a:tab pos="2541270" algn="l"/>
              </a:tabLst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95605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wx	</a:t>
            </a:r>
            <a:r>
              <a:rPr sz="1600" spc="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0066" y="2547446"/>
          <a:ext cx="3107689" cy="1821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772160"/>
                <a:gridCol w="772159"/>
                <a:gridCol w="772160"/>
              </a:tblGrid>
              <a:tr h="454763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134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965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082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15188" y="3089072"/>
            <a:ext cx="231775" cy="1184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132" y="4903268"/>
            <a:ext cx="233045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10" dirty="0">
                <a:latin typeface="Times New Roman"/>
                <a:cs typeface="Times New Roman"/>
              </a:rPr>
              <a:t>f</a:t>
            </a:r>
            <a:r>
              <a:rPr sz="1850" spc="10" dirty="0">
                <a:latin typeface="Times New Roman"/>
                <a:cs typeface="Times New Roman"/>
              </a:rPr>
              <a:t>(</a:t>
            </a:r>
            <a:r>
              <a:rPr sz="1850" i="1" spc="10" dirty="0">
                <a:latin typeface="Times New Roman"/>
                <a:cs typeface="Times New Roman"/>
              </a:rPr>
              <a:t>w</a:t>
            </a:r>
            <a:r>
              <a:rPr sz="1850" spc="10" dirty="0">
                <a:latin typeface="Times New Roman"/>
                <a:cs typeface="Times New Roman"/>
              </a:rPr>
              <a:t>, </a:t>
            </a:r>
            <a:r>
              <a:rPr sz="1850" i="1" spc="5" dirty="0">
                <a:latin typeface="Times New Roman"/>
                <a:cs typeface="Times New Roman"/>
              </a:rPr>
              <a:t>x</a:t>
            </a:r>
            <a:r>
              <a:rPr sz="1850" spc="5" dirty="0">
                <a:latin typeface="Times New Roman"/>
                <a:cs typeface="Times New Roman"/>
              </a:rPr>
              <a:t>, </a:t>
            </a:r>
            <a:r>
              <a:rPr sz="1850" i="1" spc="5" dirty="0">
                <a:latin typeface="Times New Roman"/>
                <a:cs typeface="Times New Roman"/>
              </a:rPr>
              <a:t>y</a:t>
            </a:r>
            <a:r>
              <a:rPr sz="1850" spc="5" dirty="0">
                <a:latin typeface="Times New Roman"/>
                <a:cs typeface="Times New Roman"/>
              </a:rPr>
              <a:t>, </a:t>
            </a:r>
            <a:r>
              <a:rPr sz="1850" i="1" spc="15" dirty="0">
                <a:latin typeface="Times New Roman"/>
                <a:cs typeface="Times New Roman"/>
              </a:rPr>
              <a:t>z</a:t>
            </a:r>
            <a:r>
              <a:rPr sz="1850" spc="15" dirty="0">
                <a:latin typeface="Times New Roman"/>
                <a:cs typeface="Times New Roman"/>
              </a:rPr>
              <a:t>) </a:t>
            </a:r>
            <a:r>
              <a:rPr sz="1850" spc="20" dirty="0">
                <a:latin typeface="Times New Roman"/>
                <a:cs typeface="Times New Roman"/>
              </a:rPr>
              <a:t>= </a:t>
            </a:r>
            <a:r>
              <a:rPr sz="1850" i="1" spc="10" dirty="0">
                <a:latin typeface="Times New Roman"/>
                <a:cs typeface="Times New Roman"/>
              </a:rPr>
              <a:t>xy</a:t>
            </a:r>
            <a:r>
              <a:rPr sz="1850" spc="10" dirty="0">
                <a:latin typeface="Times New Roman"/>
                <a:cs typeface="Times New Roman"/>
              </a:rPr>
              <a:t>’</a:t>
            </a:r>
            <a:r>
              <a:rPr sz="1850" i="1" spc="10" dirty="0">
                <a:latin typeface="Times New Roman"/>
                <a:cs typeface="Times New Roman"/>
              </a:rPr>
              <a:t>z </a:t>
            </a:r>
            <a:r>
              <a:rPr sz="1850" spc="20" dirty="0">
                <a:latin typeface="Times New Roman"/>
                <a:cs typeface="Times New Roman"/>
              </a:rPr>
              <a:t>+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wyz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5064" y="4903268"/>
            <a:ext cx="212407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15" dirty="0">
                <a:latin typeface="Times New Roman"/>
                <a:cs typeface="Times New Roman"/>
              </a:rPr>
              <a:t>===&gt; </a:t>
            </a:r>
            <a:r>
              <a:rPr sz="1850" spc="10" dirty="0">
                <a:latin typeface="Times New Roman"/>
                <a:cs typeface="Times New Roman"/>
              </a:rPr>
              <a:t>lebih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sederhana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4508" y="3046546"/>
            <a:ext cx="354330" cy="724535"/>
          </a:xfrm>
          <a:custGeom>
            <a:avLst/>
            <a:gdLst/>
            <a:ahLst/>
            <a:cxnLst/>
            <a:rect l="l" t="t" r="r" b="b"/>
            <a:pathLst>
              <a:path w="354329" h="724535">
                <a:moveTo>
                  <a:pt x="0" y="362405"/>
                </a:moveTo>
                <a:lnTo>
                  <a:pt x="2847" y="427342"/>
                </a:lnTo>
                <a:lnTo>
                  <a:pt x="11057" y="488517"/>
                </a:lnTo>
                <a:lnTo>
                  <a:pt x="24136" y="544894"/>
                </a:lnTo>
                <a:lnTo>
                  <a:pt x="41587" y="595439"/>
                </a:lnTo>
                <a:lnTo>
                  <a:pt x="62915" y="639116"/>
                </a:lnTo>
                <a:lnTo>
                  <a:pt x="87623" y="674890"/>
                </a:lnTo>
                <a:lnTo>
                  <a:pt x="115217" y="701724"/>
                </a:lnTo>
                <a:lnTo>
                  <a:pt x="177077" y="724434"/>
                </a:lnTo>
                <a:lnTo>
                  <a:pt x="208954" y="718584"/>
                </a:lnTo>
                <a:lnTo>
                  <a:pt x="266531" y="674890"/>
                </a:lnTo>
                <a:lnTo>
                  <a:pt x="291240" y="639116"/>
                </a:lnTo>
                <a:lnTo>
                  <a:pt x="312567" y="595439"/>
                </a:lnTo>
                <a:lnTo>
                  <a:pt x="330018" y="544894"/>
                </a:lnTo>
                <a:lnTo>
                  <a:pt x="343097" y="488517"/>
                </a:lnTo>
                <a:lnTo>
                  <a:pt x="351308" y="427342"/>
                </a:lnTo>
                <a:lnTo>
                  <a:pt x="354155" y="362405"/>
                </a:lnTo>
                <a:lnTo>
                  <a:pt x="351308" y="297356"/>
                </a:lnTo>
                <a:lnTo>
                  <a:pt x="343097" y="236094"/>
                </a:lnTo>
                <a:lnTo>
                  <a:pt x="330018" y="179651"/>
                </a:lnTo>
                <a:lnTo>
                  <a:pt x="312567" y="129059"/>
                </a:lnTo>
                <a:lnTo>
                  <a:pt x="291240" y="85350"/>
                </a:lnTo>
                <a:lnTo>
                  <a:pt x="266531" y="49558"/>
                </a:lnTo>
                <a:lnTo>
                  <a:pt x="238937" y="22714"/>
                </a:lnTo>
                <a:lnTo>
                  <a:pt x="177077" y="0"/>
                </a:lnTo>
                <a:lnTo>
                  <a:pt x="145200" y="5850"/>
                </a:lnTo>
                <a:lnTo>
                  <a:pt x="87623" y="49558"/>
                </a:lnTo>
                <a:lnTo>
                  <a:pt x="62915" y="85350"/>
                </a:lnTo>
                <a:lnTo>
                  <a:pt x="41587" y="129059"/>
                </a:lnTo>
                <a:lnTo>
                  <a:pt x="24136" y="179651"/>
                </a:lnTo>
                <a:lnTo>
                  <a:pt x="11057" y="236094"/>
                </a:lnTo>
                <a:lnTo>
                  <a:pt x="2847" y="297356"/>
                </a:lnTo>
                <a:lnTo>
                  <a:pt x="0" y="362405"/>
                </a:lnTo>
                <a:close/>
              </a:path>
            </a:pathLst>
          </a:custGeom>
          <a:ln w="12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7136" y="3456244"/>
            <a:ext cx="478155" cy="725170"/>
          </a:xfrm>
          <a:custGeom>
            <a:avLst/>
            <a:gdLst/>
            <a:ahLst/>
            <a:cxnLst/>
            <a:rect l="l" t="t" r="r" b="b"/>
            <a:pathLst>
              <a:path w="478154" h="725170">
                <a:moveTo>
                  <a:pt x="0" y="362388"/>
                </a:moveTo>
                <a:lnTo>
                  <a:pt x="3134" y="420990"/>
                </a:lnTo>
                <a:lnTo>
                  <a:pt x="12207" y="476650"/>
                </a:lnTo>
                <a:lnTo>
                  <a:pt x="26722" y="528607"/>
                </a:lnTo>
                <a:lnTo>
                  <a:pt x="46182" y="576102"/>
                </a:lnTo>
                <a:lnTo>
                  <a:pt x="70093" y="618374"/>
                </a:lnTo>
                <a:lnTo>
                  <a:pt x="97956" y="654665"/>
                </a:lnTo>
                <a:lnTo>
                  <a:pt x="129277" y="684214"/>
                </a:lnTo>
                <a:lnTo>
                  <a:pt x="163559" y="706261"/>
                </a:lnTo>
                <a:lnTo>
                  <a:pt x="200305" y="720047"/>
                </a:lnTo>
                <a:lnTo>
                  <a:pt x="239020" y="724811"/>
                </a:lnTo>
                <a:lnTo>
                  <a:pt x="277777" y="720047"/>
                </a:lnTo>
                <a:lnTo>
                  <a:pt x="314547" y="706261"/>
                </a:lnTo>
                <a:lnTo>
                  <a:pt x="348839" y="684214"/>
                </a:lnTo>
                <a:lnTo>
                  <a:pt x="380158" y="654665"/>
                </a:lnTo>
                <a:lnTo>
                  <a:pt x="408012" y="618374"/>
                </a:lnTo>
                <a:lnTo>
                  <a:pt x="431907" y="576102"/>
                </a:lnTo>
                <a:lnTo>
                  <a:pt x="451351" y="528607"/>
                </a:lnTo>
                <a:lnTo>
                  <a:pt x="465850" y="476650"/>
                </a:lnTo>
                <a:lnTo>
                  <a:pt x="474911" y="420990"/>
                </a:lnTo>
                <a:lnTo>
                  <a:pt x="478041" y="362388"/>
                </a:lnTo>
                <a:lnTo>
                  <a:pt x="474911" y="303687"/>
                </a:lnTo>
                <a:lnTo>
                  <a:pt x="465850" y="247972"/>
                </a:lnTo>
                <a:lnTo>
                  <a:pt x="451351" y="195995"/>
                </a:lnTo>
                <a:lnTo>
                  <a:pt x="431907" y="148509"/>
                </a:lnTo>
                <a:lnTo>
                  <a:pt x="408012" y="106264"/>
                </a:lnTo>
                <a:lnTo>
                  <a:pt x="380158" y="70015"/>
                </a:lnTo>
                <a:lnTo>
                  <a:pt x="348839" y="40511"/>
                </a:lnTo>
                <a:lnTo>
                  <a:pt x="314547" y="18506"/>
                </a:lnTo>
                <a:lnTo>
                  <a:pt x="277777" y="4751"/>
                </a:lnTo>
                <a:lnTo>
                  <a:pt x="239020" y="0"/>
                </a:lnTo>
                <a:lnTo>
                  <a:pt x="200305" y="4751"/>
                </a:lnTo>
                <a:lnTo>
                  <a:pt x="163559" y="18506"/>
                </a:lnTo>
                <a:lnTo>
                  <a:pt x="129277" y="40511"/>
                </a:lnTo>
                <a:lnTo>
                  <a:pt x="97956" y="70015"/>
                </a:lnTo>
                <a:lnTo>
                  <a:pt x="70093" y="106264"/>
                </a:lnTo>
                <a:lnTo>
                  <a:pt x="46182" y="148509"/>
                </a:lnTo>
                <a:lnTo>
                  <a:pt x="26722" y="195995"/>
                </a:lnTo>
                <a:lnTo>
                  <a:pt x="12207" y="247972"/>
                </a:lnTo>
                <a:lnTo>
                  <a:pt x="3134" y="303687"/>
                </a:lnTo>
                <a:lnTo>
                  <a:pt x="0" y="362388"/>
                </a:lnTo>
                <a:close/>
              </a:path>
            </a:pathLst>
          </a:custGeom>
          <a:ln w="12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476" y="433197"/>
            <a:ext cx="5017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Review </a:t>
            </a: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Aljabar</a:t>
            </a:r>
            <a:r>
              <a:rPr sz="4000" spc="4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Boolean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Hukum </a:t>
            </a:r>
            <a:r>
              <a:rPr dirty="0"/>
              <a:t>dasar</a:t>
            </a:r>
            <a:r>
              <a:rPr spc="-40" dirty="0"/>
              <a:t> </a:t>
            </a:r>
            <a:r>
              <a:rPr dirty="0"/>
              <a:t>:</a:t>
            </a:r>
          </a:p>
          <a:p>
            <a:pPr marL="561340" indent="-229235">
              <a:lnSpc>
                <a:spcPct val="100000"/>
              </a:lnSpc>
              <a:spcBef>
                <a:spcPts val="195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+ 0 =</a:t>
            </a:r>
            <a:r>
              <a:rPr spc="-10" dirty="0"/>
              <a:t> </a:t>
            </a:r>
            <a:r>
              <a:rPr dirty="0"/>
              <a:t>A</a:t>
            </a:r>
          </a:p>
          <a:p>
            <a:pPr marL="561340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. 0 =</a:t>
            </a:r>
            <a:r>
              <a:rPr spc="-5" dirty="0"/>
              <a:t> </a:t>
            </a:r>
            <a:r>
              <a:rPr dirty="0"/>
              <a:t>0</a:t>
            </a:r>
          </a:p>
          <a:p>
            <a:pPr marL="561340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+ 1 =</a:t>
            </a:r>
            <a:r>
              <a:rPr spc="-10" dirty="0"/>
              <a:t> </a:t>
            </a:r>
            <a:r>
              <a:rPr dirty="0"/>
              <a:t>1</a:t>
            </a:r>
          </a:p>
          <a:p>
            <a:pPr marL="561340" indent="-229235">
              <a:lnSpc>
                <a:spcPct val="100000"/>
              </a:lnSpc>
              <a:spcBef>
                <a:spcPts val="19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. 1 =</a:t>
            </a:r>
            <a:r>
              <a:rPr spc="-10" dirty="0"/>
              <a:t> </a:t>
            </a:r>
            <a:r>
              <a:rPr dirty="0"/>
              <a:t>A</a:t>
            </a:r>
          </a:p>
          <a:p>
            <a:pPr marL="561340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+ A =</a:t>
            </a:r>
            <a:r>
              <a:rPr spc="-10" dirty="0"/>
              <a:t> </a:t>
            </a:r>
            <a:r>
              <a:rPr dirty="0"/>
              <a:t>A</a:t>
            </a:r>
          </a:p>
          <a:p>
            <a:pPr marL="561340" indent="-229235">
              <a:lnSpc>
                <a:spcPct val="100000"/>
              </a:lnSpc>
              <a:spcBef>
                <a:spcPts val="185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. A =</a:t>
            </a:r>
            <a:r>
              <a:rPr spc="-15" dirty="0"/>
              <a:t> </a:t>
            </a:r>
            <a:r>
              <a:rPr dirty="0"/>
              <a:t>A</a:t>
            </a:r>
          </a:p>
          <a:p>
            <a:pPr marL="561340" indent="-229235">
              <a:lnSpc>
                <a:spcPct val="100000"/>
              </a:lnSpc>
              <a:spcBef>
                <a:spcPts val="19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+ </a:t>
            </a:r>
            <a:r>
              <a:rPr spc="-40" dirty="0"/>
              <a:t>A’ </a:t>
            </a:r>
            <a:r>
              <a:rPr dirty="0"/>
              <a:t>=</a:t>
            </a:r>
            <a:r>
              <a:rPr spc="25" dirty="0"/>
              <a:t> </a:t>
            </a:r>
            <a:r>
              <a:rPr dirty="0"/>
              <a:t>1</a:t>
            </a:r>
          </a:p>
          <a:p>
            <a:pPr marL="561340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dirty="0"/>
              <a:t>A . </a:t>
            </a:r>
            <a:r>
              <a:rPr spc="-45" dirty="0"/>
              <a:t>A’ </a:t>
            </a:r>
            <a:r>
              <a:rPr dirty="0"/>
              <a:t>=</a:t>
            </a:r>
            <a:r>
              <a:rPr spc="25" dirty="0"/>
              <a:t> </a:t>
            </a:r>
            <a:r>
              <a:rPr dirty="0"/>
              <a:t>0</a:t>
            </a:r>
          </a:p>
          <a:p>
            <a:pPr marL="172720" indent="-160655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173355" algn="l"/>
              </a:tabLst>
            </a:pPr>
            <a:r>
              <a:rPr spc="-5" dirty="0"/>
              <a:t>Hukum </a:t>
            </a:r>
            <a:r>
              <a:rPr spc="-10" dirty="0"/>
              <a:t>Komutatif</a:t>
            </a:r>
            <a:r>
              <a:rPr spc="-55" dirty="0"/>
              <a:t> </a:t>
            </a:r>
            <a:r>
              <a:rPr dirty="0"/>
              <a:t>:</a:t>
            </a:r>
          </a:p>
          <a:p>
            <a:pPr marL="561340" lvl="1" indent="-229235">
              <a:lnSpc>
                <a:spcPct val="100000"/>
              </a:lnSpc>
              <a:spcBef>
                <a:spcPts val="185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sz="1800" b="1" dirty="0">
                <a:latin typeface="Calibri"/>
                <a:cs typeface="Calibri"/>
              </a:rPr>
              <a:t>A + B = B +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9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sz="1800" b="1" dirty="0">
                <a:latin typeface="Calibri"/>
                <a:cs typeface="Calibri"/>
              </a:rPr>
              <a:t>A . B = B .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1285" indent="-1092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121920" algn="l"/>
              </a:tabLst>
            </a:pPr>
            <a:r>
              <a:rPr spc="-5" dirty="0"/>
              <a:t>Hukum </a:t>
            </a:r>
            <a:r>
              <a:rPr dirty="0"/>
              <a:t>De</a:t>
            </a:r>
            <a:r>
              <a:rPr spc="-35" dirty="0"/>
              <a:t> </a:t>
            </a:r>
            <a:r>
              <a:rPr spc="-15" dirty="0"/>
              <a:t>Morgan</a:t>
            </a:r>
          </a:p>
          <a:p>
            <a:pPr marL="561340" lvl="1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sz="1800" b="1" dirty="0">
                <a:latin typeface="Calibri"/>
                <a:cs typeface="Calibri"/>
              </a:rPr>
              <a:t>( A + B )’ = </a:t>
            </a:r>
            <a:r>
              <a:rPr sz="1800" b="1" spc="-45" dirty="0">
                <a:latin typeface="Calibri"/>
                <a:cs typeface="Calibri"/>
              </a:rPr>
              <a:t>A’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B’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80"/>
              </a:spcBef>
              <a:buClr>
                <a:srgbClr val="9B2C1F"/>
              </a:buClr>
              <a:buSzPct val="83333"/>
              <a:buFont typeface="Wingdings"/>
              <a:buChar char=""/>
              <a:tabLst>
                <a:tab pos="561975" algn="l"/>
              </a:tabLst>
            </a:pPr>
            <a:r>
              <a:rPr sz="1800" b="1" dirty="0">
                <a:latin typeface="Calibri"/>
                <a:cs typeface="Calibri"/>
              </a:rPr>
              <a:t>( A . B )’ = </a:t>
            </a:r>
            <a:r>
              <a:rPr sz="1800" b="1" spc="-40" dirty="0">
                <a:latin typeface="Calibri"/>
                <a:cs typeface="Calibri"/>
              </a:rPr>
              <a:t>A’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4028" y="1461896"/>
            <a:ext cx="2832735" cy="23304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30"/>
              </a:spcBef>
              <a:buFont typeface="Calibri"/>
              <a:buChar char="•"/>
              <a:tabLst>
                <a:tab pos="179070" algn="l"/>
              </a:tabLst>
            </a:pPr>
            <a:r>
              <a:rPr sz="1800" b="1" spc="-5" dirty="0">
                <a:latin typeface="Calibri"/>
                <a:cs typeface="Calibri"/>
              </a:rPr>
              <a:t>Hukum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Assosiatif</a:t>
            </a:r>
            <a:endParaRPr sz="1800">
              <a:latin typeface="Calibri"/>
              <a:cs typeface="Calibri"/>
            </a:endParaRPr>
          </a:p>
          <a:p>
            <a:pPr marL="702945" lvl="1" indent="-233679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03580" algn="l"/>
              </a:tabLst>
            </a:pPr>
            <a:r>
              <a:rPr sz="1800" b="1" dirty="0">
                <a:latin typeface="Calibri"/>
                <a:cs typeface="Calibri"/>
              </a:rPr>
              <a:t>A + B + C = A + ( B + C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02945" lvl="1" indent="-233679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03580" algn="l"/>
              </a:tabLst>
            </a:pPr>
            <a:r>
              <a:rPr sz="1800" b="1" dirty="0">
                <a:latin typeface="Calibri"/>
                <a:cs typeface="Calibri"/>
              </a:rPr>
              <a:t>A . B . C = A . ( B . C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spcBef>
                <a:spcPts val="430"/>
              </a:spcBef>
              <a:buFont typeface="Calibri"/>
              <a:buChar char="•"/>
              <a:tabLst>
                <a:tab pos="179070" algn="l"/>
              </a:tabLst>
            </a:pPr>
            <a:r>
              <a:rPr sz="1800" b="1" spc="-5" dirty="0">
                <a:latin typeface="Calibri"/>
                <a:cs typeface="Calibri"/>
              </a:rPr>
              <a:t>Hukum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Distributif</a:t>
            </a:r>
            <a:endParaRPr sz="1800">
              <a:latin typeface="Calibri"/>
              <a:cs typeface="Calibri"/>
            </a:endParaRPr>
          </a:p>
          <a:p>
            <a:pPr marL="702945" lvl="1" indent="-233679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03580" algn="l"/>
              </a:tabLst>
            </a:pPr>
            <a:r>
              <a:rPr sz="1800" b="1" dirty="0">
                <a:latin typeface="Calibri"/>
                <a:cs typeface="Calibri"/>
              </a:rPr>
              <a:t>A . ( B + C ) = AB +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spcBef>
                <a:spcPts val="434"/>
              </a:spcBef>
              <a:buFont typeface="Calibri"/>
              <a:buChar char="•"/>
              <a:tabLst>
                <a:tab pos="179070" algn="l"/>
              </a:tabLst>
            </a:pPr>
            <a:r>
              <a:rPr sz="1800" b="1" spc="-5" dirty="0">
                <a:latin typeface="Calibri"/>
                <a:cs typeface="Calibri"/>
              </a:rPr>
              <a:t>Hukum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Absorsif</a:t>
            </a:r>
            <a:endParaRPr sz="1800">
              <a:latin typeface="Calibri"/>
              <a:cs typeface="Calibri"/>
            </a:endParaRPr>
          </a:p>
          <a:p>
            <a:pPr marL="702945" lvl="1" indent="-233679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03580" algn="l"/>
              </a:tabLst>
            </a:pPr>
            <a:r>
              <a:rPr sz="1800" b="1" dirty="0">
                <a:latin typeface="Calibri"/>
                <a:cs typeface="Calibri"/>
              </a:rPr>
              <a:t>A + AB 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827" y="6320129"/>
            <a:ext cx="307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Catatan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b="1" spc="-5" dirty="0">
                <a:latin typeface="Calibri"/>
                <a:cs typeface="Calibri"/>
              </a:rPr>
              <a:t>tanda </a:t>
            </a:r>
            <a:r>
              <a:rPr sz="1800" b="1" dirty="0">
                <a:latin typeface="Calibri"/>
                <a:cs typeface="Calibri"/>
              </a:rPr>
              <a:t>(‘) 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komplemen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078" y="1645133"/>
            <a:ext cx="7512684" cy="5962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50"/>
              </a:spcBef>
              <a:tabLst>
                <a:tab pos="1513205" algn="l"/>
              </a:tabLst>
            </a:pPr>
            <a:r>
              <a:rPr sz="1900" b="1" spc="5" dirty="0">
                <a:latin typeface="Times New Roman"/>
                <a:cs typeface="Times New Roman"/>
              </a:rPr>
              <a:t>Contoh</a:t>
            </a:r>
            <a:r>
              <a:rPr sz="1900" b="1" spc="170" dirty="0">
                <a:latin typeface="Times New Roman"/>
                <a:cs typeface="Times New Roman"/>
              </a:rPr>
              <a:t> </a:t>
            </a:r>
            <a:r>
              <a:rPr sz="1900" b="1" spc="5" dirty="0">
                <a:latin typeface="Times New Roman"/>
                <a:cs typeface="Times New Roman"/>
              </a:rPr>
              <a:t>5.16.	</a:t>
            </a:r>
            <a:r>
              <a:rPr sz="1900" dirty="0"/>
              <a:t>Sederhanakan </a:t>
            </a:r>
            <a:r>
              <a:rPr sz="1900" spc="5" dirty="0"/>
              <a:t>fungsi </a:t>
            </a:r>
            <a:r>
              <a:rPr sz="1900" dirty="0"/>
              <a:t>Boolean </a:t>
            </a:r>
            <a:r>
              <a:rPr sz="1900" spc="5" dirty="0"/>
              <a:t>yang </a:t>
            </a:r>
            <a:r>
              <a:rPr sz="1900" dirty="0"/>
              <a:t>bersesuaian </a:t>
            </a:r>
            <a:r>
              <a:rPr sz="1900" spc="5" dirty="0"/>
              <a:t>dengan Peta  </a:t>
            </a:r>
            <a:r>
              <a:rPr sz="1900" dirty="0"/>
              <a:t>Karnaugh </a:t>
            </a:r>
            <a:r>
              <a:rPr sz="1900" spc="5" dirty="0"/>
              <a:t>di </a:t>
            </a:r>
            <a:r>
              <a:rPr sz="1900" dirty="0"/>
              <a:t>bawah</a:t>
            </a:r>
            <a:r>
              <a:rPr sz="1900" spc="-25" dirty="0"/>
              <a:t> </a:t>
            </a:r>
            <a:r>
              <a:rPr sz="1900" spc="5" dirty="0"/>
              <a:t>ini.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078" y="5062478"/>
            <a:ext cx="681355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900" dirty="0">
                <a:latin typeface="Times New Roman"/>
                <a:cs typeface="Times New Roman"/>
              </a:rPr>
              <a:t>: (lihat Peta Karnaugh </a:t>
            </a:r>
            <a:r>
              <a:rPr sz="1900" spc="5" dirty="0">
                <a:latin typeface="Times New Roman"/>
                <a:cs typeface="Times New Roman"/>
              </a:rPr>
              <a:t>di </a:t>
            </a:r>
            <a:r>
              <a:rPr sz="1900" dirty="0">
                <a:latin typeface="Times New Roman"/>
                <a:cs typeface="Times New Roman"/>
              </a:rPr>
              <a:t>atas)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a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i="1" spc="-5" dirty="0">
                <a:latin typeface="Times New Roman"/>
                <a:cs typeface="Times New Roman"/>
              </a:rPr>
              <a:t>c</a:t>
            </a:r>
            <a:r>
              <a:rPr sz="1900" spc="-5" dirty="0">
                <a:latin typeface="Times New Roman"/>
                <a:cs typeface="Times New Roman"/>
              </a:rPr>
              <a:t>, </a:t>
            </a:r>
            <a:r>
              <a:rPr sz="1900" i="1" spc="5" dirty="0">
                <a:latin typeface="Times New Roman"/>
                <a:cs typeface="Times New Roman"/>
              </a:rPr>
              <a:t>d</a:t>
            </a:r>
            <a:r>
              <a:rPr sz="1900" spc="5" dirty="0">
                <a:latin typeface="Times New Roman"/>
                <a:cs typeface="Times New Roman"/>
              </a:rPr>
              <a:t>) </a:t>
            </a:r>
            <a:r>
              <a:rPr sz="1900" spc="10" dirty="0">
                <a:latin typeface="Times New Roman"/>
                <a:cs typeface="Times New Roman"/>
              </a:rPr>
              <a:t>= </a:t>
            </a:r>
            <a:r>
              <a:rPr sz="1900" i="1" spc="5" dirty="0">
                <a:latin typeface="Times New Roman"/>
                <a:cs typeface="Times New Roman"/>
              </a:rPr>
              <a:t>ab </a:t>
            </a:r>
            <a:r>
              <a:rPr sz="1900" spc="10" dirty="0">
                <a:latin typeface="Times New Roman"/>
                <a:cs typeface="Times New Roman"/>
              </a:rPr>
              <a:t>+ </a:t>
            </a:r>
            <a:r>
              <a:rPr sz="1900" i="1" spc="5" dirty="0">
                <a:latin typeface="Times New Roman"/>
                <a:cs typeface="Times New Roman"/>
              </a:rPr>
              <a:t>ad </a:t>
            </a:r>
            <a:r>
              <a:rPr sz="1900" spc="10" dirty="0">
                <a:latin typeface="Times New Roman"/>
                <a:cs typeface="Times New Roman"/>
              </a:rPr>
              <a:t>+ </a:t>
            </a:r>
            <a:r>
              <a:rPr sz="1900" i="1" spc="5" dirty="0">
                <a:latin typeface="Times New Roman"/>
                <a:cs typeface="Times New Roman"/>
              </a:rPr>
              <a:t>ac </a:t>
            </a:r>
            <a:r>
              <a:rPr sz="1900" spc="10" dirty="0">
                <a:latin typeface="Times New Roman"/>
                <a:cs typeface="Times New Roman"/>
              </a:rPr>
              <a:t>+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bcd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2145" y="3921601"/>
            <a:ext cx="1481455" cy="734695"/>
          </a:xfrm>
          <a:custGeom>
            <a:avLst/>
            <a:gdLst/>
            <a:ahLst/>
            <a:cxnLst/>
            <a:rect l="l" t="t" r="r" b="b"/>
            <a:pathLst>
              <a:path w="1481454" h="734695">
                <a:moveTo>
                  <a:pt x="0" y="366993"/>
                </a:moveTo>
                <a:lnTo>
                  <a:pt x="10734" y="429522"/>
                </a:lnTo>
                <a:lnTo>
                  <a:pt x="41749" y="488670"/>
                </a:lnTo>
                <a:lnTo>
                  <a:pt x="91259" y="543544"/>
                </a:lnTo>
                <a:lnTo>
                  <a:pt x="122392" y="569099"/>
                </a:lnTo>
                <a:lnTo>
                  <a:pt x="157481" y="593251"/>
                </a:lnTo>
                <a:lnTo>
                  <a:pt x="196301" y="615888"/>
                </a:lnTo>
                <a:lnTo>
                  <a:pt x="238631" y="636899"/>
                </a:lnTo>
                <a:lnTo>
                  <a:pt x="284246" y="656172"/>
                </a:lnTo>
                <a:lnTo>
                  <a:pt x="332924" y="673595"/>
                </a:lnTo>
                <a:lnTo>
                  <a:pt x="384442" y="689058"/>
                </a:lnTo>
                <a:lnTo>
                  <a:pt x="438577" y="702447"/>
                </a:lnTo>
                <a:lnTo>
                  <a:pt x="495106" y="713653"/>
                </a:lnTo>
                <a:lnTo>
                  <a:pt x="553806" y="722562"/>
                </a:lnTo>
                <a:lnTo>
                  <a:pt x="614454" y="729064"/>
                </a:lnTo>
                <a:lnTo>
                  <a:pt x="676827" y="733047"/>
                </a:lnTo>
                <a:lnTo>
                  <a:pt x="740701" y="734400"/>
                </a:lnTo>
                <a:lnTo>
                  <a:pt x="804576" y="733047"/>
                </a:lnTo>
                <a:lnTo>
                  <a:pt x="866949" y="729064"/>
                </a:lnTo>
                <a:lnTo>
                  <a:pt x="927597" y="722562"/>
                </a:lnTo>
                <a:lnTo>
                  <a:pt x="986296" y="713653"/>
                </a:lnTo>
                <a:lnTo>
                  <a:pt x="1042825" y="702447"/>
                </a:lnTo>
                <a:lnTo>
                  <a:pt x="1096961" y="689058"/>
                </a:lnTo>
                <a:lnTo>
                  <a:pt x="1148479" y="673595"/>
                </a:lnTo>
                <a:lnTo>
                  <a:pt x="1197157" y="656172"/>
                </a:lnTo>
                <a:lnTo>
                  <a:pt x="1242772" y="636899"/>
                </a:lnTo>
                <a:lnTo>
                  <a:pt x="1285102" y="615888"/>
                </a:lnTo>
                <a:lnTo>
                  <a:pt x="1323922" y="593251"/>
                </a:lnTo>
                <a:lnTo>
                  <a:pt x="1359011" y="569099"/>
                </a:lnTo>
                <a:lnTo>
                  <a:pt x="1390144" y="543544"/>
                </a:lnTo>
                <a:lnTo>
                  <a:pt x="1439654" y="488670"/>
                </a:lnTo>
                <a:lnTo>
                  <a:pt x="1470669" y="429522"/>
                </a:lnTo>
                <a:lnTo>
                  <a:pt x="1481403" y="366993"/>
                </a:lnTo>
                <a:lnTo>
                  <a:pt x="1478683" y="335423"/>
                </a:lnTo>
                <a:lnTo>
                  <a:pt x="1457585" y="274578"/>
                </a:lnTo>
                <a:lnTo>
                  <a:pt x="1417100" y="217537"/>
                </a:lnTo>
                <a:lnTo>
                  <a:pt x="1359011" y="165196"/>
                </a:lnTo>
                <a:lnTo>
                  <a:pt x="1323922" y="141068"/>
                </a:lnTo>
                <a:lnTo>
                  <a:pt x="1285102" y="118451"/>
                </a:lnTo>
                <a:lnTo>
                  <a:pt x="1242772" y="97456"/>
                </a:lnTo>
                <a:lnTo>
                  <a:pt x="1197157" y="78196"/>
                </a:lnTo>
                <a:lnTo>
                  <a:pt x="1148479" y="60783"/>
                </a:lnTo>
                <a:lnTo>
                  <a:pt x="1096961" y="45328"/>
                </a:lnTo>
                <a:lnTo>
                  <a:pt x="1042825" y="31944"/>
                </a:lnTo>
                <a:lnTo>
                  <a:pt x="986296" y="20743"/>
                </a:lnTo>
                <a:lnTo>
                  <a:pt x="927597" y="11835"/>
                </a:lnTo>
                <a:lnTo>
                  <a:pt x="866949" y="5335"/>
                </a:lnTo>
                <a:lnTo>
                  <a:pt x="804576" y="1352"/>
                </a:lnTo>
                <a:lnTo>
                  <a:pt x="740701" y="0"/>
                </a:lnTo>
                <a:lnTo>
                  <a:pt x="676827" y="1352"/>
                </a:lnTo>
                <a:lnTo>
                  <a:pt x="614454" y="5335"/>
                </a:lnTo>
                <a:lnTo>
                  <a:pt x="553806" y="11835"/>
                </a:lnTo>
                <a:lnTo>
                  <a:pt x="495106" y="20743"/>
                </a:lnTo>
                <a:lnTo>
                  <a:pt x="438577" y="31944"/>
                </a:lnTo>
                <a:lnTo>
                  <a:pt x="384442" y="45328"/>
                </a:lnTo>
                <a:lnTo>
                  <a:pt x="332924" y="60783"/>
                </a:lnTo>
                <a:lnTo>
                  <a:pt x="284246" y="78196"/>
                </a:lnTo>
                <a:lnTo>
                  <a:pt x="238631" y="97456"/>
                </a:lnTo>
                <a:lnTo>
                  <a:pt x="196301" y="118451"/>
                </a:lnTo>
                <a:lnTo>
                  <a:pt x="157481" y="141068"/>
                </a:lnTo>
                <a:lnTo>
                  <a:pt x="122392" y="165196"/>
                </a:lnTo>
                <a:lnTo>
                  <a:pt x="91259" y="190723"/>
                </a:lnTo>
                <a:lnTo>
                  <a:pt x="41749" y="245526"/>
                </a:lnTo>
                <a:lnTo>
                  <a:pt x="10734" y="304581"/>
                </a:lnTo>
                <a:lnTo>
                  <a:pt x="0" y="366993"/>
                </a:lnTo>
                <a:close/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8137" y="3432524"/>
            <a:ext cx="483234" cy="808355"/>
          </a:xfrm>
          <a:custGeom>
            <a:avLst/>
            <a:gdLst/>
            <a:ahLst/>
            <a:cxnLst/>
            <a:rect l="l" t="t" r="r" b="b"/>
            <a:pathLst>
              <a:path w="483235" h="808354">
                <a:moveTo>
                  <a:pt x="0" y="403651"/>
                </a:moveTo>
                <a:lnTo>
                  <a:pt x="2622" y="463345"/>
                </a:lnTo>
                <a:lnTo>
                  <a:pt x="10239" y="520344"/>
                </a:lnTo>
                <a:lnTo>
                  <a:pt x="22474" y="574017"/>
                </a:lnTo>
                <a:lnTo>
                  <a:pt x="38951" y="623735"/>
                </a:lnTo>
                <a:lnTo>
                  <a:pt x="59292" y="668868"/>
                </a:lnTo>
                <a:lnTo>
                  <a:pt x="83121" y="708785"/>
                </a:lnTo>
                <a:lnTo>
                  <a:pt x="110062" y="742857"/>
                </a:lnTo>
                <a:lnTo>
                  <a:pt x="139739" y="770454"/>
                </a:lnTo>
                <a:lnTo>
                  <a:pt x="205790" y="803703"/>
                </a:lnTo>
                <a:lnTo>
                  <a:pt x="241412" y="808095"/>
                </a:lnTo>
                <a:lnTo>
                  <a:pt x="277073" y="803703"/>
                </a:lnTo>
                <a:lnTo>
                  <a:pt x="343161" y="770454"/>
                </a:lnTo>
                <a:lnTo>
                  <a:pt x="372838" y="742857"/>
                </a:lnTo>
                <a:lnTo>
                  <a:pt x="399773" y="708785"/>
                </a:lnTo>
                <a:lnTo>
                  <a:pt x="423591" y="668868"/>
                </a:lnTo>
                <a:lnTo>
                  <a:pt x="443917" y="623735"/>
                </a:lnTo>
                <a:lnTo>
                  <a:pt x="460378" y="574017"/>
                </a:lnTo>
                <a:lnTo>
                  <a:pt x="472599" y="520344"/>
                </a:lnTo>
                <a:lnTo>
                  <a:pt x="480206" y="463345"/>
                </a:lnTo>
                <a:lnTo>
                  <a:pt x="482825" y="403651"/>
                </a:lnTo>
                <a:lnTo>
                  <a:pt x="480206" y="343978"/>
                </a:lnTo>
                <a:lnTo>
                  <a:pt x="472599" y="287032"/>
                </a:lnTo>
                <a:lnTo>
                  <a:pt x="460378" y="233436"/>
                </a:lnTo>
                <a:lnTo>
                  <a:pt x="443917" y="183812"/>
                </a:lnTo>
                <a:lnTo>
                  <a:pt x="423591" y="138783"/>
                </a:lnTo>
                <a:lnTo>
                  <a:pt x="399773" y="98973"/>
                </a:lnTo>
                <a:lnTo>
                  <a:pt x="372838" y="65004"/>
                </a:lnTo>
                <a:lnTo>
                  <a:pt x="343161" y="37499"/>
                </a:lnTo>
                <a:lnTo>
                  <a:pt x="277073" y="4374"/>
                </a:lnTo>
                <a:lnTo>
                  <a:pt x="241412" y="0"/>
                </a:lnTo>
                <a:lnTo>
                  <a:pt x="205790" y="4374"/>
                </a:lnTo>
                <a:lnTo>
                  <a:pt x="139739" y="37499"/>
                </a:lnTo>
                <a:lnTo>
                  <a:pt x="110062" y="65004"/>
                </a:lnTo>
                <a:lnTo>
                  <a:pt x="83121" y="98973"/>
                </a:lnTo>
                <a:lnTo>
                  <a:pt x="59292" y="138783"/>
                </a:lnTo>
                <a:lnTo>
                  <a:pt x="38951" y="183812"/>
                </a:lnTo>
                <a:lnTo>
                  <a:pt x="22474" y="233436"/>
                </a:lnTo>
                <a:lnTo>
                  <a:pt x="10239" y="287032"/>
                </a:lnTo>
                <a:lnTo>
                  <a:pt x="2622" y="343978"/>
                </a:lnTo>
                <a:lnTo>
                  <a:pt x="0" y="403651"/>
                </a:lnTo>
                <a:close/>
              </a:path>
            </a:pathLst>
          </a:custGeom>
          <a:ln w="12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3471" y="3921601"/>
            <a:ext cx="1482725" cy="734695"/>
          </a:xfrm>
          <a:custGeom>
            <a:avLst/>
            <a:gdLst/>
            <a:ahLst/>
            <a:cxnLst/>
            <a:rect l="l" t="t" r="r" b="b"/>
            <a:pathLst>
              <a:path w="1482725" h="734695">
                <a:moveTo>
                  <a:pt x="0" y="366993"/>
                </a:moveTo>
                <a:lnTo>
                  <a:pt x="10734" y="429522"/>
                </a:lnTo>
                <a:lnTo>
                  <a:pt x="41749" y="488670"/>
                </a:lnTo>
                <a:lnTo>
                  <a:pt x="91259" y="543544"/>
                </a:lnTo>
                <a:lnTo>
                  <a:pt x="122392" y="569099"/>
                </a:lnTo>
                <a:lnTo>
                  <a:pt x="157481" y="593251"/>
                </a:lnTo>
                <a:lnTo>
                  <a:pt x="196301" y="615888"/>
                </a:lnTo>
                <a:lnTo>
                  <a:pt x="238631" y="636899"/>
                </a:lnTo>
                <a:lnTo>
                  <a:pt x="284246" y="656172"/>
                </a:lnTo>
                <a:lnTo>
                  <a:pt x="332924" y="673595"/>
                </a:lnTo>
                <a:lnTo>
                  <a:pt x="384442" y="689058"/>
                </a:lnTo>
                <a:lnTo>
                  <a:pt x="438577" y="702447"/>
                </a:lnTo>
                <a:lnTo>
                  <a:pt x="495106" y="713653"/>
                </a:lnTo>
                <a:lnTo>
                  <a:pt x="553806" y="722562"/>
                </a:lnTo>
                <a:lnTo>
                  <a:pt x="614454" y="729064"/>
                </a:lnTo>
                <a:lnTo>
                  <a:pt x="676827" y="733047"/>
                </a:lnTo>
                <a:lnTo>
                  <a:pt x="740701" y="734400"/>
                </a:lnTo>
                <a:lnTo>
                  <a:pt x="804706" y="733047"/>
                </a:lnTo>
                <a:lnTo>
                  <a:pt x="867195" y="729064"/>
                </a:lnTo>
                <a:lnTo>
                  <a:pt x="927946" y="722562"/>
                </a:lnTo>
                <a:lnTo>
                  <a:pt x="986737" y="713653"/>
                </a:lnTo>
                <a:lnTo>
                  <a:pt x="1043345" y="702447"/>
                </a:lnTo>
                <a:lnTo>
                  <a:pt x="1097549" y="689058"/>
                </a:lnTo>
                <a:lnTo>
                  <a:pt x="1149127" y="673595"/>
                </a:lnTo>
                <a:lnTo>
                  <a:pt x="1197855" y="656172"/>
                </a:lnTo>
                <a:lnTo>
                  <a:pt x="1243512" y="636899"/>
                </a:lnTo>
                <a:lnTo>
                  <a:pt x="1285876" y="615888"/>
                </a:lnTo>
                <a:lnTo>
                  <a:pt x="1324724" y="593251"/>
                </a:lnTo>
                <a:lnTo>
                  <a:pt x="1359834" y="569099"/>
                </a:lnTo>
                <a:lnTo>
                  <a:pt x="1390983" y="543544"/>
                </a:lnTo>
                <a:lnTo>
                  <a:pt x="1440513" y="488670"/>
                </a:lnTo>
                <a:lnTo>
                  <a:pt x="1471534" y="429522"/>
                </a:lnTo>
                <a:lnTo>
                  <a:pt x="1482270" y="366993"/>
                </a:lnTo>
                <a:lnTo>
                  <a:pt x="1479549" y="335423"/>
                </a:lnTo>
                <a:lnTo>
                  <a:pt x="1458448" y="274578"/>
                </a:lnTo>
                <a:lnTo>
                  <a:pt x="1417950" y="217537"/>
                </a:lnTo>
                <a:lnTo>
                  <a:pt x="1359834" y="165196"/>
                </a:lnTo>
                <a:lnTo>
                  <a:pt x="1324724" y="141068"/>
                </a:lnTo>
                <a:lnTo>
                  <a:pt x="1285876" y="118451"/>
                </a:lnTo>
                <a:lnTo>
                  <a:pt x="1243512" y="97456"/>
                </a:lnTo>
                <a:lnTo>
                  <a:pt x="1197855" y="78196"/>
                </a:lnTo>
                <a:lnTo>
                  <a:pt x="1149127" y="60783"/>
                </a:lnTo>
                <a:lnTo>
                  <a:pt x="1097549" y="45328"/>
                </a:lnTo>
                <a:lnTo>
                  <a:pt x="1043345" y="31944"/>
                </a:lnTo>
                <a:lnTo>
                  <a:pt x="986737" y="20743"/>
                </a:lnTo>
                <a:lnTo>
                  <a:pt x="927946" y="11835"/>
                </a:lnTo>
                <a:lnTo>
                  <a:pt x="867195" y="5335"/>
                </a:lnTo>
                <a:lnTo>
                  <a:pt x="804706" y="1352"/>
                </a:lnTo>
                <a:lnTo>
                  <a:pt x="740701" y="0"/>
                </a:lnTo>
                <a:lnTo>
                  <a:pt x="676827" y="1352"/>
                </a:lnTo>
                <a:lnTo>
                  <a:pt x="614454" y="5335"/>
                </a:lnTo>
                <a:lnTo>
                  <a:pt x="553806" y="11835"/>
                </a:lnTo>
                <a:lnTo>
                  <a:pt x="495106" y="20743"/>
                </a:lnTo>
                <a:lnTo>
                  <a:pt x="438577" y="31944"/>
                </a:lnTo>
                <a:lnTo>
                  <a:pt x="384442" y="45328"/>
                </a:lnTo>
                <a:lnTo>
                  <a:pt x="332924" y="60783"/>
                </a:lnTo>
                <a:lnTo>
                  <a:pt x="284246" y="78196"/>
                </a:lnTo>
                <a:lnTo>
                  <a:pt x="238631" y="97456"/>
                </a:lnTo>
                <a:lnTo>
                  <a:pt x="196301" y="118451"/>
                </a:lnTo>
                <a:lnTo>
                  <a:pt x="157481" y="141068"/>
                </a:lnTo>
                <a:lnTo>
                  <a:pt x="122392" y="165196"/>
                </a:lnTo>
                <a:lnTo>
                  <a:pt x="91259" y="190723"/>
                </a:lnTo>
                <a:lnTo>
                  <a:pt x="41749" y="245526"/>
                </a:lnTo>
                <a:lnTo>
                  <a:pt x="10734" y="304581"/>
                </a:lnTo>
                <a:lnTo>
                  <a:pt x="0" y="366993"/>
                </a:lnTo>
                <a:close/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3005" y="2483171"/>
          <a:ext cx="3834129" cy="236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/>
                <a:gridCol w="379095"/>
                <a:gridCol w="113029"/>
                <a:gridCol w="691515"/>
                <a:gridCol w="774065"/>
                <a:gridCol w="779780"/>
                <a:gridCol w="584835"/>
                <a:gridCol w="194310"/>
              </a:tblGrid>
              <a:tr h="234867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2395" algn="ctr">
                        <a:lnSpc>
                          <a:spcPts val="1750"/>
                        </a:lnSpc>
                      </a:pPr>
                      <a:r>
                        <a:rPr sz="1650" i="1" spc="-5" dirty="0">
                          <a:latin typeface="Times New Roman"/>
                          <a:cs typeface="Times New Roman"/>
                        </a:rPr>
                        <a:t>cd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95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ctr">
                        <a:lnSpc>
                          <a:spcPts val="1820"/>
                        </a:lnSpc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1820"/>
                        </a:lnSpc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1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i="1" spc="-10" dirty="0">
                          <a:latin typeface="Times New Roman"/>
                          <a:cs typeface="Times New Roman"/>
                        </a:rPr>
                        <a:t>ab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spc="-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58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350"/>
                        </a:lnSpc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131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35"/>
                        </a:lnSpc>
                        <a:spcBef>
                          <a:spcPts val="2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310"/>
                        </a:lnSpc>
                      </a:pPr>
                      <a:r>
                        <a:rPr sz="165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5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8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72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787" y="422417"/>
            <a:ext cx="635698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Times New Roman"/>
                <a:cs typeface="Times New Roman"/>
              </a:rPr>
              <a:t>Contoh. </a:t>
            </a:r>
            <a:r>
              <a:rPr spc="-30" dirty="0"/>
              <a:t>Minimisasi fungsi Boolean </a:t>
            </a:r>
            <a:r>
              <a:rPr i="1" spc="-20" dirty="0">
                <a:latin typeface="Times New Roman"/>
                <a:cs typeface="Times New Roman"/>
              </a:rPr>
              <a:t>f</a:t>
            </a:r>
            <a:r>
              <a:rPr spc="-20" dirty="0"/>
              <a:t>(</a:t>
            </a:r>
            <a:r>
              <a:rPr i="1" spc="-20" dirty="0">
                <a:latin typeface="Times New Roman"/>
                <a:cs typeface="Times New Roman"/>
              </a:rPr>
              <a:t>x</a:t>
            </a:r>
            <a:r>
              <a:rPr spc="-20" dirty="0"/>
              <a:t>, </a:t>
            </a:r>
            <a:r>
              <a:rPr i="1" spc="-20" dirty="0">
                <a:latin typeface="Times New Roman"/>
                <a:cs typeface="Times New Roman"/>
              </a:rPr>
              <a:t>y</a:t>
            </a:r>
            <a:r>
              <a:rPr spc="-20" dirty="0"/>
              <a:t>, </a:t>
            </a:r>
            <a:r>
              <a:rPr i="1" spc="-20" dirty="0">
                <a:latin typeface="Times New Roman"/>
                <a:cs typeface="Times New Roman"/>
              </a:rPr>
              <a:t>z</a:t>
            </a:r>
            <a:r>
              <a:rPr spc="-20" dirty="0"/>
              <a:t>) </a:t>
            </a:r>
            <a:r>
              <a:rPr spc="-30" dirty="0"/>
              <a:t>= </a:t>
            </a:r>
            <a:r>
              <a:rPr i="1" spc="-30" dirty="0">
                <a:latin typeface="Times New Roman"/>
                <a:cs typeface="Times New Roman"/>
              </a:rPr>
              <a:t>x</a:t>
            </a:r>
            <a:r>
              <a:rPr spc="-30" dirty="0"/>
              <a:t>’</a:t>
            </a:r>
            <a:r>
              <a:rPr i="1" spc="-30" dirty="0">
                <a:latin typeface="Times New Roman"/>
                <a:cs typeface="Times New Roman"/>
              </a:rPr>
              <a:t>z </a:t>
            </a:r>
            <a:r>
              <a:rPr spc="-30" dirty="0"/>
              <a:t>+ </a:t>
            </a:r>
            <a:r>
              <a:rPr i="1" spc="-30" dirty="0">
                <a:latin typeface="Times New Roman"/>
                <a:cs typeface="Times New Roman"/>
              </a:rPr>
              <a:t>x</a:t>
            </a:r>
            <a:r>
              <a:rPr spc="-30" dirty="0"/>
              <a:t>’</a:t>
            </a:r>
            <a:r>
              <a:rPr i="1" spc="-30" dirty="0">
                <a:latin typeface="Times New Roman"/>
                <a:cs typeface="Times New Roman"/>
              </a:rPr>
              <a:t>y </a:t>
            </a:r>
            <a:r>
              <a:rPr spc="-30" dirty="0"/>
              <a:t>+ </a:t>
            </a:r>
            <a:r>
              <a:rPr i="1" spc="-25" dirty="0">
                <a:latin typeface="Times New Roman"/>
                <a:cs typeface="Times New Roman"/>
              </a:rPr>
              <a:t>xy</a:t>
            </a:r>
            <a:r>
              <a:rPr spc="-25" dirty="0"/>
              <a:t>’</a:t>
            </a:r>
            <a:r>
              <a:rPr i="1" spc="-25" dirty="0">
                <a:latin typeface="Times New Roman"/>
                <a:cs typeface="Times New Roman"/>
              </a:rPr>
              <a:t>z </a:t>
            </a:r>
            <a:r>
              <a:rPr spc="-30" dirty="0"/>
              <a:t>+</a:t>
            </a:r>
            <a:r>
              <a:rPr spc="170" dirty="0"/>
              <a:t> </a:t>
            </a:r>
            <a:r>
              <a:rPr i="1" spc="-25" dirty="0">
                <a:latin typeface="Times New Roman"/>
                <a:cs typeface="Times New Roman"/>
              </a:rPr>
              <a:t>yz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787" y="961016"/>
            <a:ext cx="5647055" cy="486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100"/>
              </a:spcBef>
            </a:pPr>
            <a:r>
              <a:rPr sz="18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850" spc="-30" dirty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598170">
              <a:lnSpc>
                <a:spcPts val="2130"/>
              </a:lnSpc>
            </a:pPr>
            <a:r>
              <a:rPr sz="1850" i="1" spc="-25" dirty="0">
                <a:latin typeface="Times New Roman"/>
                <a:cs typeface="Times New Roman"/>
              </a:rPr>
              <a:t>x’z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</a:t>
            </a:r>
            <a:r>
              <a:rPr sz="1850" spc="-25" dirty="0">
                <a:latin typeface="Times New Roman"/>
                <a:cs typeface="Times New Roman"/>
              </a:rPr>
              <a:t>(</a:t>
            </a:r>
            <a:r>
              <a:rPr sz="1850" i="1" spc="-25" dirty="0">
                <a:latin typeface="Times New Roman"/>
                <a:cs typeface="Times New Roman"/>
              </a:rPr>
              <a:t>y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y</a:t>
            </a:r>
            <a:r>
              <a:rPr sz="1850" spc="-25" dirty="0">
                <a:latin typeface="Times New Roman"/>
                <a:cs typeface="Times New Roman"/>
              </a:rPr>
              <a:t>’)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y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z</a:t>
            </a:r>
            <a:endParaRPr sz="1850">
              <a:latin typeface="Times New Roman"/>
              <a:cs typeface="Times New Roman"/>
            </a:endParaRPr>
          </a:p>
          <a:p>
            <a:pPr marL="598170" marR="2300605">
              <a:lnSpc>
                <a:spcPts val="2120"/>
              </a:lnSpc>
              <a:spcBef>
                <a:spcPts val="110"/>
              </a:spcBef>
            </a:pP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y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</a:t>
            </a:r>
            <a:r>
              <a:rPr sz="1850" spc="-25" dirty="0">
                <a:latin typeface="Times New Roman"/>
                <a:cs typeface="Times New Roman"/>
              </a:rPr>
              <a:t>(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z</a:t>
            </a:r>
            <a:r>
              <a:rPr sz="1850" spc="-25" dirty="0">
                <a:latin typeface="Times New Roman"/>
                <a:cs typeface="Times New Roman"/>
              </a:rPr>
              <a:t>’)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r>
              <a:rPr sz="1850" spc="-25" dirty="0">
                <a:latin typeface="Times New Roman"/>
                <a:cs typeface="Times New Roman"/>
              </a:rPr>
              <a:t>’  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r>
              <a:rPr sz="1850" spc="-25" dirty="0">
                <a:latin typeface="Times New Roman"/>
                <a:cs typeface="Times New Roman"/>
              </a:rPr>
              <a:t>(</a:t>
            </a:r>
            <a:r>
              <a:rPr sz="1850" i="1" spc="-25" dirty="0">
                <a:latin typeface="Times New Roman"/>
                <a:cs typeface="Times New Roman"/>
              </a:rPr>
              <a:t>x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xyz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598170">
              <a:lnSpc>
                <a:spcPts val="2170"/>
              </a:lnSpc>
            </a:pPr>
            <a:r>
              <a:rPr sz="1850" i="1" spc="-20" dirty="0">
                <a:latin typeface="Times New Roman"/>
                <a:cs typeface="Times New Roman"/>
              </a:rPr>
              <a:t>f</a:t>
            </a:r>
            <a:r>
              <a:rPr sz="1850" spc="-20" dirty="0">
                <a:latin typeface="Times New Roman"/>
                <a:cs typeface="Times New Roman"/>
              </a:rPr>
              <a:t>(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y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z</a:t>
            </a:r>
            <a:r>
              <a:rPr sz="1850" spc="-20" dirty="0">
                <a:latin typeface="Times New Roman"/>
                <a:cs typeface="Times New Roman"/>
              </a:rPr>
              <a:t>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y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xy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endParaRPr sz="1850">
              <a:latin typeface="Times New Roman"/>
              <a:cs typeface="Times New Roman"/>
            </a:endParaRPr>
          </a:p>
          <a:p>
            <a:pPr marL="1353185">
              <a:lnSpc>
                <a:spcPts val="2120"/>
              </a:lnSpc>
            </a:pP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r>
              <a:rPr sz="1850" spc="-25" dirty="0">
                <a:latin typeface="Times New Roman"/>
                <a:cs typeface="Times New Roman"/>
              </a:rPr>
              <a:t>’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xy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xyz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</a:t>
            </a:r>
            <a:endParaRPr sz="1850">
              <a:latin typeface="Times New Roman"/>
              <a:cs typeface="Times New Roman"/>
            </a:endParaRPr>
          </a:p>
          <a:p>
            <a:pPr marL="1353185">
              <a:lnSpc>
                <a:spcPts val="2170"/>
              </a:lnSpc>
            </a:pP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y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850" spc="-20" dirty="0">
                <a:latin typeface="Times New Roman"/>
                <a:cs typeface="Times New Roman"/>
              </a:rPr>
              <a:t>’</a:t>
            </a:r>
            <a:r>
              <a:rPr sz="1850" i="1" spc="-20" dirty="0">
                <a:latin typeface="Times New Roman"/>
                <a:cs typeface="Times New Roman"/>
              </a:rPr>
              <a:t>yz</a:t>
            </a:r>
            <a:r>
              <a:rPr sz="1850" spc="-20" dirty="0">
                <a:latin typeface="Times New Roman"/>
                <a:cs typeface="Times New Roman"/>
              </a:rPr>
              <a:t>’ </a:t>
            </a:r>
            <a:r>
              <a:rPr sz="1850" spc="-30" dirty="0">
                <a:latin typeface="Times New Roman"/>
                <a:cs typeface="Times New Roman"/>
              </a:rPr>
              <a:t>+ </a:t>
            </a:r>
            <a:r>
              <a:rPr sz="1850" i="1" spc="-25" dirty="0">
                <a:latin typeface="Times New Roman"/>
                <a:cs typeface="Times New Roman"/>
              </a:rPr>
              <a:t>xyz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xy</a:t>
            </a:r>
            <a:r>
              <a:rPr sz="1850" spc="-25" dirty="0">
                <a:latin typeface="Times New Roman"/>
                <a:cs typeface="Times New Roman"/>
              </a:rPr>
              <a:t>’</a:t>
            </a:r>
            <a:r>
              <a:rPr sz="1850" i="1" spc="-25" dirty="0">
                <a:latin typeface="Times New Roman"/>
                <a:cs typeface="Times New Roman"/>
              </a:rPr>
              <a:t>z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</a:pPr>
            <a:r>
              <a:rPr sz="1850" spc="-25" dirty="0">
                <a:latin typeface="Times New Roman"/>
                <a:cs typeface="Times New Roman"/>
              </a:rPr>
              <a:t>Peta </a:t>
            </a:r>
            <a:r>
              <a:rPr sz="1850" spc="-35" dirty="0">
                <a:latin typeface="Times New Roman"/>
                <a:cs typeface="Times New Roman"/>
              </a:rPr>
              <a:t>Karnaugh </a:t>
            </a:r>
            <a:r>
              <a:rPr sz="1850" spc="-30" dirty="0">
                <a:latin typeface="Times New Roman"/>
                <a:cs typeface="Times New Roman"/>
              </a:rPr>
              <a:t>untuk </a:t>
            </a:r>
            <a:r>
              <a:rPr sz="1850" spc="-25" dirty="0">
                <a:latin typeface="Times New Roman"/>
                <a:cs typeface="Times New Roman"/>
              </a:rPr>
              <a:t>fungsi tersebut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30" dirty="0">
                <a:latin typeface="Times New Roman"/>
                <a:cs typeface="Times New Roman"/>
              </a:rPr>
              <a:t>adalah:</a:t>
            </a:r>
            <a:endParaRPr sz="1850">
              <a:latin typeface="Times New Roman"/>
              <a:cs typeface="Times New Roman"/>
            </a:endParaRPr>
          </a:p>
          <a:p>
            <a:pPr marL="1473835">
              <a:lnSpc>
                <a:spcPts val="1839"/>
              </a:lnSpc>
              <a:spcBef>
                <a:spcPts val="1764"/>
              </a:spcBef>
            </a:pPr>
            <a:r>
              <a:rPr sz="1550" i="1" spc="-20" dirty="0">
                <a:latin typeface="Times New Roman"/>
                <a:cs typeface="Times New Roman"/>
              </a:rPr>
              <a:t>yz</a:t>
            </a:r>
            <a:endParaRPr sz="1550">
              <a:latin typeface="Times New Roman"/>
              <a:cs typeface="Times New Roman"/>
            </a:endParaRPr>
          </a:p>
          <a:p>
            <a:pPr marL="1456055">
              <a:lnSpc>
                <a:spcPts val="1839"/>
              </a:lnSpc>
              <a:tabLst>
                <a:tab pos="2010410" algn="l"/>
                <a:tab pos="2543175" algn="l"/>
                <a:tab pos="3079750" algn="l"/>
              </a:tabLst>
            </a:pPr>
            <a:r>
              <a:rPr sz="1550" spc="-10" dirty="0">
                <a:latin typeface="Times New Roman"/>
                <a:cs typeface="Times New Roman"/>
              </a:rPr>
              <a:t>00	01	11	10</a:t>
            </a:r>
            <a:endParaRPr sz="1550">
              <a:latin typeface="Times New Roman"/>
              <a:cs typeface="Times New Roman"/>
            </a:endParaRPr>
          </a:p>
          <a:p>
            <a:pPr marL="705485">
              <a:lnSpc>
                <a:spcPct val="100000"/>
              </a:lnSpc>
              <a:spcBef>
                <a:spcPts val="850"/>
              </a:spcBef>
              <a:tabLst>
                <a:tab pos="1083945" algn="l"/>
              </a:tabLst>
            </a:pPr>
            <a:r>
              <a:rPr sz="1550" i="1" spc="-10" dirty="0">
                <a:latin typeface="Times New Roman"/>
                <a:cs typeface="Times New Roman"/>
              </a:rPr>
              <a:t>x	</a:t>
            </a:r>
            <a:r>
              <a:rPr sz="1550" spc="-1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550" spc="-1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  <a:spcBef>
                <a:spcPts val="980"/>
              </a:spcBef>
            </a:pPr>
            <a:r>
              <a:rPr sz="1850" spc="-30" dirty="0">
                <a:latin typeface="Times New Roman"/>
                <a:cs typeface="Times New Roman"/>
              </a:rPr>
              <a:t>Hasil penyederhanaan: </a:t>
            </a:r>
            <a:r>
              <a:rPr sz="1850" i="1" spc="-20" dirty="0">
                <a:latin typeface="Times New Roman"/>
                <a:cs typeface="Times New Roman"/>
              </a:rPr>
              <a:t>f</a:t>
            </a:r>
            <a:r>
              <a:rPr sz="1850" spc="-20" dirty="0">
                <a:latin typeface="Times New Roman"/>
                <a:cs typeface="Times New Roman"/>
              </a:rPr>
              <a:t>(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y</a:t>
            </a:r>
            <a:r>
              <a:rPr sz="1850" spc="-20" dirty="0">
                <a:latin typeface="Times New Roman"/>
                <a:cs typeface="Times New Roman"/>
              </a:rPr>
              <a:t>, </a:t>
            </a:r>
            <a:r>
              <a:rPr sz="1850" i="1" spc="-20" dirty="0">
                <a:latin typeface="Times New Roman"/>
                <a:cs typeface="Times New Roman"/>
              </a:rPr>
              <a:t>z</a:t>
            </a:r>
            <a:r>
              <a:rPr sz="1850" spc="-20" dirty="0">
                <a:latin typeface="Times New Roman"/>
                <a:cs typeface="Times New Roman"/>
              </a:rPr>
              <a:t>) </a:t>
            </a:r>
            <a:r>
              <a:rPr sz="1850" spc="-30" dirty="0">
                <a:latin typeface="Times New Roman"/>
                <a:cs typeface="Times New Roman"/>
              </a:rPr>
              <a:t>= </a:t>
            </a:r>
            <a:r>
              <a:rPr sz="1850" i="1" spc="-25" dirty="0">
                <a:latin typeface="Times New Roman"/>
                <a:cs typeface="Times New Roman"/>
              </a:rPr>
              <a:t>z </a:t>
            </a:r>
            <a:r>
              <a:rPr sz="1850" spc="-30" dirty="0">
                <a:latin typeface="Times New Roman"/>
                <a:cs typeface="Times New Roman"/>
              </a:rPr>
              <a:t>+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r>
              <a:rPr sz="1850" i="1" spc="-30" dirty="0">
                <a:latin typeface="Times New Roman"/>
                <a:cs typeface="Times New Roman"/>
              </a:rPr>
              <a:t>yz</a:t>
            </a:r>
            <a:r>
              <a:rPr sz="1850" spc="-30" dirty="0">
                <a:latin typeface="Times New Roman"/>
                <a:cs typeface="Times New Roman"/>
              </a:rPr>
              <a:t>’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0093" y="4382513"/>
            <a:ext cx="937260" cy="361950"/>
          </a:xfrm>
          <a:custGeom>
            <a:avLst/>
            <a:gdLst/>
            <a:ahLst/>
            <a:cxnLst/>
            <a:rect l="l" t="t" r="r" b="b"/>
            <a:pathLst>
              <a:path w="937260" h="361950">
                <a:moveTo>
                  <a:pt x="468665" y="0"/>
                </a:moveTo>
                <a:lnTo>
                  <a:pt x="399381" y="1959"/>
                </a:lnTo>
                <a:lnTo>
                  <a:pt x="333263" y="7650"/>
                </a:lnTo>
                <a:lnTo>
                  <a:pt x="271034" y="16794"/>
                </a:lnTo>
                <a:lnTo>
                  <a:pt x="213417" y="29111"/>
                </a:lnTo>
                <a:lnTo>
                  <a:pt x="161136" y="44321"/>
                </a:lnTo>
                <a:lnTo>
                  <a:pt x="114913" y="62146"/>
                </a:lnTo>
                <a:lnTo>
                  <a:pt x="75473" y="82306"/>
                </a:lnTo>
                <a:lnTo>
                  <a:pt x="43538" y="104521"/>
                </a:lnTo>
                <a:lnTo>
                  <a:pt x="5078" y="153999"/>
                </a:lnTo>
                <a:lnTo>
                  <a:pt x="0" y="180704"/>
                </a:lnTo>
                <a:lnTo>
                  <a:pt x="5078" y="207408"/>
                </a:lnTo>
                <a:lnTo>
                  <a:pt x="43538" y="256886"/>
                </a:lnTo>
                <a:lnTo>
                  <a:pt x="75473" y="279101"/>
                </a:lnTo>
                <a:lnTo>
                  <a:pt x="114913" y="299261"/>
                </a:lnTo>
                <a:lnTo>
                  <a:pt x="161136" y="317086"/>
                </a:lnTo>
                <a:lnTo>
                  <a:pt x="213417" y="332296"/>
                </a:lnTo>
                <a:lnTo>
                  <a:pt x="271034" y="344613"/>
                </a:lnTo>
                <a:lnTo>
                  <a:pt x="333263" y="353757"/>
                </a:lnTo>
                <a:lnTo>
                  <a:pt x="399381" y="359448"/>
                </a:lnTo>
                <a:lnTo>
                  <a:pt x="468665" y="361408"/>
                </a:lnTo>
                <a:lnTo>
                  <a:pt x="537908" y="359448"/>
                </a:lnTo>
                <a:lnTo>
                  <a:pt x="603993" y="353757"/>
                </a:lnTo>
                <a:lnTo>
                  <a:pt x="666196" y="344613"/>
                </a:lnTo>
                <a:lnTo>
                  <a:pt x="723792" y="332296"/>
                </a:lnTo>
                <a:lnTo>
                  <a:pt x="776057" y="317086"/>
                </a:lnTo>
                <a:lnTo>
                  <a:pt x="822269" y="299261"/>
                </a:lnTo>
                <a:lnTo>
                  <a:pt x="861701" y="279101"/>
                </a:lnTo>
                <a:lnTo>
                  <a:pt x="893632" y="256886"/>
                </a:lnTo>
                <a:lnTo>
                  <a:pt x="932088" y="207408"/>
                </a:lnTo>
                <a:lnTo>
                  <a:pt x="937167" y="180704"/>
                </a:lnTo>
                <a:lnTo>
                  <a:pt x="932088" y="153999"/>
                </a:lnTo>
                <a:lnTo>
                  <a:pt x="893632" y="104521"/>
                </a:lnTo>
                <a:lnTo>
                  <a:pt x="861701" y="82306"/>
                </a:lnTo>
                <a:lnTo>
                  <a:pt x="822269" y="62146"/>
                </a:lnTo>
                <a:lnTo>
                  <a:pt x="776057" y="44321"/>
                </a:lnTo>
                <a:lnTo>
                  <a:pt x="723792" y="29111"/>
                </a:lnTo>
                <a:lnTo>
                  <a:pt x="666196" y="16794"/>
                </a:lnTo>
                <a:lnTo>
                  <a:pt x="603993" y="7650"/>
                </a:lnTo>
                <a:lnTo>
                  <a:pt x="537908" y="1959"/>
                </a:lnTo>
                <a:lnTo>
                  <a:pt x="468665" y="0"/>
                </a:lnTo>
                <a:close/>
              </a:path>
            </a:pathLst>
          </a:custGeom>
          <a:ln w="12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93138" y="4384353"/>
          <a:ext cx="2183764" cy="893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/>
                <a:gridCol w="180975"/>
                <a:gridCol w="355600"/>
                <a:gridCol w="346709"/>
                <a:gridCol w="178435"/>
                <a:gridCol w="548005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16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68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68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73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2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32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4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289" y="1721192"/>
            <a:ext cx="329247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Peta Karnaugh </a:t>
            </a:r>
            <a:r>
              <a:rPr spc="20" dirty="0"/>
              <a:t>untuk </a:t>
            </a:r>
            <a:r>
              <a:rPr spc="10" dirty="0"/>
              <a:t>lima</a:t>
            </a:r>
            <a:r>
              <a:rPr spc="-75" dirty="0"/>
              <a:t> </a:t>
            </a:r>
            <a:r>
              <a:rPr spc="20" dirty="0"/>
              <a:t>peubah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80529" y="2501483"/>
          <a:ext cx="4275452" cy="182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/>
                <a:gridCol w="487045"/>
                <a:gridCol w="485775"/>
                <a:gridCol w="608330"/>
                <a:gridCol w="487044"/>
                <a:gridCol w="485775"/>
                <a:gridCol w="487044"/>
                <a:gridCol w="608329"/>
              </a:tblGrid>
              <a:tr h="455529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0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3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baseline="-10582" dirty="0">
                          <a:latin typeface="Times New Roman"/>
                          <a:cs typeface="Times New Roman"/>
                        </a:rPr>
                        <a:t>2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6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7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5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baseline="-10582" dirty="0">
                          <a:latin typeface="Times New Roman"/>
                          <a:cs typeface="Times New Roman"/>
                        </a:rPr>
                        <a:t>4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29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8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75" spc="15" baseline="-10582" dirty="0">
                          <a:latin typeface="Times New Roman"/>
                          <a:cs typeface="Times New Roman"/>
                        </a:rPr>
                        <a:t>9</a:t>
                      </a:r>
                      <a:endParaRPr sz="1575" baseline="-10582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0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437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15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21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i="1" spc="-7" baseline="6944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9840" y="2180930"/>
            <a:ext cx="4650740" cy="19945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550"/>
              </a:spcBef>
              <a:tabLst>
                <a:tab pos="1084580" algn="l"/>
                <a:tab pos="1599565" algn="l"/>
                <a:tab pos="2113915" algn="l"/>
                <a:tab pos="2680335" algn="l"/>
                <a:tab pos="3246755" algn="l"/>
                <a:tab pos="3761740" algn="l"/>
                <a:tab pos="4328160" algn="l"/>
              </a:tabLst>
            </a:pPr>
            <a:r>
              <a:rPr sz="1600" spc="10" dirty="0">
                <a:latin typeface="Times New Roman"/>
                <a:cs typeface="Times New Roman"/>
              </a:rPr>
              <a:t>000	001	011	010	110	111	101	100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600" spc="1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9330" y="4740907"/>
            <a:ext cx="13290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Garis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pencerminan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5228" y="4429495"/>
            <a:ext cx="1270" cy="286385"/>
          </a:xfrm>
          <a:custGeom>
            <a:avLst/>
            <a:gdLst/>
            <a:ahLst/>
            <a:cxnLst/>
            <a:rect l="l" t="t" r="r" b="b"/>
            <a:pathLst>
              <a:path w="1270" h="286385">
                <a:moveTo>
                  <a:pt x="0" y="286112"/>
                </a:moveTo>
                <a:lnTo>
                  <a:pt x="857" y="0"/>
                </a:lnTo>
              </a:path>
            </a:pathLst>
          </a:custGeom>
          <a:ln w="12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3018" y="4344287"/>
            <a:ext cx="87630" cy="88900"/>
          </a:xfrm>
          <a:custGeom>
            <a:avLst/>
            <a:gdLst/>
            <a:ahLst/>
            <a:cxnLst/>
            <a:rect l="l" t="t" r="r" b="b"/>
            <a:pathLst>
              <a:path w="87629" h="88900">
                <a:moveTo>
                  <a:pt x="44269" y="0"/>
                </a:moveTo>
                <a:lnTo>
                  <a:pt x="0" y="88545"/>
                </a:lnTo>
                <a:lnTo>
                  <a:pt x="87509" y="88545"/>
                </a:lnTo>
                <a:lnTo>
                  <a:pt x="44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338" y="579058"/>
            <a:ext cx="7141845" cy="851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sz="1800" b="1" spc="10" dirty="0">
                <a:latin typeface="Times New Roman"/>
                <a:cs typeface="Times New Roman"/>
              </a:rPr>
              <a:t>Contoh </a:t>
            </a:r>
            <a:r>
              <a:rPr sz="1800" b="1" spc="5" dirty="0">
                <a:latin typeface="Times New Roman"/>
                <a:cs typeface="Times New Roman"/>
              </a:rPr>
              <a:t>5.21. </a:t>
            </a:r>
            <a:r>
              <a:rPr sz="1800" spc="5" dirty="0"/>
              <a:t>(Contoh penggunaan Peta </a:t>
            </a:r>
            <a:r>
              <a:rPr sz="1800" spc="10" dirty="0"/>
              <a:t>5 </a:t>
            </a:r>
            <a:r>
              <a:rPr sz="1800" spc="5" dirty="0"/>
              <a:t>peubah) </a:t>
            </a:r>
            <a:r>
              <a:rPr sz="1800" dirty="0"/>
              <a:t>Carilah </a:t>
            </a:r>
            <a:r>
              <a:rPr sz="1800" spc="5" dirty="0"/>
              <a:t>fungsi sederhana  dari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/>
              <a:t>(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dirty="0"/>
              <a:t>, </a:t>
            </a: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dirty="0"/>
              <a:t>,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/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/>
              <a:t>, 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/>
              <a:t>) </a:t>
            </a:r>
            <a:r>
              <a:rPr sz="1800" spc="10" dirty="0"/>
              <a:t>= </a:t>
            </a:r>
            <a:r>
              <a:rPr sz="1800" spc="10" dirty="0">
                <a:latin typeface="Symbol"/>
                <a:cs typeface="Symbol"/>
              </a:rPr>
              <a:t></a:t>
            </a:r>
            <a:r>
              <a:rPr sz="1800" spc="10" dirty="0"/>
              <a:t> </a:t>
            </a:r>
            <a:r>
              <a:rPr sz="1800" spc="5" dirty="0"/>
              <a:t>(0, 2, 4, 6, 9, 11, 13, 15, 17, 21, 25, 27, 29,</a:t>
            </a:r>
            <a:r>
              <a:rPr sz="1800" spc="-70" dirty="0"/>
              <a:t> </a:t>
            </a:r>
            <a:r>
              <a:rPr sz="1800" spc="10" dirty="0"/>
              <a:t>31)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2100"/>
              </a:lnSpc>
            </a:pPr>
            <a:r>
              <a:rPr sz="1800" u="sng" spc="5" dirty="0">
                <a:uFill>
                  <a:solidFill>
                    <a:srgbClr val="000000"/>
                  </a:solidFill>
                </a:uFill>
              </a:rPr>
              <a:t>Jawab</a:t>
            </a:r>
            <a:r>
              <a:rPr sz="1800" spc="5" dirty="0"/>
              <a:t>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894470" y="1393217"/>
            <a:ext cx="3950970" cy="72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Peta Karnaugh dari fungsi tersebut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adalah:</a:t>
            </a:r>
            <a:endParaRPr sz="1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445"/>
              </a:spcBef>
            </a:pPr>
            <a:r>
              <a:rPr sz="1550" i="1" dirty="0">
                <a:latin typeface="Times New Roman"/>
                <a:cs typeface="Times New Roman"/>
              </a:rPr>
              <a:t>xyz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4470" y="5594300"/>
            <a:ext cx="377507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Jadi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5" dirty="0">
                <a:latin typeface="Times New Roman"/>
                <a:cs typeface="Times New Roman"/>
              </a:rPr>
              <a:t>w</a:t>
            </a:r>
            <a:r>
              <a:rPr sz="1800" spc="5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) </a:t>
            </a:r>
            <a:r>
              <a:rPr sz="1800" spc="1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wz </a:t>
            </a:r>
            <a:r>
              <a:rPr sz="1800" spc="10" dirty="0">
                <a:latin typeface="Times New Roman"/>
                <a:cs typeface="Times New Roman"/>
              </a:rPr>
              <a:t>+ </a:t>
            </a:r>
            <a:r>
              <a:rPr sz="1800" i="1" spc="5" dirty="0">
                <a:latin typeface="Times New Roman"/>
                <a:cs typeface="Times New Roman"/>
              </a:rPr>
              <a:t>v</a:t>
            </a:r>
            <a:r>
              <a:rPr sz="1800" spc="5" dirty="0">
                <a:latin typeface="Times New Roman"/>
                <a:cs typeface="Times New Roman"/>
              </a:rPr>
              <a:t>’</a:t>
            </a:r>
            <a:r>
              <a:rPr sz="1800" i="1" spc="5" dirty="0">
                <a:latin typeface="Times New Roman"/>
                <a:cs typeface="Times New Roman"/>
              </a:rPr>
              <a:t>w</a:t>
            </a:r>
            <a:r>
              <a:rPr sz="1800" spc="5" dirty="0">
                <a:latin typeface="Times New Roman"/>
                <a:cs typeface="Times New Roman"/>
              </a:rPr>
              <a:t>’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’ </a:t>
            </a:r>
            <a:r>
              <a:rPr sz="1800" spc="10" dirty="0">
                <a:latin typeface="Times New Roman"/>
                <a:cs typeface="Times New Roman"/>
              </a:rPr>
              <a:t>+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vy</a:t>
            </a:r>
            <a:r>
              <a:rPr sz="1800" spc="5" dirty="0">
                <a:latin typeface="Times New Roman"/>
                <a:cs typeface="Times New Roman"/>
              </a:rPr>
              <a:t>’</a:t>
            </a:r>
            <a:r>
              <a:rPr sz="1800" i="1" spc="5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9069" y="2653317"/>
            <a:ext cx="815975" cy="341630"/>
          </a:xfrm>
          <a:custGeom>
            <a:avLst/>
            <a:gdLst/>
            <a:ahLst/>
            <a:cxnLst/>
            <a:rect l="l" t="t" r="r" b="b"/>
            <a:pathLst>
              <a:path w="815975" h="341630">
                <a:moveTo>
                  <a:pt x="0" y="170424"/>
                </a:moveTo>
                <a:lnTo>
                  <a:pt x="20734" y="224693"/>
                </a:lnTo>
                <a:lnTo>
                  <a:pt x="78503" y="271681"/>
                </a:lnTo>
                <a:lnTo>
                  <a:pt x="119198" y="291586"/>
                </a:lnTo>
                <a:lnTo>
                  <a:pt x="166658" y="308642"/>
                </a:lnTo>
                <a:lnTo>
                  <a:pt x="220052" y="322505"/>
                </a:lnTo>
                <a:lnTo>
                  <a:pt x="278549" y="332832"/>
                </a:lnTo>
                <a:lnTo>
                  <a:pt x="341318" y="339280"/>
                </a:lnTo>
                <a:lnTo>
                  <a:pt x="407527" y="341506"/>
                </a:lnTo>
                <a:lnTo>
                  <a:pt x="473625" y="339280"/>
                </a:lnTo>
                <a:lnTo>
                  <a:pt x="536349" y="332832"/>
                </a:lnTo>
                <a:lnTo>
                  <a:pt x="594855" y="322505"/>
                </a:lnTo>
                <a:lnTo>
                  <a:pt x="648298" y="308642"/>
                </a:lnTo>
                <a:lnTo>
                  <a:pt x="695835" y="291586"/>
                </a:lnTo>
                <a:lnTo>
                  <a:pt x="736622" y="271681"/>
                </a:lnTo>
                <a:lnTo>
                  <a:pt x="769814" y="249268"/>
                </a:lnTo>
                <a:lnTo>
                  <a:pt x="810039" y="198297"/>
                </a:lnTo>
                <a:lnTo>
                  <a:pt x="815384" y="170424"/>
                </a:lnTo>
                <a:lnTo>
                  <a:pt x="810039" y="142729"/>
                </a:lnTo>
                <a:lnTo>
                  <a:pt x="769814" y="92011"/>
                </a:lnTo>
                <a:lnTo>
                  <a:pt x="736622" y="69683"/>
                </a:lnTo>
                <a:lnTo>
                  <a:pt x="695835" y="49837"/>
                </a:lnTo>
                <a:lnTo>
                  <a:pt x="648298" y="32821"/>
                </a:lnTo>
                <a:lnTo>
                  <a:pt x="594855" y="18982"/>
                </a:lnTo>
                <a:lnTo>
                  <a:pt x="536349" y="8668"/>
                </a:lnTo>
                <a:lnTo>
                  <a:pt x="473625" y="2224"/>
                </a:lnTo>
                <a:lnTo>
                  <a:pt x="407527" y="0"/>
                </a:lnTo>
                <a:lnTo>
                  <a:pt x="341318" y="2224"/>
                </a:lnTo>
                <a:lnTo>
                  <a:pt x="278549" y="8668"/>
                </a:lnTo>
                <a:lnTo>
                  <a:pt x="220052" y="18982"/>
                </a:lnTo>
                <a:lnTo>
                  <a:pt x="166658" y="32821"/>
                </a:lnTo>
                <a:lnTo>
                  <a:pt x="119198" y="49837"/>
                </a:lnTo>
                <a:lnTo>
                  <a:pt x="78503" y="69683"/>
                </a:lnTo>
                <a:lnTo>
                  <a:pt x="45405" y="92011"/>
                </a:lnTo>
                <a:lnTo>
                  <a:pt x="5322" y="142729"/>
                </a:lnTo>
                <a:lnTo>
                  <a:pt x="0" y="170424"/>
                </a:lnTo>
                <a:close/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7170" y="2653317"/>
            <a:ext cx="475615" cy="238760"/>
          </a:xfrm>
          <a:custGeom>
            <a:avLst/>
            <a:gdLst/>
            <a:ahLst/>
            <a:cxnLst/>
            <a:rect l="l" t="t" r="r" b="b"/>
            <a:pathLst>
              <a:path w="475614" h="238760">
                <a:moveTo>
                  <a:pt x="0" y="0"/>
                </a:moveTo>
                <a:lnTo>
                  <a:pt x="48231" y="821"/>
                </a:lnTo>
                <a:lnTo>
                  <a:pt x="96050" y="4765"/>
                </a:lnTo>
                <a:lnTo>
                  <a:pt x="141465" y="10846"/>
                </a:lnTo>
                <a:lnTo>
                  <a:pt x="184853" y="18899"/>
                </a:lnTo>
                <a:lnTo>
                  <a:pt x="226248" y="28924"/>
                </a:lnTo>
                <a:lnTo>
                  <a:pt x="266029" y="40428"/>
                </a:lnTo>
                <a:lnTo>
                  <a:pt x="302598" y="54562"/>
                </a:lnTo>
                <a:lnTo>
                  <a:pt x="366889" y="86937"/>
                </a:lnTo>
                <a:lnTo>
                  <a:pt x="417937" y="124736"/>
                </a:lnTo>
                <a:lnTo>
                  <a:pt x="427986" y="135419"/>
                </a:lnTo>
                <a:lnTo>
                  <a:pt x="438017" y="145444"/>
                </a:lnTo>
                <a:lnTo>
                  <a:pt x="460535" y="179134"/>
                </a:lnTo>
                <a:lnTo>
                  <a:pt x="469364" y="201978"/>
                </a:lnTo>
                <a:lnTo>
                  <a:pt x="473384" y="214139"/>
                </a:lnTo>
                <a:lnTo>
                  <a:pt x="474586" y="226958"/>
                </a:lnTo>
                <a:lnTo>
                  <a:pt x="475393" y="238462"/>
                </a:lnTo>
              </a:path>
            </a:pathLst>
          </a:custGeom>
          <a:ln w="12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7170" y="2891123"/>
            <a:ext cx="475615" cy="238760"/>
          </a:xfrm>
          <a:custGeom>
            <a:avLst/>
            <a:gdLst/>
            <a:ahLst/>
            <a:cxnLst/>
            <a:rect l="l" t="t" r="r" b="b"/>
            <a:pathLst>
              <a:path w="475614" h="238760">
                <a:moveTo>
                  <a:pt x="0" y="238462"/>
                </a:moveTo>
                <a:lnTo>
                  <a:pt x="48231" y="237640"/>
                </a:lnTo>
                <a:lnTo>
                  <a:pt x="96050" y="233696"/>
                </a:lnTo>
                <a:lnTo>
                  <a:pt x="141465" y="227615"/>
                </a:lnTo>
                <a:lnTo>
                  <a:pt x="184853" y="219563"/>
                </a:lnTo>
                <a:lnTo>
                  <a:pt x="226248" y="210031"/>
                </a:lnTo>
                <a:lnTo>
                  <a:pt x="266029" y="198034"/>
                </a:lnTo>
                <a:lnTo>
                  <a:pt x="302598" y="183900"/>
                </a:lnTo>
                <a:lnTo>
                  <a:pt x="366889" y="151524"/>
                </a:lnTo>
                <a:lnTo>
                  <a:pt x="417937" y="113725"/>
                </a:lnTo>
                <a:lnTo>
                  <a:pt x="427986" y="103043"/>
                </a:lnTo>
                <a:lnTo>
                  <a:pt x="438017" y="93018"/>
                </a:lnTo>
                <a:lnTo>
                  <a:pt x="460535" y="59328"/>
                </a:lnTo>
                <a:lnTo>
                  <a:pt x="469364" y="36484"/>
                </a:lnTo>
                <a:lnTo>
                  <a:pt x="473384" y="24815"/>
                </a:lnTo>
                <a:lnTo>
                  <a:pt x="474586" y="11997"/>
                </a:lnTo>
                <a:lnTo>
                  <a:pt x="475393" y="0"/>
                </a:lnTo>
              </a:path>
            </a:pathLst>
          </a:custGeom>
          <a:ln w="12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8419" y="2653317"/>
            <a:ext cx="475615" cy="120014"/>
          </a:xfrm>
          <a:custGeom>
            <a:avLst/>
            <a:gdLst/>
            <a:ahLst/>
            <a:cxnLst/>
            <a:rect l="l" t="t" r="r" b="b"/>
            <a:pathLst>
              <a:path w="475614" h="120014">
                <a:moveTo>
                  <a:pt x="475393" y="0"/>
                </a:moveTo>
                <a:lnTo>
                  <a:pt x="426800" y="821"/>
                </a:lnTo>
                <a:lnTo>
                  <a:pt x="379359" y="1972"/>
                </a:lnTo>
                <a:lnTo>
                  <a:pt x="334060" y="4765"/>
                </a:lnTo>
                <a:lnTo>
                  <a:pt x="290573" y="10024"/>
                </a:lnTo>
                <a:lnTo>
                  <a:pt x="249227" y="14790"/>
                </a:lnTo>
                <a:lnTo>
                  <a:pt x="209364" y="20871"/>
                </a:lnTo>
                <a:lnTo>
                  <a:pt x="139191" y="34512"/>
                </a:lnTo>
                <a:lnTo>
                  <a:pt x="80879" y="52425"/>
                </a:lnTo>
                <a:lnTo>
                  <a:pt x="37392" y="73297"/>
                </a:lnTo>
                <a:lnTo>
                  <a:pt x="28661" y="78227"/>
                </a:lnTo>
                <a:lnTo>
                  <a:pt x="2965" y="107809"/>
                </a:lnTo>
                <a:lnTo>
                  <a:pt x="823" y="113890"/>
                </a:lnTo>
                <a:lnTo>
                  <a:pt x="0" y="119806"/>
                </a:lnTo>
              </a:path>
            </a:pathLst>
          </a:custGeom>
          <a:ln w="12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8419" y="2771974"/>
            <a:ext cx="475615" cy="239395"/>
          </a:xfrm>
          <a:custGeom>
            <a:avLst/>
            <a:gdLst/>
            <a:ahLst/>
            <a:cxnLst/>
            <a:rect l="l" t="t" r="r" b="b"/>
            <a:pathLst>
              <a:path w="475614" h="239394">
                <a:moveTo>
                  <a:pt x="475393" y="238955"/>
                </a:moveTo>
                <a:lnTo>
                  <a:pt x="426800" y="237805"/>
                </a:lnTo>
                <a:lnTo>
                  <a:pt x="379359" y="234189"/>
                </a:lnTo>
                <a:lnTo>
                  <a:pt x="334060" y="228108"/>
                </a:lnTo>
                <a:lnTo>
                  <a:pt x="290573" y="220056"/>
                </a:lnTo>
                <a:lnTo>
                  <a:pt x="249227" y="210031"/>
                </a:lnTo>
                <a:lnTo>
                  <a:pt x="209364" y="198527"/>
                </a:lnTo>
                <a:lnTo>
                  <a:pt x="172795" y="184393"/>
                </a:lnTo>
                <a:lnTo>
                  <a:pt x="108553" y="151524"/>
                </a:lnTo>
                <a:lnTo>
                  <a:pt x="57159" y="114218"/>
                </a:lnTo>
                <a:lnTo>
                  <a:pt x="28661" y="82664"/>
                </a:lnTo>
                <a:lnTo>
                  <a:pt x="9718" y="48974"/>
                </a:lnTo>
                <a:lnTo>
                  <a:pt x="823" y="11997"/>
                </a:lnTo>
                <a:lnTo>
                  <a:pt x="0" y="0"/>
                </a:lnTo>
              </a:path>
            </a:pathLst>
          </a:custGeom>
          <a:ln w="12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8860" y="4500819"/>
            <a:ext cx="1068705" cy="1270"/>
          </a:xfrm>
          <a:custGeom>
            <a:avLst/>
            <a:gdLst/>
            <a:ahLst/>
            <a:cxnLst/>
            <a:rect l="l" t="t" r="r" b="b"/>
            <a:pathLst>
              <a:path w="1068704" h="1270">
                <a:moveTo>
                  <a:pt x="0" y="0"/>
                </a:moveTo>
                <a:lnTo>
                  <a:pt x="1068565" y="788"/>
                </a:lnTo>
              </a:path>
            </a:pathLst>
          </a:custGeom>
          <a:ln w="4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0843" y="5115054"/>
            <a:ext cx="475615" cy="1270"/>
          </a:xfrm>
          <a:custGeom>
            <a:avLst/>
            <a:gdLst/>
            <a:ahLst/>
            <a:cxnLst/>
            <a:rect l="l" t="t" r="r" b="b"/>
            <a:pathLst>
              <a:path w="475614" h="1270">
                <a:moveTo>
                  <a:pt x="0" y="0"/>
                </a:moveTo>
                <a:lnTo>
                  <a:pt x="475344" y="788"/>
                </a:lnTo>
              </a:path>
            </a:pathLst>
          </a:custGeom>
          <a:ln w="4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80588" y="2113140"/>
          <a:ext cx="3834127" cy="324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/>
                <a:gridCol w="320040"/>
                <a:gridCol w="116840"/>
                <a:gridCol w="120650"/>
                <a:gridCol w="316865"/>
                <a:gridCol w="436880"/>
                <a:gridCol w="437514"/>
                <a:gridCol w="436244"/>
                <a:gridCol w="437515"/>
                <a:gridCol w="316229"/>
                <a:gridCol w="118745"/>
                <a:gridCol w="104775"/>
                <a:gridCol w="331470"/>
              </a:tblGrid>
              <a:tr h="22355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60"/>
                        </a:lnSpc>
                      </a:pPr>
                      <a:r>
                        <a:rPr sz="1550" spc="-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2395" algn="ctr">
                        <a:lnSpc>
                          <a:spcPts val="1660"/>
                        </a:lnSpc>
                      </a:pPr>
                      <a:r>
                        <a:rPr sz="1550" spc="-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60"/>
                        </a:lnSpc>
                      </a:pPr>
                      <a:r>
                        <a:rPr sz="155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ts val="1660"/>
                        </a:lnSpc>
                      </a:pPr>
                      <a:r>
                        <a:rPr sz="155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2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ts val="173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vw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ts val="18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97790" algn="ctr">
                        <a:lnSpc>
                          <a:spcPct val="10000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0254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683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3664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5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ts val="177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13664" algn="ctr">
                        <a:lnSpc>
                          <a:spcPts val="177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77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8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967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Kondisi </a:t>
            </a:r>
            <a:r>
              <a:rPr sz="4000" i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Don’t</a:t>
            </a:r>
            <a:r>
              <a:rPr sz="4000" i="1" spc="-3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i="1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care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9362" y="1651900"/>
            <a:ext cx="7454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10" dirty="0">
                <a:latin typeface="Times New Roman"/>
                <a:cs typeface="Times New Roman"/>
              </a:rPr>
              <a:t>Tabel</a:t>
            </a:r>
            <a:r>
              <a:rPr sz="1250" b="1" spc="-65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5.16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8952" y="1959547"/>
          <a:ext cx="3195316" cy="381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35609"/>
                <a:gridCol w="508634"/>
                <a:gridCol w="435609"/>
                <a:gridCol w="1379855"/>
              </a:tblGrid>
              <a:tr h="234920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10" dirty="0">
                          <a:latin typeface="Times New Roman"/>
                          <a:cs typeface="Times New Roman"/>
                        </a:rPr>
                        <a:t>desimal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31245"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3262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262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8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8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8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8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82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230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238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801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198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013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206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3206"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615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don’t</a:t>
                      </a:r>
                      <a:r>
                        <a:rPr sz="15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10" dirty="0">
                          <a:latin typeface="Times New Roman"/>
                          <a:cs typeface="Times New Roman"/>
                        </a:rPr>
                        <a:t>care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007" y="422578"/>
            <a:ext cx="6189980" cy="8394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-15" dirty="0">
                <a:latin typeface="Times New Roman"/>
                <a:cs typeface="Times New Roman"/>
              </a:rPr>
              <a:t>Contoh </a:t>
            </a:r>
            <a:r>
              <a:rPr sz="1800" spc="-15" dirty="0">
                <a:latin typeface="Times New Roman"/>
                <a:cs typeface="Times New Roman"/>
              </a:rPr>
              <a:t>Diberikan </a:t>
            </a:r>
            <a:r>
              <a:rPr sz="1800" spc="-10" dirty="0">
                <a:latin typeface="Times New Roman"/>
                <a:cs typeface="Times New Roman"/>
              </a:rPr>
              <a:t>Tabel. </a:t>
            </a:r>
            <a:r>
              <a:rPr sz="1800" spc="-15" dirty="0">
                <a:latin typeface="Times New Roman"/>
                <a:cs typeface="Times New Roman"/>
              </a:rPr>
              <a:t>Minimisasi </a:t>
            </a:r>
            <a:r>
              <a:rPr sz="1800" spc="-20" dirty="0">
                <a:latin typeface="Times New Roman"/>
                <a:cs typeface="Times New Roman"/>
              </a:rPr>
              <a:t>fungsi </a:t>
            </a:r>
            <a:r>
              <a:rPr sz="1800" i="1" spc="-10" dirty="0">
                <a:latin typeface="Times New Roman"/>
                <a:cs typeface="Times New Roman"/>
              </a:rPr>
              <a:t>f </a:t>
            </a:r>
            <a:r>
              <a:rPr sz="1800" spc="-15" dirty="0">
                <a:latin typeface="Times New Roman"/>
                <a:cs typeface="Times New Roman"/>
              </a:rPr>
              <a:t>sesederhana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mungkin.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Tabel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462" y="1353289"/>
          <a:ext cx="3248660" cy="39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6730"/>
                <a:gridCol w="579755"/>
                <a:gridCol w="579755"/>
                <a:gridCol w="1074420"/>
              </a:tblGrid>
              <a:tr h="241807"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ts val="178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550" i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50" spc="-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50" i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50" spc="-1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550" i="1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50" spc="-1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550" i="1" spc="-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5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i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50" spc="-15" dirty="0">
                          <a:latin typeface="Times New Roman"/>
                          <a:cs typeface="Times New Roman"/>
                        </a:rPr>
                        <a:t>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31669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098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181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181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098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098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7933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131"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6453"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514" y="1264628"/>
            <a:ext cx="47447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</a:rPr>
              <a:t>Jawab</a:t>
            </a:r>
            <a:r>
              <a:rPr spc="-5" dirty="0"/>
              <a:t>: Peta </a:t>
            </a:r>
            <a:r>
              <a:rPr dirty="0"/>
              <a:t>Karnaugh dari fungsi tersebut</a:t>
            </a:r>
            <a:r>
              <a:rPr spc="-15" dirty="0"/>
              <a:t> </a:t>
            </a:r>
            <a:r>
              <a:rPr spc="-5" dirty="0"/>
              <a:t>adalah: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9514" y="4580592"/>
            <a:ext cx="49098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" dirty="0">
                <a:latin typeface="Times New Roman"/>
                <a:cs typeface="Times New Roman"/>
              </a:rPr>
              <a:t>Hasil </a:t>
            </a:r>
            <a:r>
              <a:rPr sz="1850" dirty="0">
                <a:latin typeface="Times New Roman"/>
                <a:cs typeface="Times New Roman"/>
              </a:rPr>
              <a:t>penyederhanaan: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dirty="0">
                <a:latin typeface="Times New Roman"/>
                <a:cs typeface="Times New Roman"/>
              </a:rPr>
              <a:t>, </a:t>
            </a:r>
            <a:r>
              <a:rPr sz="1850" i="1" dirty="0">
                <a:latin typeface="Times New Roman"/>
                <a:cs typeface="Times New Roman"/>
              </a:rPr>
              <a:t>b</a:t>
            </a:r>
            <a:r>
              <a:rPr sz="1850" dirty="0">
                <a:latin typeface="Times New Roman"/>
                <a:cs typeface="Times New Roman"/>
              </a:rPr>
              <a:t>, </a:t>
            </a:r>
            <a:r>
              <a:rPr sz="1850" i="1" spc="-5" dirty="0">
                <a:latin typeface="Times New Roman"/>
                <a:cs typeface="Times New Roman"/>
              </a:rPr>
              <a:t>c</a:t>
            </a:r>
            <a:r>
              <a:rPr sz="1850" spc="-5" dirty="0">
                <a:latin typeface="Times New Roman"/>
                <a:cs typeface="Times New Roman"/>
              </a:rPr>
              <a:t>, </a:t>
            </a:r>
            <a:r>
              <a:rPr sz="1850" i="1" dirty="0">
                <a:latin typeface="Times New Roman"/>
                <a:cs typeface="Times New Roman"/>
              </a:rPr>
              <a:t>d</a:t>
            </a:r>
            <a:r>
              <a:rPr sz="1850" dirty="0">
                <a:latin typeface="Times New Roman"/>
                <a:cs typeface="Times New Roman"/>
              </a:rPr>
              <a:t>) </a:t>
            </a:r>
            <a:r>
              <a:rPr sz="1850" spc="5" dirty="0">
                <a:latin typeface="Times New Roman"/>
                <a:cs typeface="Times New Roman"/>
              </a:rPr>
              <a:t>= </a:t>
            </a:r>
            <a:r>
              <a:rPr sz="1850" i="1" dirty="0">
                <a:latin typeface="Times New Roman"/>
                <a:cs typeface="Times New Roman"/>
              </a:rPr>
              <a:t>bd </a:t>
            </a:r>
            <a:r>
              <a:rPr sz="1850" spc="5" dirty="0">
                <a:latin typeface="Times New Roman"/>
                <a:cs typeface="Times New Roman"/>
              </a:rPr>
              <a:t>+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850" dirty="0">
                <a:latin typeface="Times New Roman"/>
                <a:cs typeface="Times New Roman"/>
              </a:rPr>
              <a:t>’</a:t>
            </a:r>
            <a:r>
              <a:rPr sz="1850" i="1" dirty="0">
                <a:latin typeface="Times New Roman"/>
                <a:cs typeface="Times New Roman"/>
              </a:rPr>
              <a:t>d</a:t>
            </a:r>
            <a:r>
              <a:rPr sz="1850" dirty="0">
                <a:latin typeface="Times New Roman"/>
                <a:cs typeface="Times New Roman"/>
              </a:rPr>
              <a:t>’ </a:t>
            </a:r>
            <a:r>
              <a:rPr sz="1850" spc="5" dirty="0">
                <a:latin typeface="Times New Roman"/>
                <a:cs typeface="Times New Roman"/>
              </a:rPr>
              <a:t>+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cd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6792" y="2425724"/>
            <a:ext cx="468630" cy="1442085"/>
          </a:xfrm>
          <a:custGeom>
            <a:avLst/>
            <a:gdLst/>
            <a:ahLst/>
            <a:cxnLst/>
            <a:rect l="l" t="t" r="r" b="b"/>
            <a:pathLst>
              <a:path w="468630" h="1442085">
                <a:moveTo>
                  <a:pt x="0" y="720279"/>
                </a:moveTo>
                <a:lnTo>
                  <a:pt x="1073" y="789846"/>
                </a:lnTo>
                <a:lnTo>
                  <a:pt x="4228" y="857527"/>
                </a:lnTo>
                <a:lnTo>
                  <a:pt x="9366" y="923021"/>
                </a:lnTo>
                <a:lnTo>
                  <a:pt x="16388" y="986026"/>
                </a:lnTo>
                <a:lnTo>
                  <a:pt x="25196" y="1046243"/>
                </a:lnTo>
                <a:lnTo>
                  <a:pt x="35690" y="1103371"/>
                </a:lnTo>
                <a:lnTo>
                  <a:pt x="47771" y="1157109"/>
                </a:lnTo>
                <a:lnTo>
                  <a:pt x="61343" y="1207156"/>
                </a:lnTo>
                <a:lnTo>
                  <a:pt x="76304" y="1253212"/>
                </a:lnTo>
                <a:lnTo>
                  <a:pt x="92557" y="1294975"/>
                </a:lnTo>
                <a:lnTo>
                  <a:pt x="110004" y="1332146"/>
                </a:lnTo>
                <a:lnTo>
                  <a:pt x="148081" y="1391506"/>
                </a:lnTo>
                <a:lnTo>
                  <a:pt x="189745" y="1428886"/>
                </a:lnTo>
                <a:lnTo>
                  <a:pt x="234208" y="1441881"/>
                </a:lnTo>
                <a:lnTo>
                  <a:pt x="256758" y="1438582"/>
                </a:lnTo>
                <a:lnTo>
                  <a:pt x="299947" y="1413094"/>
                </a:lnTo>
                <a:lnTo>
                  <a:pt x="339930" y="1364423"/>
                </a:lnTo>
                <a:lnTo>
                  <a:pt x="375921" y="1294975"/>
                </a:lnTo>
                <a:lnTo>
                  <a:pt x="392174" y="1253212"/>
                </a:lnTo>
                <a:lnTo>
                  <a:pt x="407133" y="1207156"/>
                </a:lnTo>
                <a:lnTo>
                  <a:pt x="420701" y="1157109"/>
                </a:lnTo>
                <a:lnTo>
                  <a:pt x="432779" y="1103371"/>
                </a:lnTo>
                <a:lnTo>
                  <a:pt x="443268" y="1046243"/>
                </a:lnTo>
                <a:lnTo>
                  <a:pt x="452071" y="986026"/>
                </a:lnTo>
                <a:lnTo>
                  <a:pt x="459089" y="923021"/>
                </a:lnTo>
                <a:lnTo>
                  <a:pt x="464224" y="857527"/>
                </a:lnTo>
                <a:lnTo>
                  <a:pt x="467377" y="789846"/>
                </a:lnTo>
                <a:lnTo>
                  <a:pt x="468450" y="720279"/>
                </a:lnTo>
                <a:lnTo>
                  <a:pt x="467377" y="650924"/>
                </a:lnTo>
                <a:lnTo>
                  <a:pt x="464224" y="583431"/>
                </a:lnTo>
                <a:lnTo>
                  <a:pt x="459089" y="518103"/>
                </a:lnTo>
                <a:lnTo>
                  <a:pt x="452071" y="455242"/>
                </a:lnTo>
                <a:lnTo>
                  <a:pt x="443268" y="395150"/>
                </a:lnTo>
                <a:lnTo>
                  <a:pt x="432779" y="338129"/>
                </a:lnTo>
                <a:lnTo>
                  <a:pt x="420701" y="284481"/>
                </a:lnTo>
                <a:lnTo>
                  <a:pt x="407133" y="234508"/>
                </a:lnTo>
                <a:lnTo>
                  <a:pt x="392174" y="188513"/>
                </a:lnTo>
                <a:lnTo>
                  <a:pt x="375921" y="146798"/>
                </a:lnTo>
                <a:lnTo>
                  <a:pt x="358474" y="109664"/>
                </a:lnTo>
                <a:lnTo>
                  <a:pt x="320388" y="50351"/>
                </a:lnTo>
                <a:lnTo>
                  <a:pt x="278704" y="12990"/>
                </a:lnTo>
                <a:lnTo>
                  <a:pt x="234208" y="0"/>
                </a:lnTo>
                <a:lnTo>
                  <a:pt x="211676" y="3298"/>
                </a:lnTo>
                <a:lnTo>
                  <a:pt x="168514" y="28775"/>
                </a:lnTo>
                <a:lnTo>
                  <a:pt x="128545" y="77414"/>
                </a:lnTo>
                <a:lnTo>
                  <a:pt x="92557" y="146798"/>
                </a:lnTo>
                <a:lnTo>
                  <a:pt x="76304" y="188513"/>
                </a:lnTo>
                <a:lnTo>
                  <a:pt x="61343" y="234508"/>
                </a:lnTo>
                <a:lnTo>
                  <a:pt x="47771" y="284481"/>
                </a:lnTo>
                <a:lnTo>
                  <a:pt x="35690" y="338129"/>
                </a:lnTo>
                <a:lnTo>
                  <a:pt x="25196" y="395150"/>
                </a:lnTo>
                <a:lnTo>
                  <a:pt x="16388" y="455242"/>
                </a:lnTo>
                <a:lnTo>
                  <a:pt x="9366" y="518103"/>
                </a:lnTo>
                <a:lnTo>
                  <a:pt x="4228" y="583431"/>
                </a:lnTo>
                <a:lnTo>
                  <a:pt x="1073" y="650924"/>
                </a:lnTo>
                <a:lnTo>
                  <a:pt x="0" y="720279"/>
                </a:lnTo>
                <a:close/>
              </a:path>
            </a:pathLst>
          </a:custGeom>
          <a:ln w="12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8999" y="2305203"/>
            <a:ext cx="347345" cy="1562735"/>
          </a:xfrm>
          <a:custGeom>
            <a:avLst/>
            <a:gdLst/>
            <a:ahLst/>
            <a:cxnLst/>
            <a:rect l="l" t="t" r="r" b="b"/>
            <a:pathLst>
              <a:path w="347345" h="1562735">
                <a:moveTo>
                  <a:pt x="0" y="781209"/>
                </a:moveTo>
                <a:lnTo>
                  <a:pt x="792" y="856410"/>
                </a:lnTo>
                <a:lnTo>
                  <a:pt x="3122" y="929596"/>
                </a:lnTo>
                <a:lnTo>
                  <a:pt x="6917" y="1000438"/>
                </a:lnTo>
                <a:lnTo>
                  <a:pt x="12106" y="1068609"/>
                </a:lnTo>
                <a:lnTo>
                  <a:pt x="18615" y="1133780"/>
                </a:lnTo>
                <a:lnTo>
                  <a:pt x="26374" y="1195623"/>
                </a:lnTo>
                <a:lnTo>
                  <a:pt x="35309" y="1253810"/>
                </a:lnTo>
                <a:lnTo>
                  <a:pt x="45350" y="1308012"/>
                </a:lnTo>
                <a:lnTo>
                  <a:pt x="56423" y="1357902"/>
                </a:lnTo>
                <a:lnTo>
                  <a:pt x="68457" y="1403152"/>
                </a:lnTo>
                <a:lnTo>
                  <a:pt x="81379" y="1443433"/>
                </a:lnTo>
                <a:lnTo>
                  <a:pt x="109601" y="1507777"/>
                </a:lnTo>
                <a:lnTo>
                  <a:pt x="140513" y="1548308"/>
                </a:lnTo>
                <a:lnTo>
                  <a:pt x="173537" y="1562402"/>
                </a:lnTo>
                <a:lnTo>
                  <a:pt x="190277" y="1558824"/>
                </a:lnTo>
                <a:lnTo>
                  <a:pt x="222317" y="1531183"/>
                </a:lnTo>
                <a:lnTo>
                  <a:pt x="251956" y="1478417"/>
                </a:lnTo>
                <a:lnTo>
                  <a:pt x="278617" y="1403152"/>
                </a:lnTo>
                <a:lnTo>
                  <a:pt x="290651" y="1357902"/>
                </a:lnTo>
                <a:lnTo>
                  <a:pt x="301724" y="1308012"/>
                </a:lnTo>
                <a:lnTo>
                  <a:pt x="311765" y="1253810"/>
                </a:lnTo>
                <a:lnTo>
                  <a:pt x="320700" y="1195623"/>
                </a:lnTo>
                <a:lnTo>
                  <a:pt x="328459" y="1133780"/>
                </a:lnTo>
                <a:lnTo>
                  <a:pt x="334968" y="1068609"/>
                </a:lnTo>
                <a:lnTo>
                  <a:pt x="340157" y="1000438"/>
                </a:lnTo>
                <a:lnTo>
                  <a:pt x="343952" y="929596"/>
                </a:lnTo>
                <a:lnTo>
                  <a:pt x="346282" y="856410"/>
                </a:lnTo>
                <a:lnTo>
                  <a:pt x="347075" y="781209"/>
                </a:lnTo>
                <a:lnTo>
                  <a:pt x="346282" y="706013"/>
                </a:lnTo>
                <a:lnTo>
                  <a:pt x="343952" y="632831"/>
                </a:lnTo>
                <a:lnTo>
                  <a:pt x="340157" y="561990"/>
                </a:lnTo>
                <a:lnTo>
                  <a:pt x="334968" y="493821"/>
                </a:lnTo>
                <a:lnTo>
                  <a:pt x="328459" y="428649"/>
                </a:lnTo>
                <a:lnTo>
                  <a:pt x="320700" y="366805"/>
                </a:lnTo>
                <a:lnTo>
                  <a:pt x="311765" y="308617"/>
                </a:lnTo>
                <a:lnTo>
                  <a:pt x="301724" y="254412"/>
                </a:lnTo>
                <a:lnTo>
                  <a:pt x="290651" y="204518"/>
                </a:lnTo>
                <a:lnTo>
                  <a:pt x="278617" y="159265"/>
                </a:lnTo>
                <a:lnTo>
                  <a:pt x="265695" y="118981"/>
                </a:lnTo>
                <a:lnTo>
                  <a:pt x="237473" y="54631"/>
                </a:lnTo>
                <a:lnTo>
                  <a:pt x="206561" y="14095"/>
                </a:lnTo>
                <a:lnTo>
                  <a:pt x="173537" y="0"/>
                </a:lnTo>
                <a:lnTo>
                  <a:pt x="156797" y="3578"/>
                </a:lnTo>
                <a:lnTo>
                  <a:pt x="124757" y="31222"/>
                </a:lnTo>
                <a:lnTo>
                  <a:pt x="95118" y="83994"/>
                </a:lnTo>
                <a:lnTo>
                  <a:pt x="68457" y="159265"/>
                </a:lnTo>
                <a:lnTo>
                  <a:pt x="56423" y="204518"/>
                </a:lnTo>
                <a:lnTo>
                  <a:pt x="45350" y="254412"/>
                </a:lnTo>
                <a:lnTo>
                  <a:pt x="35309" y="308617"/>
                </a:lnTo>
                <a:lnTo>
                  <a:pt x="26374" y="366805"/>
                </a:lnTo>
                <a:lnTo>
                  <a:pt x="18615" y="428649"/>
                </a:lnTo>
                <a:lnTo>
                  <a:pt x="12106" y="493821"/>
                </a:lnTo>
                <a:lnTo>
                  <a:pt x="6917" y="561990"/>
                </a:lnTo>
                <a:lnTo>
                  <a:pt x="3122" y="632831"/>
                </a:lnTo>
                <a:lnTo>
                  <a:pt x="792" y="706013"/>
                </a:lnTo>
                <a:lnTo>
                  <a:pt x="0" y="781209"/>
                </a:lnTo>
                <a:close/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4851" y="1845341"/>
          <a:ext cx="2821301" cy="272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485"/>
                <a:gridCol w="605790"/>
                <a:gridCol w="188594"/>
                <a:gridCol w="340994"/>
                <a:gridCol w="420369"/>
                <a:gridCol w="219710"/>
                <a:gridCol w="721359"/>
              </a:tblGrid>
              <a:tr h="46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ts val="1914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914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52095" algn="r">
                        <a:lnSpc>
                          <a:spcPts val="1914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9938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  <a:spcBef>
                          <a:spcPts val="725"/>
                        </a:spcBef>
                      </a:pP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ab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74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08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1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649968"/>
            <a:ext cx="7621905" cy="6064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60"/>
              </a:spcBef>
              <a:tabLst>
                <a:tab pos="4695190" algn="l"/>
              </a:tabLst>
            </a:pPr>
            <a:r>
              <a:rPr sz="1950" b="1" spc="-5" dirty="0">
                <a:latin typeface="Times New Roman"/>
                <a:cs typeface="Times New Roman"/>
              </a:rPr>
              <a:t>Contoh. </a:t>
            </a:r>
            <a:r>
              <a:rPr sz="1950" spc="-10" dirty="0"/>
              <a:t>Minimisasi </a:t>
            </a:r>
            <a:r>
              <a:rPr sz="1950" spc="-5" dirty="0"/>
              <a:t>fungsi </a:t>
            </a:r>
            <a:r>
              <a:rPr sz="1950" spc="-10" dirty="0"/>
              <a:t>Boolean 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spc="-5" dirty="0"/>
              <a:t>(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spc="-5" dirty="0"/>
              <a:t>,</a:t>
            </a:r>
            <a:r>
              <a:rPr sz="1950" spc="220" dirty="0"/>
              <a:t> </a:t>
            </a:r>
            <a:r>
              <a:rPr sz="1950" i="1" spc="-10" dirty="0">
                <a:latin typeface="Times New Roman"/>
                <a:cs typeface="Times New Roman"/>
              </a:rPr>
              <a:t>y</a:t>
            </a:r>
            <a:r>
              <a:rPr sz="1950" spc="-10" dirty="0"/>
              <a:t>,</a:t>
            </a:r>
            <a:r>
              <a:rPr sz="1950" spc="130" dirty="0"/>
              <a:t> </a:t>
            </a:r>
            <a:r>
              <a:rPr sz="1950" i="1" dirty="0">
                <a:latin typeface="Times New Roman"/>
                <a:cs typeface="Times New Roman"/>
              </a:rPr>
              <a:t>z</a:t>
            </a:r>
            <a:r>
              <a:rPr sz="1950" dirty="0"/>
              <a:t>)	</a:t>
            </a:r>
            <a:r>
              <a:rPr sz="1950" spc="-5" dirty="0"/>
              <a:t>= </a:t>
            </a:r>
            <a:r>
              <a:rPr sz="1950" i="1" spc="-10" dirty="0">
                <a:latin typeface="Times New Roman"/>
                <a:cs typeface="Times New Roman"/>
              </a:rPr>
              <a:t>x</a:t>
            </a:r>
            <a:r>
              <a:rPr sz="1950" spc="-10" dirty="0"/>
              <a:t>’</a:t>
            </a:r>
            <a:r>
              <a:rPr sz="1950" i="1" spc="-10" dirty="0">
                <a:latin typeface="Times New Roman"/>
                <a:cs typeface="Times New Roman"/>
              </a:rPr>
              <a:t>yz </a:t>
            </a:r>
            <a:r>
              <a:rPr sz="1950" spc="-5" dirty="0"/>
              <a:t>+ </a:t>
            </a:r>
            <a:r>
              <a:rPr sz="1950" i="1" spc="-10" dirty="0">
                <a:latin typeface="Times New Roman"/>
                <a:cs typeface="Times New Roman"/>
              </a:rPr>
              <a:t>x</a:t>
            </a:r>
            <a:r>
              <a:rPr sz="1950" spc="-10" dirty="0"/>
              <a:t>’</a:t>
            </a:r>
            <a:r>
              <a:rPr sz="1950" i="1" spc="-10" dirty="0">
                <a:latin typeface="Times New Roman"/>
                <a:cs typeface="Times New Roman"/>
              </a:rPr>
              <a:t>yz</a:t>
            </a:r>
            <a:r>
              <a:rPr sz="1950" spc="-10" dirty="0"/>
              <a:t>’ </a:t>
            </a:r>
            <a:r>
              <a:rPr sz="1950" spc="-5" dirty="0"/>
              <a:t>+ </a:t>
            </a:r>
            <a:r>
              <a:rPr sz="1950" i="1" spc="-10" dirty="0">
                <a:latin typeface="Times New Roman"/>
                <a:cs typeface="Times New Roman"/>
              </a:rPr>
              <a:t>xy</a:t>
            </a:r>
            <a:r>
              <a:rPr sz="1950" spc="-10" dirty="0"/>
              <a:t>’</a:t>
            </a:r>
            <a:r>
              <a:rPr sz="1950" i="1" spc="-10" dirty="0">
                <a:latin typeface="Times New Roman"/>
                <a:cs typeface="Times New Roman"/>
              </a:rPr>
              <a:t>z</a:t>
            </a:r>
            <a:r>
              <a:rPr sz="1950" spc="-10" dirty="0"/>
              <a:t>’ </a:t>
            </a:r>
            <a:r>
              <a:rPr sz="1950" spc="-5" dirty="0"/>
              <a:t>+ </a:t>
            </a:r>
            <a:r>
              <a:rPr sz="1950" i="1" spc="-10" dirty="0">
                <a:latin typeface="Times New Roman"/>
                <a:cs typeface="Times New Roman"/>
              </a:rPr>
              <a:t>xy</a:t>
            </a:r>
            <a:r>
              <a:rPr sz="1950" spc="-10" dirty="0"/>
              <a:t>’</a:t>
            </a:r>
            <a:r>
              <a:rPr sz="1950" i="1" spc="-10" dirty="0">
                <a:latin typeface="Times New Roman"/>
                <a:cs typeface="Times New Roman"/>
              </a:rPr>
              <a:t>z</a:t>
            </a:r>
            <a:r>
              <a:rPr sz="1950" spc="-10" dirty="0"/>
              <a:t>.  Gambarkan rangkaian</a:t>
            </a:r>
            <a:r>
              <a:rPr sz="1950" spc="5" dirty="0"/>
              <a:t> </a:t>
            </a:r>
            <a:r>
              <a:rPr sz="1950" spc="-10" dirty="0"/>
              <a:t>logikanya.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8181" y="3982520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0849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8181" y="4284553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0849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9030" y="4133369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48268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128" y="3892285"/>
            <a:ext cx="626110" cy="484505"/>
          </a:xfrm>
          <a:custGeom>
            <a:avLst/>
            <a:gdLst/>
            <a:ahLst/>
            <a:cxnLst/>
            <a:rect l="l" t="t" r="r" b="b"/>
            <a:pathLst>
              <a:path w="626109" h="484504">
                <a:moveTo>
                  <a:pt x="187294" y="0"/>
                </a:moveTo>
                <a:lnTo>
                  <a:pt x="0" y="0"/>
                </a:lnTo>
                <a:lnTo>
                  <a:pt x="29508" y="45804"/>
                </a:lnTo>
                <a:lnTo>
                  <a:pt x="54888" y="93898"/>
                </a:lnTo>
                <a:lnTo>
                  <a:pt x="71706" y="141535"/>
                </a:lnTo>
                <a:lnTo>
                  <a:pt x="82562" y="191461"/>
                </a:lnTo>
                <a:lnTo>
                  <a:pt x="86231" y="241083"/>
                </a:lnTo>
                <a:lnTo>
                  <a:pt x="82562" y="291010"/>
                </a:lnTo>
                <a:lnTo>
                  <a:pt x="71706" y="340478"/>
                </a:lnTo>
                <a:lnTo>
                  <a:pt x="54888" y="390420"/>
                </a:lnTo>
                <a:lnTo>
                  <a:pt x="29508" y="438087"/>
                </a:lnTo>
                <a:lnTo>
                  <a:pt x="0" y="484273"/>
                </a:lnTo>
                <a:lnTo>
                  <a:pt x="187294" y="484273"/>
                </a:lnTo>
                <a:lnTo>
                  <a:pt x="251509" y="471234"/>
                </a:lnTo>
                <a:lnTo>
                  <a:pt x="313737" y="454852"/>
                </a:lnTo>
                <a:lnTo>
                  <a:pt x="372753" y="432881"/>
                </a:lnTo>
                <a:lnTo>
                  <a:pt x="427489" y="408665"/>
                </a:lnTo>
                <a:lnTo>
                  <a:pt x="479014" y="381107"/>
                </a:lnTo>
                <a:lnTo>
                  <a:pt x="523047" y="349807"/>
                </a:lnTo>
                <a:lnTo>
                  <a:pt x="563258" y="316660"/>
                </a:lnTo>
                <a:lnTo>
                  <a:pt x="598271" y="279711"/>
                </a:lnTo>
                <a:lnTo>
                  <a:pt x="625945" y="241083"/>
                </a:lnTo>
                <a:lnTo>
                  <a:pt x="598271" y="204134"/>
                </a:lnTo>
                <a:lnTo>
                  <a:pt x="563258" y="167643"/>
                </a:lnTo>
                <a:lnTo>
                  <a:pt x="524882" y="134511"/>
                </a:lnTo>
                <a:lnTo>
                  <a:pt x="479014" y="102907"/>
                </a:lnTo>
                <a:lnTo>
                  <a:pt x="427489" y="75271"/>
                </a:lnTo>
                <a:lnTo>
                  <a:pt x="372753" y="49621"/>
                </a:lnTo>
                <a:lnTo>
                  <a:pt x="313737" y="29467"/>
                </a:lnTo>
                <a:lnTo>
                  <a:pt x="251509" y="12672"/>
                </a:lnTo>
                <a:lnTo>
                  <a:pt x="187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7128" y="3892285"/>
            <a:ext cx="626110" cy="484505"/>
          </a:xfrm>
          <a:custGeom>
            <a:avLst/>
            <a:gdLst/>
            <a:ahLst/>
            <a:cxnLst/>
            <a:rect l="l" t="t" r="r" b="b"/>
            <a:pathLst>
              <a:path w="626109" h="484504">
                <a:moveTo>
                  <a:pt x="625945" y="241083"/>
                </a:moveTo>
                <a:lnTo>
                  <a:pt x="598271" y="279711"/>
                </a:lnTo>
                <a:lnTo>
                  <a:pt x="563258" y="316660"/>
                </a:lnTo>
                <a:lnTo>
                  <a:pt x="523047" y="349807"/>
                </a:lnTo>
                <a:lnTo>
                  <a:pt x="479014" y="381107"/>
                </a:lnTo>
                <a:lnTo>
                  <a:pt x="427489" y="408665"/>
                </a:lnTo>
                <a:lnTo>
                  <a:pt x="372753" y="432881"/>
                </a:lnTo>
                <a:lnTo>
                  <a:pt x="313737" y="454852"/>
                </a:lnTo>
                <a:lnTo>
                  <a:pt x="251509" y="471234"/>
                </a:lnTo>
                <a:lnTo>
                  <a:pt x="187294" y="484273"/>
                </a:lnTo>
                <a:lnTo>
                  <a:pt x="0" y="484273"/>
                </a:lnTo>
                <a:lnTo>
                  <a:pt x="29508" y="438087"/>
                </a:lnTo>
                <a:lnTo>
                  <a:pt x="54888" y="390420"/>
                </a:lnTo>
                <a:lnTo>
                  <a:pt x="71706" y="340478"/>
                </a:lnTo>
                <a:lnTo>
                  <a:pt x="82562" y="291010"/>
                </a:lnTo>
                <a:lnTo>
                  <a:pt x="86231" y="241083"/>
                </a:lnTo>
                <a:lnTo>
                  <a:pt x="82562" y="191461"/>
                </a:lnTo>
                <a:lnTo>
                  <a:pt x="71706" y="141535"/>
                </a:lnTo>
                <a:lnTo>
                  <a:pt x="54888" y="93898"/>
                </a:lnTo>
                <a:lnTo>
                  <a:pt x="29508" y="45804"/>
                </a:lnTo>
                <a:lnTo>
                  <a:pt x="0" y="0"/>
                </a:lnTo>
                <a:lnTo>
                  <a:pt x="187294" y="0"/>
                </a:lnTo>
                <a:lnTo>
                  <a:pt x="251509" y="12672"/>
                </a:lnTo>
                <a:lnTo>
                  <a:pt x="313737" y="29467"/>
                </a:lnTo>
                <a:lnTo>
                  <a:pt x="372753" y="49621"/>
                </a:lnTo>
                <a:lnTo>
                  <a:pt x="427489" y="75271"/>
                </a:lnTo>
                <a:lnTo>
                  <a:pt x="479014" y="102907"/>
                </a:lnTo>
                <a:lnTo>
                  <a:pt x="524882" y="134511"/>
                </a:lnTo>
                <a:lnTo>
                  <a:pt x="563258" y="167643"/>
                </a:lnTo>
                <a:lnTo>
                  <a:pt x="598271" y="204134"/>
                </a:lnTo>
                <a:lnTo>
                  <a:pt x="625945" y="241083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8181" y="4376559"/>
            <a:ext cx="169545" cy="59055"/>
          </a:xfrm>
          <a:custGeom>
            <a:avLst/>
            <a:gdLst/>
            <a:ahLst/>
            <a:cxnLst/>
            <a:rect l="l" t="t" r="r" b="b"/>
            <a:pathLst>
              <a:path w="169545" h="59054">
                <a:moveTo>
                  <a:pt x="168947" y="0"/>
                </a:moveTo>
                <a:lnTo>
                  <a:pt x="168947" y="58858"/>
                </a:lnTo>
                <a:lnTo>
                  <a:pt x="0" y="58858"/>
                </a:lnTo>
              </a:path>
            </a:pathLst>
          </a:custGeom>
          <a:ln w="3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8181" y="3831213"/>
            <a:ext cx="169545" cy="61594"/>
          </a:xfrm>
          <a:custGeom>
            <a:avLst/>
            <a:gdLst/>
            <a:ahLst/>
            <a:cxnLst/>
            <a:rect l="l" t="t" r="r" b="b"/>
            <a:pathLst>
              <a:path w="169545" h="61595">
                <a:moveTo>
                  <a:pt x="168947" y="61072"/>
                </a:moveTo>
                <a:lnTo>
                  <a:pt x="168947" y="0"/>
                </a:lnTo>
                <a:lnTo>
                  <a:pt x="0" y="0"/>
                </a:lnTo>
              </a:path>
            </a:pathLst>
          </a:custGeom>
          <a:ln w="3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7128" y="3892285"/>
            <a:ext cx="626110" cy="484505"/>
          </a:xfrm>
          <a:custGeom>
            <a:avLst/>
            <a:gdLst/>
            <a:ahLst/>
            <a:cxnLst/>
            <a:rect l="l" t="t" r="r" b="b"/>
            <a:pathLst>
              <a:path w="626109" h="484504">
                <a:moveTo>
                  <a:pt x="385291" y="0"/>
                </a:moveTo>
                <a:lnTo>
                  <a:pt x="0" y="0"/>
                </a:lnTo>
                <a:lnTo>
                  <a:pt x="0" y="484273"/>
                </a:lnTo>
                <a:lnTo>
                  <a:pt x="385291" y="484273"/>
                </a:lnTo>
                <a:lnTo>
                  <a:pt x="425654" y="480548"/>
                </a:lnTo>
                <a:lnTo>
                  <a:pt x="466324" y="469387"/>
                </a:lnTo>
                <a:lnTo>
                  <a:pt x="504700" y="451126"/>
                </a:lnTo>
                <a:lnTo>
                  <a:pt x="539407" y="427293"/>
                </a:lnTo>
                <a:lnTo>
                  <a:pt x="568915" y="397856"/>
                </a:lnTo>
                <a:lnTo>
                  <a:pt x="592767" y="362846"/>
                </a:lnTo>
                <a:lnTo>
                  <a:pt x="610961" y="324141"/>
                </a:lnTo>
                <a:lnTo>
                  <a:pt x="622275" y="283528"/>
                </a:lnTo>
                <a:lnTo>
                  <a:pt x="625945" y="241083"/>
                </a:lnTo>
                <a:lnTo>
                  <a:pt x="622275" y="200775"/>
                </a:lnTo>
                <a:lnTo>
                  <a:pt x="610961" y="160162"/>
                </a:lnTo>
                <a:lnTo>
                  <a:pt x="592767" y="121534"/>
                </a:lnTo>
                <a:lnTo>
                  <a:pt x="568915" y="86417"/>
                </a:lnTo>
                <a:lnTo>
                  <a:pt x="539407" y="57102"/>
                </a:lnTo>
                <a:lnTo>
                  <a:pt x="504700" y="33131"/>
                </a:lnTo>
                <a:lnTo>
                  <a:pt x="466324" y="14504"/>
                </a:lnTo>
                <a:lnTo>
                  <a:pt x="425654" y="3358"/>
                </a:lnTo>
                <a:lnTo>
                  <a:pt x="38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7128" y="3892285"/>
            <a:ext cx="626110" cy="484505"/>
          </a:xfrm>
          <a:custGeom>
            <a:avLst/>
            <a:gdLst/>
            <a:ahLst/>
            <a:cxnLst/>
            <a:rect l="l" t="t" r="r" b="b"/>
            <a:pathLst>
              <a:path w="626109" h="484504">
                <a:moveTo>
                  <a:pt x="385291" y="484273"/>
                </a:moveTo>
                <a:lnTo>
                  <a:pt x="0" y="484273"/>
                </a:lnTo>
                <a:lnTo>
                  <a:pt x="0" y="0"/>
                </a:lnTo>
                <a:lnTo>
                  <a:pt x="385291" y="0"/>
                </a:lnTo>
                <a:lnTo>
                  <a:pt x="425654" y="3358"/>
                </a:lnTo>
                <a:lnTo>
                  <a:pt x="466324" y="14504"/>
                </a:lnTo>
                <a:lnTo>
                  <a:pt x="504700" y="33131"/>
                </a:lnTo>
                <a:lnTo>
                  <a:pt x="539407" y="57102"/>
                </a:lnTo>
                <a:lnTo>
                  <a:pt x="568915" y="86417"/>
                </a:lnTo>
                <a:lnTo>
                  <a:pt x="592767" y="121534"/>
                </a:lnTo>
                <a:lnTo>
                  <a:pt x="610961" y="160162"/>
                </a:lnTo>
                <a:lnTo>
                  <a:pt x="622275" y="200775"/>
                </a:lnTo>
                <a:lnTo>
                  <a:pt x="625945" y="241083"/>
                </a:lnTo>
                <a:lnTo>
                  <a:pt x="622275" y="283528"/>
                </a:lnTo>
                <a:lnTo>
                  <a:pt x="610961" y="324141"/>
                </a:lnTo>
                <a:lnTo>
                  <a:pt x="592767" y="362846"/>
                </a:lnTo>
                <a:lnTo>
                  <a:pt x="568915" y="397856"/>
                </a:lnTo>
                <a:lnTo>
                  <a:pt x="539407" y="427293"/>
                </a:lnTo>
                <a:lnTo>
                  <a:pt x="504700" y="451126"/>
                </a:lnTo>
                <a:lnTo>
                  <a:pt x="466324" y="469387"/>
                </a:lnTo>
                <a:lnTo>
                  <a:pt x="425654" y="480548"/>
                </a:lnTo>
                <a:lnTo>
                  <a:pt x="385291" y="484273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8565" y="2864589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8565" y="299543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8565" y="312430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1835" y="299543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296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1826" y="2787180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5">
                <a:moveTo>
                  <a:pt x="161455" y="0"/>
                </a:moveTo>
                <a:lnTo>
                  <a:pt x="0" y="0"/>
                </a:lnTo>
                <a:lnTo>
                  <a:pt x="27673" y="40613"/>
                </a:lnTo>
                <a:lnTo>
                  <a:pt x="47702" y="80768"/>
                </a:lnTo>
                <a:lnTo>
                  <a:pt x="64520" y="121381"/>
                </a:lnTo>
                <a:lnTo>
                  <a:pt x="73541" y="163826"/>
                </a:lnTo>
                <a:lnTo>
                  <a:pt x="75376" y="208256"/>
                </a:lnTo>
                <a:lnTo>
                  <a:pt x="73541" y="250244"/>
                </a:lnTo>
                <a:lnTo>
                  <a:pt x="64520" y="292842"/>
                </a:lnTo>
                <a:lnTo>
                  <a:pt x="47702" y="335287"/>
                </a:lnTo>
                <a:lnTo>
                  <a:pt x="27673" y="375900"/>
                </a:lnTo>
                <a:lnTo>
                  <a:pt x="0" y="414223"/>
                </a:lnTo>
                <a:lnTo>
                  <a:pt x="161455" y="414223"/>
                </a:lnTo>
                <a:lnTo>
                  <a:pt x="216649" y="403383"/>
                </a:lnTo>
                <a:lnTo>
                  <a:pt x="270009" y="388420"/>
                </a:lnTo>
                <a:lnTo>
                  <a:pt x="321228" y="372083"/>
                </a:lnTo>
                <a:lnTo>
                  <a:pt x="367096" y="349792"/>
                </a:lnTo>
                <a:lnTo>
                  <a:pt x="411435" y="325973"/>
                </a:lnTo>
                <a:lnTo>
                  <a:pt x="449812" y="300170"/>
                </a:lnTo>
                <a:lnTo>
                  <a:pt x="484518" y="270856"/>
                </a:lnTo>
                <a:lnTo>
                  <a:pt x="514027" y="239556"/>
                </a:lnTo>
                <a:lnTo>
                  <a:pt x="537878" y="208256"/>
                </a:lnTo>
                <a:lnTo>
                  <a:pt x="514027" y="175125"/>
                </a:lnTo>
                <a:lnTo>
                  <a:pt x="484518" y="143825"/>
                </a:lnTo>
                <a:lnTo>
                  <a:pt x="451646" y="113900"/>
                </a:lnTo>
                <a:lnTo>
                  <a:pt x="411435" y="88249"/>
                </a:lnTo>
                <a:lnTo>
                  <a:pt x="368931" y="64431"/>
                </a:lnTo>
                <a:lnTo>
                  <a:pt x="321228" y="42445"/>
                </a:lnTo>
                <a:lnTo>
                  <a:pt x="271997" y="25650"/>
                </a:lnTo>
                <a:lnTo>
                  <a:pt x="216649" y="11145"/>
                </a:lnTo>
                <a:lnTo>
                  <a:pt x="161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1826" y="2787180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5">
                <a:moveTo>
                  <a:pt x="537878" y="208256"/>
                </a:moveTo>
                <a:lnTo>
                  <a:pt x="514027" y="239556"/>
                </a:lnTo>
                <a:lnTo>
                  <a:pt x="484518" y="270856"/>
                </a:lnTo>
                <a:lnTo>
                  <a:pt x="449812" y="300170"/>
                </a:lnTo>
                <a:lnTo>
                  <a:pt x="411435" y="325973"/>
                </a:lnTo>
                <a:lnTo>
                  <a:pt x="367096" y="349792"/>
                </a:lnTo>
                <a:lnTo>
                  <a:pt x="321228" y="372083"/>
                </a:lnTo>
                <a:lnTo>
                  <a:pt x="270009" y="388420"/>
                </a:lnTo>
                <a:lnTo>
                  <a:pt x="216649" y="403383"/>
                </a:lnTo>
                <a:lnTo>
                  <a:pt x="161455" y="414223"/>
                </a:lnTo>
                <a:lnTo>
                  <a:pt x="0" y="414223"/>
                </a:lnTo>
                <a:lnTo>
                  <a:pt x="27673" y="375900"/>
                </a:lnTo>
                <a:lnTo>
                  <a:pt x="47702" y="335287"/>
                </a:lnTo>
                <a:lnTo>
                  <a:pt x="64520" y="292842"/>
                </a:lnTo>
                <a:lnTo>
                  <a:pt x="73541" y="250244"/>
                </a:lnTo>
                <a:lnTo>
                  <a:pt x="75376" y="208256"/>
                </a:lnTo>
                <a:lnTo>
                  <a:pt x="73541" y="163826"/>
                </a:lnTo>
                <a:lnTo>
                  <a:pt x="64520" y="121381"/>
                </a:lnTo>
                <a:lnTo>
                  <a:pt x="47702" y="80768"/>
                </a:lnTo>
                <a:lnTo>
                  <a:pt x="27673" y="40613"/>
                </a:lnTo>
                <a:lnTo>
                  <a:pt x="0" y="0"/>
                </a:lnTo>
                <a:lnTo>
                  <a:pt x="161455" y="0"/>
                </a:lnTo>
                <a:lnTo>
                  <a:pt x="216649" y="11145"/>
                </a:lnTo>
                <a:lnTo>
                  <a:pt x="271997" y="25650"/>
                </a:lnTo>
                <a:lnTo>
                  <a:pt x="321228" y="42445"/>
                </a:lnTo>
                <a:lnTo>
                  <a:pt x="368931" y="64431"/>
                </a:lnTo>
                <a:lnTo>
                  <a:pt x="411435" y="88249"/>
                </a:lnTo>
                <a:lnTo>
                  <a:pt x="451646" y="113900"/>
                </a:lnTo>
                <a:lnTo>
                  <a:pt x="484518" y="143825"/>
                </a:lnTo>
                <a:lnTo>
                  <a:pt x="514027" y="175125"/>
                </a:lnTo>
                <a:lnTo>
                  <a:pt x="537878" y="208256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826" y="2787180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5">
                <a:moveTo>
                  <a:pt x="330555" y="0"/>
                </a:moveTo>
                <a:lnTo>
                  <a:pt x="0" y="0"/>
                </a:lnTo>
                <a:lnTo>
                  <a:pt x="0" y="414223"/>
                </a:lnTo>
                <a:lnTo>
                  <a:pt x="330555" y="414223"/>
                </a:lnTo>
                <a:lnTo>
                  <a:pt x="368931" y="410406"/>
                </a:lnTo>
                <a:lnTo>
                  <a:pt x="440485" y="382923"/>
                </a:lnTo>
                <a:lnTo>
                  <a:pt x="495680" y="331470"/>
                </a:lnTo>
                <a:lnTo>
                  <a:pt x="530386" y="263374"/>
                </a:lnTo>
                <a:lnTo>
                  <a:pt x="536043" y="226425"/>
                </a:lnTo>
                <a:lnTo>
                  <a:pt x="536043" y="187797"/>
                </a:lnTo>
                <a:lnTo>
                  <a:pt x="515861" y="115884"/>
                </a:lnTo>
                <a:lnTo>
                  <a:pt x="495680" y="82753"/>
                </a:lnTo>
                <a:lnTo>
                  <a:pt x="440485" y="31299"/>
                </a:lnTo>
                <a:lnTo>
                  <a:pt x="405778" y="14504"/>
                </a:lnTo>
                <a:lnTo>
                  <a:pt x="368931" y="3664"/>
                </a:lnTo>
                <a:lnTo>
                  <a:pt x="3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1826" y="2787180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5">
                <a:moveTo>
                  <a:pt x="330555" y="414223"/>
                </a:moveTo>
                <a:lnTo>
                  <a:pt x="0" y="414223"/>
                </a:lnTo>
                <a:lnTo>
                  <a:pt x="0" y="0"/>
                </a:lnTo>
                <a:lnTo>
                  <a:pt x="330555" y="0"/>
                </a:lnTo>
                <a:lnTo>
                  <a:pt x="368931" y="3664"/>
                </a:lnTo>
                <a:lnTo>
                  <a:pt x="405778" y="14504"/>
                </a:lnTo>
                <a:lnTo>
                  <a:pt x="440485" y="31299"/>
                </a:lnTo>
                <a:lnTo>
                  <a:pt x="495680" y="82753"/>
                </a:lnTo>
                <a:lnTo>
                  <a:pt x="515861" y="115884"/>
                </a:lnTo>
                <a:lnTo>
                  <a:pt x="536043" y="187797"/>
                </a:lnTo>
                <a:lnTo>
                  <a:pt x="536043" y="226425"/>
                </a:lnTo>
                <a:lnTo>
                  <a:pt x="515861" y="300170"/>
                </a:lnTo>
                <a:lnTo>
                  <a:pt x="469993" y="360937"/>
                </a:lnTo>
                <a:lnTo>
                  <a:pt x="405778" y="401551"/>
                </a:lnTo>
                <a:lnTo>
                  <a:pt x="330555" y="414223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8565" y="3555165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565" y="3686013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8565" y="3814876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1835" y="3686013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296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1826" y="3477756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161455" y="0"/>
                </a:moveTo>
                <a:lnTo>
                  <a:pt x="0" y="0"/>
                </a:lnTo>
                <a:lnTo>
                  <a:pt x="27673" y="40613"/>
                </a:lnTo>
                <a:lnTo>
                  <a:pt x="47702" y="81226"/>
                </a:lnTo>
                <a:lnTo>
                  <a:pt x="64520" y="121381"/>
                </a:lnTo>
                <a:lnTo>
                  <a:pt x="73541" y="163826"/>
                </a:lnTo>
                <a:lnTo>
                  <a:pt x="75376" y="208256"/>
                </a:lnTo>
                <a:lnTo>
                  <a:pt x="73541" y="250702"/>
                </a:lnTo>
                <a:lnTo>
                  <a:pt x="64520" y="292842"/>
                </a:lnTo>
                <a:lnTo>
                  <a:pt x="47702" y="335287"/>
                </a:lnTo>
                <a:lnTo>
                  <a:pt x="27673" y="375900"/>
                </a:lnTo>
                <a:lnTo>
                  <a:pt x="0" y="414528"/>
                </a:lnTo>
                <a:lnTo>
                  <a:pt x="161455" y="414528"/>
                </a:lnTo>
                <a:lnTo>
                  <a:pt x="216649" y="403383"/>
                </a:lnTo>
                <a:lnTo>
                  <a:pt x="270009" y="388573"/>
                </a:lnTo>
                <a:lnTo>
                  <a:pt x="321228" y="372083"/>
                </a:lnTo>
                <a:lnTo>
                  <a:pt x="367096" y="350097"/>
                </a:lnTo>
                <a:lnTo>
                  <a:pt x="411435" y="325973"/>
                </a:lnTo>
                <a:lnTo>
                  <a:pt x="449812" y="300170"/>
                </a:lnTo>
                <a:lnTo>
                  <a:pt x="484518" y="270856"/>
                </a:lnTo>
                <a:lnTo>
                  <a:pt x="514027" y="239556"/>
                </a:lnTo>
                <a:lnTo>
                  <a:pt x="537878" y="208256"/>
                </a:lnTo>
                <a:lnTo>
                  <a:pt x="514027" y="175125"/>
                </a:lnTo>
                <a:lnTo>
                  <a:pt x="484518" y="143825"/>
                </a:lnTo>
                <a:lnTo>
                  <a:pt x="451646" y="114358"/>
                </a:lnTo>
                <a:lnTo>
                  <a:pt x="411435" y="88249"/>
                </a:lnTo>
                <a:lnTo>
                  <a:pt x="368931" y="64431"/>
                </a:lnTo>
                <a:lnTo>
                  <a:pt x="321228" y="42445"/>
                </a:lnTo>
                <a:lnTo>
                  <a:pt x="271997" y="25650"/>
                </a:lnTo>
                <a:lnTo>
                  <a:pt x="216649" y="11145"/>
                </a:lnTo>
                <a:lnTo>
                  <a:pt x="161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1826" y="3477756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537878" y="208256"/>
                </a:moveTo>
                <a:lnTo>
                  <a:pt x="514027" y="239556"/>
                </a:lnTo>
                <a:lnTo>
                  <a:pt x="484518" y="270856"/>
                </a:lnTo>
                <a:lnTo>
                  <a:pt x="449812" y="300170"/>
                </a:lnTo>
                <a:lnTo>
                  <a:pt x="411435" y="325973"/>
                </a:lnTo>
                <a:lnTo>
                  <a:pt x="367096" y="350097"/>
                </a:lnTo>
                <a:lnTo>
                  <a:pt x="321228" y="372083"/>
                </a:lnTo>
                <a:lnTo>
                  <a:pt x="270009" y="388573"/>
                </a:lnTo>
                <a:lnTo>
                  <a:pt x="216649" y="403383"/>
                </a:lnTo>
                <a:lnTo>
                  <a:pt x="161455" y="414528"/>
                </a:lnTo>
                <a:lnTo>
                  <a:pt x="0" y="414528"/>
                </a:lnTo>
                <a:lnTo>
                  <a:pt x="27673" y="375900"/>
                </a:lnTo>
                <a:lnTo>
                  <a:pt x="47702" y="335287"/>
                </a:lnTo>
                <a:lnTo>
                  <a:pt x="64520" y="292842"/>
                </a:lnTo>
                <a:lnTo>
                  <a:pt x="73541" y="250702"/>
                </a:lnTo>
                <a:lnTo>
                  <a:pt x="75376" y="208256"/>
                </a:lnTo>
                <a:lnTo>
                  <a:pt x="73541" y="163826"/>
                </a:lnTo>
                <a:lnTo>
                  <a:pt x="64520" y="121381"/>
                </a:lnTo>
                <a:lnTo>
                  <a:pt x="47702" y="81226"/>
                </a:lnTo>
                <a:lnTo>
                  <a:pt x="27673" y="40613"/>
                </a:lnTo>
                <a:lnTo>
                  <a:pt x="0" y="0"/>
                </a:lnTo>
                <a:lnTo>
                  <a:pt x="161455" y="0"/>
                </a:lnTo>
                <a:lnTo>
                  <a:pt x="216649" y="11145"/>
                </a:lnTo>
                <a:lnTo>
                  <a:pt x="271997" y="25650"/>
                </a:lnTo>
                <a:lnTo>
                  <a:pt x="321228" y="42445"/>
                </a:lnTo>
                <a:lnTo>
                  <a:pt x="368931" y="64431"/>
                </a:lnTo>
                <a:lnTo>
                  <a:pt x="411435" y="88249"/>
                </a:lnTo>
                <a:lnTo>
                  <a:pt x="451646" y="114358"/>
                </a:lnTo>
                <a:lnTo>
                  <a:pt x="484518" y="143825"/>
                </a:lnTo>
                <a:lnTo>
                  <a:pt x="514027" y="175125"/>
                </a:lnTo>
                <a:lnTo>
                  <a:pt x="537878" y="208256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1826" y="3477756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0"/>
                </a:moveTo>
                <a:lnTo>
                  <a:pt x="0" y="0"/>
                </a:lnTo>
                <a:lnTo>
                  <a:pt x="0" y="414528"/>
                </a:lnTo>
                <a:lnTo>
                  <a:pt x="330555" y="414528"/>
                </a:lnTo>
                <a:lnTo>
                  <a:pt x="368931" y="410864"/>
                </a:lnTo>
                <a:lnTo>
                  <a:pt x="440485" y="383229"/>
                </a:lnTo>
                <a:lnTo>
                  <a:pt x="495680" y="331470"/>
                </a:lnTo>
                <a:lnTo>
                  <a:pt x="530386" y="263374"/>
                </a:lnTo>
                <a:lnTo>
                  <a:pt x="536043" y="226425"/>
                </a:lnTo>
                <a:lnTo>
                  <a:pt x="536043" y="187797"/>
                </a:lnTo>
                <a:lnTo>
                  <a:pt x="515861" y="116190"/>
                </a:lnTo>
                <a:lnTo>
                  <a:pt x="495680" y="83058"/>
                </a:lnTo>
                <a:lnTo>
                  <a:pt x="440485" y="31299"/>
                </a:lnTo>
                <a:lnTo>
                  <a:pt x="405778" y="14962"/>
                </a:lnTo>
                <a:lnTo>
                  <a:pt x="368931" y="3664"/>
                </a:lnTo>
                <a:lnTo>
                  <a:pt x="3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1826" y="3477756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414528"/>
                </a:moveTo>
                <a:lnTo>
                  <a:pt x="0" y="414528"/>
                </a:lnTo>
                <a:lnTo>
                  <a:pt x="0" y="0"/>
                </a:lnTo>
                <a:lnTo>
                  <a:pt x="330555" y="0"/>
                </a:lnTo>
                <a:lnTo>
                  <a:pt x="368931" y="3664"/>
                </a:lnTo>
                <a:lnTo>
                  <a:pt x="405778" y="14962"/>
                </a:lnTo>
                <a:lnTo>
                  <a:pt x="440485" y="31299"/>
                </a:lnTo>
                <a:lnTo>
                  <a:pt x="495680" y="83058"/>
                </a:lnTo>
                <a:lnTo>
                  <a:pt x="515861" y="116190"/>
                </a:lnTo>
                <a:lnTo>
                  <a:pt x="536043" y="187797"/>
                </a:lnTo>
                <a:lnTo>
                  <a:pt x="536043" y="226425"/>
                </a:lnTo>
                <a:lnTo>
                  <a:pt x="515861" y="300170"/>
                </a:lnTo>
                <a:lnTo>
                  <a:pt x="469993" y="360937"/>
                </a:lnTo>
                <a:lnTo>
                  <a:pt x="405778" y="401551"/>
                </a:lnTo>
                <a:lnTo>
                  <a:pt x="330555" y="414528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8565" y="438401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8565" y="451475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8565" y="4643628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1835" y="451475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296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1826" y="4306539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161455" y="0"/>
                </a:moveTo>
                <a:lnTo>
                  <a:pt x="0" y="0"/>
                </a:lnTo>
                <a:lnTo>
                  <a:pt x="27673" y="40597"/>
                </a:lnTo>
                <a:lnTo>
                  <a:pt x="47702" y="81195"/>
                </a:lnTo>
                <a:lnTo>
                  <a:pt x="64520" y="121427"/>
                </a:lnTo>
                <a:lnTo>
                  <a:pt x="73541" y="163887"/>
                </a:lnTo>
                <a:lnTo>
                  <a:pt x="75376" y="208211"/>
                </a:lnTo>
                <a:lnTo>
                  <a:pt x="73541" y="250686"/>
                </a:lnTo>
                <a:lnTo>
                  <a:pt x="64520" y="292765"/>
                </a:lnTo>
                <a:lnTo>
                  <a:pt x="47702" y="335226"/>
                </a:lnTo>
                <a:lnTo>
                  <a:pt x="27673" y="375839"/>
                </a:lnTo>
                <a:lnTo>
                  <a:pt x="0" y="414574"/>
                </a:lnTo>
                <a:lnTo>
                  <a:pt x="161455" y="414574"/>
                </a:lnTo>
                <a:lnTo>
                  <a:pt x="216649" y="403398"/>
                </a:lnTo>
                <a:lnTo>
                  <a:pt x="270009" y="388496"/>
                </a:lnTo>
                <a:lnTo>
                  <a:pt x="321228" y="372114"/>
                </a:lnTo>
                <a:lnTo>
                  <a:pt x="367096" y="350128"/>
                </a:lnTo>
                <a:lnTo>
                  <a:pt x="411435" y="325928"/>
                </a:lnTo>
                <a:lnTo>
                  <a:pt x="449812" y="300216"/>
                </a:lnTo>
                <a:lnTo>
                  <a:pt x="484518" y="270795"/>
                </a:lnTo>
                <a:lnTo>
                  <a:pt x="514027" y="239510"/>
                </a:lnTo>
                <a:lnTo>
                  <a:pt x="537878" y="208211"/>
                </a:lnTo>
                <a:lnTo>
                  <a:pt x="514027" y="175064"/>
                </a:lnTo>
                <a:lnTo>
                  <a:pt x="484518" y="143779"/>
                </a:lnTo>
                <a:lnTo>
                  <a:pt x="451646" y="114358"/>
                </a:lnTo>
                <a:lnTo>
                  <a:pt x="411435" y="88280"/>
                </a:lnTo>
                <a:lnTo>
                  <a:pt x="368931" y="64431"/>
                </a:lnTo>
                <a:lnTo>
                  <a:pt x="321228" y="42460"/>
                </a:lnTo>
                <a:lnTo>
                  <a:pt x="271997" y="25696"/>
                </a:lnTo>
                <a:lnTo>
                  <a:pt x="216649" y="11176"/>
                </a:lnTo>
                <a:lnTo>
                  <a:pt x="161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1826" y="4306539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537878" y="208211"/>
                </a:moveTo>
                <a:lnTo>
                  <a:pt x="514027" y="239510"/>
                </a:lnTo>
                <a:lnTo>
                  <a:pt x="484518" y="270795"/>
                </a:lnTo>
                <a:lnTo>
                  <a:pt x="449812" y="300216"/>
                </a:lnTo>
                <a:lnTo>
                  <a:pt x="411435" y="325928"/>
                </a:lnTo>
                <a:lnTo>
                  <a:pt x="367096" y="350128"/>
                </a:lnTo>
                <a:lnTo>
                  <a:pt x="321228" y="372114"/>
                </a:lnTo>
                <a:lnTo>
                  <a:pt x="270009" y="388496"/>
                </a:lnTo>
                <a:lnTo>
                  <a:pt x="216649" y="403398"/>
                </a:lnTo>
                <a:lnTo>
                  <a:pt x="161455" y="414574"/>
                </a:lnTo>
                <a:lnTo>
                  <a:pt x="0" y="414574"/>
                </a:lnTo>
                <a:lnTo>
                  <a:pt x="27673" y="375839"/>
                </a:lnTo>
                <a:lnTo>
                  <a:pt x="47702" y="335226"/>
                </a:lnTo>
                <a:lnTo>
                  <a:pt x="64520" y="292765"/>
                </a:lnTo>
                <a:lnTo>
                  <a:pt x="73541" y="250686"/>
                </a:lnTo>
                <a:lnTo>
                  <a:pt x="75376" y="208211"/>
                </a:lnTo>
                <a:lnTo>
                  <a:pt x="73541" y="163887"/>
                </a:lnTo>
                <a:lnTo>
                  <a:pt x="64520" y="121427"/>
                </a:lnTo>
                <a:lnTo>
                  <a:pt x="47702" y="81195"/>
                </a:lnTo>
                <a:lnTo>
                  <a:pt x="27673" y="40597"/>
                </a:lnTo>
                <a:lnTo>
                  <a:pt x="0" y="0"/>
                </a:lnTo>
                <a:lnTo>
                  <a:pt x="161455" y="0"/>
                </a:lnTo>
                <a:lnTo>
                  <a:pt x="216649" y="11176"/>
                </a:lnTo>
                <a:lnTo>
                  <a:pt x="271997" y="25696"/>
                </a:lnTo>
                <a:lnTo>
                  <a:pt x="321228" y="42460"/>
                </a:lnTo>
                <a:lnTo>
                  <a:pt x="368931" y="64431"/>
                </a:lnTo>
                <a:lnTo>
                  <a:pt x="411435" y="88280"/>
                </a:lnTo>
                <a:lnTo>
                  <a:pt x="451646" y="114358"/>
                </a:lnTo>
                <a:lnTo>
                  <a:pt x="484518" y="143779"/>
                </a:lnTo>
                <a:lnTo>
                  <a:pt x="514027" y="175064"/>
                </a:lnTo>
                <a:lnTo>
                  <a:pt x="537878" y="208211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1826" y="4306539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0"/>
                </a:moveTo>
                <a:lnTo>
                  <a:pt x="0" y="0"/>
                </a:lnTo>
                <a:lnTo>
                  <a:pt x="0" y="414574"/>
                </a:lnTo>
                <a:lnTo>
                  <a:pt x="330555" y="414574"/>
                </a:lnTo>
                <a:lnTo>
                  <a:pt x="368931" y="410849"/>
                </a:lnTo>
                <a:lnTo>
                  <a:pt x="440485" y="383290"/>
                </a:lnTo>
                <a:lnTo>
                  <a:pt x="495680" y="331516"/>
                </a:lnTo>
                <a:lnTo>
                  <a:pt x="530386" y="263344"/>
                </a:lnTo>
                <a:lnTo>
                  <a:pt x="536043" y="226471"/>
                </a:lnTo>
                <a:lnTo>
                  <a:pt x="536043" y="187736"/>
                </a:lnTo>
                <a:lnTo>
                  <a:pt x="515861" y="116220"/>
                </a:lnTo>
                <a:lnTo>
                  <a:pt x="495680" y="83058"/>
                </a:lnTo>
                <a:lnTo>
                  <a:pt x="440485" y="31284"/>
                </a:lnTo>
                <a:lnTo>
                  <a:pt x="405778" y="14901"/>
                </a:lnTo>
                <a:lnTo>
                  <a:pt x="368931" y="3725"/>
                </a:lnTo>
                <a:lnTo>
                  <a:pt x="3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1826" y="4306539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414574"/>
                </a:moveTo>
                <a:lnTo>
                  <a:pt x="0" y="414574"/>
                </a:lnTo>
                <a:lnTo>
                  <a:pt x="0" y="0"/>
                </a:lnTo>
                <a:lnTo>
                  <a:pt x="330555" y="0"/>
                </a:lnTo>
                <a:lnTo>
                  <a:pt x="368931" y="3725"/>
                </a:lnTo>
                <a:lnTo>
                  <a:pt x="405778" y="14901"/>
                </a:lnTo>
                <a:lnTo>
                  <a:pt x="440485" y="31284"/>
                </a:lnTo>
                <a:lnTo>
                  <a:pt x="495680" y="83058"/>
                </a:lnTo>
                <a:lnTo>
                  <a:pt x="515861" y="116220"/>
                </a:lnTo>
                <a:lnTo>
                  <a:pt x="536043" y="187736"/>
                </a:lnTo>
                <a:lnTo>
                  <a:pt x="536043" y="226471"/>
                </a:lnTo>
                <a:lnTo>
                  <a:pt x="515861" y="300216"/>
                </a:lnTo>
                <a:lnTo>
                  <a:pt x="469993" y="360937"/>
                </a:lnTo>
                <a:lnTo>
                  <a:pt x="405778" y="401535"/>
                </a:lnTo>
                <a:lnTo>
                  <a:pt x="330555" y="414574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8565" y="507460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8565" y="5205342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8565" y="533422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27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41835" y="5205342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296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1826" y="4997131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161455" y="0"/>
                </a:moveTo>
                <a:lnTo>
                  <a:pt x="0" y="0"/>
                </a:lnTo>
                <a:lnTo>
                  <a:pt x="27673" y="40597"/>
                </a:lnTo>
                <a:lnTo>
                  <a:pt x="47702" y="81195"/>
                </a:lnTo>
                <a:lnTo>
                  <a:pt x="64520" y="121793"/>
                </a:lnTo>
                <a:lnTo>
                  <a:pt x="73541" y="163887"/>
                </a:lnTo>
                <a:lnTo>
                  <a:pt x="75376" y="208211"/>
                </a:lnTo>
                <a:lnTo>
                  <a:pt x="73541" y="250671"/>
                </a:lnTo>
                <a:lnTo>
                  <a:pt x="64520" y="293132"/>
                </a:lnTo>
                <a:lnTo>
                  <a:pt x="47702" y="335226"/>
                </a:lnTo>
                <a:lnTo>
                  <a:pt x="27673" y="375824"/>
                </a:lnTo>
                <a:lnTo>
                  <a:pt x="0" y="414574"/>
                </a:lnTo>
                <a:lnTo>
                  <a:pt x="161455" y="414574"/>
                </a:lnTo>
                <a:lnTo>
                  <a:pt x="216649" y="403398"/>
                </a:lnTo>
                <a:lnTo>
                  <a:pt x="270009" y="388863"/>
                </a:lnTo>
                <a:lnTo>
                  <a:pt x="321228" y="372098"/>
                </a:lnTo>
                <a:lnTo>
                  <a:pt x="367096" y="350128"/>
                </a:lnTo>
                <a:lnTo>
                  <a:pt x="411435" y="326294"/>
                </a:lnTo>
                <a:lnTo>
                  <a:pt x="449812" y="300216"/>
                </a:lnTo>
                <a:lnTo>
                  <a:pt x="484518" y="270795"/>
                </a:lnTo>
                <a:lnTo>
                  <a:pt x="514027" y="239495"/>
                </a:lnTo>
                <a:lnTo>
                  <a:pt x="537878" y="208211"/>
                </a:lnTo>
                <a:lnTo>
                  <a:pt x="514027" y="175064"/>
                </a:lnTo>
                <a:lnTo>
                  <a:pt x="484518" y="143764"/>
                </a:lnTo>
                <a:lnTo>
                  <a:pt x="451646" y="114342"/>
                </a:lnTo>
                <a:lnTo>
                  <a:pt x="411435" y="88646"/>
                </a:lnTo>
                <a:lnTo>
                  <a:pt x="368931" y="64431"/>
                </a:lnTo>
                <a:lnTo>
                  <a:pt x="321228" y="42460"/>
                </a:lnTo>
                <a:lnTo>
                  <a:pt x="271997" y="26062"/>
                </a:lnTo>
                <a:lnTo>
                  <a:pt x="216649" y="11160"/>
                </a:lnTo>
                <a:lnTo>
                  <a:pt x="161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1826" y="4997131"/>
            <a:ext cx="538480" cy="414655"/>
          </a:xfrm>
          <a:custGeom>
            <a:avLst/>
            <a:gdLst/>
            <a:ahLst/>
            <a:cxnLst/>
            <a:rect l="l" t="t" r="r" b="b"/>
            <a:pathLst>
              <a:path w="538479" h="414654">
                <a:moveTo>
                  <a:pt x="537878" y="208211"/>
                </a:moveTo>
                <a:lnTo>
                  <a:pt x="514027" y="239495"/>
                </a:lnTo>
                <a:lnTo>
                  <a:pt x="484518" y="270795"/>
                </a:lnTo>
                <a:lnTo>
                  <a:pt x="449812" y="300216"/>
                </a:lnTo>
                <a:lnTo>
                  <a:pt x="411435" y="326294"/>
                </a:lnTo>
                <a:lnTo>
                  <a:pt x="367096" y="350128"/>
                </a:lnTo>
                <a:lnTo>
                  <a:pt x="321228" y="372098"/>
                </a:lnTo>
                <a:lnTo>
                  <a:pt x="270009" y="388863"/>
                </a:lnTo>
                <a:lnTo>
                  <a:pt x="216649" y="403398"/>
                </a:lnTo>
                <a:lnTo>
                  <a:pt x="161455" y="414574"/>
                </a:lnTo>
                <a:lnTo>
                  <a:pt x="0" y="414574"/>
                </a:lnTo>
                <a:lnTo>
                  <a:pt x="27673" y="375824"/>
                </a:lnTo>
                <a:lnTo>
                  <a:pt x="47702" y="335226"/>
                </a:lnTo>
                <a:lnTo>
                  <a:pt x="64520" y="293132"/>
                </a:lnTo>
                <a:lnTo>
                  <a:pt x="73541" y="250671"/>
                </a:lnTo>
                <a:lnTo>
                  <a:pt x="75376" y="208211"/>
                </a:lnTo>
                <a:lnTo>
                  <a:pt x="73541" y="163887"/>
                </a:lnTo>
                <a:lnTo>
                  <a:pt x="64520" y="121793"/>
                </a:lnTo>
                <a:lnTo>
                  <a:pt x="47702" y="81195"/>
                </a:lnTo>
                <a:lnTo>
                  <a:pt x="27673" y="40597"/>
                </a:lnTo>
                <a:lnTo>
                  <a:pt x="0" y="0"/>
                </a:lnTo>
                <a:lnTo>
                  <a:pt x="161455" y="0"/>
                </a:lnTo>
                <a:lnTo>
                  <a:pt x="216649" y="11160"/>
                </a:lnTo>
                <a:lnTo>
                  <a:pt x="271997" y="26062"/>
                </a:lnTo>
                <a:lnTo>
                  <a:pt x="321228" y="42460"/>
                </a:lnTo>
                <a:lnTo>
                  <a:pt x="368931" y="64431"/>
                </a:lnTo>
                <a:lnTo>
                  <a:pt x="411435" y="88646"/>
                </a:lnTo>
                <a:lnTo>
                  <a:pt x="451646" y="114342"/>
                </a:lnTo>
                <a:lnTo>
                  <a:pt x="484518" y="143764"/>
                </a:lnTo>
                <a:lnTo>
                  <a:pt x="514027" y="175064"/>
                </a:lnTo>
                <a:lnTo>
                  <a:pt x="537878" y="208211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1826" y="4997131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0"/>
                </a:moveTo>
                <a:lnTo>
                  <a:pt x="0" y="0"/>
                </a:lnTo>
                <a:lnTo>
                  <a:pt x="0" y="414574"/>
                </a:lnTo>
                <a:lnTo>
                  <a:pt x="330555" y="414574"/>
                </a:lnTo>
                <a:lnTo>
                  <a:pt x="368931" y="410849"/>
                </a:lnTo>
                <a:lnTo>
                  <a:pt x="440485" y="383275"/>
                </a:lnTo>
                <a:lnTo>
                  <a:pt x="495680" y="331501"/>
                </a:lnTo>
                <a:lnTo>
                  <a:pt x="530386" y="263344"/>
                </a:lnTo>
                <a:lnTo>
                  <a:pt x="536043" y="226838"/>
                </a:lnTo>
                <a:lnTo>
                  <a:pt x="536043" y="188103"/>
                </a:lnTo>
                <a:lnTo>
                  <a:pt x="515861" y="116205"/>
                </a:lnTo>
                <a:lnTo>
                  <a:pt x="495680" y="83058"/>
                </a:lnTo>
                <a:lnTo>
                  <a:pt x="440485" y="31284"/>
                </a:lnTo>
                <a:lnTo>
                  <a:pt x="405778" y="14886"/>
                </a:lnTo>
                <a:lnTo>
                  <a:pt x="368931" y="3710"/>
                </a:lnTo>
                <a:lnTo>
                  <a:pt x="330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71826" y="4997131"/>
            <a:ext cx="536575" cy="414655"/>
          </a:xfrm>
          <a:custGeom>
            <a:avLst/>
            <a:gdLst/>
            <a:ahLst/>
            <a:cxnLst/>
            <a:rect l="l" t="t" r="r" b="b"/>
            <a:pathLst>
              <a:path w="536575" h="414654">
                <a:moveTo>
                  <a:pt x="330555" y="414574"/>
                </a:moveTo>
                <a:lnTo>
                  <a:pt x="0" y="414574"/>
                </a:lnTo>
                <a:lnTo>
                  <a:pt x="0" y="0"/>
                </a:lnTo>
                <a:lnTo>
                  <a:pt x="330555" y="0"/>
                </a:lnTo>
                <a:lnTo>
                  <a:pt x="368931" y="3710"/>
                </a:lnTo>
                <a:lnTo>
                  <a:pt x="405778" y="14886"/>
                </a:lnTo>
                <a:lnTo>
                  <a:pt x="440485" y="31284"/>
                </a:lnTo>
                <a:lnTo>
                  <a:pt x="469993" y="55499"/>
                </a:lnTo>
                <a:lnTo>
                  <a:pt x="515861" y="116205"/>
                </a:lnTo>
                <a:lnTo>
                  <a:pt x="536043" y="188103"/>
                </a:lnTo>
                <a:lnTo>
                  <a:pt x="536043" y="226838"/>
                </a:lnTo>
                <a:lnTo>
                  <a:pt x="515861" y="300216"/>
                </a:lnTo>
                <a:lnTo>
                  <a:pt x="469993" y="360922"/>
                </a:lnTo>
                <a:lnTo>
                  <a:pt x="405778" y="401535"/>
                </a:lnTo>
                <a:lnTo>
                  <a:pt x="330555" y="414574"/>
                </a:lnTo>
                <a:close/>
              </a:path>
            </a:pathLst>
          </a:custGeom>
          <a:ln w="3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54800" y="3962060"/>
            <a:ext cx="963930" cy="20955"/>
          </a:xfrm>
          <a:custGeom>
            <a:avLst/>
            <a:gdLst/>
            <a:ahLst/>
            <a:cxnLst/>
            <a:rect l="l" t="t" r="r" b="b"/>
            <a:pathLst>
              <a:path w="963929" h="20954">
                <a:moveTo>
                  <a:pt x="963380" y="20459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54800" y="4306539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211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4800" y="4284553"/>
            <a:ext cx="963930" cy="22225"/>
          </a:xfrm>
          <a:custGeom>
            <a:avLst/>
            <a:gdLst/>
            <a:ahLst/>
            <a:cxnLst/>
            <a:rect l="l" t="t" r="r" b="b"/>
            <a:pathLst>
              <a:path w="963929" h="22225">
                <a:moveTo>
                  <a:pt x="963380" y="0"/>
                </a:moveTo>
                <a:lnTo>
                  <a:pt x="0" y="21986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4800" y="3686013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6047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60289" y="3824189"/>
            <a:ext cx="758190" cy="7620"/>
          </a:xfrm>
          <a:custGeom>
            <a:avLst/>
            <a:gdLst/>
            <a:ahLst/>
            <a:cxnLst/>
            <a:rect l="l" t="t" r="r" b="b"/>
            <a:pathLst>
              <a:path w="758190" h="7620">
                <a:moveTo>
                  <a:pt x="0" y="0"/>
                </a:moveTo>
                <a:lnTo>
                  <a:pt x="757892" y="7023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60289" y="2995437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0"/>
                </a:moveTo>
                <a:lnTo>
                  <a:pt x="0" y="828752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54800" y="299543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205488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60289" y="4435418"/>
            <a:ext cx="758190" cy="9525"/>
          </a:xfrm>
          <a:custGeom>
            <a:avLst/>
            <a:gdLst/>
            <a:ahLst/>
            <a:cxnLst/>
            <a:rect l="l" t="t" r="r" b="b"/>
            <a:pathLst>
              <a:path w="758190" h="9525">
                <a:moveTo>
                  <a:pt x="757892" y="0"/>
                </a:moveTo>
                <a:lnTo>
                  <a:pt x="0" y="9313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89900" y="2580755"/>
            <a:ext cx="0" cy="3177540"/>
          </a:xfrm>
          <a:custGeom>
            <a:avLst/>
            <a:gdLst/>
            <a:ahLst/>
            <a:cxnLst/>
            <a:rect l="l" t="t" r="r" b="b"/>
            <a:pathLst>
              <a:path h="3177540">
                <a:moveTo>
                  <a:pt x="0" y="0"/>
                </a:moveTo>
                <a:lnTo>
                  <a:pt x="0" y="3176981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6996" y="2580755"/>
            <a:ext cx="0" cy="3177540"/>
          </a:xfrm>
          <a:custGeom>
            <a:avLst/>
            <a:gdLst/>
            <a:ahLst/>
            <a:cxnLst/>
            <a:rect l="l" t="t" r="r" b="b"/>
            <a:pathLst>
              <a:path h="3177540">
                <a:moveTo>
                  <a:pt x="0" y="0"/>
                </a:moveTo>
                <a:lnTo>
                  <a:pt x="0" y="3176981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4093" y="2580755"/>
            <a:ext cx="0" cy="3177540"/>
          </a:xfrm>
          <a:custGeom>
            <a:avLst/>
            <a:gdLst/>
            <a:ahLst/>
            <a:cxnLst/>
            <a:rect l="l" t="t" r="r" b="b"/>
            <a:pathLst>
              <a:path h="3177540">
                <a:moveTo>
                  <a:pt x="0" y="0"/>
                </a:moveTo>
                <a:lnTo>
                  <a:pt x="0" y="3176981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77996" y="2864589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6254" y="286458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77996" y="2864589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56254" y="286458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8931" y="2761530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80">
                <a:moveTo>
                  <a:pt x="0" y="0"/>
                </a:moveTo>
                <a:lnTo>
                  <a:pt x="0" y="207798"/>
                </a:lnTo>
                <a:lnTo>
                  <a:pt x="207323" y="103059"/>
                </a:lnTo>
                <a:lnTo>
                  <a:pt x="0" y="0"/>
                </a:lnTo>
                <a:close/>
              </a:path>
              <a:path w="238760" h="208280">
                <a:moveTo>
                  <a:pt x="227505" y="88249"/>
                </a:moveTo>
                <a:lnTo>
                  <a:pt x="218178" y="88249"/>
                </a:lnTo>
                <a:lnTo>
                  <a:pt x="211145" y="93746"/>
                </a:lnTo>
                <a:lnTo>
                  <a:pt x="207323" y="103059"/>
                </a:lnTo>
                <a:lnTo>
                  <a:pt x="211145" y="112067"/>
                </a:lnTo>
                <a:lnTo>
                  <a:pt x="218178" y="117717"/>
                </a:lnTo>
                <a:lnTo>
                  <a:pt x="227505" y="117717"/>
                </a:lnTo>
                <a:lnTo>
                  <a:pt x="234996" y="112067"/>
                </a:lnTo>
                <a:lnTo>
                  <a:pt x="238666" y="103059"/>
                </a:lnTo>
                <a:lnTo>
                  <a:pt x="234996" y="93746"/>
                </a:lnTo>
                <a:lnTo>
                  <a:pt x="227505" y="88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6254" y="2849779"/>
            <a:ext cx="31750" cy="29845"/>
          </a:xfrm>
          <a:custGeom>
            <a:avLst/>
            <a:gdLst/>
            <a:ahLst/>
            <a:cxnLst/>
            <a:rect l="l" t="t" r="r" b="b"/>
            <a:pathLst>
              <a:path w="31750" h="29844">
                <a:moveTo>
                  <a:pt x="0" y="14810"/>
                </a:moveTo>
                <a:lnTo>
                  <a:pt x="3822" y="23818"/>
                </a:lnTo>
                <a:lnTo>
                  <a:pt x="10855" y="29467"/>
                </a:lnTo>
                <a:lnTo>
                  <a:pt x="20181" y="29467"/>
                </a:lnTo>
                <a:lnTo>
                  <a:pt x="27673" y="23818"/>
                </a:lnTo>
                <a:lnTo>
                  <a:pt x="31343" y="14810"/>
                </a:lnTo>
                <a:lnTo>
                  <a:pt x="27673" y="5496"/>
                </a:lnTo>
                <a:lnTo>
                  <a:pt x="20181" y="0"/>
                </a:lnTo>
                <a:lnTo>
                  <a:pt x="10855" y="0"/>
                </a:lnTo>
                <a:lnTo>
                  <a:pt x="3822" y="5496"/>
                </a:lnTo>
                <a:lnTo>
                  <a:pt x="0" y="1481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48931" y="2761530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80">
                <a:moveTo>
                  <a:pt x="0" y="0"/>
                </a:moveTo>
                <a:lnTo>
                  <a:pt x="207323" y="103059"/>
                </a:lnTo>
                <a:lnTo>
                  <a:pt x="0" y="207798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77996" y="451475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56254" y="451475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7996" y="451475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56254" y="451475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48931" y="4409721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79">
                <a:moveTo>
                  <a:pt x="0" y="0"/>
                </a:moveTo>
                <a:lnTo>
                  <a:pt x="0" y="208211"/>
                </a:lnTo>
                <a:lnTo>
                  <a:pt x="207323" y="105029"/>
                </a:lnTo>
                <a:lnTo>
                  <a:pt x="0" y="0"/>
                </a:lnTo>
                <a:close/>
              </a:path>
              <a:path w="238760" h="208279">
                <a:moveTo>
                  <a:pt x="227505" y="90142"/>
                </a:moveTo>
                <a:lnTo>
                  <a:pt x="218178" y="90142"/>
                </a:lnTo>
                <a:lnTo>
                  <a:pt x="211145" y="95715"/>
                </a:lnTo>
                <a:lnTo>
                  <a:pt x="207323" y="105029"/>
                </a:lnTo>
                <a:lnTo>
                  <a:pt x="211145" y="114342"/>
                </a:lnTo>
                <a:lnTo>
                  <a:pt x="218178" y="119564"/>
                </a:lnTo>
                <a:lnTo>
                  <a:pt x="227505" y="119564"/>
                </a:lnTo>
                <a:lnTo>
                  <a:pt x="234996" y="114342"/>
                </a:lnTo>
                <a:lnTo>
                  <a:pt x="238666" y="105029"/>
                </a:lnTo>
                <a:lnTo>
                  <a:pt x="234996" y="95715"/>
                </a:lnTo>
                <a:lnTo>
                  <a:pt x="227505" y="9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56254" y="4499864"/>
            <a:ext cx="31750" cy="29845"/>
          </a:xfrm>
          <a:custGeom>
            <a:avLst/>
            <a:gdLst/>
            <a:ahLst/>
            <a:cxnLst/>
            <a:rect l="l" t="t" r="r" b="b"/>
            <a:pathLst>
              <a:path w="31750" h="29845">
                <a:moveTo>
                  <a:pt x="0" y="14886"/>
                </a:moveTo>
                <a:lnTo>
                  <a:pt x="3822" y="24199"/>
                </a:lnTo>
                <a:lnTo>
                  <a:pt x="10855" y="29421"/>
                </a:lnTo>
                <a:lnTo>
                  <a:pt x="20181" y="29421"/>
                </a:lnTo>
                <a:lnTo>
                  <a:pt x="27673" y="24199"/>
                </a:lnTo>
                <a:lnTo>
                  <a:pt x="31343" y="14886"/>
                </a:lnTo>
                <a:lnTo>
                  <a:pt x="27673" y="5572"/>
                </a:lnTo>
                <a:lnTo>
                  <a:pt x="20181" y="0"/>
                </a:lnTo>
                <a:lnTo>
                  <a:pt x="10855" y="0"/>
                </a:lnTo>
                <a:lnTo>
                  <a:pt x="3822" y="5572"/>
                </a:lnTo>
                <a:lnTo>
                  <a:pt x="0" y="14886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48931" y="4409721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79">
                <a:moveTo>
                  <a:pt x="0" y="0"/>
                </a:moveTo>
                <a:lnTo>
                  <a:pt x="207323" y="105029"/>
                </a:lnTo>
                <a:lnTo>
                  <a:pt x="0" y="208211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7534" y="46529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827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5685" y="46529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27534" y="46529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827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5685" y="46529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8362" y="4547913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79">
                <a:moveTo>
                  <a:pt x="0" y="0"/>
                </a:moveTo>
                <a:lnTo>
                  <a:pt x="0" y="208211"/>
                </a:lnTo>
                <a:lnTo>
                  <a:pt x="207323" y="105029"/>
                </a:lnTo>
                <a:lnTo>
                  <a:pt x="0" y="0"/>
                </a:lnTo>
                <a:close/>
              </a:path>
              <a:path w="238760" h="208279">
                <a:moveTo>
                  <a:pt x="227505" y="90142"/>
                </a:moveTo>
                <a:lnTo>
                  <a:pt x="218178" y="90142"/>
                </a:lnTo>
                <a:lnTo>
                  <a:pt x="211145" y="95715"/>
                </a:lnTo>
                <a:lnTo>
                  <a:pt x="207323" y="105029"/>
                </a:lnTo>
                <a:lnTo>
                  <a:pt x="211145" y="113976"/>
                </a:lnTo>
                <a:lnTo>
                  <a:pt x="218178" y="119564"/>
                </a:lnTo>
                <a:lnTo>
                  <a:pt x="227505" y="119564"/>
                </a:lnTo>
                <a:lnTo>
                  <a:pt x="234996" y="113976"/>
                </a:lnTo>
                <a:lnTo>
                  <a:pt x="238360" y="105029"/>
                </a:lnTo>
                <a:lnTo>
                  <a:pt x="234996" y="95715"/>
                </a:lnTo>
                <a:lnTo>
                  <a:pt x="227505" y="9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05685" y="4638056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4" h="29845">
                <a:moveTo>
                  <a:pt x="0" y="14886"/>
                </a:moveTo>
                <a:lnTo>
                  <a:pt x="3822" y="23833"/>
                </a:lnTo>
                <a:lnTo>
                  <a:pt x="10855" y="29421"/>
                </a:lnTo>
                <a:lnTo>
                  <a:pt x="20181" y="29421"/>
                </a:lnTo>
                <a:lnTo>
                  <a:pt x="27673" y="23833"/>
                </a:lnTo>
                <a:lnTo>
                  <a:pt x="31037" y="14886"/>
                </a:lnTo>
                <a:lnTo>
                  <a:pt x="27673" y="5572"/>
                </a:lnTo>
                <a:lnTo>
                  <a:pt x="20181" y="0"/>
                </a:lnTo>
                <a:lnTo>
                  <a:pt x="10855" y="0"/>
                </a:lnTo>
                <a:lnTo>
                  <a:pt x="3822" y="5572"/>
                </a:lnTo>
                <a:lnTo>
                  <a:pt x="0" y="14886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98362" y="4547913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79">
                <a:moveTo>
                  <a:pt x="0" y="0"/>
                </a:moveTo>
                <a:lnTo>
                  <a:pt x="207323" y="105029"/>
                </a:lnTo>
                <a:lnTo>
                  <a:pt x="0" y="208211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64093" y="2857261"/>
            <a:ext cx="1514475" cy="7620"/>
          </a:xfrm>
          <a:custGeom>
            <a:avLst/>
            <a:gdLst/>
            <a:ahLst/>
            <a:cxnLst/>
            <a:rect l="l" t="t" r="r" b="b"/>
            <a:pathLst>
              <a:path w="1514475" h="7619">
                <a:moveTo>
                  <a:pt x="1513903" y="7328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76996" y="2995437"/>
            <a:ext cx="1651635" cy="0"/>
          </a:xfrm>
          <a:custGeom>
            <a:avLst/>
            <a:gdLst/>
            <a:ahLst/>
            <a:cxnLst/>
            <a:rect l="l" t="t" r="r" b="b"/>
            <a:pathLst>
              <a:path w="1651635">
                <a:moveTo>
                  <a:pt x="1651568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89900" y="3124300"/>
            <a:ext cx="1238885" cy="8890"/>
          </a:xfrm>
          <a:custGeom>
            <a:avLst/>
            <a:gdLst/>
            <a:ahLst/>
            <a:cxnLst/>
            <a:rect l="l" t="t" r="r" b="b"/>
            <a:pathLst>
              <a:path w="1238885" h="8889">
                <a:moveTo>
                  <a:pt x="1238664" y="0"/>
                </a:moveTo>
                <a:lnTo>
                  <a:pt x="0" y="8855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77996" y="355516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6254" y="355516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7996" y="355516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56254" y="355516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48931" y="3452106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79">
                <a:moveTo>
                  <a:pt x="0" y="0"/>
                </a:moveTo>
                <a:lnTo>
                  <a:pt x="0" y="208104"/>
                </a:lnTo>
                <a:lnTo>
                  <a:pt x="207323" y="103059"/>
                </a:lnTo>
                <a:lnTo>
                  <a:pt x="0" y="0"/>
                </a:lnTo>
                <a:close/>
              </a:path>
              <a:path w="238760" h="208279">
                <a:moveTo>
                  <a:pt x="227505" y="88249"/>
                </a:moveTo>
                <a:lnTo>
                  <a:pt x="218178" y="88249"/>
                </a:lnTo>
                <a:lnTo>
                  <a:pt x="211145" y="93746"/>
                </a:lnTo>
                <a:lnTo>
                  <a:pt x="207323" y="103059"/>
                </a:lnTo>
                <a:lnTo>
                  <a:pt x="211145" y="112067"/>
                </a:lnTo>
                <a:lnTo>
                  <a:pt x="218178" y="117717"/>
                </a:lnTo>
                <a:lnTo>
                  <a:pt x="227505" y="117717"/>
                </a:lnTo>
                <a:lnTo>
                  <a:pt x="234996" y="112067"/>
                </a:lnTo>
                <a:lnTo>
                  <a:pt x="238666" y="103059"/>
                </a:lnTo>
                <a:lnTo>
                  <a:pt x="234996" y="93746"/>
                </a:lnTo>
                <a:lnTo>
                  <a:pt x="227505" y="88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56254" y="3540355"/>
            <a:ext cx="31750" cy="29845"/>
          </a:xfrm>
          <a:custGeom>
            <a:avLst/>
            <a:gdLst/>
            <a:ahLst/>
            <a:cxnLst/>
            <a:rect l="l" t="t" r="r" b="b"/>
            <a:pathLst>
              <a:path w="31750" h="29845">
                <a:moveTo>
                  <a:pt x="0" y="14810"/>
                </a:moveTo>
                <a:lnTo>
                  <a:pt x="3822" y="23818"/>
                </a:lnTo>
                <a:lnTo>
                  <a:pt x="10855" y="29467"/>
                </a:lnTo>
                <a:lnTo>
                  <a:pt x="20181" y="29467"/>
                </a:lnTo>
                <a:lnTo>
                  <a:pt x="27673" y="23818"/>
                </a:lnTo>
                <a:lnTo>
                  <a:pt x="31343" y="14810"/>
                </a:lnTo>
                <a:lnTo>
                  <a:pt x="27673" y="5496"/>
                </a:lnTo>
                <a:lnTo>
                  <a:pt x="20181" y="0"/>
                </a:lnTo>
                <a:lnTo>
                  <a:pt x="10855" y="0"/>
                </a:lnTo>
                <a:lnTo>
                  <a:pt x="3822" y="5496"/>
                </a:lnTo>
                <a:lnTo>
                  <a:pt x="0" y="1481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48931" y="3452106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79">
                <a:moveTo>
                  <a:pt x="0" y="0"/>
                </a:moveTo>
                <a:lnTo>
                  <a:pt x="207323" y="103059"/>
                </a:lnTo>
                <a:lnTo>
                  <a:pt x="0" y="208104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64093" y="3547837"/>
            <a:ext cx="1514475" cy="7620"/>
          </a:xfrm>
          <a:custGeom>
            <a:avLst/>
            <a:gdLst/>
            <a:ahLst/>
            <a:cxnLst/>
            <a:rect l="l" t="t" r="r" b="b"/>
            <a:pathLst>
              <a:path w="1514475" h="7620">
                <a:moveTo>
                  <a:pt x="1513903" y="7328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76996" y="3686013"/>
            <a:ext cx="1651635" cy="0"/>
          </a:xfrm>
          <a:custGeom>
            <a:avLst/>
            <a:gdLst/>
            <a:ahLst/>
            <a:cxnLst/>
            <a:rect l="l" t="t" r="r" b="b"/>
            <a:pathLst>
              <a:path w="1651635">
                <a:moveTo>
                  <a:pt x="1651568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65169" y="382418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797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43442" y="382418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65169" y="382418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797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43442" y="382418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5966" y="3719145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79">
                <a:moveTo>
                  <a:pt x="0" y="0"/>
                </a:moveTo>
                <a:lnTo>
                  <a:pt x="0" y="208256"/>
                </a:lnTo>
                <a:lnTo>
                  <a:pt x="207476" y="105044"/>
                </a:lnTo>
                <a:lnTo>
                  <a:pt x="0" y="0"/>
                </a:lnTo>
                <a:close/>
              </a:path>
              <a:path w="238760" h="208279">
                <a:moveTo>
                  <a:pt x="227505" y="90081"/>
                </a:moveTo>
                <a:lnTo>
                  <a:pt x="218178" y="90081"/>
                </a:lnTo>
                <a:lnTo>
                  <a:pt x="211145" y="95730"/>
                </a:lnTo>
                <a:lnTo>
                  <a:pt x="207476" y="105044"/>
                </a:lnTo>
                <a:lnTo>
                  <a:pt x="211145" y="113900"/>
                </a:lnTo>
                <a:lnTo>
                  <a:pt x="218178" y="119549"/>
                </a:lnTo>
                <a:lnTo>
                  <a:pt x="227505" y="119549"/>
                </a:lnTo>
                <a:lnTo>
                  <a:pt x="234996" y="113900"/>
                </a:lnTo>
                <a:lnTo>
                  <a:pt x="238360" y="105044"/>
                </a:lnTo>
                <a:lnTo>
                  <a:pt x="234996" y="95730"/>
                </a:lnTo>
                <a:lnTo>
                  <a:pt x="227505" y="90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43442" y="3809227"/>
            <a:ext cx="31115" cy="29845"/>
          </a:xfrm>
          <a:custGeom>
            <a:avLst/>
            <a:gdLst/>
            <a:ahLst/>
            <a:cxnLst/>
            <a:rect l="l" t="t" r="r" b="b"/>
            <a:pathLst>
              <a:path w="31114" h="29845">
                <a:moveTo>
                  <a:pt x="0" y="14962"/>
                </a:moveTo>
                <a:lnTo>
                  <a:pt x="3669" y="23818"/>
                </a:lnTo>
                <a:lnTo>
                  <a:pt x="10702" y="29467"/>
                </a:lnTo>
                <a:lnTo>
                  <a:pt x="20029" y="29467"/>
                </a:lnTo>
                <a:lnTo>
                  <a:pt x="27520" y="23818"/>
                </a:lnTo>
                <a:lnTo>
                  <a:pt x="30884" y="14962"/>
                </a:lnTo>
                <a:lnTo>
                  <a:pt x="27520" y="5649"/>
                </a:lnTo>
                <a:lnTo>
                  <a:pt x="20029" y="0"/>
                </a:lnTo>
                <a:lnTo>
                  <a:pt x="10702" y="0"/>
                </a:lnTo>
                <a:lnTo>
                  <a:pt x="3669" y="5649"/>
                </a:lnTo>
                <a:lnTo>
                  <a:pt x="0" y="14962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35966" y="3719145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79">
                <a:moveTo>
                  <a:pt x="0" y="0"/>
                </a:moveTo>
                <a:lnTo>
                  <a:pt x="207476" y="105044"/>
                </a:lnTo>
                <a:lnTo>
                  <a:pt x="0" y="208256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15753" y="3814876"/>
            <a:ext cx="413384" cy="9525"/>
          </a:xfrm>
          <a:custGeom>
            <a:avLst/>
            <a:gdLst/>
            <a:ahLst/>
            <a:cxnLst/>
            <a:rect l="l" t="t" r="r" b="b"/>
            <a:pathLst>
              <a:path w="413385" h="9525">
                <a:moveTo>
                  <a:pt x="412811" y="0"/>
                </a:moveTo>
                <a:lnTo>
                  <a:pt x="0" y="9313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89900" y="382418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275269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64093" y="4376559"/>
            <a:ext cx="2065020" cy="7620"/>
          </a:xfrm>
          <a:custGeom>
            <a:avLst/>
            <a:gdLst/>
            <a:ahLst/>
            <a:cxnLst/>
            <a:rect l="l" t="t" r="r" b="b"/>
            <a:pathLst>
              <a:path w="2065020" h="7620">
                <a:moveTo>
                  <a:pt x="2064472" y="745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76996" y="4514750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89">
                <a:moveTo>
                  <a:pt x="1100999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89900" y="4652942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137634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64093" y="5067150"/>
            <a:ext cx="2065020" cy="7620"/>
          </a:xfrm>
          <a:custGeom>
            <a:avLst/>
            <a:gdLst/>
            <a:ahLst/>
            <a:cxnLst/>
            <a:rect l="l" t="t" r="r" b="b"/>
            <a:pathLst>
              <a:path w="2065020" h="7620">
                <a:moveTo>
                  <a:pt x="2064472" y="745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77996" y="52053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56254" y="52053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172310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77996" y="520534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56254" y="52053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1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48931" y="5100297"/>
            <a:ext cx="238760" cy="208279"/>
          </a:xfrm>
          <a:custGeom>
            <a:avLst/>
            <a:gdLst/>
            <a:ahLst/>
            <a:cxnLst/>
            <a:rect l="l" t="t" r="r" b="b"/>
            <a:pathLst>
              <a:path w="238760" h="208279">
                <a:moveTo>
                  <a:pt x="0" y="0"/>
                </a:moveTo>
                <a:lnTo>
                  <a:pt x="0" y="208226"/>
                </a:lnTo>
                <a:lnTo>
                  <a:pt x="207323" y="105044"/>
                </a:lnTo>
                <a:lnTo>
                  <a:pt x="0" y="0"/>
                </a:lnTo>
                <a:close/>
              </a:path>
              <a:path w="238760" h="208279">
                <a:moveTo>
                  <a:pt x="227505" y="90524"/>
                </a:moveTo>
                <a:lnTo>
                  <a:pt x="218178" y="90524"/>
                </a:lnTo>
                <a:lnTo>
                  <a:pt x="211145" y="95730"/>
                </a:lnTo>
                <a:lnTo>
                  <a:pt x="207323" y="105044"/>
                </a:lnTo>
                <a:lnTo>
                  <a:pt x="211145" y="114358"/>
                </a:lnTo>
                <a:lnTo>
                  <a:pt x="218178" y="119946"/>
                </a:lnTo>
                <a:lnTo>
                  <a:pt x="227505" y="119946"/>
                </a:lnTo>
                <a:lnTo>
                  <a:pt x="234996" y="114358"/>
                </a:lnTo>
                <a:lnTo>
                  <a:pt x="238666" y="105044"/>
                </a:lnTo>
                <a:lnTo>
                  <a:pt x="234996" y="95730"/>
                </a:lnTo>
                <a:lnTo>
                  <a:pt x="227505" y="90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56254" y="5190822"/>
            <a:ext cx="31750" cy="29845"/>
          </a:xfrm>
          <a:custGeom>
            <a:avLst/>
            <a:gdLst/>
            <a:ahLst/>
            <a:cxnLst/>
            <a:rect l="l" t="t" r="r" b="b"/>
            <a:pathLst>
              <a:path w="31750" h="29845">
                <a:moveTo>
                  <a:pt x="0" y="14519"/>
                </a:moveTo>
                <a:lnTo>
                  <a:pt x="3822" y="23833"/>
                </a:lnTo>
                <a:lnTo>
                  <a:pt x="10855" y="29421"/>
                </a:lnTo>
                <a:lnTo>
                  <a:pt x="20181" y="29421"/>
                </a:lnTo>
                <a:lnTo>
                  <a:pt x="27673" y="23833"/>
                </a:lnTo>
                <a:lnTo>
                  <a:pt x="31343" y="14519"/>
                </a:lnTo>
                <a:lnTo>
                  <a:pt x="27673" y="5206"/>
                </a:lnTo>
                <a:lnTo>
                  <a:pt x="20181" y="0"/>
                </a:lnTo>
                <a:lnTo>
                  <a:pt x="10855" y="0"/>
                </a:lnTo>
                <a:lnTo>
                  <a:pt x="3822" y="5206"/>
                </a:lnTo>
                <a:lnTo>
                  <a:pt x="0" y="14519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48931" y="5100297"/>
            <a:ext cx="207645" cy="208279"/>
          </a:xfrm>
          <a:custGeom>
            <a:avLst/>
            <a:gdLst/>
            <a:ahLst/>
            <a:cxnLst/>
            <a:rect l="l" t="t" r="r" b="b"/>
            <a:pathLst>
              <a:path w="207645" h="208279">
                <a:moveTo>
                  <a:pt x="0" y="0"/>
                </a:moveTo>
                <a:lnTo>
                  <a:pt x="207323" y="105044"/>
                </a:lnTo>
                <a:lnTo>
                  <a:pt x="0" y="208226"/>
                </a:lnTo>
                <a:lnTo>
                  <a:pt x="0" y="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76996" y="5205342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89">
                <a:moveTo>
                  <a:pt x="1100999" y="0"/>
                </a:moveTo>
                <a:lnTo>
                  <a:pt x="0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89900" y="5334220"/>
            <a:ext cx="1238885" cy="9525"/>
          </a:xfrm>
          <a:custGeom>
            <a:avLst/>
            <a:gdLst/>
            <a:ahLst/>
            <a:cxnLst/>
            <a:rect l="l" t="t" r="r" b="b"/>
            <a:pathLst>
              <a:path w="1238885" h="9525">
                <a:moveTo>
                  <a:pt x="1238664" y="0"/>
                </a:moveTo>
                <a:lnTo>
                  <a:pt x="0" y="9313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36495" y="282962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191"/>
                </a:lnTo>
                <a:lnTo>
                  <a:pt x="1865" y="14504"/>
                </a:lnTo>
                <a:lnTo>
                  <a:pt x="0" y="27635"/>
                </a:lnTo>
                <a:lnTo>
                  <a:pt x="1865" y="38322"/>
                </a:lnTo>
                <a:lnTo>
                  <a:pt x="9326" y="47636"/>
                </a:lnTo>
                <a:lnTo>
                  <a:pt x="20136" y="53285"/>
                </a:lnTo>
                <a:lnTo>
                  <a:pt x="33193" y="53285"/>
                </a:lnTo>
                <a:lnTo>
                  <a:pt x="44017" y="47636"/>
                </a:lnTo>
                <a:lnTo>
                  <a:pt x="51463" y="38322"/>
                </a:lnTo>
                <a:lnTo>
                  <a:pt x="55194" y="27635"/>
                </a:lnTo>
                <a:lnTo>
                  <a:pt x="51463" y="14504"/>
                </a:lnTo>
                <a:lnTo>
                  <a:pt x="44017" y="5191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36495" y="282962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635"/>
                </a:moveTo>
                <a:lnTo>
                  <a:pt x="1865" y="14504"/>
                </a:lnTo>
                <a:lnTo>
                  <a:pt x="9326" y="5191"/>
                </a:lnTo>
                <a:lnTo>
                  <a:pt x="20136" y="0"/>
                </a:lnTo>
                <a:lnTo>
                  <a:pt x="33193" y="0"/>
                </a:lnTo>
                <a:lnTo>
                  <a:pt x="44017" y="5191"/>
                </a:lnTo>
                <a:lnTo>
                  <a:pt x="51463" y="14504"/>
                </a:lnTo>
                <a:lnTo>
                  <a:pt x="55194" y="27635"/>
                </a:lnTo>
                <a:lnTo>
                  <a:pt x="51463" y="38322"/>
                </a:lnTo>
                <a:lnTo>
                  <a:pt x="44017" y="47636"/>
                </a:lnTo>
                <a:lnTo>
                  <a:pt x="33193" y="53285"/>
                </a:lnTo>
                <a:lnTo>
                  <a:pt x="20136" y="53285"/>
                </a:lnTo>
                <a:lnTo>
                  <a:pt x="9326" y="47636"/>
                </a:lnTo>
                <a:lnTo>
                  <a:pt x="1865" y="38322"/>
                </a:lnTo>
                <a:lnTo>
                  <a:pt x="0" y="27635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49399" y="2967496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4" h="53975">
                <a:moveTo>
                  <a:pt x="33193" y="0"/>
                </a:moveTo>
                <a:lnTo>
                  <a:pt x="20136" y="0"/>
                </a:lnTo>
                <a:lnTo>
                  <a:pt x="9326" y="5496"/>
                </a:lnTo>
                <a:lnTo>
                  <a:pt x="1865" y="14810"/>
                </a:lnTo>
                <a:lnTo>
                  <a:pt x="0" y="27940"/>
                </a:lnTo>
                <a:lnTo>
                  <a:pt x="1865" y="38628"/>
                </a:lnTo>
                <a:lnTo>
                  <a:pt x="9326" y="47941"/>
                </a:lnTo>
                <a:lnTo>
                  <a:pt x="20136" y="53591"/>
                </a:lnTo>
                <a:lnTo>
                  <a:pt x="33193" y="53591"/>
                </a:lnTo>
                <a:lnTo>
                  <a:pt x="44002" y="47941"/>
                </a:lnTo>
                <a:lnTo>
                  <a:pt x="51463" y="38628"/>
                </a:lnTo>
                <a:lnTo>
                  <a:pt x="55194" y="27940"/>
                </a:lnTo>
                <a:lnTo>
                  <a:pt x="51463" y="14810"/>
                </a:lnTo>
                <a:lnTo>
                  <a:pt x="44002" y="5496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49399" y="2967496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4" h="53975">
                <a:moveTo>
                  <a:pt x="0" y="27940"/>
                </a:moveTo>
                <a:lnTo>
                  <a:pt x="1865" y="14810"/>
                </a:lnTo>
                <a:lnTo>
                  <a:pt x="9326" y="5496"/>
                </a:lnTo>
                <a:lnTo>
                  <a:pt x="20136" y="0"/>
                </a:lnTo>
                <a:lnTo>
                  <a:pt x="33193" y="0"/>
                </a:lnTo>
                <a:lnTo>
                  <a:pt x="44002" y="5496"/>
                </a:lnTo>
                <a:lnTo>
                  <a:pt x="51463" y="14810"/>
                </a:lnTo>
                <a:lnTo>
                  <a:pt x="55194" y="27940"/>
                </a:lnTo>
                <a:lnTo>
                  <a:pt x="51463" y="38628"/>
                </a:lnTo>
                <a:lnTo>
                  <a:pt x="44002" y="47941"/>
                </a:lnTo>
                <a:lnTo>
                  <a:pt x="33193" y="53591"/>
                </a:lnTo>
                <a:lnTo>
                  <a:pt x="20136" y="53591"/>
                </a:lnTo>
                <a:lnTo>
                  <a:pt x="9326" y="47941"/>
                </a:lnTo>
                <a:lnTo>
                  <a:pt x="1865" y="38628"/>
                </a:lnTo>
                <a:lnTo>
                  <a:pt x="0" y="2794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62303" y="3105673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33193" y="0"/>
                </a:moveTo>
                <a:lnTo>
                  <a:pt x="20136" y="0"/>
                </a:lnTo>
                <a:lnTo>
                  <a:pt x="9326" y="5496"/>
                </a:lnTo>
                <a:lnTo>
                  <a:pt x="1865" y="14810"/>
                </a:lnTo>
                <a:lnTo>
                  <a:pt x="0" y="27482"/>
                </a:lnTo>
                <a:lnTo>
                  <a:pt x="1865" y="38780"/>
                </a:lnTo>
                <a:lnTo>
                  <a:pt x="9326" y="48094"/>
                </a:lnTo>
                <a:lnTo>
                  <a:pt x="20136" y="53591"/>
                </a:lnTo>
                <a:lnTo>
                  <a:pt x="33193" y="53591"/>
                </a:lnTo>
                <a:lnTo>
                  <a:pt x="44002" y="48094"/>
                </a:lnTo>
                <a:lnTo>
                  <a:pt x="51463" y="38780"/>
                </a:lnTo>
                <a:lnTo>
                  <a:pt x="55194" y="27482"/>
                </a:lnTo>
                <a:lnTo>
                  <a:pt x="51463" y="14810"/>
                </a:lnTo>
                <a:lnTo>
                  <a:pt x="44002" y="5496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62303" y="3105673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0" y="27482"/>
                </a:moveTo>
                <a:lnTo>
                  <a:pt x="1865" y="14810"/>
                </a:lnTo>
                <a:lnTo>
                  <a:pt x="9326" y="5496"/>
                </a:lnTo>
                <a:lnTo>
                  <a:pt x="20136" y="0"/>
                </a:lnTo>
                <a:lnTo>
                  <a:pt x="33193" y="0"/>
                </a:lnTo>
                <a:lnTo>
                  <a:pt x="44002" y="5496"/>
                </a:lnTo>
                <a:lnTo>
                  <a:pt x="51463" y="14810"/>
                </a:lnTo>
                <a:lnTo>
                  <a:pt x="55194" y="27482"/>
                </a:lnTo>
                <a:lnTo>
                  <a:pt x="51463" y="38780"/>
                </a:lnTo>
                <a:lnTo>
                  <a:pt x="44002" y="48094"/>
                </a:lnTo>
                <a:lnTo>
                  <a:pt x="33193" y="53591"/>
                </a:lnTo>
                <a:lnTo>
                  <a:pt x="20136" y="53591"/>
                </a:lnTo>
                <a:lnTo>
                  <a:pt x="9326" y="48094"/>
                </a:lnTo>
                <a:lnTo>
                  <a:pt x="1865" y="38780"/>
                </a:lnTo>
                <a:lnTo>
                  <a:pt x="0" y="27482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36495" y="352020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649"/>
                </a:lnTo>
                <a:lnTo>
                  <a:pt x="1865" y="14504"/>
                </a:lnTo>
                <a:lnTo>
                  <a:pt x="0" y="27635"/>
                </a:lnTo>
                <a:lnTo>
                  <a:pt x="1865" y="38780"/>
                </a:lnTo>
                <a:lnTo>
                  <a:pt x="9326" y="47636"/>
                </a:lnTo>
                <a:lnTo>
                  <a:pt x="20136" y="53285"/>
                </a:lnTo>
                <a:lnTo>
                  <a:pt x="33193" y="53285"/>
                </a:lnTo>
                <a:lnTo>
                  <a:pt x="44017" y="47636"/>
                </a:lnTo>
                <a:lnTo>
                  <a:pt x="51463" y="38780"/>
                </a:lnTo>
                <a:lnTo>
                  <a:pt x="55194" y="27635"/>
                </a:lnTo>
                <a:lnTo>
                  <a:pt x="51463" y="14504"/>
                </a:lnTo>
                <a:lnTo>
                  <a:pt x="44017" y="5649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36495" y="352020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635"/>
                </a:moveTo>
                <a:lnTo>
                  <a:pt x="1865" y="14504"/>
                </a:lnTo>
                <a:lnTo>
                  <a:pt x="9326" y="5649"/>
                </a:lnTo>
                <a:lnTo>
                  <a:pt x="20136" y="0"/>
                </a:lnTo>
                <a:lnTo>
                  <a:pt x="33193" y="0"/>
                </a:lnTo>
                <a:lnTo>
                  <a:pt x="44017" y="5649"/>
                </a:lnTo>
                <a:lnTo>
                  <a:pt x="51463" y="14504"/>
                </a:lnTo>
                <a:lnTo>
                  <a:pt x="55194" y="27635"/>
                </a:lnTo>
                <a:lnTo>
                  <a:pt x="51463" y="38780"/>
                </a:lnTo>
                <a:lnTo>
                  <a:pt x="44017" y="47636"/>
                </a:lnTo>
                <a:lnTo>
                  <a:pt x="33193" y="53285"/>
                </a:lnTo>
                <a:lnTo>
                  <a:pt x="20136" y="53285"/>
                </a:lnTo>
                <a:lnTo>
                  <a:pt x="9326" y="47636"/>
                </a:lnTo>
                <a:lnTo>
                  <a:pt x="1865" y="38780"/>
                </a:lnTo>
                <a:lnTo>
                  <a:pt x="0" y="27635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49399" y="3658378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191"/>
                </a:lnTo>
                <a:lnTo>
                  <a:pt x="1865" y="14504"/>
                </a:lnTo>
                <a:lnTo>
                  <a:pt x="0" y="27635"/>
                </a:lnTo>
                <a:lnTo>
                  <a:pt x="1865" y="38475"/>
                </a:lnTo>
                <a:lnTo>
                  <a:pt x="9326" y="47789"/>
                </a:lnTo>
                <a:lnTo>
                  <a:pt x="20136" y="53285"/>
                </a:lnTo>
                <a:lnTo>
                  <a:pt x="33193" y="53285"/>
                </a:lnTo>
                <a:lnTo>
                  <a:pt x="44002" y="47789"/>
                </a:lnTo>
                <a:lnTo>
                  <a:pt x="51463" y="38475"/>
                </a:lnTo>
                <a:lnTo>
                  <a:pt x="55194" y="27635"/>
                </a:lnTo>
                <a:lnTo>
                  <a:pt x="51463" y="14504"/>
                </a:lnTo>
                <a:lnTo>
                  <a:pt x="44002" y="5191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49399" y="3658378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635"/>
                </a:moveTo>
                <a:lnTo>
                  <a:pt x="1865" y="14504"/>
                </a:lnTo>
                <a:lnTo>
                  <a:pt x="9326" y="5191"/>
                </a:lnTo>
                <a:lnTo>
                  <a:pt x="20136" y="0"/>
                </a:lnTo>
                <a:lnTo>
                  <a:pt x="33193" y="0"/>
                </a:lnTo>
                <a:lnTo>
                  <a:pt x="44002" y="5191"/>
                </a:lnTo>
                <a:lnTo>
                  <a:pt x="51463" y="14504"/>
                </a:lnTo>
                <a:lnTo>
                  <a:pt x="55194" y="27635"/>
                </a:lnTo>
                <a:lnTo>
                  <a:pt x="51463" y="38475"/>
                </a:lnTo>
                <a:lnTo>
                  <a:pt x="44002" y="47789"/>
                </a:lnTo>
                <a:lnTo>
                  <a:pt x="33193" y="53285"/>
                </a:lnTo>
                <a:lnTo>
                  <a:pt x="20136" y="53285"/>
                </a:lnTo>
                <a:lnTo>
                  <a:pt x="9326" y="47789"/>
                </a:lnTo>
                <a:lnTo>
                  <a:pt x="1865" y="38475"/>
                </a:lnTo>
                <a:lnTo>
                  <a:pt x="0" y="27635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62303" y="3796249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33193" y="0"/>
                </a:moveTo>
                <a:lnTo>
                  <a:pt x="20136" y="0"/>
                </a:lnTo>
                <a:lnTo>
                  <a:pt x="9326" y="5496"/>
                </a:lnTo>
                <a:lnTo>
                  <a:pt x="1865" y="14810"/>
                </a:lnTo>
                <a:lnTo>
                  <a:pt x="0" y="27940"/>
                </a:lnTo>
                <a:lnTo>
                  <a:pt x="1865" y="38780"/>
                </a:lnTo>
                <a:lnTo>
                  <a:pt x="9326" y="48094"/>
                </a:lnTo>
                <a:lnTo>
                  <a:pt x="20136" y="53591"/>
                </a:lnTo>
                <a:lnTo>
                  <a:pt x="33193" y="53591"/>
                </a:lnTo>
                <a:lnTo>
                  <a:pt x="44002" y="48094"/>
                </a:lnTo>
                <a:lnTo>
                  <a:pt x="51463" y="38780"/>
                </a:lnTo>
                <a:lnTo>
                  <a:pt x="55194" y="27940"/>
                </a:lnTo>
                <a:lnTo>
                  <a:pt x="51463" y="14810"/>
                </a:lnTo>
                <a:lnTo>
                  <a:pt x="44002" y="5496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62303" y="3796249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0" y="27940"/>
                </a:moveTo>
                <a:lnTo>
                  <a:pt x="1865" y="14810"/>
                </a:lnTo>
                <a:lnTo>
                  <a:pt x="9326" y="5496"/>
                </a:lnTo>
                <a:lnTo>
                  <a:pt x="20136" y="0"/>
                </a:lnTo>
                <a:lnTo>
                  <a:pt x="33193" y="0"/>
                </a:lnTo>
                <a:lnTo>
                  <a:pt x="44002" y="5496"/>
                </a:lnTo>
                <a:lnTo>
                  <a:pt x="51463" y="14810"/>
                </a:lnTo>
                <a:lnTo>
                  <a:pt x="55194" y="27940"/>
                </a:lnTo>
                <a:lnTo>
                  <a:pt x="51463" y="38780"/>
                </a:lnTo>
                <a:lnTo>
                  <a:pt x="44002" y="48094"/>
                </a:lnTo>
                <a:lnTo>
                  <a:pt x="33193" y="53591"/>
                </a:lnTo>
                <a:lnTo>
                  <a:pt x="20136" y="53591"/>
                </a:lnTo>
                <a:lnTo>
                  <a:pt x="9326" y="48094"/>
                </a:lnTo>
                <a:lnTo>
                  <a:pt x="1865" y="38780"/>
                </a:lnTo>
                <a:lnTo>
                  <a:pt x="0" y="27940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36495" y="434900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588"/>
                </a:lnTo>
                <a:lnTo>
                  <a:pt x="1865" y="14519"/>
                </a:lnTo>
                <a:lnTo>
                  <a:pt x="0" y="27558"/>
                </a:lnTo>
                <a:lnTo>
                  <a:pt x="1865" y="38735"/>
                </a:lnTo>
                <a:lnTo>
                  <a:pt x="9326" y="47682"/>
                </a:lnTo>
                <a:lnTo>
                  <a:pt x="20136" y="53270"/>
                </a:lnTo>
                <a:lnTo>
                  <a:pt x="33193" y="53270"/>
                </a:lnTo>
                <a:lnTo>
                  <a:pt x="44017" y="47682"/>
                </a:lnTo>
                <a:lnTo>
                  <a:pt x="51463" y="38735"/>
                </a:lnTo>
                <a:lnTo>
                  <a:pt x="55194" y="27558"/>
                </a:lnTo>
                <a:lnTo>
                  <a:pt x="51463" y="14519"/>
                </a:lnTo>
                <a:lnTo>
                  <a:pt x="44017" y="5588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36495" y="434900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558"/>
                </a:moveTo>
                <a:lnTo>
                  <a:pt x="1865" y="14519"/>
                </a:lnTo>
                <a:lnTo>
                  <a:pt x="9326" y="5588"/>
                </a:lnTo>
                <a:lnTo>
                  <a:pt x="20136" y="0"/>
                </a:lnTo>
                <a:lnTo>
                  <a:pt x="33193" y="0"/>
                </a:lnTo>
                <a:lnTo>
                  <a:pt x="44017" y="5588"/>
                </a:lnTo>
                <a:lnTo>
                  <a:pt x="51463" y="14519"/>
                </a:lnTo>
                <a:lnTo>
                  <a:pt x="55194" y="27558"/>
                </a:lnTo>
                <a:lnTo>
                  <a:pt x="51463" y="38735"/>
                </a:lnTo>
                <a:lnTo>
                  <a:pt x="44017" y="47682"/>
                </a:lnTo>
                <a:lnTo>
                  <a:pt x="33193" y="53270"/>
                </a:lnTo>
                <a:lnTo>
                  <a:pt x="20136" y="53270"/>
                </a:lnTo>
                <a:lnTo>
                  <a:pt x="9326" y="47682"/>
                </a:lnTo>
                <a:lnTo>
                  <a:pt x="1865" y="38735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49399" y="4487191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588"/>
                </a:lnTo>
                <a:lnTo>
                  <a:pt x="1865" y="14535"/>
                </a:lnTo>
                <a:lnTo>
                  <a:pt x="0" y="27558"/>
                </a:lnTo>
                <a:lnTo>
                  <a:pt x="1865" y="38735"/>
                </a:lnTo>
                <a:lnTo>
                  <a:pt x="9326" y="47682"/>
                </a:lnTo>
                <a:lnTo>
                  <a:pt x="20136" y="53270"/>
                </a:lnTo>
                <a:lnTo>
                  <a:pt x="33193" y="53270"/>
                </a:lnTo>
                <a:lnTo>
                  <a:pt x="44002" y="47682"/>
                </a:lnTo>
                <a:lnTo>
                  <a:pt x="51463" y="38735"/>
                </a:lnTo>
                <a:lnTo>
                  <a:pt x="55194" y="27558"/>
                </a:lnTo>
                <a:lnTo>
                  <a:pt x="51463" y="14535"/>
                </a:lnTo>
                <a:lnTo>
                  <a:pt x="44002" y="5588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49399" y="4487191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558"/>
                </a:moveTo>
                <a:lnTo>
                  <a:pt x="1865" y="14535"/>
                </a:lnTo>
                <a:lnTo>
                  <a:pt x="9326" y="5588"/>
                </a:lnTo>
                <a:lnTo>
                  <a:pt x="20136" y="0"/>
                </a:lnTo>
                <a:lnTo>
                  <a:pt x="33193" y="0"/>
                </a:lnTo>
                <a:lnTo>
                  <a:pt x="44002" y="5588"/>
                </a:lnTo>
                <a:lnTo>
                  <a:pt x="51463" y="14535"/>
                </a:lnTo>
                <a:lnTo>
                  <a:pt x="55194" y="27558"/>
                </a:lnTo>
                <a:lnTo>
                  <a:pt x="51463" y="38735"/>
                </a:lnTo>
                <a:lnTo>
                  <a:pt x="44002" y="47682"/>
                </a:lnTo>
                <a:lnTo>
                  <a:pt x="33193" y="53270"/>
                </a:lnTo>
                <a:lnTo>
                  <a:pt x="20136" y="53270"/>
                </a:lnTo>
                <a:lnTo>
                  <a:pt x="9326" y="47682"/>
                </a:lnTo>
                <a:lnTo>
                  <a:pt x="1865" y="38735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62303" y="4625383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33193" y="0"/>
                </a:moveTo>
                <a:lnTo>
                  <a:pt x="20136" y="0"/>
                </a:lnTo>
                <a:lnTo>
                  <a:pt x="9326" y="5221"/>
                </a:lnTo>
                <a:lnTo>
                  <a:pt x="1865" y="14535"/>
                </a:lnTo>
                <a:lnTo>
                  <a:pt x="0" y="27558"/>
                </a:lnTo>
                <a:lnTo>
                  <a:pt x="1865" y="38368"/>
                </a:lnTo>
                <a:lnTo>
                  <a:pt x="9326" y="47682"/>
                </a:lnTo>
                <a:lnTo>
                  <a:pt x="20136" y="53270"/>
                </a:lnTo>
                <a:lnTo>
                  <a:pt x="33193" y="53270"/>
                </a:lnTo>
                <a:lnTo>
                  <a:pt x="44002" y="47682"/>
                </a:lnTo>
                <a:lnTo>
                  <a:pt x="51463" y="38368"/>
                </a:lnTo>
                <a:lnTo>
                  <a:pt x="55194" y="27558"/>
                </a:lnTo>
                <a:lnTo>
                  <a:pt x="51463" y="14535"/>
                </a:lnTo>
                <a:lnTo>
                  <a:pt x="44002" y="5221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62303" y="4625383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0" y="27558"/>
                </a:moveTo>
                <a:lnTo>
                  <a:pt x="1865" y="14535"/>
                </a:lnTo>
                <a:lnTo>
                  <a:pt x="9326" y="5221"/>
                </a:lnTo>
                <a:lnTo>
                  <a:pt x="20136" y="0"/>
                </a:lnTo>
                <a:lnTo>
                  <a:pt x="33193" y="0"/>
                </a:lnTo>
                <a:lnTo>
                  <a:pt x="44002" y="5221"/>
                </a:lnTo>
                <a:lnTo>
                  <a:pt x="51463" y="14535"/>
                </a:lnTo>
                <a:lnTo>
                  <a:pt x="55194" y="27558"/>
                </a:lnTo>
                <a:lnTo>
                  <a:pt x="51463" y="38368"/>
                </a:lnTo>
                <a:lnTo>
                  <a:pt x="44002" y="47682"/>
                </a:lnTo>
                <a:lnTo>
                  <a:pt x="33193" y="53270"/>
                </a:lnTo>
                <a:lnTo>
                  <a:pt x="20136" y="53270"/>
                </a:lnTo>
                <a:lnTo>
                  <a:pt x="9326" y="47682"/>
                </a:lnTo>
                <a:lnTo>
                  <a:pt x="1865" y="38368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36495" y="503959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588"/>
                </a:lnTo>
                <a:lnTo>
                  <a:pt x="1865" y="14901"/>
                </a:lnTo>
                <a:lnTo>
                  <a:pt x="0" y="27558"/>
                </a:lnTo>
                <a:lnTo>
                  <a:pt x="1865" y="38735"/>
                </a:lnTo>
                <a:lnTo>
                  <a:pt x="9326" y="48048"/>
                </a:lnTo>
                <a:lnTo>
                  <a:pt x="20136" y="53255"/>
                </a:lnTo>
                <a:lnTo>
                  <a:pt x="33193" y="53255"/>
                </a:lnTo>
                <a:lnTo>
                  <a:pt x="44017" y="48048"/>
                </a:lnTo>
                <a:lnTo>
                  <a:pt x="51463" y="38735"/>
                </a:lnTo>
                <a:lnTo>
                  <a:pt x="55194" y="27558"/>
                </a:lnTo>
                <a:lnTo>
                  <a:pt x="51463" y="14901"/>
                </a:lnTo>
                <a:lnTo>
                  <a:pt x="44017" y="5588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36495" y="503959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558"/>
                </a:moveTo>
                <a:lnTo>
                  <a:pt x="1865" y="14901"/>
                </a:lnTo>
                <a:lnTo>
                  <a:pt x="9326" y="5588"/>
                </a:lnTo>
                <a:lnTo>
                  <a:pt x="20136" y="0"/>
                </a:lnTo>
                <a:lnTo>
                  <a:pt x="33193" y="0"/>
                </a:lnTo>
                <a:lnTo>
                  <a:pt x="44017" y="5588"/>
                </a:lnTo>
                <a:lnTo>
                  <a:pt x="51463" y="14901"/>
                </a:lnTo>
                <a:lnTo>
                  <a:pt x="55194" y="27558"/>
                </a:lnTo>
                <a:lnTo>
                  <a:pt x="51463" y="38735"/>
                </a:lnTo>
                <a:lnTo>
                  <a:pt x="44017" y="48048"/>
                </a:lnTo>
                <a:lnTo>
                  <a:pt x="33193" y="53255"/>
                </a:lnTo>
                <a:lnTo>
                  <a:pt x="20136" y="53255"/>
                </a:lnTo>
                <a:lnTo>
                  <a:pt x="9326" y="48048"/>
                </a:lnTo>
                <a:lnTo>
                  <a:pt x="1865" y="38735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49399" y="5177783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33193" y="0"/>
                </a:moveTo>
                <a:lnTo>
                  <a:pt x="20136" y="0"/>
                </a:lnTo>
                <a:lnTo>
                  <a:pt x="9326" y="5588"/>
                </a:lnTo>
                <a:lnTo>
                  <a:pt x="1865" y="14519"/>
                </a:lnTo>
                <a:lnTo>
                  <a:pt x="0" y="27558"/>
                </a:lnTo>
                <a:lnTo>
                  <a:pt x="1865" y="38735"/>
                </a:lnTo>
                <a:lnTo>
                  <a:pt x="9326" y="47667"/>
                </a:lnTo>
                <a:lnTo>
                  <a:pt x="20136" y="53255"/>
                </a:lnTo>
                <a:lnTo>
                  <a:pt x="33193" y="53255"/>
                </a:lnTo>
                <a:lnTo>
                  <a:pt x="44002" y="47667"/>
                </a:lnTo>
                <a:lnTo>
                  <a:pt x="51463" y="38735"/>
                </a:lnTo>
                <a:lnTo>
                  <a:pt x="55194" y="27558"/>
                </a:lnTo>
                <a:lnTo>
                  <a:pt x="51463" y="14519"/>
                </a:lnTo>
                <a:lnTo>
                  <a:pt x="44002" y="5588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49399" y="5177783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4" h="53339">
                <a:moveTo>
                  <a:pt x="0" y="27558"/>
                </a:moveTo>
                <a:lnTo>
                  <a:pt x="1865" y="14519"/>
                </a:lnTo>
                <a:lnTo>
                  <a:pt x="9326" y="5588"/>
                </a:lnTo>
                <a:lnTo>
                  <a:pt x="20136" y="0"/>
                </a:lnTo>
                <a:lnTo>
                  <a:pt x="33193" y="0"/>
                </a:lnTo>
                <a:lnTo>
                  <a:pt x="44002" y="5588"/>
                </a:lnTo>
                <a:lnTo>
                  <a:pt x="51463" y="14519"/>
                </a:lnTo>
                <a:lnTo>
                  <a:pt x="55194" y="27558"/>
                </a:lnTo>
                <a:lnTo>
                  <a:pt x="51463" y="38735"/>
                </a:lnTo>
                <a:lnTo>
                  <a:pt x="44002" y="47667"/>
                </a:lnTo>
                <a:lnTo>
                  <a:pt x="33193" y="53255"/>
                </a:lnTo>
                <a:lnTo>
                  <a:pt x="20136" y="53255"/>
                </a:lnTo>
                <a:lnTo>
                  <a:pt x="9326" y="47667"/>
                </a:lnTo>
                <a:lnTo>
                  <a:pt x="1865" y="38735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62303" y="531597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33193" y="0"/>
                </a:moveTo>
                <a:lnTo>
                  <a:pt x="20136" y="0"/>
                </a:lnTo>
                <a:lnTo>
                  <a:pt x="9326" y="5588"/>
                </a:lnTo>
                <a:lnTo>
                  <a:pt x="1865" y="14519"/>
                </a:lnTo>
                <a:lnTo>
                  <a:pt x="0" y="27558"/>
                </a:lnTo>
                <a:lnTo>
                  <a:pt x="1865" y="38735"/>
                </a:lnTo>
                <a:lnTo>
                  <a:pt x="9326" y="47667"/>
                </a:lnTo>
                <a:lnTo>
                  <a:pt x="20136" y="53255"/>
                </a:lnTo>
                <a:lnTo>
                  <a:pt x="33193" y="53255"/>
                </a:lnTo>
                <a:lnTo>
                  <a:pt x="44002" y="47667"/>
                </a:lnTo>
                <a:lnTo>
                  <a:pt x="51463" y="38735"/>
                </a:lnTo>
                <a:lnTo>
                  <a:pt x="55194" y="27558"/>
                </a:lnTo>
                <a:lnTo>
                  <a:pt x="51463" y="14519"/>
                </a:lnTo>
                <a:lnTo>
                  <a:pt x="44002" y="5588"/>
                </a:lnTo>
                <a:lnTo>
                  <a:pt x="33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62303" y="531597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0" y="27558"/>
                </a:moveTo>
                <a:lnTo>
                  <a:pt x="1865" y="14519"/>
                </a:lnTo>
                <a:lnTo>
                  <a:pt x="9326" y="5588"/>
                </a:lnTo>
                <a:lnTo>
                  <a:pt x="20136" y="0"/>
                </a:lnTo>
                <a:lnTo>
                  <a:pt x="33193" y="0"/>
                </a:lnTo>
                <a:lnTo>
                  <a:pt x="44002" y="5588"/>
                </a:lnTo>
                <a:lnTo>
                  <a:pt x="51463" y="14519"/>
                </a:lnTo>
                <a:lnTo>
                  <a:pt x="55194" y="27558"/>
                </a:lnTo>
                <a:lnTo>
                  <a:pt x="51463" y="38735"/>
                </a:lnTo>
                <a:lnTo>
                  <a:pt x="44002" y="47667"/>
                </a:lnTo>
                <a:lnTo>
                  <a:pt x="33193" y="53255"/>
                </a:lnTo>
                <a:lnTo>
                  <a:pt x="20136" y="53255"/>
                </a:lnTo>
                <a:lnTo>
                  <a:pt x="9326" y="47667"/>
                </a:lnTo>
                <a:lnTo>
                  <a:pt x="1865" y="38735"/>
                </a:lnTo>
                <a:lnTo>
                  <a:pt x="0" y="27558"/>
                </a:lnTo>
                <a:close/>
              </a:path>
            </a:pathLst>
          </a:custGeom>
          <a:ln w="3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054100" y="1500096"/>
            <a:ext cx="7618730" cy="14611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45"/>
              </a:spcBef>
            </a:pPr>
            <a:r>
              <a:rPr sz="19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Jawab</a:t>
            </a:r>
            <a:r>
              <a:rPr sz="1950" spc="-5" dirty="0">
                <a:latin typeface="Times New Roman"/>
                <a:cs typeface="Times New Roman"/>
              </a:rPr>
              <a:t>: </a:t>
            </a:r>
            <a:r>
              <a:rPr sz="1950" spc="-10" dirty="0">
                <a:latin typeface="Times New Roman"/>
                <a:cs typeface="Times New Roman"/>
              </a:rPr>
              <a:t>Rangkaian logika </a:t>
            </a:r>
            <a:r>
              <a:rPr sz="1950" spc="-15" dirty="0">
                <a:latin typeface="Times New Roman"/>
                <a:cs typeface="Times New Roman"/>
              </a:rPr>
              <a:t>fungsi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-10" dirty="0">
                <a:latin typeface="Times New Roman"/>
                <a:cs typeface="Times New Roman"/>
              </a:rPr>
              <a:t>sebelum diminimisasikan adalah  </a:t>
            </a:r>
            <a:r>
              <a:rPr sz="1950" spc="-5" dirty="0">
                <a:latin typeface="Times New Roman"/>
                <a:cs typeface="Times New Roman"/>
              </a:rPr>
              <a:t>seperti </a:t>
            </a:r>
            <a:r>
              <a:rPr sz="1950" spc="-10" dirty="0">
                <a:latin typeface="Times New Roman"/>
                <a:cs typeface="Times New Roman"/>
              </a:rPr>
              <a:t>di </a:t>
            </a:r>
            <a:r>
              <a:rPr sz="1950" spc="-5" dirty="0">
                <a:latin typeface="Times New Roman"/>
                <a:cs typeface="Times New Roman"/>
              </a:rPr>
              <a:t>bawah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ini:</a:t>
            </a:r>
            <a:endParaRPr sz="1950">
              <a:latin typeface="Times New Roman"/>
              <a:cs typeface="Times New Roman"/>
            </a:endParaRPr>
          </a:p>
          <a:p>
            <a:pPr marL="1574800">
              <a:lnSpc>
                <a:spcPct val="100000"/>
              </a:lnSpc>
              <a:spcBef>
                <a:spcPts val="1705"/>
              </a:spcBef>
              <a:tabLst>
                <a:tab pos="1987550" algn="l"/>
                <a:tab pos="2406015" algn="l"/>
              </a:tabLst>
            </a:pPr>
            <a:r>
              <a:rPr sz="1200" i="1" dirty="0">
                <a:latin typeface="Times New Roman"/>
                <a:cs typeface="Times New Roman"/>
              </a:rPr>
              <a:t>x	y	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67790" algn="ctr">
              <a:lnSpc>
                <a:spcPct val="100000"/>
              </a:lnSpc>
            </a:pPr>
            <a:r>
              <a:rPr sz="1200" i="1" spc="-35" dirty="0">
                <a:latin typeface="Times New Roman"/>
                <a:cs typeface="Times New Roman"/>
              </a:rPr>
              <a:t>x</a:t>
            </a:r>
            <a:r>
              <a:rPr sz="1200" spc="-35" dirty="0">
                <a:latin typeface="Times New Roman"/>
                <a:cs typeface="Times New Roman"/>
              </a:rPr>
              <a:t>'</a:t>
            </a:r>
            <a:r>
              <a:rPr sz="1200" i="1" spc="-35" dirty="0">
                <a:latin typeface="Times New Roman"/>
                <a:cs typeface="Times New Roman"/>
              </a:rPr>
              <a:t>yz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419021" y="3443040"/>
            <a:ext cx="2736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i="1" spc="-60" dirty="0">
                <a:latin typeface="Times New Roman"/>
                <a:cs typeface="Times New Roman"/>
              </a:rPr>
              <a:t>y</a:t>
            </a:r>
            <a:r>
              <a:rPr sz="1200" i="1" spc="5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'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19021" y="4516967"/>
            <a:ext cx="2736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60" dirty="0">
                <a:latin typeface="Times New Roman"/>
                <a:cs typeface="Times New Roman"/>
              </a:rPr>
              <a:t>x</a:t>
            </a:r>
            <a:r>
              <a:rPr sz="1200" i="1" spc="55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i="1" spc="-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'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432017" y="5207544"/>
            <a:ext cx="247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60" dirty="0">
                <a:latin typeface="Times New Roman"/>
                <a:cs typeface="Times New Roman"/>
              </a:rPr>
              <a:t>x</a:t>
            </a:r>
            <a:r>
              <a:rPr sz="1200" i="1" spc="55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i="1" dirty="0"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554800" y="520534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488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60289" y="4444731"/>
            <a:ext cx="0" cy="760730"/>
          </a:xfrm>
          <a:custGeom>
            <a:avLst/>
            <a:gdLst/>
            <a:ahLst/>
            <a:cxnLst/>
            <a:rect l="l" t="t" r="r" b="b"/>
            <a:pathLst>
              <a:path h="760729">
                <a:moveTo>
                  <a:pt x="0" y="0"/>
                </a:moveTo>
                <a:lnTo>
                  <a:pt x="0" y="76061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77996" y="4643628"/>
            <a:ext cx="551180" cy="9525"/>
          </a:xfrm>
          <a:custGeom>
            <a:avLst/>
            <a:gdLst/>
            <a:ahLst/>
            <a:cxnLst/>
            <a:rect l="l" t="t" r="r" b="b"/>
            <a:pathLst>
              <a:path w="551179" h="9525">
                <a:moveTo>
                  <a:pt x="0" y="9313"/>
                </a:moveTo>
                <a:lnTo>
                  <a:pt x="550568" y="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4453" y="1263920"/>
            <a:ext cx="578040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/>
              <a:t>Minimisasi dengan </a:t>
            </a:r>
            <a:r>
              <a:rPr sz="1950" dirty="0"/>
              <a:t>Peta </a:t>
            </a:r>
            <a:r>
              <a:rPr sz="1950" spc="-5" dirty="0"/>
              <a:t>Karnaugh adalah sebagai</a:t>
            </a:r>
            <a:r>
              <a:rPr sz="1950" spc="20" dirty="0"/>
              <a:t> </a:t>
            </a:r>
            <a:r>
              <a:rPr sz="1950" spc="-5" dirty="0"/>
              <a:t>berikut:</a:t>
            </a:r>
            <a:endParaRPr sz="19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7012" y="2273362"/>
          <a:ext cx="2373629" cy="1493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935"/>
                <a:gridCol w="583565"/>
                <a:gridCol w="572135"/>
                <a:gridCol w="594994"/>
              </a:tblGrid>
              <a:tr h="746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254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7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254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89842" y="1756098"/>
            <a:ext cx="2767965" cy="1772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96290">
              <a:lnSpc>
                <a:spcPts val="1950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yz</a:t>
            </a:r>
            <a:endParaRPr sz="1650">
              <a:latin typeface="Times New Roman"/>
              <a:cs typeface="Times New Roman"/>
            </a:endParaRPr>
          </a:p>
          <a:p>
            <a:pPr marL="777875">
              <a:lnSpc>
                <a:spcPts val="1950"/>
              </a:lnSpc>
              <a:tabLst>
                <a:tab pos="1381760" algn="l"/>
                <a:tab pos="1958339" algn="l"/>
                <a:tab pos="2542540" algn="l"/>
              </a:tabLst>
            </a:pPr>
            <a:r>
              <a:rPr sz="1650" spc="5" dirty="0">
                <a:latin typeface="Times New Roman"/>
                <a:cs typeface="Times New Roman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0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5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R="2280285" algn="r">
              <a:lnSpc>
                <a:spcPct val="100000"/>
              </a:lnSpc>
              <a:tabLst>
                <a:tab pos="359410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x	</a:t>
            </a:r>
            <a:r>
              <a:rPr sz="1650" spc="1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2280285" algn="r">
              <a:lnSpc>
                <a:spcPct val="100000"/>
              </a:lnSpc>
            </a:pP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453" y="4156250"/>
            <a:ext cx="463042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latin typeface="Times New Roman"/>
                <a:cs typeface="Times New Roman"/>
              </a:rPr>
              <a:t>Hasil minimisasi adalah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dirty="0">
                <a:latin typeface="Times New Roman"/>
                <a:cs typeface="Times New Roman"/>
              </a:rPr>
              <a:t>z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Times New Roman"/>
                <a:cs typeface="Times New Roman"/>
              </a:rPr>
              <a:t>= 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’</a:t>
            </a:r>
            <a:r>
              <a:rPr sz="1950" i="1" spc="-5" dirty="0">
                <a:latin typeface="Times New Roman"/>
                <a:cs typeface="Times New Roman"/>
              </a:rPr>
              <a:t>y </a:t>
            </a:r>
            <a:r>
              <a:rPr sz="1950" spc="5" dirty="0">
                <a:latin typeface="Times New Roman"/>
                <a:cs typeface="Times New Roman"/>
              </a:rPr>
              <a:t>+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xy</a:t>
            </a:r>
            <a:r>
              <a:rPr sz="1950" spc="-10" dirty="0">
                <a:latin typeface="Times New Roman"/>
                <a:cs typeface="Times New Roman"/>
              </a:rPr>
              <a:t>’.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0308" y="2433995"/>
            <a:ext cx="1002665" cy="367665"/>
          </a:xfrm>
          <a:custGeom>
            <a:avLst/>
            <a:gdLst/>
            <a:ahLst/>
            <a:cxnLst/>
            <a:rect l="l" t="t" r="r" b="b"/>
            <a:pathLst>
              <a:path w="1002664" h="367664">
                <a:moveTo>
                  <a:pt x="0" y="183995"/>
                </a:moveTo>
                <a:lnTo>
                  <a:pt x="17857" y="232901"/>
                </a:lnTo>
                <a:lnTo>
                  <a:pt x="68278" y="276794"/>
                </a:lnTo>
                <a:lnTo>
                  <a:pt x="104222" y="296319"/>
                </a:lnTo>
                <a:lnTo>
                  <a:pt x="146535" y="313943"/>
                </a:lnTo>
                <a:lnTo>
                  <a:pt x="194624" y="329449"/>
                </a:lnTo>
                <a:lnTo>
                  <a:pt x="247899" y="342621"/>
                </a:lnTo>
                <a:lnTo>
                  <a:pt x="305770" y="353241"/>
                </a:lnTo>
                <a:lnTo>
                  <a:pt x="367644" y="361095"/>
                </a:lnTo>
                <a:lnTo>
                  <a:pt x="432932" y="365966"/>
                </a:lnTo>
                <a:lnTo>
                  <a:pt x="501042" y="367638"/>
                </a:lnTo>
                <a:lnTo>
                  <a:pt x="569047" y="365966"/>
                </a:lnTo>
                <a:lnTo>
                  <a:pt x="634282" y="361095"/>
                </a:lnTo>
                <a:lnTo>
                  <a:pt x="696146" y="353241"/>
                </a:lnTo>
                <a:lnTo>
                  <a:pt x="754041" y="342621"/>
                </a:lnTo>
                <a:lnTo>
                  <a:pt x="807367" y="329449"/>
                </a:lnTo>
                <a:lnTo>
                  <a:pt x="855527" y="313943"/>
                </a:lnTo>
                <a:lnTo>
                  <a:pt x="897921" y="296319"/>
                </a:lnTo>
                <a:lnTo>
                  <a:pt x="933950" y="276794"/>
                </a:lnTo>
                <a:lnTo>
                  <a:pt x="984517" y="232901"/>
                </a:lnTo>
                <a:lnTo>
                  <a:pt x="1002438" y="183995"/>
                </a:lnTo>
                <a:lnTo>
                  <a:pt x="997858" y="158942"/>
                </a:lnTo>
                <a:lnTo>
                  <a:pt x="963015" y="112204"/>
                </a:lnTo>
                <a:lnTo>
                  <a:pt x="897921" y="71388"/>
                </a:lnTo>
                <a:lnTo>
                  <a:pt x="855527" y="53738"/>
                </a:lnTo>
                <a:lnTo>
                  <a:pt x="807367" y="38214"/>
                </a:lnTo>
                <a:lnTo>
                  <a:pt x="754041" y="25030"/>
                </a:lnTo>
                <a:lnTo>
                  <a:pt x="696146" y="14402"/>
                </a:lnTo>
                <a:lnTo>
                  <a:pt x="634282" y="6544"/>
                </a:lnTo>
                <a:lnTo>
                  <a:pt x="569047" y="1671"/>
                </a:lnTo>
                <a:lnTo>
                  <a:pt x="501042" y="0"/>
                </a:lnTo>
                <a:lnTo>
                  <a:pt x="432932" y="1671"/>
                </a:lnTo>
                <a:lnTo>
                  <a:pt x="367644" y="6544"/>
                </a:lnTo>
                <a:lnTo>
                  <a:pt x="305770" y="14402"/>
                </a:lnTo>
                <a:lnTo>
                  <a:pt x="247899" y="25030"/>
                </a:lnTo>
                <a:lnTo>
                  <a:pt x="194624" y="38214"/>
                </a:lnTo>
                <a:lnTo>
                  <a:pt x="146535" y="53738"/>
                </a:lnTo>
                <a:lnTo>
                  <a:pt x="104222" y="71388"/>
                </a:lnTo>
                <a:lnTo>
                  <a:pt x="68278" y="90948"/>
                </a:lnTo>
                <a:lnTo>
                  <a:pt x="17857" y="134940"/>
                </a:lnTo>
                <a:lnTo>
                  <a:pt x="0" y="183995"/>
                </a:lnTo>
                <a:close/>
              </a:path>
            </a:pathLst>
          </a:custGeom>
          <a:ln w="12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4733" y="3169466"/>
            <a:ext cx="875665" cy="367030"/>
          </a:xfrm>
          <a:custGeom>
            <a:avLst/>
            <a:gdLst/>
            <a:ahLst/>
            <a:cxnLst/>
            <a:rect l="l" t="t" r="r" b="b"/>
            <a:pathLst>
              <a:path w="875664" h="367029">
                <a:moveTo>
                  <a:pt x="0" y="182816"/>
                </a:moveTo>
                <a:lnTo>
                  <a:pt x="18472" y="236152"/>
                </a:lnTo>
                <a:lnTo>
                  <a:pt x="70318" y="283261"/>
                </a:lnTo>
                <a:lnTo>
                  <a:pt x="107082" y="303784"/>
                </a:lnTo>
                <a:lnTo>
                  <a:pt x="150178" y="321913"/>
                </a:lnTo>
                <a:lnTo>
                  <a:pt x="198939" y="337372"/>
                </a:lnTo>
                <a:lnTo>
                  <a:pt x="252694" y="349880"/>
                </a:lnTo>
                <a:lnTo>
                  <a:pt x="310773" y="359159"/>
                </a:lnTo>
                <a:lnTo>
                  <a:pt x="372506" y="364931"/>
                </a:lnTo>
                <a:lnTo>
                  <a:pt x="437223" y="366917"/>
                </a:lnTo>
                <a:lnTo>
                  <a:pt x="501917" y="364931"/>
                </a:lnTo>
                <a:lnTo>
                  <a:pt x="563672" y="359159"/>
                </a:lnTo>
                <a:lnTo>
                  <a:pt x="621808" y="349880"/>
                </a:lnTo>
                <a:lnTo>
                  <a:pt x="675647" y="337372"/>
                </a:lnTo>
                <a:lnTo>
                  <a:pt x="724509" y="321913"/>
                </a:lnTo>
                <a:lnTo>
                  <a:pt x="767716" y="303784"/>
                </a:lnTo>
                <a:lnTo>
                  <a:pt x="804590" y="283261"/>
                </a:lnTo>
                <a:lnTo>
                  <a:pt x="856621" y="236152"/>
                </a:lnTo>
                <a:lnTo>
                  <a:pt x="875171" y="182816"/>
                </a:lnTo>
                <a:lnTo>
                  <a:pt x="870420" y="155828"/>
                </a:lnTo>
                <a:lnTo>
                  <a:pt x="834451" y="105798"/>
                </a:lnTo>
                <a:lnTo>
                  <a:pt x="767716" y="62924"/>
                </a:lnTo>
                <a:lnTo>
                  <a:pt x="724509" y="44882"/>
                </a:lnTo>
                <a:lnTo>
                  <a:pt x="675647" y="29483"/>
                </a:lnTo>
                <a:lnTo>
                  <a:pt x="621808" y="17011"/>
                </a:lnTo>
                <a:lnTo>
                  <a:pt x="563672" y="7750"/>
                </a:lnTo>
                <a:lnTo>
                  <a:pt x="501917" y="1984"/>
                </a:lnTo>
                <a:lnTo>
                  <a:pt x="437223" y="0"/>
                </a:lnTo>
                <a:lnTo>
                  <a:pt x="372506" y="1984"/>
                </a:lnTo>
                <a:lnTo>
                  <a:pt x="310773" y="7750"/>
                </a:lnTo>
                <a:lnTo>
                  <a:pt x="252694" y="17011"/>
                </a:lnTo>
                <a:lnTo>
                  <a:pt x="198939" y="29483"/>
                </a:lnTo>
                <a:lnTo>
                  <a:pt x="150178" y="44882"/>
                </a:lnTo>
                <a:lnTo>
                  <a:pt x="107082" y="62924"/>
                </a:lnTo>
                <a:lnTo>
                  <a:pt x="70318" y="83324"/>
                </a:lnTo>
                <a:lnTo>
                  <a:pt x="18472" y="130061"/>
                </a:lnTo>
                <a:lnTo>
                  <a:pt x="0" y="182816"/>
                </a:lnTo>
                <a:close/>
              </a:path>
            </a:pathLst>
          </a:custGeom>
          <a:ln w="12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429" y="879427"/>
            <a:ext cx="7314565" cy="8547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ct val="96500"/>
              </a:lnSpc>
              <a:spcBef>
                <a:spcPts val="195"/>
              </a:spcBef>
            </a:pPr>
            <a:r>
              <a:rPr b="1" spc="-20" dirty="0">
                <a:latin typeface="Times New Roman"/>
                <a:cs typeface="Times New Roman"/>
              </a:rPr>
              <a:t>Contoh. </a:t>
            </a:r>
            <a:r>
              <a:rPr spc="-20" dirty="0"/>
              <a:t>Berbagai sistem </a:t>
            </a:r>
            <a:r>
              <a:rPr spc="-15" dirty="0"/>
              <a:t>digital </a:t>
            </a:r>
            <a:r>
              <a:rPr spc="-25" dirty="0"/>
              <a:t>menggunakan </a:t>
            </a:r>
            <a:r>
              <a:rPr spc="-20" dirty="0"/>
              <a:t>kode </a:t>
            </a:r>
            <a:r>
              <a:rPr i="1" spc="-20" dirty="0">
                <a:latin typeface="Times New Roman"/>
                <a:cs typeface="Times New Roman"/>
              </a:rPr>
              <a:t>binary coded decimal  </a:t>
            </a:r>
            <a:r>
              <a:rPr spc="-20" dirty="0"/>
              <a:t>(BCD). Diberikan </a:t>
            </a:r>
            <a:r>
              <a:rPr spc="-25" dirty="0"/>
              <a:t>Tabel </a:t>
            </a:r>
            <a:r>
              <a:rPr spc="-20" dirty="0"/>
              <a:t>untuk konversi </a:t>
            </a:r>
            <a:r>
              <a:rPr spc="-25" dirty="0"/>
              <a:t>BCD </a:t>
            </a:r>
            <a:r>
              <a:rPr spc="-15" dirty="0"/>
              <a:t>ke </a:t>
            </a:r>
            <a:r>
              <a:rPr spc="-20" dirty="0"/>
              <a:t>kode </a:t>
            </a:r>
            <a:r>
              <a:rPr i="1" spc="-20" dirty="0">
                <a:latin typeface="Times New Roman"/>
                <a:cs typeface="Times New Roman"/>
              </a:rPr>
              <a:t>Excess</a:t>
            </a:r>
            <a:r>
              <a:rPr spc="-20" dirty="0"/>
              <a:t>-3 sebagai  berikut: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3046" y="2377560"/>
          <a:ext cx="6880221" cy="28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465455"/>
                <a:gridCol w="466090"/>
                <a:gridCol w="465455"/>
                <a:gridCol w="467359"/>
                <a:gridCol w="507364"/>
                <a:gridCol w="657225"/>
                <a:gridCol w="955675"/>
                <a:gridCol w="210185"/>
                <a:gridCol w="224789"/>
                <a:gridCol w="940435"/>
                <a:gridCol w="696595"/>
                <a:gridCol w="186689"/>
                <a:gridCol w="285750"/>
              </a:tblGrid>
              <a:tr h="24585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0995">
                        <a:lnSpc>
                          <a:spcPts val="1810"/>
                        </a:lnSpc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Masukan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BCD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75410">
                        <a:lnSpc>
                          <a:spcPts val="1810"/>
                        </a:lnSpc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Keluaran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>
                        <a:lnSpc>
                          <a:spcPts val="1810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4130">
                        <a:lnSpc>
                          <a:spcPts val="1810"/>
                        </a:lnSpc>
                      </a:pP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Excess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55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80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80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80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spc="-30" baseline="-10582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805"/>
                        </a:lnSpc>
                      </a:pP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1605">
                        <a:lnSpc>
                          <a:spcPts val="180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spc="-30" baseline="-1058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6205">
                        <a:lnSpc>
                          <a:spcPts val="180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spc="-30" baseline="-10582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0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spc="-30" baseline="-10582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805"/>
                        </a:lnSpc>
                      </a:pP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05"/>
                        </a:lnSpc>
                      </a:pPr>
                      <a:r>
                        <a:rPr sz="1600" i="1" spc="-2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0">
                <a:tc>
                  <a:txBody>
                    <a:bodyPr/>
                    <a:lstStyle/>
                    <a:p>
                      <a:pPr marL="125730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2579">
                <a:tc>
                  <a:txBody>
                    <a:bodyPr/>
                    <a:lstStyle/>
                    <a:p>
                      <a:pPr marL="125730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577">
                <a:tc>
                  <a:txBody>
                    <a:bodyPr/>
                    <a:lstStyle/>
                    <a:p>
                      <a:pPr marL="125730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323">
                <a:tc>
                  <a:txBody>
                    <a:bodyPr/>
                    <a:lstStyle/>
                    <a:p>
                      <a:pPr marL="125730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340">
                <a:tc>
                  <a:txBody>
                    <a:bodyPr/>
                    <a:lstStyle/>
                    <a:p>
                      <a:pPr marL="125730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340">
                <a:tc>
                  <a:txBody>
                    <a:bodyPr/>
                    <a:lstStyle/>
                    <a:p>
                      <a:pPr marL="125730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543">
                <a:tc>
                  <a:txBody>
                    <a:bodyPr/>
                    <a:lstStyle/>
                    <a:p>
                      <a:pPr marL="125730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543">
                <a:tc>
                  <a:txBody>
                    <a:bodyPr/>
                    <a:lstStyle/>
                    <a:p>
                      <a:pPr marL="125730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3340">
                <a:tc>
                  <a:txBody>
                    <a:bodyPr/>
                    <a:lstStyle/>
                    <a:p>
                      <a:pPr marL="125730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88">
                <a:tc>
                  <a:txBody>
                    <a:bodyPr/>
                    <a:lstStyle/>
                    <a:p>
                      <a:pPr marL="125730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458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Bentuk</a:t>
            </a:r>
            <a:r>
              <a:rPr sz="4000" b="1" spc="-80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Kanonik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045" y="1587515"/>
            <a:ext cx="7061834" cy="481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3890" indent="-311785">
              <a:lnSpc>
                <a:spcPts val="2540"/>
              </a:lnSpc>
              <a:spcBef>
                <a:spcPts val="12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2150" spc="15" dirty="0">
                <a:latin typeface="Times New Roman"/>
                <a:cs typeface="Times New Roman"/>
              </a:rPr>
              <a:t>Ada </a:t>
            </a:r>
            <a:r>
              <a:rPr sz="2150" spc="10" dirty="0">
                <a:latin typeface="Times New Roman"/>
                <a:cs typeface="Times New Roman"/>
              </a:rPr>
              <a:t>dua </a:t>
            </a:r>
            <a:r>
              <a:rPr sz="2150" spc="15" dirty="0">
                <a:latin typeface="Times New Roman"/>
                <a:cs typeface="Times New Roman"/>
              </a:rPr>
              <a:t>macam </a:t>
            </a:r>
            <a:r>
              <a:rPr sz="2150" spc="10" dirty="0">
                <a:latin typeface="Times New Roman"/>
                <a:cs typeface="Times New Roman"/>
              </a:rPr>
              <a:t>bentuk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kanonik:</a:t>
            </a:r>
            <a:endParaRPr sz="2150">
              <a:latin typeface="Times New Roman"/>
              <a:cs typeface="Times New Roman"/>
            </a:endParaRPr>
          </a:p>
          <a:p>
            <a:pPr marL="945515" lvl="1" indent="-311150">
              <a:lnSpc>
                <a:spcPts val="2500"/>
              </a:lnSpc>
              <a:buAutoNum type="arabicPeriod"/>
              <a:tabLst>
                <a:tab pos="946150" algn="l"/>
              </a:tabLst>
            </a:pPr>
            <a:r>
              <a:rPr sz="2150" spc="10" dirty="0">
                <a:latin typeface="Times New Roman"/>
                <a:cs typeface="Times New Roman"/>
              </a:rPr>
              <a:t>Penjumlahan dari hasil kali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sum-of-product </a:t>
            </a:r>
            <a:r>
              <a:rPr sz="2150" spc="10" dirty="0">
                <a:latin typeface="Times New Roman"/>
                <a:cs typeface="Times New Roman"/>
              </a:rPr>
              <a:t>atau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SOP)</a:t>
            </a:r>
            <a:endParaRPr sz="2150">
              <a:latin typeface="Times New Roman"/>
              <a:cs typeface="Times New Roman"/>
            </a:endParaRPr>
          </a:p>
          <a:p>
            <a:pPr marL="945515" lvl="1" indent="-311150">
              <a:lnSpc>
                <a:spcPts val="2540"/>
              </a:lnSpc>
              <a:buAutoNum type="arabicPeriod"/>
              <a:tabLst>
                <a:tab pos="946150" algn="l"/>
              </a:tabLst>
            </a:pPr>
            <a:r>
              <a:rPr sz="2150" spc="10" dirty="0">
                <a:latin typeface="Times New Roman"/>
                <a:cs typeface="Times New Roman"/>
              </a:rPr>
              <a:t>Perkalian dari hasil jumlah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product-of-sum </a:t>
            </a:r>
            <a:r>
              <a:rPr sz="2150" spc="10" dirty="0">
                <a:latin typeface="Times New Roman"/>
                <a:cs typeface="Times New Roman"/>
              </a:rPr>
              <a:t>atau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POS)</a:t>
            </a:r>
            <a:endParaRPr sz="2150">
              <a:latin typeface="Times New Roman"/>
              <a:cs typeface="Times New Roman"/>
            </a:endParaRPr>
          </a:p>
          <a:p>
            <a:pPr marL="1329690" marR="1527175" indent="-1317625">
              <a:lnSpc>
                <a:spcPct val="128299"/>
              </a:lnSpc>
              <a:spcBef>
                <a:spcPts val="1700"/>
              </a:spcBef>
              <a:tabLst>
                <a:tab pos="1323340" algn="l"/>
                <a:tab pos="4677410" algn="l"/>
              </a:tabLst>
            </a:pPr>
            <a:r>
              <a:rPr sz="2150" spc="10" dirty="0">
                <a:latin typeface="Times New Roman"/>
                <a:cs typeface="Times New Roman"/>
              </a:rPr>
              <a:t>Contoh: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1.	</a:t>
            </a:r>
            <a:r>
              <a:rPr sz="2150" i="1" spc="5" dirty="0">
                <a:latin typeface="Times New Roman"/>
                <a:cs typeface="Times New Roman"/>
              </a:rPr>
              <a:t>f</a:t>
            </a:r>
            <a:r>
              <a:rPr sz="2150" spc="5" dirty="0">
                <a:latin typeface="Times New Roman"/>
                <a:cs typeface="Times New Roman"/>
              </a:rPr>
              <a:t>(</a:t>
            </a:r>
            <a:r>
              <a:rPr sz="2150" i="1" spc="5" dirty="0">
                <a:latin typeface="Times New Roman"/>
                <a:cs typeface="Times New Roman"/>
              </a:rPr>
              <a:t>x</a:t>
            </a:r>
            <a:r>
              <a:rPr sz="2150" spc="5" dirty="0">
                <a:latin typeface="Times New Roman"/>
                <a:cs typeface="Times New Roman"/>
              </a:rPr>
              <a:t>, 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,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 </a:t>
            </a:r>
            <a:r>
              <a:rPr sz="2150" spc="10" dirty="0">
                <a:latin typeface="Times New Roman"/>
                <a:cs typeface="Times New Roman"/>
              </a:rPr>
              <a:t>= 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r>
              <a:rPr sz="2150" spc="10" dirty="0">
                <a:latin typeface="Times New Roman"/>
                <a:cs typeface="Times New Roman"/>
              </a:rPr>
              <a:t>’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’</a:t>
            </a:r>
            <a:r>
              <a:rPr sz="2150" i="1" spc="10" dirty="0">
                <a:latin typeface="Times New Roman"/>
                <a:cs typeface="Times New Roman"/>
              </a:rPr>
              <a:t>z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xy</a:t>
            </a:r>
            <a:r>
              <a:rPr sz="2150" spc="10" dirty="0">
                <a:latin typeface="Times New Roman"/>
                <a:cs typeface="Times New Roman"/>
              </a:rPr>
              <a:t>’</a:t>
            </a:r>
            <a:r>
              <a:rPr sz="2150" i="1" spc="10" dirty="0">
                <a:latin typeface="Times New Roman"/>
                <a:cs typeface="Times New Roman"/>
              </a:rPr>
              <a:t>z</a:t>
            </a:r>
            <a:r>
              <a:rPr sz="2150" spc="10" dirty="0">
                <a:latin typeface="Times New Roman"/>
                <a:cs typeface="Times New Roman"/>
              </a:rPr>
              <a:t>’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+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xyz	</a:t>
            </a:r>
            <a:r>
              <a:rPr sz="2150" spc="25" dirty="0">
                <a:latin typeface="Wingdings"/>
                <a:cs typeface="Wingdings"/>
              </a:rPr>
              <a:t>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SOP  </a:t>
            </a:r>
            <a:r>
              <a:rPr sz="2150" spc="10" dirty="0">
                <a:latin typeface="Times New Roman"/>
                <a:cs typeface="Times New Roman"/>
              </a:rPr>
              <a:t>Setiap suku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term</a:t>
            </a:r>
            <a:r>
              <a:rPr sz="2150" spc="15" dirty="0">
                <a:latin typeface="Times New Roman"/>
                <a:cs typeface="Times New Roman"/>
              </a:rPr>
              <a:t>) </a:t>
            </a:r>
            <a:r>
              <a:rPr sz="2150" spc="10" dirty="0">
                <a:latin typeface="Times New Roman"/>
                <a:cs typeface="Times New Roman"/>
              </a:rPr>
              <a:t>disebut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minterm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2514600" marR="865505" indent="-1533525">
              <a:lnSpc>
                <a:spcPct val="128499"/>
              </a:lnSpc>
              <a:tabLst>
                <a:tab pos="5284470" algn="l"/>
              </a:tabLst>
            </a:pPr>
            <a:r>
              <a:rPr sz="2150" spc="10" dirty="0">
                <a:latin typeface="Times New Roman"/>
                <a:cs typeface="Times New Roman"/>
              </a:rPr>
              <a:t>2. </a:t>
            </a:r>
            <a:r>
              <a:rPr sz="2150" i="1" spc="10" dirty="0">
                <a:latin typeface="Times New Roman"/>
                <a:cs typeface="Times New Roman"/>
              </a:rPr>
              <a:t>g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r>
              <a:rPr sz="2150" spc="10" dirty="0">
                <a:latin typeface="Times New Roman"/>
                <a:cs typeface="Times New Roman"/>
              </a:rPr>
              <a:t>, 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,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 </a:t>
            </a:r>
            <a:r>
              <a:rPr sz="2150" spc="10" dirty="0">
                <a:latin typeface="Times New Roman"/>
                <a:cs typeface="Times New Roman"/>
              </a:rPr>
              <a:t>=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y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)(</a:t>
            </a:r>
            <a:r>
              <a:rPr sz="2150" i="1" spc="5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’ +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)(</a:t>
            </a:r>
            <a:r>
              <a:rPr sz="2150" i="1" spc="5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’ +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’)  (</a:t>
            </a:r>
            <a:r>
              <a:rPr sz="2150" i="1" spc="5" dirty="0">
                <a:latin typeface="Times New Roman"/>
                <a:cs typeface="Times New Roman"/>
              </a:rPr>
              <a:t>x</a:t>
            </a:r>
            <a:r>
              <a:rPr sz="2150" spc="5" dirty="0">
                <a:latin typeface="Times New Roman"/>
                <a:cs typeface="Times New Roman"/>
              </a:rPr>
              <a:t>’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y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z</a:t>
            </a:r>
            <a:r>
              <a:rPr sz="2150" spc="10" dirty="0">
                <a:latin typeface="Times New Roman"/>
                <a:cs typeface="Times New Roman"/>
              </a:rPr>
              <a:t>’)(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r>
              <a:rPr sz="2150" spc="10" dirty="0">
                <a:latin typeface="Times New Roman"/>
                <a:cs typeface="Times New Roman"/>
              </a:rPr>
              <a:t>’ + 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spc="10" dirty="0">
                <a:latin typeface="Times New Roman"/>
                <a:cs typeface="Times New Roman"/>
              </a:rPr>
              <a:t>’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+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	</a:t>
            </a:r>
            <a:r>
              <a:rPr sz="2150" spc="25" dirty="0">
                <a:latin typeface="Wingdings"/>
                <a:cs typeface="Wingdings"/>
              </a:rPr>
              <a:t>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POS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R="560070" algn="ctr">
              <a:lnSpc>
                <a:spcPct val="100000"/>
              </a:lnSpc>
              <a:spcBef>
                <a:spcPts val="5"/>
              </a:spcBef>
            </a:pPr>
            <a:r>
              <a:rPr sz="2150" spc="10" dirty="0">
                <a:latin typeface="Times New Roman"/>
                <a:cs typeface="Times New Roman"/>
              </a:rPr>
              <a:t>Setiap suku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term</a:t>
            </a:r>
            <a:r>
              <a:rPr sz="2150" spc="15" dirty="0">
                <a:latin typeface="Times New Roman"/>
                <a:cs typeface="Times New Roman"/>
              </a:rPr>
              <a:t>) </a:t>
            </a:r>
            <a:r>
              <a:rPr sz="2150" spc="10" dirty="0">
                <a:latin typeface="Times New Roman"/>
                <a:cs typeface="Times New Roman"/>
              </a:rPr>
              <a:t>disebut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maxterm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643890" indent="-311785">
              <a:lnSpc>
                <a:spcPct val="100000"/>
              </a:lnSpc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2150" spc="10" dirty="0">
                <a:latin typeface="Times New Roman"/>
                <a:cs typeface="Times New Roman"/>
              </a:rPr>
              <a:t>Setiap </a:t>
            </a:r>
            <a:r>
              <a:rPr sz="2150" i="1" spc="10" dirty="0">
                <a:latin typeface="Times New Roman"/>
                <a:cs typeface="Times New Roman"/>
              </a:rPr>
              <a:t>minterm</a:t>
            </a:r>
            <a:r>
              <a:rPr sz="2150" spc="10" dirty="0">
                <a:latin typeface="Times New Roman"/>
                <a:cs typeface="Times New Roman"/>
              </a:rPr>
              <a:t>/</a:t>
            </a:r>
            <a:r>
              <a:rPr sz="2150" i="1" spc="10" dirty="0">
                <a:latin typeface="Times New Roman"/>
                <a:cs typeface="Times New Roman"/>
              </a:rPr>
              <a:t>maxterm </a:t>
            </a:r>
            <a:r>
              <a:rPr sz="2150" spc="15" dirty="0">
                <a:latin typeface="Times New Roman"/>
                <a:cs typeface="Times New Roman"/>
              </a:rPr>
              <a:t>mengandung </a:t>
            </a:r>
            <a:r>
              <a:rPr sz="2150" spc="5" dirty="0">
                <a:latin typeface="Times New Roman"/>
                <a:cs typeface="Times New Roman"/>
              </a:rPr>
              <a:t>literal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lengkap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3296" y="938422"/>
            <a:ext cx="19875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Times New Roman"/>
                <a:cs typeface="Times New Roman"/>
              </a:rPr>
              <a:t>01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473" y="938422"/>
            <a:ext cx="19875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18" y="938422"/>
            <a:ext cx="19875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983" y="504922"/>
            <a:ext cx="1374775" cy="964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895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(a)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500" spc="-7" baseline="-13888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073150">
              <a:lnSpc>
                <a:spcPts val="1570"/>
              </a:lnSpc>
            </a:pPr>
            <a:r>
              <a:rPr sz="1350" i="1" dirty="0">
                <a:latin typeface="Times New Roman"/>
                <a:cs typeface="Times New Roman"/>
              </a:rPr>
              <a:t>yz</a:t>
            </a:r>
            <a:endParaRPr sz="1350">
              <a:latin typeface="Times New Roman"/>
              <a:cs typeface="Times New Roman"/>
            </a:endParaRPr>
          </a:p>
          <a:p>
            <a:pPr marL="1059180">
              <a:lnSpc>
                <a:spcPts val="1590"/>
              </a:lnSpc>
            </a:pPr>
            <a:r>
              <a:rPr sz="1350" dirty="0">
                <a:latin typeface="Times New Roman"/>
                <a:cs typeface="Times New Roman"/>
              </a:rPr>
              <a:t>00</a:t>
            </a:r>
            <a:endParaRPr sz="13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720"/>
              </a:spcBef>
              <a:tabLst>
                <a:tab pos="562610" algn="l"/>
              </a:tabLst>
            </a:pPr>
            <a:r>
              <a:rPr sz="1350" i="1" dirty="0">
                <a:latin typeface="Times New Roman"/>
                <a:cs typeface="Times New Roman"/>
              </a:rPr>
              <a:t>wx	</a:t>
            </a:r>
            <a:r>
              <a:rPr sz="1350" spc="5" dirty="0">
                <a:latin typeface="Times New Roman"/>
                <a:cs typeface="Times New Roman"/>
              </a:rPr>
              <a:t>00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8973" y="1619922"/>
            <a:ext cx="3401060" cy="2394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Times New Roman"/>
                <a:cs typeface="Times New Roman"/>
              </a:rPr>
              <a:t>01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350" dirty="0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35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500" spc="-7" baseline="-13888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 = </a:t>
            </a:r>
            <a:r>
              <a:rPr sz="1600" i="1" spc="-5" dirty="0">
                <a:latin typeface="Times New Roman"/>
                <a:cs typeface="Times New Roman"/>
              </a:rPr>
              <a:t>w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10" dirty="0">
                <a:latin typeface="Times New Roman"/>
                <a:cs typeface="Times New Roman"/>
              </a:rPr>
              <a:t>xz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10" dirty="0">
                <a:latin typeface="Times New Roman"/>
                <a:cs typeface="Times New Roman"/>
              </a:rPr>
              <a:t>xy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i="1" spc="-5" dirty="0">
                <a:latin typeface="Times New Roman"/>
                <a:cs typeface="Times New Roman"/>
              </a:rPr>
              <a:t>w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y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1900"/>
              </a:lnSpc>
              <a:spcBef>
                <a:spcPts val="1505"/>
              </a:spcBef>
              <a:tabLst>
                <a:tab pos="437515" algn="l"/>
              </a:tabLst>
            </a:pPr>
            <a:r>
              <a:rPr sz="1600" spc="-5" dirty="0">
                <a:latin typeface="Times New Roman"/>
                <a:cs typeface="Times New Roman"/>
              </a:rPr>
              <a:t>(b)	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500" spc="-7" baseline="-11111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553720">
              <a:lnSpc>
                <a:spcPts val="1600"/>
              </a:lnSpc>
            </a:pPr>
            <a:r>
              <a:rPr sz="1350" i="1" dirty="0">
                <a:latin typeface="Times New Roman"/>
                <a:cs typeface="Times New Roman"/>
              </a:rPr>
              <a:t>yz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673" y="5887666"/>
            <a:ext cx="4030979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500" spc="-7" baseline="-13888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 = </a:t>
            </a:r>
            <a:r>
              <a:rPr sz="1600" i="1" spc="-10" dirty="0">
                <a:latin typeface="Times New Roman"/>
                <a:cs typeface="Times New Roman"/>
              </a:rPr>
              <a:t>xy</a:t>
            </a:r>
            <a:r>
              <a:rPr sz="1600" spc="-10" dirty="0">
                <a:latin typeface="Times New Roman"/>
                <a:cs typeface="Times New Roman"/>
              </a:rPr>
              <a:t>’</a:t>
            </a:r>
            <a:r>
              <a:rPr sz="1600" i="1" spc="-10" dirty="0">
                <a:latin typeface="Times New Roman"/>
                <a:cs typeface="Times New Roman"/>
              </a:rPr>
              <a:t>z</a:t>
            </a:r>
            <a:r>
              <a:rPr sz="1600" spc="-10" dirty="0">
                <a:latin typeface="Times New Roman"/>
                <a:cs typeface="Times New Roman"/>
              </a:rPr>
              <a:t>’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’</a:t>
            </a:r>
            <a:r>
              <a:rPr sz="1600" i="1" spc="-10" dirty="0">
                <a:latin typeface="Times New Roman"/>
                <a:cs typeface="Times New Roman"/>
              </a:rPr>
              <a:t>z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’</a:t>
            </a:r>
            <a:r>
              <a:rPr sz="1600" i="1" spc="-10" dirty="0">
                <a:latin typeface="Times New Roman"/>
                <a:cs typeface="Times New Roman"/>
              </a:rPr>
              <a:t>y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i="1" spc="-10" dirty="0">
                <a:latin typeface="Times New Roman"/>
                <a:cs typeface="Times New Roman"/>
              </a:rPr>
              <a:t>xy</a:t>
            </a:r>
            <a:r>
              <a:rPr sz="1600" spc="-10" dirty="0">
                <a:latin typeface="Times New Roman"/>
                <a:cs typeface="Times New Roman"/>
              </a:rPr>
              <a:t>’</a:t>
            </a:r>
            <a:r>
              <a:rPr sz="1600" i="1" spc="-10" dirty="0">
                <a:latin typeface="Times New Roman"/>
                <a:cs typeface="Times New Roman"/>
              </a:rPr>
              <a:t>z</a:t>
            </a:r>
            <a:r>
              <a:rPr sz="1600" spc="-10" dirty="0">
                <a:latin typeface="Times New Roman"/>
                <a:cs typeface="Times New Roman"/>
              </a:rPr>
              <a:t>’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’(</a:t>
            </a:r>
            <a:r>
              <a:rPr sz="1600" i="1" spc="-5" dirty="0">
                <a:latin typeface="Times New Roman"/>
                <a:cs typeface="Times New Roman"/>
              </a:rPr>
              <a:t>y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8184" y="1573401"/>
            <a:ext cx="1026160" cy="1026794"/>
          </a:xfrm>
          <a:custGeom>
            <a:avLst/>
            <a:gdLst/>
            <a:ahLst/>
            <a:cxnLst/>
            <a:rect l="l" t="t" r="r" b="b"/>
            <a:pathLst>
              <a:path w="1026160" h="1026794">
                <a:moveTo>
                  <a:pt x="0" y="513137"/>
                </a:moveTo>
                <a:lnTo>
                  <a:pt x="2092" y="559841"/>
                </a:lnTo>
                <a:lnTo>
                  <a:pt x="8248" y="605370"/>
                </a:lnTo>
                <a:lnTo>
                  <a:pt x="18289" y="649544"/>
                </a:lnTo>
                <a:lnTo>
                  <a:pt x="32036" y="692182"/>
                </a:lnTo>
                <a:lnTo>
                  <a:pt x="49308" y="733101"/>
                </a:lnTo>
                <a:lnTo>
                  <a:pt x="69926" y="772121"/>
                </a:lnTo>
                <a:lnTo>
                  <a:pt x="93710" y="809061"/>
                </a:lnTo>
                <a:lnTo>
                  <a:pt x="120482" y="843739"/>
                </a:lnTo>
                <a:lnTo>
                  <a:pt x="150061" y="875975"/>
                </a:lnTo>
                <a:lnTo>
                  <a:pt x="182267" y="905586"/>
                </a:lnTo>
                <a:lnTo>
                  <a:pt x="216922" y="932393"/>
                </a:lnTo>
                <a:lnTo>
                  <a:pt x="253845" y="956213"/>
                </a:lnTo>
                <a:lnTo>
                  <a:pt x="292858" y="976866"/>
                </a:lnTo>
                <a:lnTo>
                  <a:pt x="333780" y="994170"/>
                </a:lnTo>
                <a:lnTo>
                  <a:pt x="376432" y="1007944"/>
                </a:lnTo>
                <a:lnTo>
                  <a:pt x="420634" y="1018007"/>
                </a:lnTo>
                <a:lnTo>
                  <a:pt x="466207" y="1024178"/>
                </a:lnTo>
                <a:lnTo>
                  <a:pt x="512971" y="1026275"/>
                </a:lnTo>
                <a:lnTo>
                  <a:pt x="559735" y="1024178"/>
                </a:lnTo>
                <a:lnTo>
                  <a:pt x="605308" y="1018007"/>
                </a:lnTo>
                <a:lnTo>
                  <a:pt x="649510" y="1007944"/>
                </a:lnTo>
                <a:lnTo>
                  <a:pt x="692162" y="994170"/>
                </a:lnTo>
                <a:lnTo>
                  <a:pt x="733084" y="976866"/>
                </a:lnTo>
                <a:lnTo>
                  <a:pt x="772096" y="956213"/>
                </a:lnTo>
                <a:lnTo>
                  <a:pt x="809020" y="932393"/>
                </a:lnTo>
                <a:lnTo>
                  <a:pt x="843675" y="905586"/>
                </a:lnTo>
                <a:lnTo>
                  <a:pt x="875881" y="875975"/>
                </a:lnTo>
                <a:lnTo>
                  <a:pt x="905460" y="843739"/>
                </a:lnTo>
                <a:lnTo>
                  <a:pt x="932232" y="809061"/>
                </a:lnTo>
                <a:lnTo>
                  <a:pt x="956016" y="772121"/>
                </a:lnTo>
                <a:lnTo>
                  <a:pt x="976634" y="733101"/>
                </a:lnTo>
                <a:lnTo>
                  <a:pt x="993906" y="692182"/>
                </a:lnTo>
                <a:lnTo>
                  <a:pt x="1007653" y="649544"/>
                </a:lnTo>
                <a:lnTo>
                  <a:pt x="1017694" y="605370"/>
                </a:lnTo>
                <a:lnTo>
                  <a:pt x="1023850" y="559841"/>
                </a:lnTo>
                <a:lnTo>
                  <a:pt x="1025942" y="513137"/>
                </a:lnTo>
                <a:lnTo>
                  <a:pt x="1023850" y="466433"/>
                </a:lnTo>
                <a:lnTo>
                  <a:pt x="1017694" y="420904"/>
                </a:lnTo>
                <a:lnTo>
                  <a:pt x="1007653" y="376730"/>
                </a:lnTo>
                <a:lnTo>
                  <a:pt x="993906" y="334093"/>
                </a:lnTo>
                <a:lnTo>
                  <a:pt x="976634" y="293174"/>
                </a:lnTo>
                <a:lnTo>
                  <a:pt x="956016" y="254153"/>
                </a:lnTo>
                <a:lnTo>
                  <a:pt x="932232" y="217214"/>
                </a:lnTo>
                <a:lnTo>
                  <a:pt x="905460" y="182535"/>
                </a:lnTo>
                <a:lnTo>
                  <a:pt x="875881" y="150300"/>
                </a:lnTo>
                <a:lnTo>
                  <a:pt x="843675" y="120688"/>
                </a:lnTo>
                <a:lnTo>
                  <a:pt x="809020" y="93881"/>
                </a:lnTo>
                <a:lnTo>
                  <a:pt x="772096" y="70061"/>
                </a:lnTo>
                <a:lnTo>
                  <a:pt x="733084" y="49408"/>
                </a:lnTo>
                <a:lnTo>
                  <a:pt x="692162" y="32104"/>
                </a:lnTo>
                <a:lnTo>
                  <a:pt x="649510" y="18330"/>
                </a:lnTo>
                <a:lnTo>
                  <a:pt x="605308" y="8267"/>
                </a:lnTo>
                <a:lnTo>
                  <a:pt x="559735" y="2097"/>
                </a:lnTo>
                <a:lnTo>
                  <a:pt x="512971" y="0"/>
                </a:lnTo>
                <a:lnTo>
                  <a:pt x="466207" y="2097"/>
                </a:lnTo>
                <a:lnTo>
                  <a:pt x="420634" y="8267"/>
                </a:lnTo>
                <a:lnTo>
                  <a:pt x="376432" y="18330"/>
                </a:lnTo>
                <a:lnTo>
                  <a:pt x="333780" y="32104"/>
                </a:lnTo>
                <a:lnTo>
                  <a:pt x="292858" y="49408"/>
                </a:lnTo>
                <a:lnTo>
                  <a:pt x="253845" y="70061"/>
                </a:lnTo>
                <a:lnTo>
                  <a:pt x="216922" y="93881"/>
                </a:lnTo>
                <a:lnTo>
                  <a:pt x="182267" y="120688"/>
                </a:lnTo>
                <a:lnTo>
                  <a:pt x="150061" y="150300"/>
                </a:lnTo>
                <a:lnTo>
                  <a:pt x="120482" y="182535"/>
                </a:lnTo>
                <a:lnTo>
                  <a:pt x="93710" y="217214"/>
                </a:lnTo>
                <a:lnTo>
                  <a:pt x="69926" y="254153"/>
                </a:lnTo>
                <a:lnTo>
                  <a:pt x="49308" y="293174"/>
                </a:lnTo>
                <a:lnTo>
                  <a:pt x="32036" y="334093"/>
                </a:lnTo>
                <a:lnTo>
                  <a:pt x="18289" y="376730"/>
                </a:lnTo>
                <a:lnTo>
                  <a:pt x="8248" y="420904"/>
                </a:lnTo>
                <a:lnTo>
                  <a:pt x="2092" y="466433"/>
                </a:lnTo>
                <a:lnTo>
                  <a:pt x="0" y="513137"/>
                </a:lnTo>
                <a:close/>
              </a:path>
            </a:pathLst>
          </a:custGeom>
          <a:ln w="3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0841" y="1573401"/>
            <a:ext cx="1025525" cy="1026794"/>
          </a:xfrm>
          <a:custGeom>
            <a:avLst/>
            <a:gdLst/>
            <a:ahLst/>
            <a:cxnLst/>
            <a:rect l="l" t="t" r="r" b="b"/>
            <a:pathLst>
              <a:path w="1025525" h="1026794">
                <a:moveTo>
                  <a:pt x="0" y="513137"/>
                </a:moveTo>
                <a:lnTo>
                  <a:pt x="2093" y="559841"/>
                </a:lnTo>
                <a:lnTo>
                  <a:pt x="8252" y="605370"/>
                </a:lnTo>
                <a:lnTo>
                  <a:pt x="18296" y="649544"/>
                </a:lnTo>
                <a:lnTo>
                  <a:pt x="32044" y="692182"/>
                </a:lnTo>
                <a:lnTo>
                  <a:pt x="49316" y="733101"/>
                </a:lnTo>
                <a:lnTo>
                  <a:pt x="69931" y="772121"/>
                </a:lnTo>
                <a:lnTo>
                  <a:pt x="93708" y="809061"/>
                </a:lnTo>
                <a:lnTo>
                  <a:pt x="120466" y="843739"/>
                </a:lnTo>
                <a:lnTo>
                  <a:pt x="150025" y="875975"/>
                </a:lnTo>
                <a:lnTo>
                  <a:pt x="182203" y="905586"/>
                </a:lnTo>
                <a:lnTo>
                  <a:pt x="216820" y="932393"/>
                </a:lnTo>
                <a:lnTo>
                  <a:pt x="253696" y="956213"/>
                </a:lnTo>
                <a:lnTo>
                  <a:pt x="292649" y="976866"/>
                </a:lnTo>
                <a:lnTo>
                  <a:pt x="333499" y="994170"/>
                </a:lnTo>
                <a:lnTo>
                  <a:pt x="376065" y="1007944"/>
                </a:lnTo>
                <a:lnTo>
                  <a:pt x="420166" y="1018007"/>
                </a:lnTo>
                <a:lnTo>
                  <a:pt x="465621" y="1024178"/>
                </a:lnTo>
                <a:lnTo>
                  <a:pt x="512250" y="1026275"/>
                </a:lnTo>
                <a:lnTo>
                  <a:pt x="559016" y="1024178"/>
                </a:lnTo>
                <a:lnTo>
                  <a:pt x="604592" y="1018007"/>
                </a:lnTo>
                <a:lnTo>
                  <a:pt x="648800" y="1007944"/>
                </a:lnTo>
                <a:lnTo>
                  <a:pt x="691459" y="994170"/>
                </a:lnTo>
                <a:lnTo>
                  <a:pt x="732390" y="976866"/>
                </a:lnTo>
                <a:lnTo>
                  <a:pt x="771413" y="956213"/>
                </a:lnTo>
                <a:lnTo>
                  <a:pt x="808348" y="932393"/>
                </a:lnTo>
                <a:lnTo>
                  <a:pt x="843014" y="905586"/>
                </a:lnTo>
                <a:lnTo>
                  <a:pt x="875233" y="875975"/>
                </a:lnTo>
                <a:lnTo>
                  <a:pt x="904823" y="843739"/>
                </a:lnTo>
                <a:lnTo>
                  <a:pt x="931607" y="809061"/>
                </a:lnTo>
                <a:lnTo>
                  <a:pt x="955402" y="772121"/>
                </a:lnTo>
                <a:lnTo>
                  <a:pt x="976030" y="733101"/>
                </a:lnTo>
                <a:lnTo>
                  <a:pt x="993312" y="692182"/>
                </a:lnTo>
                <a:lnTo>
                  <a:pt x="1007065" y="649544"/>
                </a:lnTo>
                <a:lnTo>
                  <a:pt x="1017112" y="605370"/>
                </a:lnTo>
                <a:lnTo>
                  <a:pt x="1023272" y="559841"/>
                </a:lnTo>
                <a:lnTo>
                  <a:pt x="1025366" y="513137"/>
                </a:lnTo>
                <a:lnTo>
                  <a:pt x="1023272" y="466433"/>
                </a:lnTo>
                <a:lnTo>
                  <a:pt x="1017112" y="420904"/>
                </a:lnTo>
                <a:lnTo>
                  <a:pt x="1007065" y="376730"/>
                </a:lnTo>
                <a:lnTo>
                  <a:pt x="993312" y="334093"/>
                </a:lnTo>
                <a:lnTo>
                  <a:pt x="976030" y="293174"/>
                </a:lnTo>
                <a:lnTo>
                  <a:pt x="955402" y="254153"/>
                </a:lnTo>
                <a:lnTo>
                  <a:pt x="931607" y="217214"/>
                </a:lnTo>
                <a:lnTo>
                  <a:pt x="904823" y="182535"/>
                </a:lnTo>
                <a:lnTo>
                  <a:pt x="875233" y="150300"/>
                </a:lnTo>
                <a:lnTo>
                  <a:pt x="843014" y="120688"/>
                </a:lnTo>
                <a:lnTo>
                  <a:pt x="808348" y="93881"/>
                </a:lnTo>
                <a:lnTo>
                  <a:pt x="771413" y="70061"/>
                </a:lnTo>
                <a:lnTo>
                  <a:pt x="732390" y="49408"/>
                </a:lnTo>
                <a:lnTo>
                  <a:pt x="691459" y="32104"/>
                </a:lnTo>
                <a:lnTo>
                  <a:pt x="648800" y="18330"/>
                </a:lnTo>
                <a:lnTo>
                  <a:pt x="604592" y="8267"/>
                </a:lnTo>
                <a:lnTo>
                  <a:pt x="559016" y="2097"/>
                </a:lnTo>
                <a:lnTo>
                  <a:pt x="512250" y="0"/>
                </a:lnTo>
                <a:lnTo>
                  <a:pt x="465621" y="2097"/>
                </a:lnTo>
                <a:lnTo>
                  <a:pt x="420166" y="8267"/>
                </a:lnTo>
                <a:lnTo>
                  <a:pt x="376065" y="18330"/>
                </a:lnTo>
                <a:lnTo>
                  <a:pt x="333499" y="32104"/>
                </a:lnTo>
                <a:lnTo>
                  <a:pt x="292649" y="49408"/>
                </a:lnTo>
                <a:lnTo>
                  <a:pt x="253696" y="70061"/>
                </a:lnTo>
                <a:lnTo>
                  <a:pt x="216820" y="93881"/>
                </a:lnTo>
                <a:lnTo>
                  <a:pt x="182203" y="120688"/>
                </a:lnTo>
                <a:lnTo>
                  <a:pt x="150025" y="150300"/>
                </a:lnTo>
                <a:lnTo>
                  <a:pt x="120466" y="182535"/>
                </a:lnTo>
                <a:lnTo>
                  <a:pt x="93708" y="217214"/>
                </a:lnTo>
                <a:lnTo>
                  <a:pt x="69931" y="254153"/>
                </a:lnTo>
                <a:lnTo>
                  <a:pt x="49316" y="293174"/>
                </a:lnTo>
                <a:lnTo>
                  <a:pt x="32044" y="334093"/>
                </a:lnTo>
                <a:lnTo>
                  <a:pt x="18296" y="376730"/>
                </a:lnTo>
                <a:lnTo>
                  <a:pt x="8252" y="420904"/>
                </a:lnTo>
                <a:lnTo>
                  <a:pt x="2093" y="466433"/>
                </a:lnTo>
                <a:lnTo>
                  <a:pt x="0" y="513137"/>
                </a:lnTo>
                <a:close/>
              </a:path>
            </a:pathLst>
          </a:custGeom>
          <a:ln w="3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379" y="4629941"/>
            <a:ext cx="297815" cy="610235"/>
          </a:xfrm>
          <a:custGeom>
            <a:avLst/>
            <a:gdLst/>
            <a:ahLst/>
            <a:cxnLst/>
            <a:rect l="l" t="t" r="r" b="b"/>
            <a:pathLst>
              <a:path w="297814" h="610235">
                <a:moveTo>
                  <a:pt x="0" y="304777"/>
                </a:moveTo>
                <a:lnTo>
                  <a:pt x="3016" y="366227"/>
                </a:lnTo>
                <a:lnTo>
                  <a:pt x="11670" y="423486"/>
                </a:lnTo>
                <a:lnTo>
                  <a:pt x="25367" y="475320"/>
                </a:lnTo>
                <a:lnTo>
                  <a:pt x="43515" y="520495"/>
                </a:lnTo>
                <a:lnTo>
                  <a:pt x="65520" y="557778"/>
                </a:lnTo>
                <a:lnTo>
                  <a:pt x="118729" y="603735"/>
                </a:lnTo>
                <a:lnTo>
                  <a:pt x="148745" y="609942"/>
                </a:lnTo>
                <a:lnTo>
                  <a:pt x="178658" y="603735"/>
                </a:lnTo>
                <a:lnTo>
                  <a:pt x="231807" y="557778"/>
                </a:lnTo>
                <a:lnTo>
                  <a:pt x="253833" y="520495"/>
                </a:lnTo>
                <a:lnTo>
                  <a:pt x="272019" y="475320"/>
                </a:lnTo>
                <a:lnTo>
                  <a:pt x="285758" y="423486"/>
                </a:lnTo>
                <a:lnTo>
                  <a:pt x="294446" y="366227"/>
                </a:lnTo>
                <a:lnTo>
                  <a:pt x="297477" y="304777"/>
                </a:lnTo>
                <a:lnTo>
                  <a:pt x="294446" y="243441"/>
                </a:lnTo>
                <a:lnTo>
                  <a:pt x="285758" y="186273"/>
                </a:lnTo>
                <a:lnTo>
                  <a:pt x="272019" y="134508"/>
                </a:lnTo>
                <a:lnTo>
                  <a:pt x="253833" y="89382"/>
                </a:lnTo>
                <a:lnTo>
                  <a:pt x="231807" y="52132"/>
                </a:lnTo>
                <a:lnTo>
                  <a:pt x="178658" y="6204"/>
                </a:lnTo>
                <a:lnTo>
                  <a:pt x="148745" y="0"/>
                </a:lnTo>
                <a:lnTo>
                  <a:pt x="118729" y="6204"/>
                </a:lnTo>
                <a:lnTo>
                  <a:pt x="65520" y="52132"/>
                </a:lnTo>
                <a:lnTo>
                  <a:pt x="43515" y="89382"/>
                </a:lnTo>
                <a:lnTo>
                  <a:pt x="25367" y="134508"/>
                </a:lnTo>
                <a:lnTo>
                  <a:pt x="11670" y="186273"/>
                </a:lnTo>
                <a:lnTo>
                  <a:pt x="3016" y="243441"/>
                </a:lnTo>
                <a:lnTo>
                  <a:pt x="0" y="304777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8531" y="1164330"/>
          <a:ext cx="2607941" cy="1534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473709"/>
                <a:gridCol w="648335"/>
                <a:gridCol w="648334"/>
                <a:gridCol w="531494"/>
                <a:gridCol w="115569"/>
              </a:tblGrid>
              <a:tr h="3839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32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64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8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585"/>
                        </a:lnSpc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585"/>
                        </a:lnSpc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1585"/>
                        </a:lnSpc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8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29866" y="4010122"/>
            <a:ext cx="33020" cy="413384"/>
          </a:xfrm>
          <a:custGeom>
            <a:avLst/>
            <a:gdLst/>
            <a:ahLst/>
            <a:cxnLst/>
            <a:rect l="l" t="t" r="r" b="b"/>
            <a:pathLst>
              <a:path w="33020" h="413385">
                <a:moveTo>
                  <a:pt x="16503" y="-5274"/>
                </a:moveTo>
                <a:lnTo>
                  <a:pt x="16503" y="418487"/>
                </a:lnTo>
              </a:path>
            </a:pathLst>
          </a:custGeom>
          <a:ln w="4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9866" y="4387822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562" y="0"/>
                </a:lnTo>
              </a:path>
            </a:pathLst>
          </a:custGeom>
          <a:ln w="10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4428" y="4010122"/>
            <a:ext cx="33020" cy="413384"/>
          </a:xfrm>
          <a:custGeom>
            <a:avLst/>
            <a:gdLst/>
            <a:ahLst/>
            <a:cxnLst/>
            <a:rect l="l" t="t" r="r" b="b"/>
            <a:pathLst>
              <a:path w="33020" h="413385">
                <a:moveTo>
                  <a:pt x="16359" y="-5274"/>
                </a:moveTo>
                <a:lnTo>
                  <a:pt x="16359" y="418487"/>
                </a:lnTo>
              </a:path>
            </a:pathLst>
          </a:custGeom>
          <a:ln w="43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065" y="5423673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416002"/>
                </a:moveTo>
                <a:lnTo>
                  <a:pt x="0" y="0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1339" y="5423673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02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9866" y="552785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822"/>
                </a:moveTo>
                <a:lnTo>
                  <a:pt x="0" y="0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9866" y="5527853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562" y="0"/>
                </a:lnTo>
              </a:path>
            </a:pathLst>
          </a:custGeom>
          <a:ln w="10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428" y="552785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822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9783" y="4007246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520182"/>
                </a:moveTo>
                <a:lnTo>
                  <a:pt x="0" y="0"/>
                </a:lnTo>
              </a:path>
            </a:pathLst>
          </a:custGeom>
          <a:ln w="10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689255" y="4004847"/>
          <a:ext cx="3213732" cy="1739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316229"/>
                <a:gridCol w="664844"/>
                <a:gridCol w="165100"/>
                <a:gridCol w="483869"/>
                <a:gridCol w="130810"/>
                <a:gridCol w="319405"/>
                <a:gridCol w="197485"/>
                <a:gridCol w="415925"/>
                <a:gridCol w="231775"/>
              </a:tblGrid>
              <a:tr h="2053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ctr">
                        <a:lnSpc>
                          <a:spcPts val="151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515"/>
                        </a:lnSpc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1515"/>
                        </a:lnSpc>
                      </a:pPr>
                      <a:r>
                        <a:rPr sz="135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855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  <a:spcBef>
                          <a:spcPts val="635"/>
                        </a:spcBef>
                      </a:pPr>
                      <a:r>
                        <a:rPr sz="1350" i="1" spc="-5" dirty="0">
                          <a:latin typeface="Times New Roman"/>
                          <a:cs typeface="Times New Roman"/>
                        </a:rPr>
                        <a:t>wx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480"/>
                        </a:lnSpc>
                        <a:spcBef>
                          <a:spcPts val="635"/>
                        </a:spcBef>
                      </a:pPr>
                      <a:r>
                        <a:rPr sz="135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ts val="148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148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ts val="148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1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0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6292" y="857246"/>
            <a:ext cx="1968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01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7744" y="857246"/>
            <a:ext cx="1968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8770" y="857246"/>
            <a:ext cx="1968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795" y="428819"/>
            <a:ext cx="1359535" cy="953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835"/>
              </a:lnSpc>
              <a:spcBef>
                <a:spcPts val="120"/>
              </a:spcBef>
            </a:pPr>
            <a:r>
              <a:rPr sz="1550" spc="5" dirty="0">
                <a:latin typeface="Times New Roman"/>
                <a:cs typeface="Times New Roman"/>
              </a:rPr>
              <a:t>(c) </a:t>
            </a:r>
            <a:r>
              <a:rPr sz="1550" i="1" spc="5" dirty="0">
                <a:latin typeface="Times New Roman"/>
                <a:cs typeface="Times New Roman"/>
              </a:rPr>
              <a:t>f</a:t>
            </a:r>
            <a:r>
              <a:rPr sz="1500" spc="7" baseline="-11111" dirty="0">
                <a:latin typeface="Times New Roman"/>
                <a:cs typeface="Times New Roman"/>
              </a:rPr>
              <a:t>3</a:t>
            </a:r>
            <a:r>
              <a:rPr sz="1550" spc="5" dirty="0">
                <a:latin typeface="Times New Roman"/>
                <a:cs typeface="Times New Roman"/>
              </a:rPr>
              <a:t>(</a:t>
            </a:r>
            <a:r>
              <a:rPr sz="1550" i="1" spc="5" dirty="0">
                <a:latin typeface="Times New Roman"/>
                <a:cs typeface="Times New Roman"/>
              </a:rPr>
              <a:t>w</a:t>
            </a:r>
            <a:r>
              <a:rPr sz="1550" spc="5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y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1061085">
              <a:lnSpc>
                <a:spcPts val="1555"/>
              </a:lnSpc>
            </a:pPr>
            <a:r>
              <a:rPr sz="1350" i="1" spc="-5" dirty="0">
                <a:latin typeface="Times New Roman"/>
                <a:cs typeface="Times New Roman"/>
              </a:rPr>
              <a:t>yz</a:t>
            </a:r>
            <a:endParaRPr sz="1350">
              <a:latin typeface="Times New Roman"/>
              <a:cs typeface="Times New Roman"/>
            </a:endParaRPr>
          </a:p>
          <a:p>
            <a:pPr marL="1047115">
              <a:lnSpc>
                <a:spcPts val="1580"/>
              </a:lnSpc>
            </a:pPr>
            <a:r>
              <a:rPr sz="1350" spc="-10" dirty="0">
                <a:latin typeface="Times New Roman"/>
                <a:cs typeface="Times New Roman"/>
              </a:rPr>
              <a:t>00</a:t>
            </a:r>
            <a:endParaRPr sz="13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690"/>
              </a:spcBef>
              <a:tabLst>
                <a:tab pos="556895" algn="l"/>
              </a:tabLst>
            </a:pPr>
            <a:r>
              <a:rPr sz="1350" i="1" spc="-10" dirty="0">
                <a:latin typeface="Times New Roman"/>
                <a:cs typeface="Times New Roman"/>
              </a:rPr>
              <a:t>wx	</a:t>
            </a:r>
            <a:r>
              <a:rPr sz="1350" spc="-10" dirty="0">
                <a:latin typeface="Times New Roman"/>
                <a:cs typeface="Times New Roman"/>
              </a:rPr>
              <a:t>00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02326" y="1080179"/>
          <a:ext cx="2578734" cy="1515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640715"/>
                <a:gridCol w="640715"/>
                <a:gridCol w="640714"/>
              </a:tblGrid>
              <a:tr h="379228"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375"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228">
                <a:tc>
                  <a:txBody>
                    <a:bodyPr/>
                    <a:lstStyle/>
                    <a:p>
                      <a:pPr marR="26797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086"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34416" y="1529960"/>
            <a:ext cx="2419350" cy="1477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01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350" spc="-10" dirty="0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350" spc="-1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  <a:spcBef>
                <a:spcPts val="5"/>
              </a:spcBef>
            </a:pPr>
            <a:r>
              <a:rPr sz="1550" i="1" spc="5" dirty="0">
                <a:latin typeface="Times New Roman"/>
                <a:cs typeface="Times New Roman"/>
              </a:rPr>
              <a:t>f</a:t>
            </a:r>
            <a:r>
              <a:rPr sz="1500" spc="7" baseline="-11111" dirty="0">
                <a:latin typeface="Times New Roman"/>
                <a:cs typeface="Times New Roman"/>
              </a:rPr>
              <a:t>3</a:t>
            </a:r>
            <a:r>
              <a:rPr sz="1550" spc="5" dirty="0">
                <a:latin typeface="Times New Roman"/>
                <a:cs typeface="Times New Roman"/>
              </a:rPr>
              <a:t>(</a:t>
            </a:r>
            <a:r>
              <a:rPr sz="1550" i="1" spc="5" dirty="0">
                <a:latin typeface="Times New Roman"/>
                <a:cs typeface="Times New Roman"/>
              </a:rPr>
              <a:t>w</a:t>
            </a:r>
            <a:r>
              <a:rPr sz="1550" spc="5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y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) </a:t>
            </a:r>
            <a:r>
              <a:rPr sz="1550" spc="10" dirty="0">
                <a:latin typeface="Times New Roman"/>
                <a:cs typeface="Times New Roman"/>
              </a:rPr>
              <a:t>= </a:t>
            </a:r>
            <a:r>
              <a:rPr sz="1550" i="1" spc="5" dirty="0">
                <a:latin typeface="Times New Roman"/>
                <a:cs typeface="Times New Roman"/>
              </a:rPr>
              <a:t>y</a:t>
            </a:r>
            <a:r>
              <a:rPr sz="1550" spc="5" dirty="0">
                <a:latin typeface="Times New Roman"/>
                <a:cs typeface="Times New Roman"/>
              </a:rPr>
              <a:t>’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’ </a:t>
            </a:r>
            <a:r>
              <a:rPr sz="1550" spc="10" dirty="0">
                <a:latin typeface="Times New Roman"/>
                <a:cs typeface="Times New Roman"/>
              </a:rPr>
              <a:t>+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i="1" spc="-5" dirty="0">
                <a:latin typeface="Times New Roman"/>
                <a:cs typeface="Times New Roman"/>
              </a:rPr>
              <a:t>yz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744" y="3892353"/>
            <a:ext cx="1968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8770" y="3892353"/>
            <a:ext cx="1968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193" y="3299835"/>
            <a:ext cx="1675130" cy="1116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Times New Roman"/>
                <a:cs typeface="Times New Roman"/>
              </a:rPr>
              <a:t>(d) </a:t>
            </a:r>
            <a:r>
              <a:rPr sz="1550" i="1" spc="5" dirty="0">
                <a:latin typeface="Times New Roman"/>
                <a:cs typeface="Times New Roman"/>
              </a:rPr>
              <a:t>f</a:t>
            </a:r>
            <a:r>
              <a:rPr sz="1500" spc="7" baseline="-11111" dirty="0">
                <a:latin typeface="Times New Roman"/>
                <a:cs typeface="Times New Roman"/>
              </a:rPr>
              <a:t>4</a:t>
            </a:r>
            <a:r>
              <a:rPr sz="1550" spc="5" dirty="0">
                <a:latin typeface="Times New Roman"/>
                <a:cs typeface="Times New Roman"/>
              </a:rPr>
              <a:t>(</a:t>
            </a:r>
            <a:r>
              <a:rPr sz="1550" i="1" spc="5" dirty="0">
                <a:latin typeface="Times New Roman"/>
                <a:cs typeface="Times New Roman"/>
              </a:rPr>
              <a:t>w</a:t>
            </a:r>
            <a:r>
              <a:rPr sz="1550" spc="5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spc="5" dirty="0">
                <a:latin typeface="Times New Roman"/>
                <a:cs typeface="Times New Roman"/>
              </a:rPr>
              <a:t>y</a:t>
            </a:r>
            <a:r>
              <a:rPr sz="1550" spc="5" dirty="0">
                <a:latin typeface="Times New Roman"/>
                <a:cs typeface="Times New Roman"/>
              </a:rPr>
              <a:t>,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817244">
              <a:lnSpc>
                <a:spcPts val="1580"/>
              </a:lnSpc>
              <a:spcBef>
                <a:spcPts val="1235"/>
              </a:spcBef>
            </a:pPr>
            <a:r>
              <a:rPr sz="1350" i="1" spc="-5" dirty="0">
                <a:latin typeface="Times New Roman"/>
                <a:cs typeface="Times New Roman"/>
              </a:rPr>
              <a:t>yz</a:t>
            </a:r>
            <a:endParaRPr sz="1350">
              <a:latin typeface="Times New Roman"/>
              <a:cs typeface="Times New Roman"/>
            </a:endParaRPr>
          </a:p>
          <a:p>
            <a:pPr marL="803910">
              <a:lnSpc>
                <a:spcPts val="1580"/>
              </a:lnSpc>
              <a:tabLst>
                <a:tab pos="1452245" algn="l"/>
              </a:tabLst>
            </a:pPr>
            <a:r>
              <a:rPr sz="1350" spc="-5" dirty="0">
                <a:latin typeface="Times New Roman"/>
                <a:cs typeface="Times New Roman"/>
              </a:rPr>
              <a:t>00	</a:t>
            </a:r>
            <a:r>
              <a:rPr sz="1350" spc="-10" dirty="0">
                <a:latin typeface="Times New Roman"/>
                <a:cs typeface="Times New Roman"/>
              </a:rPr>
              <a:t>01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  <a:tabLst>
                <a:tab pos="846455" algn="l"/>
              </a:tabLst>
            </a:pPr>
            <a:r>
              <a:rPr sz="1350" i="1" spc="-10" dirty="0">
                <a:latin typeface="Times New Roman"/>
                <a:cs typeface="Times New Roman"/>
              </a:rPr>
              <a:t>wx </a:t>
            </a:r>
            <a:r>
              <a:rPr sz="1350" i="1" spc="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00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725" y="4186123"/>
            <a:ext cx="5029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447" y="412270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447" y="41227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7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447" y="41227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2751" y="4120521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237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9872" y="4122707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5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6138" y="413266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9017" y="4115491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060"/>
                </a:moveTo>
                <a:lnTo>
                  <a:pt x="10423" y="10060"/>
                </a:lnTo>
                <a:lnTo>
                  <a:pt x="10423" y="0"/>
                </a:lnTo>
                <a:lnTo>
                  <a:pt x="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6138" y="41227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6138" y="41227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9414" y="4120521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600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6534" y="4122707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7163" y="413266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042" y="4115491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0" y="10060"/>
                </a:moveTo>
                <a:lnTo>
                  <a:pt x="10423" y="10060"/>
                </a:lnTo>
                <a:lnTo>
                  <a:pt x="10423" y="0"/>
                </a:lnTo>
                <a:lnTo>
                  <a:pt x="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7163" y="41227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7163" y="41227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0439" y="4120521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7560" y="4122707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48473" y="413266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1352" y="411549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10060"/>
                </a:moveTo>
                <a:lnTo>
                  <a:pt x="10075" y="10060"/>
                </a:lnTo>
                <a:lnTo>
                  <a:pt x="10075" y="0"/>
                </a:lnTo>
                <a:lnTo>
                  <a:pt x="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8473" y="41227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8473" y="41227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51464" y="4120521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8585" y="4122707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9498" y="412270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9498" y="41227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9498" y="41227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7537" y="4115491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572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447" y="41337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4229" y="412564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15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6138" y="41337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05254" y="412564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15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7163" y="41337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6390" y="412564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15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8473" y="41337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7415" y="4115491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572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9498" y="41337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947116" y="4564228"/>
            <a:ext cx="91757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350" spc="-5" dirty="0">
                <a:latin typeface="Times New Roman"/>
                <a:cs typeface="Times New Roman"/>
              </a:rPr>
              <a:t>01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9725" y="4564228"/>
            <a:ext cx="5029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09447" y="4500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12751" y="4498865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237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19872" y="4500798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5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6138" y="4500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69414" y="449886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600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76534" y="450079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07163" y="4500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10439" y="449886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17560" y="450079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48473" y="4500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51464" y="449886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58585" y="450079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89498" y="4500798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07537" y="4505121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143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09447" y="451217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4229" y="4505121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143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66138" y="451217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05254" y="4505121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143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07163" y="451217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6390" y="4505121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143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48473" y="451217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87415" y="4505121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143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89498" y="451217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279725" y="4944423"/>
            <a:ext cx="5029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z="1350" i="1" spc="-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09447" y="488028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12751" y="4878196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237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9872" y="4880282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5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8473" y="488028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51464" y="4878196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58585" y="488028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9498" y="488028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7537" y="488427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105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09447" y="4891387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46390" y="488427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105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48473" y="4891387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87415" y="488427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105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89498" y="4891387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6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947116" y="4944423"/>
            <a:ext cx="2199640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1184910" algn="l"/>
                <a:tab pos="1826260" algn="l"/>
              </a:tabLst>
            </a:pPr>
            <a:r>
              <a:rPr sz="1350" spc="-5" dirty="0">
                <a:latin typeface="Times New Roman"/>
                <a:cs typeface="Times New Roman"/>
              </a:rPr>
              <a:t>11	X	</a:t>
            </a:r>
            <a:r>
              <a:rPr sz="1350" i="1" spc="-5" dirty="0">
                <a:latin typeface="Times New Roman"/>
                <a:cs typeface="Times New Roman"/>
              </a:rPr>
              <a:t>X	X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  <a:tab pos="1826260" algn="l"/>
              </a:tabLst>
            </a:pPr>
            <a:r>
              <a:rPr sz="1350" spc="-5" dirty="0">
                <a:latin typeface="Times New Roman"/>
                <a:cs typeface="Times New Roman"/>
              </a:rPr>
              <a:t>10	1	</a:t>
            </a:r>
            <a:r>
              <a:rPr sz="1350" i="1" spc="-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79725" y="5322542"/>
            <a:ext cx="5029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z="1350" i="1" spc="-5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209447" y="52584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12751" y="5256497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237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19872" y="5258401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5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66138" y="52584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69414" y="525649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600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6534" y="5258401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51464" y="525649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58585" y="5258401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89498" y="52584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07537" y="5262397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52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09447" y="526949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02326" y="56304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10406"/>
                </a:moveTo>
                <a:lnTo>
                  <a:pt x="10423" y="10406"/>
                </a:lnTo>
                <a:lnTo>
                  <a:pt x="10423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09447" y="563755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7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09447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02326" y="56304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10406"/>
                </a:moveTo>
                <a:lnTo>
                  <a:pt x="10423" y="10406"/>
                </a:lnTo>
                <a:lnTo>
                  <a:pt x="10423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09447" y="563755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7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09447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12751" y="5635654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237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19872" y="5637559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5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64229" y="5262397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52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66138" y="526949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59017" y="563045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0" y="10406"/>
                </a:moveTo>
                <a:lnTo>
                  <a:pt x="10423" y="10406"/>
                </a:lnTo>
                <a:lnTo>
                  <a:pt x="10423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66138" y="563755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66138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9414" y="5635654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600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76534" y="5637559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41352" y="5630451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10406"/>
                </a:moveTo>
                <a:lnTo>
                  <a:pt x="10075" y="10406"/>
                </a:lnTo>
                <a:lnTo>
                  <a:pt x="10075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48473" y="563755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48473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51464" y="5635654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41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58585" y="5637559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87415" y="5262397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52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89498" y="5269493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82377" y="5630451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10406"/>
                </a:moveTo>
                <a:lnTo>
                  <a:pt x="10075" y="10406"/>
                </a:lnTo>
                <a:lnTo>
                  <a:pt x="10075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89498" y="563755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89498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82377" y="5630451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10406"/>
                </a:moveTo>
                <a:lnTo>
                  <a:pt x="10075" y="10406"/>
                </a:lnTo>
                <a:lnTo>
                  <a:pt x="10075" y="0"/>
                </a:lnTo>
                <a:lnTo>
                  <a:pt x="0" y="0"/>
                </a:lnTo>
                <a:lnTo>
                  <a:pt x="0" y="1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89498" y="563755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89498" y="563755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441486" y="5776983"/>
            <a:ext cx="136906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i="1" spc="5" dirty="0">
                <a:latin typeface="Times New Roman"/>
                <a:cs typeface="Times New Roman"/>
              </a:rPr>
              <a:t>f</a:t>
            </a:r>
            <a:r>
              <a:rPr sz="1500" spc="7" baseline="-11111" dirty="0">
                <a:latin typeface="Times New Roman"/>
                <a:cs typeface="Times New Roman"/>
              </a:rPr>
              <a:t>4</a:t>
            </a:r>
            <a:r>
              <a:rPr sz="1550" spc="5" dirty="0">
                <a:latin typeface="Times New Roman"/>
                <a:cs typeface="Times New Roman"/>
              </a:rPr>
              <a:t>(</a:t>
            </a:r>
            <a:r>
              <a:rPr sz="1550" i="1" spc="5" dirty="0">
                <a:latin typeface="Times New Roman"/>
                <a:cs typeface="Times New Roman"/>
              </a:rPr>
              <a:t>w</a:t>
            </a:r>
            <a:r>
              <a:rPr sz="1550" spc="5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dirty="0">
                <a:latin typeface="Times New Roman"/>
                <a:cs typeface="Times New Roman"/>
              </a:rPr>
              <a:t>y</a:t>
            </a:r>
            <a:r>
              <a:rPr sz="1550" dirty="0">
                <a:latin typeface="Times New Roman"/>
                <a:cs typeface="Times New Roman"/>
              </a:rPr>
              <a:t>, 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) </a:t>
            </a:r>
            <a:r>
              <a:rPr sz="1550" spc="10" dirty="0">
                <a:latin typeface="Times New Roman"/>
                <a:cs typeface="Times New Roman"/>
              </a:rPr>
              <a:t>=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z</a:t>
            </a:r>
            <a:r>
              <a:rPr sz="1550" spc="5" dirty="0">
                <a:latin typeface="Times New Roman"/>
                <a:cs typeface="Times New Roman"/>
              </a:rPr>
              <a:t>’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328096" y="1123859"/>
            <a:ext cx="397510" cy="1301750"/>
          </a:xfrm>
          <a:custGeom>
            <a:avLst/>
            <a:gdLst/>
            <a:ahLst/>
            <a:cxnLst/>
            <a:rect l="l" t="t" r="r" b="b"/>
            <a:pathLst>
              <a:path w="397510" h="1301750">
                <a:moveTo>
                  <a:pt x="0" y="650532"/>
                </a:moveTo>
                <a:lnTo>
                  <a:pt x="1165" y="721473"/>
                </a:lnTo>
                <a:lnTo>
                  <a:pt x="4581" y="790191"/>
                </a:lnTo>
                <a:lnTo>
                  <a:pt x="10125" y="856291"/>
                </a:lnTo>
                <a:lnTo>
                  <a:pt x="17676" y="919375"/>
                </a:lnTo>
                <a:lnTo>
                  <a:pt x="27112" y="979050"/>
                </a:lnTo>
                <a:lnTo>
                  <a:pt x="38311" y="1034919"/>
                </a:lnTo>
                <a:lnTo>
                  <a:pt x="51152" y="1086587"/>
                </a:lnTo>
                <a:lnTo>
                  <a:pt x="65514" y="1133657"/>
                </a:lnTo>
                <a:lnTo>
                  <a:pt x="81274" y="1175735"/>
                </a:lnTo>
                <a:lnTo>
                  <a:pt x="98310" y="1212425"/>
                </a:lnTo>
                <a:lnTo>
                  <a:pt x="135728" y="1268058"/>
                </a:lnTo>
                <a:lnTo>
                  <a:pt x="176792" y="1297391"/>
                </a:lnTo>
                <a:lnTo>
                  <a:pt x="198388" y="1301206"/>
                </a:lnTo>
                <a:lnTo>
                  <a:pt x="220112" y="1297391"/>
                </a:lnTo>
                <a:lnTo>
                  <a:pt x="261384" y="1268058"/>
                </a:lnTo>
                <a:lnTo>
                  <a:pt x="298951" y="1212425"/>
                </a:lnTo>
                <a:lnTo>
                  <a:pt x="316044" y="1175735"/>
                </a:lnTo>
                <a:lnTo>
                  <a:pt x="331849" y="1133657"/>
                </a:lnTo>
                <a:lnTo>
                  <a:pt x="346246" y="1086587"/>
                </a:lnTo>
                <a:lnTo>
                  <a:pt x="359114" y="1034919"/>
                </a:lnTo>
                <a:lnTo>
                  <a:pt x="370334" y="979050"/>
                </a:lnTo>
                <a:lnTo>
                  <a:pt x="379783" y="919375"/>
                </a:lnTo>
                <a:lnTo>
                  <a:pt x="387343" y="856291"/>
                </a:lnTo>
                <a:lnTo>
                  <a:pt x="392891" y="790191"/>
                </a:lnTo>
                <a:lnTo>
                  <a:pt x="396309" y="721473"/>
                </a:lnTo>
                <a:lnTo>
                  <a:pt x="397475" y="650532"/>
                </a:lnTo>
                <a:lnTo>
                  <a:pt x="396309" y="579617"/>
                </a:lnTo>
                <a:lnTo>
                  <a:pt x="392891" y="510922"/>
                </a:lnTo>
                <a:lnTo>
                  <a:pt x="387343" y="444843"/>
                </a:lnTo>
                <a:lnTo>
                  <a:pt x="379783" y="381774"/>
                </a:lnTo>
                <a:lnTo>
                  <a:pt x="370334" y="322114"/>
                </a:lnTo>
                <a:lnTo>
                  <a:pt x="359114" y="266256"/>
                </a:lnTo>
                <a:lnTo>
                  <a:pt x="346246" y="214598"/>
                </a:lnTo>
                <a:lnTo>
                  <a:pt x="331849" y="167534"/>
                </a:lnTo>
                <a:lnTo>
                  <a:pt x="316044" y="125461"/>
                </a:lnTo>
                <a:lnTo>
                  <a:pt x="298951" y="88775"/>
                </a:lnTo>
                <a:lnTo>
                  <a:pt x="261384" y="33146"/>
                </a:lnTo>
                <a:lnTo>
                  <a:pt x="220112" y="3814"/>
                </a:lnTo>
                <a:lnTo>
                  <a:pt x="198388" y="0"/>
                </a:lnTo>
                <a:lnTo>
                  <a:pt x="176792" y="3814"/>
                </a:lnTo>
                <a:lnTo>
                  <a:pt x="135728" y="33146"/>
                </a:lnTo>
                <a:lnTo>
                  <a:pt x="98310" y="88775"/>
                </a:lnTo>
                <a:lnTo>
                  <a:pt x="81274" y="125461"/>
                </a:lnTo>
                <a:lnTo>
                  <a:pt x="65514" y="167534"/>
                </a:lnTo>
                <a:lnTo>
                  <a:pt x="51152" y="214598"/>
                </a:lnTo>
                <a:lnTo>
                  <a:pt x="38311" y="266256"/>
                </a:lnTo>
                <a:lnTo>
                  <a:pt x="27112" y="322114"/>
                </a:lnTo>
                <a:lnTo>
                  <a:pt x="17676" y="381774"/>
                </a:lnTo>
                <a:lnTo>
                  <a:pt x="10125" y="444843"/>
                </a:lnTo>
                <a:lnTo>
                  <a:pt x="4581" y="510922"/>
                </a:lnTo>
                <a:lnTo>
                  <a:pt x="1165" y="579617"/>
                </a:lnTo>
                <a:lnTo>
                  <a:pt x="0" y="650532"/>
                </a:lnTo>
                <a:close/>
              </a:path>
            </a:pathLst>
          </a:custGeom>
          <a:ln w="3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27506" y="1102388"/>
            <a:ext cx="397510" cy="1322705"/>
          </a:xfrm>
          <a:custGeom>
            <a:avLst/>
            <a:gdLst/>
            <a:ahLst/>
            <a:cxnLst/>
            <a:rect l="l" t="t" r="r" b="b"/>
            <a:pathLst>
              <a:path w="397510" h="1322705">
                <a:moveTo>
                  <a:pt x="0" y="660912"/>
                </a:moveTo>
                <a:lnTo>
                  <a:pt x="1166" y="733035"/>
                </a:lnTo>
                <a:lnTo>
                  <a:pt x="4584" y="802905"/>
                </a:lnTo>
                <a:lnTo>
                  <a:pt x="10132" y="870117"/>
                </a:lnTo>
                <a:lnTo>
                  <a:pt x="17687" y="934270"/>
                </a:lnTo>
                <a:lnTo>
                  <a:pt x="27128" y="994960"/>
                </a:lnTo>
                <a:lnTo>
                  <a:pt x="38332" y="1051783"/>
                </a:lnTo>
                <a:lnTo>
                  <a:pt x="51177" y="1104337"/>
                </a:lnTo>
                <a:lnTo>
                  <a:pt x="65542" y="1152218"/>
                </a:lnTo>
                <a:lnTo>
                  <a:pt x="81304" y="1195023"/>
                </a:lnTo>
                <a:lnTo>
                  <a:pt x="98342" y="1232348"/>
                </a:lnTo>
                <a:lnTo>
                  <a:pt x="135755" y="1288949"/>
                </a:lnTo>
                <a:lnTo>
                  <a:pt x="176805" y="1318796"/>
                </a:lnTo>
                <a:lnTo>
                  <a:pt x="198388" y="1322678"/>
                </a:lnTo>
                <a:lnTo>
                  <a:pt x="220105" y="1318796"/>
                </a:lnTo>
                <a:lnTo>
                  <a:pt x="261369" y="1288949"/>
                </a:lnTo>
                <a:lnTo>
                  <a:pt x="298936" y="1232348"/>
                </a:lnTo>
                <a:lnTo>
                  <a:pt x="316030" y="1195023"/>
                </a:lnTo>
                <a:lnTo>
                  <a:pt x="331838" y="1152218"/>
                </a:lnTo>
                <a:lnTo>
                  <a:pt x="346239" y="1104337"/>
                </a:lnTo>
                <a:lnTo>
                  <a:pt x="359111" y="1051783"/>
                </a:lnTo>
                <a:lnTo>
                  <a:pt x="370335" y="994960"/>
                </a:lnTo>
                <a:lnTo>
                  <a:pt x="379788" y="934270"/>
                </a:lnTo>
                <a:lnTo>
                  <a:pt x="387351" y="870117"/>
                </a:lnTo>
                <a:lnTo>
                  <a:pt x="392903" y="802905"/>
                </a:lnTo>
                <a:lnTo>
                  <a:pt x="396322" y="733035"/>
                </a:lnTo>
                <a:lnTo>
                  <a:pt x="397489" y="660912"/>
                </a:lnTo>
                <a:lnTo>
                  <a:pt x="396322" y="588948"/>
                </a:lnTo>
                <a:lnTo>
                  <a:pt x="392903" y="519217"/>
                </a:lnTo>
                <a:lnTo>
                  <a:pt x="387351" y="452123"/>
                </a:lnTo>
                <a:lnTo>
                  <a:pt x="379788" y="388070"/>
                </a:lnTo>
                <a:lnTo>
                  <a:pt x="370335" y="327464"/>
                </a:lnTo>
                <a:lnTo>
                  <a:pt x="359111" y="270710"/>
                </a:lnTo>
                <a:lnTo>
                  <a:pt x="346239" y="218211"/>
                </a:lnTo>
                <a:lnTo>
                  <a:pt x="331838" y="170373"/>
                </a:lnTo>
                <a:lnTo>
                  <a:pt x="316030" y="127600"/>
                </a:lnTo>
                <a:lnTo>
                  <a:pt x="298936" y="90297"/>
                </a:lnTo>
                <a:lnTo>
                  <a:pt x="261369" y="33721"/>
                </a:lnTo>
                <a:lnTo>
                  <a:pt x="220105" y="3881"/>
                </a:lnTo>
                <a:lnTo>
                  <a:pt x="198388" y="0"/>
                </a:lnTo>
                <a:lnTo>
                  <a:pt x="176805" y="3881"/>
                </a:lnTo>
                <a:lnTo>
                  <a:pt x="135755" y="33721"/>
                </a:lnTo>
                <a:lnTo>
                  <a:pt x="98342" y="90297"/>
                </a:lnTo>
                <a:lnTo>
                  <a:pt x="81304" y="127600"/>
                </a:lnTo>
                <a:lnTo>
                  <a:pt x="65542" y="170373"/>
                </a:lnTo>
                <a:lnTo>
                  <a:pt x="51177" y="218211"/>
                </a:lnTo>
                <a:lnTo>
                  <a:pt x="38332" y="270710"/>
                </a:lnTo>
                <a:lnTo>
                  <a:pt x="27128" y="327464"/>
                </a:lnTo>
                <a:lnTo>
                  <a:pt x="17687" y="388070"/>
                </a:lnTo>
                <a:lnTo>
                  <a:pt x="10132" y="452123"/>
                </a:lnTo>
                <a:lnTo>
                  <a:pt x="4584" y="519217"/>
                </a:lnTo>
                <a:lnTo>
                  <a:pt x="1166" y="588948"/>
                </a:lnTo>
                <a:lnTo>
                  <a:pt x="0" y="660912"/>
                </a:lnTo>
                <a:close/>
              </a:path>
            </a:pathLst>
          </a:custGeom>
          <a:ln w="3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88021" y="4204326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304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633497" y="4204326"/>
            <a:ext cx="69850" cy="1322070"/>
          </a:xfrm>
          <a:custGeom>
            <a:avLst/>
            <a:gdLst/>
            <a:ahLst/>
            <a:cxnLst/>
            <a:rect l="l" t="t" r="r" b="b"/>
            <a:pathLst>
              <a:path w="69850" h="1322070">
                <a:moveTo>
                  <a:pt x="69827" y="0"/>
                </a:moveTo>
                <a:lnTo>
                  <a:pt x="0" y="1321696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88021" y="5535393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615304" y="0"/>
                </a:moveTo>
                <a:lnTo>
                  <a:pt x="0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42184" y="4204326"/>
            <a:ext cx="32384" cy="1322070"/>
          </a:xfrm>
          <a:custGeom>
            <a:avLst/>
            <a:gdLst/>
            <a:ahLst/>
            <a:cxnLst/>
            <a:rect l="l" t="t" r="r" b="b"/>
            <a:pathLst>
              <a:path w="32385" h="1322070">
                <a:moveTo>
                  <a:pt x="0" y="0"/>
                </a:moveTo>
                <a:lnTo>
                  <a:pt x="32328" y="1321696"/>
                </a:lnTo>
              </a:path>
            </a:pathLst>
          </a:custGeom>
          <a:ln w="10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42184" y="5535393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8073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42184" y="4204326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8073" y="0"/>
                </a:lnTo>
              </a:path>
            </a:pathLst>
          </a:custGeom>
          <a:ln w="10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018" y="720234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0" y="0"/>
                </a:moveTo>
                <a:lnTo>
                  <a:pt x="0" y="518440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5383" y="720234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0" y="0"/>
                </a:moveTo>
                <a:lnTo>
                  <a:pt x="0" y="518440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3399" y="720234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0" y="0"/>
                </a:moveTo>
                <a:lnTo>
                  <a:pt x="0" y="518440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1764" y="720234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0" y="0"/>
                </a:moveTo>
                <a:lnTo>
                  <a:pt x="0" y="518440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1637" y="446187"/>
            <a:ext cx="129286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3545" algn="l"/>
                <a:tab pos="815975" algn="l"/>
                <a:tab pos="1211580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w	</a:t>
            </a:r>
            <a:r>
              <a:rPr sz="1350" i="1" spc="10" dirty="0">
                <a:latin typeface="Times New Roman"/>
                <a:cs typeface="Times New Roman"/>
              </a:rPr>
              <a:t>x	y	</a:t>
            </a:r>
            <a:r>
              <a:rPr sz="1350" i="1" spc="5" dirty="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0389" y="87732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1610" y="87732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312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0389" y="87732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1610" y="87732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312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6747" y="760160"/>
            <a:ext cx="270510" cy="235585"/>
          </a:xfrm>
          <a:custGeom>
            <a:avLst/>
            <a:gdLst/>
            <a:ahLst/>
            <a:cxnLst/>
            <a:rect l="l" t="t" r="r" b="b"/>
            <a:pathLst>
              <a:path w="270510" h="235584">
                <a:moveTo>
                  <a:pt x="0" y="0"/>
                </a:moveTo>
                <a:lnTo>
                  <a:pt x="0" y="235544"/>
                </a:lnTo>
                <a:lnTo>
                  <a:pt x="234862" y="117161"/>
                </a:lnTo>
                <a:lnTo>
                  <a:pt x="0" y="0"/>
                </a:lnTo>
                <a:close/>
              </a:path>
              <a:path w="270510" h="235584">
                <a:moveTo>
                  <a:pt x="255770" y="100424"/>
                </a:moveTo>
                <a:lnTo>
                  <a:pt x="248452" y="100424"/>
                </a:lnTo>
                <a:lnTo>
                  <a:pt x="241135" y="103562"/>
                </a:lnTo>
                <a:lnTo>
                  <a:pt x="236953" y="109839"/>
                </a:lnTo>
                <a:lnTo>
                  <a:pt x="234862" y="117161"/>
                </a:lnTo>
                <a:lnTo>
                  <a:pt x="236953" y="124484"/>
                </a:lnTo>
                <a:lnTo>
                  <a:pt x="241135" y="130935"/>
                </a:lnTo>
                <a:lnTo>
                  <a:pt x="248452" y="134073"/>
                </a:lnTo>
                <a:lnTo>
                  <a:pt x="255770" y="134073"/>
                </a:lnTo>
                <a:lnTo>
                  <a:pt x="263088" y="130935"/>
                </a:lnTo>
                <a:lnTo>
                  <a:pt x="268314" y="124484"/>
                </a:lnTo>
                <a:lnTo>
                  <a:pt x="270405" y="117161"/>
                </a:lnTo>
                <a:lnTo>
                  <a:pt x="268314" y="109839"/>
                </a:lnTo>
                <a:lnTo>
                  <a:pt x="263088" y="103562"/>
                </a:lnTo>
                <a:lnTo>
                  <a:pt x="255770" y="10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4658" y="758071"/>
            <a:ext cx="274584" cy="239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7018" y="87732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313371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6922" y="87732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1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0389" y="1820196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1610" y="1820196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312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0389" y="1820196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1610" y="1820196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312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6747" y="1702860"/>
            <a:ext cx="270510" cy="236220"/>
          </a:xfrm>
          <a:custGeom>
            <a:avLst/>
            <a:gdLst/>
            <a:ahLst/>
            <a:cxnLst/>
            <a:rect l="l" t="t" r="r" b="b"/>
            <a:pathLst>
              <a:path w="270510" h="236219">
                <a:moveTo>
                  <a:pt x="0" y="0"/>
                </a:moveTo>
                <a:lnTo>
                  <a:pt x="0" y="235718"/>
                </a:lnTo>
                <a:lnTo>
                  <a:pt x="234862" y="117336"/>
                </a:lnTo>
                <a:lnTo>
                  <a:pt x="0" y="0"/>
                </a:lnTo>
                <a:close/>
              </a:path>
              <a:path w="270510" h="236219">
                <a:moveTo>
                  <a:pt x="255770" y="100598"/>
                </a:moveTo>
                <a:lnTo>
                  <a:pt x="248452" y="100598"/>
                </a:lnTo>
                <a:lnTo>
                  <a:pt x="241135" y="103737"/>
                </a:lnTo>
                <a:lnTo>
                  <a:pt x="236953" y="110013"/>
                </a:lnTo>
                <a:lnTo>
                  <a:pt x="234862" y="117336"/>
                </a:lnTo>
                <a:lnTo>
                  <a:pt x="236953" y="124658"/>
                </a:lnTo>
                <a:lnTo>
                  <a:pt x="241135" y="130935"/>
                </a:lnTo>
                <a:lnTo>
                  <a:pt x="248452" y="134073"/>
                </a:lnTo>
                <a:lnTo>
                  <a:pt x="255770" y="134073"/>
                </a:lnTo>
                <a:lnTo>
                  <a:pt x="263088" y="130935"/>
                </a:lnTo>
                <a:lnTo>
                  <a:pt x="268314" y="124658"/>
                </a:lnTo>
                <a:lnTo>
                  <a:pt x="270405" y="117336"/>
                </a:lnTo>
                <a:lnTo>
                  <a:pt x="268314" y="110013"/>
                </a:lnTo>
                <a:lnTo>
                  <a:pt x="263088" y="103737"/>
                </a:lnTo>
                <a:lnTo>
                  <a:pt x="255770" y="10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4658" y="1700770"/>
            <a:ext cx="274584" cy="23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5383" y="1820196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>
                <a:moveTo>
                  <a:pt x="705006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6922" y="1820196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248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3904" y="877322"/>
            <a:ext cx="0" cy="2121535"/>
          </a:xfrm>
          <a:custGeom>
            <a:avLst/>
            <a:gdLst/>
            <a:ahLst/>
            <a:cxnLst/>
            <a:rect l="l" t="t" r="r" b="b"/>
            <a:pathLst>
              <a:path h="2121535">
                <a:moveTo>
                  <a:pt x="0" y="0"/>
                </a:moveTo>
                <a:lnTo>
                  <a:pt x="0" y="2120943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7170" y="1200912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7170" y="1496257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7244" y="134858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899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22167" y="1113040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5">
                <a:moveTo>
                  <a:pt x="182767" y="0"/>
                </a:moveTo>
                <a:lnTo>
                  <a:pt x="0" y="0"/>
                </a:lnTo>
                <a:lnTo>
                  <a:pt x="24043" y="34520"/>
                </a:lnTo>
                <a:lnTo>
                  <a:pt x="43906" y="70087"/>
                </a:lnTo>
                <a:lnTo>
                  <a:pt x="59586" y="105654"/>
                </a:lnTo>
                <a:lnTo>
                  <a:pt x="72131" y="142442"/>
                </a:lnTo>
                <a:lnTo>
                  <a:pt x="80494" y="179055"/>
                </a:lnTo>
                <a:lnTo>
                  <a:pt x="84676" y="216714"/>
                </a:lnTo>
                <a:lnTo>
                  <a:pt x="84676" y="254373"/>
                </a:lnTo>
                <a:lnTo>
                  <a:pt x="72131" y="328820"/>
                </a:lnTo>
                <a:lnTo>
                  <a:pt x="59586" y="365433"/>
                </a:lnTo>
                <a:lnTo>
                  <a:pt x="43906" y="401000"/>
                </a:lnTo>
                <a:lnTo>
                  <a:pt x="24043" y="436741"/>
                </a:lnTo>
                <a:lnTo>
                  <a:pt x="0" y="471262"/>
                </a:lnTo>
                <a:lnTo>
                  <a:pt x="182767" y="471262"/>
                </a:lnTo>
                <a:lnTo>
                  <a:pt x="230855" y="461847"/>
                </a:lnTo>
                <a:lnTo>
                  <a:pt x="276852" y="451386"/>
                </a:lnTo>
                <a:lnTo>
                  <a:pt x="321803" y="437787"/>
                </a:lnTo>
                <a:lnTo>
                  <a:pt x="364490" y="421922"/>
                </a:lnTo>
                <a:lnTo>
                  <a:pt x="405260" y="404138"/>
                </a:lnTo>
                <a:lnTo>
                  <a:pt x="442893" y="385309"/>
                </a:lnTo>
                <a:lnTo>
                  <a:pt x="478437" y="363341"/>
                </a:lnTo>
                <a:lnTo>
                  <a:pt x="511889" y="340327"/>
                </a:lnTo>
                <a:lnTo>
                  <a:pt x="568165" y="291161"/>
                </a:lnTo>
                <a:lnTo>
                  <a:pt x="611026" y="235544"/>
                </a:lnTo>
                <a:lnTo>
                  <a:pt x="591164" y="207299"/>
                </a:lnTo>
                <a:lnTo>
                  <a:pt x="542031" y="154995"/>
                </a:lnTo>
                <a:lnTo>
                  <a:pt x="511889" y="129889"/>
                </a:lnTo>
                <a:lnTo>
                  <a:pt x="479482" y="106875"/>
                </a:lnTo>
                <a:lnTo>
                  <a:pt x="443939" y="85779"/>
                </a:lnTo>
                <a:lnTo>
                  <a:pt x="405260" y="65903"/>
                </a:lnTo>
                <a:lnTo>
                  <a:pt x="364490" y="49166"/>
                </a:lnTo>
                <a:lnTo>
                  <a:pt x="321803" y="33474"/>
                </a:lnTo>
                <a:lnTo>
                  <a:pt x="276852" y="19875"/>
                </a:lnTo>
                <a:lnTo>
                  <a:pt x="230855" y="8368"/>
                </a:lnTo>
                <a:lnTo>
                  <a:pt x="182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2167" y="1113040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5">
                <a:moveTo>
                  <a:pt x="611026" y="235544"/>
                </a:moveTo>
                <a:lnTo>
                  <a:pt x="568165" y="291161"/>
                </a:lnTo>
                <a:lnTo>
                  <a:pt x="511889" y="340327"/>
                </a:lnTo>
                <a:lnTo>
                  <a:pt x="478437" y="363341"/>
                </a:lnTo>
                <a:lnTo>
                  <a:pt x="442893" y="385309"/>
                </a:lnTo>
                <a:lnTo>
                  <a:pt x="405260" y="404138"/>
                </a:lnTo>
                <a:lnTo>
                  <a:pt x="364490" y="421922"/>
                </a:lnTo>
                <a:lnTo>
                  <a:pt x="321803" y="437787"/>
                </a:lnTo>
                <a:lnTo>
                  <a:pt x="276852" y="451386"/>
                </a:lnTo>
                <a:lnTo>
                  <a:pt x="230855" y="461847"/>
                </a:lnTo>
                <a:lnTo>
                  <a:pt x="182767" y="471262"/>
                </a:lnTo>
                <a:lnTo>
                  <a:pt x="0" y="471262"/>
                </a:lnTo>
                <a:lnTo>
                  <a:pt x="24043" y="436741"/>
                </a:lnTo>
                <a:lnTo>
                  <a:pt x="43906" y="401000"/>
                </a:lnTo>
                <a:lnTo>
                  <a:pt x="59586" y="365433"/>
                </a:lnTo>
                <a:lnTo>
                  <a:pt x="72131" y="328820"/>
                </a:lnTo>
                <a:lnTo>
                  <a:pt x="80494" y="292207"/>
                </a:lnTo>
                <a:lnTo>
                  <a:pt x="84676" y="254373"/>
                </a:lnTo>
                <a:lnTo>
                  <a:pt x="84676" y="216714"/>
                </a:lnTo>
                <a:lnTo>
                  <a:pt x="72131" y="142442"/>
                </a:lnTo>
                <a:lnTo>
                  <a:pt x="59586" y="105654"/>
                </a:lnTo>
                <a:lnTo>
                  <a:pt x="43906" y="70087"/>
                </a:lnTo>
                <a:lnTo>
                  <a:pt x="24043" y="34520"/>
                </a:lnTo>
                <a:lnTo>
                  <a:pt x="0" y="0"/>
                </a:lnTo>
                <a:lnTo>
                  <a:pt x="182767" y="0"/>
                </a:lnTo>
                <a:lnTo>
                  <a:pt x="230855" y="8368"/>
                </a:lnTo>
                <a:lnTo>
                  <a:pt x="276852" y="19875"/>
                </a:lnTo>
                <a:lnTo>
                  <a:pt x="321803" y="33474"/>
                </a:lnTo>
                <a:lnTo>
                  <a:pt x="364490" y="49166"/>
                </a:lnTo>
                <a:lnTo>
                  <a:pt x="405260" y="65903"/>
                </a:lnTo>
                <a:lnTo>
                  <a:pt x="443939" y="85779"/>
                </a:lnTo>
                <a:lnTo>
                  <a:pt x="479482" y="106875"/>
                </a:lnTo>
                <a:lnTo>
                  <a:pt x="511889" y="129889"/>
                </a:lnTo>
                <a:lnTo>
                  <a:pt x="542031" y="154995"/>
                </a:lnTo>
                <a:lnTo>
                  <a:pt x="591164" y="207299"/>
                </a:lnTo>
                <a:lnTo>
                  <a:pt x="611026" y="235544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167" y="1113040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5">
                <a:moveTo>
                  <a:pt x="375989" y="0"/>
                </a:moveTo>
                <a:lnTo>
                  <a:pt x="0" y="0"/>
                </a:lnTo>
                <a:lnTo>
                  <a:pt x="0" y="471262"/>
                </a:lnTo>
                <a:lnTo>
                  <a:pt x="375989" y="471262"/>
                </a:lnTo>
                <a:lnTo>
                  <a:pt x="406305" y="469170"/>
                </a:lnTo>
                <a:lnTo>
                  <a:pt x="465892" y="453479"/>
                </a:lnTo>
                <a:lnTo>
                  <a:pt x="519206" y="422968"/>
                </a:lnTo>
                <a:lnTo>
                  <a:pt x="561893" y="379032"/>
                </a:lnTo>
                <a:lnTo>
                  <a:pt x="593254" y="325682"/>
                </a:lnTo>
                <a:lnTo>
                  <a:pt x="608935" y="265880"/>
                </a:lnTo>
                <a:lnTo>
                  <a:pt x="611026" y="235544"/>
                </a:lnTo>
                <a:lnTo>
                  <a:pt x="608935" y="205207"/>
                </a:lnTo>
                <a:lnTo>
                  <a:pt x="593254" y="145580"/>
                </a:lnTo>
                <a:lnTo>
                  <a:pt x="561893" y="92055"/>
                </a:lnTo>
                <a:lnTo>
                  <a:pt x="519206" y="48120"/>
                </a:lnTo>
                <a:lnTo>
                  <a:pt x="465892" y="17783"/>
                </a:lnTo>
                <a:lnTo>
                  <a:pt x="406305" y="2092"/>
                </a:lnTo>
                <a:lnTo>
                  <a:pt x="37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2167" y="1113040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5">
                <a:moveTo>
                  <a:pt x="375989" y="471262"/>
                </a:moveTo>
                <a:lnTo>
                  <a:pt x="0" y="471262"/>
                </a:lnTo>
                <a:lnTo>
                  <a:pt x="0" y="0"/>
                </a:lnTo>
                <a:lnTo>
                  <a:pt x="375989" y="0"/>
                </a:lnTo>
                <a:lnTo>
                  <a:pt x="406305" y="2092"/>
                </a:lnTo>
                <a:lnTo>
                  <a:pt x="465892" y="17783"/>
                </a:lnTo>
                <a:lnTo>
                  <a:pt x="519206" y="48120"/>
                </a:lnTo>
                <a:lnTo>
                  <a:pt x="561893" y="92055"/>
                </a:lnTo>
                <a:lnTo>
                  <a:pt x="593254" y="145580"/>
                </a:lnTo>
                <a:lnTo>
                  <a:pt x="608935" y="205207"/>
                </a:lnTo>
                <a:lnTo>
                  <a:pt x="611026" y="235544"/>
                </a:lnTo>
                <a:lnTo>
                  <a:pt x="608935" y="265880"/>
                </a:lnTo>
                <a:lnTo>
                  <a:pt x="593254" y="325682"/>
                </a:lnTo>
                <a:lnTo>
                  <a:pt x="561893" y="379032"/>
                </a:lnTo>
                <a:lnTo>
                  <a:pt x="519206" y="422968"/>
                </a:lnTo>
                <a:lnTo>
                  <a:pt x="465892" y="453479"/>
                </a:lnTo>
                <a:lnTo>
                  <a:pt x="406305" y="469170"/>
                </a:lnTo>
                <a:lnTo>
                  <a:pt x="375989" y="471262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7170" y="1496257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393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3904" y="1191497"/>
            <a:ext cx="313690" cy="9525"/>
          </a:xfrm>
          <a:custGeom>
            <a:avLst/>
            <a:gdLst/>
            <a:ahLst/>
            <a:cxnLst/>
            <a:rect l="l" t="t" r="r" b="b"/>
            <a:pathLst>
              <a:path w="313689" h="9525">
                <a:moveTo>
                  <a:pt x="313266" y="9414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7170" y="2143786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7170" y="2439131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7244" y="2291458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899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2167" y="2055914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69">
                <a:moveTo>
                  <a:pt x="182767" y="0"/>
                </a:moveTo>
                <a:lnTo>
                  <a:pt x="0" y="0"/>
                </a:lnTo>
                <a:lnTo>
                  <a:pt x="24043" y="34520"/>
                </a:lnTo>
                <a:lnTo>
                  <a:pt x="43906" y="70087"/>
                </a:lnTo>
                <a:lnTo>
                  <a:pt x="59586" y="105654"/>
                </a:lnTo>
                <a:lnTo>
                  <a:pt x="72131" y="142267"/>
                </a:lnTo>
                <a:lnTo>
                  <a:pt x="80494" y="179055"/>
                </a:lnTo>
                <a:lnTo>
                  <a:pt x="84676" y="216714"/>
                </a:lnTo>
                <a:lnTo>
                  <a:pt x="84676" y="254373"/>
                </a:lnTo>
                <a:lnTo>
                  <a:pt x="72131" y="328820"/>
                </a:lnTo>
                <a:lnTo>
                  <a:pt x="59586" y="365433"/>
                </a:lnTo>
                <a:lnTo>
                  <a:pt x="43906" y="401000"/>
                </a:lnTo>
                <a:lnTo>
                  <a:pt x="24043" y="436567"/>
                </a:lnTo>
                <a:lnTo>
                  <a:pt x="0" y="471088"/>
                </a:lnTo>
                <a:lnTo>
                  <a:pt x="182767" y="471088"/>
                </a:lnTo>
                <a:lnTo>
                  <a:pt x="230855" y="461673"/>
                </a:lnTo>
                <a:lnTo>
                  <a:pt x="276852" y="451212"/>
                </a:lnTo>
                <a:lnTo>
                  <a:pt x="321803" y="437613"/>
                </a:lnTo>
                <a:lnTo>
                  <a:pt x="364490" y="421922"/>
                </a:lnTo>
                <a:lnTo>
                  <a:pt x="405260" y="404138"/>
                </a:lnTo>
                <a:lnTo>
                  <a:pt x="442893" y="385309"/>
                </a:lnTo>
                <a:lnTo>
                  <a:pt x="478437" y="363341"/>
                </a:lnTo>
                <a:lnTo>
                  <a:pt x="511889" y="340327"/>
                </a:lnTo>
                <a:lnTo>
                  <a:pt x="568165" y="290986"/>
                </a:lnTo>
                <a:lnTo>
                  <a:pt x="611026" y="235544"/>
                </a:lnTo>
                <a:lnTo>
                  <a:pt x="591164" y="207299"/>
                </a:lnTo>
                <a:lnTo>
                  <a:pt x="542031" y="154995"/>
                </a:lnTo>
                <a:lnTo>
                  <a:pt x="511889" y="129714"/>
                </a:lnTo>
                <a:lnTo>
                  <a:pt x="479482" y="106700"/>
                </a:lnTo>
                <a:lnTo>
                  <a:pt x="443939" y="85779"/>
                </a:lnTo>
                <a:lnTo>
                  <a:pt x="405260" y="65903"/>
                </a:lnTo>
                <a:lnTo>
                  <a:pt x="364490" y="49166"/>
                </a:lnTo>
                <a:lnTo>
                  <a:pt x="321803" y="33474"/>
                </a:lnTo>
                <a:lnTo>
                  <a:pt x="276852" y="19875"/>
                </a:lnTo>
                <a:lnTo>
                  <a:pt x="230855" y="8368"/>
                </a:lnTo>
                <a:lnTo>
                  <a:pt x="182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2167" y="2055914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69">
                <a:moveTo>
                  <a:pt x="611026" y="235544"/>
                </a:moveTo>
                <a:lnTo>
                  <a:pt x="568165" y="290986"/>
                </a:lnTo>
                <a:lnTo>
                  <a:pt x="511889" y="340327"/>
                </a:lnTo>
                <a:lnTo>
                  <a:pt x="478437" y="363341"/>
                </a:lnTo>
                <a:lnTo>
                  <a:pt x="442893" y="385309"/>
                </a:lnTo>
                <a:lnTo>
                  <a:pt x="405260" y="404138"/>
                </a:lnTo>
                <a:lnTo>
                  <a:pt x="364490" y="421922"/>
                </a:lnTo>
                <a:lnTo>
                  <a:pt x="321803" y="437613"/>
                </a:lnTo>
                <a:lnTo>
                  <a:pt x="276852" y="451212"/>
                </a:lnTo>
                <a:lnTo>
                  <a:pt x="230855" y="461673"/>
                </a:lnTo>
                <a:lnTo>
                  <a:pt x="182767" y="471088"/>
                </a:lnTo>
                <a:lnTo>
                  <a:pt x="0" y="471088"/>
                </a:lnTo>
                <a:lnTo>
                  <a:pt x="24043" y="436567"/>
                </a:lnTo>
                <a:lnTo>
                  <a:pt x="43906" y="401000"/>
                </a:lnTo>
                <a:lnTo>
                  <a:pt x="59586" y="365433"/>
                </a:lnTo>
                <a:lnTo>
                  <a:pt x="72131" y="328820"/>
                </a:lnTo>
                <a:lnTo>
                  <a:pt x="80494" y="292032"/>
                </a:lnTo>
                <a:lnTo>
                  <a:pt x="84676" y="254373"/>
                </a:lnTo>
                <a:lnTo>
                  <a:pt x="84676" y="216714"/>
                </a:lnTo>
                <a:lnTo>
                  <a:pt x="72131" y="142267"/>
                </a:lnTo>
                <a:lnTo>
                  <a:pt x="59586" y="105654"/>
                </a:lnTo>
                <a:lnTo>
                  <a:pt x="43906" y="70087"/>
                </a:lnTo>
                <a:lnTo>
                  <a:pt x="24043" y="34520"/>
                </a:lnTo>
                <a:lnTo>
                  <a:pt x="0" y="0"/>
                </a:lnTo>
                <a:lnTo>
                  <a:pt x="182767" y="0"/>
                </a:lnTo>
                <a:lnTo>
                  <a:pt x="230855" y="8368"/>
                </a:lnTo>
                <a:lnTo>
                  <a:pt x="276852" y="19875"/>
                </a:lnTo>
                <a:lnTo>
                  <a:pt x="321803" y="33474"/>
                </a:lnTo>
                <a:lnTo>
                  <a:pt x="364490" y="49166"/>
                </a:lnTo>
                <a:lnTo>
                  <a:pt x="405260" y="65903"/>
                </a:lnTo>
                <a:lnTo>
                  <a:pt x="443939" y="85779"/>
                </a:lnTo>
                <a:lnTo>
                  <a:pt x="479482" y="106700"/>
                </a:lnTo>
                <a:lnTo>
                  <a:pt x="511889" y="129714"/>
                </a:lnTo>
                <a:lnTo>
                  <a:pt x="542031" y="154995"/>
                </a:lnTo>
                <a:lnTo>
                  <a:pt x="591164" y="207299"/>
                </a:lnTo>
                <a:lnTo>
                  <a:pt x="611026" y="235544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22167" y="2055914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69">
                <a:moveTo>
                  <a:pt x="375989" y="0"/>
                </a:moveTo>
                <a:lnTo>
                  <a:pt x="0" y="0"/>
                </a:lnTo>
                <a:lnTo>
                  <a:pt x="0" y="471088"/>
                </a:lnTo>
                <a:lnTo>
                  <a:pt x="375989" y="471088"/>
                </a:lnTo>
                <a:lnTo>
                  <a:pt x="406305" y="468996"/>
                </a:lnTo>
                <a:lnTo>
                  <a:pt x="465892" y="453304"/>
                </a:lnTo>
                <a:lnTo>
                  <a:pt x="519206" y="422968"/>
                </a:lnTo>
                <a:lnTo>
                  <a:pt x="561893" y="379032"/>
                </a:lnTo>
                <a:lnTo>
                  <a:pt x="593254" y="325682"/>
                </a:lnTo>
                <a:lnTo>
                  <a:pt x="608935" y="265880"/>
                </a:lnTo>
                <a:lnTo>
                  <a:pt x="611026" y="235544"/>
                </a:lnTo>
                <a:lnTo>
                  <a:pt x="608935" y="205207"/>
                </a:lnTo>
                <a:lnTo>
                  <a:pt x="593254" y="145406"/>
                </a:lnTo>
                <a:lnTo>
                  <a:pt x="561893" y="92055"/>
                </a:lnTo>
                <a:lnTo>
                  <a:pt x="519206" y="48120"/>
                </a:lnTo>
                <a:lnTo>
                  <a:pt x="465892" y="17783"/>
                </a:lnTo>
                <a:lnTo>
                  <a:pt x="406305" y="2092"/>
                </a:lnTo>
                <a:lnTo>
                  <a:pt x="37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2167" y="2055914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69">
                <a:moveTo>
                  <a:pt x="375989" y="471088"/>
                </a:moveTo>
                <a:lnTo>
                  <a:pt x="0" y="471088"/>
                </a:lnTo>
                <a:lnTo>
                  <a:pt x="0" y="0"/>
                </a:lnTo>
                <a:lnTo>
                  <a:pt x="375989" y="0"/>
                </a:lnTo>
                <a:lnTo>
                  <a:pt x="406305" y="2092"/>
                </a:lnTo>
                <a:lnTo>
                  <a:pt x="465892" y="17783"/>
                </a:lnTo>
                <a:lnTo>
                  <a:pt x="519206" y="48120"/>
                </a:lnTo>
                <a:lnTo>
                  <a:pt x="561893" y="92055"/>
                </a:lnTo>
                <a:lnTo>
                  <a:pt x="593254" y="145406"/>
                </a:lnTo>
                <a:lnTo>
                  <a:pt x="608935" y="205207"/>
                </a:lnTo>
                <a:lnTo>
                  <a:pt x="611026" y="235544"/>
                </a:lnTo>
                <a:lnTo>
                  <a:pt x="608935" y="265880"/>
                </a:lnTo>
                <a:lnTo>
                  <a:pt x="593254" y="325682"/>
                </a:lnTo>
                <a:lnTo>
                  <a:pt x="561893" y="379032"/>
                </a:lnTo>
                <a:lnTo>
                  <a:pt x="519206" y="422968"/>
                </a:lnTo>
                <a:lnTo>
                  <a:pt x="465892" y="453304"/>
                </a:lnTo>
                <a:lnTo>
                  <a:pt x="406305" y="468996"/>
                </a:lnTo>
                <a:lnTo>
                  <a:pt x="375989" y="471088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55383" y="2134371"/>
            <a:ext cx="1802130" cy="9525"/>
          </a:xfrm>
          <a:custGeom>
            <a:avLst/>
            <a:gdLst/>
            <a:ahLst/>
            <a:cxnLst/>
            <a:rect l="l" t="t" r="r" b="b"/>
            <a:pathLst>
              <a:path w="1802129" h="9525">
                <a:moveTo>
                  <a:pt x="1801787" y="9414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7018" y="2439131"/>
            <a:ext cx="1410335" cy="9525"/>
          </a:xfrm>
          <a:custGeom>
            <a:avLst/>
            <a:gdLst/>
            <a:ahLst/>
            <a:cxnLst/>
            <a:rect l="l" t="t" r="r" b="b"/>
            <a:pathLst>
              <a:path w="1410335" h="9525">
                <a:moveTo>
                  <a:pt x="1410152" y="0"/>
                </a:moveTo>
                <a:lnTo>
                  <a:pt x="0" y="9414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4200" y="164811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129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24200" y="1991928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129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72329" y="1820196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548303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6201" y="1545423"/>
            <a:ext cx="713740" cy="550545"/>
          </a:xfrm>
          <a:custGeom>
            <a:avLst/>
            <a:gdLst/>
            <a:ahLst/>
            <a:cxnLst/>
            <a:rect l="l" t="t" r="r" b="b"/>
            <a:pathLst>
              <a:path w="713740" h="550544">
                <a:moveTo>
                  <a:pt x="214129" y="0"/>
                </a:moveTo>
                <a:lnTo>
                  <a:pt x="0" y="0"/>
                </a:lnTo>
                <a:lnTo>
                  <a:pt x="26134" y="36787"/>
                </a:lnTo>
                <a:lnTo>
                  <a:pt x="48087" y="75492"/>
                </a:lnTo>
                <a:lnTo>
                  <a:pt x="66904" y="114197"/>
                </a:lnTo>
                <a:lnTo>
                  <a:pt x="80494" y="154297"/>
                </a:lnTo>
                <a:lnTo>
                  <a:pt x="90948" y="194223"/>
                </a:lnTo>
                <a:lnTo>
                  <a:pt x="97220" y="233975"/>
                </a:lnTo>
                <a:lnTo>
                  <a:pt x="99311" y="274772"/>
                </a:lnTo>
                <a:lnTo>
                  <a:pt x="97220" y="315569"/>
                </a:lnTo>
                <a:lnTo>
                  <a:pt x="90948" y="355495"/>
                </a:lnTo>
                <a:lnTo>
                  <a:pt x="80494" y="395246"/>
                </a:lnTo>
                <a:lnTo>
                  <a:pt x="66904" y="434998"/>
                </a:lnTo>
                <a:lnTo>
                  <a:pt x="48087" y="473703"/>
                </a:lnTo>
                <a:lnTo>
                  <a:pt x="26134" y="512583"/>
                </a:lnTo>
                <a:lnTo>
                  <a:pt x="0" y="550242"/>
                </a:lnTo>
                <a:lnTo>
                  <a:pt x="214129" y="550242"/>
                </a:lnTo>
                <a:lnTo>
                  <a:pt x="265353" y="539781"/>
                </a:lnTo>
                <a:lnTo>
                  <a:pt x="315531" y="528274"/>
                </a:lnTo>
                <a:lnTo>
                  <a:pt x="363444" y="514675"/>
                </a:lnTo>
                <a:lnTo>
                  <a:pt x="410487" y="497937"/>
                </a:lnTo>
                <a:lnTo>
                  <a:pt x="454393" y="479980"/>
                </a:lnTo>
                <a:lnTo>
                  <a:pt x="497253" y="460104"/>
                </a:lnTo>
                <a:lnTo>
                  <a:pt x="536804" y="438136"/>
                </a:lnTo>
                <a:lnTo>
                  <a:pt x="573392" y="414076"/>
                </a:lnTo>
                <a:lnTo>
                  <a:pt x="607890" y="388970"/>
                </a:lnTo>
                <a:lnTo>
                  <a:pt x="639251" y="362818"/>
                </a:lnTo>
                <a:lnTo>
                  <a:pt x="667477" y="334573"/>
                </a:lnTo>
                <a:lnTo>
                  <a:pt x="713299" y="274772"/>
                </a:lnTo>
                <a:lnTo>
                  <a:pt x="692566" y="244435"/>
                </a:lnTo>
                <a:lnTo>
                  <a:pt x="667477" y="215145"/>
                </a:lnTo>
                <a:lnTo>
                  <a:pt x="640297" y="186901"/>
                </a:lnTo>
                <a:lnTo>
                  <a:pt x="608935" y="160574"/>
                </a:lnTo>
                <a:lnTo>
                  <a:pt x="574438" y="134073"/>
                </a:lnTo>
                <a:lnTo>
                  <a:pt x="537849" y="111059"/>
                </a:lnTo>
                <a:lnTo>
                  <a:pt x="498299" y="89091"/>
                </a:lnTo>
                <a:lnTo>
                  <a:pt x="455438" y="69216"/>
                </a:lnTo>
                <a:lnTo>
                  <a:pt x="410487" y="50386"/>
                </a:lnTo>
                <a:lnTo>
                  <a:pt x="363444" y="34695"/>
                </a:lnTo>
                <a:lnTo>
                  <a:pt x="315531" y="21096"/>
                </a:lnTo>
                <a:lnTo>
                  <a:pt x="265353" y="8543"/>
                </a:lnTo>
                <a:lnTo>
                  <a:pt x="21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6202" y="1545423"/>
            <a:ext cx="713740" cy="550545"/>
          </a:xfrm>
          <a:custGeom>
            <a:avLst/>
            <a:gdLst/>
            <a:ahLst/>
            <a:cxnLst/>
            <a:rect l="l" t="t" r="r" b="b"/>
            <a:pathLst>
              <a:path w="713740" h="550544">
                <a:moveTo>
                  <a:pt x="713299" y="274772"/>
                </a:moveTo>
                <a:lnTo>
                  <a:pt x="667477" y="334573"/>
                </a:lnTo>
                <a:lnTo>
                  <a:pt x="639251" y="362818"/>
                </a:lnTo>
                <a:lnTo>
                  <a:pt x="607890" y="388970"/>
                </a:lnTo>
                <a:lnTo>
                  <a:pt x="573392" y="414076"/>
                </a:lnTo>
                <a:lnTo>
                  <a:pt x="536804" y="438136"/>
                </a:lnTo>
                <a:lnTo>
                  <a:pt x="497253" y="460104"/>
                </a:lnTo>
                <a:lnTo>
                  <a:pt x="454393" y="479980"/>
                </a:lnTo>
                <a:lnTo>
                  <a:pt x="410487" y="497937"/>
                </a:lnTo>
                <a:lnTo>
                  <a:pt x="363444" y="514675"/>
                </a:lnTo>
                <a:lnTo>
                  <a:pt x="315531" y="528274"/>
                </a:lnTo>
                <a:lnTo>
                  <a:pt x="265353" y="539781"/>
                </a:lnTo>
                <a:lnTo>
                  <a:pt x="214129" y="550242"/>
                </a:lnTo>
                <a:lnTo>
                  <a:pt x="0" y="550242"/>
                </a:lnTo>
                <a:lnTo>
                  <a:pt x="26134" y="512583"/>
                </a:lnTo>
                <a:lnTo>
                  <a:pt x="48087" y="473703"/>
                </a:lnTo>
                <a:lnTo>
                  <a:pt x="66904" y="434998"/>
                </a:lnTo>
                <a:lnTo>
                  <a:pt x="80494" y="395246"/>
                </a:lnTo>
                <a:lnTo>
                  <a:pt x="90948" y="355495"/>
                </a:lnTo>
                <a:lnTo>
                  <a:pt x="97220" y="315569"/>
                </a:lnTo>
                <a:lnTo>
                  <a:pt x="99311" y="274772"/>
                </a:lnTo>
                <a:lnTo>
                  <a:pt x="97220" y="233975"/>
                </a:lnTo>
                <a:lnTo>
                  <a:pt x="90948" y="194223"/>
                </a:lnTo>
                <a:lnTo>
                  <a:pt x="80494" y="154297"/>
                </a:lnTo>
                <a:lnTo>
                  <a:pt x="66904" y="114197"/>
                </a:lnTo>
                <a:lnTo>
                  <a:pt x="48087" y="75492"/>
                </a:lnTo>
                <a:lnTo>
                  <a:pt x="26134" y="36787"/>
                </a:lnTo>
                <a:lnTo>
                  <a:pt x="0" y="0"/>
                </a:lnTo>
                <a:lnTo>
                  <a:pt x="214129" y="0"/>
                </a:lnTo>
                <a:lnTo>
                  <a:pt x="265353" y="8543"/>
                </a:lnTo>
                <a:lnTo>
                  <a:pt x="315531" y="21096"/>
                </a:lnTo>
                <a:lnTo>
                  <a:pt x="363444" y="34695"/>
                </a:lnTo>
                <a:lnTo>
                  <a:pt x="410487" y="50386"/>
                </a:lnTo>
                <a:lnTo>
                  <a:pt x="455438" y="69216"/>
                </a:lnTo>
                <a:lnTo>
                  <a:pt x="498299" y="89091"/>
                </a:lnTo>
                <a:lnTo>
                  <a:pt x="537849" y="111059"/>
                </a:lnTo>
                <a:lnTo>
                  <a:pt x="574438" y="134073"/>
                </a:lnTo>
                <a:lnTo>
                  <a:pt x="608935" y="160574"/>
                </a:lnTo>
                <a:lnTo>
                  <a:pt x="640297" y="186901"/>
                </a:lnTo>
                <a:lnTo>
                  <a:pt x="667477" y="215145"/>
                </a:lnTo>
                <a:lnTo>
                  <a:pt x="692566" y="244435"/>
                </a:lnTo>
                <a:lnTo>
                  <a:pt x="713299" y="274772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144" y="134858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175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144" y="1648114"/>
            <a:ext cx="627380" cy="15240"/>
          </a:xfrm>
          <a:custGeom>
            <a:avLst/>
            <a:gdLst/>
            <a:ahLst/>
            <a:cxnLst/>
            <a:rect l="l" t="t" r="r" b="b"/>
            <a:pathLst>
              <a:path w="627379" h="15239">
                <a:moveTo>
                  <a:pt x="0" y="14645"/>
                </a:moveTo>
                <a:lnTo>
                  <a:pt x="627055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144" y="1977283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175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144" y="1977283"/>
            <a:ext cx="627380" cy="15240"/>
          </a:xfrm>
          <a:custGeom>
            <a:avLst/>
            <a:gdLst/>
            <a:ahLst/>
            <a:cxnLst/>
            <a:rect l="l" t="t" r="r" b="b"/>
            <a:pathLst>
              <a:path w="627379" h="15239">
                <a:moveTo>
                  <a:pt x="0" y="0"/>
                </a:moveTo>
                <a:lnTo>
                  <a:pt x="627055" y="14645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3602" y="843850"/>
            <a:ext cx="66832" cy="67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1967" y="1786724"/>
            <a:ext cx="66832" cy="6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1967" y="2100899"/>
            <a:ext cx="66832" cy="6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13602" y="2415074"/>
            <a:ext cx="66832" cy="6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0104" y="843850"/>
            <a:ext cx="67250" cy="671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38619" y="3926145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8619" y="4269611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86922" y="4097878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8651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0795" y="3823454"/>
            <a:ext cx="713740" cy="550545"/>
          </a:xfrm>
          <a:custGeom>
            <a:avLst/>
            <a:gdLst/>
            <a:ahLst/>
            <a:cxnLst/>
            <a:rect l="l" t="t" r="r" b="b"/>
            <a:pathLst>
              <a:path w="713739" h="550545">
                <a:moveTo>
                  <a:pt x="214129" y="0"/>
                </a:moveTo>
                <a:lnTo>
                  <a:pt x="0" y="0"/>
                </a:lnTo>
                <a:lnTo>
                  <a:pt x="26134" y="36787"/>
                </a:lnTo>
                <a:lnTo>
                  <a:pt x="48087" y="75492"/>
                </a:lnTo>
                <a:lnTo>
                  <a:pt x="66904" y="114197"/>
                </a:lnTo>
                <a:lnTo>
                  <a:pt x="80494" y="153949"/>
                </a:lnTo>
                <a:lnTo>
                  <a:pt x="90948" y="193874"/>
                </a:lnTo>
                <a:lnTo>
                  <a:pt x="97220" y="233626"/>
                </a:lnTo>
                <a:lnTo>
                  <a:pt x="99311" y="274423"/>
                </a:lnTo>
                <a:lnTo>
                  <a:pt x="97220" y="315221"/>
                </a:lnTo>
                <a:lnTo>
                  <a:pt x="90948" y="355059"/>
                </a:lnTo>
                <a:lnTo>
                  <a:pt x="80494" y="394845"/>
                </a:lnTo>
                <a:lnTo>
                  <a:pt x="66904" y="434649"/>
                </a:lnTo>
                <a:lnTo>
                  <a:pt x="48087" y="473738"/>
                </a:lnTo>
                <a:lnTo>
                  <a:pt x="26134" y="512478"/>
                </a:lnTo>
                <a:lnTo>
                  <a:pt x="0" y="550189"/>
                </a:lnTo>
                <a:lnTo>
                  <a:pt x="214129" y="550189"/>
                </a:lnTo>
                <a:lnTo>
                  <a:pt x="265353" y="539711"/>
                </a:lnTo>
                <a:lnTo>
                  <a:pt x="315357" y="528187"/>
                </a:lnTo>
                <a:lnTo>
                  <a:pt x="363444" y="514588"/>
                </a:lnTo>
                <a:lnTo>
                  <a:pt x="410487" y="497833"/>
                </a:lnTo>
                <a:lnTo>
                  <a:pt x="454393" y="480032"/>
                </a:lnTo>
                <a:lnTo>
                  <a:pt x="497428" y="459773"/>
                </a:lnTo>
                <a:lnTo>
                  <a:pt x="537152" y="437787"/>
                </a:lnTo>
                <a:lnTo>
                  <a:pt x="573741" y="413692"/>
                </a:lnTo>
                <a:lnTo>
                  <a:pt x="608238" y="388569"/>
                </a:lnTo>
                <a:lnTo>
                  <a:pt x="639425" y="362382"/>
                </a:lnTo>
                <a:lnTo>
                  <a:pt x="667651" y="334050"/>
                </a:lnTo>
                <a:lnTo>
                  <a:pt x="713648" y="274423"/>
                </a:lnTo>
                <a:lnTo>
                  <a:pt x="692740" y="244087"/>
                </a:lnTo>
                <a:lnTo>
                  <a:pt x="667651" y="214796"/>
                </a:lnTo>
                <a:lnTo>
                  <a:pt x="640471" y="186378"/>
                </a:lnTo>
                <a:lnTo>
                  <a:pt x="609284" y="160225"/>
                </a:lnTo>
                <a:lnTo>
                  <a:pt x="574786" y="134073"/>
                </a:lnTo>
                <a:lnTo>
                  <a:pt x="538198" y="111059"/>
                </a:lnTo>
                <a:lnTo>
                  <a:pt x="498473" y="89091"/>
                </a:lnTo>
                <a:lnTo>
                  <a:pt x="455438" y="69216"/>
                </a:lnTo>
                <a:lnTo>
                  <a:pt x="410487" y="50386"/>
                </a:lnTo>
                <a:lnTo>
                  <a:pt x="363444" y="34695"/>
                </a:lnTo>
                <a:lnTo>
                  <a:pt x="315357" y="20921"/>
                </a:lnTo>
                <a:lnTo>
                  <a:pt x="265353" y="8368"/>
                </a:lnTo>
                <a:lnTo>
                  <a:pt x="21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0795" y="3823454"/>
            <a:ext cx="713740" cy="550545"/>
          </a:xfrm>
          <a:custGeom>
            <a:avLst/>
            <a:gdLst/>
            <a:ahLst/>
            <a:cxnLst/>
            <a:rect l="l" t="t" r="r" b="b"/>
            <a:pathLst>
              <a:path w="713739" h="550545">
                <a:moveTo>
                  <a:pt x="713648" y="274423"/>
                </a:moveTo>
                <a:lnTo>
                  <a:pt x="667651" y="334050"/>
                </a:lnTo>
                <a:lnTo>
                  <a:pt x="639426" y="362382"/>
                </a:lnTo>
                <a:lnTo>
                  <a:pt x="608238" y="388569"/>
                </a:lnTo>
                <a:lnTo>
                  <a:pt x="573741" y="413692"/>
                </a:lnTo>
                <a:lnTo>
                  <a:pt x="537152" y="437787"/>
                </a:lnTo>
                <a:lnTo>
                  <a:pt x="497428" y="459773"/>
                </a:lnTo>
                <a:lnTo>
                  <a:pt x="454393" y="480032"/>
                </a:lnTo>
                <a:lnTo>
                  <a:pt x="410487" y="497833"/>
                </a:lnTo>
                <a:lnTo>
                  <a:pt x="363444" y="514588"/>
                </a:lnTo>
                <a:lnTo>
                  <a:pt x="315357" y="528187"/>
                </a:lnTo>
                <a:lnTo>
                  <a:pt x="265353" y="539711"/>
                </a:lnTo>
                <a:lnTo>
                  <a:pt x="214129" y="550189"/>
                </a:lnTo>
                <a:lnTo>
                  <a:pt x="0" y="550189"/>
                </a:lnTo>
                <a:lnTo>
                  <a:pt x="26134" y="512478"/>
                </a:lnTo>
                <a:lnTo>
                  <a:pt x="48087" y="473738"/>
                </a:lnTo>
                <a:lnTo>
                  <a:pt x="66904" y="434649"/>
                </a:lnTo>
                <a:lnTo>
                  <a:pt x="80494" y="394845"/>
                </a:lnTo>
                <a:lnTo>
                  <a:pt x="90948" y="355059"/>
                </a:lnTo>
                <a:lnTo>
                  <a:pt x="97220" y="315221"/>
                </a:lnTo>
                <a:lnTo>
                  <a:pt x="99311" y="274423"/>
                </a:lnTo>
                <a:lnTo>
                  <a:pt x="97220" y="233626"/>
                </a:lnTo>
                <a:lnTo>
                  <a:pt x="90948" y="193874"/>
                </a:lnTo>
                <a:lnTo>
                  <a:pt x="80494" y="153949"/>
                </a:lnTo>
                <a:lnTo>
                  <a:pt x="66904" y="114197"/>
                </a:lnTo>
                <a:lnTo>
                  <a:pt x="48087" y="75492"/>
                </a:lnTo>
                <a:lnTo>
                  <a:pt x="26134" y="36787"/>
                </a:lnTo>
                <a:lnTo>
                  <a:pt x="0" y="0"/>
                </a:lnTo>
                <a:lnTo>
                  <a:pt x="214129" y="0"/>
                </a:lnTo>
                <a:lnTo>
                  <a:pt x="265353" y="8368"/>
                </a:lnTo>
                <a:lnTo>
                  <a:pt x="315357" y="20921"/>
                </a:lnTo>
                <a:lnTo>
                  <a:pt x="363444" y="34695"/>
                </a:lnTo>
                <a:lnTo>
                  <a:pt x="410487" y="50386"/>
                </a:lnTo>
                <a:lnTo>
                  <a:pt x="455438" y="69216"/>
                </a:lnTo>
                <a:lnTo>
                  <a:pt x="498473" y="89091"/>
                </a:lnTo>
                <a:lnTo>
                  <a:pt x="538198" y="111059"/>
                </a:lnTo>
                <a:lnTo>
                  <a:pt x="574786" y="134073"/>
                </a:lnTo>
                <a:lnTo>
                  <a:pt x="609284" y="160225"/>
                </a:lnTo>
                <a:lnTo>
                  <a:pt x="640471" y="186378"/>
                </a:lnTo>
                <a:lnTo>
                  <a:pt x="667651" y="214796"/>
                </a:lnTo>
                <a:lnTo>
                  <a:pt x="692740" y="244087"/>
                </a:lnTo>
                <a:lnTo>
                  <a:pt x="713648" y="274423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57170" y="3793118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7170" y="4088463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27244" y="394079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899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2167" y="3705246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70">
                <a:moveTo>
                  <a:pt x="182767" y="0"/>
                </a:moveTo>
                <a:lnTo>
                  <a:pt x="0" y="0"/>
                </a:lnTo>
                <a:lnTo>
                  <a:pt x="24043" y="34520"/>
                </a:lnTo>
                <a:lnTo>
                  <a:pt x="43906" y="70087"/>
                </a:lnTo>
                <a:lnTo>
                  <a:pt x="59586" y="105654"/>
                </a:lnTo>
                <a:lnTo>
                  <a:pt x="72131" y="142267"/>
                </a:lnTo>
                <a:lnTo>
                  <a:pt x="80494" y="179055"/>
                </a:lnTo>
                <a:lnTo>
                  <a:pt x="84676" y="216714"/>
                </a:lnTo>
                <a:lnTo>
                  <a:pt x="84676" y="254373"/>
                </a:lnTo>
                <a:lnTo>
                  <a:pt x="72131" y="328820"/>
                </a:lnTo>
                <a:lnTo>
                  <a:pt x="59586" y="365433"/>
                </a:lnTo>
                <a:lnTo>
                  <a:pt x="43906" y="401000"/>
                </a:lnTo>
                <a:lnTo>
                  <a:pt x="24043" y="436567"/>
                </a:lnTo>
                <a:lnTo>
                  <a:pt x="0" y="471175"/>
                </a:lnTo>
                <a:lnTo>
                  <a:pt x="182767" y="471175"/>
                </a:lnTo>
                <a:lnTo>
                  <a:pt x="230855" y="461743"/>
                </a:lnTo>
                <a:lnTo>
                  <a:pt x="276852" y="451212"/>
                </a:lnTo>
                <a:lnTo>
                  <a:pt x="321803" y="437613"/>
                </a:lnTo>
                <a:lnTo>
                  <a:pt x="364490" y="421922"/>
                </a:lnTo>
                <a:lnTo>
                  <a:pt x="405260" y="404138"/>
                </a:lnTo>
                <a:lnTo>
                  <a:pt x="442893" y="385309"/>
                </a:lnTo>
                <a:lnTo>
                  <a:pt x="478437" y="363341"/>
                </a:lnTo>
                <a:lnTo>
                  <a:pt x="511889" y="340327"/>
                </a:lnTo>
                <a:lnTo>
                  <a:pt x="568165" y="290986"/>
                </a:lnTo>
                <a:lnTo>
                  <a:pt x="611026" y="235544"/>
                </a:lnTo>
                <a:lnTo>
                  <a:pt x="591164" y="207299"/>
                </a:lnTo>
                <a:lnTo>
                  <a:pt x="542031" y="154995"/>
                </a:lnTo>
                <a:lnTo>
                  <a:pt x="511889" y="129714"/>
                </a:lnTo>
                <a:lnTo>
                  <a:pt x="479482" y="106700"/>
                </a:lnTo>
                <a:lnTo>
                  <a:pt x="443939" y="85779"/>
                </a:lnTo>
                <a:lnTo>
                  <a:pt x="405260" y="65903"/>
                </a:lnTo>
                <a:lnTo>
                  <a:pt x="364490" y="49166"/>
                </a:lnTo>
                <a:lnTo>
                  <a:pt x="321803" y="33474"/>
                </a:lnTo>
                <a:lnTo>
                  <a:pt x="276852" y="19875"/>
                </a:lnTo>
                <a:lnTo>
                  <a:pt x="230855" y="8368"/>
                </a:lnTo>
                <a:lnTo>
                  <a:pt x="182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22167" y="3705246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70">
                <a:moveTo>
                  <a:pt x="611026" y="235544"/>
                </a:moveTo>
                <a:lnTo>
                  <a:pt x="568165" y="290986"/>
                </a:lnTo>
                <a:lnTo>
                  <a:pt x="511889" y="340327"/>
                </a:lnTo>
                <a:lnTo>
                  <a:pt x="478437" y="363341"/>
                </a:lnTo>
                <a:lnTo>
                  <a:pt x="442893" y="385309"/>
                </a:lnTo>
                <a:lnTo>
                  <a:pt x="405260" y="404138"/>
                </a:lnTo>
                <a:lnTo>
                  <a:pt x="364490" y="421922"/>
                </a:lnTo>
                <a:lnTo>
                  <a:pt x="321803" y="437613"/>
                </a:lnTo>
                <a:lnTo>
                  <a:pt x="276852" y="451212"/>
                </a:lnTo>
                <a:lnTo>
                  <a:pt x="230855" y="461743"/>
                </a:lnTo>
                <a:lnTo>
                  <a:pt x="182767" y="471175"/>
                </a:lnTo>
                <a:lnTo>
                  <a:pt x="0" y="471175"/>
                </a:lnTo>
                <a:lnTo>
                  <a:pt x="24043" y="436567"/>
                </a:lnTo>
                <a:lnTo>
                  <a:pt x="43906" y="401000"/>
                </a:lnTo>
                <a:lnTo>
                  <a:pt x="59586" y="365433"/>
                </a:lnTo>
                <a:lnTo>
                  <a:pt x="72131" y="328820"/>
                </a:lnTo>
                <a:lnTo>
                  <a:pt x="80494" y="292032"/>
                </a:lnTo>
                <a:lnTo>
                  <a:pt x="84676" y="254373"/>
                </a:lnTo>
                <a:lnTo>
                  <a:pt x="84676" y="216714"/>
                </a:lnTo>
                <a:lnTo>
                  <a:pt x="72131" y="142267"/>
                </a:lnTo>
                <a:lnTo>
                  <a:pt x="59586" y="105654"/>
                </a:lnTo>
                <a:lnTo>
                  <a:pt x="43906" y="70087"/>
                </a:lnTo>
                <a:lnTo>
                  <a:pt x="24043" y="34520"/>
                </a:lnTo>
                <a:lnTo>
                  <a:pt x="0" y="0"/>
                </a:lnTo>
                <a:lnTo>
                  <a:pt x="182767" y="0"/>
                </a:lnTo>
                <a:lnTo>
                  <a:pt x="230855" y="8368"/>
                </a:lnTo>
                <a:lnTo>
                  <a:pt x="276852" y="19875"/>
                </a:lnTo>
                <a:lnTo>
                  <a:pt x="321803" y="33474"/>
                </a:lnTo>
                <a:lnTo>
                  <a:pt x="364490" y="49166"/>
                </a:lnTo>
                <a:lnTo>
                  <a:pt x="405260" y="65903"/>
                </a:lnTo>
                <a:lnTo>
                  <a:pt x="443939" y="85779"/>
                </a:lnTo>
                <a:lnTo>
                  <a:pt x="479482" y="106700"/>
                </a:lnTo>
                <a:lnTo>
                  <a:pt x="511889" y="129714"/>
                </a:lnTo>
                <a:lnTo>
                  <a:pt x="542031" y="154995"/>
                </a:lnTo>
                <a:lnTo>
                  <a:pt x="591164" y="207299"/>
                </a:lnTo>
                <a:lnTo>
                  <a:pt x="611026" y="235544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2167" y="3705246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70">
                <a:moveTo>
                  <a:pt x="375989" y="0"/>
                </a:moveTo>
                <a:lnTo>
                  <a:pt x="0" y="0"/>
                </a:lnTo>
                <a:lnTo>
                  <a:pt x="0" y="471175"/>
                </a:lnTo>
                <a:lnTo>
                  <a:pt x="375989" y="471175"/>
                </a:lnTo>
                <a:lnTo>
                  <a:pt x="406305" y="469083"/>
                </a:lnTo>
                <a:lnTo>
                  <a:pt x="465892" y="453304"/>
                </a:lnTo>
                <a:lnTo>
                  <a:pt x="519206" y="422968"/>
                </a:lnTo>
                <a:lnTo>
                  <a:pt x="561893" y="379032"/>
                </a:lnTo>
                <a:lnTo>
                  <a:pt x="593254" y="325682"/>
                </a:lnTo>
                <a:lnTo>
                  <a:pt x="608935" y="265880"/>
                </a:lnTo>
                <a:lnTo>
                  <a:pt x="611026" y="235544"/>
                </a:lnTo>
                <a:lnTo>
                  <a:pt x="608935" y="205207"/>
                </a:lnTo>
                <a:lnTo>
                  <a:pt x="593254" y="145406"/>
                </a:lnTo>
                <a:lnTo>
                  <a:pt x="561893" y="92055"/>
                </a:lnTo>
                <a:lnTo>
                  <a:pt x="519206" y="48120"/>
                </a:lnTo>
                <a:lnTo>
                  <a:pt x="465892" y="17783"/>
                </a:lnTo>
                <a:lnTo>
                  <a:pt x="406305" y="2092"/>
                </a:lnTo>
                <a:lnTo>
                  <a:pt x="37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22167" y="3705246"/>
            <a:ext cx="611505" cy="471170"/>
          </a:xfrm>
          <a:custGeom>
            <a:avLst/>
            <a:gdLst/>
            <a:ahLst/>
            <a:cxnLst/>
            <a:rect l="l" t="t" r="r" b="b"/>
            <a:pathLst>
              <a:path w="611504" h="471170">
                <a:moveTo>
                  <a:pt x="375989" y="471175"/>
                </a:moveTo>
                <a:lnTo>
                  <a:pt x="0" y="471175"/>
                </a:lnTo>
                <a:lnTo>
                  <a:pt x="0" y="0"/>
                </a:lnTo>
                <a:lnTo>
                  <a:pt x="375989" y="0"/>
                </a:lnTo>
                <a:lnTo>
                  <a:pt x="406305" y="2092"/>
                </a:lnTo>
                <a:lnTo>
                  <a:pt x="465892" y="17783"/>
                </a:lnTo>
                <a:lnTo>
                  <a:pt x="519206" y="48120"/>
                </a:lnTo>
                <a:lnTo>
                  <a:pt x="561893" y="92055"/>
                </a:lnTo>
                <a:lnTo>
                  <a:pt x="593254" y="145406"/>
                </a:lnTo>
                <a:lnTo>
                  <a:pt x="608935" y="205207"/>
                </a:lnTo>
                <a:lnTo>
                  <a:pt x="611026" y="235544"/>
                </a:lnTo>
                <a:lnTo>
                  <a:pt x="608935" y="265880"/>
                </a:lnTo>
                <a:lnTo>
                  <a:pt x="593254" y="325682"/>
                </a:lnTo>
                <a:lnTo>
                  <a:pt x="561893" y="379032"/>
                </a:lnTo>
                <a:lnTo>
                  <a:pt x="519206" y="422968"/>
                </a:lnTo>
                <a:lnTo>
                  <a:pt x="465892" y="453304"/>
                </a:lnTo>
                <a:lnTo>
                  <a:pt x="406305" y="469083"/>
                </a:lnTo>
                <a:lnTo>
                  <a:pt x="375989" y="471175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21967" y="3907318"/>
            <a:ext cx="66832" cy="6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3602" y="4221458"/>
            <a:ext cx="66832" cy="66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29983" y="3278968"/>
            <a:ext cx="66832" cy="66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7170" y="3007680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57170" y="3155353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57170" y="3303025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27244" y="31553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899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2167" y="291980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182767" y="0"/>
                </a:moveTo>
                <a:lnTo>
                  <a:pt x="0" y="0"/>
                </a:lnTo>
                <a:lnTo>
                  <a:pt x="24043" y="34520"/>
                </a:lnTo>
                <a:lnTo>
                  <a:pt x="43906" y="70087"/>
                </a:lnTo>
                <a:lnTo>
                  <a:pt x="59586" y="105654"/>
                </a:lnTo>
                <a:lnTo>
                  <a:pt x="72131" y="142442"/>
                </a:lnTo>
                <a:lnTo>
                  <a:pt x="80494" y="179055"/>
                </a:lnTo>
                <a:lnTo>
                  <a:pt x="84676" y="216714"/>
                </a:lnTo>
                <a:lnTo>
                  <a:pt x="84676" y="254373"/>
                </a:lnTo>
                <a:lnTo>
                  <a:pt x="72131" y="328820"/>
                </a:lnTo>
                <a:lnTo>
                  <a:pt x="59586" y="365433"/>
                </a:lnTo>
                <a:lnTo>
                  <a:pt x="43906" y="401000"/>
                </a:lnTo>
                <a:lnTo>
                  <a:pt x="24043" y="436567"/>
                </a:lnTo>
                <a:lnTo>
                  <a:pt x="0" y="471262"/>
                </a:lnTo>
                <a:lnTo>
                  <a:pt x="182767" y="471262"/>
                </a:lnTo>
                <a:lnTo>
                  <a:pt x="230855" y="461847"/>
                </a:lnTo>
                <a:lnTo>
                  <a:pt x="276852" y="451386"/>
                </a:lnTo>
                <a:lnTo>
                  <a:pt x="321803" y="437613"/>
                </a:lnTo>
                <a:lnTo>
                  <a:pt x="364490" y="421922"/>
                </a:lnTo>
                <a:lnTo>
                  <a:pt x="405260" y="404138"/>
                </a:lnTo>
                <a:lnTo>
                  <a:pt x="442893" y="385309"/>
                </a:lnTo>
                <a:lnTo>
                  <a:pt x="478437" y="363341"/>
                </a:lnTo>
                <a:lnTo>
                  <a:pt x="511889" y="340327"/>
                </a:lnTo>
                <a:lnTo>
                  <a:pt x="568165" y="291161"/>
                </a:lnTo>
                <a:lnTo>
                  <a:pt x="611026" y="235544"/>
                </a:lnTo>
                <a:lnTo>
                  <a:pt x="591164" y="207299"/>
                </a:lnTo>
                <a:lnTo>
                  <a:pt x="542031" y="154995"/>
                </a:lnTo>
                <a:lnTo>
                  <a:pt x="511889" y="129889"/>
                </a:lnTo>
                <a:lnTo>
                  <a:pt x="479482" y="106700"/>
                </a:lnTo>
                <a:lnTo>
                  <a:pt x="443939" y="85779"/>
                </a:lnTo>
                <a:lnTo>
                  <a:pt x="405260" y="65903"/>
                </a:lnTo>
                <a:lnTo>
                  <a:pt x="364490" y="49166"/>
                </a:lnTo>
                <a:lnTo>
                  <a:pt x="321803" y="33474"/>
                </a:lnTo>
                <a:lnTo>
                  <a:pt x="276852" y="19875"/>
                </a:lnTo>
                <a:lnTo>
                  <a:pt x="230855" y="8368"/>
                </a:lnTo>
                <a:lnTo>
                  <a:pt x="182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22167" y="291980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611026" y="235544"/>
                </a:moveTo>
                <a:lnTo>
                  <a:pt x="568165" y="291161"/>
                </a:lnTo>
                <a:lnTo>
                  <a:pt x="511889" y="340327"/>
                </a:lnTo>
                <a:lnTo>
                  <a:pt x="478437" y="363341"/>
                </a:lnTo>
                <a:lnTo>
                  <a:pt x="442893" y="385309"/>
                </a:lnTo>
                <a:lnTo>
                  <a:pt x="405260" y="404138"/>
                </a:lnTo>
                <a:lnTo>
                  <a:pt x="364490" y="421922"/>
                </a:lnTo>
                <a:lnTo>
                  <a:pt x="321803" y="437613"/>
                </a:lnTo>
                <a:lnTo>
                  <a:pt x="276852" y="451386"/>
                </a:lnTo>
                <a:lnTo>
                  <a:pt x="230855" y="461847"/>
                </a:lnTo>
                <a:lnTo>
                  <a:pt x="182767" y="471262"/>
                </a:lnTo>
                <a:lnTo>
                  <a:pt x="0" y="471262"/>
                </a:lnTo>
                <a:lnTo>
                  <a:pt x="24043" y="436567"/>
                </a:lnTo>
                <a:lnTo>
                  <a:pt x="43906" y="401000"/>
                </a:lnTo>
                <a:lnTo>
                  <a:pt x="59586" y="365433"/>
                </a:lnTo>
                <a:lnTo>
                  <a:pt x="72131" y="328820"/>
                </a:lnTo>
                <a:lnTo>
                  <a:pt x="80494" y="292207"/>
                </a:lnTo>
                <a:lnTo>
                  <a:pt x="84676" y="254373"/>
                </a:lnTo>
                <a:lnTo>
                  <a:pt x="84676" y="216714"/>
                </a:lnTo>
                <a:lnTo>
                  <a:pt x="72131" y="142442"/>
                </a:lnTo>
                <a:lnTo>
                  <a:pt x="59586" y="105654"/>
                </a:lnTo>
                <a:lnTo>
                  <a:pt x="43906" y="70087"/>
                </a:lnTo>
                <a:lnTo>
                  <a:pt x="24043" y="34520"/>
                </a:lnTo>
                <a:lnTo>
                  <a:pt x="0" y="0"/>
                </a:lnTo>
                <a:lnTo>
                  <a:pt x="182767" y="0"/>
                </a:lnTo>
                <a:lnTo>
                  <a:pt x="230855" y="8368"/>
                </a:lnTo>
                <a:lnTo>
                  <a:pt x="276852" y="19875"/>
                </a:lnTo>
                <a:lnTo>
                  <a:pt x="321803" y="33474"/>
                </a:lnTo>
                <a:lnTo>
                  <a:pt x="364490" y="49166"/>
                </a:lnTo>
                <a:lnTo>
                  <a:pt x="405260" y="65903"/>
                </a:lnTo>
                <a:lnTo>
                  <a:pt x="443939" y="85779"/>
                </a:lnTo>
                <a:lnTo>
                  <a:pt x="479482" y="106700"/>
                </a:lnTo>
                <a:lnTo>
                  <a:pt x="511889" y="129889"/>
                </a:lnTo>
                <a:lnTo>
                  <a:pt x="542031" y="154995"/>
                </a:lnTo>
                <a:lnTo>
                  <a:pt x="591164" y="207299"/>
                </a:lnTo>
                <a:lnTo>
                  <a:pt x="611026" y="235544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22167" y="291980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375989" y="0"/>
                </a:moveTo>
                <a:lnTo>
                  <a:pt x="0" y="0"/>
                </a:lnTo>
                <a:lnTo>
                  <a:pt x="0" y="471262"/>
                </a:lnTo>
                <a:lnTo>
                  <a:pt x="375989" y="471262"/>
                </a:lnTo>
                <a:lnTo>
                  <a:pt x="406305" y="469170"/>
                </a:lnTo>
                <a:lnTo>
                  <a:pt x="465892" y="453479"/>
                </a:lnTo>
                <a:lnTo>
                  <a:pt x="519206" y="422968"/>
                </a:lnTo>
                <a:lnTo>
                  <a:pt x="561893" y="379032"/>
                </a:lnTo>
                <a:lnTo>
                  <a:pt x="593254" y="325682"/>
                </a:lnTo>
                <a:lnTo>
                  <a:pt x="608935" y="265880"/>
                </a:lnTo>
                <a:lnTo>
                  <a:pt x="611026" y="235544"/>
                </a:lnTo>
                <a:lnTo>
                  <a:pt x="608935" y="205207"/>
                </a:lnTo>
                <a:lnTo>
                  <a:pt x="593254" y="145580"/>
                </a:lnTo>
                <a:lnTo>
                  <a:pt x="561893" y="92055"/>
                </a:lnTo>
                <a:lnTo>
                  <a:pt x="519206" y="48120"/>
                </a:lnTo>
                <a:lnTo>
                  <a:pt x="465892" y="17783"/>
                </a:lnTo>
                <a:lnTo>
                  <a:pt x="406305" y="2092"/>
                </a:lnTo>
                <a:lnTo>
                  <a:pt x="37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2167" y="291980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375989" y="471262"/>
                </a:moveTo>
                <a:lnTo>
                  <a:pt x="0" y="471262"/>
                </a:lnTo>
                <a:lnTo>
                  <a:pt x="0" y="0"/>
                </a:lnTo>
                <a:lnTo>
                  <a:pt x="375989" y="0"/>
                </a:lnTo>
                <a:lnTo>
                  <a:pt x="406305" y="2092"/>
                </a:lnTo>
                <a:lnTo>
                  <a:pt x="465892" y="17783"/>
                </a:lnTo>
                <a:lnTo>
                  <a:pt x="519206" y="48120"/>
                </a:lnTo>
                <a:lnTo>
                  <a:pt x="561893" y="92055"/>
                </a:lnTo>
                <a:lnTo>
                  <a:pt x="593254" y="145580"/>
                </a:lnTo>
                <a:lnTo>
                  <a:pt x="608935" y="205207"/>
                </a:lnTo>
                <a:lnTo>
                  <a:pt x="611026" y="235544"/>
                </a:lnTo>
                <a:lnTo>
                  <a:pt x="608935" y="265880"/>
                </a:lnTo>
                <a:lnTo>
                  <a:pt x="593254" y="325682"/>
                </a:lnTo>
                <a:lnTo>
                  <a:pt x="561893" y="379032"/>
                </a:lnTo>
                <a:lnTo>
                  <a:pt x="519206" y="422968"/>
                </a:lnTo>
                <a:lnTo>
                  <a:pt x="465892" y="453479"/>
                </a:lnTo>
                <a:lnTo>
                  <a:pt x="406305" y="469170"/>
                </a:lnTo>
                <a:lnTo>
                  <a:pt x="375989" y="471262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43904" y="2998265"/>
            <a:ext cx="313690" cy="9525"/>
          </a:xfrm>
          <a:custGeom>
            <a:avLst/>
            <a:gdLst/>
            <a:ahLst/>
            <a:cxnLst/>
            <a:rect l="l" t="t" r="r" b="b"/>
            <a:pathLst>
              <a:path w="313689" h="9525">
                <a:moveTo>
                  <a:pt x="313266" y="9414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10104" y="1158025"/>
            <a:ext cx="67250" cy="671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3471" y="1786724"/>
            <a:ext cx="66901" cy="66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6922" y="1820196"/>
            <a:ext cx="0" cy="1335405"/>
          </a:xfrm>
          <a:custGeom>
            <a:avLst/>
            <a:gdLst/>
            <a:ahLst/>
            <a:cxnLst/>
            <a:rect l="l" t="t" r="r" b="b"/>
            <a:pathLst>
              <a:path h="1335405">
                <a:moveTo>
                  <a:pt x="0" y="0"/>
                </a:moveTo>
                <a:lnTo>
                  <a:pt x="0" y="1335156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6922" y="3155353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8651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63399" y="3303025"/>
            <a:ext cx="2193925" cy="9525"/>
          </a:xfrm>
          <a:custGeom>
            <a:avLst/>
            <a:gdLst/>
            <a:ahLst/>
            <a:cxnLst/>
            <a:rect l="l" t="t" r="r" b="b"/>
            <a:pathLst>
              <a:path w="2193925" h="9525">
                <a:moveTo>
                  <a:pt x="2193771" y="0"/>
                </a:moveTo>
                <a:lnTo>
                  <a:pt x="0" y="9414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55383" y="3926145"/>
            <a:ext cx="783590" cy="15240"/>
          </a:xfrm>
          <a:custGeom>
            <a:avLst/>
            <a:gdLst/>
            <a:ahLst/>
            <a:cxnLst/>
            <a:rect l="l" t="t" r="r" b="b"/>
            <a:pathLst>
              <a:path w="783589" h="15239">
                <a:moveTo>
                  <a:pt x="783235" y="0"/>
                </a:moveTo>
                <a:lnTo>
                  <a:pt x="0" y="14645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47018" y="4254965"/>
            <a:ext cx="391795" cy="15240"/>
          </a:xfrm>
          <a:custGeom>
            <a:avLst/>
            <a:gdLst/>
            <a:ahLst/>
            <a:cxnLst/>
            <a:rect l="l" t="t" r="r" b="b"/>
            <a:pathLst>
              <a:path w="391795" h="15239">
                <a:moveTo>
                  <a:pt x="391600" y="14645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57170" y="362661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502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63399" y="362661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2193771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29983" y="3593143"/>
            <a:ext cx="66832" cy="66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2429" y="3376426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02429" y="3719891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50732" y="3548159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548303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94605" y="3273735"/>
            <a:ext cx="713740" cy="549910"/>
          </a:xfrm>
          <a:custGeom>
            <a:avLst/>
            <a:gdLst/>
            <a:ahLst/>
            <a:cxnLst/>
            <a:rect l="l" t="t" r="r" b="b"/>
            <a:pathLst>
              <a:path w="713740" h="549910">
                <a:moveTo>
                  <a:pt x="214129" y="0"/>
                </a:moveTo>
                <a:lnTo>
                  <a:pt x="0" y="0"/>
                </a:lnTo>
                <a:lnTo>
                  <a:pt x="26134" y="36613"/>
                </a:lnTo>
                <a:lnTo>
                  <a:pt x="48087" y="75318"/>
                </a:lnTo>
                <a:lnTo>
                  <a:pt x="66904" y="114197"/>
                </a:lnTo>
                <a:lnTo>
                  <a:pt x="80494" y="153949"/>
                </a:lnTo>
                <a:lnTo>
                  <a:pt x="90948" y="193700"/>
                </a:lnTo>
                <a:lnTo>
                  <a:pt x="97046" y="233451"/>
                </a:lnTo>
                <a:lnTo>
                  <a:pt x="99137" y="274423"/>
                </a:lnTo>
                <a:lnTo>
                  <a:pt x="97046" y="315221"/>
                </a:lnTo>
                <a:lnTo>
                  <a:pt x="90948" y="354972"/>
                </a:lnTo>
                <a:lnTo>
                  <a:pt x="80494" y="394723"/>
                </a:lnTo>
                <a:lnTo>
                  <a:pt x="66904" y="434649"/>
                </a:lnTo>
                <a:lnTo>
                  <a:pt x="48087" y="473354"/>
                </a:lnTo>
                <a:lnTo>
                  <a:pt x="26134" y="512060"/>
                </a:lnTo>
                <a:lnTo>
                  <a:pt x="0" y="549719"/>
                </a:lnTo>
                <a:lnTo>
                  <a:pt x="214129" y="549719"/>
                </a:lnTo>
                <a:lnTo>
                  <a:pt x="265353" y="539258"/>
                </a:lnTo>
                <a:lnTo>
                  <a:pt x="315357" y="527751"/>
                </a:lnTo>
                <a:lnTo>
                  <a:pt x="363444" y="514152"/>
                </a:lnTo>
                <a:lnTo>
                  <a:pt x="410487" y="497414"/>
                </a:lnTo>
                <a:lnTo>
                  <a:pt x="454218" y="479631"/>
                </a:lnTo>
                <a:lnTo>
                  <a:pt x="497079" y="459755"/>
                </a:lnTo>
                <a:lnTo>
                  <a:pt x="536804" y="437787"/>
                </a:lnTo>
                <a:lnTo>
                  <a:pt x="573392" y="413727"/>
                </a:lnTo>
                <a:lnTo>
                  <a:pt x="607890" y="388447"/>
                </a:lnTo>
                <a:lnTo>
                  <a:pt x="639077" y="362295"/>
                </a:lnTo>
                <a:lnTo>
                  <a:pt x="667302" y="334050"/>
                </a:lnTo>
                <a:lnTo>
                  <a:pt x="713299" y="274423"/>
                </a:lnTo>
                <a:lnTo>
                  <a:pt x="692392" y="243912"/>
                </a:lnTo>
                <a:lnTo>
                  <a:pt x="667302" y="214622"/>
                </a:lnTo>
                <a:lnTo>
                  <a:pt x="640122" y="186378"/>
                </a:lnTo>
                <a:lnTo>
                  <a:pt x="608935" y="160225"/>
                </a:lnTo>
                <a:lnTo>
                  <a:pt x="574438" y="134073"/>
                </a:lnTo>
                <a:lnTo>
                  <a:pt x="537849" y="111059"/>
                </a:lnTo>
                <a:lnTo>
                  <a:pt x="498125" y="89091"/>
                </a:lnTo>
                <a:lnTo>
                  <a:pt x="455264" y="69041"/>
                </a:lnTo>
                <a:lnTo>
                  <a:pt x="410487" y="50212"/>
                </a:lnTo>
                <a:lnTo>
                  <a:pt x="363444" y="34520"/>
                </a:lnTo>
                <a:lnTo>
                  <a:pt x="315357" y="20921"/>
                </a:lnTo>
                <a:lnTo>
                  <a:pt x="265353" y="8368"/>
                </a:lnTo>
                <a:lnTo>
                  <a:pt x="21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94606" y="3273735"/>
            <a:ext cx="713740" cy="549910"/>
          </a:xfrm>
          <a:custGeom>
            <a:avLst/>
            <a:gdLst/>
            <a:ahLst/>
            <a:cxnLst/>
            <a:rect l="l" t="t" r="r" b="b"/>
            <a:pathLst>
              <a:path w="713740" h="549910">
                <a:moveTo>
                  <a:pt x="713299" y="274423"/>
                </a:moveTo>
                <a:lnTo>
                  <a:pt x="667302" y="334050"/>
                </a:lnTo>
                <a:lnTo>
                  <a:pt x="639077" y="362295"/>
                </a:lnTo>
                <a:lnTo>
                  <a:pt x="607890" y="388447"/>
                </a:lnTo>
                <a:lnTo>
                  <a:pt x="573392" y="413727"/>
                </a:lnTo>
                <a:lnTo>
                  <a:pt x="536804" y="437787"/>
                </a:lnTo>
                <a:lnTo>
                  <a:pt x="497079" y="459755"/>
                </a:lnTo>
                <a:lnTo>
                  <a:pt x="454218" y="479631"/>
                </a:lnTo>
                <a:lnTo>
                  <a:pt x="410487" y="497414"/>
                </a:lnTo>
                <a:lnTo>
                  <a:pt x="363444" y="514152"/>
                </a:lnTo>
                <a:lnTo>
                  <a:pt x="315357" y="527751"/>
                </a:lnTo>
                <a:lnTo>
                  <a:pt x="265353" y="539258"/>
                </a:lnTo>
                <a:lnTo>
                  <a:pt x="214129" y="549719"/>
                </a:lnTo>
                <a:lnTo>
                  <a:pt x="0" y="549719"/>
                </a:lnTo>
                <a:lnTo>
                  <a:pt x="26134" y="512060"/>
                </a:lnTo>
                <a:lnTo>
                  <a:pt x="48087" y="473354"/>
                </a:lnTo>
                <a:lnTo>
                  <a:pt x="66904" y="434649"/>
                </a:lnTo>
                <a:lnTo>
                  <a:pt x="80494" y="394723"/>
                </a:lnTo>
                <a:lnTo>
                  <a:pt x="90948" y="354972"/>
                </a:lnTo>
                <a:lnTo>
                  <a:pt x="97046" y="315221"/>
                </a:lnTo>
                <a:lnTo>
                  <a:pt x="99137" y="274423"/>
                </a:lnTo>
                <a:lnTo>
                  <a:pt x="97046" y="233451"/>
                </a:lnTo>
                <a:lnTo>
                  <a:pt x="90948" y="193700"/>
                </a:lnTo>
                <a:lnTo>
                  <a:pt x="80494" y="153949"/>
                </a:lnTo>
                <a:lnTo>
                  <a:pt x="66904" y="114197"/>
                </a:lnTo>
                <a:lnTo>
                  <a:pt x="48087" y="75318"/>
                </a:lnTo>
                <a:lnTo>
                  <a:pt x="26134" y="36613"/>
                </a:lnTo>
                <a:lnTo>
                  <a:pt x="0" y="0"/>
                </a:lnTo>
                <a:lnTo>
                  <a:pt x="214129" y="0"/>
                </a:lnTo>
                <a:lnTo>
                  <a:pt x="265353" y="8368"/>
                </a:lnTo>
                <a:lnTo>
                  <a:pt x="315357" y="20921"/>
                </a:lnTo>
                <a:lnTo>
                  <a:pt x="363444" y="34520"/>
                </a:lnTo>
                <a:lnTo>
                  <a:pt x="410487" y="50212"/>
                </a:lnTo>
                <a:lnTo>
                  <a:pt x="455264" y="69041"/>
                </a:lnTo>
                <a:lnTo>
                  <a:pt x="498125" y="89091"/>
                </a:lnTo>
                <a:lnTo>
                  <a:pt x="537849" y="111059"/>
                </a:lnTo>
                <a:lnTo>
                  <a:pt x="574438" y="134073"/>
                </a:lnTo>
                <a:lnTo>
                  <a:pt x="608935" y="160225"/>
                </a:lnTo>
                <a:lnTo>
                  <a:pt x="640122" y="186378"/>
                </a:lnTo>
                <a:lnTo>
                  <a:pt x="667302" y="214622"/>
                </a:lnTo>
                <a:lnTo>
                  <a:pt x="692392" y="243912"/>
                </a:lnTo>
                <a:lnTo>
                  <a:pt x="713299" y="274423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97144" y="315535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5718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97144" y="3376426"/>
            <a:ext cx="705485" cy="15240"/>
          </a:xfrm>
          <a:custGeom>
            <a:avLst/>
            <a:gdLst/>
            <a:ahLst/>
            <a:cxnLst/>
            <a:rect l="l" t="t" r="r" b="b"/>
            <a:pathLst>
              <a:path w="705485" h="15239">
                <a:moveTo>
                  <a:pt x="0" y="14645"/>
                </a:moveTo>
                <a:lnTo>
                  <a:pt x="705285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97144" y="3705246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544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97144" y="3705246"/>
            <a:ext cx="705485" cy="15240"/>
          </a:xfrm>
          <a:custGeom>
            <a:avLst/>
            <a:gdLst/>
            <a:ahLst/>
            <a:cxnLst/>
            <a:rect l="l" t="t" r="r" b="b"/>
            <a:pathLst>
              <a:path w="705485" h="15239">
                <a:moveTo>
                  <a:pt x="0" y="0"/>
                </a:moveTo>
                <a:lnTo>
                  <a:pt x="705285" y="14645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02429" y="4868967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02429" y="5212450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30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2" y="5040700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548303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94605" y="4766345"/>
            <a:ext cx="713740" cy="549910"/>
          </a:xfrm>
          <a:custGeom>
            <a:avLst/>
            <a:gdLst/>
            <a:ahLst/>
            <a:cxnLst/>
            <a:rect l="l" t="t" r="r" b="b"/>
            <a:pathLst>
              <a:path w="713740" h="549910">
                <a:moveTo>
                  <a:pt x="214129" y="0"/>
                </a:moveTo>
                <a:lnTo>
                  <a:pt x="0" y="0"/>
                </a:lnTo>
                <a:lnTo>
                  <a:pt x="26134" y="36647"/>
                </a:lnTo>
                <a:lnTo>
                  <a:pt x="48087" y="75388"/>
                </a:lnTo>
                <a:lnTo>
                  <a:pt x="66904" y="114145"/>
                </a:lnTo>
                <a:lnTo>
                  <a:pt x="80494" y="153931"/>
                </a:lnTo>
                <a:lnTo>
                  <a:pt x="90948" y="193718"/>
                </a:lnTo>
                <a:lnTo>
                  <a:pt x="97046" y="233521"/>
                </a:lnTo>
                <a:lnTo>
                  <a:pt x="99137" y="274354"/>
                </a:lnTo>
                <a:lnTo>
                  <a:pt x="97046" y="315203"/>
                </a:lnTo>
                <a:lnTo>
                  <a:pt x="90948" y="354989"/>
                </a:lnTo>
                <a:lnTo>
                  <a:pt x="80494" y="394793"/>
                </a:lnTo>
                <a:lnTo>
                  <a:pt x="66904" y="434579"/>
                </a:lnTo>
                <a:lnTo>
                  <a:pt x="48087" y="473319"/>
                </a:lnTo>
                <a:lnTo>
                  <a:pt x="26134" y="512077"/>
                </a:lnTo>
                <a:lnTo>
                  <a:pt x="0" y="549771"/>
                </a:lnTo>
                <a:lnTo>
                  <a:pt x="214129" y="549771"/>
                </a:lnTo>
                <a:lnTo>
                  <a:pt x="265353" y="539293"/>
                </a:lnTo>
                <a:lnTo>
                  <a:pt x="315357" y="527786"/>
                </a:lnTo>
                <a:lnTo>
                  <a:pt x="363444" y="514169"/>
                </a:lnTo>
                <a:lnTo>
                  <a:pt x="410487" y="497414"/>
                </a:lnTo>
                <a:lnTo>
                  <a:pt x="454218" y="479613"/>
                </a:lnTo>
                <a:lnTo>
                  <a:pt x="497079" y="459720"/>
                </a:lnTo>
                <a:lnTo>
                  <a:pt x="536804" y="437718"/>
                </a:lnTo>
                <a:lnTo>
                  <a:pt x="573392" y="413640"/>
                </a:lnTo>
                <a:lnTo>
                  <a:pt x="607890" y="388499"/>
                </a:lnTo>
                <a:lnTo>
                  <a:pt x="639077" y="362329"/>
                </a:lnTo>
                <a:lnTo>
                  <a:pt x="667302" y="334050"/>
                </a:lnTo>
                <a:lnTo>
                  <a:pt x="713299" y="274354"/>
                </a:lnTo>
                <a:lnTo>
                  <a:pt x="692392" y="243982"/>
                </a:lnTo>
                <a:lnTo>
                  <a:pt x="667302" y="214674"/>
                </a:lnTo>
                <a:lnTo>
                  <a:pt x="640122" y="186395"/>
                </a:lnTo>
                <a:lnTo>
                  <a:pt x="608935" y="160208"/>
                </a:lnTo>
                <a:lnTo>
                  <a:pt x="574438" y="134038"/>
                </a:lnTo>
                <a:lnTo>
                  <a:pt x="537849" y="110989"/>
                </a:lnTo>
                <a:lnTo>
                  <a:pt x="498125" y="89004"/>
                </a:lnTo>
                <a:lnTo>
                  <a:pt x="455264" y="69111"/>
                </a:lnTo>
                <a:lnTo>
                  <a:pt x="410487" y="50264"/>
                </a:lnTo>
                <a:lnTo>
                  <a:pt x="363444" y="34555"/>
                </a:lnTo>
                <a:lnTo>
                  <a:pt x="315357" y="20939"/>
                </a:lnTo>
                <a:lnTo>
                  <a:pt x="265353" y="8368"/>
                </a:lnTo>
                <a:lnTo>
                  <a:pt x="214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94606" y="4766345"/>
            <a:ext cx="713740" cy="549910"/>
          </a:xfrm>
          <a:custGeom>
            <a:avLst/>
            <a:gdLst/>
            <a:ahLst/>
            <a:cxnLst/>
            <a:rect l="l" t="t" r="r" b="b"/>
            <a:pathLst>
              <a:path w="713740" h="549910">
                <a:moveTo>
                  <a:pt x="713299" y="274353"/>
                </a:moveTo>
                <a:lnTo>
                  <a:pt x="667302" y="334050"/>
                </a:lnTo>
                <a:lnTo>
                  <a:pt x="639077" y="362329"/>
                </a:lnTo>
                <a:lnTo>
                  <a:pt x="607890" y="388499"/>
                </a:lnTo>
                <a:lnTo>
                  <a:pt x="573392" y="413640"/>
                </a:lnTo>
                <a:lnTo>
                  <a:pt x="536804" y="437718"/>
                </a:lnTo>
                <a:lnTo>
                  <a:pt x="497079" y="459720"/>
                </a:lnTo>
                <a:lnTo>
                  <a:pt x="454218" y="479613"/>
                </a:lnTo>
                <a:lnTo>
                  <a:pt x="410487" y="497414"/>
                </a:lnTo>
                <a:lnTo>
                  <a:pt x="363444" y="514169"/>
                </a:lnTo>
                <a:lnTo>
                  <a:pt x="315357" y="527786"/>
                </a:lnTo>
                <a:lnTo>
                  <a:pt x="265353" y="539293"/>
                </a:lnTo>
                <a:lnTo>
                  <a:pt x="214129" y="549771"/>
                </a:lnTo>
                <a:lnTo>
                  <a:pt x="0" y="549771"/>
                </a:lnTo>
                <a:lnTo>
                  <a:pt x="26134" y="512077"/>
                </a:lnTo>
                <a:lnTo>
                  <a:pt x="48087" y="473319"/>
                </a:lnTo>
                <a:lnTo>
                  <a:pt x="66904" y="434579"/>
                </a:lnTo>
                <a:lnTo>
                  <a:pt x="80494" y="394793"/>
                </a:lnTo>
                <a:lnTo>
                  <a:pt x="90948" y="354989"/>
                </a:lnTo>
                <a:lnTo>
                  <a:pt x="97046" y="315203"/>
                </a:lnTo>
                <a:lnTo>
                  <a:pt x="99137" y="274353"/>
                </a:lnTo>
                <a:lnTo>
                  <a:pt x="97046" y="233521"/>
                </a:lnTo>
                <a:lnTo>
                  <a:pt x="90948" y="193718"/>
                </a:lnTo>
                <a:lnTo>
                  <a:pt x="80494" y="153931"/>
                </a:lnTo>
                <a:lnTo>
                  <a:pt x="66904" y="114145"/>
                </a:lnTo>
                <a:lnTo>
                  <a:pt x="48087" y="75388"/>
                </a:lnTo>
                <a:lnTo>
                  <a:pt x="26134" y="36647"/>
                </a:lnTo>
                <a:lnTo>
                  <a:pt x="0" y="0"/>
                </a:lnTo>
                <a:lnTo>
                  <a:pt x="214129" y="0"/>
                </a:lnTo>
                <a:lnTo>
                  <a:pt x="265353" y="8368"/>
                </a:lnTo>
                <a:lnTo>
                  <a:pt x="315357" y="20939"/>
                </a:lnTo>
                <a:lnTo>
                  <a:pt x="363444" y="34555"/>
                </a:lnTo>
                <a:lnTo>
                  <a:pt x="410487" y="50264"/>
                </a:lnTo>
                <a:lnTo>
                  <a:pt x="455264" y="69111"/>
                </a:lnTo>
                <a:lnTo>
                  <a:pt x="498125" y="89004"/>
                </a:lnTo>
                <a:lnTo>
                  <a:pt x="537849" y="110989"/>
                </a:lnTo>
                <a:lnTo>
                  <a:pt x="574438" y="134038"/>
                </a:lnTo>
                <a:lnTo>
                  <a:pt x="608935" y="160208"/>
                </a:lnTo>
                <a:lnTo>
                  <a:pt x="640122" y="186395"/>
                </a:lnTo>
                <a:lnTo>
                  <a:pt x="667302" y="214674"/>
                </a:lnTo>
                <a:lnTo>
                  <a:pt x="692392" y="243982"/>
                </a:lnTo>
                <a:lnTo>
                  <a:pt x="713299" y="274353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57170" y="4735974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57170" y="5031285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073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27244" y="4883629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899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22167" y="464799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182767" y="0"/>
                </a:moveTo>
                <a:lnTo>
                  <a:pt x="0" y="0"/>
                </a:lnTo>
                <a:lnTo>
                  <a:pt x="24043" y="34573"/>
                </a:lnTo>
                <a:lnTo>
                  <a:pt x="43906" y="70175"/>
                </a:lnTo>
                <a:lnTo>
                  <a:pt x="59586" y="105776"/>
                </a:lnTo>
                <a:lnTo>
                  <a:pt x="72131" y="142424"/>
                </a:lnTo>
                <a:lnTo>
                  <a:pt x="80494" y="179072"/>
                </a:lnTo>
                <a:lnTo>
                  <a:pt x="84676" y="216784"/>
                </a:lnTo>
                <a:lnTo>
                  <a:pt x="84676" y="254478"/>
                </a:lnTo>
                <a:lnTo>
                  <a:pt x="72131" y="328820"/>
                </a:lnTo>
                <a:lnTo>
                  <a:pt x="59586" y="365485"/>
                </a:lnTo>
                <a:lnTo>
                  <a:pt x="43906" y="401087"/>
                </a:lnTo>
                <a:lnTo>
                  <a:pt x="24043" y="436689"/>
                </a:lnTo>
                <a:lnTo>
                  <a:pt x="0" y="471245"/>
                </a:lnTo>
                <a:lnTo>
                  <a:pt x="182767" y="471245"/>
                </a:lnTo>
                <a:lnTo>
                  <a:pt x="230855" y="461830"/>
                </a:lnTo>
                <a:lnTo>
                  <a:pt x="276852" y="451352"/>
                </a:lnTo>
                <a:lnTo>
                  <a:pt x="321803" y="437735"/>
                </a:lnTo>
                <a:lnTo>
                  <a:pt x="364490" y="422026"/>
                </a:lnTo>
                <a:lnTo>
                  <a:pt x="405260" y="404225"/>
                </a:lnTo>
                <a:lnTo>
                  <a:pt x="442893" y="385378"/>
                </a:lnTo>
                <a:lnTo>
                  <a:pt x="478437" y="363393"/>
                </a:lnTo>
                <a:lnTo>
                  <a:pt x="511889" y="340344"/>
                </a:lnTo>
                <a:lnTo>
                  <a:pt x="568165" y="291126"/>
                </a:lnTo>
                <a:lnTo>
                  <a:pt x="611026" y="235631"/>
                </a:lnTo>
                <a:lnTo>
                  <a:pt x="591164" y="207352"/>
                </a:lnTo>
                <a:lnTo>
                  <a:pt x="542031" y="154995"/>
                </a:lnTo>
                <a:lnTo>
                  <a:pt x="511889" y="129854"/>
                </a:lnTo>
                <a:lnTo>
                  <a:pt x="479482" y="106823"/>
                </a:lnTo>
                <a:lnTo>
                  <a:pt x="443939" y="85883"/>
                </a:lnTo>
                <a:lnTo>
                  <a:pt x="405260" y="65973"/>
                </a:lnTo>
                <a:lnTo>
                  <a:pt x="364490" y="49218"/>
                </a:lnTo>
                <a:lnTo>
                  <a:pt x="321803" y="33509"/>
                </a:lnTo>
                <a:lnTo>
                  <a:pt x="276852" y="19910"/>
                </a:lnTo>
                <a:lnTo>
                  <a:pt x="230855" y="8386"/>
                </a:lnTo>
                <a:lnTo>
                  <a:pt x="182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22167" y="464799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611026" y="235631"/>
                </a:moveTo>
                <a:lnTo>
                  <a:pt x="568165" y="291126"/>
                </a:lnTo>
                <a:lnTo>
                  <a:pt x="511889" y="340344"/>
                </a:lnTo>
                <a:lnTo>
                  <a:pt x="478437" y="363393"/>
                </a:lnTo>
                <a:lnTo>
                  <a:pt x="442893" y="385378"/>
                </a:lnTo>
                <a:lnTo>
                  <a:pt x="405260" y="404225"/>
                </a:lnTo>
                <a:lnTo>
                  <a:pt x="364490" y="422026"/>
                </a:lnTo>
                <a:lnTo>
                  <a:pt x="321803" y="437735"/>
                </a:lnTo>
                <a:lnTo>
                  <a:pt x="276852" y="451352"/>
                </a:lnTo>
                <a:lnTo>
                  <a:pt x="230855" y="461830"/>
                </a:lnTo>
                <a:lnTo>
                  <a:pt x="182767" y="471245"/>
                </a:lnTo>
                <a:lnTo>
                  <a:pt x="0" y="471245"/>
                </a:lnTo>
                <a:lnTo>
                  <a:pt x="24043" y="436689"/>
                </a:lnTo>
                <a:lnTo>
                  <a:pt x="43906" y="401087"/>
                </a:lnTo>
                <a:lnTo>
                  <a:pt x="59586" y="365485"/>
                </a:lnTo>
                <a:lnTo>
                  <a:pt x="72131" y="328820"/>
                </a:lnTo>
                <a:lnTo>
                  <a:pt x="80494" y="292172"/>
                </a:lnTo>
                <a:lnTo>
                  <a:pt x="84676" y="254478"/>
                </a:lnTo>
                <a:lnTo>
                  <a:pt x="84676" y="216784"/>
                </a:lnTo>
                <a:lnTo>
                  <a:pt x="72131" y="142424"/>
                </a:lnTo>
                <a:lnTo>
                  <a:pt x="59586" y="105776"/>
                </a:lnTo>
                <a:lnTo>
                  <a:pt x="43906" y="70175"/>
                </a:lnTo>
                <a:lnTo>
                  <a:pt x="24043" y="34573"/>
                </a:lnTo>
                <a:lnTo>
                  <a:pt x="0" y="0"/>
                </a:lnTo>
                <a:lnTo>
                  <a:pt x="182767" y="0"/>
                </a:lnTo>
                <a:lnTo>
                  <a:pt x="230855" y="8386"/>
                </a:lnTo>
                <a:lnTo>
                  <a:pt x="276852" y="19910"/>
                </a:lnTo>
                <a:lnTo>
                  <a:pt x="321803" y="33509"/>
                </a:lnTo>
                <a:lnTo>
                  <a:pt x="364490" y="49218"/>
                </a:lnTo>
                <a:lnTo>
                  <a:pt x="405260" y="65973"/>
                </a:lnTo>
                <a:lnTo>
                  <a:pt x="443939" y="85883"/>
                </a:lnTo>
                <a:lnTo>
                  <a:pt x="479482" y="106823"/>
                </a:lnTo>
                <a:lnTo>
                  <a:pt x="511889" y="129854"/>
                </a:lnTo>
                <a:lnTo>
                  <a:pt x="542031" y="154995"/>
                </a:lnTo>
                <a:lnTo>
                  <a:pt x="591164" y="207352"/>
                </a:lnTo>
                <a:lnTo>
                  <a:pt x="611026" y="235631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22167" y="464799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375989" y="0"/>
                </a:moveTo>
                <a:lnTo>
                  <a:pt x="0" y="0"/>
                </a:lnTo>
                <a:lnTo>
                  <a:pt x="0" y="471245"/>
                </a:lnTo>
                <a:lnTo>
                  <a:pt x="375989" y="471245"/>
                </a:lnTo>
                <a:lnTo>
                  <a:pt x="406305" y="469153"/>
                </a:lnTo>
                <a:lnTo>
                  <a:pt x="465892" y="453444"/>
                </a:lnTo>
                <a:lnTo>
                  <a:pt x="519206" y="423072"/>
                </a:lnTo>
                <a:lnTo>
                  <a:pt x="561893" y="379084"/>
                </a:lnTo>
                <a:lnTo>
                  <a:pt x="593254" y="325682"/>
                </a:lnTo>
                <a:lnTo>
                  <a:pt x="608935" y="266002"/>
                </a:lnTo>
                <a:lnTo>
                  <a:pt x="611026" y="235631"/>
                </a:lnTo>
                <a:lnTo>
                  <a:pt x="608935" y="205259"/>
                </a:lnTo>
                <a:lnTo>
                  <a:pt x="593254" y="145563"/>
                </a:lnTo>
                <a:lnTo>
                  <a:pt x="561893" y="92160"/>
                </a:lnTo>
                <a:lnTo>
                  <a:pt x="519206" y="48172"/>
                </a:lnTo>
                <a:lnTo>
                  <a:pt x="465892" y="17818"/>
                </a:lnTo>
                <a:lnTo>
                  <a:pt x="406305" y="2109"/>
                </a:lnTo>
                <a:lnTo>
                  <a:pt x="37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22167" y="4647998"/>
            <a:ext cx="611505" cy="471805"/>
          </a:xfrm>
          <a:custGeom>
            <a:avLst/>
            <a:gdLst/>
            <a:ahLst/>
            <a:cxnLst/>
            <a:rect l="l" t="t" r="r" b="b"/>
            <a:pathLst>
              <a:path w="611504" h="471804">
                <a:moveTo>
                  <a:pt x="375989" y="471245"/>
                </a:moveTo>
                <a:lnTo>
                  <a:pt x="0" y="471245"/>
                </a:lnTo>
                <a:lnTo>
                  <a:pt x="0" y="0"/>
                </a:lnTo>
                <a:lnTo>
                  <a:pt x="375989" y="0"/>
                </a:lnTo>
                <a:lnTo>
                  <a:pt x="406305" y="2109"/>
                </a:lnTo>
                <a:lnTo>
                  <a:pt x="465892" y="17818"/>
                </a:lnTo>
                <a:lnTo>
                  <a:pt x="519206" y="48172"/>
                </a:lnTo>
                <a:lnTo>
                  <a:pt x="561893" y="92160"/>
                </a:lnTo>
                <a:lnTo>
                  <a:pt x="593254" y="145563"/>
                </a:lnTo>
                <a:lnTo>
                  <a:pt x="608935" y="205259"/>
                </a:lnTo>
                <a:lnTo>
                  <a:pt x="611026" y="235631"/>
                </a:lnTo>
                <a:lnTo>
                  <a:pt x="608935" y="266002"/>
                </a:lnTo>
                <a:lnTo>
                  <a:pt x="593254" y="325682"/>
                </a:lnTo>
                <a:lnTo>
                  <a:pt x="561893" y="379084"/>
                </a:lnTo>
                <a:lnTo>
                  <a:pt x="519206" y="423072"/>
                </a:lnTo>
                <a:lnTo>
                  <a:pt x="465892" y="453444"/>
                </a:lnTo>
                <a:lnTo>
                  <a:pt x="406305" y="469153"/>
                </a:lnTo>
                <a:lnTo>
                  <a:pt x="375989" y="471245"/>
                </a:lnTo>
                <a:close/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57170" y="408846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511"/>
                </a:lnTo>
              </a:path>
            </a:pathLst>
          </a:custGeom>
          <a:ln w="4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97144" y="4868967"/>
            <a:ext cx="705485" cy="15240"/>
          </a:xfrm>
          <a:custGeom>
            <a:avLst/>
            <a:gdLst/>
            <a:ahLst/>
            <a:cxnLst/>
            <a:rect l="l" t="t" r="r" b="b"/>
            <a:pathLst>
              <a:path w="705485" h="15239">
                <a:moveTo>
                  <a:pt x="705285" y="0"/>
                </a:moveTo>
                <a:lnTo>
                  <a:pt x="0" y="14662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71764" y="5197787"/>
            <a:ext cx="4231005" cy="15240"/>
          </a:xfrm>
          <a:custGeom>
            <a:avLst/>
            <a:gdLst/>
            <a:ahLst/>
            <a:cxnLst/>
            <a:rect l="l" t="t" r="r" b="b"/>
            <a:pathLst>
              <a:path w="4231005" h="15239">
                <a:moveTo>
                  <a:pt x="4230665" y="14662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38348" y="5164280"/>
            <a:ext cx="66849" cy="670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9983" y="5007193"/>
            <a:ext cx="66832" cy="670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63399" y="5031285"/>
            <a:ext cx="2193925" cy="9525"/>
          </a:xfrm>
          <a:custGeom>
            <a:avLst/>
            <a:gdLst/>
            <a:ahLst/>
            <a:cxnLst/>
            <a:rect l="l" t="t" r="r" b="b"/>
            <a:pathLst>
              <a:path w="2193925" h="9525">
                <a:moveTo>
                  <a:pt x="2193771" y="0"/>
                </a:moveTo>
                <a:lnTo>
                  <a:pt x="0" y="9414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23894" y="4064406"/>
            <a:ext cx="66727" cy="669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220834" y="1740661"/>
            <a:ext cx="11620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latin typeface="Times New Roman"/>
                <a:cs typeface="Times New Roman"/>
              </a:rPr>
              <a:t>f</a:t>
            </a:r>
            <a:r>
              <a:rPr sz="900" spc="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220834" y="797962"/>
            <a:ext cx="11620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latin typeface="Times New Roman"/>
                <a:cs typeface="Times New Roman"/>
              </a:rPr>
              <a:t>f</a:t>
            </a:r>
            <a:r>
              <a:rPr sz="900" spc="5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59513" y="3451887"/>
            <a:ext cx="11620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latin typeface="Times New Roman"/>
                <a:cs typeface="Times New Roman"/>
              </a:rPr>
              <a:t>f</a:t>
            </a:r>
            <a:r>
              <a:rPr sz="900" spc="5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259513" y="4944462"/>
            <a:ext cx="11620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latin typeface="Times New Roman"/>
                <a:cs typeface="Times New Roman"/>
              </a:rPr>
              <a:t>f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360389" y="362661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91610" y="362661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195312" y="0"/>
                </a:moveTo>
                <a:lnTo>
                  <a:pt x="0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60389" y="362661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357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91610" y="362661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312" y="0"/>
                </a:lnTo>
              </a:path>
            </a:pathLst>
          </a:custGeom>
          <a:ln w="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56747" y="3509279"/>
            <a:ext cx="270510" cy="236220"/>
          </a:xfrm>
          <a:custGeom>
            <a:avLst/>
            <a:gdLst/>
            <a:ahLst/>
            <a:cxnLst/>
            <a:rect l="l" t="t" r="r" b="b"/>
            <a:pathLst>
              <a:path w="270510" h="236220">
                <a:moveTo>
                  <a:pt x="0" y="0"/>
                </a:moveTo>
                <a:lnTo>
                  <a:pt x="0" y="235718"/>
                </a:lnTo>
                <a:lnTo>
                  <a:pt x="234862" y="117336"/>
                </a:lnTo>
                <a:lnTo>
                  <a:pt x="0" y="0"/>
                </a:lnTo>
                <a:close/>
              </a:path>
              <a:path w="270510" h="236220">
                <a:moveTo>
                  <a:pt x="255770" y="100598"/>
                </a:moveTo>
                <a:lnTo>
                  <a:pt x="248452" y="100598"/>
                </a:lnTo>
                <a:lnTo>
                  <a:pt x="241135" y="103737"/>
                </a:lnTo>
                <a:lnTo>
                  <a:pt x="236953" y="110013"/>
                </a:lnTo>
                <a:lnTo>
                  <a:pt x="234862" y="117336"/>
                </a:lnTo>
                <a:lnTo>
                  <a:pt x="236953" y="124658"/>
                </a:lnTo>
                <a:lnTo>
                  <a:pt x="241135" y="130935"/>
                </a:lnTo>
                <a:lnTo>
                  <a:pt x="248452" y="134073"/>
                </a:lnTo>
                <a:lnTo>
                  <a:pt x="255770" y="134073"/>
                </a:lnTo>
                <a:lnTo>
                  <a:pt x="263088" y="130935"/>
                </a:lnTo>
                <a:lnTo>
                  <a:pt x="268314" y="124658"/>
                </a:lnTo>
                <a:lnTo>
                  <a:pt x="270405" y="117336"/>
                </a:lnTo>
                <a:lnTo>
                  <a:pt x="268314" y="110013"/>
                </a:lnTo>
                <a:lnTo>
                  <a:pt x="263088" y="103737"/>
                </a:lnTo>
                <a:lnTo>
                  <a:pt x="255770" y="10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54658" y="3507190"/>
            <a:ext cx="274584" cy="2398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1591820"/>
            <a:ext cx="7073900" cy="21145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290"/>
              </a:spcBef>
              <a:tabLst>
                <a:tab pos="2318385" algn="l"/>
              </a:tabLst>
            </a:pPr>
            <a:r>
              <a:rPr sz="2300" dirty="0">
                <a:latin typeface="Times New Roman"/>
                <a:cs typeface="Times New Roman"/>
              </a:rPr>
              <a:t>Minimisasi</a:t>
            </a:r>
            <a:r>
              <a:rPr sz="2300" spc="4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fungsi	</a:t>
            </a:r>
            <a:r>
              <a:rPr sz="2300" spc="5" dirty="0">
                <a:latin typeface="Times New Roman"/>
                <a:cs typeface="Times New Roman"/>
              </a:rPr>
              <a:t>Boolean </a:t>
            </a:r>
            <a:r>
              <a:rPr sz="2300" dirty="0">
                <a:latin typeface="Times New Roman"/>
                <a:cs typeface="Times New Roman"/>
              </a:rPr>
              <a:t>berikut (hasil penyederhanaan  </a:t>
            </a:r>
            <a:r>
              <a:rPr sz="2300" spc="5" dirty="0">
                <a:latin typeface="Times New Roman"/>
                <a:cs typeface="Times New Roman"/>
              </a:rPr>
              <a:t>dalam </a:t>
            </a:r>
            <a:r>
              <a:rPr sz="2300" dirty="0">
                <a:latin typeface="Times New Roman"/>
                <a:cs typeface="Times New Roman"/>
              </a:rPr>
              <a:t>bentuk </a:t>
            </a:r>
            <a:r>
              <a:rPr sz="2300" spc="-5" dirty="0">
                <a:latin typeface="Times New Roman"/>
                <a:cs typeface="Times New Roman"/>
              </a:rPr>
              <a:t>baku </a:t>
            </a:r>
            <a:r>
              <a:rPr sz="2300" dirty="0">
                <a:latin typeface="Times New Roman"/>
                <a:cs typeface="Times New Roman"/>
              </a:rPr>
              <a:t>SOP </a:t>
            </a:r>
            <a:r>
              <a:rPr sz="2300" spc="5" dirty="0">
                <a:latin typeface="Times New Roman"/>
                <a:cs typeface="Times New Roman"/>
              </a:rPr>
              <a:t>dan </a:t>
            </a:r>
            <a:r>
              <a:rPr sz="2300" dirty="0">
                <a:latin typeface="Times New Roman"/>
                <a:cs typeface="Times New Roman"/>
              </a:rPr>
              <a:t>bentuk </a:t>
            </a:r>
            <a:r>
              <a:rPr sz="2300" spc="5" dirty="0">
                <a:latin typeface="Times New Roman"/>
                <a:cs typeface="Times New Roman"/>
              </a:rPr>
              <a:t>baku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POS):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673735">
              <a:lnSpc>
                <a:spcPct val="100000"/>
              </a:lnSpc>
            </a:pP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w</a:t>
            </a:r>
            <a:r>
              <a:rPr sz="2300" dirty="0">
                <a:latin typeface="Times New Roman"/>
                <a:cs typeface="Times New Roman"/>
              </a:rPr>
              <a:t>,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spc="-5" dirty="0">
                <a:latin typeface="Times New Roman"/>
                <a:cs typeface="Times New Roman"/>
              </a:rPr>
              <a:t>, </a:t>
            </a:r>
            <a:r>
              <a:rPr sz="2300" i="1" spc="5" dirty="0">
                <a:latin typeface="Times New Roman"/>
                <a:cs typeface="Times New Roman"/>
              </a:rPr>
              <a:t>y</a:t>
            </a:r>
            <a:r>
              <a:rPr sz="2300" spc="5" dirty="0">
                <a:latin typeface="Times New Roman"/>
                <a:cs typeface="Times New Roman"/>
              </a:rPr>
              <a:t>, </a:t>
            </a:r>
            <a:r>
              <a:rPr sz="2300" i="1" spc="-5" dirty="0">
                <a:latin typeface="Times New Roman"/>
                <a:cs typeface="Times New Roman"/>
              </a:rPr>
              <a:t>z</a:t>
            </a: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5" dirty="0">
                <a:latin typeface="Times New Roman"/>
                <a:cs typeface="Times New Roman"/>
              </a:rPr>
              <a:t>= </a:t>
            </a:r>
            <a:r>
              <a:rPr sz="2300" spc="5" dirty="0">
                <a:latin typeface="Symbol"/>
                <a:cs typeface="Symbol"/>
              </a:rPr>
              <a:t>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(1, </a:t>
            </a:r>
            <a:r>
              <a:rPr sz="2300" spc="-10" dirty="0">
                <a:latin typeface="Times New Roman"/>
                <a:cs typeface="Times New Roman"/>
              </a:rPr>
              <a:t>3, 7, </a:t>
            </a:r>
            <a:r>
              <a:rPr sz="2300" spc="5" dirty="0">
                <a:latin typeface="Times New Roman"/>
                <a:cs typeface="Times New Roman"/>
              </a:rPr>
              <a:t>11,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15)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Times New Roman"/>
                <a:cs typeface="Times New Roman"/>
              </a:rPr>
              <a:t>dengan </a:t>
            </a:r>
            <a:r>
              <a:rPr sz="2300" dirty="0">
                <a:latin typeface="Times New Roman"/>
                <a:cs typeface="Times New Roman"/>
              </a:rPr>
              <a:t>kondisi </a:t>
            </a:r>
            <a:r>
              <a:rPr sz="2300" i="1" spc="5" dirty="0">
                <a:latin typeface="Times New Roman"/>
                <a:cs typeface="Times New Roman"/>
              </a:rPr>
              <a:t>don’t </a:t>
            </a:r>
            <a:r>
              <a:rPr sz="2300" i="1" dirty="0">
                <a:latin typeface="Times New Roman"/>
                <a:cs typeface="Times New Roman"/>
              </a:rPr>
              <a:t>care </a:t>
            </a:r>
            <a:r>
              <a:rPr sz="2300" dirty="0">
                <a:latin typeface="Times New Roman"/>
                <a:cs typeface="Times New Roman"/>
              </a:rPr>
              <a:t>adalah </a:t>
            </a:r>
            <a:r>
              <a:rPr sz="2300" i="1" dirty="0">
                <a:latin typeface="Times New Roman"/>
                <a:cs typeface="Times New Roman"/>
              </a:rPr>
              <a:t>d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w</a:t>
            </a:r>
            <a:r>
              <a:rPr sz="2300" dirty="0">
                <a:latin typeface="Times New Roman"/>
                <a:cs typeface="Times New Roman"/>
              </a:rPr>
              <a:t>, </a:t>
            </a:r>
            <a:r>
              <a:rPr sz="2300" i="1" spc="5" dirty="0">
                <a:latin typeface="Times New Roman"/>
                <a:cs typeface="Times New Roman"/>
              </a:rPr>
              <a:t>x</a:t>
            </a:r>
            <a:r>
              <a:rPr sz="2300" spc="5" dirty="0">
                <a:latin typeface="Times New Roman"/>
                <a:cs typeface="Times New Roman"/>
              </a:rPr>
              <a:t>, </a:t>
            </a: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spc="-5" dirty="0">
                <a:latin typeface="Times New Roman"/>
                <a:cs typeface="Times New Roman"/>
              </a:rPr>
              <a:t>, </a:t>
            </a:r>
            <a:r>
              <a:rPr sz="2300" i="1" spc="-5" dirty="0">
                <a:latin typeface="Times New Roman"/>
                <a:cs typeface="Times New Roman"/>
              </a:rPr>
              <a:t>z</a:t>
            </a: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5" dirty="0">
                <a:latin typeface="Times New Roman"/>
                <a:cs typeface="Times New Roman"/>
              </a:rPr>
              <a:t>= </a:t>
            </a:r>
            <a:r>
              <a:rPr sz="2300" spc="5" dirty="0">
                <a:latin typeface="Symbol"/>
                <a:cs typeface="Symbol"/>
              </a:rPr>
              <a:t>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(0, 2,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5)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502267"/>
            <a:ext cx="4509135" cy="644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20"/>
              </a:spcBef>
            </a:pPr>
            <a:r>
              <a:rPr sz="2050" u="heavy" spc="5" dirty="0">
                <a:uFill>
                  <a:solidFill>
                    <a:srgbClr val="000000"/>
                  </a:solidFill>
                </a:uFill>
              </a:rPr>
              <a:t>Penyelesaian</a:t>
            </a:r>
            <a:r>
              <a:rPr sz="2050" spc="5" dirty="0"/>
              <a:t>:</a:t>
            </a:r>
            <a:endParaRPr sz="2050"/>
          </a:p>
          <a:p>
            <a:pPr marL="12700">
              <a:lnSpc>
                <a:spcPts val="2420"/>
              </a:lnSpc>
            </a:pPr>
            <a:r>
              <a:rPr sz="2050" spc="5" dirty="0"/>
              <a:t>Peta Karnaugh dari </a:t>
            </a:r>
            <a:r>
              <a:rPr sz="2050" spc="10" dirty="0"/>
              <a:t>fungsi </a:t>
            </a:r>
            <a:r>
              <a:rPr sz="2050" spc="5" dirty="0"/>
              <a:t>tersebut</a:t>
            </a:r>
            <a:r>
              <a:rPr sz="2050" spc="25" dirty="0"/>
              <a:t> </a:t>
            </a:r>
            <a:r>
              <a:rPr sz="2050" spc="5" dirty="0"/>
              <a:t>adalah: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4401230" y="1851923"/>
            <a:ext cx="0" cy="1572260"/>
          </a:xfrm>
          <a:custGeom>
            <a:avLst/>
            <a:gdLst/>
            <a:ahLst/>
            <a:cxnLst/>
            <a:rect l="l" t="t" r="r" b="b"/>
            <a:pathLst>
              <a:path h="1572260">
                <a:moveTo>
                  <a:pt x="0" y="0"/>
                </a:moveTo>
                <a:lnTo>
                  <a:pt x="0" y="1571728"/>
                </a:lnTo>
              </a:path>
            </a:pathLst>
          </a:custGeom>
          <a:ln w="10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102" y="1851923"/>
            <a:ext cx="0" cy="1572260"/>
          </a:xfrm>
          <a:custGeom>
            <a:avLst/>
            <a:gdLst/>
            <a:ahLst/>
            <a:cxnLst/>
            <a:rect l="l" t="t" r="r" b="b"/>
            <a:pathLst>
              <a:path h="1572260">
                <a:moveTo>
                  <a:pt x="0" y="0"/>
                </a:moveTo>
                <a:lnTo>
                  <a:pt x="0" y="1571728"/>
                </a:lnTo>
              </a:path>
            </a:pathLst>
          </a:custGeom>
          <a:ln w="10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3110" y="224496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129" y="0"/>
                </a:lnTo>
              </a:path>
            </a:pathLst>
          </a:custGeom>
          <a:ln w="10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3110" y="2637714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129" y="0"/>
                </a:lnTo>
              </a:path>
            </a:pathLst>
          </a:custGeom>
          <a:ln w="10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9367" y="1851923"/>
            <a:ext cx="0" cy="1572260"/>
          </a:xfrm>
          <a:custGeom>
            <a:avLst/>
            <a:gdLst/>
            <a:ahLst/>
            <a:cxnLst/>
            <a:rect l="l" t="t" r="r" b="b"/>
            <a:pathLst>
              <a:path h="1572260">
                <a:moveTo>
                  <a:pt x="0" y="0"/>
                </a:moveTo>
                <a:lnTo>
                  <a:pt x="0" y="1571728"/>
                </a:lnTo>
              </a:path>
            </a:pathLst>
          </a:custGeom>
          <a:ln w="10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3110" y="3030902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129" y="0"/>
                </a:lnTo>
              </a:path>
            </a:pathLst>
          </a:custGeom>
          <a:ln w="10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3110" y="1851923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129" y="0"/>
                </a:lnTo>
              </a:path>
            </a:pathLst>
          </a:custGeom>
          <a:ln w="10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3110" y="1851923"/>
            <a:ext cx="0" cy="1572260"/>
          </a:xfrm>
          <a:custGeom>
            <a:avLst/>
            <a:gdLst/>
            <a:ahLst/>
            <a:cxnLst/>
            <a:rect l="l" t="t" r="r" b="b"/>
            <a:pathLst>
              <a:path h="1572260">
                <a:moveTo>
                  <a:pt x="0" y="0"/>
                </a:moveTo>
                <a:lnTo>
                  <a:pt x="0" y="1571728"/>
                </a:lnTo>
              </a:path>
            </a:pathLst>
          </a:custGeom>
          <a:ln w="10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3110" y="1851923"/>
            <a:ext cx="1836420" cy="1572260"/>
          </a:xfrm>
          <a:custGeom>
            <a:avLst/>
            <a:gdLst/>
            <a:ahLst/>
            <a:cxnLst/>
            <a:rect l="l" t="t" r="r" b="b"/>
            <a:pathLst>
              <a:path w="1836420" h="1572260">
                <a:moveTo>
                  <a:pt x="0" y="1571728"/>
                </a:moveTo>
                <a:lnTo>
                  <a:pt x="1836129" y="1571728"/>
                </a:lnTo>
                <a:lnTo>
                  <a:pt x="1836129" y="0"/>
                </a:lnTo>
              </a:path>
            </a:pathLst>
          </a:custGeom>
          <a:ln w="10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9237" y="1580930"/>
            <a:ext cx="1714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7357" y="1580930"/>
            <a:ext cx="5651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5765" algn="l"/>
              </a:tabLst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r>
              <a:rPr sz="1150" spc="-1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0946" y="1580930"/>
            <a:ext cx="1714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9219" y="2366867"/>
            <a:ext cx="17272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01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9219" y="2785936"/>
            <a:ext cx="1714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9219" y="3152658"/>
            <a:ext cx="1714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276" y="1926596"/>
            <a:ext cx="35369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0"/>
              </a:spcBef>
            </a:pPr>
            <a:r>
              <a:rPr sz="1150" i="1" spc="-1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1230" y="1851923"/>
            <a:ext cx="460375" cy="393065"/>
          </a:xfrm>
          <a:prstGeom prst="rect">
            <a:avLst/>
          </a:prstGeom>
          <a:ln w="10331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675"/>
              </a:spcBef>
            </a:pP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1102" y="1851923"/>
            <a:ext cx="458470" cy="393065"/>
          </a:xfrm>
          <a:prstGeom prst="rect">
            <a:avLst/>
          </a:prstGeom>
          <a:ln w="10331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0892" y="1942242"/>
            <a:ext cx="35369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1150" i="1" spc="-1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8276" y="2335430"/>
            <a:ext cx="35369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1230" y="2244965"/>
            <a:ext cx="460375" cy="393065"/>
          </a:xfrm>
          <a:prstGeom prst="rect">
            <a:avLst/>
          </a:prstGeom>
          <a:ln w="10331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00"/>
              </a:spcBef>
            </a:pPr>
            <a:r>
              <a:rPr sz="1150" i="1" spc="-1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1102" y="2244965"/>
            <a:ext cx="458470" cy="393065"/>
          </a:xfrm>
          <a:prstGeom prst="rect">
            <a:avLst/>
          </a:prstGeom>
          <a:ln w="10331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0892" y="2335430"/>
            <a:ext cx="35369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55892" y="2728471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9171" y="2721453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1102" y="2637714"/>
            <a:ext cx="458470" cy="393700"/>
          </a:xfrm>
          <a:prstGeom prst="rect">
            <a:avLst/>
          </a:prstGeom>
          <a:ln w="10331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50" spc="-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5892" y="3121220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3771" y="3121220"/>
            <a:ext cx="12757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29590" algn="l"/>
                <a:tab pos="987425" algn="l"/>
              </a:tabLst>
            </a:pPr>
            <a:r>
              <a:rPr sz="1150" spc="-10" dirty="0">
                <a:latin typeface="Times New Roman"/>
                <a:cs typeface="Times New Roman"/>
              </a:rPr>
              <a:t>0	</a:t>
            </a:r>
            <a:r>
              <a:rPr sz="1725" spc="-15" baseline="4830" dirty="0">
                <a:latin typeface="Times New Roman"/>
                <a:cs typeface="Times New Roman"/>
              </a:rPr>
              <a:t>1	</a:t>
            </a:r>
            <a:r>
              <a:rPr sz="1725" spc="-15" baseline="2415" dirty="0">
                <a:latin typeface="Times New Roman"/>
                <a:cs typeface="Times New Roman"/>
              </a:rPr>
              <a:t>0</a:t>
            </a:r>
            <a:endParaRPr sz="1725" baseline="241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20892" y="2721453"/>
            <a:ext cx="35369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9844" y="1440492"/>
            <a:ext cx="330835" cy="7594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65"/>
              </a:spcBef>
            </a:pPr>
            <a:r>
              <a:rPr sz="1150" i="1" spc="-5" dirty="0">
                <a:latin typeface="Times New Roman"/>
                <a:cs typeface="Times New Roman"/>
              </a:rPr>
              <a:t>yz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50" i="1" spc="-15" dirty="0">
                <a:latin typeface="Times New Roman"/>
                <a:cs typeface="Times New Roman"/>
              </a:rPr>
              <a:t>wx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150" spc="-5" dirty="0">
                <a:latin typeface="Times New Roman"/>
                <a:cs typeface="Times New Roman"/>
              </a:rPr>
              <a:t>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14234" y="1525558"/>
            <a:ext cx="328930" cy="326390"/>
          </a:xfrm>
          <a:custGeom>
            <a:avLst/>
            <a:gdLst/>
            <a:ahLst/>
            <a:cxnLst/>
            <a:rect l="l" t="t" r="r" b="b"/>
            <a:pathLst>
              <a:path w="328929" h="326389">
                <a:moveTo>
                  <a:pt x="328876" y="326364"/>
                </a:moveTo>
                <a:lnTo>
                  <a:pt x="0" y="0"/>
                </a:lnTo>
              </a:path>
            </a:pathLst>
          </a:custGeom>
          <a:ln w="10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0974" y="1949599"/>
            <a:ext cx="655955" cy="590550"/>
          </a:xfrm>
          <a:custGeom>
            <a:avLst/>
            <a:gdLst/>
            <a:ahLst/>
            <a:cxnLst/>
            <a:rect l="l" t="t" r="r" b="b"/>
            <a:pathLst>
              <a:path w="655954" h="590550">
                <a:moveTo>
                  <a:pt x="524420" y="590439"/>
                </a:moveTo>
                <a:lnTo>
                  <a:pt x="580352" y="576548"/>
                </a:lnTo>
                <a:lnTo>
                  <a:pt x="625916" y="541602"/>
                </a:lnTo>
                <a:lnTo>
                  <a:pt x="652349" y="487354"/>
                </a:lnTo>
                <a:lnTo>
                  <a:pt x="655854" y="459572"/>
                </a:lnTo>
                <a:lnTo>
                  <a:pt x="655854" y="131306"/>
                </a:lnTo>
                <a:lnTo>
                  <a:pt x="641688" y="75303"/>
                </a:lnTo>
                <a:lnTo>
                  <a:pt x="604887" y="29975"/>
                </a:lnTo>
                <a:lnTo>
                  <a:pt x="552605" y="3655"/>
                </a:lnTo>
                <a:lnTo>
                  <a:pt x="524420" y="0"/>
                </a:lnTo>
                <a:lnTo>
                  <a:pt x="131141" y="0"/>
                </a:lnTo>
                <a:lnTo>
                  <a:pt x="73456" y="14329"/>
                </a:lnTo>
                <a:lnTo>
                  <a:pt x="27747" y="49276"/>
                </a:lnTo>
                <a:lnTo>
                  <a:pt x="1752" y="103085"/>
                </a:lnTo>
                <a:lnTo>
                  <a:pt x="0" y="131306"/>
                </a:lnTo>
                <a:lnTo>
                  <a:pt x="0" y="459572"/>
                </a:lnTo>
                <a:lnTo>
                  <a:pt x="12121" y="515574"/>
                </a:lnTo>
                <a:lnTo>
                  <a:pt x="48776" y="560757"/>
                </a:lnTo>
                <a:lnTo>
                  <a:pt x="101203" y="586784"/>
                </a:lnTo>
                <a:lnTo>
                  <a:pt x="131141" y="590439"/>
                </a:lnTo>
                <a:lnTo>
                  <a:pt x="524420" y="590439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5943" y="1918307"/>
            <a:ext cx="328930" cy="1440815"/>
          </a:xfrm>
          <a:custGeom>
            <a:avLst/>
            <a:gdLst/>
            <a:ahLst/>
            <a:cxnLst/>
            <a:rect l="l" t="t" r="r" b="b"/>
            <a:pathLst>
              <a:path w="328929" h="1440814">
                <a:moveTo>
                  <a:pt x="197442" y="1440714"/>
                </a:moveTo>
                <a:lnTo>
                  <a:pt x="253375" y="1426823"/>
                </a:lnTo>
                <a:lnTo>
                  <a:pt x="298938" y="1390121"/>
                </a:lnTo>
                <a:lnTo>
                  <a:pt x="325371" y="1337628"/>
                </a:lnTo>
                <a:lnTo>
                  <a:pt x="328876" y="1309846"/>
                </a:lnTo>
                <a:lnTo>
                  <a:pt x="328876" y="131160"/>
                </a:lnTo>
                <a:lnTo>
                  <a:pt x="314564" y="73402"/>
                </a:lnTo>
                <a:lnTo>
                  <a:pt x="279661" y="28074"/>
                </a:lnTo>
                <a:lnTo>
                  <a:pt x="225627" y="1754"/>
                </a:lnTo>
                <a:lnTo>
                  <a:pt x="197442" y="0"/>
                </a:lnTo>
                <a:lnTo>
                  <a:pt x="131141" y="0"/>
                </a:lnTo>
                <a:lnTo>
                  <a:pt x="75209" y="12428"/>
                </a:lnTo>
                <a:lnTo>
                  <a:pt x="29645" y="48837"/>
                </a:lnTo>
                <a:lnTo>
                  <a:pt x="3212" y="101184"/>
                </a:lnTo>
                <a:lnTo>
                  <a:pt x="0" y="131160"/>
                </a:lnTo>
                <a:lnTo>
                  <a:pt x="0" y="1309846"/>
                </a:lnTo>
                <a:lnTo>
                  <a:pt x="13873" y="1365849"/>
                </a:lnTo>
                <a:lnTo>
                  <a:pt x="48922" y="1411177"/>
                </a:lnTo>
                <a:lnTo>
                  <a:pt x="102956" y="1437497"/>
                </a:lnTo>
                <a:lnTo>
                  <a:pt x="131141" y="1440714"/>
                </a:lnTo>
                <a:lnTo>
                  <a:pt x="197442" y="1440714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8965" y="3322613"/>
            <a:ext cx="27940" cy="3810"/>
          </a:xfrm>
          <a:custGeom>
            <a:avLst/>
            <a:gdLst/>
            <a:ahLst/>
            <a:cxnLst/>
            <a:rect l="l" t="t" r="r" b="b"/>
            <a:pathLst>
              <a:path w="27939" h="3810">
                <a:moveTo>
                  <a:pt x="0" y="3216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2338" y="3305212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5">
                <a:moveTo>
                  <a:pt x="0" y="10381"/>
                </a:moveTo>
                <a:lnTo>
                  <a:pt x="12559" y="6726"/>
                </a:lnTo>
                <a:lnTo>
                  <a:pt x="24680" y="0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0892" y="3276992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301"/>
                </a:moveTo>
                <a:lnTo>
                  <a:pt x="19276" y="0"/>
                </a:lnTo>
              </a:path>
            </a:pathLst>
          </a:custGeom>
          <a:ln w="3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09077" y="3237073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0" y="24272"/>
                </a:moveTo>
                <a:lnTo>
                  <a:pt x="6717" y="13890"/>
                </a:lnTo>
                <a:lnTo>
                  <a:pt x="12121" y="0"/>
                </a:lnTo>
              </a:path>
            </a:pathLst>
          </a:custGeom>
          <a:ln w="3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6455" y="3193207"/>
            <a:ext cx="3810" cy="28575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0" y="28220"/>
                </a:moveTo>
                <a:lnTo>
                  <a:pt x="3650" y="1754"/>
                </a:lnTo>
                <a:lnTo>
                  <a:pt x="365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0106" y="31478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30106" y="310255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0106" y="305692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0106" y="301160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30106" y="296627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0106" y="2920651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30106" y="2875323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2950" y="2829995"/>
            <a:ext cx="5715" cy="27940"/>
          </a:xfrm>
          <a:custGeom>
            <a:avLst/>
            <a:gdLst/>
            <a:ahLst/>
            <a:cxnLst/>
            <a:rect l="l" t="t" r="r" b="b"/>
            <a:pathLst>
              <a:path w="5714" h="27939">
                <a:moveTo>
                  <a:pt x="5257" y="27928"/>
                </a:moveTo>
                <a:lnTo>
                  <a:pt x="3504" y="8627"/>
                </a:ln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03674" y="2789784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70" h="24764">
                <a:moveTo>
                  <a:pt x="13873" y="24565"/>
                </a:moveTo>
                <a:lnTo>
                  <a:pt x="12121" y="21055"/>
                </a:lnTo>
                <a:lnTo>
                  <a:pt x="0" y="0"/>
                </a:lnTo>
              </a:path>
            </a:pathLst>
          </a:custGeom>
          <a:ln w="3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0523" y="2758346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89" h="17780">
                <a:moveTo>
                  <a:pt x="21029" y="17400"/>
                </a:moveTo>
                <a:lnTo>
                  <a:pt x="10368" y="7164"/>
                </a:lnTo>
                <a:lnTo>
                  <a:pt x="0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28464" y="2739045"/>
            <a:ext cx="26670" cy="10795"/>
          </a:xfrm>
          <a:custGeom>
            <a:avLst/>
            <a:gdLst/>
            <a:ahLst/>
            <a:cxnLst/>
            <a:rect l="l" t="t" r="r" b="b"/>
            <a:pathLst>
              <a:path w="26670" h="10794">
                <a:moveTo>
                  <a:pt x="26432" y="10674"/>
                </a:moveTo>
                <a:lnTo>
                  <a:pt x="0" y="0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82900" y="2735828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5">
                <a:moveTo>
                  <a:pt x="28185" y="1462"/>
                </a:moveTo>
                <a:lnTo>
                  <a:pt x="16064" y="0"/>
                </a:ln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7629" y="27358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893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92065" y="27358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46501" y="27358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039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01230" y="27358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55666" y="27358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039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09957" y="27358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64831" y="27358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19121" y="273582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73849" y="2735828"/>
            <a:ext cx="27940" cy="3810"/>
          </a:xfrm>
          <a:custGeom>
            <a:avLst/>
            <a:gdLst/>
            <a:ahLst/>
            <a:cxnLst/>
            <a:rect l="l" t="t" r="r" b="b"/>
            <a:pathLst>
              <a:path w="27939" h="3810">
                <a:moveTo>
                  <a:pt x="27893" y="0"/>
                </a:moveTo>
                <a:lnTo>
                  <a:pt x="1460" y="3216"/>
                </a:lnTo>
                <a:lnTo>
                  <a:pt x="0" y="3216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3689" y="274621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242" y="0"/>
                </a:moveTo>
                <a:lnTo>
                  <a:pt x="13873" y="3509"/>
                </a:lnTo>
                <a:lnTo>
                  <a:pt x="0" y="12136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0100" y="2769020"/>
            <a:ext cx="19685" cy="19050"/>
          </a:xfrm>
          <a:custGeom>
            <a:avLst/>
            <a:gdLst/>
            <a:ahLst/>
            <a:cxnLst/>
            <a:rect l="l" t="t" r="r" b="b"/>
            <a:pathLst>
              <a:path w="19685" h="19050">
                <a:moveTo>
                  <a:pt x="19276" y="0"/>
                </a:moveTo>
                <a:lnTo>
                  <a:pt x="1898" y="15645"/>
                </a:lnTo>
                <a:lnTo>
                  <a:pt x="0" y="18862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0970" y="2802213"/>
            <a:ext cx="10795" cy="26034"/>
          </a:xfrm>
          <a:custGeom>
            <a:avLst/>
            <a:gdLst/>
            <a:ahLst/>
            <a:cxnLst/>
            <a:rect l="l" t="t" r="r" b="b"/>
            <a:pathLst>
              <a:path w="10795" h="26035">
                <a:moveTo>
                  <a:pt x="10660" y="0"/>
                </a:moveTo>
                <a:lnTo>
                  <a:pt x="5257" y="8627"/>
                </a:lnTo>
                <a:lnTo>
                  <a:pt x="0" y="26027"/>
                </a:lnTo>
              </a:path>
            </a:pathLst>
          </a:custGeom>
          <a:ln w="3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74106" y="2845786"/>
            <a:ext cx="3810" cy="27940"/>
          </a:xfrm>
          <a:custGeom>
            <a:avLst/>
            <a:gdLst/>
            <a:ahLst/>
            <a:cxnLst/>
            <a:rect l="l" t="t" r="r" b="b"/>
            <a:pathLst>
              <a:path w="3810" h="27939">
                <a:moveTo>
                  <a:pt x="3650" y="0"/>
                </a:moveTo>
                <a:lnTo>
                  <a:pt x="0" y="21055"/>
                </a:ln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74106" y="289096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74106" y="2936736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74106" y="2982064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74106" y="302724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74106" y="3072575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74106" y="311834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74106" y="3163524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76005" y="3208853"/>
            <a:ext cx="5080" cy="28575"/>
          </a:xfrm>
          <a:custGeom>
            <a:avLst/>
            <a:gdLst/>
            <a:ahLst/>
            <a:cxnLst/>
            <a:rect l="l" t="t" r="r" b="b"/>
            <a:pathLst>
              <a:path w="5079" h="28575">
                <a:moveTo>
                  <a:pt x="0" y="0"/>
                </a:moveTo>
                <a:lnTo>
                  <a:pt x="1752" y="13890"/>
                </a:lnTo>
                <a:lnTo>
                  <a:pt x="4965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88126" y="3252719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70" h="24764">
                <a:moveTo>
                  <a:pt x="0" y="0"/>
                </a:moveTo>
                <a:lnTo>
                  <a:pt x="13873" y="24272"/>
                </a:lnTo>
              </a:path>
            </a:pathLst>
          </a:custGeom>
          <a:ln w="3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412" y="3289128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8616" y="7164"/>
                </a:lnTo>
                <a:lnTo>
                  <a:pt x="22489" y="16084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52966" y="3313693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5" h="9525">
                <a:moveTo>
                  <a:pt x="0" y="0"/>
                </a:moveTo>
                <a:lnTo>
                  <a:pt x="22343" y="8919"/>
                </a:lnTo>
                <a:lnTo>
                  <a:pt x="25994" y="8919"/>
                </a:lnTo>
              </a:path>
            </a:pathLst>
          </a:custGeom>
          <a:ln w="3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96339" y="3324075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4">
                <a:moveTo>
                  <a:pt x="0" y="0"/>
                </a:moveTo>
                <a:lnTo>
                  <a:pt x="8908" y="1754"/>
                </a:lnTo>
                <a:lnTo>
                  <a:pt x="28185" y="1754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41903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7613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32738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78448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24012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9283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14847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60411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893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45119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0391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039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35955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1518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26790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2354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17625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63189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08898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54024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99734" y="191830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4">
                <a:moveTo>
                  <a:pt x="0" y="0"/>
                </a:moveTo>
                <a:lnTo>
                  <a:pt x="3504" y="0"/>
                </a:lnTo>
                <a:lnTo>
                  <a:pt x="3504" y="24565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03239" y="196027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03239" y="200560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03239" y="2050930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3239" y="209655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03239" y="21418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03239" y="218720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03239" y="22328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3239" y="227815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03239" y="232348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03239" y="236881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03239" y="241443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03239" y="245976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03239" y="2505092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03239" y="25507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239" y="259604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239" y="264136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03239" y="2686698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074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03239" y="273231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03239" y="277764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03239" y="2822830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03239" y="286859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03239" y="291392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03239" y="295910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03239" y="3004436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03239" y="305020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81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03239" y="309538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03239" y="314071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03239" y="318633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03239" y="323166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03239" y="3276992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22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03239" y="33226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928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6583" y="335902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20874" y="335902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75310" y="335902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30038" y="335902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893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84475" y="335902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39203" y="335902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893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93639" y="335902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48076" y="335902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039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02804" y="335902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57240" y="335902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039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15895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70769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25060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79496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34224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88661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185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43389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97825" y="33258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47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52262" y="33258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039" y="0"/>
                </a:moveTo>
                <a:lnTo>
                  <a:pt x="0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19111" y="3313693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26" y="12136"/>
                </a:moveTo>
                <a:lnTo>
                  <a:pt x="0" y="12136"/>
                </a:lnTo>
                <a:lnTo>
                  <a:pt x="0" y="0"/>
                </a:lnTo>
              </a:path>
            </a:pathLst>
          </a:custGeom>
          <a:ln w="3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19111" y="326851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19111" y="322274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19111" y="317741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19111" y="313223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19111" y="3086904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19111" y="304128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074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19111" y="299595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19111" y="295062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19111" y="2905006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074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19111" y="285967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19111" y="281434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19111" y="276902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19111" y="2723400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19111" y="267807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19111" y="2632742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19111" y="2587122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19111" y="254179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19111" y="249646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19111" y="2451136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19111" y="2405515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19111" y="236018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19111" y="2314858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19111" y="226923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19111" y="222390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28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19111" y="2178727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19111" y="2133398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19111" y="2087631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19111" y="204244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19111" y="199712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81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19111" y="1951353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220"/>
                </a:moveTo>
                <a:lnTo>
                  <a:pt x="0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19111" y="191830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0" y="15645"/>
                </a:moveTo>
                <a:lnTo>
                  <a:pt x="0" y="0"/>
                </a:lnTo>
                <a:lnTo>
                  <a:pt x="12121" y="0"/>
                </a:lnTo>
              </a:path>
            </a:pathLst>
          </a:custGeom>
          <a:ln w="3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48611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94174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39884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85156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039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30719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76283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21555" y="191830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85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767118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747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12682" y="19183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893" y="0"/>
                </a:lnTo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511300" y="3729508"/>
            <a:ext cx="5699125" cy="2157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5" dirty="0">
                <a:latin typeface="Times New Roman"/>
                <a:cs typeface="Times New Roman"/>
              </a:rPr>
              <a:t>Hasil </a:t>
            </a:r>
            <a:r>
              <a:rPr sz="2050" spc="10" dirty="0">
                <a:latin typeface="Times New Roman"/>
                <a:cs typeface="Times New Roman"/>
              </a:rPr>
              <a:t>penyederhanaan dalam bentuk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SOP</a:t>
            </a:r>
            <a:endParaRPr sz="2050">
              <a:latin typeface="Times New Roman"/>
              <a:cs typeface="Times New Roman"/>
            </a:endParaRPr>
          </a:p>
          <a:p>
            <a:pPr marL="12700" marR="64135" indent="527050">
              <a:lnSpc>
                <a:spcPts val="4770"/>
              </a:lnSpc>
              <a:spcBef>
                <a:spcPts val="540"/>
              </a:spcBef>
              <a:tabLst>
                <a:tab pos="3175000" algn="l"/>
                <a:tab pos="4229735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f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w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Times New Roman"/>
                <a:cs typeface="Times New Roman"/>
              </a:rPr>
              <a:t>= </a:t>
            </a:r>
            <a:r>
              <a:rPr sz="2050" i="1" spc="5" dirty="0">
                <a:latin typeface="Times New Roman"/>
                <a:cs typeface="Times New Roman"/>
              </a:rPr>
              <a:t>yz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+ </a:t>
            </a:r>
            <a:r>
              <a:rPr sz="2050" i="1" spc="5" dirty="0">
                <a:latin typeface="Times New Roman"/>
                <a:cs typeface="Times New Roman"/>
              </a:rPr>
              <a:t>w</a:t>
            </a:r>
            <a:r>
              <a:rPr sz="2050" spc="5" dirty="0">
                <a:latin typeface="Times New Roman"/>
                <a:cs typeface="Times New Roman"/>
              </a:rPr>
              <a:t>’</a:t>
            </a:r>
            <a:r>
              <a:rPr sz="2050" i="1" spc="5" dirty="0">
                <a:latin typeface="Times New Roman"/>
                <a:cs typeface="Times New Roman"/>
              </a:rPr>
              <a:t>z	</a:t>
            </a:r>
            <a:r>
              <a:rPr sz="2050" spc="10" dirty="0">
                <a:latin typeface="Times New Roman"/>
                <a:cs typeface="Times New Roman"/>
              </a:rPr>
              <a:t>(SOP)	</a:t>
            </a:r>
            <a:r>
              <a:rPr sz="2050" spc="5" dirty="0">
                <a:latin typeface="Times New Roman"/>
                <a:cs typeface="Times New Roman"/>
              </a:rPr>
              <a:t>(garis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penuh)  </a:t>
            </a:r>
            <a:r>
              <a:rPr sz="2050" spc="5" dirty="0">
                <a:latin typeface="Times New Roman"/>
                <a:cs typeface="Times New Roman"/>
              </a:rPr>
              <a:t>dan </a:t>
            </a:r>
            <a:r>
              <a:rPr sz="2050" spc="10" dirty="0">
                <a:latin typeface="Times New Roman"/>
                <a:cs typeface="Times New Roman"/>
              </a:rPr>
              <a:t>bentuk </a:t>
            </a:r>
            <a:r>
              <a:rPr sz="2050" spc="5" dirty="0">
                <a:latin typeface="Times New Roman"/>
                <a:cs typeface="Times New Roman"/>
              </a:rPr>
              <a:t>baku </a:t>
            </a:r>
            <a:r>
              <a:rPr sz="2050" spc="10" dirty="0">
                <a:latin typeface="Times New Roman"/>
                <a:cs typeface="Times New Roman"/>
              </a:rPr>
              <a:t>POS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adalah</a:t>
            </a:r>
            <a:endParaRPr sz="2050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  <a:spcBef>
                <a:spcPts val="1764"/>
              </a:spcBef>
              <a:tabLst>
                <a:tab pos="3175000" algn="l"/>
                <a:tab pos="4229735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f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w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spc="5" dirty="0">
                <a:latin typeface="Times New Roman"/>
                <a:cs typeface="Times New Roman"/>
              </a:rPr>
              <a:t>, </a:t>
            </a:r>
            <a:r>
              <a:rPr sz="2050" i="1" spc="5" dirty="0">
                <a:latin typeface="Times New Roman"/>
                <a:cs typeface="Times New Roman"/>
              </a:rPr>
              <a:t>z</a:t>
            </a:r>
            <a:r>
              <a:rPr sz="2050" spc="5" dirty="0">
                <a:latin typeface="Times New Roman"/>
                <a:cs typeface="Times New Roman"/>
              </a:rPr>
              <a:t>) </a:t>
            </a:r>
            <a:r>
              <a:rPr sz="2050" spc="10" dirty="0">
                <a:latin typeface="Times New Roman"/>
                <a:cs typeface="Times New Roman"/>
              </a:rPr>
              <a:t>= </a:t>
            </a:r>
            <a:r>
              <a:rPr sz="2050" i="1" spc="5" dirty="0">
                <a:latin typeface="Times New Roman"/>
                <a:cs typeface="Times New Roman"/>
              </a:rPr>
              <a:t>z 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i="1" spc="5" dirty="0">
                <a:latin typeface="Times New Roman"/>
                <a:cs typeface="Times New Roman"/>
              </a:rPr>
              <a:t>w</a:t>
            </a:r>
            <a:r>
              <a:rPr sz="2050" spc="5" dirty="0">
                <a:latin typeface="Times New Roman"/>
                <a:cs typeface="Times New Roman"/>
              </a:rPr>
              <a:t>’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+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spc="5" dirty="0">
                <a:latin typeface="Times New Roman"/>
                <a:cs typeface="Times New Roman"/>
              </a:rPr>
              <a:t>)	</a:t>
            </a:r>
            <a:r>
              <a:rPr sz="2050" spc="10" dirty="0">
                <a:latin typeface="Times New Roman"/>
                <a:cs typeface="Times New Roman"/>
              </a:rPr>
              <a:t>(POS)	</a:t>
            </a:r>
            <a:r>
              <a:rPr sz="2050" spc="5" dirty="0">
                <a:latin typeface="Times New Roman"/>
                <a:cs typeface="Times New Roman"/>
              </a:rPr>
              <a:t>(garis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putus2)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68" y="320571"/>
            <a:ext cx="8077988" cy="284693"/>
          </a:xfrm>
        </p:spPr>
        <p:txBody>
          <a:bodyPr/>
          <a:lstStyle/>
          <a:p>
            <a:r>
              <a:rPr lang="en-US" dirty="0" err="1" smtClean="0"/>
              <a:t>Quis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23" y="724469"/>
            <a:ext cx="8264285" cy="284693"/>
          </a:xfrm>
        </p:spPr>
        <p:txBody>
          <a:bodyPr/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spc="-15" dirty="0" err="1">
                <a:latin typeface="Times New Roman"/>
                <a:cs typeface="Times New Roman"/>
              </a:rPr>
              <a:t>Peta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Karnaugh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dan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Aljabar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1414344" y="1167656"/>
            <a:ext cx="233679" cy="513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">
              <a:lnSpc>
                <a:spcPts val="1895"/>
              </a:lnSpc>
              <a:spcBef>
                <a:spcPts val="135"/>
              </a:spcBef>
            </a:pPr>
            <a:r>
              <a:rPr sz="1600" i="1" spc="15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spc="1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203605" y="140576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984167" y="140576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764209" y="1405761"/>
            <a:ext cx="233679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18527"/>
              </p:ext>
            </p:extLst>
          </p:nvPr>
        </p:nvGraphicFramePr>
        <p:xfrm>
          <a:off x="1125183" y="1673888"/>
          <a:ext cx="3138169" cy="183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779780"/>
                <a:gridCol w="779779"/>
                <a:gridCol w="779780"/>
              </a:tblGrid>
              <a:tr h="459513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302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65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10"/>
          <p:cNvSpPr txBox="1"/>
          <p:nvPr/>
        </p:nvSpPr>
        <p:spPr>
          <a:xfrm>
            <a:off x="430097" y="1762571"/>
            <a:ext cx="621030" cy="1654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386715" algn="l"/>
              </a:tabLst>
            </a:pPr>
            <a:r>
              <a:rPr sz="1600" i="1" spc="20" dirty="0">
                <a:latin typeface="Times New Roman"/>
                <a:cs typeface="Times New Roman"/>
              </a:rPr>
              <a:t>wx	</a:t>
            </a:r>
            <a:r>
              <a:rPr sz="1600" spc="1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2733445" y="2611490"/>
            <a:ext cx="1356995" cy="358775"/>
          </a:xfrm>
          <a:custGeom>
            <a:avLst/>
            <a:gdLst/>
            <a:ahLst/>
            <a:cxnLst/>
            <a:rect l="l" t="t" r="r" b="b"/>
            <a:pathLst>
              <a:path w="1356995" h="358775">
                <a:moveTo>
                  <a:pt x="0" y="178993"/>
                </a:moveTo>
                <a:lnTo>
                  <a:pt x="13792" y="215309"/>
                </a:lnTo>
                <a:lnTo>
                  <a:pt x="53342" y="249063"/>
                </a:lnTo>
                <a:lnTo>
                  <a:pt x="115911" y="279550"/>
                </a:lnTo>
                <a:lnTo>
                  <a:pt x="154971" y="293350"/>
                </a:lnTo>
                <a:lnTo>
                  <a:pt x="198758" y="306070"/>
                </a:lnTo>
                <a:lnTo>
                  <a:pt x="246930" y="317622"/>
                </a:lnTo>
                <a:lnTo>
                  <a:pt x="299144" y="327919"/>
                </a:lnTo>
                <a:lnTo>
                  <a:pt x="355058" y="336872"/>
                </a:lnTo>
                <a:lnTo>
                  <a:pt x="414329" y="344395"/>
                </a:lnTo>
                <a:lnTo>
                  <a:pt x="476615" y="350399"/>
                </a:lnTo>
                <a:lnTo>
                  <a:pt x="541574" y="354796"/>
                </a:lnTo>
                <a:lnTo>
                  <a:pt x="608863" y="357498"/>
                </a:lnTo>
                <a:lnTo>
                  <a:pt x="678139" y="358419"/>
                </a:lnTo>
                <a:lnTo>
                  <a:pt x="747506" y="357498"/>
                </a:lnTo>
                <a:lnTo>
                  <a:pt x="814875" y="354796"/>
                </a:lnTo>
                <a:lnTo>
                  <a:pt x="879903" y="350399"/>
                </a:lnTo>
                <a:lnTo>
                  <a:pt x="942249" y="344395"/>
                </a:lnTo>
                <a:lnTo>
                  <a:pt x="1001570" y="336872"/>
                </a:lnTo>
                <a:lnTo>
                  <a:pt x="1057526" y="327919"/>
                </a:lnTo>
                <a:lnTo>
                  <a:pt x="1109775" y="317622"/>
                </a:lnTo>
                <a:lnTo>
                  <a:pt x="1157974" y="306070"/>
                </a:lnTo>
                <a:lnTo>
                  <a:pt x="1201783" y="293350"/>
                </a:lnTo>
                <a:lnTo>
                  <a:pt x="1240859" y="279550"/>
                </a:lnTo>
                <a:lnTo>
                  <a:pt x="1303447" y="249063"/>
                </a:lnTo>
                <a:lnTo>
                  <a:pt x="1343004" y="215309"/>
                </a:lnTo>
                <a:lnTo>
                  <a:pt x="1356798" y="178993"/>
                </a:lnTo>
                <a:lnTo>
                  <a:pt x="1353292" y="160706"/>
                </a:lnTo>
                <a:lnTo>
                  <a:pt x="1326275" y="125797"/>
                </a:lnTo>
                <a:lnTo>
                  <a:pt x="1274861" y="93711"/>
                </a:lnTo>
                <a:lnTo>
                  <a:pt x="1201783" y="65171"/>
                </a:lnTo>
                <a:lnTo>
                  <a:pt x="1157974" y="52457"/>
                </a:lnTo>
                <a:lnTo>
                  <a:pt x="1109775" y="40900"/>
                </a:lnTo>
                <a:lnTo>
                  <a:pt x="1057526" y="30591"/>
                </a:lnTo>
                <a:lnTo>
                  <a:pt x="1001570" y="21620"/>
                </a:lnTo>
                <a:lnTo>
                  <a:pt x="942249" y="14077"/>
                </a:lnTo>
                <a:lnTo>
                  <a:pt x="879903" y="8054"/>
                </a:lnTo>
                <a:lnTo>
                  <a:pt x="814875" y="3639"/>
                </a:lnTo>
                <a:lnTo>
                  <a:pt x="747506" y="925"/>
                </a:lnTo>
                <a:lnTo>
                  <a:pt x="678139" y="0"/>
                </a:lnTo>
                <a:lnTo>
                  <a:pt x="604311" y="1051"/>
                </a:lnTo>
                <a:lnTo>
                  <a:pt x="532771" y="4132"/>
                </a:lnTo>
                <a:lnTo>
                  <a:pt x="463933" y="9133"/>
                </a:lnTo>
                <a:lnTo>
                  <a:pt x="398214" y="15944"/>
                </a:lnTo>
                <a:lnTo>
                  <a:pt x="336030" y="24456"/>
                </a:lnTo>
                <a:lnTo>
                  <a:pt x="277795" y="34559"/>
                </a:lnTo>
                <a:lnTo>
                  <a:pt x="223926" y="46143"/>
                </a:lnTo>
                <a:lnTo>
                  <a:pt x="174837" y="59100"/>
                </a:lnTo>
                <a:lnTo>
                  <a:pt x="130945" y="73318"/>
                </a:lnTo>
                <a:lnTo>
                  <a:pt x="92666" y="88689"/>
                </a:lnTo>
                <a:lnTo>
                  <a:pt x="34606" y="122449"/>
                </a:lnTo>
                <a:lnTo>
                  <a:pt x="3983" y="159504"/>
                </a:lnTo>
                <a:lnTo>
                  <a:pt x="0" y="178993"/>
                </a:lnTo>
                <a:close/>
              </a:path>
            </a:pathLst>
          </a:custGeom>
          <a:ln w="1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1110798" y="2611490"/>
            <a:ext cx="1481455" cy="358775"/>
          </a:xfrm>
          <a:custGeom>
            <a:avLst/>
            <a:gdLst/>
            <a:ahLst/>
            <a:cxnLst/>
            <a:rect l="l" t="t" r="r" b="b"/>
            <a:pathLst>
              <a:path w="1481454" h="358775">
                <a:moveTo>
                  <a:pt x="0" y="178993"/>
                </a:moveTo>
                <a:lnTo>
                  <a:pt x="29606" y="229558"/>
                </a:lnTo>
                <a:lnTo>
                  <a:pt x="79644" y="260232"/>
                </a:lnTo>
                <a:lnTo>
                  <a:pt x="151016" y="287793"/>
                </a:lnTo>
                <a:lnTo>
                  <a:pt x="193925" y="300224"/>
                </a:lnTo>
                <a:lnTo>
                  <a:pt x="241232" y="311657"/>
                </a:lnTo>
                <a:lnTo>
                  <a:pt x="292627" y="322019"/>
                </a:lnTo>
                <a:lnTo>
                  <a:pt x="347799" y="331237"/>
                </a:lnTo>
                <a:lnTo>
                  <a:pt x="406437" y="339237"/>
                </a:lnTo>
                <a:lnTo>
                  <a:pt x="468228" y="345948"/>
                </a:lnTo>
                <a:lnTo>
                  <a:pt x="532861" y="351294"/>
                </a:lnTo>
                <a:lnTo>
                  <a:pt x="600025" y="355203"/>
                </a:lnTo>
                <a:lnTo>
                  <a:pt x="669409" y="357603"/>
                </a:lnTo>
                <a:lnTo>
                  <a:pt x="740701" y="358419"/>
                </a:lnTo>
                <a:lnTo>
                  <a:pt x="811996" y="357603"/>
                </a:lnTo>
                <a:lnTo>
                  <a:pt x="881382" y="355203"/>
                </a:lnTo>
                <a:lnTo>
                  <a:pt x="948548" y="351294"/>
                </a:lnTo>
                <a:lnTo>
                  <a:pt x="1013182" y="345948"/>
                </a:lnTo>
                <a:lnTo>
                  <a:pt x="1074974" y="339237"/>
                </a:lnTo>
                <a:lnTo>
                  <a:pt x="1133611" y="331237"/>
                </a:lnTo>
                <a:lnTo>
                  <a:pt x="1188783" y="322019"/>
                </a:lnTo>
                <a:lnTo>
                  <a:pt x="1240178" y="311657"/>
                </a:lnTo>
                <a:lnTo>
                  <a:pt x="1287484" y="300224"/>
                </a:lnTo>
                <a:lnTo>
                  <a:pt x="1330392" y="287793"/>
                </a:lnTo>
                <a:lnTo>
                  <a:pt x="1368588" y="274438"/>
                </a:lnTo>
                <a:lnTo>
                  <a:pt x="1429603" y="245247"/>
                </a:lnTo>
                <a:lnTo>
                  <a:pt x="1468038" y="213237"/>
                </a:lnTo>
                <a:lnTo>
                  <a:pt x="1481403" y="178993"/>
                </a:lnTo>
                <a:lnTo>
                  <a:pt x="1478010" y="161768"/>
                </a:lnTo>
                <a:lnTo>
                  <a:pt x="1451799" y="128774"/>
                </a:lnTo>
                <a:lnTo>
                  <a:pt x="1401762" y="98225"/>
                </a:lnTo>
                <a:lnTo>
                  <a:pt x="1330392" y="70722"/>
                </a:lnTo>
                <a:lnTo>
                  <a:pt x="1287484" y="58301"/>
                </a:lnTo>
                <a:lnTo>
                  <a:pt x="1240178" y="46869"/>
                </a:lnTo>
                <a:lnTo>
                  <a:pt x="1188783" y="36499"/>
                </a:lnTo>
                <a:lnTo>
                  <a:pt x="1133611" y="27267"/>
                </a:lnTo>
                <a:lnTo>
                  <a:pt x="1074974" y="19249"/>
                </a:lnTo>
                <a:lnTo>
                  <a:pt x="1013182" y="12520"/>
                </a:lnTo>
                <a:lnTo>
                  <a:pt x="948548" y="7155"/>
                </a:lnTo>
                <a:lnTo>
                  <a:pt x="881382" y="3230"/>
                </a:lnTo>
                <a:lnTo>
                  <a:pt x="811996" y="820"/>
                </a:lnTo>
                <a:lnTo>
                  <a:pt x="740701" y="0"/>
                </a:lnTo>
                <a:lnTo>
                  <a:pt x="669409" y="820"/>
                </a:lnTo>
                <a:lnTo>
                  <a:pt x="600025" y="3230"/>
                </a:lnTo>
                <a:lnTo>
                  <a:pt x="532861" y="7155"/>
                </a:lnTo>
                <a:lnTo>
                  <a:pt x="468228" y="12520"/>
                </a:lnTo>
                <a:lnTo>
                  <a:pt x="406437" y="19249"/>
                </a:lnTo>
                <a:lnTo>
                  <a:pt x="347799" y="27267"/>
                </a:lnTo>
                <a:lnTo>
                  <a:pt x="292627" y="36499"/>
                </a:lnTo>
                <a:lnTo>
                  <a:pt x="241232" y="46869"/>
                </a:lnTo>
                <a:lnTo>
                  <a:pt x="193925" y="58301"/>
                </a:lnTo>
                <a:lnTo>
                  <a:pt x="151016" y="70722"/>
                </a:lnTo>
                <a:lnTo>
                  <a:pt x="112819" y="84055"/>
                </a:lnTo>
                <a:lnTo>
                  <a:pt x="51802" y="113156"/>
                </a:lnTo>
                <a:lnTo>
                  <a:pt x="13365" y="145003"/>
                </a:lnTo>
                <a:lnTo>
                  <a:pt x="0" y="178993"/>
                </a:lnTo>
                <a:close/>
              </a:path>
            </a:pathLst>
          </a:custGeom>
          <a:ln w="1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1351136" y="3642446"/>
            <a:ext cx="236220" cy="51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ts val="1939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yz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</a:pPr>
            <a:r>
              <a:rPr sz="1650" b="1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2148209" y="3883687"/>
            <a:ext cx="23685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2936496" y="3883687"/>
            <a:ext cx="235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11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3724258" y="3883687"/>
            <a:ext cx="235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44278"/>
              </p:ext>
            </p:extLst>
          </p:nvPr>
        </p:nvGraphicFramePr>
        <p:xfrm>
          <a:off x="1058987" y="4155305"/>
          <a:ext cx="3168649" cy="191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/>
                <a:gridCol w="575310"/>
                <a:gridCol w="541655"/>
                <a:gridCol w="245744"/>
                <a:gridCol w="787400"/>
                <a:gridCol w="787400"/>
              </a:tblGrid>
              <a:tr h="4663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522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875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875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9"/>
          <p:cNvSpPr txBox="1"/>
          <p:nvPr/>
        </p:nvSpPr>
        <p:spPr>
          <a:xfrm>
            <a:off x="357149" y="4244678"/>
            <a:ext cx="627380" cy="167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391160" algn="l"/>
              </a:tabLst>
            </a:pPr>
            <a:r>
              <a:rPr sz="1650" i="1" spc="-10" dirty="0">
                <a:latin typeface="Times New Roman"/>
                <a:cs typeface="Times New Roman"/>
              </a:rPr>
              <a:t>w</a:t>
            </a:r>
            <a:r>
              <a:rPr sz="1650" i="1" spc="5" dirty="0">
                <a:latin typeface="Times New Roman"/>
                <a:cs typeface="Times New Roman"/>
              </a:rPr>
              <a:t>x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-5" dirty="0">
                <a:latin typeface="Times New Roman"/>
                <a:cs typeface="Times New Roman"/>
              </a:rPr>
              <a:t>0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1650" dirty="0">
                <a:latin typeface="Times New Roman"/>
                <a:cs typeface="Times New Roman"/>
              </a:rPr>
              <a:t>01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b="1" spc="-5" dirty="0">
                <a:latin typeface="Times New Roman"/>
                <a:cs typeface="Times New Roman"/>
              </a:rPr>
              <a:t>1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b="1" spc="-5" dirty="0">
                <a:latin typeface="Times New Roman"/>
                <a:cs typeface="Times New Roman"/>
              </a:rPr>
              <a:t>1</a:t>
            </a:r>
            <a:r>
              <a:rPr sz="1650" spc="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8296107" y="1435164"/>
            <a:ext cx="2317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4995032" y="1199387"/>
            <a:ext cx="2760345" cy="861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3300">
              <a:lnSpc>
                <a:spcPts val="1889"/>
              </a:lnSpc>
              <a:spcBef>
                <a:spcPts val="120"/>
              </a:spcBef>
            </a:pPr>
            <a:r>
              <a:rPr sz="1600" i="1" spc="10" dirty="0"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  <a:p>
            <a:pPr marL="986790">
              <a:lnSpc>
                <a:spcPts val="1889"/>
              </a:lnSpc>
              <a:tabLst>
                <a:tab pos="1768475" algn="l"/>
                <a:tab pos="2541270" algn="l"/>
              </a:tabLst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95605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wx	</a:t>
            </a:r>
            <a:r>
              <a:rPr sz="1600" spc="5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42317"/>
              </p:ext>
            </p:extLst>
          </p:nvPr>
        </p:nvGraphicFramePr>
        <p:xfrm>
          <a:off x="5683356" y="1701626"/>
          <a:ext cx="3107689" cy="1821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772160"/>
                <a:gridCol w="772159"/>
                <a:gridCol w="772160"/>
              </a:tblGrid>
              <a:tr h="454763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134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965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082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7"/>
          <p:cNvSpPr txBox="1"/>
          <p:nvPr/>
        </p:nvSpPr>
        <p:spPr>
          <a:xfrm>
            <a:off x="5378478" y="2243252"/>
            <a:ext cx="231775" cy="1184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657798" y="2200726"/>
            <a:ext cx="354330" cy="724535"/>
          </a:xfrm>
          <a:custGeom>
            <a:avLst/>
            <a:gdLst/>
            <a:ahLst/>
            <a:cxnLst/>
            <a:rect l="l" t="t" r="r" b="b"/>
            <a:pathLst>
              <a:path w="354329" h="724535">
                <a:moveTo>
                  <a:pt x="0" y="362405"/>
                </a:moveTo>
                <a:lnTo>
                  <a:pt x="2847" y="427342"/>
                </a:lnTo>
                <a:lnTo>
                  <a:pt x="11057" y="488517"/>
                </a:lnTo>
                <a:lnTo>
                  <a:pt x="24136" y="544894"/>
                </a:lnTo>
                <a:lnTo>
                  <a:pt x="41587" y="595439"/>
                </a:lnTo>
                <a:lnTo>
                  <a:pt x="62915" y="639116"/>
                </a:lnTo>
                <a:lnTo>
                  <a:pt x="87623" y="674890"/>
                </a:lnTo>
                <a:lnTo>
                  <a:pt x="115217" y="701724"/>
                </a:lnTo>
                <a:lnTo>
                  <a:pt x="177077" y="724434"/>
                </a:lnTo>
                <a:lnTo>
                  <a:pt x="208954" y="718584"/>
                </a:lnTo>
                <a:lnTo>
                  <a:pt x="266531" y="674890"/>
                </a:lnTo>
                <a:lnTo>
                  <a:pt x="291240" y="639116"/>
                </a:lnTo>
                <a:lnTo>
                  <a:pt x="312567" y="595439"/>
                </a:lnTo>
                <a:lnTo>
                  <a:pt x="330018" y="544894"/>
                </a:lnTo>
                <a:lnTo>
                  <a:pt x="343097" y="488517"/>
                </a:lnTo>
                <a:lnTo>
                  <a:pt x="351308" y="427342"/>
                </a:lnTo>
                <a:lnTo>
                  <a:pt x="354155" y="362405"/>
                </a:lnTo>
                <a:lnTo>
                  <a:pt x="351308" y="297356"/>
                </a:lnTo>
                <a:lnTo>
                  <a:pt x="343097" y="236094"/>
                </a:lnTo>
                <a:lnTo>
                  <a:pt x="330018" y="179651"/>
                </a:lnTo>
                <a:lnTo>
                  <a:pt x="312567" y="129059"/>
                </a:lnTo>
                <a:lnTo>
                  <a:pt x="291240" y="85350"/>
                </a:lnTo>
                <a:lnTo>
                  <a:pt x="266531" y="49558"/>
                </a:lnTo>
                <a:lnTo>
                  <a:pt x="238937" y="22714"/>
                </a:lnTo>
                <a:lnTo>
                  <a:pt x="177077" y="0"/>
                </a:lnTo>
                <a:lnTo>
                  <a:pt x="145200" y="5850"/>
                </a:lnTo>
                <a:lnTo>
                  <a:pt x="87623" y="49558"/>
                </a:lnTo>
                <a:lnTo>
                  <a:pt x="62915" y="85350"/>
                </a:lnTo>
                <a:lnTo>
                  <a:pt x="41587" y="129059"/>
                </a:lnTo>
                <a:lnTo>
                  <a:pt x="24136" y="179651"/>
                </a:lnTo>
                <a:lnTo>
                  <a:pt x="11057" y="236094"/>
                </a:lnTo>
                <a:lnTo>
                  <a:pt x="2847" y="297356"/>
                </a:lnTo>
                <a:lnTo>
                  <a:pt x="0" y="362405"/>
                </a:lnTo>
                <a:close/>
              </a:path>
            </a:pathLst>
          </a:custGeom>
          <a:ln w="12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/>
          <p:nvPr/>
        </p:nvSpPr>
        <p:spPr>
          <a:xfrm>
            <a:off x="7400426" y="2610424"/>
            <a:ext cx="478155" cy="725170"/>
          </a:xfrm>
          <a:custGeom>
            <a:avLst/>
            <a:gdLst/>
            <a:ahLst/>
            <a:cxnLst/>
            <a:rect l="l" t="t" r="r" b="b"/>
            <a:pathLst>
              <a:path w="478154" h="725170">
                <a:moveTo>
                  <a:pt x="0" y="362388"/>
                </a:moveTo>
                <a:lnTo>
                  <a:pt x="3134" y="420990"/>
                </a:lnTo>
                <a:lnTo>
                  <a:pt x="12207" y="476650"/>
                </a:lnTo>
                <a:lnTo>
                  <a:pt x="26722" y="528607"/>
                </a:lnTo>
                <a:lnTo>
                  <a:pt x="46182" y="576102"/>
                </a:lnTo>
                <a:lnTo>
                  <a:pt x="70093" y="618374"/>
                </a:lnTo>
                <a:lnTo>
                  <a:pt x="97956" y="654665"/>
                </a:lnTo>
                <a:lnTo>
                  <a:pt x="129277" y="684214"/>
                </a:lnTo>
                <a:lnTo>
                  <a:pt x="163559" y="706261"/>
                </a:lnTo>
                <a:lnTo>
                  <a:pt x="200305" y="720047"/>
                </a:lnTo>
                <a:lnTo>
                  <a:pt x="239020" y="724811"/>
                </a:lnTo>
                <a:lnTo>
                  <a:pt x="277777" y="720047"/>
                </a:lnTo>
                <a:lnTo>
                  <a:pt x="314547" y="706261"/>
                </a:lnTo>
                <a:lnTo>
                  <a:pt x="348839" y="684214"/>
                </a:lnTo>
                <a:lnTo>
                  <a:pt x="380158" y="654665"/>
                </a:lnTo>
                <a:lnTo>
                  <a:pt x="408012" y="618374"/>
                </a:lnTo>
                <a:lnTo>
                  <a:pt x="431907" y="576102"/>
                </a:lnTo>
                <a:lnTo>
                  <a:pt x="451351" y="528607"/>
                </a:lnTo>
                <a:lnTo>
                  <a:pt x="465850" y="476650"/>
                </a:lnTo>
                <a:lnTo>
                  <a:pt x="474911" y="420990"/>
                </a:lnTo>
                <a:lnTo>
                  <a:pt x="478041" y="362388"/>
                </a:lnTo>
                <a:lnTo>
                  <a:pt x="474911" y="303687"/>
                </a:lnTo>
                <a:lnTo>
                  <a:pt x="465850" y="247972"/>
                </a:lnTo>
                <a:lnTo>
                  <a:pt x="451351" y="195995"/>
                </a:lnTo>
                <a:lnTo>
                  <a:pt x="431907" y="148509"/>
                </a:lnTo>
                <a:lnTo>
                  <a:pt x="408012" y="106264"/>
                </a:lnTo>
                <a:lnTo>
                  <a:pt x="380158" y="70015"/>
                </a:lnTo>
                <a:lnTo>
                  <a:pt x="348839" y="40511"/>
                </a:lnTo>
                <a:lnTo>
                  <a:pt x="314547" y="18506"/>
                </a:lnTo>
                <a:lnTo>
                  <a:pt x="277777" y="4751"/>
                </a:lnTo>
                <a:lnTo>
                  <a:pt x="239020" y="0"/>
                </a:lnTo>
                <a:lnTo>
                  <a:pt x="200305" y="4751"/>
                </a:lnTo>
                <a:lnTo>
                  <a:pt x="163559" y="18506"/>
                </a:lnTo>
                <a:lnTo>
                  <a:pt x="129277" y="40511"/>
                </a:lnTo>
                <a:lnTo>
                  <a:pt x="97956" y="70015"/>
                </a:lnTo>
                <a:lnTo>
                  <a:pt x="70093" y="106264"/>
                </a:lnTo>
                <a:lnTo>
                  <a:pt x="46182" y="148509"/>
                </a:lnTo>
                <a:lnTo>
                  <a:pt x="26722" y="195995"/>
                </a:lnTo>
                <a:lnTo>
                  <a:pt x="12207" y="247972"/>
                </a:lnTo>
                <a:lnTo>
                  <a:pt x="3134" y="303687"/>
                </a:lnTo>
                <a:lnTo>
                  <a:pt x="0" y="362388"/>
                </a:lnTo>
                <a:close/>
              </a:path>
            </a:pathLst>
          </a:custGeom>
          <a:ln w="12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4683"/>
              </p:ext>
            </p:extLst>
          </p:nvPr>
        </p:nvGraphicFramePr>
        <p:xfrm>
          <a:off x="5007743" y="3593904"/>
          <a:ext cx="3787774" cy="2349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783590"/>
                <a:gridCol w="764539"/>
                <a:gridCol w="765175"/>
                <a:gridCol w="765175"/>
              </a:tblGrid>
              <a:tr h="2370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764"/>
                        </a:lnSpc>
                      </a:pPr>
                      <a:r>
                        <a:rPr sz="1650" i="1" spc="-10" dirty="0">
                          <a:latin typeface="Times New Roman"/>
                          <a:cs typeface="Times New Roman"/>
                        </a:rPr>
                        <a:t>yz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3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1940" algn="r">
                        <a:lnSpc>
                          <a:spcPts val="1839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379730" algn="l"/>
                        </a:tabLst>
                      </a:pPr>
                      <a:r>
                        <a:rPr sz="1650" i="1" dirty="0">
                          <a:latin typeface="Times New Roman"/>
                          <a:cs typeface="Times New Roman"/>
                        </a:rPr>
                        <a:t>wx	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546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30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401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7"/>
          <p:cNvSpPr/>
          <p:nvPr/>
        </p:nvSpPr>
        <p:spPr>
          <a:xfrm>
            <a:off x="6676363" y="5059561"/>
            <a:ext cx="1224915" cy="326390"/>
          </a:xfrm>
          <a:custGeom>
            <a:avLst/>
            <a:gdLst/>
            <a:ahLst/>
            <a:cxnLst/>
            <a:rect l="l" t="t" r="r" b="b"/>
            <a:pathLst>
              <a:path w="1224914" h="326389">
                <a:moveTo>
                  <a:pt x="612231" y="0"/>
                </a:moveTo>
                <a:lnTo>
                  <a:pt x="540839" y="1097"/>
                </a:lnTo>
                <a:lnTo>
                  <a:pt x="471864" y="4308"/>
                </a:lnTo>
                <a:lnTo>
                  <a:pt x="405766" y="9511"/>
                </a:lnTo>
                <a:lnTo>
                  <a:pt x="343004" y="16583"/>
                </a:lnTo>
                <a:lnTo>
                  <a:pt x="284038" y="25401"/>
                </a:lnTo>
                <a:lnTo>
                  <a:pt x="229328" y="35844"/>
                </a:lnTo>
                <a:lnTo>
                  <a:pt x="179332" y="47789"/>
                </a:lnTo>
                <a:lnTo>
                  <a:pt x="134512" y="61113"/>
                </a:lnTo>
                <a:lnTo>
                  <a:pt x="95326" y="75695"/>
                </a:lnTo>
                <a:lnTo>
                  <a:pt x="35696" y="108142"/>
                </a:lnTo>
                <a:lnTo>
                  <a:pt x="4119" y="144150"/>
                </a:lnTo>
                <a:lnTo>
                  <a:pt x="0" y="163184"/>
                </a:lnTo>
                <a:lnTo>
                  <a:pt x="4119" y="182215"/>
                </a:lnTo>
                <a:lnTo>
                  <a:pt x="35696" y="218219"/>
                </a:lnTo>
                <a:lnTo>
                  <a:pt x="95326" y="250665"/>
                </a:lnTo>
                <a:lnTo>
                  <a:pt x="134512" y="265247"/>
                </a:lnTo>
                <a:lnTo>
                  <a:pt x="179332" y="278573"/>
                </a:lnTo>
                <a:lnTo>
                  <a:pt x="229328" y="290518"/>
                </a:lnTo>
                <a:lnTo>
                  <a:pt x="284038" y="300963"/>
                </a:lnTo>
                <a:lnTo>
                  <a:pt x="343004" y="309782"/>
                </a:lnTo>
                <a:lnTo>
                  <a:pt x="405766" y="316855"/>
                </a:lnTo>
                <a:lnTo>
                  <a:pt x="471864" y="322059"/>
                </a:lnTo>
                <a:lnTo>
                  <a:pt x="540839" y="325271"/>
                </a:lnTo>
                <a:lnTo>
                  <a:pt x="612231" y="326369"/>
                </a:lnTo>
                <a:lnTo>
                  <a:pt x="683624" y="325271"/>
                </a:lnTo>
                <a:lnTo>
                  <a:pt x="752599" y="322059"/>
                </a:lnTo>
                <a:lnTo>
                  <a:pt x="818697" y="316855"/>
                </a:lnTo>
                <a:lnTo>
                  <a:pt x="881459" y="309782"/>
                </a:lnTo>
                <a:lnTo>
                  <a:pt x="940425" y="300963"/>
                </a:lnTo>
                <a:lnTo>
                  <a:pt x="995135" y="290518"/>
                </a:lnTo>
                <a:lnTo>
                  <a:pt x="1045130" y="278573"/>
                </a:lnTo>
                <a:lnTo>
                  <a:pt x="1089951" y="265247"/>
                </a:lnTo>
                <a:lnTo>
                  <a:pt x="1129137" y="250665"/>
                </a:lnTo>
                <a:lnTo>
                  <a:pt x="1188767" y="218219"/>
                </a:lnTo>
                <a:lnTo>
                  <a:pt x="1220344" y="182215"/>
                </a:lnTo>
                <a:lnTo>
                  <a:pt x="1224463" y="163184"/>
                </a:lnTo>
                <a:lnTo>
                  <a:pt x="1220344" y="144150"/>
                </a:lnTo>
                <a:lnTo>
                  <a:pt x="1188767" y="108142"/>
                </a:lnTo>
                <a:lnTo>
                  <a:pt x="1129137" y="75695"/>
                </a:lnTo>
                <a:lnTo>
                  <a:pt x="1089951" y="61113"/>
                </a:lnTo>
                <a:lnTo>
                  <a:pt x="1045130" y="47789"/>
                </a:lnTo>
                <a:lnTo>
                  <a:pt x="995135" y="35844"/>
                </a:lnTo>
                <a:lnTo>
                  <a:pt x="940425" y="25401"/>
                </a:lnTo>
                <a:lnTo>
                  <a:pt x="881459" y="16583"/>
                </a:lnTo>
                <a:lnTo>
                  <a:pt x="818697" y="9511"/>
                </a:lnTo>
                <a:lnTo>
                  <a:pt x="752599" y="4308"/>
                </a:lnTo>
                <a:lnTo>
                  <a:pt x="683624" y="1097"/>
                </a:lnTo>
                <a:lnTo>
                  <a:pt x="612231" y="0"/>
                </a:lnTo>
                <a:close/>
              </a:path>
            </a:pathLst>
          </a:custGeom>
          <a:ln w="13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"/>
          <p:cNvSpPr/>
          <p:nvPr/>
        </p:nvSpPr>
        <p:spPr>
          <a:xfrm>
            <a:off x="7411042" y="5059561"/>
            <a:ext cx="367665" cy="704850"/>
          </a:xfrm>
          <a:custGeom>
            <a:avLst/>
            <a:gdLst/>
            <a:ahLst/>
            <a:cxnLst/>
            <a:rect l="l" t="t" r="r" b="b"/>
            <a:pathLst>
              <a:path w="367664" h="704850">
                <a:moveTo>
                  <a:pt x="183669" y="0"/>
                </a:moveTo>
                <a:lnTo>
                  <a:pt x="119613" y="22030"/>
                </a:lnTo>
                <a:lnTo>
                  <a:pt x="91003" y="48078"/>
                </a:lnTo>
                <a:lnTo>
                  <a:pt x="65366" y="82821"/>
                </a:lnTo>
                <a:lnTo>
                  <a:pt x="43222" y="125266"/>
                </a:lnTo>
                <a:lnTo>
                  <a:pt x="25093" y="174418"/>
                </a:lnTo>
                <a:lnTo>
                  <a:pt x="11499" y="229284"/>
                </a:lnTo>
                <a:lnTo>
                  <a:pt x="2961" y="288870"/>
                </a:lnTo>
                <a:lnTo>
                  <a:pt x="0" y="352181"/>
                </a:lnTo>
                <a:lnTo>
                  <a:pt x="2961" y="415487"/>
                </a:lnTo>
                <a:lnTo>
                  <a:pt x="11499" y="475070"/>
                </a:lnTo>
                <a:lnTo>
                  <a:pt x="25093" y="529935"/>
                </a:lnTo>
                <a:lnTo>
                  <a:pt x="43222" y="579088"/>
                </a:lnTo>
                <a:lnTo>
                  <a:pt x="65366" y="621535"/>
                </a:lnTo>
                <a:lnTo>
                  <a:pt x="91003" y="656280"/>
                </a:lnTo>
                <a:lnTo>
                  <a:pt x="119613" y="682329"/>
                </a:lnTo>
                <a:lnTo>
                  <a:pt x="183669" y="704362"/>
                </a:lnTo>
                <a:lnTo>
                  <a:pt x="216708" y="698688"/>
                </a:lnTo>
                <a:lnTo>
                  <a:pt x="276411" y="656280"/>
                </a:lnTo>
                <a:lnTo>
                  <a:pt x="302042" y="621535"/>
                </a:lnTo>
                <a:lnTo>
                  <a:pt x="324172" y="579088"/>
                </a:lnTo>
                <a:lnTo>
                  <a:pt x="342283" y="529935"/>
                </a:lnTo>
                <a:lnTo>
                  <a:pt x="355858" y="475070"/>
                </a:lnTo>
                <a:lnTo>
                  <a:pt x="364382" y="415487"/>
                </a:lnTo>
                <a:lnTo>
                  <a:pt x="367339" y="352181"/>
                </a:lnTo>
                <a:lnTo>
                  <a:pt x="364382" y="288870"/>
                </a:lnTo>
                <a:lnTo>
                  <a:pt x="355858" y="229284"/>
                </a:lnTo>
                <a:lnTo>
                  <a:pt x="342283" y="174418"/>
                </a:lnTo>
                <a:lnTo>
                  <a:pt x="324172" y="125266"/>
                </a:lnTo>
                <a:lnTo>
                  <a:pt x="302042" y="82821"/>
                </a:lnTo>
                <a:lnTo>
                  <a:pt x="276411" y="48078"/>
                </a:lnTo>
                <a:lnTo>
                  <a:pt x="247794" y="22030"/>
                </a:lnTo>
                <a:lnTo>
                  <a:pt x="183669" y="0"/>
                </a:lnTo>
                <a:close/>
              </a:path>
            </a:pathLst>
          </a:custGeom>
          <a:ln w="12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"/>
          <p:cNvSpPr/>
          <p:nvPr/>
        </p:nvSpPr>
        <p:spPr>
          <a:xfrm>
            <a:off x="6676363" y="4581820"/>
            <a:ext cx="367665" cy="763905"/>
          </a:xfrm>
          <a:custGeom>
            <a:avLst/>
            <a:gdLst/>
            <a:ahLst/>
            <a:cxnLst/>
            <a:rect l="l" t="t" r="r" b="b"/>
            <a:pathLst>
              <a:path w="367664" h="763904">
                <a:moveTo>
                  <a:pt x="183669" y="0"/>
                </a:moveTo>
                <a:lnTo>
                  <a:pt x="125581" y="19468"/>
                </a:lnTo>
                <a:lnTo>
                  <a:pt x="75157" y="73683"/>
                </a:lnTo>
                <a:lnTo>
                  <a:pt x="53761" y="111855"/>
                </a:lnTo>
                <a:lnTo>
                  <a:pt x="35411" y="156356"/>
                </a:lnTo>
                <a:lnTo>
                  <a:pt x="20483" y="206400"/>
                </a:lnTo>
                <a:lnTo>
                  <a:pt x="9354" y="261201"/>
                </a:lnTo>
                <a:lnTo>
                  <a:pt x="2401" y="319973"/>
                </a:lnTo>
                <a:lnTo>
                  <a:pt x="0" y="381930"/>
                </a:lnTo>
                <a:lnTo>
                  <a:pt x="2401" y="443883"/>
                </a:lnTo>
                <a:lnTo>
                  <a:pt x="9354" y="502652"/>
                </a:lnTo>
                <a:lnTo>
                  <a:pt x="20483" y="557452"/>
                </a:lnTo>
                <a:lnTo>
                  <a:pt x="35411" y="607496"/>
                </a:lnTo>
                <a:lnTo>
                  <a:pt x="53761" y="651998"/>
                </a:lnTo>
                <a:lnTo>
                  <a:pt x="75157" y="690172"/>
                </a:lnTo>
                <a:lnTo>
                  <a:pt x="99222" y="721232"/>
                </a:lnTo>
                <a:lnTo>
                  <a:pt x="153855" y="758862"/>
                </a:lnTo>
                <a:lnTo>
                  <a:pt x="183669" y="763861"/>
                </a:lnTo>
                <a:lnTo>
                  <a:pt x="213483" y="758862"/>
                </a:lnTo>
                <a:lnTo>
                  <a:pt x="268116" y="721232"/>
                </a:lnTo>
                <a:lnTo>
                  <a:pt x="292181" y="690172"/>
                </a:lnTo>
                <a:lnTo>
                  <a:pt x="313577" y="651998"/>
                </a:lnTo>
                <a:lnTo>
                  <a:pt x="331927" y="607496"/>
                </a:lnTo>
                <a:lnTo>
                  <a:pt x="346855" y="557452"/>
                </a:lnTo>
                <a:lnTo>
                  <a:pt x="357984" y="502652"/>
                </a:lnTo>
                <a:lnTo>
                  <a:pt x="364937" y="443883"/>
                </a:lnTo>
                <a:lnTo>
                  <a:pt x="367339" y="381930"/>
                </a:lnTo>
                <a:lnTo>
                  <a:pt x="364937" y="319973"/>
                </a:lnTo>
                <a:lnTo>
                  <a:pt x="357984" y="261201"/>
                </a:lnTo>
                <a:lnTo>
                  <a:pt x="346855" y="206400"/>
                </a:lnTo>
                <a:lnTo>
                  <a:pt x="331927" y="156356"/>
                </a:lnTo>
                <a:lnTo>
                  <a:pt x="313577" y="111855"/>
                </a:lnTo>
                <a:lnTo>
                  <a:pt x="292181" y="73683"/>
                </a:lnTo>
                <a:lnTo>
                  <a:pt x="268116" y="42625"/>
                </a:lnTo>
                <a:lnTo>
                  <a:pt x="213483" y="4998"/>
                </a:lnTo>
                <a:lnTo>
                  <a:pt x="183669" y="0"/>
                </a:lnTo>
                <a:close/>
              </a:path>
            </a:pathLst>
          </a:custGeom>
          <a:ln w="12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30643" y="2286012"/>
          <a:ext cx="5963283" cy="2094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/>
                <a:gridCol w="469265"/>
                <a:gridCol w="917575"/>
                <a:gridCol w="1501139"/>
                <a:gridCol w="1166494"/>
                <a:gridCol w="1517650"/>
              </a:tblGrid>
              <a:tr h="3545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ts val="2815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ts val="2815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00">
                        <a:lnSpc>
                          <a:spcPts val="2690"/>
                        </a:lnSpc>
                      </a:pPr>
                      <a:r>
                        <a:rPr sz="2350" i="1" spc="-10" dirty="0">
                          <a:latin typeface="Times New Roman"/>
                          <a:cs typeface="Times New Roman"/>
                        </a:rPr>
                        <a:t>Minterm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7085">
                        <a:lnSpc>
                          <a:spcPts val="2690"/>
                        </a:lnSpc>
                      </a:pPr>
                      <a:r>
                        <a:rPr sz="2350" i="1" spc="-10" dirty="0">
                          <a:latin typeface="Times New Roman"/>
                          <a:cs typeface="Times New Roman"/>
                        </a:rPr>
                        <a:t>Maxterm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Suku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Lambang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700"/>
                        </a:lnSpc>
                      </a:pP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Suku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0"/>
                        </a:lnSpc>
                      </a:pP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Lambang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R="111760" algn="r">
                        <a:lnSpc>
                          <a:spcPts val="270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5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0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705"/>
                        </a:lnSpc>
                      </a:pP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5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0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2576">
                <a:tc>
                  <a:txBody>
                    <a:bodyPr/>
                    <a:lstStyle/>
                    <a:p>
                      <a:pPr marR="111760" algn="r">
                        <a:lnSpc>
                          <a:spcPts val="25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1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2540"/>
                        </a:lnSpc>
                      </a:pP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1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593">
                <a:tc>
                  <a:txBody>
                    <a:bodyPr/>
                    <a:lstStyle/>
                    <a:p>
                      <a:pPr marR="111760" algn="r">
                        <a:lnSpc>
                          <a:spcPts val="25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2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2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4262">
                <a:tc>
                  <a:txBody>
                    <a:bodyPr/>
                    <a:lstStyle/>
                    <a:p>
                      <a:pPr marR="111760" algn="r">
                        <a:lnSpc>
                          <a:spcPts val="253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3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30"/>
                        </a:lnSpc>
                      </a:pP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5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3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3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53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30"/>
                        </a:lnSpc>
                      </a:pPr>
                      <a:r>
                        <a:rPr sz="2350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-7" baseline="-12962" dirty="0">
                          <a:latin typeface="Times New Roman"/>
                          <a:cs typeface="Times New Roman"/>
                        </a:rPr>
                        <a:t>3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3758" y="176108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0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2413" y="176108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0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7133" y="1752657"/>
          <a:ext cx="6330946" cy="3519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378460"/>
                <a:gridCol w="378460"/>
                <a:gridCol w="902969"/>
                <a:gridCol w="1431289"/>
                <a:gridCol w="1430019"/>
                <a:gridCol w="1431289"/>
              </a:tblGrid>
              <a:tr h="3599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4525">
                        <a:lnSpc>
                          <a:spcPts val="2735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Minterm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3285">
                        <a:lnSpc>
                          <a:spcPts val="2735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Maxterm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Suku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Lambang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740"/>
                        </a:lnSpc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Suku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Lambang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69638">
                <a:tc>
                  <a:txBody>
                    <a:bodyPr/>
                    <a:lstStyle/>
                    <a:p>
                      <a:pPr marR="106045" algn="r">
                        <a:lnSpc>
                          <a:spcPts val="27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74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0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74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0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7950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1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1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8076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‘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2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2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7791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3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3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7824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4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 </a:t>
                      </a: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4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8227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5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 </a:t>
                      </a: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350" spc="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3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5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7824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y</a:t>
                      </a:r>
                      <a:r>
                        <a:rPr sz="235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6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</a:t>
                      </a:r>
                      <a:r>
                        <a:rPr sz="23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6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9253">
                <a:tc>
                  <a:txBody>
                    <a:bodyPr/>
                    <a:lstStyle/>
                    <a:p>
                      <a:pPr marR="106045" algn="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57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x y</a:t>
                      </a:r>
                      <a:r>
                        <a:rPr sz="235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30" baseline="-12962" dirty="0">
                          <a:latin typeface="Times New Roman"/>
                          <a:cs typeface="Times New Roman"/>
                        </a:rPr>
                        <a:t>7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2570"/>
                        </a:lnSpc>
                      </a:pP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’+</a:t>
                      </a:r>
                      <a:r>
                        <a:rPr sz="235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i="1" spc="1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350" spc="1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350" i="1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50" spc="22" baseline="-12962" dirty="0">
                          <a:latin typeface="Times New Roman"/>
                          <a:cs typeface="Times New Roman"/>
                        </a:rPr>
                        <a:t>7</a:t>
                      </a:r>
                      <a:endParaRPr sz="2250" baseline="-129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993" rIns="0" bIns="0" rtlCol="0">
            <a:spAutoFit/>
          </a:bodyPr>
          <a:lstStyle/>
          <a:p>
            <a:pPr marL="704215" marR="5080">
              <a:lnSpc>
                <a:spcPts val="2450"/>
              </a:lnSpc>
              <a:spcBef>
                <a:spcPts val="265"/>
              </a:spcBef>
            </a:pPr>
            <a:r>
              <a:rPr sz="2100" b="1" spc="-20" dirty="0">
                <a:latin typeface="Times New Roman"/>
                <a:cs typeface="Times New Roman"/>
              </a:rPr>
              <a:t>Contoh </a:t>
            </a:r>
            <a:r>
              <a:rPr sz="2100" b="1" spc="-10" dirty="0">
                <a:latin typeface="Times New Roman"/>
                <a:cs typeface="Times New Roman"/>
              </a:rPr>
              <a:t>1. </a:t>
            </a:r>
            <a:r>
              <a:rPr sz="2100" spc="-20" dirty="0"/>
              <a:t>Nyatakan </a:t>
            </a:r>
            <a:r>
              <a:rPr sz="2100" spc="-15" dirty="0"/>
              <a:t>tabel </a:t>
            </a:r>
            <a:r>
              <a:rPr sz="2100" spc="-20" dirty="0"/>
              <a:t>kebenaran </a:t>
            </a:r>
            <a:r>
              <a:rPr sz="2100" spc="-15" dirty="0"/>
              <a:t>di </a:t>
            </a:r>
            <a:r>
              <a:rPr sz="2100" spc="-20" dirty="0"/>
              <a:t>bawah </a:t>
            </a:r>
            <a:r>
              <a:rPr sz="2100" spc="-15" dirty="0"/>
              <a:t>ini dalam bentuk  kanonik </a:t>
            </a:r>
            <a:r>
              <a:rPr sz="2100" spc="-25" dirty="0"/>
              <a:t>SOP </a:t>
            </a:r>
            <a:r>
              <a:rPr sz="2100" spc="-15" dirty="0"/>
              <a:t>dan</a:t>
            </a:r>
            <a:r>
              <a:rPr sz="2100" spc="10" dirty="0"/>
              <a:t> </a:t>
            </a:r>
            <a:r>
              <a:rPr sz="2100" spc="-20" dirty="0"/>
              <a:t>POS.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7</a:t>
            </a:fld>
            <a:endParaRPr sz="1400">
              <a:latin typeface="Franklin Gothic Book"/>
              <a:cs typeface="Franklin Gothic Boo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4528" y="2332325"/>
          <a:ext cx="2342512" cy="2829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/>
                <a:gridCol w="371474"/>
                <a:gridCol w="368934"/>
                <a:gridCol w="815975"/>
                <a:gridCol w="417194"/>
              </a:tblGrid>
              <a:tr h="324783">
                <a:tc>
                  <a:txBody>
                    <a:bodyPr/>
                    <a:lstStyle/>
                    <a:p>
                      <a:pPr algn="ctr">
                        <a:lnSpc>
                          <a:spcPts val="2420"/>
                        </a:lnSpc>
                      </a:pPr>
                      <a:r>
                        <a:rPr sz="21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0"/>
                        </a:lnSpc>
                      </a:pPr>
                      <a:r>
                        <a:rPr sz="21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0"/>
                        </a:lnSpc>
                      </a:pPr>
                      <a:r>
                        <a:rPr sz="2100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420"/>
                        </a:lnSpc>
                      </a:pPr>
                      <a:r>
                        <a:rPr sz="2100" i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100" i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,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420"/>
                        </a:lnSpc>
                      </a:pPr>
                      <a:r>
                        <a:rPr sz="2100" i="1" spc="-1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16496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589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758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0743"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792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792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0777"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9572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110377"/>
            <a:ext cx="7693659" cy="3639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600"/>
              </a:lnSpc>
              <a:spcBef>
                <a:spcPts val="130"/>
              </a:spcBef>
            </a:pP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Penyelesaian</a:t>
            </a:r>
            <a:r>
              <a:rPr sz="2200" spc="1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68300">
              <a:lnSpc>
                <a:spcPts val="2560"/>
              </a:lnSpc>
              <a:tabLst>
                <a:tab pos="828040" algn="l"/>
              </a:tabLst>
            </a:pPr>
            <a:r>
              <a:rPr sz="2200" spc="5" dirty="0">
                <a:latin typeface="Times New Roman"/>
                <a:cs typeface="Times New Roman"/>
              </a:rPr>
              <a:t>(a)	</a:t>
            </a:r>
            <a:r>
              <a:rPr sz="2200" spc="10" dirty="0">
                <a:latin typeface="Times New Roman"/>
                <a:cs typeface="Times New Roman"/>
              </a:rPr>
              <a:t>SOP</a:t>
            </a:r>
            <a:endParaRPr sz="2200">
              <a:latin typeface="Times New Roman"/>
              <a:cs typeface="Times New Roman"/>
            </a:endParaRPr>
          </a:p>
          <a:p>
            <a:pPr marL="368300" marR="17780" algn="just">
              <a:lnSpc>
                <a:spcPct val="97200"/>
              </a:lnSpc>
              <a:spcBef>
                <a:spcPts val="30"/>
              </a:spcBef>
            </a:pPr>
            <a:r>
              <a:rPr sz="2200" spc="10" dirty="0">
                <a:latin typeface="Times New Roman"/>
                <a:cs typeface="Times New Roman"/>
              </a:rPr>
              <a:t>Kombinasi </a:t>
            </a:r>
            <a:r>
              <a:rPr sz="2200" spc="5" dirty="0">
                <a:latin typeface="Times New Roman"/>
                <a:cs typeface="Times New Roman"/>
              </a:rPr>
              <a:t>nilai-nilai </a:t>
            </a:r>
            <a:r>
              <a:rPr sz="2200" spc="15" dirty="0">
                <a:latin typeface="Times New Roman"/>
                <a:cs typeface="Times New Roman"/>
              </a:rPr>
              <a:t>peubah yang </a:t>
            </a:r>
            <a:r>
              <a:rPr sz="2200" spc="10" dirty="0">
                <a:latin typeface="Times New Roman"/>
                <a:cs typeface="Times New Roman"/>
              </a:rPr>
              <a:t>menghasilkan nilai fungsi  sama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dengan </a:t>
            </a:r>
            <a:r>
              <a:rPr sz="2200" spc="20" dirty="0">
                <a:latin typeface="Times New Roman"/>
                <a:cs typeface="Times New Roman"/>
              </a:rPr>
              <a:t>1 </a:t>
            </a:r>
            <a:r>
              <a:rPr sz="2200" spc="10" dirty="0">
                <a:latin typeface="Times New Roman"/>
                <a:cs typeface="Times New Roman"/>
              </a:rPr>
              <a:t>adalah 001,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100,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dan </a:t>
            </a:r>
            <a:r>
              <a:rPr sz="2200" spc="10" dirty="0">
                <a:latin typeface="Times New Roman"/>
                <a:cs typeface="Times New Roman"/>
              </a:rPr>
              <a:t>111,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maka </a:t>
            </a:r>
            <a:r>
              <a:rPr sz="2200" spc="10" dirty="0">
                <a:latin typeface="Times New Roman"/>
                <a:cs typeface="Times New Roman"/>
              </a:rPr>
              <a:t>fungsi  Booleannya </a:t>
            </a:r>
            <a:r>
              <a:rPr sz="2200" spc="15" dirty="0">
                <a:latin typeface="Times New Roman"/>
                <a:cs typeface="Times New Roman"/>
              </a:rPr>
              <a:t>dalam </a:t>
            </a:r>
            <a:r>
              <a:rPr sz="2200" spc="10" dirty="0">
                <a:latin typeface="Times New Roman"/>
                <a:cs typeface="Times New Roman"/>
              </a:rPr>
              <a:t>bentuk kanonik </a:t>
            </a:r>
            <a:r>
              <a:rPr sz="2200" spc="15" dirty="0">
                <a:latin typeface="Times New Roman"/>
                <a:cs typeface="Times New Roman"/>
              </a:rPr>
              <a:t>SOP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adalah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320800">
              <a:lnSpc>
                <a:spcPct val="100000"/>
              </a:lnSpc>
              <a:spcBef>
                <a:spcPts val="5"/>
              </a:spcBef>
              <a:tabLst>
                <a:tab pos="260540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i="1" spc="10" dirty="0">
                <a:latin typeface="Times New Roman"/>
                <a:cs typeface="Times New Roman"/>
              </a:rPr>
              <a:t>y</a:t>
            </a:r>
            <a:r>
              <a:rPr sz="2200" spc="10" dirty="0">
                <a:latin typeface="Times New Roman"/>
                <a:cs typeface="Times New Roman"/>
              </a:rPr>
              <a:t>, </a:t>
            </a:r>
            <a:r>
              <a:rPr sz="2200" i="1" spc="10" dirty="0">
                <a:latin typeface="Times New Roman"/>
                <a:cs typeface="Times New Roman"/>
              </a:rPr>
              <a:t>z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=	</a:t>
            </a:r>
            <a:r>
              <a:rPr sz="2200" i="1" spc="10" dirty="0">
                <a:latin typeface="Times New Roman"/>
                <a:cs typeface="Times New Roman"/>
              </a:rPr>
              <a:t>x</a:t>
            </a:r>
            <a:r>
              <a:rPr sz="2200" spc="10" dirty="0">
                <a:latin typeface="Times New Roman"/>
                <a:cs typeface="Times New Roman"/>
              </a:rPr>
              <a:t>’</a:t>
            </a:r>
            <a:r>
              <a:rPr sz="2200" i="1" spc="10" dirty="0">
                <a:latin typeface="Times New Roman"/>
                <a:cs typeface="Times New Roman"/>
              </a:rPr>
              <a:t>y</a:t>
            </a:r>
            <a:r>
              <a:rPr sz="2200" spc="10" dirty="0">
                <a:latin typeface="Times New Roman"/>
                <a:cs typeface="Times New Roman"/>
              </a:rPr>
              <a:t>’</a:t>
            </a:r>
            <a:r>
              <a:rPr sz="2200" i="1" spc="10" dirty="0">
                <a:latin typeface="Times New Roman"/>
                <a:cs typeface="Times New Roman"/>
              </a:rPr>
              <a:t>z </a:t>
            </a:r>
            <a:r>
              <a:rPr sz="2200" spc="20" dirty="0">
                <a:latin typeface="Times New Roman"/>
                <a:cs typeface="Times New Roman"/>
              </a:rPr>
              <a:t>+ </a:t>
            </a:r>
            <a:r>
              <a:rPr sz="2200" i="1" spc="10" dirty="0">
                <a:latin typeface="Times New Roman"/>
                <a:cs typeface="Times New Roman"/>
              </a:rPr>
              <a:t>xy</a:t>
            </a:r>
            <a:r>
              <a:rPr sz="2200" spc="10" dirty="0">
                <a:latin typeface="Times New Roman"/>
                <a:cs typeface="Times New Roman"/>
              </a:rPr>
              <a:t>’</a:t>
            </a:r>
            <a:r>
              <a:rPr sz="2200" i="1" spc="10" dirty="0">
                <a:latin typeface="Times New Roman"/>
                <a:cs typeface="Times New Roman"/>
              </a:rPr>
              <a:t>z</a:t>
            </a:r>
            <a:r>
              <a:rPr sz="2200" spc="10" dirty="0">
                <a:latin typeface="Times New Roman"/>
                <a:cs typeface="Times New Roman"/>
              </a:rPr>
              <a:t>’ </a:t>
            </a:r>
            <a:r>
              <a:rPr sz="2200" spc="20" dirty="0">
                <a:latin typeface="Times New Roman"/>
                <a:cs typeface="Times New Roman"/>
              </a:rPr>
              <a:t>+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xyz</a:t>
            </a:r>
            <a:endParaRPr sz="2200">
              <a:latin typeface="Times New Roman"/>
              <a:cs typeface="Times New Roman"/>
            </a:endParaRPr>
          </a:p>
          <a:p>
            <a:pPr marL="50800" marR="1972945" indent="317500">
              <a:lnSpc>
                <a:spcPts val="5280"/>
              </a:lnSpc>
              <a:spcBef>
                <a:spcPts val="455"/>
              </a:spcBef>
              <a:tabLst>
                <a:tab pos="1335405" algn="l"/>
              </a:tabLst>
            </a:pPr>
            <a:r>
              <a:rPr sz="2200" spc="10" dirty="0">
                <a:latin typeface="Times New Roman"/>
                <a:cs typeface="Times New Roman"/>
              </a:rPr>
              <a:t>atau (dengan menggunakan </a:t>
            </a:r>
            <a:r>
              <a:rPr sz="2200" spc="15" dirty="0">
                <a:latin typeface="Times New Roman"/>
                <a:cs typeface="Times New Roman"/>
              </a:rPr>
              <a:t>lambang </a:t>
            </a:r>
            <a:r>
              <a:rPr sz="2200" i="1" spc="5" dirty="0">
                <a:latin typeface="Times New Roman"/>
                <a:cs typeface="Times New Roman"/>
              </a:rPr>
              <a:t>minterm</a:t>
            </a:r>
            <a:r>
              <a:rPr sz="2200" spc="5" dirty="0">
                <a:latin typeface="Times New Roman"/>
                <a:cs typeface="Times New Roman"/>
              </a:rPr>
              <a:t>),  </a:t>
            </a: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i="1" spc="10" dirty="0">
                <a:latin typeface="Times New Roman"/>
                <a:cs typeface="Times New Roman"/>
              </a:rPr>
              <a:t>y</a:t>
            </a:r>
            <a:r>
              <a:rPr sz="2200" spc="10" dirty="0">
                <a:latin typeface="Times New Roman"/>
                <a:cs typeface="Times New Roman"/>
              </a:rPr>
              <a:t>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z</a:t>
            </a:r>
            <a:r>
              <a:rPr sz="2200" spc="5" dirty="0">
                <a:latin typeface="Times New Roman"/>
                <a:cs typeface="Times New Roman"/>
              </a:rPr>
              <a:t>) </a:t>
            </a:r>
            <a:r>
              <a:rPr sz="2200" spc="20" dirty="0">
                <a:latin typeface="Times New Roman"/>
                <a:cs typeface="Times New Roman"/>
              </a:rPr>
              <a:t>=	</a:t>
            </a:r>
            <a:r>
              <a:rPr sz="2200" i="1" spc="10" dirty="0">
                <a:latin typeface="Times New Roman"/>
                <a:cs typeface="Times New Roman"/>
              </a:rPr>
              <a:t>m</a:t>
            </a:r>
            <a:r>
              <a:rPr sz="2175" spc="15" baseline="-13409" dirty="0">
                <a:latin typeface="Times New Roman"/>
                <a:cs typeface="Times New Roman"/>
              </a:rPr>
              <a:t>1 </a:t>
            </a:r>
            <a:r>
              <a:rPr sz="2200" spc="20" dirty="0">
                <a:latin typeface="Times New Roman"/>
                <a:cs typeface="Times New Roman"/>
              </a:rPr>
              <a:t>+ </a:t>
            </a:r>
            <a:r>
              <a:rPr sz="2200" i="1" spc="10" dirty="0">
                <a:latin typeface="Times New Roman"/>
                <a:cs typeface="Times New Roman"/>
              </a:rPr>
              <a:t>m</a:t>
            </a:r>
            <a:r>
              <a:rPr sz="2175" spc="15" baseline="-13409" dirty="0">
                <a:latin typeface="Times New Roman"/>
                <a:cs typeface="Times New Roman"/>
              </a:rPr>
              <a:t>4 </a:t>
            </a:r>
            <a:r>
              <a:rPr sz="2200" spc="20" dirty="0">
                <a:latin typeface="Times New Roman"/>
                <a:cs typeface="Times New Roman"/>
              </a:rPr>
              <a:t>+ </a:t>
            </a:r>
            <a:r>
              <a:rPr sz="2200" i="1" spc="10" dirty="0">
                <a:latin typeface="Times New Roman"/>
                <a:cs typeface="Times New Roman"/>
              </a:rPr>
              <a:t>m</a:t>
            </a:r>
            <a:r>
              <a:rPr sz="2175" spc="15" baseline="-13409" dirty="0">
                <a:latin typeface="Times New Roman"/>
                <a:cs typeface="Times New Roman"/>
              </a:rPr>
              <a:t>7 </a:t>
            </a:r>
            <a:r>
              <a:rPr sz="2200" spc="20" dirty="0">
                <a:latin typeface="Times New Roman"/>
                <a:cs typeface="Times New Roman"/>
              </a:rPr>
              <a:t>= </a:t>
            </a:r>
            <a:r>
              <a:rPr sz="2200" spc="25" dirty="0">
                <a:latin typeface="Symbol"/>
                <a:cs typeface="Symbol"/>
              </a:rPr>
              <a:t>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(1, 4,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7)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1339400"/>
            <a:ext cx="7465059" cy="35312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8775">
              <a:lnSpc>
                <a:spcPts val="2535"/>
              </a:lnSpc>
              <a:spcBef>
                <a:spcPts val="115"/>
              </a:spcBef>
            </a:pPr>
            <a:r>
              <a:rPr sz="2150" dirty="0">
                <a:latin typeface="Times New Roman"/>
                <a:cs typeface="Times New Roman"/>
              </a:rPr>
              <a:t>(b)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POS</a:t>
            </a:r>
            <a:endParaRPr sz="2150">
              <a:latin typeface="Times New Roman"/>
              <a:cs typeface="Times New Roman"/>
            </a:endParaRPr>
          </a:p>
          <a:p>
            <a:pPr marL="358775" marR="17780" algn="just">
              <a:lnSpc>
                <a:spcPct val="96300"/>
              </a:lnSpc>
              <a:spcBef>
                <a:spcPts val="45"/>
              </a:spcBef>
            </a:pPr>
            <a:r>
              <a:rPr sz="2150" spc="5" dirty="0">
                <a:latin typeface="Times New Roman"/>
                <a:cs typeface="Times New Roman"/>
              </a:rPr>
              <a:t>Kombinasi </a:t>
            </a:r>
            <a:r>
              <a:rPr sz="2150" dirty="0">
                <a:latin typeface="Times New Roman"/>
                <a:cs typeface="Times New Roman"/>
              </a:rPr>
              <a:t>nilai-nilai </a:t>
            </a:r>
            <a:r>
              <a:rPr sz="2150" spc="5" dirty="0">
                <a:latin typeface="Times New Roman"/>
                <a:cs typeface="Times New Roman"/>
              </a:rPr>
              <a:t>peubah yang menghasilkan </a:t>
            </a:r>
            <a:r>
              <a:rPr sz="2150" dirty="0">
                <a:latin typeface="Times New Roman"/>
                <a:cs typeface="Times New Roman"/>
              </a:rPr>
              <a:t>nilai fungsi  </a:t>
            </a:r>
            <a:r>
              <a:rPr sz="2150" spc="5" dirty="0">
                <a:latin typeface="Times New Roman"/>
                <a:cs typeface="Times New Roman"/>
              </a:rPr>
              <a:t>sama dengan </a:t>
            </a:r>
            <a:r>
              <a:rPr sz="2150" spc="10" dirty="0">
                <a:latin typeface="Times New Roman"/>
                <a:cs typeface="Times New Roman"/>
              </a:rPr>
              <a:t>0 </a:t>
            </a:r>
            <a:r>
              <a:rPr sz="2150" spc="5" dirty="0">
                <a:latin typeface="Times New Roman"/>
                <a:cs typeface="Times New Roman"/>
              </a:rPr>
              <a:t>adalah 000, 010, 011, 101, dan 110, maka  </a:t>
            </a:r>
            <a:r>
              <a:rPr sz="2150" dirty="0">
                <a:latin typeface="Times New Roman"/>
                <a:cs typeface="Times New Roman"/>
              </a:rPr>
              <a:t>fungsi Booleannya </a:t>
            </a:r>
            <a:r>
              <a:rPr sz="2150" spc="5" dirty="0">
                <a:latin typeface="Times New Roman"/>
                <a:cs typeface="Times New Roman"/>
              </a:rPr>
              <a:t>dalam bentuk kanonik POS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adalah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721610" marR="1296670" indent="-1370330">
              <a:lnSpc>
                <a:spcPts val="2490"/>
              </a:lnSpc>
              <a:tabLst>
                <a:tab pos="2373630" algn="l"/>
                <a:tab pos="2666365" algn="l"/>
              </a:tabLst>
            </a:pP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150" dirty="0">
                <a:latin typeface="Times New Roman"/>
                <a:cs typeface="Times New Roman"/>
              </a:rPr>
              <a:t>)	</a:t>
            </a:r>
            <a:r>
              <a:rPr sz="2150" spc="10" dirty="0">
                <a:latin typeface="Times New Roman"/>
                <a:cs typeface="Times New Roman"/>
              </a:rPr>
              <a:t>=	</a:t>
            </a:r>
            <a:r>
              <a:rPr sz="2150" spc="5" dirty="0">
                <a:latin typeface="Times New Roman"/>
                <a:cs typeface="Times New Roman"/>
              </a:rPr>
              <a:t>(</a:t>
            </a:r>
            <a:r>
              <a:rPr sz="2150" i="1" spc="5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10" dirty="0">
                <a:latin typeface="Times New Roman"/>
                <a:cs typeface="Times New Roman"/>
              </a:rPr>
              <a:t>y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150" dirty="0">
                <a:latin typeface="Times New Roman"/>
                <a:cs typeface="Times New Roman"/>
              </a:rPr>
              <a:t>)(</a:t>
            </a:r>
            <a:r>
              <a:rPr sz="2150" i="1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5" dirty="0">
                <a:latin typeface="Times New Roman"/>
                <a:cs typeface="Times New Roman"/>
              </a:rPr>
              <a:t>y</a:t>
            </a:r>
            <a:r>
              <a:rPr sz="2150" spc="5" dirty="0">
                <a:latin typeface="Times New Roman"/>
                <a:cs typeface="Times New Roman"/>
              </a:rPr>
              <a:t>’+ 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150" dirty="0">
                <a:latin typeface="Times New Roman"/>
                <a:cs typeface="Times New Roman"/>
              </a:rPr>
              <a:t>)(</a:t>
            </a:r>
            <a:r>
              <a:rPr sz="2150" i="1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spc="5" dirty="0">
                <a:latin typeface="Times New Roman"/>
                <a:cs typeface="Times New Roman"/>
              </a:rPr>
              <a:t>y</a:t>
            </a:r>
            <a:r>
              <a:rPr sz="2150" spc="5" dirty="0">
                <a:latin typeface="Times New Roman"/>
                <a:cs typeface="Times New Roman"/>
              </a:rPr>
              <a:t>’+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z</a:t>
            </a:r>
            <a:r>
              <a:rPr sz="2150" spc="-5" dirty="0">
                <a:latin typeface="Times New Roman"/>
                <a:cs typeface="Times New Roman"/>
              </a:rPr>
              <a:t>’) 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dirty="0">
                <a:latin typeface="Times New Roman"/>
                <a:cs typeface="Times New Roman"/>
              </a:rPr>
              <a:t>’+ </a:t>
            </a:r>
            <a:r>
              <a:rPr sz="2150" i="1" spc="10" dirty="0">
                <a:latin typeface="Times New Roman"/>
                <a:cs typeface="Times New Roman"/>
              </a:rPr>
              <a:t>y </a:t>
            </a:r>
            <a:r>
              <a:rPr sz="2150" spc="10" dirty="0">
                <a:latin typeface="Times New Roman"/>
                <a:cs typeface="Times New Roman"/>
              </a:rPr>
              <a:t>+ 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150" dirty="0">
                <a:latin typeface="Times New Roman"/>
                <a:cs typeface="Times New Roman"/>
              </a:rPr>
              <a:t>’)(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dirty="0">
                <a:latin typeface="Times New Roman"/>
                <a:cs typeface="Times New Roman"/>
              </a:rPr>
              <a:t>’+ </a:t>
            </a:r>
            <a:r>
              <a:rPr sz="2150" i="1" spc="5" dirty="0">
                <a:latin typeface="Times New Roman"/>
                <a:cs typeface="Times New Roman"/>
              </a:rPr>
              <a:t>y</a:t>
            </a:r>
            <a:r>
              <a:rPr sz="2150" spc="5" dirty="0">
                <a:latin typeface="Times New Roman"/>
                <a:cs typeface="Times New Roman"/>
              </a:rPr>
              <a:t>’+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z</a:t>
            </a:r>
            <a:r>
              <a:rPr sz="2150" spc="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770890">
              <a:lnSpc>
                <a:spcPct val="100000"/>
              </a:lnSpc>
            </a:pPr>
            <a:r>
              <a:rPr sz="2150" spc="5" dirty="0">
                <a:latin typeface="Times New Roman"/>
                <a:cs typeface="Times New Roman"/>
              </a:rPr>
              <a:t>atau dalam bentuk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lain,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297305" algn="l"/>
              </a:tabLst>
            </a:pP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dirty="0">
                <a:latin typeface="Times New Roman"/>
                <a:cs typeface="Times New Roman"/>
              </a:rPr>
              <a:t>, </a:t>
            </a:r>
            <a:r>
              <a:rPr sz="2150" i="1" spc="5" dirty="0">
                <a:latin typeface="Times New Roman"/>
                <a:cs typeface="Times New Roman"/>
              </a:rPr>
              <a:t>y</a:t>
            </a:r>
            <a:r>
              <a:rPr sz="2150" spc="5" dirty="0">
                <a:latin typeface="Times New Roman"/>
                <a:cs typeface="Times New Roman"/>
              </a:rPr>
              <a:t>, 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150" dirty="0">
                <a:latin typeface="Times New Roman"/>
                <a:cs typeface="Times New Roman"/>
              </a:rPr>
              <a:t>) </a:t>
            </a:r>
            <a:r>
              <a:rPr sz="2150" spc="10" dirty="0">
                <a:latin typeface="Times New Roman"/>
                <a:cs typeface="Times New Roman"/>
              </a:rPr>
              <a:t>=	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r>
              <a:rPr sz="2100" spc="7" baseline="-13888" dirty="0">
                <a:latin typeface="Times New Roman"/>
                <a:cs typeface="Times New Roman"/>
              </a:rPr>
              <a:t>0 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r>
              <a:rPr sz="2100" spc="7" baseline="-13888" dirty="0">
                <a:latin typeface="Times New Roman"/>
                <a:cs typeface="Times New Roman"/>
              </a:rPr>
              <a:t>2 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r>
              <a:rPr sz="2100" spc="7" baseline="-13888" dirty="0">
                <a:latin typeface="Times New Roman"/>
                <a:cs typeface="Times New Roman"/>
              </a:rPr>
              <a:t>3 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r>
              <a:rPr sz="2100" spc="7" baseline="-13888" dirty="0">
                <a:latin typeface="Times New Roman"/>
                <a:cs typeface="Times New Roman"/>
              </a:rPr>
              <a:t>5 </a:t>
            </a:r>
            <a:r>
              <a:rPr sz="2150" i="1" spc="5" dirty="0">
                <a:latin typeface="Times New Roman"/>
                <a:cs typeface="Times New Roman"/>
              </a:rPr>
              <a:t>M</a:t>
            </a:r>
            <a:r>
              <a:rPr sz="2100" spc="7" baseline="-13888" dirty="0">
                <a:latin typeface="Times New Roman"/>
                <a:cs typeface="Times New Roman"/>
              </a:rPr>
              <a:t>6 </a:t>
            </a:r>
            <a:r>
              <a:rPr sz="2150" spc="10" dirty="0">
                <a:latin typeface="Times New Roman"/>
                <a:cs typeface="Times New Roman"/>
              </a:rPr>
              <a:t>= </a:t>
            </a:r>
            <a:r>
              <a:rPr sz="2150" dirty="0">
                <a:latin typeface="Symbol"/>
                <a:cs typeface="Symbol"/>
              </a:rPr>
              <a:t></a:t>
            </a:r>
            <a:r>
              <a:rPr sz="2150" dirty="0">
                <a:latin typeface="Times New Roman"/>
                <a:cs typeface="Times New Roman"/>
              </a:rPr>
              <a:t>(0, 2, 3, 5,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6)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95" y="6329836"/>
            <a:ext cx="2495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2653</Words>
  <Application>Microsoft Office PowerPoint</Application>
  <PresentationFormat>On-screen Show (4:3)</PresentationFormat>
  <Paragraphs>1650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Office Theme</vt:lpstr>
      <vt:lpstr>Arsitektur dan Organisasi Komputer</vt:lpstr>
      <vt:lpstr>Penyederhanaan Secara Aljabar</vt:lpstr>
      <vt:lpstr>Review Aljabar Boolean</vt:lpstr>
      <vt:lpstr>Bentuk Kanonik</vt:lpstr>
      <vt:lpstr>PowerPoint Presentation</vt:lpstr>
      <vt:lpstr>PowerPoint Presentation</vt:lpstr>
      <vt:lpstr>Contoh 1. Nyatakan tabel kebenaran di bawah ini dalam bentuk  kanonik SOP dan POS.</vt:lpstr>
      <vt:lpstr>PowerPoint Presentation</vt:lpstr>
      <vt:lpstr>PowerPoint Presentation</vt:lpstr>
      <vt:lpstr>Penyederhanaan Fungsi Boolean</vt:lpstr>
      <vt:lpstr>1. Penyederhanaan Secara Aljabar</vt:lpstr>
      <vt:lpstr>2. Peta Karnaugh</vt:lpstr>
      <vt:lpstr>Contoh. Diberikan tabel kebenaran, gambarkan Peta Karnaugh.</vt:lpstr>
      <vt:lpstr>b. Peta dengan empat peubah</vt:lpstr>
      <vt:lpstr>Contoh. Diberikan tabel kebenaran, gambarkan Peta Karnaugh.</vt:lpstr>
      <vt:lpstr>Teknik Minimisasi Fungsi Boolean dengan Peta Karnaugh</vt:lpstr>
      <vt:lpstr>2. Kuad: empat buah 1 yang bertetangga</vt:lpstr>
      <vt:lpstr>Bukti secara aljabar:</vt:lpstr>
      <vt:lpstr>Contoh lain:</vt:lpstr>
      <vt:lpstr>3. Oktet: delapan buah 1 yang bertetangga</vt:lpstr>
      <vt:lpstr>Bukti secara aljabar:</vt:lpstr>
      <vt:lpstr>Contoh. Andaikan suatu tabel kebenaran telah diterjemahkan ke dalam Peta  Karnaugh. Sederhanakan fungsi Boolean yang bersesuaian sesederhana  mungkin.</vt:lpstr>
      <vt:lpstr>Contoh. Minimisasi fungsi Boolean yang bersesuaian dengan Peta Karnaugh  di bawah ini.</vt:lpstr>
      <vt:lpstr>Jika penyelesaian Contoh adalah seperti di bawah ini:</vt:lpstr>
      <vt:lpstr>Contoh. (Penggulungan/rolling) Sederhanakan fungsi Boolean yang  bersesuaian dengan Peta Karnaugh di bawah ini.</vt:lpstr>
      <vt:lpstr>PowerPoint Presentation</vt:lpstr>
      <vt:lpstr>Contoh. Sederhanakan fungsi Boolean f(x, y, z) = x’yz + xy’z’ + xyz + xyz’.</vt:lpstr>
      <vt:lpstr>Contoh. (Kelompok berlebihan) Sederhanakan fungsi Boolean yang  bersesuaian dengan Peta Karnaugh di bawah ini.</vt:lpstr>
      <vt:lpstr>Penyelesaian yang lebih minimal:</vt:lpstr>
      <vt:lpstr>Contoh 5.16. Sederhanakan fungsi Boolean yang bersesuaian dengan Peta  Karnaugh di bawah ini.</vt:lpstr>
      <vt:lpstr>Contoh. Minimisasi fungsi Boolean f(x, y, z) = x’z + x’y + xy’z + yz</vt:lpstr>
      <vt:lpstr>Peta Karnaugh untuk lima peubah</vt:lpstr>
      <vt:lpstr>Contoh 5.21. (Contoh penggunaan Peta 5 peubah) Carilah fungsi sederhana  dari f(v, w, x, y, z) =  (0, 2, 4, 6, 9, 11, 13, 15, 17, 21, 25, 27, 29, 31) Jawab:</vt:lpstr>
      <vt:lpstr>Kondisi Don’t care</vt:lpstr>
      <vt:lpstr>PowerPoint Presentation</vt:lpstr>
      <vt:lpstr>Jawab: Peta Karnaugh dari fungsi tersebut adalah:</vt:lpstr>
      <vt:lpstr>Contoh. Minimisasi fungsi Boolean  f(x, y, z) = x’yz + x’yz’ + xy’z’ + xy’z.  Gambarkan rangkaian logikanya.</vt:lpstr>
      <vt:lpstr>Minimisasi dengan Peta Karnaugh adalah sebagai berikut:</vt:lpstr>
      <vt:lpstr>Contoh. Berbagai sistem digital menggunakan kode binary coded decimal  (BCD). Diberikan Tabel untuk konversi BCD ke kode Excess-3 sebagai  berikut:</vt:lpstr>
      <vt:lpstr>PowerPoint Presentation</vt:lpstr>
      <vt:lpstr>PowerPoint Presentation</vt:lpstr>
      <vt:lpstr>PowerPoint Presentation</vt:lpstr>
      <vt:lpstr>PowerPoint Presentation</vt:lpstr>
      <vt:lpstr>Penyelesaian: Peta Karnaugh dari fungsi tersebut adalah:</vt:lpstr>
      <vt:lpstr>Quis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4</cp:revision>
  <dcterms:created xsi:type="dcterms:W3CDTF">2019-11-01T12:14:06Z</dcterms:created>
  <dcterms:modified xsi:type="dcterms:W3CDTF">2020-03-09T03:01:17Z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2019-11-01T00:00:00Z</vt:filetime>
  </property>
</Properties>
</file>