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9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A364E-F7C9-40C8-854A-7E5D3D0FA458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11B29-BF71-45E8-9733-5AE5192F6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50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11B29-BF71-45E8-9733-5AE5192F66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66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Perpetua"/>
                <a:cs typeface="Perpet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3500" y="69850"/>
            <a:ext cx="9013825" cy="6692900"/>
          </a:xfrm>
          <a:custGeom>
            <a:avLst/>
            <a:gdLst/>
            <a:ahLst/>
            <a:cxnLst/>
            <a:rect l="l" t="t" r="r" b="b"/>
            <a:pathLst>
              <a:path w="9013825" h="6692900">
                <a:moveTo>
                  <a:pt x="0" y="329946"/>
                </a:moveTo>
                <a:lnTo>
                  <a:pt x="3576" y="281184"/>
                </a:lnTo>
                <a:lnTo>
                  <a:pt x="13967" y="234645"/>
                </a:lnTo>
                <a:lnTo>
                  <a:pt x="30661" y="190840"/>
                </a:lnTo>
                <a:lnTo>
                  <a:pt x="53148" y="150277"/>
                </a:lnTo>
                <a:lnTo>
                  <a:pt x="80918" y="113468"/>
                </a:lnTo>
                <a:lnTo>
                  <a:pt x="113460" y="80923"/>
                </a:lnTo>
                <a:lnTo>
                  <a:pt x="150264" y="53151"/>
                </a:lnTo>
                <a:lnTo>
                  <a:pt x="190820" y="30662"/>
                </a:lnTo>
                <a:lnTo>
                  <a:pt x="234617" y="13967"/>
                </a:lnTo>
                <a:lnTo>
                  <a:pt x="281146" y="3576"/>
                </a:lnTo>
                <a:lnTo>
                  <a:pt x="329895" y="0"/>
                </a:lnTo>
                <a:lnTo>
                  <a:pt x="8683879" y="0"/>
                </a:lnTo>
                <a:lnTo>
                  <a:pt x="8732640" y="3576"/>
                </a:lnTo>
                <a:lnTo>
                  <a:pt x="8779179" y="13967"/>
                </a:lnTo>
                <a:lnTo>
                  <a:pt x="8822984" y="30662"/>
                </a:lnTo>
                <a:lnTo>
                  <a:pt x="8863547" y="53151"/>
                </a:lnTo>
                <a:lnTo>
                  <a:pt x="8900356" y="80923"/>
                </a:lnTo>
                <a:lnTo>
                  <a:pt x="8932901" y="113468"/>
                </a:lnTo>
                <a:lnTo>
                  <a:pt x="8960673" y="150277"/>
                </a:lnTo>
                <a:lnTo>
                  <a:pt x="8983162" y="190840"/>
                </a:lnTo>
                <a:lnTo>
                  <a:pt x="8999857" y="234645"/>
                </a:lnTo>
                <a:lnTo>
                  <a:pt x="9010248" y="281184"/>
                </a:lnTo>
                <a:lnTo>
                  <a:pt x="9013825" y="329946"/>
                </a:lnTo>
                <a:lnTo>
                  <a:pt x="9013825" y="6363004"/>
                </a:lnTo>
                <a:lnTo>
                  <a:pt x="9010248" y="6411753"/>
                </a:lnTo>
                <a:lnTo>
                  <a:pt x="8999857" y="6458282"/>
                </a:lnTo>
                <a:lnTo>
                  <a:pt x="8983162" y="6502079"/>
                </a:lnTo>
                <a:lnTo>
                  <a:pt x="8960673" y="6542634"/>
                </a:lnTo>
                <a:lnTo>
                  <a:pt x="8932901" y="6579438"/>
                </a:lnTo>
                <a:lnTo>
                  <a:pt x="8900356" y="6611980"/>
                </a:lnTo>
                <a:lnTo>
                  <a:pt x="8863547" y="6639750"/>
                </a:lnTo>
                <a:lnTo>
                  <a:pt x="8822984" y="6662237"/>
                </a:lnTo>
                <a:lnTo>
                  <a:pt x="8779179" y="6678931"/>
                </a:lnTo>
                <a:lnTo>
                  <a:pt x="8732640" y="6689321"/>
                </a:lnTo>
                <a:lnTo>
                  <a:pt x="8683879" y="6692898"/>
                </a:lnTo>
                <a:lnTo>
                  <a:pt x="329895" y="6692898"/>
                </a:lnTo>
                <a:lnTo>
                  <a:pt x="281146" y="6689321"/>
                </a:lnTo>
                <a:lnTo>
                  <a:pt x="234617" y="6678931"/>
                </a:lnTo>
                <a:lnTo>
                  <a:pt x="190820" y="6662237"/>
                </a:lnTo>
                <a:lnTo>
                  <a:pt x="150264" y="6639750"/>
                </a:lnTo>
                <a:lnTo>
                  <a:pt x="113460" y="6611980"/>
                </a:lnTo>
                <a:lnTo>
                  <a:pt x="80918" y="6579438"/>
                </a:lnTo>
                <a:lnTo>
                  <a:pt x="53148" y="6542634"/>
                </a:lnTo>
                <a:lnTo>
                  <a:pt x="30661" y="6502079"/>
                </a:lnTo>
                <a:lnTo>
                  <a:pt x="13967" y="6458282"/>
                </a:lnTo>
                <a:lnTo>
                  <a:pt x="3576" y="6411753"/>
                </a:lnTo>
                <a:lnTo>
                  <a:pt x="0" y="6363004"/>
                </a:lnTo>
                <a:lnTo>
                  <a:pt x="0" y="32994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444" y="688924"/>
            <a:ext cx="1886585" cy="636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696363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244" y="1207135"/>
            <a:ext cx="5102225" cy="2555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Perpetua"/>
                <a:cs typeface="Perpet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ati.fallat@widyatama.ac.id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jp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50.jpg"/><Relationship Id="rId7" Type="http://schemas.openxmlformats.org/officeDocument/2006/relationships/image" Target="../media/image2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g"/><Relationship Id="rId5" Type="http://schemas.openxmlformats.org/officeDocument/2006/relationships/image" Target="../media/image52.jpg"/><Relationship Id="rId4" Type="http://schemas.openxmlformats.org/officeDocument/2006/relationships/image" Target="../media/image5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087" y="69850"/>
            <a:ext cx="9013888" cy="6691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087" y="69850"/>
            <a:ext cx="9014460" cy="6691630"/>
          </a:xfrm>
          <a:custGeom>
            <a:avLst/>
            <a:gdLst/>
            <a:ahLst/>
            <a:cxnLst/>
            <a:rect l="l" t="t" r="r" b="b"/>
            <a:pathLst>
              <a:path w="9014460" h="6691630">
                <a:moveTo>
                  <a:pt x="0" y="329819"/>
                </a:moveTo>
                <a:lnTo>
                  <a:pt x="3576" y="281088"/>
                </a:lnTo>
                <a:lnTo>
                  <a:pt x="13964" y="234576"/>
                </a:lnTo>
                <a:lnTo>
                  <a:pt x="30653" y="190791"/>
                </a:lnTo>
                <a:lnTo>
                  <a:pt x="53135" y="150245"/>
                </a:lnTo>
                <a:lnTo>
                  <a:pt x="80898" y="113448"/>
                </a:lnTo>
                <a:lnTo>
                  <a:pt x="113432" y="80911"/>
                </a:lnTo>
                <a:lnTo>
                  <a:pt x="150228" y="53144"/>
                </a:lnTo>
                <a:lnTo>
                  <a:pt x="190774" y="30660"/>
                </a:lnTo>
                <a:lnTo>
                  <a:pt x="234562" y="13967"/>
                </a:lnTo>
                <a:lnTo>
                  <a:pt x="281080" y="3576"/>
                </a:lnTo>
                <a:lnTo>
                  <a:pt x="329819" y="0"/>
                </a:lnTo>
                <a:lnTo>
                  <a:pt x="8684069" y="0"/>
                </a:lnTo>
                <a:lnTo>
                  <a:pt x="8732799" y="3576"/>
                </a:lnTo>
                <a:lnTo>
                  <a:pt x="8779312" y="13967"/>
                </a:lnTo>
                <a:lnTo>
                  <a:pt x="8823097" y="30660"/>
                </a:lnTo>
                <a:lnTo>
                  <a:pt x="8863643" y="53144"/>
                </a:lnTo>
                <a:lnTo>
                  <a:pt x="8900440" y="80911"/>
                </a:lnTo>
                <a:lnTo>
                  <a:pt x="8932977" y="113448"/>
                </a:lnTo>
                <a:lnTo>
                  <a:pt x="8960743" y="150245"/>
                </a:lnTo>
                <a:lnTo>
                  <a:pt x="8983228" y="190791"/>
                </a:lnTo>
                <a:lnTo>
                  <a:pt x="8999921" y="234576"/>
                </a:lnTo>
                <a:lnTo>
                  <a:pt x="9010311" y="281088"/>
                </a:lnTo>
                <a:lnTo>
                  <a:pt x="9013888" y="329819"/>
                </a:lnTo>
                <a:lnTo>
                  <a:pt x="9013888" y="6361493"/>
                </a:lnTo>
                <a:lnTo>
                  <a:pt x="9010311" y="6410232"/>
                </a:lnTo>
                <a:lnTo>
                  <a:pt x="8999921" y="6456750"/>
                </a:lnTo>
                <a:lnTo>
                  <a:pt x="8983228" y="6500537"/>
                </a:lnTo>
                <a:lnTo>
                  <a:pt x="8960743" y="6541084"/>
                </a:lnTo>
                <a:lnTo>
                  <a:pt x="8932977" y="6577879"/>
                </a:lnTo>
                <a:lnTo>
                  <a:pt x="8900440" y="6610414"/>
                </a:lnTo>
                <a:lnTo>
                  <a:pt x="8863643" y="6638177"/>
                </a:lnTo>
                <a:lnTo>
                  <a:pt x="8823097" y="6660658"/>
                </a:lnTo>
                <a:lnTo>
                  <a:pt x="8779312" y="6677348"/>
                </a:lnTo>
                <a:lnTo>
                  <a:pt x="8732799" y="6687736"/>
                </a:lnTo>
                <a:lnTo>
                  <a:pt x="8684069" y="6691312"/>
                </a:lnTo>
                <a:lnTo>
                  <a:pt x="329819" y="6691312"/>
                </a:lnTo>
                <a:lnTo>
                  <a:pt x="281080" y="6687736"/>
                </a:lnTo>
                <a:lnTo>
                  <a:pt x="234562" y="6677348"/>
                </a:lnTo>
                <a:lnTo>
                  <a:pt x="190774" y="6660658"/>
                </a:lnTo>
                <a:lnTo>
                  <a:pt x="150228" y="6638177"/>
                </a:lnTo>
                <a:lnTo>
                  <a:pt x="113432" y="6610414"/>
                </a:lnTo>
                <a:lnTo>
                  <a:pt x="80898" y="6577879"/>
                </a:lnTo>
                <a:lnTo>
                  <a:pt x="53135" y="6541084"/>
                </a:lnTo>
                <a:lnTo>
                  <a:pt x="30653" y="6500537"/>
                </a:lnTo>
                <a:lnTo>
                  <a:pt x="13964" y="6456750"/>
                </a:lnTo>
                <a:lnTo>
                  <a:pt x="3576" y="6410232"/>
                </a:lnTo>
                <a:lnTo>
                  <a:pt x="0" y="6361493"/>
                </a:lnTo>
                <a:lnTo>
                  <a:pt x="0" y="32981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500" y="1397000"/>
            <a:ext cx="9020175" cy="120650"/>
          </a:xfrm>
          <a:custGeom>
            <a:avLst/>
            <a:gdLst/>
            <a:ahLst/>
            <a:cxnLst/>
            <a:rect l="l" t="t" r="r" b="b"/>
            <a:pathLst>
              <a:path w="9020175" h="120650">
                <a:moveTo>
                  <a:pt x="0" y="120650"/>
                </a:moveTo>
                <a:lnTo>
                  <a:pt x="9020175" y="120650"/>
                </a:lnTo>
                <a:lnTo>
                  <a:pt x="9020175" y="0"/>
                </a:lnTo>
                <a:lnTo>
                  <a:pt x="0" y="0"/>
                </a:lnTo>
                <a:lnTo>
                  <a:pt x="0" y="12065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500" y="2976626"/>
            <a:ext cx="9020175" cy="111125"/>
          </a:xfrm>
          <a:custGeom>
            <a:avLst/>
            <a:gdLst/>
            <a:ahLst/>
            <a:cxnLst/>
            <a:rect l="l" t="t" r="r" b="b"/>
            <a:pathLst>
              <a:path w="9020175" h="111125">
                <a:moveTo>
                  <a:pt x="0" y="111125"/>
                </a:moveTo>
                <a:lnTo>
                  <a:pt x="9020175" y="111125"/>
                </a:lnTo>
                <a:lnTo>
                  <a:pt x="9020175" y="0"/>
                </a:lnTo>
                <a:lnTo>
                  <a:pt x="0" y="0"/>
                </a:lnTo>
                <a:lnTo>
                  <a:pt x="0" y="111125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12900" y="741121"/>
            <a:ext cx="700976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Arsitektur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dan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Organisasi</a:t>
            </a:r>
            <a:r>
              <a:rPr sz="3200" b="1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Komputer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500" y="1517650"/>
            <a:ext cx="9020175" cy="1459230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Times New Roman"/>
              <a:cs typeface="Times New Roman"/>
            </a:endParaRPr>
          </a:p>
          <a:p>
            <a:pPr marL="457834">
              <a:lnSpc>
                <a:spcPct val="100000"/>
              </a:lnSpc>
            </a:pPr>
            <a:r>
              <a:rPr sz="3200" b="1" spc="-5" dirty="0">
                <a:latin typeface="Arial"/>
                <a:cs typeface="Arial"/>
              </a:rPr>
              <a:t>Simple </a:t>
            </a:r>
            <a:r>
              <a:rPr sz="3200" b="1" spc="-60" dirty="0">
                <a:latin typeface="Arial"/>
                <a:cs typeface="Arial"/>
              </a:rPr>
              <a:t>As </a:t>
            </a:r>
            <a:r>
              <a:rPr sz="3200" b="1" spc="-5" dirty="0">
                <a:latin typeface="Arial"/>
                <a:cs typeface="Arial"/>
              </a:rPr>
              <a:t>Possible </a:t>
            </a:r>
            <a:r>
              <a:rPr sz="3200" b="1" spc="-25" dirty="0">
                <a:latin typeface="Arial"/>
                <a:cs typeface="Arial"/>
              </a:rPr>
              <a:t>(SAP)</a:t>
            </a:r>
            <a:r>
              <a:rPr sz="3200" b="1" spc="1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3962401" y="3711321"/>
            <a:ext cx="4868036" cy="24160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lang="en-US" sz="2000" b="1" spc="-15" dirty="0" smtClean="0">
                <a:latin typeface="Calibri"/>
                <a:cs typeface="Calibri"/>
              </a:rPr>
              <a:t>Dhany Indra </a:t>
            </a:r>
            <a:r>
              <a:rPr lang="en-US" sz="2000" b="1" spc="-15" dirty="0" err="1" smtClean="0">
                <a:latin typeface="Calibri"/>
                <a:cs typeface="Calibri"/>
              </a:rPr>
              <a:t>Gunawan</a:t>
            </a:r>
            <a:r>
              <a:rPr sz="2000" b="1" spc="-15" dirty="0" smtClean="0">
                <a:latin typeface="Calibri"/>
                <a:cs typeface="Calibri"/>
              </a:rPr>
              <a:t>,</a:t>
            </a:r>
            <a:r>
              <a:rPr sz="2000" b="1" spc="-80" dirty="0" smtClean="0">
                <a:latin typeface="Calibri"/>
                <a:cs typeface="Calibri"/>
              </a:rPr>
              <a:t> </a:t>
            </a:r>
            <a:r>
              <a:rPr sz="2000" b="1" spc="-75" dirty="0" err="1" smtClean="0">
                <a:latin typeface="Calibri"/>
                <a:cs typeface="Calibri"/>
              </a:rPr>
              <a:t>M.</a:t>
            </a:r>
            <a:r>
              <a:rPr lang="en-US" sz="2000" b="1" spc="-75" dirty="0" err="1" smtClean="0">
                <a:latin typeface="Calibri"/>
                <a:cs typeface="Calibri"/>
              </a:rPr>
              <a:t>Kom</a:t>
            </a:r>
            <a:r>
              <a:rPr sz="2000" b="1" spc="-75" dirty="0" smtClean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678180" marR="5080" indent="1935480" algn="r">
              <a:lnSpc>
                <a:spcPct val="170000"/>
              </a:lnSpc>
              <a:spcBef>
                <a:spcPts val="5"/>
              </a:spcBef>
            </a:pP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3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TUR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  </a:t>
            </a:r>
            <a:r>
              <a:rPr sz="2000" b="1" spc="-15" dirty="0">
                <a:latin typeface="Calibri"/>
                <a:cs typeface="Calibri"/>
              </a:rPr>
              <a:t>INFORMATICS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ENGINEERING 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lang="en-US" sz="2000" b="1" dirty="0" smtClean="0">
                <a:latin typeface="Calibri"/>
                <a:cs typeface="Calibri"/>
              </a:rPr>
              <a:t>SEKOLAH TINGGI TEKNOLOGI BANDUNG</a:t>
            </a:r>
            <a:endParaRPr sz="2000" dirty="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1685"/>
              </a:spcBef>
            </a:pPr>
            <a:r>
              <a:rPr sz="2000" b="1" spc="-5" dirty="0">
                <a:latin typeface="Calibri"/>
                <a:cs typeface="Calibri"/>
              </a:rPr>
              <a:t>Email </a:t>
            </a:r>
            <a:r>
              <a:rPr sz="2000" b="1" dirty="0">
                <a:latin typeface="Calibri"/>
                <a:cs typeface="Calibri"/>
              </a:rPr>
              <a:t>: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lang="en-US" sz="2000" b="1" spc="-65" dirty="0" smtClean="0">
                <a:latin typeface="Calibri"/>
                <a:cs typeface="Calibri"/>
              </a:rPr>
              <a:t>dhaindgun</a:t>
            </a:r>
            <a:r>
              <a:rPr sz="2000" b="1" spc="-10" dirty="0" smtClean="0">
                <a:latin typeface="Calibri"/>
                <a:cs typeface="Calibri"/>
                <a:hlinkClick r:id="rId4"/>
              </a:rPr>
              <a:t>@</a:t>
            </a:r>
            <a:r>
              <a:rPr lang="en-US" sz="2000" b="1" spc="-10" dirty="0" smtClean="0">
                <a:latin typeface="Calibri"/>
                <a:cs typeface="Calibri"/>
              </a:rPr>
              <a:t>gmail.com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M</a:t>
            </a:r>
            <a:r>
              <a:rPr spc="-20" dirty="0"/>
              <a:t>E</a:t>
            </a:r>
            <a:r>
              <a:rPr dirty="0"/>
              <a:t>M</a:t>
            </a:r>
            <a:r>
              <a:rPr spc="-15" dirty="0"/>
              <a:t>O</a:t>
            </a:r>
            <a:r>
              <a:rPr dirty="0"/>
              <a:t>RI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marR="1196340" indent="-274320">
              <a:lnSpc>
                <a:spcPct val="100000"/>
              </a:lnSpc>
              <a:spcBef>
                <a:spcPts val="9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pc="-10" dirty="0"/>
              <a:t>Sebagai </a:t>
            </a:r>
            <a:r>
              <a:rPr dirty="0"/>
              <a:t>memori </a:t>
            </a:r>
            <a:r>
              <a:rPr spc="-10" dirty="0"/>
              <a:t>utama tempat  </a:t>
            </a:r>
            <a:r>
              <a:rPr spc="-15" dirty="0"/>
              <a:t>menyimpan </a:t>
            </a:r>
            <a:r>
              <a:rPr dirty="0"/>
              <a:t>instruksi </a:t>
            </a:r>
            <a:r>
              <a:rPr spc="-15" dirty="0"/>
              <a:t>dan</a:t>
            </a:r>
            <a:r>
              <a:rPr spc="65" dirty="0"/>
              <a:t> </a:t>
            </a:r>
            <a:r>
              <a:rPr spc="-15" dirty="0"/>
              <a:t>data</a:t>
            </a:r>
          </a:p>
          <a:p>
            <a:pPr marL="287020" marR="508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pc="-5" dirty="0"/>
              <a:t>Memilika </a:t>
            </a:r>
            <a:r>
              <a:rPr spc="-15" dirty="0"/>
              <a:t>16 alamat dengan panjang data  adalah </a:t>
            </a:r>
            <a:r>
              <a:rPr spc="-5" dirty="0"/>
              <a:t>8</a:t>
            </a:r>
            <a:r>
              <a:rPr spc="60" dirty="0"/>
              <a:t> </a:t>
            </a:r>
            <a:r>
              <a:rPr spc="-10" dirty="0"/>
              <a:t>bit</a:t>
            </a:r>
          </a:p>
          <a:p>
            <a:pPr marL="287020" marR="10223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pc="-40" dirty="0"/>
              <a:t>NOT </a:t>
            </a:r>
            <a:r>
              <a:rPr spc="-15" dirty="0"/>
              <a:t>CE </a:t>
            </a:r>
            <a:r>
              <a:rPr spc="-5" dirty="0"/>
              <a:t>: </a:t>
            </a:r>
            <a:r>
              <a:rPr spc="-10" dirty="0"/>
              <a:t>mengeluarkan </a:t>
            </a:r>
            <a:r>
              <a:rPr spc="-15" dirty="0"/>
              <a:t>data </a:t>
            </a:r>
            <a:r>
              <a:rPr spc="-5" dirty="0"/>
              <a:t>8 </a:t>
            </a:r>
            <a:r>
              <a:rPr spc="-10" dirty="0"/>
              <a:t>bit </a:t>
            </a:r>
            <a:r>
              <a:rPr dirty="0"/>
              <a:t>dari  memori </a:t>
            </a:r>
            <a:r>
              <a:rPr spc="-35" dirty="0"/>
              <a:t>ke </a:t>
            </a:r>
            <a:r>
              <a:rPr spc="-20" dirty="0"/>
              <a:t>bus</a:t>
            </a:r>
            <a:r>
              <a:rPr spc="-240" dirty="0"/>
              <a:t> </a:t>
            </a:r>
            <a:r>
              <a:rPr spc="-10" dirty="0"/>
              <a:t>W</a:t>
            </a:r>
          </a:p>
        </p:txBody>
      </p:sp>
      <p:sp>
        <p:nvSpPr>
          <p:cNvPr id="4" name="object 4"/>
          <p:cNvSpPr/>
          <p:nvPr/>
        </p:nvSpPr>
        <p:spPr>
          <a:xfrm>
            <a:off x="5916676" y="1523936"/>
            <a:ext cx="2689225" cy="8588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72201" y="2971800"/>
            <a:ext cx="3176524" cy="1146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24"/>
            <a:ext cx="374713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Register</a:t>
            </a:r>
            <a:r>
              <a:rPr spc="-75" dirty="0"/>
              <a:t> </a:t>
            </a:r>
            <a:r>
              <a:rPr dirty="0"/>
              <a:t>Instruksi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383614"/>
            <a:ext cx="7313295" cy="68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4320">
              <a:lnSpc>
                <a:spcPts val="2595"/>
              </a:lnSpc>
              <a:spcBef>
                <a:spcPts val="10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Instruksi </a:t>
            </a:r>
            <a:r>
              <a:rPr sz="2400" spc="-5" dirty="0">
                <a:latin typeface="Perpetua"/>
                <a:cs typeface="Perpetua"/>
              </a:rPr>
              <a:t>yang </a:t>
            </a:r>
            <a:r>
              <a:rPr sz="2400" dirty="0">
                <a:latin typeface="Perpetua"/>
                <a:cs typeface="Perpetua"/>
              </a:rPr>
              <a:t>dibaca </a:t>
            </a:r>
            <a:r>
              <a:rPr sz="2400" spc="10" dirty="0">
                <a:latin typeface="Perpetua"/>
                <a:cs typeface="Perpetua"/>
              </a:rPr>
              <a:t>dari </a:t>
            </a:r>
            <a:r>
              <a:rPr sz="2400" spc="5" dirty="0">
                <a:latin typeface="Perpetua"/>
                <a:cs typeface="Perpetua"/>
              </a:rPr>
              <a:t>memori </a:t>
            </a:r>
            <a:r>
              <a:rPr sz="2400" dirty="0">
                <a:latin typeface="Perpetua"/>
                <a:cs typeface="Perpetua"/>
              </a:rPr>
              <a:t>akan </a:t>
            </a:r>
            <a:r>
              <a:rPr sz="2400" spc="-5" dirty="0">
                <a:latin typeface="Perpetua"/>
                <a:cs typeface="Perpetua"/>
              </a:rPr>
              <a:t>masuk </a:t>
            </a:r>
            <a:r>
              <a:rPr sz="2400" spc="-25" dirty="0">
                <a:latin typeface="Perpetua"/>
                <a:cs typeface="Perpetua"/>
              </a:rPr>
              <a:t>ke </a:t>
            </a:r>
            <a:r>
              <a:rPr sz="2400" dirty="0">
                <a:latin typeface="Perpetua"/>
                <a:cs typeface="Perpetua"/>
              </a:rPr>
              <a:t>dalam</a:t>
            </a:r>
            <a:r>
              <a:rPr sz="2400" spc="-8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register</a:t>
            </a:r>
            <a:endParaRPr sz="2400">
              <a:latin typeface="Perpetua"/>
              <a:cs typeface="Perpetua"/>
            </a:endParaRPr>
          </a:p>
          <a:p>
            <a:pPr marL="286385">
              <a:lnSpc>
                <a:spcPts val="2595"/>
              </a:lnSpc>
            </a:pPr>
            <a:r>
              <a:rPr sz="2400" spc="5" dirty="0">
                <a:latin typeface="Perpetua"/>
                <a:cs typeface="Perpetua"/>
              </a:rPr>
              <a:t>instruksi.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3521455"/>
            <a:ext cx="6958965" cy="2039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4320">
              <a:lnSpc>
                <a:spcPts val="2860"/>
              </a:lnSpc>
              <a:spcBef>
                <a:spcPts val="10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Output </a:t>
            </a:r>
            <a:r>
              <a:rPr sz="2400" spc="10" dirty="0">
                <a:latin typeface="Perpetua"/>
                <a:cs typeface="Perpetua"/>
              </a:rPr>
              <a:t>dibagi </a:t>
            </a:r>
            <a:r>
              <a:rPr sz="2400" dirty="0">
                <a:latin typeface="Perpetua"/>
                <a:cs typeface="Perpetua"/>
              </a:rPr>
              <a:t>2 </a:t>
            </a:r>
            <a:r>
              <a:rPr sz="2400" spc="10" dirty="0">
                <a:latin typeface="Perpetua"/>
                <a:cs typeface="Perpetua"/>
              </a:rPr>
              <a:t>bagian</a:t>
            </a:r>
            <a:r>
              <a:rPr sz="2400" spc="-9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:</a:t>
            </a:r>
            <a:endParaRPr sz="2400">
              <a:latin typeface="Perpetua"/>
              <a:cs typeface="Perpetua"/>
            </a:endParaRPr>
          </a:p>
          <a:p>
            <a:pPr marL="561340" lvl="1" indent="-229870">
              <a:lnSpc>
                <a:spcPts val="2550"/>
              </a:lnSpc>
              <a:buClr>
                <a:srgbClr val="9B2C1F"/>
              </a:buClr>
              <a:buSzPct val="84090"/>
              <a:buFont typeface="Wingdings 2"/>
              <a:buChar char=""/>
              <a:tabLst>
                <a:tab pos="561975" algn="l"/>
              </a:tabLst>
            </a:pPr>
            <a:r>
              <a:rPr sz="2200" spc="10" dirty="0">
                <a:latin typeface="Perpetua"/>
                <a:cs typeface="Perpetua"/>
              </a:rPr>
              <a:t>Bagian </a:t>
            </a:r>
            <a:r>
              <a:rPr sz="2200" dirty="0">
                <a:latin typeface="Perpetua"/>
                <a:cs typeface="Perpetua"/>
              </a:rPr>
              <a:t>atas </a:t>
            </a:r>
            <a:r>
              <a:rPr sz="2200" spc="-10" dirty="0">
                <a:latin typeface="Perpetua"/>
                <a:cs typeface="Perpetua"/>
              </a:rPr>
              <a:t>sebanyak </a:t>
            </a:r>
            <a:r>
              <a:rPr sz="2200" dirty="0">
                <a:latin typeface="Perpetua"/>
                <a:cs typeface="Perpetua"/>
              </a:rPr>
              <a:t>4 bit </a:t>
            </a:r>
            <a:r>
              <a:rPr sz="2200" spc="-5" dirty="0">
                <a:latin typeface="Wingdings"/>
                <a:cs typeface="Wingdings"/>
              </a:rPr>
              <a:t></a:t>
            </a:r>
            <a:r>
              <a:rPr sz="2200" spc="-5" dirty="0">
                <a:latin typeface="Perpetua"/>
                <a:cs typeface="Perpetua"/>
              </a:rPr>
              <a:t>pengendali</a:t>
            </a:r>
            <a:r>
              <a:rPr sz="2200" spc="-110" dirty="0">
                <a:latin typeface="Perpetua"/>
                <a:cs typeface="Perpetua"/>
              </a:rPr>
              <a:t> </a:t>
            </a:r>
            <a:r>
              <a:rPr sz="2200" spc="5" dirty="0">
                <a:latin typeface="Perpetua"/>
                <a:cs typeface="Perpetua"/>
              </a:rPr>
              <a:t>pengurut</a:t>
            </a:r>
            <a:endParaRPr sz="2200">
              <a:latin typeface="Perpetua"/>
              <a:cs typeface="Perpetua"/>
            </a:endParaRPr>
          </a:p>
          <a:p>
            <a:pPr marL="561340" lvl="1" indent="-229870">
              <a:lnSpc>
                <a:spcPts val="2540"/>
              </a:lnSpc>
              <a:buClr>
                <a:srgbClr val="9B2C1F"/>
              </a:buClr>
              <a:buSzPct val="84090"/>
              <a:buFont typeface="Wingdings 2"/>
              <a:buChar char=""/>
              <a:tabLst>
                <a:tab pos="561975" algn="l"/>
              </a:tabLst>
            </a:pPr>
            <a:r>
              <a:rPr sz="2200" spc="10" dirty="0">
                <a:latin typeface="Perpetua"/>
                <a:cs typeface="Perpetua"/>
              </a:rPr>
              <a:t>Bagian </a:t>
            </a:r>
            <a:r>
              <a:rPr sz="2200" spc="-20" dirty="0">
                <a:latin typeface="Perpetua"/>
                <a:cs typeface="Perpetua"/>
              </a:rPr>
              <a:t>bawah </a:t>
            </a:r>
            <a:r>
              <a:rPr sz="2200" spc="-10" dirty="0">
                <a:latin typeface="Perpetua"/>
                <a:cs typeface="Perpetua"/>
              </a:rPr>
              <a:t>sebanyak </a:t>
            </a:r>
            <a:r>
              <a:rPr sz="2200" dirty="0">
                <a:latin typeface="Perpetua"/>
                <a:cs typeface="Perpetua"/>
              </a:rPr>
              <a:t>4 bit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dirty="0">
                <a:latin typeface="Perpetua"/>
                <a:cs typeface="Perpetua"/>
              </a:rPr>
              <a:t>masuk </a:t>
            </a:r>
            <a:r>
              <a:rPr sz="2200" spc="-15" dirty="0">
                <a:latin typeface="Perpetua"/>
                <a:cs typeface="Perpetua"/>
              </a:rPr>
              <a:t>ke </a:t>
            </a:r>
            <a:r>
              <a:rPr sz="2200" spc="-10" dirty="0">
                <a:latin typeface="Perpetua"/>
                <a:cs typeface="Perpetua"/>
              </a:rPr>
              <a:t>bus</a:t>
            </a:r>
            <a:r>
              <a:rPr sz="2200" spc="-375" dirty="0">
                <a:latin typeface="Perpetua"/>
                <a:cs typeface="Perpetua"/>
              </a:rPr>
              <a:t> </a:t>
            </a:r>
            <a:r>
              <a:rPr sz="2200" spc="5" dirty="0">
                <a:latin typeface="Perpetua"/>
                <a:cs typeface="Perpetua"/>
              </a:rPr>
              <a:t>W</a:t>
            </a:r>
            <a:endParaRPr sz="2200">
              <a:latin typeface="Perpetua"/>
              <a:cs typeface="Perpetua"/>
            </a:endParaRPr>
          </a:p>
          <a:p>
            <a:pPr marL="286385" indent="-274320">
              <a:lnSpc>
                <a:spcPts val="2800"/>
              </a:lnSpc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spc="-15" dirty="0">
                <a:latin typeface="Perpetua"/>
                <a:cs typeface="Perpetua"/>
              </a:rPr>
              <a:t>Jalur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Kendali</a:t>
            </a:r>
            <a:endParaRPr sz="2400">
              <a:latin typeface="Perpetua"/>
              <a:cs typeface="Perpetua"/>
            </a:endParaRPr>
          </a:p>
          <a:p>
            <a:pPr marL="561340" lvl="1" indent="-229870">
              <a:lnSpc>
                <a:spcPts val="2525"/>
              </a:lnSpc>
              <a:buClr>
                <a:srgbClr val="9B2C1F"/>
              </a:buClr>
              <a:buSzPct val="84090"/>
              <a:buFont typeface="Wingdings 2"/>
              <a:buChar char=""/>
              <a:tabLst>
                <a:tab pos="561975" algn="l"/>
              </a:tabLst>
            </a:pPr>
            <a:r>
              <a:rPr sz="2200" dirty="0">
                <a:latin typeface="Perpetua"/>
                <a:cs typeface="Perpetua"/>
              </a:rPr>
              <a:t>Li </a:t>
            </a:r>
            <a:r>
              <a:rPr sz="2200" spc="5" dirty="0">
                <a:latin typeface="Perpetua"/>
                <a:cs typeface="Perpetua"/>
              </a:rPr>
              <a:t>= </a:t>
            </a:r>
            <a:r>
              <a:rPr sz="2200" spc="-5" dirty="0">
                <a:latin typeface="Perpetua"/>
                <a:cs typeface="Perpetua"/>
              </a:rPr>
              <a:t>Mengambil data </a:t>
            </a:r>
            <a:r>
              <a:rPr sz="2200" dirty="0">
                <a:latin typeface="Perpetua"/>
                <a:cs typeface="Perpetua"/>
              </a:rPr>
              <a:t>8 bit </a:t>
            </a:r>
            <a:r>
              <a:rPr sz="2200" spc="15" dirty="0">
                <a:latin typeface="Perpetua"/>
                <a:cs typeface="Perpetua"/>
              </a:rPr>
              <a:t>dari</a:t>
            </a:r>
            <a:r>
              <a:rPr sz="2200" spc="-70" dirty="0">
                <a:latin typeface="Perpetua"/>
                <a:cs typeface="Perpetua"/>
              </a:rPr>
              <a:t> </a:t>
            </a:r>
            <a:r>
              <a:rPr sz="2200" spc="-10" dirty="0">
                <a:latin typeface="Perpetua"/>
                <a:cs typeface="Perpetua"/>
              </a:rPr>
              <a:t>bus</a:t>
            </a:r>
            <a:endParaRPr sz="2200">
              <a:latin typeface="Perpetua"/>
              <a:cs typeface="Perpetua"/>
            </a:endParaRPr>
          </a:p>
          <a:p>
            <a:pPr marL="561340" lvl="1" indent="-229870">
              <a:lnSpc>
                <a:spcPts val="2580"/>
              </a:lnSpc>
              <a:buClr>
                <a:srgbClr val="9B2C1F"/>
              </a:buClr>
              <a:buSzPct val="84090"/>
              <a:buFont typeface="Wingdings 2"/>
              <a:buChar char=""/>
              <a:tabLst>
                <a:tab pos="561975" algn="l"/>
              </a:tabLst>
            </a:pPr>
            <a:r>
              <a:rPr sz="2200" dirty="0">
                <a:latin typeface="Perpetua"/>
                <a:cs typeface="Perpetua"/>
              </a:rPr>
              <a:t>Ei </a:t>
            </a:r>
            <a:r>
              <a:rPr sz="2200" spc="5" dirty="0">
                <a:latin typeface="Perpetua"/>
                <a:cs typeface="Perpetua"/>
              </a:rPr>
              <a:t>= </a:t>
            </a:r>
            <a:r>
              <a:rPr sz="2200" spc="-5" dirty="0">
                <a:latin typeface="Perpetua"/>
                <a:cs typeface="Perpetua"/>
              </a:rPr>
              <a:t>Mengendalikan data </a:t>
            </a:r>
            <a:r>
              <a:rPr sz="2200" dirty="0">
                <a:latin typeface="Perpetua"/>
                <a:cs typeface="Perpetua"/>
              </a:rPr>
              <a:t>4 bit </a:t>
            </a:r>
            <a:r>
              <a:rPr sz="2200" spc="15" dirty="0">
                <a:latin typeface="Perpetua"/>
                <a:cs typeface="Perpetua"/>
              </a:rPr>
              <a:t>dari </a:t>
            </a:r>
            <a:r>
              <a:rPr sz="2200" dirty="0">
                <a:latin typeface="Perpetua"/>
                <a:cs typeface="Perpetua"/>
              </a:rPr>
              <a:t>register </a:t>
            </a:r>
            <a:r>
              <a:rPr sz="2200" spc="-5" dirty="0">
                <a:latin typeface="Perpetua"/>
                <a:cs typeface="Perpetua"/>
              </a:rPr>
              <a:t>yang menuju </a:t>
            </a:r>
            <a:r>
              <a:rPr sz="2200" spc="-15" dirty="0">
                <a:latin typeface="Perpetua"/>
                <a:cs typeface="Perpetua"/>
              </a:rPr>
              <a:t>ke</a:t>
            </a:r>
            <a:r>
              <a:rPr sz="2200" spc="-60" dirty="0">
                <a:latin typeface="Perpetua"/>
                <a:cs typeface="Perpetua"/>
              </a:rPr>
              <a:t> </a:t>
            </a:r>
            <a:r>
              <a:rPr sz="2200" spc="-10" dirty="0">
                <a:latin typeface="Perpetua"/>
                <a:cs typeface="Perpetua"/>
              </a:rPr>
              <a:t>bus</a:t>
            </a:r>
            <a:endParaRPr sz="2200">
              <a:latin typeface="Perpetua"/>
              <a:cs typeface="Perpet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09800" y="2295525"/>
            <a:ext cx="3614801" cy="1466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24"/>
            <a:ext cx="419354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Pengedali</a:t>
            </a:r>
            <a:r>
              <a:rPr spc="-70" dirty="0"/>
              <a:t> </a:t>
            </a:r>
            <a:r>
              <a:rPr spc="-5" dirty="0"/>
              <a:t>pengurut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435684"/>
            <a:ext cx="6776084" cy="8172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15" dirty="0">
                <a:latin typeface="Perpetua"/>
                <a:cs typeface="Perpetua"/>
              </a:rPr>
              <a:t>Digunakan untuk mengatur </a:t>
            </a:r>
            <a:r>
              <a:rPr sz="2600" dirty="0">
                <a:latin typeface="Perpetua"/>
                <a:cs typeface="Perpetua"/>
              </a:rPr>
              <a:t>seluruh </a:t>
            </a:r>
            <a:r>
              <a:rPr sz="2600" spc="-20" dirty="0">
                <a:latin typeface="Perpetua"/>
                <a:cs typeface="Perpetua"/>
              </a:rPr>
              <a:t>jalannya </a:t>
            </a:r>
            <a:r>
              <a:rPr sz="2600" spc="-15" dirty="0">
                <a:latin typeface="Perpetua"/>
                <a:cs typeface="Perpetua"/>
              </a:rPr>
              <a:t>komputer  </a:t>
            </a:r>
            <a:r>
              <a:rPr sz="2600" dirty="0">
                <a:latin typeface="Perpetua"/>
                <a:cs typeface="Perpetua"/>
              </a:rPr>
              <a:t>termasuk </a:t>
            </a:r>
            <a:r>
              <a:rPr sz="2600" spc="-5" dirty="0">
                <a:latin typeface="Perpetua"/>
                <a:cs typeface="Perpetua"/>
              </a:rPr>
              <a:t>eksekusi</a:t>
            </a:r>
            <a:r>
              <a:rPr sz="2600" spc="3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instruksi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0" y="2590673"/>
            <a:ext cx="4675124" cy="24337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24"/>
            <a:ext cx="246761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A</a:t>
            </a:r>
            <a:r>
              <a:rPr spc="-85" dirty="0"/>
              <a:t>k</a:t>
            </a:r>
            <a:r>
              <a:rPr spc="-5" dirty="0"/>
              <a:t>u</a:t>
            </a:r>
            <a:r>
              <a:rPr spc="5" dirty="0"/>
              <a:t>mu</a:t>
            </a:r>
            <a:r>
              <a:rPr spc="-25" dirty="0"/>
              <a:t>l</a:t>
            </a:r>
            <a:r>
              <a:rPr spc="5" dirty="0"/>
              <a:t>a</a:t>
            </a:r>
            <a:r>
              <a:rPr spc="-95" dirty="0"/>
              <a:t>t</a:t>
            </a:r>
            <a:r>
              <a:rPr dirty="0"/>
              <a:t>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411046"/>
            <a:ext cx="7550150" cy="183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4320">
              <a:lnSpc>
                <a:spcPts val="2735"/>
              </a:lnSpc>
              <a:spcBef>
                <a:spcPts val="10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spc="5" dirty="0">
                <a:latin typeface="Perpetua"/>
                <a:cs typeface="Perpetua"/>
              </a:rPr>
              <a:t>Merupakan </a:t>
            </a:r>
            <a:r>
              <a:rPr sz="2400" dirty="0">
                <a:latin typeface="Perpetua"/>
                <a:cs typeface="Perpetua"/>
              </a:rPr>
              <a:t>register </a:t>
            </a:r>
            <a:r>
              <a:rPr sz="2400" spc="-5" dirty="0">
                <a:latin typeface="Perpetua"/>
                <a:cs typeface="Perpetua"/>
              </a:rPr>
              <a:t>buffer yang </a:t>
            </a:r>
            <a:r>
              <a:rPr sz="2400" dirty="0">
                <a:latin typeface="Perpetua"/>
                <a:cs typeface="Perpetua"/>
              </a:rPr>
              <a:t>digunakan untuk </a:t>
            </a:r>
            <a:r>
              <a:rPr sz="2400" spc="-5" dirty="0">
                <a:latin typeface="Perpetua"/>
                <a:cs typeface="Perpetua"/>
              </a:rPr>
              <a:t>menyimpan</a:t>
            </a:r>
            <a:r>
              <a:rPr sz="2400" spc="-16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hasil</a:t>
            </a:r>
            <a:endParaRPr sz="2400">
              <a:latin typeface="Perpetua"/>
              <a:cs typeface="Perpetua"/>
            </a:endParaRPr>
          </a:p>
          <a:p>
            <a:pPr marL="286385">
              <a:lnSpc>
                <a:spcPts val="2735"/>
              </a:lnSpc>
            </a:pPr>
            <a:r>
              <a:rPr sz="2400" dirty="0">
                <a:latin typeface="Perpetua"/>
                <a:cs typeface="Perpetua"/>
              </a:rPr>
              <a:t>sementara selama </a:t>
            </a:r>
            <a:r>
              <a:rPr sz="2400" spc="-5" dirty="0">
                <a:latin typeface="Perpetua"/>
                <a:cs typeface="Perpetua"/>
              </a:rPr>
              <a:t>komputer</a:t>
            </a:r>
            <a:r>
              <a:rPr sz="2400" spc="-5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beroperasi</a:t>
            </a:r>
            <a:endParaRPr sz="24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315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Output ada 2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:</a:t>
            </a:r>
            <a:endParaRPr sz="2400">
              <a:latin typeface="Perpetua"/>
              <a:cs typeface="Perpetua"/>
            </a:endParaRPr>
          </a:p>
          <a:p>
            <a:pPr marL="561340" lvl="1" indent="-229870">
              <a:lnSpc>
                <a:spcPct val="100000"/>
              </a:lnSpc>
              <a:spcBef>
                <a:spcPts val="155"/>
              </a:spcBef>
              <a:buClr>
                <a:srgbClr val="9B2C1F"/>
              </a:buClr>
              <a:buSzPct val="84090"/>
              <a:buFont typeface="Wingdings 2"/>
              <a:buChar char=""/>
              <a:tabLst>
                <a:tab pos="561975" algn="l"/>
              </a:tabLst>
            </a:pPr>
            <a:r>
              <a:rPr sz="2200" dirty="0">
                <a:latin typeface="Perpetua"/>
                <a:cs typeface="Perpetua"/>
              </a:rPr>
              <a:t>Masuk </a:t>
            </a:r>
            <a:r>
              <a:rPr sz="2200" spc="-15" dirty="0">
                <a:latin typeface="Perpetua"/>
                <a:cs typeface="Perpetua"/>
              </a:rPr>
              <a:t>ke</a:t>
            </a:r>
            <a:r>
              <a:rPr sz="2200" spc="-265" dirty="0">
                <a:latin typeface="Perpetua"/>
                <a:cs typeface="Perpetua"/>
              </a:rPr>
              <a:t> </a:t>
            </a:r>
            <a:r>
              <a:rPr sz="2200" spc="5" dirty="0">
                <a:latin typeface="Perpetua"/>
                <a:cs typeface="Perpetua"/>
              </a:rPr>
              <a:t>ALU</a:t>
            </a:r>
            <a:endParaRPr sz="2200">
              <a:latin typeface="Perpetua"/>
              <a:cs typeface="Perpetua"/>
            </a:endParaRPr>
          </a:p>
          <a:p>
            <a:pPr marL="561340" lvl="1" indent="-229870">
              <a:lnSpc>
                <a:spcPct val="100000"/>
              </a:lnSpc>
              <a:spcBef>
                <a:spcPts val="140"/>
              </a:spcBef>
              <a:buClr>
                <a:srgbClr val="9B2C1F"/>
              </a:buClr>
              <a:buSzPct val="84090"/>
              <a:buFont typeface="Wingdings 2"/>
              <a:buChar char=""/>
              <a:tabLst>
                <a:tab pos="561975" algn="l"/>
              </a:tabLst>
            </a:pPr>
            <a:r>
              <a:rPr sz="2200" dirty="0">
                <a:latin typeface="Perpetua"/>
                <a:cs typeface="Perpetua"/>
              </a:rPr>
              <a:t>Menuju </a:t>
            </a:r>
            <a:r>
              <a:rPr sz="2200" spc="-15" dirty="0">
                <a:latin typeface="Perpetua"/>
                <a:cs typeface="Perpetua"/>
              </a:rPr>
              <a:t>ke</a:t>
            </a:r>
            <a:r>
              <a:rPr sz="2200" spc="-85" dirty="0">
                <a:latin typeface="Perpetua"/>
                <a:cs typeface="Perpetua"/>
              </a:rPr>
              <a:t> </a:t>
            </a:r>
            <a:r>
              <a:rPr sz="2200" dirty="0">
                <a:latin typeface="Perpetua"/>
                <a:cs typeface="Perpetua"/>
              </a:rPr>
              <a:t>Bus</a:t>
            </a:r>
            <a:endParaRPr sz="2200">
              <a:latin typeface="Perpetua"/>
              <a:cs typeface="Perpet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4648613"/>
            <a:ext cx="6998334" cy="111950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25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spc="-15" dirty="0">
                <a:latin typeface="Perpetua"/>
                <a:cs typeface="Perpetua"/>
              </a:rPr>
              <a:t>Jalur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Kendali</a:t>
            </a:r>
            <a:endParaRPr sz="2400">
              <a:latin typeface="Perpetua"/>
              <a:cs typeface="Perpetua"/>
            </a:endParaRPr>
          </a:p>
          <a:p>
            <a:pPr marL="561340" lvl="1" indent="-229870">
              <a:lnSpc>
                <a:spcPct val="100000"/>
              </a:lnSpc>
              <a:spcBef>
                <a:spcPts val="155"/>
              </a:spcBef>
              <a:buClr>
                <a:srgbClr val="9B2C1F"/>
              </a:buClr>
              <a:buSzPct val="84090"/>
              <a:buFont typeface="Wingdings 2"/>
              <a:buChar char=""/>
              <a:tabLst>
                <a:tab pos="561975" algn="l"/>
              </a:tabLst>
            </a:pPr>
            <a:r>
              <a:rPr sz="2200" dirty="0">
                <a:latin typeface="Perpetua"/>
                <a:cs typeface="Perpetua"/>
              </a:rPr>
              <a:t>La </a:t>
            </a:r>
            <a:r>
              <a:rPr sz="2200" spc="5" dirty="0">
                <a:latin typeface="Perpetua"/>
                <a:cs typeface="Perpetua"/>
              </a:rPr>
              <a:t>= </a:t>
            </a:r>
            <a:r>
              <a:rPr sz="2200" dirty="0">
                <a:latin typeface="Perpetua"/>
                <a:cs typeface="Perpetua"/>
              </a:rPr>
              <a:t>Mengambil </a:t>
            </a:r>
            <a:r>
              <a:rPr sz="2200" spc="-5" dirty="0">
                <a:latin typeface="Perpetua"/>
                <a:cs typeface="Perpetua"/>
              </a:rPr>
              <a:t>data </a:t>
            </a:r>
            <a:r>
              <a:rPr sz="2200" dirty="0">
                <a:latin typeface="Perpetua"/>
                <a:cs typeface="Perpetua"/>
              </a:rPr>
              <a:t>8 bit </a:t>
            </a:r>
            <a:r>
              <a:rPr sz="2200" spc="15" dirty="0">
                <a:latin typeface="Perpetua"/>
                <a:cs typeface="Perpetua"/>
              </a:rPr>
              <a:t>dari </a:t>
            </a:r>
            <a:r>
              <a:rPr sz="2200" spc="-10" dirty="0">
                <a:latin typeface="Perpetua"/>
                <a:cs typeface="Perpetua"/>
              </a:rPr>
              <a:t>bus</a:t>
            </a:r>
            <a:r>
              <a:rPr sz="2200" spc="-385" dirty="0">
                <a:latin typeface="Perpetua"/>
                <a:cs typeface="Perpetua"/>
              </a:rPr>
              <a:t> </a:t>
            </a:r>
            <a:r>
              <a:rPr sz="2200" spc="5" dirty="0">
                <a:latin typeface="Perpetua"/>
                <a:cs typeface="Perpetua"/>
              </a:rPr>
              <a:t>W</a:t>
            </a:r>
            <a:endParaRPr sz="2200">
              <a:latin typeface="Perpetua"/>
              <a:cs typeface="Perpetua"/>
            </a:endParaRPr>
          </a:p>
          <a:p>
            <a:pPr marL="561340" lvl="1" indent="-229870">
              <a:lnSpc>
                <a:spcPct val="100000"/>
              </a:lnSpc>
              <a:spcBef>
                <a:spcPts val="145"/>
              </a:spcBef>
              <a:buClr>
                <a:srgbClr val="9B2C1F"/>
              </a:buClr>
              <a:buSzPct val="84090"/>
              <a:buFont typeface="Wingdings 2"/>
              <a:buChar char=""/>
              <a:tabLst>
                <a:tab pos="561975" algn="l"/>
              </a:tabLst>
            </a:pPr>
            <a:r>
              <a:rPr sz="2200" dirty="0">
                <a:latin typeface="Perpetua"/>
                <a:cs typeface="Perpetua"/>
              </a:rPr>
              <a:t>Ea </a:t>
            </a:r>
            <a:r>
              <a:rPr sz="2200" spc="5" dirty="0">
                <a:latin typeface="Perpetua"/>
                <a:cs typeface="Perpetua"/>
              </a:rPr>
              <a:t>= </a:t>
            </a:r>
            <a:r>
              <a:rPr sz="2200" dirty="0">
                <a:latin typeface="Perpetua"/>
                <a:cs typeface="Perpetua"/>
              </a:rPr>
              <a:t>Mengendalikan </a:t>
            </a:r>
            <a:r>
              <a:rPr sz="2200" spc="-5" dirty="0">
                <a:latin typeface="Perpetua"/>
                <a:cs typeface="Perpetua"/>
              </a:rPr>
              <a:t>data </a:t>
            </a:r>
            <a:r>
              <a:rPr sz="2200" dirty="0">
                <a:latin typeface="Perpetua"/>
                <a:cs typeface="Perpetua"/>
              </a:rPr>
              <a:t>8 bit </a:t>
            </a:r>
            <a:r>
              <a:rPr sz="2200" spc="15" dirty="0">
                <a:latin typeface="Perpetua"/>
                <a:cs typeface="Perpetua"/>
              </a:rPr>
              <a:t>dari </a:t>
            </a:r>
            <a:r>
              <a:rPr sz="2200" dirty="0">
                <a:latin typeface="Perpetua"/>
                <a:cs typeface="Perpetua"/>
              </a:rPr>
              <a:t>register </a:t>
            </a:r>
            <a:r>
              <a:rPr sz="2200" spc="-5" dirty="0">
                <a:latin typeface="Perpetua"/>
                <a:cs typeface="Perpetua"/>
              </a:rPr>
              <a:t>yang menuju </a:t>
            </a:r>
            <a:r>
              <a:rPr sz="2200" spc="-15" dirty="0">
                <a:latin typeface="Perpetua"/>
                <a:cs typeface="Perpetua"/>
              </a:rPr>
              <a:t>ke</a:t>
            </a:r>
            <a:r>
              <a:rPr sz="2200" spc="-120" dirty="0">
                <a:latin typeface="Perpetua"/>
                <a:cs typeface="Perpetua"/>
              </a:rPr>
              <a:t> </a:t>
            </a:r>
            <a:r>
              <a:rPr sz="2200" spc="-10" dirty="0">
                <a:latin typeface="Perpetua"/>
                <a:cs typeface="Perpetua"/>
              </a:rPr>
              <a:t>bus</a:t>
            </a:r>
            <a:endParaRPr sz="2200">
              <a:latin typeface="Perpetua"/>
              <a:cs typeface="Perpet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24200" y="3276600"/>
            <a:ext cx="2933700" cy="1809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24"/>
            <a:ext cx="567880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Pengurang </a:t>
            </a:r>
            <a:r>
              <a:rPr spc="5" dirty="0"/>
              <a:t>dan</a:t>
            </a:r>
            <a:r>
              <a:rPr spc="-95" dirty="0"/>
              <a:t> </a:t>
            </a:r>
            <a:r>
              <a:rPr spc="-10" dirty="0"/>
              <a:t>Penjumlah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389710"/>
            <a:ext cx="4707255" cy="7073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10"/>
              </a:spcBef>
              <a:buClr>
                <a:srgbClr val="D24717"/>
              </a:buClr>
              <a:buSzPct val="8409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200" dirty="0">
                <a:latin typeface="Perpetua"/>
                <a:cs typeface="Perpetua"/>
              </a:rPr>
              <a:t>Menggunakan </a:t>
            </a:r>
            <a:r>
              <a:rPr sz="2200" spc="-5" dirty="0">
                <a:latin typeface="Perpetua"/>
                <a:cs typeface="Perpetua"/>
              </a:rPr>
              <a:t>sebuah</a:t>
            </a:r>
            <a:r>
              <a:rPr sz="2200" spc="-65" dirty="0">
                <a:latin typeface="Perpetua"/>
                <a:cs typeface="Perpetua"/>
              </a:rPr>
              <a:t> </a:t>
            </a:r>
            <a:r>
              <a:rPr sz="2200" dirty="0">
                <a:latin typeface="Perpetua"/>
                <a:cs typeface="Perpetua"/>
              </a:rPr>
              <a:t>penjumlah-pengurang</a:t>
            </a:r>
            <a:endParaRPr sz="22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75"/>
              </a:spcBef>
              <a:buClr>
                <a:srgbClr val="D24717"/>
              </a:buClr>
              <a:buSzPct val="8409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200" spc="-10" dirty="0">
                <a:latin typeface="Perpetua"/>
                <a:cs typeface="Perpetua"/>
              </a:rPr>
              <a:t>Pengurangan </a:t>
            </a:r>
            <a:r>
              <a:rPr sz="2200" spc="-5" dirty="0">
                <a:latin typeface="Perpetua"/>
                <a:cs typeface="Perpetua"/>
              </a:rPr>
              <a:t>menggunakan </a:t>
            </a:r>
            <a:r>
              <a:rPr sz="2200" spc="-10" dirty="0">
                <a:latin typeface="Perpetua"/>
                <a:cs typeface="Perpetua"/>
              </a:rPr>
              <a:t>komplemen</a:t>
            </a:r>
            <a:r>
              <a:rPr sz="2200" spc="25" dirty="0">
                <a:latin typeface="Perpetua"/>
                <a:cs typeface="Perpetua"/>
              </a:rPr>
              <a:t> </a:t>
            </a:r>
            <a:r>
              <a:rPr sz="2200" dirty="0">
                <a:latin typeface="Perpetua"/>
                <a:cs typeface="Perpetua"/>
              </a:rPr>
              <a:t>2</a:t>
            </a:r>
            <a:endParaRPr sz="2200">
              <a:latin typeface="Perpetua"/>
              <a:cs typeface="Perpet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3112719"/>
            <a:ext cx="7548880" cy="27444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86385" indent="-274320">
              <a:lnSpc>
                <a:spcPts val="2610"/>
              </a:lnSpc>
              <a:spcBef>
                <a:spcPts val="110"/>
              </a:spcBef>
              <a:buClr>
                <a:srgbClr val="D24717"/>
              </a:buClr>
              <a:buSzPct val="8409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200" spc="-5" dirty="0">
                <a:latin typeface="Perpetua"/>
                <a:cs typeface="Perpetua"/>
              </a:rPr>
              <a:t>Kejadian</a:t>
            </a:r>
            <a:r>
              <a:rPr sz="2200" spc="-70" dirty="0">
                <a:latin typeface="Perpetua"/>
                <a:cs typeface="Perpetua"/>
              </a:rPr>
              <a:t> </a:t>
            </a:r>
            <a:r>
              <a:rPr sz="2200" dirty="0">
                <a:latin typeface="Perpetua"/>
                <a:cs typeface="Perpetua"/>
              </a:rPr>
              <a:t>:</a:t>
            </a:r>
            <a:endParaRPr sz="2200">
              <a:latin typeface="Perpetua"/>
              <a:cs typeface="Perpetua"/>
            </a:endParaRPr>
          </a:p>
          <a:p>
            <a:pPr marL="561340" lvl="1" indent="-229870">
              <a:lnSpc>
                <a:spcPts val="2335"/>
              </a:lnSpc>
              <a:buClr>
                <a:srgbClr val="9B2C1F"/>
              </a:buClr>
              <a:buSzPct val="85000"/>
              <a:buFont typeface="Wingdings 2"/>
              <a:buChar char=""/>
              <a:tabLst>
                <a:tab pos="561975" algn="l"/>
              </a:tabLst>
            </a:pPr>
            <a:r>
              <a:rPr sz="2000" spc="-10" dirty="0">
                <a:latin typeface="Perpetua"/>
                <a:cs typeface="Perpetua"/>
              </a:rPr>
              <a:t>Bila </a:t>
            </a:r>
            <a:r>
              <a:rPr sz="2000" spc="-5" dirty="0">
                <a:latin typeface="Perpetua"/>
                <a:cs typeface="Perpetua"/>
              </a:rPr>
              <a:t>Su </a:t>
            </a:r>
            <a:r>
              <a:rPr sz="2000" spc="-10" dirty="0">
                <a:latin typeface="Perpetua"/>
                <a:cs typeface="Perpetua"/>
              </a:rPr>
              <a:t>= </a:t>
            </a:r>
            <a:r>
              <a:rPr sz="2000" spc="-5" dirty="0">
                <a:latin typeface="Perpetua"/>
                <a:cs typeface="Perpetua"/>
              </a:rPr>
              <a:t>0 </a:t>
            </a:r>
            <a:r>
              <a:rPr sz="2000" spc="-10" dirty="0">
                <a:latin typeface="Perpetua"/>
                <a:cs typeface="Perpetua"/>
              </a:rPr>
              <a:t>maka </a:t>
            </a:r>
            <a:r>
              <a:rPr sz="2000" spc="-5" dirty="0">
                <a:latin typeface="Perpetua"/>
                <a:cs typeface="Perpetua"/>
              </a:rPr>
              <a:t>S </a:t>
            </a:r>
            <a:r>
              <a:rPr sz="2000" spc="-10" dirty="0">
                <a:latin typeface="Perpetua"/>
                <a:cs typeface="Perpetua"/>
              </a:rPr>
              <a:t>=</a:t>
            </a:r>
            <a:r>
              <a:rPr sz="2000" spc="-80" dirty="0">
                <a:latin typeface="Perpetua"/>
                <a:cs typeface="Perpetua"/>
              </a:rPr>
              <a:t> </a:t>
            </a:r>
            <a:r>
              <a:rPr sz="2000" spc="-15" dirty="0">
                <a:latin typeface="Perpetua"/>
                <a:cs typeface="Perpetua"/>
              </a:rPr>
              <a:t>A+B</a:t>
            </a:r>
            <a:endParaRPr sz="2000">
              <a:latin typeface="Perpetua"/>
              <a:cs typeface="Perpetua"/>
            </a:endParaRPr>
          </a:p>
          <a:p>
            <a:pPr marL="561340" lvl="1" indent="-229870">
              <a:lnSpc>
                <a:spcPts val="2365"/>
              </a:lnSpc>
              <a:buClr>
                <a:srgbClr val="9B2C1F"/>
              </a:buClr>
              <a:buSzPct val="85000"/>
              <a:buFont typeface="Wingdings 2"/>
              <a:buChar char=""/>
              <a:tabLst>
                <a:tab pos="561975" algn="l"/>
              </a:tabLst>
            </a:pPr>
            <a:r>
              <a:rPr sz="2000" spc="-5" dirty="0">
                <a:latin typeface="Perpetua"/>
                <a:cs typeface="Perpetua"/>
              </a:rPr>
              <a:t>Bila </a:t>
            </a:r>
            <a:r>
              <a:rPr sz="2000" dirty="0">
                <a:latin typeface="Perpetua"/>
                <a:cs typeface="Perpetua"/>
              </a:rPr>
              <a:t>Su </a:t>
            </a:r>
            <a:r>
              <a:rPr sz="2000" spc="-5" dirty="0">
                <a:latin typeface="Perpetua"/>
                <a:cs typeface="Perpetua"/>
              </a:rPr>
              <a:t>= 1 </a:t>
            </a:r>
            <a:r>
              <a:rPr sz="2000" spc="-10" dirty="0">
                <a:latin typeface="Perpetua"/>
                <a:cs typeface="Perpetua"/>
              </a:rPr>
              <a:t>maka </a:t>
            </a:r>
            <a:r>
              <a:rPr sz="2000" spc="-5" dirty="0">
                <a:latin typeface="Perpetua"/>
                <a:cs typeface="Perpetua"/>
              </a:rPr>
              <a:t>S =</a:t>
            </a:r>
            <a:r>
              <a:rPr sz="2000" spc="-100" dirty="0">
                <a:latin typeface="Perpetua"/>
                <a:cs typeface="Perpetua"/>
              </a:rPr>
              <a:t> </a:t>
            </a:r>
            <a:r>
              <a:rPr sz="2000" spc="-15" dirty="0">
                <a:latin typeface="Perpetua"/>
                <a:cs typeface="Perpetua"/>
              </a:rPr>
              <a:t>A+B’</a:t>
            </a:r>
            <a:endParaRPr sz="2000">
              <a:latin typeface="Perpetua"/>
              <a:cs typeface="Perpetua"/>
            </a:endParaRPr>
          </a:p>
          <a:p>
            <a:pPr marL="286385" indent="-274320">
              <a:lnSpc>
                <a:spcPts val="2350"/>
              </a:lnSpc>
              <a:spcBef>
                <a:spcPts val="110"/>
              </a:spcBef>
              <a:buClr>
                <a:srgbClr val="D24717"/>
              </a:buClr>
              <a:buSzPct val="8409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200" dirty="0">
                <a:latin typeface="Perpetua"/>
                <a:cs typeface="Perpetua"/>
              </a:rPr>
              <a:t>Rangkaian ini </a:t>
            </a:r>
            <a:r>
              <a:rPr sz="2200" spc="5" dirty="0">
                <a:latin typeface="Perpetua"/>
                <a:cs typeface="Perpetua"/>
              </a:rPr>
              <a:t>bersifat </a:t>
            </a:r>
            <a:r>
              <a:rPr sz="2200" spc="-5" dirty="0">
                <a:latin typeface="Perpetua"/>
                <a:cs typeface="Perpetua"/>
              </a:rPr>
              <a:t>asinkron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dirty="0">
                <a:latin typeface="Perpetua"/>
                <a:cs typeface="Perpetua"/>
              </a:rPr>
              <a:t>isi </a:t>
            </a:r>
            <a:r>
              <a:rPr sz="2200" spc="-10" dirty="0">
                <a:latin typeface="Perpetua"/>
                <a:cs typeface="Perpetua"/>
              </a:rPr>
              <a:t>keluarannya </a:t>
            </a:r>
            <a:r>
              <a:rPr sz="2200" dirty="0">
                <a:latin typeface="Perpetua"/>
                <a:cs typeface="Perpetua"/>
              </a:rPr>
              <a:t>akan </a:t>
            </a:r>
            <a:r>
              <a:rPr sz="2200" spc="5" dirty="0">
                <a:latin typeface="Perpetua"/>
                <a:cs typeface="Perpetua"/>
              </a:rPr>
              <a:t>berubah</a:t>
            </a:r>
            <a:r>
              <a:rPr sz="2200" spc="-140" dirty="0">
                <a:latin typeface="Perpetua"/>
                <a:cs typeface="Perpetua"/>
              </a:rPr>
              <a:t> </a:t>
            </a:r>
            <a:r>
              <a:rPr sz="2200" spc="-5" dirty="0">
                <a:latin typeface="Perpetua"/>
                <a:cs typeface="Perpetua"/>
              </a:rPr>
              <a:t>bila</a:t>
            </a:r>
            <a:endParaRPr sz="2200">
              <a:latin typeface="Perpetua"/>
              <a:cs typeface="Perpetua"/>
            </a:endParaRPr>
          </a:p>
          <a:p>
            <a:pPr marL="286385">
              <a:lnSpc>
                <a:spcPts val="2350"/>
              </a:lnSpc>
            </a:pPr>
            <a:r>
              <a:rPr sz="2200" dirty="0">
                <a:latin typeface="Perpetua"/>
                <a:cs typeface="Perpetua"/>
              </a:rPr>
              <a:t>terjadi </a:t>
            </a:r>
            <a:r>
              <a:rPr sz="2200" spc="5" dirty="0">
                <a:latin typeface="Perpetua"/>
                <a:cs typeface="Perpetua"/>
              </a:rPr>
              <a:t>perubahan </a:t>
            </a:r>
            <a:r>
              <a:rPr sz="2200" dirty="0">
                <a:latin typeface="Perpetua"/>
                <a:cs typeface="Perpetua"/>
              </a:rPr>
              <a:t>pada </a:t>
            </a:r>
            <a:r>
              <a:rPr sz="2200" spc="-5" dirty="0">
                <a:latin typeface="Perpetua"/>
                <a:cs typeface="Perpetua"/>
              </a:rPr>
              <a:t>data</a:t>
            </a:r>
            <a:r>
              <a:rPr sz="2200" spc="-70" dirty="0">
                <a:latin typeface="Perpetua"/>
                <a:cs typeface="Perpetua"/>
              </a:rPr>
              <a:t> </a:t>
            </a:r>
            <a:r>
              <a:rPr sz="2200" dirty="0">
                <a:latin typeface="Perpetua"/>
                <a:cs typeface="Perpetua"/>
              </a:rPr>
              <a:t>masukan</a:t>
            </a:r>
            <a:endParaRPr sz="2200">
              <a:latin typeface="Perpetua"/>
              <a:cs typeface="Perpetua"/>
            </a:endParaRPr>
          </a:p>
          <a:p>
            <a:pPr marL="286385" indent="-274320">
              <a:lnSpc>
                <a:spcPts val="2610"/>
              </a:lnSpc>
              <a:spcBef>
                <a:spcPts val="75"/>
              </a:spcBef>
              <a:buClr>
                <a:srgbClr val="D24717"/>
              </a:buClr>
              <a:buSzPct val="8409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200" spc="-10" dirty="0">
                <a:latin typeface="Perpetua"/>
                <a:cs typeface="Perpetua"/>
              </a:rPr>
              <a:t>Jalur </a:t>
            </a:r>
            <a:r>
              <a:rPr sz="2200" spc="-5" dirty="0">
                <a:latin typeface="Perpetua"/>
                <a:cs typeface="Perpetua"/>
              </a:rPr>
              <a:t>kendali</a:t>
            </a:r>
            <a:r>
              <a:rPr sz="2200" spc="-20" dirty="0">
                <a:latin typeface="Perpetua"/>
                <a:cs typeface="Perpetua"/>
              </a:rPr>
              <a:t> </a:t>
            </a:r>
            <a:r>
              <a:rPr sz="2200" dirty="0">
                <a:latin typeface="Perpetua"/>
                <a:cs typeface="Perpetua"/>
              </a:rPr>
              <a:t>:</a:t>
            </a:r>
            <a:endParaRPr sz="2200">
              <a:latin typeface="Perpetua"/>
              <a:cs typeface="Perpetua"/>
            </a:endParaRPr>
          </a:p>
          <a:p>
            <a:pPr marL="561340" lvl="1" indent="-229870">
              <a:lnSpc>
                <a:spcPts val="2320"/>
              </a:lnSpc>
              <a:buClr>
                <a:srgbClr val="9B2C1F"/>
              </a:buClr>
              <a:buSzPct val="85000"/>
              <a:buFont typeface="Wingdings 2"/>
              <a:buChar char=""/>
              <a:tabLst>
                <a:tab pos="561975" algn="l"/>
              </a:tabLst>
            </a:pPr>
            <a:r>
              <a:rPr sz="2000" spc="-5" dirty="0">
                <a:latin typeface="Perpetua"/>
                <a:cs typeface="Perpetua"/>
              </a:rPr>
              <a:t>Su : </a:t>
            </a:r>
            <a:r>
              <a:rPr sz="2000" spc="-10" dirty="0">
                <a:latin typeface="Perpetua"/>
                <a:cs typeface="Perpetua"/>
              </a:rPr>
              <a:t>menentukan </a:t>
            </a:r>
            <a:r>
              <a:rPr sz="2000" spc="-5" dirty="0">
                <a:latin typeface="Perpetua"/>
                <a:cs typeface="Perpetua"/>
              </a:rPr>
              <a:t>jenis</a:t>
            </a:r>
            <a:r>
              <a:rPr sz="2000" spc="-35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operasi</a:t>
            </a:r>
            <a:endParaRPr sz="2000">
              <a:latin typeface="Perpetua"/>
              <a:cs typeface="Perpetua"/>
            </a:endParaRPr>
          </a:p>
          <a:p>
            <a:pPr marL="561340" marR="5080" lvl="1" indent="-229235">
              <a:lnSpc>
                <a:spcPts val="1920"/>
              </a:lnSpc>
              <a:spcBef>
                <a:spcPts val="420"/>
              </a:spcBef>
              <a:buClr>
                <a:srgbClr val="9B2C1F"/>
              </a:buClr>
              <a:buSzPct val="85000"/>
              <a:buFont typeface="Wingdings 2"/>
              <a:buChar char=""/>
              <a:tabLst>
                <a:tab pos="561975" algn="l"/>
              </a:tabLst>
            </a:pPr>
            <a:r>
              <a:rPr sz="2000" spc="-10" dirty="0">
                <a:latin typeface="Perpetua"/>
                <a:cs typeface="Perpetua"/>
              </a:rPr>
              <a:t>Eu </a:t>
            </a:r>
            <a:r>
              <a:rPr sz="2000" spc="-5" dirty="0">
                <a:latin typeface="Perpetua"/>
                <a:cs typeface="Perpetua"/>
              </a:rPr>
              <a:t>: </a:t>
            </a:r>
            <a:r>
              <a:rPr sz="2000" spc="-10" dirty="0">
                <a:latin typeface="Perpetua"/>
                <a:cs typeface="Perpetua"/>
              </a:rPr>
              <a:t>Mengendalikan </a:t>
            </a:r>
            <a:r>
              <a:rPr sz="2000" spc="-15" dirty="0">
                <a:latin typeface="Perpetua"/>
                <a:cs typeface="Perpetua"/>
              </a:rPr>
              <a:t>data </a:t>
            </a:r>
            <a:r>
              <a:rPr sz="2000" spc="-5" dirty="0">
                <a:latin typeface="Perpetua"/>
                <a:cs typeface="Perpetua"/>
              </a:rPr>
              <a:t>8 bit </a:t>
            </a:r>
            <a:r>
              <a:rPr sz="2000" spc="5" dirty="0">
                <a:latin typeface="Perpetua"/>
                <a:cs typeface="Perpetua"/>
              </a:rPr>
              <a:t>dari </a:t>
            </a:r>
            <a:r>
              <a:rPr sz="2000" spc="-10" dirty="0">
                <a:latin typeface="Perpetua"/>
                <a:cs typeface="Perpetua"/>
              </a:rPr>
              <a:t>penjumlahan dan </a:t>
            </a:r>
            <a:r>
              <a:rPr sz="2000" spc="-5" dirty="0">
                <a:latin typeface="Perpetua"/>
                <a:cs typeface="Perpetua"/>
              </a:rPr>
              <a:t>pengurangan menuju </a:t>
            </a:r>
            <a:r>
              <a:rPr sz="2000" spc="-40" dirty="0">
                <a:latin typeface="Perpetua"/>
                <a:cs typeface="Perpetua"/>
              </a:rPr>
              <a:t>ke  </a:t>
            </a:r>
            <a:r>
              <a:rPr sz="2000" spc="-15" dirty="0">
                <a:latin typeface="Perpetua"/>
                <a:cs typeface="Perpetua"/>
              </a:rPr>
              <a:t>bus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62200" y="2092325"/>
            <a:ext cx="3794125" cy="1019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24"/>
            <a:ext cx="220916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Register</a:t>
            </a:r>
            <a:r>
              <a:rPr spc="-80" dirty="0"/>
              <a:t> </a:t>
            </a:r>
            <a:r>
              <a:rPr spc="5" dirty="0"/>
              <a:t>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358254"/>
            <a:ext cx="5930265" cy="97091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7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Register </a:t>
            </a:r>
            <a:r>
              <a:rPr sz="2600" spc="-5" dirty="0">
                <a:latin typeface="Perpetua"/>
                <a:cs typeface="Perpetua"/>
              </a:rPr>
              <a:t>B </a:t>
            </a:r>
            <a:r>
              <a:rPr sz="2600" spc="-15" dirty="0">
                <a:latin typeface="Perpetua"/>
                <a:cs typeface="Perpetua"/>
              </a:rPr>
              <a:t>adalah </a:t>
            </a:r>
            <a:r>
              <a:rPr sz="2600" dirty="0">
                <a:latin typeface="Perpetua"/>
                <a:cs typeface="Perpetua"/>
              </a:rPr>
              <a:t>register</a:t>
            </a:r>
            <a:r>
              <a:rPr sz="2600" spc="9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bufer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Register </a:t>
            </a:r>
            <a:r>
              <a:rPr sz="2600" spc="-5" dirty="0">
                <a:latin typeface="Perpetua"/>
                <a:cs typeface="Perpetua"/>
              </a:rPr>
              <a:t>ini </a:t>
            </a:r>
            <a:r>
              <a:rPr sz="2600" spc="-15" dirty="0">
                <a:latin typeface="Perpetua"/>
                <a:cs typeface="Perpetua"/>
              </a:rPr>
              <a:t>digunakan dalam </a:t>
            </a:r>
            <a:r>
              <a:rPr sz="2600" spc="-10" dirty="0">
                <a:latin typeface="Perpetua"/>
                <a:cs typeface="Perpetua"/>
              </a:rPr>
              <a:t>operasi</a:t>
            </a:r>
            <a:r>
              <a:rPr sz="2600" spc="22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aritmetik.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3200" y="3181286"/>
            <a:ext cx="2844800" cy="10334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24"/>
            <a:ext cx="3846829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Register</a:t>
            </a:r>
            <a:r>
              <a:rPr spc="-60" dirty="0"/>
              <a:t> </a:t>
            </a:r>
            <a:r>
              <a:rPr spc="-15" dirty="0"/>
              <a:t>Keluaran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435684"/>
            <a:ext cx="746760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30" dirty="0">
                <a:latin typeface="Perpetua"/>
                <a:cs typeface="Perpetua"/>
              </a:rPr>
              <a:t>Pada </a:t>
            </a:r>
            <a:r>
              <a:rPr sz="2600" spc="-10" dirty="0">
                <a:latin typeface="Perpetua"/>
                <a:cs typeface="Perpetua"/>
              </a:rPr>
              <a:t>akhir operasi </a:t>
            </a:r>
            <a:r>
              <a:rPr sz="2600" spc="-45" dirty="0">
                <a:latin typeface="Perpetua"/>
                <a:cs typeface="Perpetua"/>
              </a:rPr>
              <a:t>komputer, </a:t>
            </a:r>
            <a:r>
              <a:rPr sz="2600" spc="-15" dirty="0">
                <a:latin typeface="Perpetua"/>
                <a:cs typeface="Perpetua"/>
              </a:rPr>
              <a:t>akumulator </a:t>
            </a:r>
            <a:r>
              <a:rPr sz="2600" dirty="0">
                <a:latin typeface="Perpetua"/>
                <a:cs typeface="Perpetua"/>
              </a:rPr>
              <a:t>berisi </a:t>
            </a:r>
            <a:r>
              <a:rPr sz="2600" spc="-30" dirty="0">
                <a:latin typeface="Perpetua"/>
                <a:cs typeface="Perpetua"/>
              </a:rPr>
              <a:t>jawaban </a:t>
            </a:r>
            <a:r>
              <a:rPr sz="2600" dirty="0">
                <a:latin typeface="Perpetua"/>
                <a:cs typeface="Perpetua"/>
              </a:rPr>
              <a:t>dari  </a:t>
            </a:r>
            <a:r>
              <a:rPr sz="2600" spc="-5" dirty="0">
                <a:latin typeface="Perpetua"/>
                <a:cs typeface="Perpetua"/>
              </a:rPr>
              <a:t>persoalan </a:t>
            </a:r>
            <a:r>
              <a:rPr sz="2600" spc="-20" dirty="0">
                <a:latin typeface="Perpetua"/>
                <a:cs typeface="Perpetua"/>
              </a:rPr>
              <a:t>yang</a:t>
            </a:r>
            <a:r>
              <a:rPr sz="2600" spc="10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diselesaikan.</a:t>
            </a:r>
            <a:endParaRPr sz="2600">
              <a:latin typeface="Perpetua"/>
              <a:cs typeface="Perpetua"/>
            </a:endParaRPr>
          </a:p>
          <a:p>
            <a:pPr marL="286385" marR="106045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30" dirty="0">
                <a:latin typeface="Perpetua"/>
                <a:cs typeface="Perpetua"/>
              </a:rPr>
              <a:t>Pada </a:t>
            </a:r>
            <a:r>
              <a:rPr sz="2600" spc="-15" dirty="0">
                <a:latin typeface="Perpetua"/>
                <a:cs typeface="Perpetua"/>
              </a:rPr>
              <a:t>saat </a:t>
            </a:r>
            <a:r>
              <a:rPr sz="2600" spc="-5" dirty="0">
                <a:latin typeface="Perpetua"/>
                <a:cs typeface="Perpetua"/>
              </a:rPr>
              <a:t>ini, kita </a:t>
            </a:r>
            <a:r>
              <a:rPr sz="2600" spc="-10" dirty="0">
                <a:latin typeface="Perpetua"/>
                <a:cs typeface="Perpetua"/>
              </a:rPr>
              <a:t>perlu memindahkan </a:t>
            </a:r>
            <a:r>
              <a:rPr sz="2600" spc="-30" dirty="0">
                <a:latin typeface="Perpetua"/>
                <a:cs typeface="Perpetua"/>
              </a:rPr>
              <a:t>jawaban </a:t>
            </a:r>
            <a:r>
              <a:rPr sz="2600" spc="-20" dirty="0">
                <a:latin typeface="Perpetua"/>
                <a:cs typeface="Perpetua"/>
              </a:rPr>
              <a:t>yang  </a:t>
            </a:r>
            <a:r>
              <a:rPr sz="2600" spc="-5" dirty="0">
                <a:latin typeface="Perpetua"/>
                <a:cs typeface="Perpetua"/>
              </a:rPr>
              <a:t>bersangkutan </a:t>
            </a:r>
            <a:r>
              <a:rPr sz="2600" spc="-35" dirty="0">
                <a:latin typeface="Perpetua"/>
                <a:cs typeface="Perpetua"/>
              </a:rPr>
              <a:t>ke </a:t>
            </a:r>
            <a:r>
              <a:rPr sz="2600" spc="-10" dirty="0">
                <a:latin typeface="Perpetua"/>
                <a:cs typeface="Perpetua"/>
              </a:rPr>
              <a:t>“dunia</a:t>
            </a:r>
            <a:r>
              <a:rPr sz="2600" spc="5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luar”.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10" dirty="0">
                <a:latin typeface="Perpetua"/>
                <a:cs typeface="Perpetua"/>
              </a:rPr>
              <a:t>Untuk </a:t>
            </a:r>
            <a:r>
              <a:rPr sz="2600" spc="-15" dirty="0">
                <a:latin typeface="Perpetua"/>
                <a:cs typeface="Perpetua"/>
              </a:rPr>
              <a:t>keperluan </a:t>
            </a:r>
            <a:r>
              <a:rPr sz="2600" spc="-5" dirty="0">
                <a:latin typeface="Perpetua"/>
                <a:cs typeface="Perpetua"/>
              </a:rPr>
              <a:t>inilah </a:t>
            </a:r>
            <a:r>
              <a:rPr sz="2600" dirty="0">
                <a:latin typeface="Perpetua"/>
                <a:cs typeface="Perpetua"/>
              </a:rPr>
              <a:t>register </a:t>
            </a:r>
            <a:r>
              <a:rPr sz="2600" spc="-20" dirty="0">
                <a:latin typeface="Perpetua"/>
                <a:cs typeface="Perpetua"/>
              </a:rPr>
              <a:t>keluaran</a:t>
            </a:r>
            <a:r>
              <a:rPr sz="2600" spc="21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dipergunakan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144" y="1346"/>
            <a:ext cx="526224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Instruction </a:t>
            </a:r>
            <a:r>
              <a:rPr spc="-10" dirty="0"/>
              <a:t>Set </a:t>
            </a:r>
            <a:r>
              <a:rPr dirty="0"/>
              <a:t>SAP-1</a:t>
            </a:r>
            <a:r>
              <a:rPr spc="-85" dirty="0"/>
              <a:t> </a:t>
            </a:r>
            <a:r>
              <a:rPr spc="-5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844" y="841470"/>
            <a:ext cx="7260590" cy="334327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57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Instruction </a:t>
            </a:r>
            <a:r>
              <a:rPr sz="2600" spc="-5" dirty="0">
                <a:latin typeface="Perpetua"/>
                <a:cs typeface="Perpetua"/>
              </a:rPr>
              <a:t>Set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:</a:t>
            </a:r>
            <a:endParaRPr sz="2600">
              <a:latin typeface="Perpetua"/>
              <a:cs typeface="Perpetua"/>
            </a:endParaRPr>
          </a:p>
          <a:p>
            <a:pPr marL="560705" lvl="1" indent="-228600">
              <a:lnSpc>
                <a:spcPct val="100000"/>
              </a:lnSpc>
              <a:spcBef>
                <a:spcPts val="440"/>
              </a:spcBef>
              <a:buClr>
                <a:srgbClr val="9B2C1F"/>
              </a:buClr>
              <a:buSzPct val="85416"/>
              <a:buFont typeface="Wingdings 2"/>
              <a:buChar char=""/>
              <a:tabLst>
                <a:tab pos="561340" algn="l"/>
              </a:tabLst>
            </a:pPr>
            <a:r>
              <a:rPr sz="2400" spc="-5" dirty="0">
                <a:latin typeface="Perpetua"/>
                <a:cs typeface="Perpetua"/>
              </a:rPr>
              <a:t>Operasi-operasi </a:t>
            </a:r>
            <a:r>
              <a:rPr sz="2400" dirty="0">
                <a:latin typeface="Perpetua"/>
                <a:cs typeface="Perpetua"/>
              </a:rPr>
              <a:t>dasar </a:t>
            </a:r>
            <a:r>
              <a:rPr sz="2400" spc="-5" dirty="0">
                <a:latin typeface="Perpetua"/>
                <a:cs typeface="Perpetua"/>
              </a:rPr>
              <a:t>yang </a:t>
            </a:r>
            <a:r>
              <a:rPr sz="2400" dirty="0">
                <a:latin typeface="Perpetua"/>
                <a:cs typeface="Perpetua"/>
              </a:rPr>
              <a:t>dapat dilakukan oleh</a:t>
            </a:r>
            <a:r>
              <a:rPr sz="2400" spc="-17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komputer</a:t>
            </a:r>
            <a:endParaRPr sz="2400">
              <a:latin typeface="Perpetua"/>
              <a:cs typeface="Perpetu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9B2C1F"/>
              </a:buClr>
              <a:buFont typeface="Wingdings 2"/>
              <a:buChar char=""/>
            </a:pPr>
            <a:endParaRPr sz="37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0" dirty="0">
                <a:latin typeface="Perpetua"/>
                <a:cs typeface="Perpetua"/>
              </a:rPr>
              <a:t>Terdiri </a:t>
            </a:r>
            <a:r>
              <a:rPr sz="2600" dirty="0">
                <a:latin typeface="Perpetua"/>
                <a:cs typeface="Perpetua"/>
              </a:rPr>
              <a:t>dari </a:t>
            </a:r>
            <a:r>
              <a:rPr sz="2600" spc="-5" dirty="0">
                <a:latin typeface="Perpetua"/>
                <a:cs typeface="Perpetua"/>
              </a:rPr>
              <a:t>2 jenis</a:t>
            </a:r>
            <a:r>
              <a:rPr sz="2600" spc="13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:</a:t>
            </a:r>
            <a:endParaRPr sz="2600">
              <a:latin typeface="Perpetua"/>
              <a:cs typeface="Perpetua"/>
            </a:endParaRPr>
          </a:p>
          <a:p>
            <a:pPr marL="560705" lvl="1" indent="-228600">
              <a:lnSpc>
                <a:spcPct val="100000"/>
              </a:lnSpc>
              <a:spcBef>
                <a:spcPts val="415"/>
              </a:spcBef>
              <a:buClr>
                <a:srgbClr val="9B2C1F"/>
              </a:buClr>
              <a:buSzPct val="85416"/>
              <a:buFont typeface="Wingdings 2"/>
              <a:buChar char=""/>
              <a:tabLst>
                <a:tab pos="561340" algn="l"/>
              </a:tabLst>
            </a:pPr>
            <a:r>
              <a:rPr sz="2400" spc="-5" dirty="0">
                <a:latin typeface="Perpetua"/>
                <a:cs typeface="Perpetua"/>
              </a:rPr>
              <a:t>Operasi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dengan</a:t>
            </a:r>
            <a:r>
              <a:rPr sz="2400" spc="-6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1</a:t>
            </a:r>
            <a:r>
              <a:rPr sz="2400" spc="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operand.</a:t>
            </a:r>
            <a:r>
              <a:rPr sz="2400" spc="-14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Contoh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:</a:t>
            </a:r>
            <a:r>
              <a:rPr sz="2400" spc="-95" dirty="0">
                <a:latin typeface="Perpetua"/>
                <a:cs typeface="Perpetua"/>
              </a:rPr>
              <a:t> </a:t>
            </a:r>
            <a:r>
              <a:rPr sz="2400" spc="-35" dirty="0">
                <a:latin typeface="Perpetua"/>
                <a:cs typeface="Perpetua"/>
              </a:rPr>
              <a:t>LDA,</a:t>
            </a:r>
            <a:r>
              <a:rPr sz="2400" spc="-285" dirty="0">
                <a:latin typeface="Perpetua"/>
                <a:cs typeface="Perpetua"/>
              </a:rPr>
              <a:t> </a:t>
            </a:r>
            <a:r>
              <a:rPr sz="2400" spc="-60" dirty="0">
                <a:latin typeface="Perpetua"/>
                <a:cs typeface="Perpetua"/>
              </a:rPr>
              <a:t>ADD,</a:t>
            </a:r>
            <a:r>
              <a:rPr sz="2400" spc="-9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SUB</a:t>
            </a:r>
            <a:endParaRPr sz="2400">
              <a:latin typeface="Perpetua"/>
              <a:cs typeface="Perpetua"/>
            </a:endParaRPr>
          </a:p>
          <a:p>
            <a:pPr marL="835660" lvl="2" indent="-229870">
              <a:lnSpc>
                <a:spcPct val="100000"/>
              </a:lnSpc>
              <a:spcBef>
                <a:spcPts val="475"/>
              </a:spcBef>
              <a:buClr>
                <a:srgbClr val="E6B0AB"/>
              </a:buClr>
              <a:buSzPct val="85000"/>
              <a:buFont typeface="Wingdings 2"/>
              <a:buChar char=""/>
              <a:tabLst>
                <a:tab pos="836294" algn="l"/>
              </a:tabLst>
            </a:pPr>
            <a:r>
              <a:rPr sz="2000" spc="-10" dirty="0">
                <a:latin typeface="Perpetua"/>
                <a:cs typeface="Perpetua"/>
              </a:rPr>
              <a:t>Disebut </a:t>
            </a:r>
            <a:r>
              <a:rPr sz="2000" spc="-5" dirty="0">
                <a:latin typeface="Perpetua"/>
                <a:cs typeface="Perpetua"/>
              </a:rPr>
              <a:t>juga </a:t>
            </a:r>
            <a:r>
              <a:rPr sz="2000" dirty="0">
                <a:latin typeface="Perpetua"/>
                <a:cs typeface="Perpetua"/>
              </a:rPr>
              <a:t>memory </a:t>
            </a:r>
            <a:r>
              <a:rPr sz="2000" spc="-5" dirty="0">
                <a:latin typeface="Perpetua"/>
                <a:cs typeface="Perpetua"/>
              </a:rPr>
              <a:t>reference </a:t>
            </a:r>
            <a:r>
              <a:rPr sz="2000" dirty="0">
                <a:latin typeface="Perpetua"/>
                <a:cs typeface="Perpetua"/>
              </a:rPr>
              <a:t>instruction </a:t>
            </a:r>
            <a:r>
              <a:rPr sz="2000" spc="-10" dirty="0">
                <a:latin typeface="Perpetua"/>
                <a:cs typeface="Perpetua"/>
              </a:rPr>
              <a:t>karena </a:t>
            </a:r>
            <a:r>
              <a:rPr sz="2000" spc="-5" dirty="0">
                <a:latin typeface="Perpetua"/>
                <a:cs typeface="Perpetua"/>
              </a:rPr>
              <a:t>menggunakan</a:t>
            </a:r>
            <a:r>
              <a:rPr sz="2000" spc="45" dirty="0">
                <a:latin typeface="Perpetua"/>
                <a:cs typeface="Perpetua"/>
              </a:rPr>
              <a:t> </a:t>
            </a:r>
            <a:r>
              <a:rPr sz="2000" spc="-15" dirty="0">
                <a:latin typeface="Perpetua"/>
                <a:cs typeface="Perpetua"/>
              </a:rPr>
              <a:t>data</a:t>
            </a:r>
            <a:endParaRPr sz="2000">
              <a:latin typeface="Perpetua"/>
              <a:cs typeface="Perpetua"/>
            </a:endParaRPr>
          </a:p>
          <a:p>
            <a:pPr marL="835660">
              <a:lnSpc>
                <a:spcPct val="100000"/>
              </a:lnSpc>
            </a:pPr>
            <a:r>
              <a:rPr sz="2000" spc="-10" dirty="0">
                <a:latin typeface="Perpetua"/>
                <a:cs typeface="Perpetua"/>
              </a:rPr>
              <a:t>yang </a:t>
            </a:r>
            <a:r>
              <a:rPr sz="2000" dirty="0">
                <a:latin typeface="Perpetua"/>
                <a:cs typeface="Perpetua"/>
              </a:rPr>
              <a:t>tersimpan </a:t>
            </a:r>
            <a:r>
              <a:rPr sz="2000" spc="-10" dirty="0">
                <a:latin typeface="Perpetua"/>
                <a:cs typeface="Perpetua"/>
              </a:rPr>
              <a:t>dalam</a:t>
            </a:r>
            <a:r>
              <a:rPr sz="2000" spc="20" dirty="0">
                <a:latin typeface="Perpetua"/>
                <a:cs typeface="Perpetua"/>
              </a:rPr>
              <a:t> </a:t>
            </a:r>
            <a:r>
              <a:rPr sz="2000" spc="5" dirty="0">
                <a:latin typeface="Perpetua"/>
                <a:cs typeface="Perpetua"/>
              </a:rPr>
              <a:t>memori</a:t>
            </a:r>
            <a:endParaRPr sz="2000">
              <a:latin typeface="Perpetua"/>
              <a:cs typeface="Perpetua"/>
            </a:endParaRPr>
          </a:p>
          <a:p>
            <a:pPr marL="560705" lvl="1" indent="-228600">
              <a:lnSpc>
                <a:spcPct val="100000"/>
              </a:lnSpc>
              <a:spcBef>
                <a:spcPts val="345"/>
              </a:spcBef>
              <a:buClr>
                <a:srgbClr val="9B2C1F"/>
              </a:buClr>
              <a:buSzPct val="85416"/>
              <a:buFont typeface="Wingdings 2"/>
              <a:buChar char=""/>
              <a:tabLst>
                <a:tab pos="561340" algn="l"/>
              </a:tabLst>
            </a:pPr>
            <a:r>
              <a:rPr sz="2400" spc="-5" dirty="0">
                <a:latin typeface="Perpetua"/>
                <a:cs typeface="Perpetua"/>
              </a:rPr>
              <a:t>Operasi </a:t>
            </a:r>
            <a:r>
              <a:rPr sz="2400" dirty="0">
                <a:latin typeface="Perpetua"/>
                <a:cs typeface="Perpetua"/>
              </a:rPr>
              <a:t>dengan tanpa operand. Contoh :</a:t>
            </a:r>
            <a:r>
              <a:rPr sz="2400" spc="-340" dirty="0">
                <a:latin typeface="Perpetua"/>
                <a:cs typeface="Perpetua"/>
              </a:rPr>
              <a:t> </a:t>
            </a:r>
            <a:r>
              <a:rPr sz="2400" spc="-120" dirty="0">
                <a:latin typeface="Perpetua"/>
                <a:cs typeface="Perpetua"/>
              </a:rPr>
              <a:t>HLT, </a:t>
            </a:r>
            <a:r>
              <a:rPr sz="2400" dirty="0">
                <a:latin typeface="Perpetua"/>
                <a:cs typeface="Perpetua"/>
              </a:rPr>
              <a:t>OUT</a:t>
            </a:r>
            <a:endParaRPr sz="24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144" y="1346"/>
            <a:ext cx="526224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Instruction </a:t>
            </a:r>
            <a:r>
              <a:rPr spc="-10" dirty="0"/>
              <a:t>Set </a:t>
            </a:r>
            <a:r>
              <a:rPr dirty="0"/>
              <a:t>SAP-1</a:t>
            </a:r>
            <a:r>
              <a:rPr spc="-85" dirty="0"/>
              <a:t> </a:t>
            </a:r>
            <a:r>
              <a:rPr spc="-5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844" y="841470"/>
            <a:ext cx="6523990" cy="489394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57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Instruksi-instruksi </a:t>
            </a:r>
            <a:r>
              <a:rPr sz="2600" spc="-15" dirty="0">
                <a:latin typeface="Perpetua"/>
                <a:cs typeface="Perpetua"/>
              </a:rPr>
              <a:t>pada </a:t>
            </a:r>
            <a:r>
              <a:rPr sz="2600" spc="-5" dirty="0">
                <a:latin typeface="Perpetua"/>
                <a:cs typeface="Perpetua"/>
              </a:rPr>
              <a:t>SAP-1</a:t>
            </a:r>
            <a:r>
              <a:rPr sz="2600" spc="1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:</a:t>
            </a:r>
            <a:endParaRPr sz="2600">
              <a:latin typeface="Perpetua"/>
              <a:cs typeface="Perpetua"/>
            </a:endParaRPr>
          </a:p>
          <a:p>
            <a:pPr marL="560705" lvl="1" indent="-228600">
              <a:lnSpc>
                <a:spcPct val="100000"/>
              </a:lnSpc>
              <a:spcBef>
                <a:spcPts val="440"/>
              </a:spcBef>
              <a:buClr>
                <a:srgbClr val="9B2C1F"/>
              </a:buClr>
              <a:buSzPct val="85416"/>
              <a:buFont typeface="Wingdings 2"/>
              <a:buChar char=""/>
              <a:tabLst>
                <a:tab pos="561340" algn="l"/>
              </a:tabLst>
            </a:pPr>
            <a:r>
              <a:rPr sz="2400" spc="-40" dirty="0">
                <a:latin typeface="Perpetua"/>
                <a:cs typeface="Perpetua"/>
              </a:rPr>
              <a:t>LDA </a:t>
            </a:r>
            <a:r>
              <a:rPr sz="2400" dirty="0">
                <a:latin typeface="Perpetua"/>
                <a:cs typeface="Perpetua"/>
              </a:rPr>
              <a:t>(Load </a:t>
            </a:r>
            <a:r>
              <a:rPr sz="2400" spc="-5" dirty="0">
                <a:latin typeface="Perpetua"/>
                <a:cs typeface="Perpetua"/>
              </a:rPr>
              <a:t>the</a:t>
            </a:r>
            <a:r>
              <a:rPr sz="2400" spc="-21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Accumulator)</a:t>
            </a:r>
            <a:endParaRPr sz="2400">
              <a:latin typeface="Perpetua"/>
              <a:cs typeface="Perpetua"/>
            </a:endParaRPr>
          </a:p>
          <a:p>
            <a:pPr marL="835660" marR="5080" lvl="2" indent="-229235">
              <a:lnSpc>
                <a:spcPct val="100000"/>
              </a:lnSpc>
              <a:spcBef>
                <a:spcPts val="450"/>
              </a:spcBef>
              <a:buClr>
                <a:srgbClr val="E6B0AB"/>
              </a:buClr>
              <a:buSzPct val="85000"/>
              <a:buFont typeface="Wingdings 2"/>
              <a:buChar char=""/>
              <a:tabLst>
                <a:tab pos="836294" algn="l"/>
              </a:tabLst>
            </a:pPr>
            <a:r>
              <a:rPr sz="2000" spc="-10" dirty="0">
                <a:latin typeface="Perpetua"/>
                <a:cs typeface="Perpetua"/>
              </a:rPr>
              <a:t>Untuk </a:t>
            </a:r>
            <a:r>
              <a:rPr sz="2000" spc="-5" dirty="0">
                <a:latin typeface="Perpetua"/>
                <a:cs typeface="Perpetua"/>
              </a:rPr>
              <a:t>mengambil </a:t>
            </a:r>
            <a:r>
              <a:rPr sz="2000" spc="-15" dirty="0">
                <a:latin typeface="Perpetua"/>
                <a:cs typeface="Perpetua"/>
              </a:rPr>
              <a:t>data </a:t>
            </a:r>
            <a:r>
              <a:rPr sz="2000" spc="5" dirty="0">
                <a:latin typeface="Perpetua"/>
                <a:cs typeface="Perpetua"/>
              </a:rPr>
              <a:t>dari memori </a:t>
            </a:r>
            <a:r>
              <a:rPr sz="2000" spc="-10" dirty="0">
                <a:latin typeface="Perpetua"/>
                <a:cs typeface="Perpetua"/>
              </a:rPr>
              <a:t>dan dimasukkan </a:t>
            </a:r>
            <a:r>
              <a:rPr sz="2000" spc="-25" dirty="0">
                <a:latin typeface="Perpetua"/>
                <a:cs typeface="Perpetua"/>
              </a:rPr>
              <a:t>ke </a:t>
            </a:r>
            <a:r>
              <a:rPr sz="2000" spc="-10" dirty="0">
                <a:latin typeface="Perpetua"/>
                <a:cs typeface="Perpetua"/>
              </a:rPr>
              <a:t>dalam  accumulator</a:t>
            </a:r>
            <a:endParaRPr sz="2000">
              <a:latin typeface="Perpetua"/>
              <a:cs typeface="Perpetua"/>
            </a:endParaRPr>
          </a:p>
          <a:p>
            <a:pPr marL="835660" lvl="2" indent="-229870">
              <a:lnSpc>
                <a:spcPct val="100000"/>
              </a:lnSpc>
              <a:spcBef>
                <a:spcPts val="409"/>
              </a:spcBef>
              <a:buClr>
                <a:srgbClr val="E6B0AB"/>
              </a:buClr>
              <a:buSzPct val="85000"/>
              <a:buFont typeface="Wingdings 2"/>
              <a:buChar char=""/>
              <a:tabLst>
                <a:tab pos="836294" algn="l"/>
              </a:tabLst>
            </a:pPr>
            <a:r>
              <a:rPr sz="2000" spc="-10" dirty="0">
                <a:latin typeface="Perpetua"/>
                <a:cs typeface="Perpetua"/>
              </a:rPr>
              <a:t>Contoh </a:t>
            </a:r>
            <a:r>
              <a:rPr sz="2000" spc="-5" dirty="0">
                <a:latin typeface="Perpetua"/>
                <a:cs typeface="Perpetua"/>
              </a:rPr>
              <a:t>: </a:t>
            </a:r>
            <a:r>
              <a:rPr sz="2000" spc="-40" dirty="0">
                <a:latin typeface="Perpetua"/>
                <a:cs typeface="Perpetua"/>
              </a:rPr>
              <a:t>LDA</a:t>
            </a:r>
            <a:r>
              <a:rPr sz="2000" spc="-200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AH</a:t>
            </a:r>
            <a:endParaRPr sz="2000">
              <a:latin typeface="Perpetua"/>
              <a:cs typeface="Perpetua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Clr>
                <a:srgbClr val="E6B0AB"/>
              </a:buClr>
              <a:buFont typeface="Wingdings 2"/>
              <a:buChar char=""/>
            </a:pPr>
            <a:endParaRPr sz="2700">
              <a:latin typeface="Times New Roman"/>
              <a:cs typeface="Times New Roman"/>
            </a:endParaRPr>
          </a:p>
          <a:p>
            <a:pPr marL="560705" lvl="1" indent="-228600">
              <a:lnSpc>
                <a:spcPct val="100000"/>
              </a:lnSpc>
              <a:buClr>
                <a:srgbClr val="9B2C1F"/>
              </a:buClr>
              <a:buSzPct val="85416"/>
              <a:buFont typeface="Wingdings 2"/>
              <a:buChar char=""/>
              <a:tabLst>
                <a:tab pos="561340" algn="l"/>
              </a:tabLst>
            </a:pPr>
            <a:r>
              <a:rPr sz="2400" spc="-5" dirty="0">
                <a:latin typeface="Perpetua"/>
                <a:cs typeface="Perpetua"/>
              </a:rPr>
              <a:t>ADD</a:t>
            </a:r>
            <a:endParaRPr sz="2400">
              <a:latin typeface="Perpetua"/>
              <a:cs typeface="Perpetua"/>
            </a:endParaRPr>
          </a:p>
          <a:p>
            <a:pPr marL="835660" lvl="2" indent="-229870">
              <a:lnSpc>
                <a:spcPct val="100000"/>
              </a:lnSpc>
              <a:spcBef>
                <a:spcPts val="475"/>
              </a:spcBef>
              <a:buClr>
                <a:srgbClr val="E6B0AB"/>
              </a:buClr>
              <a:buSzPct val="85000"/>
              <a:buFont typeface="Wingdings 2"/>
              <a:buChar char=""/>
              <a:tabLst>
                <a:tab pos="836294" algn="l"/>
              </a:tabLst>
            </a:pPr>
            <a:r>
              <a:rPr sz="2000" spc="-10" dirty="0">
                <a:latin typeface="Perpetua"/>
                <a:cs typeface="Perpetua"/>
              </a:rPr>
              <a:t>Untuk menjumlahkan </a:t>
            </a:r>
            <a:r>
              <a:rPr sz="2000" spc="-5" dirty="0">
                <a:latin typeface="Perpetua"/>
                <a:cs typeface="Perpetua"/>
              </a:rPr>
              <a:t>isi </a:t>
            </a:r>
            <a:r>
              <a:rPr sz="2000" spc="-10" dirty="0">
                <a:latin typeface="Perpetua"/>
                <a:cs typeface="Perpetua"/>
              </a:rPr>
              <a:t>accumulator </a:t>
            </a:r>
            <a:r>
              <a:rPr sz="2000" spc="-5" dirty="0">
                <a:latin typeface="Perpetua"/>
                <a:cs typeface="Perpetua"/>
              </a:rPr>
              <a:t>dengan </a:t>
            </a:r>
            <a:r>
              <a:rPr sz="2000" spc="-15" dirty="0">
                <a:latin typeface="Perpetua"/>
                <a:cs typeface="Perpetua"/>
              </a:rPr>
              <a:t>data</a:t>
            </a:r>
            <a:r>
              <a:rPr sz="2000" spc="135" dirty="0">
                <a:latin typeface="Perpetua"/>
                <a:cs typeface="Perpetua"/>
              </a:rPr>
              <a:t> </a:t>
            </a:r>
            <a:r>
              <a:rPr sz="2000" spc="5" dirty="0">
                <a:latin typeface="Perpetua"/>
                <a:cs typeface="Perpetua"/>
              </a:rPr>
              <a:t>memori</a:t>
            </a:r>
            <a:endParaRPr sz="2000">
              <a:latin typeface="Perpetua"/>
              <a:cs typeface="Perpetua"/>
            </a:endParaRPr>
          </a:p>
          <a:p>
            <a:pPr marL="835660" lvl="2" indent="-229870">
              <a:lnSpc>
                <a:spcPct val="100000"/>
              </a:lnSpc>
              <a:spcBef>
                <a:spcPts val="385"/>
              </a:spcBef>
              <a:buClr>
                <a:srgbClr val="E6B0AB"/>
              </a:buClr>
              <a:buSzPct val="85000"/>
              <a:buFont typeface="Wingdings 2"/>
              <a:buChar char=""/>
              <a:tabLst>
                <a:tab pos="836294" algn="l"/>
              </a:tabLst>
            </a:pPr>
            <a:r>
              <a:rPr sz="2000" spc="-10" dirty="0">
                <a:latin typeface="Perpetua"/>
                <a:cs typeface="Perpetua"/>
              </a:rPr>
              <a:t>Contoh </a:t>
            </a:r>
            <a:r>
              <a:rPr sz="2000" spc="-5" dirty="0">
                <a:latin typeface="Perpetua"/>
                <a:cs typeface="Perpetua"/>
              </a:rPr>
              <a:t>: </a:t>
            </a:r>
            <a:r>
              <a:rPr sz="2000" spc="-15" dirty="0">
                <a:latin typeface="Perpetua"/>
                <a:cs typeface="Perpetua"/>
              </a:rPr>
              <a:t>ADD</a:t>
            </a:r>
            <a:r>
              <a:rPr sz="2000" spc="-175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8H</a:t>
            </a:r>
            <a:endParaRPr sz="2000">
              <a:latin typeface="Perpetua"/>
              <a:cs typeface="Perpetua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Clr>
                <a:srgbClr val="E6B0AB"/>
              </a:buClr>
              <a:buFont typeface="Wingdings 2"/>
              <a:buChar char=""/>
            </a:pPr>
            <a:endParaRPr sz="2700">
              <a:latin typeface="Times New Roman"/>
              <a:cs typeface="Times New Roman"/>
            </a:endParaRPr>
          </a:p>
          <a:p>
            <a:pPr marL="560705" lvl="1" indent="-228600">
              <a:lnSpc>
                <a:spcPct val="100000"/>
              </a:lnSpc>
              <a:buClr>
                <a:srgbClr val="9B2C1F"/>
              </a:buClr>
              <a:buSzPct val="85416"/>
              <a:buFont typeface="Wingdings 2"/>
              <a:buChar char=""/>
              <a:tabLst>
                <a:tab pos="561340" algn="l"/>
              </a:tabLst>
            </a:pPr>
            <a:r>
              <a:rPr sz="2400" spc="5" dirty="0">
                <a:latin typeface="Perpetua"/>
                <a:cs typeface="Perpetua"/>
              </a:rPr>
              <a:t>SUB</a:t>
            </a:r>
            <a:endParaRPr sz="2400">
              <a:latin typeface="Perpetua"/>
              <a:cs typeface="Perpetua"/>
            </a:endParaRPr>
          </a:p>
          <a:p>
            <a:pPr marL="835660" lvl="2" indent="-229870">
              <a:lnSpc>
                <a:spcPct val="100000"/>
              </a:lnSpc>
              <a:spcBef>
                <a:spcPts val="445"/>
              </a:spcBef>
              <a:buClr>
                <a:srgbClr val="E6B0AB"/>
              </a:buClr>
              <a:buSzPct val="85000"/>
              <a:buFont typeface="Wingdings 2"/>
              <a:buChar char=""/>
              <a:tabLst>
                <a:tab pos="836294" algn="l"/>
              </a:tabLst>
            </a:pPr>
            <a:r>
              <a:rPr sz="2000" spc="-10" dirty="0">
                <a:latin typeface="Perpetua"/>
                <a:cs typeface="Perpetua"/>
              </a:rPr>
              <a:t>Untuk </a:t>
            </a:r>
            <a:r>
              <a:rPr sz="2000" spc="-5" dirty="0">
                <a:latin typeface="Perpetua"/>
                <a:cs typeface="Perpetua"/>
              </a:rPr>
              <a:t>mengurangkan isi </a:t>
            </a:r>
            <a:r>
              <a:rPr sz="2000" spc="-10" dirty="0">
                <a:latin typeface="Perpetua"/>
                <a:cs typeface="Perpetua"/>
              </a:rPr>
              <a:t>accumulator </a:t>
            </a:r>
            <a:r>
              <a:rPr sz="2000" spc="-5" dirty="0">
                <a:latin typeface="Perpetua"/>
                <a:cs typeface="Perpetua"/>
              </a:rPr>
              <a:t>dengan isi </a:t>
            </a:r>
            <a:r>
              <a:rPr sz="2000" dirty="0">
                <a:latin typeface="Perpetua"/>
                <a:cs typeface="Perpetua"/>
              </a:rPr>
              <a:t>register</a:t>
            </a:r>
            <a:r>
              <a:rPr sz="2000" spc="95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B</a:t>
            </a:r>
            <a:endParaRPr sz="2000">
              <a:latin typeface="Perpetua"/>
              <a:cs typeface="Perpetua"/>
            </a:endParaRPr>
          </a:p>
          <a:p>
            <a:pPr marL="835660" lvl="2" indent="-229870">
              <a:lnSpc>
                <a:spcPct val="100000"/>
              </a:lnSpc>
              <a:spcBef>
                <a:spcPts val="409"/>
              </a:spcBef>
              <a:buClr>
                <a:srgbClr val="E6B0AB"/>
              </a:buClr>
              <a:buSzPct val="85000"/>
              <a:buFont typeface="Wingdings 2"/>
              <a:buChar char=""/>
              <a:tabLst>
                <a:tab pos="836294" algn="l"/>
              </a:tabLst>
            </a:pPr>
            <a:r>
              <a:rPr sz="2000" spc="-10" dirty="0">
                <a:latin typeface="Perpetua"/>
                <a:cs typeface="Perpetua"/>
              </a:rPr>
              <a:t>Contoh </a:t>
            </a:r>
            <a:r>
              <a:rPr sz="2000" spc="-5" dirty="0">
                <a:latin typeface="Perpetua"/>
                <a:cs typeface="Perpetua"/>
              </a:rPr>
              <a:t>: </a:t>
            </a:r>
            <a:r>
              <a:rPr sz="2000" spc="-10" dirty="0">
                <a:latin typeface="Perpetua"/>
                <a:cs typeface="Perpetua"/>
              </a:rPr>
              <a:t>SUB</a:t>
            </a:r>
            <a:r>
              <a:rPr sz="2000" spc="-30" dirty="0">
                <a:latin typeface="Perpetua"/>
                <a:cs typeface="Perpetua"/>
              </a:rPr>
              <a:t> </a:t>
            </a:r>
            <a:r>
              <a:rPr sz="2000" spc="-15" dirty="0">
                <a:latin typeface="Perpetua"/>
                <a:cs typeface="Perpetua"/>
              </a:rPr>
              <a:t>DH</a:t>
            </a:r>
            <a:endParaRPr sz="20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144" y="1346"/>
            <a:ext cx="526224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Instruction </a:t>
            </a:r>
            <a:r>
              <a:rPr spc="-10" dirty="0"/>
              <a:t>Set </a:t>
            </a:r>
            <a:r>
              <a:rPr dirty="0"/>
              <a:t>SAP-1</a:t>
            </a:r>
            <a:r>
              <a:rPr spc="-85" dirty="0"/>
              <a:t> </a:t>
            </a:r>
            <a:r>
              <a:rPr spc="-5"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844" y="841470"/>
            <a:ext cx="7499984" cy="352171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57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Instruksi-instruksi </a:t>
            </a:r>
            <a:r>
              <a:rPr sz="2600" spc="-15" dirty="0">
                <a:latin typeface="Perpetua"/>
                <a:cs typeface="Perpetua"/>
              </a:rPr>
              <a:t>pada </a:t>
            </a:r>
            <a:r>
              <a:rPr sz="2600" spc="-5" dirty="0">
                <a:latin typeface="Perpetua"/>
                <a:cs typeface="Perpetua"/>
              </a:rPr>
              <a:t>SAP-1</a:t>
            </a:r>
            <a:r>
              <a:rPr sz="2600" spc="12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(lanjutan):</a:t>
            </a:r>
            <a:endParaRPr sz="2600">
              <a:latin typeface="Perpetua"/>
              <a:cs typeface="Perpetua"/>
            </a:endParaRPr>
          </a:p>
          <a:p>
            <a:pPr marL="560705" lvl="1" indent="-228600">
              <a:lnSpc>
                <a:spcPct val="100000"/>
              </a:lnSpc>
              <a:spcBef>
                <a:spcPts val="440"/>
              </a:spcBef>
              <a:buClr>
                <a:srgbClr val="9B2C1F"/>
              </a:buClr>
              <a:buSzPct val="85416"/>
              <a:buFont typeface="Wingdings 2"/>
              <a:buChar char=""/>
              <a:tabLst>
                <a:tab pos="561340" algn="l"/>
              </a:tabLst>
            </a:pPr>
            <a:r>
              <a:rPr sz="2400" dirty="0">
                <a:latin typeface="Perpetua"/>
                <a:cs typeface="Perpetua"/>
              </a:rPr>
              <a:t>OUT</a:t>
            </a:r>
            <a:endParaRPr sz="2400">
              <a:latin typeface="Perpetua"/>
              <a:cs typeface="Perpetua"/>
            </a:endParaRPr>
          </a:p>
          <a:p>
            <a:pPr marL="835660" lvl="2" indent="-229870">
              <a:lnSpc>
                <a:spcPct val="100000"/>
              </a:lnSpc>
              <a:spcBef>
                <a:spcPts val="450"/>
              </a:spcBef>
              <a:buClr>
                <a:srgbClr val="E6B0AB"/>
              </a:buClr>
              <a:buSzPct val="85000"/>
              <a:buFont typeface="Wingdings 2"/>
              <a:buChar char=""/>
              <a:tabLst>
                <a:tab pos="836294" algn="l"/>
              </a:tabLst>
            </a:pPr>
            <a:r>
              <a:rPr sz="2000" spc="-10" dirty="0">
                <a:latin typeface="Perpetua"/>
                <a:cs typeface="Perpetua"/>
              </a:rPr>
              <a:t>Adalah </a:t>
            </a:r>
            <a:r>
              <a:rPr sz="2000" dirty="0">
                <a:latin typeface="Perpetua"/>
                <a:cs typeface="Perpetua"/>
              </a:rPr>
              <a:t>instruksi </a:t>
            </a:r>
            <a:r>
              <a:rPr sz="2000" spc="-10" dirty="0">
                <a:latin typeface="Perpetua"/>
                <a:cs typeface="Perpetua"/>
              </a:rPr>
              <a:t>tanpa</a:t>
            </a:r>
            <a:r>
              <a:rPr sz="2000" spc="55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operand</a:t>
            </a:r>
            <a:endParaRPr sz="2000">
              <a:latin typeface="Perpetua"/>
              <a:cs typeface="Perpetua"/>
            </a:endParaRPr>
          </a:p>
          <a:p>
            <a:pPr marL="835660" lvl="2" indent="-229870">
              <a:lnSpc>
                <a:spcPct val="100000"/>
              </a:lnSpc>
              <a:spcBef>
                <a:spcPts val="409"/>
              </a:spcBef>
              <a:buClr>
                <a:srgbClr val="E6B0AB"/>
              </a:buClr>
              <a:buSzPct val="85000"/>
              <a:buFont typeface="Wingdings 2"/>
              <a:buChar char=""/>
              <a:tabLst>
                <a:tab pos="836294" algn="l"/>
              </a:tabLst>
            </a:pPr>
            <a:r>
              <a:rPr sz="2000" spc="-15" dirty="0">
                <a:latin typeface="Perpetua"/>
                <a:cs typeface="Perpetua"/>
              </a:rPr>
              <a:t>Data </a:t>
            </a:r>
            <a:r>
              <a:rPr sz="2000" spc="5" dirty="0">
                <a:latin typeface="Perpetua"/>
                <a:cs typeface="Perpetua"/>
              </a:rPr>
              <a:t>dari </a:t>
            </a:r>
            <a:r>
              <a:rPr sz="2000" spc="-15" dirty="0">
                <a:latin typeface="Perpetua"/>
                <a:cs typeface="Perpetua"/>
              </a:rPr>
              <a:t>akumulator </a:t>
            </a:r>
            <a:r>
              <a:rPr sz="2000" spc="-5" dirty="0">
                <a:latin typeface="Perpetua"/>
                <a:cs typeface="Perpetua"/>
              </a:rPr>
              <a:t>diambil </a:t>
            </a:r>
            <a:r>
              <a:rPr sz="2000" spc="-10" dirty="0">
                <a:latin typeface="Perpetua"/>
                <a:cs typeface="Perpetua"/>
              </a:rPr>
              <a:t>dan dimasukkan </a:t>
            </a:r>
            <a:r>
              <a:rPr sz="2000" spc="-25" dirty="0">
                <a:latin typeface="Perpetua"/>
                <a:cs typeface="Perpetua"/>
              </a:rPr>
              <a:t>ke </a:t>
            </a:r>
            <a:r>
              <a:rPr sz="2000" spc="-10" dirty="0">
                <a:latin typeface="Perpetua"/>
                <a:cs typeface="Perpetua"/>
              </a:rPr>
              <a:t>dalam </a:t>
            </a:r>
            <a:r>
              <a:rPr sz="2000" dirty="0">
                <a:latin typeface="Perpetua"/>
                <a:cs typeface="Perpetua"/>
              </a:rPr>
              <a:t>register</a:t>
            </a:r>
            <a:r>
              <a:rPr sz="2000" spc="270" dirty="0">
                <a:latin typeface="Perpetua"/>
                <a:cs typeface="Perpetua"/>
              </a:rPr>
              <a:t> </a:t>
            </a:r>
            <a:r>
              <a:rPr sz="2000" spc="-15" dirty="0">
                <a:latin typeface="Perpetua"/>
                <a:cs typeface="Perpetua"/>
              </a:rPr>
              <a:t>keluaran</a:t>
            </a:r>
            <a:endParaRPr sz="2000">
              <a:latin typeface="Perpetua"/>
              <a:cs typeface="Perpetua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E6B0AB"/>
              </a:buClr>
              <a:buFont typeface="Wingdings 2"/>
              <a:buChar char=""/>
            </a:pPr>
            <a:endParaRPr sz="3100">
              <a:latin typeface="Times New Roman"/>
              <a:cs typeface="Times New Roman"/>
            </a:endParaRPr>
          </a:p>
          <a:p>
            <a:pPr marL="560705" lvl="1" indent="-228600">
              <a:lnSpc>
                <a:spcPct val="100000"/>
              </a:lnSpc>
              <a:buClr>
                <a:srgbClr val="9B2C1F"/>
              </a:buClr>
              <a:buSzPct val="85416"/>
              <a:buFont typeface="Wingdings 2"/>
              <a:buChar char=""/>
              <a:tabLst>
                <a:tab pos="561340" algn="l"/>
              </a:tabLst>
            </a:pPr>
            <a:r>
              <a:rPr sz="2400" spc="-60" dirty="0">
                <a:latin typeface="Perpetua"/>
                <a:cs typeface="Perpetua"/>
              </a:rPr>
              <a:t>HLT</a:t>
            </a:r>
            <a:endParaRPr sz="2400">
              <a:latin typeface="Perpetua"/>
              <a:cs typeface="Perpetua"/>
            </a:endParaRPr>
          </a:p>
          <a:p>
            <a:pPr marL="835660" lvl="2" indent="-229870">
              <a:lnSpc>
                <a:spcPct val="100000"/>
              </a:lnSpc>
              <a:spcBef>
                <a:spcPts val="475"/>
              </a:spcBef>
              <a:buClr>
                <a:srgbClr val="E6B0AB"/>
              </a:buClr>
              <a:buSzPct val="85000"/>
              <a:buFont typeface="Wingdings 2"/>
              <a:buChar char=""/>
              <a:tabLst>
                <a:tab pos="836294" algn="l"/>
              </a:tabLst>
            </a:pPr>
            <a:r>
              <a:rPr sz="2000" spc="-15" dirty="0">
                <a:latin typeface="Perpetua"/>
                <a:cs typeface="Perpetua"/>
              </a:rPr>
              <a:t>Halt</a:t>
            </a:r>
            <a:endParaRPr sz="2000">
              <a:latin typeface="Perpetua"/>
              <a:cs typeface="Perpetua"/>
            </a:endParaRPr>
          </a:p>
          <a:p>
            <a:pPr marL="835660" lvl="2" indent="-229870">
              <a:lnSpc>
                <a:spcPct val="100000"/>
              </a:lnSpc>
              <a:spcBef>
                <a:spcPts val="385"/>
              </a:spcBef>
              <a:buClr>
                <a:srgbClr val="E6B0AB"/>
              </a:buClr>
              <a:buSzPct val="85000"/>
              <a:buFont typeface="Wingdings 2"/>
              <a:buChar char=""/>
              <a:tabLst>
                <a:tab pos="836294" algn="l"/>
              </a:tabLst>
            </a:pPr>
            <a:r>
              <a:rPr sz="2000" spc="-10" dirty="0">
                <a:latin typeface="Perpetua"/>
                <a:cs typeface="Perpetua"/>
              </a:rPr>
              <a:t>Untuk menghentikan</a:t>
            </a:r>
            <a:r>
              <a:rPr sz="2000" spc="70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proses</a:t>
            </a:r>
            <a:endParaRPr sz="2000">
              <a:latin typeface="Perpetua"/>
              <a:cs typeface="Perpetua"/>
            </a:endParaRPr>
          </a:p>
          <a:p>
            <a:pPr marL="835660" lvl="2" indent="-229870">
              <a:lnSpc>
                <a:spcPct val="100000"/>
              </a:lnSpc>
              <a:spcBef>
                <a:spcPts val="405"/>
              </a:spcBef>
              <a:buClr>
                <a:srgbClr val="E6B0AB"/>
              </a:buClr>
              <a:buSzPct val="85000"/>
              <a:buFont typeface="Wingdings 2"/>
              <a:buChar char=""/>
              <a:tabLst>
                <a:tab pos="836294" algn="l"/>
              </a:tabLst>
            </a:pPr>
            <a:r>
              <a:rPr sz="2000" spc="-10" dirty="0">
                <a:latin typeface="Perpetua"/>
                <a:cs typeface="Perpetua"/>
              </a:rPr>
              <a:t>Akhir suatu</a:t>
            </a:r>
            <a:r>
              <a:rPr sz="2000" spc="6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program</a:t>
            </a:r>
            <a:endParaRPr sz="20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24"/>
            <a:ext cx="411480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0" dirty="0"/>
              <a:t>Tujuan</a:t>
            </a:r>
            <a:r>
              <a:rPr spc="-90" dirty="0"/>
              <a:t> </a:t>
            </a:r>
            <a:r>
              <a:rPr spc="-20" dirty="0"/>
              <a:t>Perkuliahan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358254"/>
            <a:ext cx="6057265" cy="144399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7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20" dirty="0">
                <a:latin typeface="Perpetua"/>
                <a:cs typeface="Perpetua"/>
              </a:rPr>
              <a:t>Mahasiswa </a:t>
            </a:r>
            <a:r>
              <a:rPr sz="2600" spc="-10" dirty="0">
                <a:latin typeface="Perpetua"/>
                <a:cs typeface="Perpetua"/>
              </a:rPr>
              <a:t>Memahami </a:t>
            </a:r>
            <a:r>
              <a:rPr sz="2600" dirty="0">
                <a:latin typeface="Perpetua"/>
                <a:cs typeface="Perpetua"/>
              </a:rPr>
              <a:t>Arsitektur </a:t>
            </a:r>
            <a:r>
              <a:rPr sz="2600" spc="-15" dirty="0">
                <a:latin typeface="Perpetua"/>
                <a:cs typeface="Perpetua"/>
              </a:rPr>
              <a:t>komputer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SAP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20" dirty="0">
                <a:latin typeface="Perpetua"/>
                <a:cs typeface="Perpetua"/>
              </a:rPr>
              <a:t>Mahasiswa </a:t>
            </a:r>
            <a:r>
              <a:rPr sz="2600" spc="-10" dirty="0">
                <a:latin typeface="Perpetua"/>
                <a:cs typeface="Perpetua"/>
              </a:rPr>
              <a:t>Memahami </a:t>
            </a:r>
            <a:r>
              <a:rPr sz="2600" dirty="0">
                <a:latin typeface="Perpetua"/>
                <a:cs typeface="Perpetua"/>
              </a:rPr>
              <a:t>instruksi </a:t>
            </a:r>
            <a:r>
              <a:rPr sz="2600" spc="-15" dirty="0">
                <a:latin typeface="Perpetua"/>
                <a:cs typeface="Perpetua"/>
              </a:rPr>
              <a:t>pada</a:t>
            </a:r>
            <a:r>
              <a:rPr sz="2600" spc="1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SAP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20" dirty="0">
                <a:latin typeface="Perpetua"/>
                <a:cs typeface="Perpetua"/>
              </a:rPr>
              <a:t>Mahasiswa dapat </a:t>
            </a:r>
            <a:r>
              <a:rPr sz="2600" spc="-15" dirty="0">
                <a:latin typeface="Perpetua"/>
                <a:cs typeface="Perpetua"/>
              </a:rPr>
              <a:t>membuat </a:t>
            </a:r>
            <a:r>
              <a:rPr sz="2600" dirty="0">
                <a:latin typeface="Perpetua"/>
                <a:cs typeface="Perpetua"/>
              </a:rPr>
              <a:t>instruksi </a:t>
            </a:r>
            <a:r>
              <a:rPr sz="2600" spc="-15" dirty="0">
                <a:latin typeface="Perpetua"/>
                <a:cs typeface="Perpetua"/>
              </a:rPr>
              <a:t>pada</a:t>
            </a:r>
            <a:r>
              <a:rPr sz="2600" spc="24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SAP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144" y="1346"/>
            <a:ext cx="715454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Contoh </a:t>
            </a:r>
            <a:r>
              <a:rPr spc="-5" dirty="0"/>
              <a:t>Penggunaan </a:t>
            </a:r>
            <a:r>
              <a:rPr spc="-10" dirty="0"/>
              <a:t>Set</a:t>
            </a:r>
            <a:r>
              <a:rPr spc="-145" dirty="0"/>
              <a:t> </a:t>
            </a:r>
            <a:r>
              <a:rPr dirty="0"/>
              <a:t>Instruksi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4819" y="1313434"/>
            <a:ext cx="4265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Misal AH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15" dirty="0">
                <a:latin typeface="Arial"/>
                <a:cs typeface="Arial"/>
              </a:rPr>
              <a:t>00000011 </a:t>
            </a:r>
            <a:r>
              <a:rPr sz="1800" dirty="0">
                <a:latin typeface="Arial"/>
                <a:cs typeface="Arial"/>
              </a:rPr>
              <a:t>dan 8H =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00000001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45769" y="1896533"/>
          <a:ext cx="7629525" cy="805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650"/>
                <a:gridCol w="354965"/>
                <a:gridCol w="3418204"/>
                <a:gridCol w="2845435"/>
              </a:tblGrid>
              <a:tr h="539439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LDA</a:t>
                      </a:r>
                      <a:r>
                        <a:rPr sz="1800" spc="-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AH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215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ADD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8H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1989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;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75895">
                        <a:lnSpc>
                          <a:spcPts val="21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1989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 =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00000011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ts val="1989"/>
                        </a:lnSpc>
                      </a:pPr>
                      <a:r>
                        <a:rPr sz="180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diisi ke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accumulator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66700">
                        <a:lnSpc>
                          <a:spcPts val="2155"/>
                        </a:lnSpc>
                      </a:pPr>
                      <a:r>
                        <a:rPr sz="180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dimuat ke register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651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989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00000001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00000100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ts val="1989"/>
                        </a:lnSpc>
                      </a:pPr>
                      <a:r>
                        <a:rPr sz="180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dimuat ke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accumulator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144" y="1346"/>
            <a:ext cx="444055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5" dirty="0"/>
              <a:t>Pemrograman</a:t>
            </a:r>
            <a:r>
              <a:rPr spc="-90" dirty="0"/>
              <a:t> </a:t>
            </a:r>
            <a:r>
              <a:rPr spc="-5" dirty="0"/>
              <a:t>SAP-1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844" y="902030"/>
            <a:ext cx="7539990" cy="8172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10" dirty="0">
                <a:latin typeface="Perpetua"/>
                <a:cs typeface="Perpetua"/>
              </a:rPr>
              <a:t>Dalam </a:t>
            </a:r>
            <a:r>
              <a:rPr sz="2600" spc="-15" dirty="0">
                <a:latin typeface="Perpetua"/>
                <a:cs typeface="Perpetua"/>
              </a:rPr>
              <a:t>melakukan </a:t>
            </a:r>
            <a:r>
              <a:rPr sz="2600" spc="-20" dirty="0">
                <a:latin typeface="Perpetua"/>
                <a:cs typeface="Perpetua"/>
              </a:rPr>
              <a:t>operasinya, </a:t>
            </a:r>
            <a:r>
              <a:rPr sz="2600" spc="-5" dirty="0">
                <a:latin typeface="Perpetua"/>
                <a:cs typeface="Perpetua"/>
              </a:rPr>
              <a:t>tiap </a:t>
            </a:r>
            <a:r>
              <a:rPr sz="2600" dirty="0">
                <a:latin typeface="Perpetua"/>
                <a:cs typeface="Perpetua"/>
              </a:rPr>
              <a:t>instruksi </a:t>
            </a:r>
            <a:r>
              <a:rPr sz="2600" spc="-15" dirty="0">
                <a:latin typeface="Perpetua"/>
                <a:cs typeface="Perpetua"/>
              </a:rPr>
              <a:t>komputer </a:t>
            </a:r>
            <a:r>
              <a:rPr sz="2600" spc="5" dirty="0">
                <a:latin typeface="Perpetua"/>
                <a:cs typeface="Perpetua"/>
              </a:rPr>
              <a:t>SAP-1  </a:t>
            </a:r>
            <a:r>
              <a:rPr sz="2600" dirty="0">
                <a:latin typeface="Perpetua"/>
                <a:cs typeface="Perpetua"/>
              </a:rPr>
              <a:t>diberi </a:t>
            </a:r>
            <a:r>
              <a:rPr sz="2600" spc="-10" dirty="0">
                <a:latin typeface="Perpetua"/>
                <a:cs typeface="Perpetua"/>
              </a:rPr>
              <a:t>operation code </a:t>
            </a:r>
            <a:r>
              <a:rPr sz="2600" spc="-5" dirty="0">
                <a:latin typeface="Perpetua"/>
                <a:cs typeface="Perpetua"/>
              </a:rPr>
              <a:t>(op</a:t>
            </a:r>
            <a:r>
              <a:rPr sz="2600" spc="9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code)</a:t>
            </a:r>
            <a:endParaRPr sz="2600">
              <a:latin typeface="Perpetua"/>
              <a:cs typeface="Perpetu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93900" y="2065401"/>
          <a:ext cx="6115050" cy="275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495"/>
                <a:gridCol w="2499995"/>
                <a:gridCol w="2809240"/>
              </a:tblGrid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b="1" spc="5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No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184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Mnemonik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184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Op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Code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18485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Perpetua"/>
                          <a:cs typeface="Perpetua"/>
                        </a:rPr>
                        <a:t>1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spc="-40" dirty="0">
                          <a:latin typeface="Perpetua"/>
                          <a:cs typeface="Perpetua"/>
                        </a:rPr>
                        <a:t>LDA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Perpetua"/>
                          <a:cs typeface="Perpetua"/>
                        </a:rPr>
                        <a:t>0000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Perpetua"/>
                          <a:cs typeface="Perpetua"/>
                        </a:rPr>
                        <a:t>2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spc="-5" dirty="0">
                          <a:latin typeface="Perpetua"/>
                          <a:cs typeface="Perpetua"/>
                        </a:rPr>
                        <a:t>ADD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Perpetua"/>
                          <a:cs typeface="Perpetua"/>
                        </a:rPr>
                        <a:t>0001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400" dirty="0">
                          <a:latin typeface="Perpetua"/>
                          <a:cs typeface="Perpetua"/>
                        </a:rPr>
                        <a:t>3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400" spc="5" dirty="0">
                          <a:latin typeface="Perpetua"/>
                          <a:cs typeface="Perpetua"/>
                        </a:rPr>
                        <a:t>SUB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400" dirty="0">
                          <a:latin typeface="Perpetua"/>
                          <a:cs typeface="Perpetua"/>
                        </a:rPr>
                        <a:t>0010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400" dirty="0">
                          <a:latin typeface="Perpetua"/>
                          <a:cs typeface="Perpetua"/>
                        </a:rPr>
                        <a:t>4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400" dirty="0">
                          <a:latin typeface="Perpetua"/>
                          <a:cs typeface="Perpetua"/>
                        </a:rPr>
                        <a:t>OUT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400" dirty="0">
                          <a:latin typeface="Perpetua"/>
                          <a:cs typeface="Perpetua"/>
                        </a:rPr>
                        <a:t>1110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</a:tr>
              <a:tr h="45707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400" dirty="0">
                          <a:latin typeface="Perpetua"/>
                          <a:cs typeface="Perpetua"/>
                        </a:rPr>
                        <a:t>5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400" spc="-55" dirty="0">
                          <a:latin typeface="Perpetua"/>
                          <a:cs typeface="Perpetua"/>
                        </a:rPr>
                        <a:t>HLT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400" dirty="0">
                          <a:latin typeface="Perpetua"/>
                          <a:cs typeface="Perpetua"/>
                        </a:rPr>
                        <a:t>1111</a:t>
                      </a:r>
                      <a:endParaRPr sz="2400">
                        <a:latin typeface="Perpetua"/>
                        <a:cs typeface="Perpetu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144" y="1346"/>
            <a:ext cx="3284854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Siklus</a:t>
            </a:r>
            <a:r>
              <a:rPr spc="-85" dirty="0"/>
              <a:t> </a:t>
            </a:r>
            <a:r>
              <a:rPr dirty="0"/>
              <a:t>Instruksi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844" y="815447"/>
            <a:ext cx="7592695" cy="48774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7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10" dirty="0">
                <a:latin typeface="Perpetua"/>
                <a:cs typeface="Perpetua"/>
              </a:rPr>
              <a:t>Dalam </a:t>
            </a:r>
            <a:r>
              <a:rPr sz="2600" spc="-15" dirty="0">
                <a:latin typeface="Perpetua"/>
                <a:cs typeface="Perpetua"/>
              </a:rPr>
              <a:t>menyelesaikan </a:t>
            </a:r>
            <a:r>
              <a:rPr sz="2600" dirty="0">
                <a:latin typeface="Perpetua"/>
                <a:cs typeface="Perpetua"/>
              </a:rPr>
              <a:t>instruksi </a:t>
            </a:r>
            <a:r>
              <a:rPr sz="2600" spc="-10" dirty="0">
                <a:latin typeface="Perpetua"/>
                <a:cs typeface="Perpetua"/>
              </a:rPr>
              <a:t>diperlukan</a:t>
            </a:r>
            <a:r>
              <a:rPr sz="2600" spc="19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tahapan</a:t>
            </a:r>
            <a:endParaRPr sz="2600">
              <a:latin typeface="Perpetua"/>
              <a:cs typeface="Perpetua"/>
            </a:endParaRPr>
          </a:p>
          <a:p>
            <a:pPr marL="287020" indent="-274320">
              <a:lnSpc>
                <a:spcPct val="100000"/>
              </a:lnSpc>
              <a:spcBef>
                <a:spcPts val="67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0" dirty="0">
                <a:latin typeface="Perpetua"/>
                <a:cs typeface="Perpetua"/>
              </a:rPr>
              <a:t>Tahapan </a:t>
            </a:r>
            <a:r>
              <a:rPr sz="2600" spc="-10" dirty="0">
                <a:latin typeface="Wingdings"/>
                <a:cs typeface="Wingdings"/>
              </a:rPr>
              <a:t>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siklus </a:t>
            </a:r>
            <a:r>
              <a:rPr sz="2600" dirty="0">
                <a:latin typeface="Perpetua"/>
                <a:cs typeface="Perpetua"/>
              </a:rPr>
              <a:t>instruksi</a:t>
            </a:r>
            <a:r>
              <a:rPr sz="2600" spc="1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:</a:t>
            </a:r>
            <a:endParaRPr sz="2600">
              <a:latin typeface="Perpetua"/>
              <a:cs typeface="Perpetua"/>
            </a:endParaRPr>
          </a:p>
          <a:p>
            <a:pPr marL="560705" lvl="1" indent="-228600">
              <a:lnSpc>
                <a:spcPct val="100000"/>
              </a:lnSpc>
              <a:spcBef>
                <a:spcPts val="370"/>
              </a:spcBef>
              <a:buClr>
                <a:srgbClr val="9B2C1F"/>
              </a:buClr>
              <a:buSzPct val="85416"/>
              <a:buFont typeface="Wingdings 2"/>
              <a:buChar char=""/>
              <a:tabLst>
                <a:tab pos="561340" algn="l"/>
              </a:tabLst>
            </a:pPr>
            <a:r>
              <a:rPr sz="2400" spc="-55" dirty="0">
                <a:latin typeface="Perpetua"/>
                <a:cs typeface="Perpetua"/>
              </a:rPr>
              <a:t>Tahap</a:t>
            </a:r>
            <a:r>
              <a:rPr sz="2400" spc="-10" dirty="0">
                <a:latin typeface="Perpetua"/>
                <a:cs typeface="Perpetua"/>
              </a:rPr>
              <a:t> Fetch</a:t>
            </a:r>
            <a:endParaRPr sz="2400">
              <a:latin typeface="Perpetua"/>
              <a:cs typeface="Perpetua"/>
            </a:endParaRPr>
          </a:p>
          <a:p>
            <a:pPr marL="560705" lvl="1" indent="-228600">
              <a:lnSpc>
                <a:spcPct val="100000"/>
              </a:lnSpc>
              <a:spcBef>
                <a:spcPts val="390"/>
              </a:spcBef>
              <a:buClr>
                <a:srgbClr val="9B2C1F"/>
              </a:buClr>
              <a:buSzPct val="85416"/>
              <a:buFont typeface="Wingdings 2"/>
              <a:buChar char=""/>
              <a:tabLst>
                <a:tab pos="561340" algn="l"/>
              </a:tabLst>
            </a:pPr>
            <a:r>
              <a:rPr sz="2400" spc="-55" dirty="0">
                <a:latin typeface="Perpetua"/>
                <a:cs typeface="Perpetua"/>
              </a:rPr>
              <a:t>Tahap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Execute</a:t>
            </a:r>
            <a:endParaRPr sz="2400">
              <a:latin typeface="Perpetua"/>
              <a:cs typeface="Perpetua"/>
            </a:endParaRPr>
          </a:p>
          <a:p>
            <a:pPr marL="287020" marR="5080" indent="-274320">
              <a:lnSpc>
                <a:spcPct val="100000"/>
              </a:lnSpc>
              <a:spcBef>
                <a:spcPts val="56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10" dirty="0">
                <a:latin typeface="Perpetua"/>
                <a:cs typeface="Perpetua"/>
              </a:rPr>
              <a:t>Masing-masing tahap </a:t>
            </a:r>
            <a:r>
              <a:rPr sz="2600" spc="-20" dirty="0">
                <a:latin typeface="Perpetua"/>
                <a:cs typeface="Perpetua"/>
              </a:rPr>
              <a:t>butuh </a:t>
            </a:r>
            <a:r>
              <a:rPr sz="2600" spc="-5" dirty="0">
                <a:latin typeface="Perpetua"/>
                <a:cs typeface="Perpetua"/>
              </a:rPr>
              <a:t>3 </a:t>
            </a:r>
            <a:r>
              <a:rPr sz="2600" spc="-10" dirty="0">
                <a:latin typeface="Perpetua"/>
                <a:cs typeface="Perpetua"/>
              </a:rPr>
              <a:t>siklus detak </a:t>
            </a:r>
            <a:r>
              <a:rPr sz="2600" dirty="0">
                <a:latin typeface="Perpetua"/>
                <a:cs typeface="Perpetua"/>
              </a:rPr>
              <a:t>(clock </a:t>
            </a:r>
            <a:r>
              <a:rPr sz="2600" spc="5" dirty="0">
                <a:latin typeface="Perpetua"/>
                <a:cs typeface="Perpetua"/>
              </a:rPr>
              <a:t>cycle) </a:t>
            </a:r>
            <a:r>
              <a:rPr sz="2600" spc="-15" dirty="0">
                <a:latin typeface="Perpetua"/>
                <a:cs typeface="Perpetua"/>
              </a:rPr>
              <a:t>diatur  </a:t>
            </a:r>
            <a:r>
              <a:rPr sz="2600" spc="-10" dirty="0">
                <a:latin typeface="Perpetua"/>
                <a:cs typeface="Perpetua"/>
              </a:rPr>
              <a:t>oleh Ring</a:t>
            </a:r>
            <a:r>
              <a:rPr sz="2600" spc="4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Counter</a:t>
            </a:r>
            <a:endParaRPr sz="2600">
              <a:latin typeface="Perpetua"/>
              <a:cs typeface="Perpetua"/>
            </a:endParaRPr>
          </a:p>
          <a:p>
            <a:pPr marL="560705" lvl="1" indent="-228600">
              <a:lnSpc>
                <a:spcPct val="100000"/>
              </a:lnSpc>
              <a:spcBef>
                <a:spcPts val="445"/>
              </a:spcBef>
              <a:buClr>
                <a:srgbClr val="9B2C1F"/>
              </a:buClr>
              <a:buSzPct val="85416"/>
              <a:buFont typeface="Wingdings 2"/>
              <a:buChar char=""/>
              <a:tabLst>
                <a:tab pos="561340" algn="l"/>
              </a:tabLst>
            </a:pPr>
            <a:r>
              <a:rPr sz="2400" spc="-5" dirty="0">
                <a:latin typeface="Perpetua"/>
                <a:cs typeface="Perpetua"/>
              </a:rPr>
              <a:t>Karena </a:t>
            </a:r>
            <a:r>
              <a:rPr sz="2400" dirty="0">
                <a:latin typeface="Perpetua"/>
                <a:cs typeface="Perpetua"/>
              </a:rPr>
              <a:t>2 tahap </a:t>
            </a:r>
            <a:r>
              <a:rPr sz="2400" spc="10" dirty="0">
                <a:latin typeface="Perpetua"/>
                <a:cs typeface="Perpetua"/>
              </a:rPr>
              <a:t>berarti </a:t>
            </a:r>
            <a:r>
              <a:rPr sz="2400" dirty="0">
                <a:latin typeface="Perpetua"/>
                <a:cs typeface="Perpetua"/>
              </a:rPr>
              <a:t>6 </a:t>
            </a:r>
            <a:r>
              <a:rPr sz="2400" spc="-5" dirty="0">
                <a:latin typeface="Perpetua"/>
                <a:cs typeface="Perpetua"/>
              </a:rPr>
              <a:t>siklus </a:t>
            </a:r>
            <a:r>
              <a:rPr sz="2400" dirty="0">
                <a:latin typeface="Perpetua"/>
                <a:cs typeface="Perpetua"/>
              </a:rPr>
              <a:t>detak</a:t>
            </a:r>
            <a:r>
              <a:rPr sz="2400" spc="-14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(T)</a:t>
            </a:r>
            <a:endParaRPr sz="2400">
              <a:latin typeface="Perpetua"/>
              <a:cs typeface="Perpetua"/>
            </a:endParaRPr>
          </a:p>
          <a:p>
            <a:pPr marL="560705" lvl="1" indent="-228600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5416"/>
              <a:buFont typeface="Wingdings 2"/>
              <a:buChar char=""/>
              <a:tabLst>
                <a:tab pos="561340" algn="l"/>
              </a:tabLst>
            </a:pPr>
            <a:r>
              <a:rPr sz="2400" dirty="0">
                <a:latin typeface="Perpetua"/>
                <a:cs typeface="Perpetua"/>
              </a:rPr>
              <a:t>T =</a:t>
            </a:r>
            <a:r>
              <a:rPr sz="2400" spc="-30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T</a:t>
            </a:r>
            <a:r>
              <a:rPr sz="1800" spc="-10" dirty="0">
                <a:latin typeface="Perpetua"/>
                <a:cs typeface="Perpetua"/>
              </a:rPr>
              <a:t>6</a:t>
            </a:r>
            <a:r>
              <a:rPr sz="2400" spc="-10" dirty="0">
                <a:latin typeface="Perpetua"/>
                <a:cs typeface="Perpetua"/>
              </a:rPr>
              <a:t>T</a:t>
            </a:r>
            <a:r>
              <a:rPr sz="1800" spc="-10" dirty="0">
                <a:latin typeface="Perpetua"/>
                <a:cs typeface="Perpetua"/>
              </a:rPr>
              <a:t>5</a:t>
            </a:r>
            <a:r>
              <a:rPr sz="2400" spc="-10" dirty="0">
                <a:latin typeface="Perpetua"/>
                <a:cs typeface="Perpetua"/>
              </a:rPr>
              <a:t>T</a:t>
            </a:r>
            <a:r>
              <a:rPr sz="1800" spc="-10" dirty="0">
                <a:latin typeface="Perpetua"/>
                <a:cs typeface="Perpetua"/>
              </a:rPr>
              <a:t>4</a:t>
            </a:r>
            <a:r>
              <a:rPr sz="2400" spc="-10" dirty="0">
                <a:latin typeface="Perpetua"/>
                <a:cs typeface="Perpetua"/>
              </a:rPr>
              <a:t>T</a:t>
            </a:r>
            <a:r>
              <a:rPr sz="1800" spc="-10" dirty="0">
                <a:latin typeface="Perpetua"/>
                <a:cs typeface="Perpetua"/>
              </a:rPr>
              <a:t>3</a:t>
            </a:r>
            <a:r>
              <a:rPr sz="2400" spc="-10" dirty="0">
                <a:latin typeface="Perpetua"/>
                <a:cs typeface="Perpetua"/>
              </a:rPr>
              <a:t>T</a:t>
            </a:r>
            <a:r>
              <a:rPr sz="1800" spc="-10" dirty="0">
                <a:latin typeface="Perpetua"/>
                <a:cs typeface="Perpetua"/>
              </a:rPr>
              <a:t>2</a:t>
            </a:r>
            <a:r>
              <a:rPr sz="2400" spc="-10" dirty="0">
                <a:latin typeface="Perpetua"/>
                <a:cs typeface="Perpetua"/>
              </a:rPr>
              <a:t>T</a:t>
            </a:r>
            <a:r>
              <a:rPr sz="1800" spc="-10" dirty="0">
                <a:latin typeface="Perpetua"/>
                <a:cs typeface="Perpetua"/>
              </a:rPr>
              <a:t>1</a:t>
            </a:r>
            <a:endParaRPr sz="1800">
              <a:latin typeface="Perpetua"/>
              <a:cs typeface="Perpetua"/>
            </a:endParaRPr>
          </a:p>
          <a:p>
            <a:pPr marL="287020" indent="-274320">
              <a:lnSpc>
                <a:spcPct val="100000"/>
              </a:lnSpc>
              <a:spcBef>
                <a:spcPts val="57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15" dirty="0">
                <a:latin typeface="Perpetua"/>
                <a:cs typeface="Perpetua"/>
              </a:rPr>
              <a:t>Saat komputer </a:t>
            </a:r>
            <a:r>
              <a:rPr sz="2600" spc="-10" dirty="0">
                <a:latin typeface="Perpetua"/>
                <a:cs typeface="Perpetua"/>
              </a:rPr>
              <a:t>jalan, </a:t>
            </a:r>
            <a:r>
              <a:rPr sz="2600" spc="-15" dirty="0">
                <a:latin typeface="Perpetua"/>
                <a:cs typeface="Perpetua"/>
              </a:rPr>
              <a:t>data </a:t>
            </a:r>
            <a:r>
              <a:rPr sz="2600" dirty="0">
                <a:latin typeface="Perpetua"/>
                <a:cs typeface="Perpetua"/>
              </a:rPr>
              <a:t>dari </a:t>
            </a:r>
            <a:r>
              <a:rPr sz="2600" spc="-10" dirty="0">
                <a:latin typeface="Perpetua"/>
                <a:cs typeface="Perpetua"/>
              </a:rPr>
              <a:t>Ring </a:t>
            </a:r>
            <a:r>
              <a:rPr sz="2600" spc="-15" dirty="0">
                <a:latin typeface="Perpetua"/>
                <a:cs typeface="Perpetua"/>
              </a:rPr>
              <a:t>Counter adalah</a:t>
            </a:r>
            <a:r>
              <a:rPr sz="2600" spc="310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000001</a:t>
            </a:r>
            <a:endParaRPr sz="2600">
              <a:latin typeface="Perpetua"/>
              <a:cs typeface="Perpetua"/>
            </a:endParaRPr>
          </a:p>
          <a:p>
            <a:pPr marL="228600" marR="946150" lvl="1" indent="-228600" algn="r">
              <a:lnSpc>
                <a:spcPct val="100000"/>
              </a:lnSpc>
              <a:spcBef>
                <a:spcPts val="415"/>
              </a:spcBef>
              <a:buClr>
                <a:srgbClr val="9B2C1F"/>
              </a:buClr>
              <a:buSzPct val="85416"/>
              <a:buFont typeface="Wingdings 2"/>
              <a:buChar char=""/>
              <a:tabLst>
                <a:tab pos="228600" algn="l"/>
              </a:tabLst>
            </a:pPr>
            <a:r>
              <a:rPr sz="2400" spc="-5" dirty="0">
                <a:latin typeface="Perpetua"/>
                <a:cs typeface="Perpetua"/>
              </a:rPr>
              <a:t>Selanjutnya</a:t>
            </a:r>
            <a:r>
              <a:rPr sz="2400" spc="-6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000010,</a:t>
            </a:r>
            <a:r>
              <a:rPr sz="2400" spc="-14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000100,</a:t>
            </a:r>
            <a:r>
              <a:rPr sz="2400" spc="-1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001000,</a:t>
            </a:r>
            <a:r>
              <a:rPr sz="2400" spc="-1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010000,</a:t>
            </a:r>
            <a:r>
              <a:rPr sz="2400" spc="-14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100000</a:t>
            </a:r>
            <a:endParaRPr sz="2400">
              <a:latin typeface="Perpetua"/>
              <a:cs typeface="Perpetua"/>
            </a:endParaRPr>
          </a:p>
          <a:p>
            <a:pPr marL="274320" marR="907415" indent="-274320" algn="r">
              <a:lnSpc>
                <a:spcPct val="100000"/>
              </a:lnSpc>
              <a:spcBef>
                <a:spcPts val="57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74320" algn="l"/>
              </a:tabLst>
            </a:pPr>
            <a:r>
              <a:rPr sz="2600" spc="-5" dirty="0">
                <a:latin typeface="Perpetua"/>
                <a:cs typeface="Perpetua"/>
              </a:rPr>
              <a:t>Tiap </a:t>
            </a:r>
            <a:r>
              <a:rPr sz="2600" dirty="0">
                <a:latin typeface="Perpetua"/>
                <a:cs typeface="Perpetua"/>
              </a:rPr>
              <a:t>instruksi </a:t>
            </a:r>
            <a:r>
              <a:rPr sz="2600" spc="-5" dirty="0">
                <a:latin typeface="Perpetua"/>
                <a:cs typeface="Perpetua"/>
              </a:rPr>
              <a:t>diselesaikan </a:t>
            </a:r>
            <a:r>
              <a:rPr sz="2600" spc="-15" dirty="0">
                <a:latin typeface="Perpetua"/>
                <a:cs typeface="Perpetua"/>
              </a:rPr>
              <a:t>dalam </a:t>
            </a:r>
            <a:r>
              <a:rPr sz="2600" spc="-5" dirty="0">
                <a:latin typeface="Perpetua"/>
                <a:cs typeface="Perpetua"/>
              </a:rPr>
              <a:t>6 </a:t>
            </a:r>
            <a:r>
              <a:rPr sz="2600" spc="-20" dirty="0">
                <a:latin typeface="Perpetua"/>
                <a:cs typeface="Perpetua"/>
              </a:rPr>
              <a:t>keadaan </a:t>
            </a:r>
            <a:r>
              <a:rPr sz="2600" spc="-5" dirty="0">
                <a:latin typeface="Perpetua"/>
                <a:cs typeface="Perpetua"/>
              </a:rPr>
              <a:t>T</a:t>
            </a:r>
            <a:r>
              <a:rPr sz="2600" spc="-1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tersebut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144" y="1346"/>
            <a:ext cx="3284854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Siklus</a:t>
            </a:r>
            <a:r>
              <a:rPr spc="-85" dirty="0"/>
              <a:t> </a:t>
            </a:r>
            <a:r>
              <a:rPr dirty="0"/>
              <a:t>Instruksi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000125"/>
            <a:ext cx="5929248" cy="4857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86500" y="2357501"/>
            <a:ext cx="2643251" cy="2214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144" y="1346"/>
            <a:ext cx="262128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Siklus</a:t>
            </a:r>
            <a:r>
              <a:rPr spc="-85" dirty="0"/>
              <a:t> </a:t>
            </a:r>
            <a:r>
              <a:rPr spc="-15" dirty="0"/>
              <a:t>Fetch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844" y="834880"/>
            <a:ext cx="6521450" cy="1751964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2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Aktifitas </a:t>
            </a:r>
            <a:r>
              <a:rPr sz="2600" spc="-15" dirty="0">
                <a:latin typeface="Perpetua"/>
                <a:cs typeface="Perpetua"/>
              </a:rPr>
              <a:t>dalam </a:t>
            </a:r>
            <a:r>
              <a:rPr sz="2600" spc="-10" dirty="0">
                <a:latin typeface="Perpetua"/>
                <a:cs typeface="Perpetua"/>
              </a:rPr>
              <a:t>siklus Fetch</a:t>
            </a:r>
            <a:r>
              <a:rPr sz="2600" spc="1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:</a:t>
            </a:r>
            <a:endParaRPr sz="2600">
              <a:latin typeface="Perpetua"/>
              <a:cs typeface="Perpetua"/>
            </a:endParaRPr>
          </a:p>
          <a:p>
            <a:pPr marL="560705" lvl="1" indent="-228600">
              <a:lnSpc>
                <a:spcPct val="100000"/>
              </a:lnSpc>
              <a:spcBef>
                <a:spcPts val="490"/>
              </a:spcBef>
              <a:buClr>
                <a:srgbClr val="9B2C1F"/>
              </a:buClr>
              <a:buSzPct val="85416"/>
              <a:buFont typeface="Wingdings 2"/>
              <a:buChar char=""/>
              <a:tabLst>
                <a:tab pos="561340" algn="l"/>
              </a:tabLst>
            </a:pPr>
            <a:r>
              <a:rPr sz="2400" spc="5" dirty="0">
                <a:latin typeface="Perpetua"/>
                <a:cs typeface="Perpetua"/>
              </a:rPr>
              <a:t>Kirim </a:t>
            </a:r>
            <a:r>
              <a:rPr sz="2400" dirty="0">
                <a:latin typeface="Perpetua"/>
                <a:cs typeface="Perpetua"/>
              </a:rPr>
              <a:t>PC </a:t>
            </a:r>
            <a:r>
              <a:rPr sz="2400" spc="-25" dirty="0">
                <a:latin typeface="Perpetua"/>
                <a:cs typeface="Perpetua"/>
              </a:rPr>
              <a:t>ke </a:t>
            </a:r>
            <a:r>
              <a:rPr sz="2400" spc="-5" dirty="0">
                <a:latin typeface="Perpetua"/>
                <a:cs typeface="Perpetua"/>
              </a:rPr>
              <a:t>MAR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Address</a:t>
            </a:r>
            <a:r>
              <a:rPr sz="2400" spc="-23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state</a:t>
            </a:r>
            <a:endParaRPr sz="2400">
              <a:latin typeface="Perpetua"/>
              <a:cs typeface="Perpetua"/>
            </a:endParaRPr>
          </a:p>
          <a:p>
            <a:pPr marL="560705" lvl="1" indent="-228600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5416"/>
              <a:buFont typeface="Wingdings 2"/>
              <a:buChar char=""/>
              <a:tabLst>
                <a:tab pos="561340" algn="l"/>
              </a:tabLst>
            </a:pPr>
            <a:r>
              <a:rPr sz="2400" spc="-45" dirty="0">
                <a:latin typeface="Perpetua"/>
                <a:cs typeface="Perpetua"/>
              </a:rPr>
              <a:t>Tambah </a:t>
            </a:r>
            <a:r>
              <a:rPr sz="2400" dirty="0">
                <a:latin typeface="Perpetua"/>
                <a:cs typeface="Perpetua"/>
              </a:rPr>
              <a:t>PC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Increment</a:t>
            </a:r>
            <a:r>
              <a:rPr sz="2400" spc="-5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State</a:t>
            </a:r>
            <a:endParaRPr sz="2400">
              <a:latin typeface="Perpetua"/>
              <a:cs typeface="Perpetua"/>
            </a:endParaRPr>
          </a:p>
          <a:p>
            <a:pPr marL="560705" lvl="1" indent="-228600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5416"/>
              <a:buFont typeface="Wingdings 2"/>
              <a:buChar char=""/>
              <a:tabLst>
                <a:tab pos="561340" algn="l"/>
              </a:tabLst>
            </a:pPr>
            <a:r>
              <a:rPr sz="2400" spc="-5" dirty="0">
                <a:latin typeface="Perpetua"/>
                <a:cs typeface="Perpetua"/>
              </a:rPr>
              <a:t>Ambil </a:t>
            </a:r>
            <a:r>
              <a:rPr sz="2400" spc="5" dirty="0">
                <a:latin typeface="Perpetua"/>
                <a:cs typeface="Perpetua"/>
              </a:rPr>
              <a:t>instruksi </a:t>
            </a:r>
            <a:r>
              <a:rPr sz="2400" dirty="0">
                <a:latin typeface="Perpetua"/>
                <a:cs typeface="Perpetua"/>
              </a:rPr>
              <a:t>dan masukkan </a:t>
            </a:r>
            <a:r>
              <a:rPr sz="2400" spc="-25" dirty="0">
                <a:latin typeface="Perpetua"/>
                <a:cs typeface="Perpetua"/>
              </a:rPr>
              <a:t>ke </a:t>
            </a:r>
            <a:r>
              <a:rPr sz="2400" dirty="0">
                <a:latin typeface="Perpetua"/>
                <a:cs typeface="Perpetua"/>
              </a:rPr>
              <a:t>IR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Memory</a:t>
            </a:r>
            <a:r>
              <a:rPr sz="2400" spc="-13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State</a:t>
            </a:r>
            <a:endParaRPr sz="24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144" y="1346"/>
            <a:ext cx="7106284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Siklus </a:t>
            </a:r>
            <a:r>
              <a:rPr spc="-15" dirty="0"/>
              <a:t>Fetch </a:t>
            </a:r>
            <a:r>
              <a:rPr spc="5" dirty="0"/>
              <a:t>– </a:t>
            </a:r>
            <a:r>
              <a:rPr spc="-10" dirty="0"/>
              <a:t>Address </a:t>
            </a:r>
            <a:r>
              <a:rPr spc="-20" dirty="0"/>
              <a:t>State</a:t>
            </a:r>
            <a:r>
              <a:rPr spc="-90" dirty="0"/>
              <a:t> </a:t>
            </a:r>
            <a:r>
              <a:rPr spc="-5" dirty="0"/>
              <a:t>(T1)</a:t>
            </a:r>
          </a:p>
        </p:txBody>
      </p:sp>
      <p:sp>
        <p:nvSpPr>
          <p:cNvPr id="3" name="object 3"/>
          <p:cNvSpPr/>
          <p:nvPr/>
        </p:nvSpPr>
        <p:spPr>
          <a:xfrm>
            <a:off x="357187" y="3143186"/>
            <a:ext cx="4929124" cy="785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85875" y="4214876"/>
            <a:ext cx="3857625" cy="2357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4437" y="831850"/>
            <a:ext cx="3429000" cy="2428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85875" y="3571875"/>
            <a:ext cx="500380" cy="428625"/>
          </a:xfrm>
          <a:custGeom>
            <a:avLst/>
            <a:gdLst/>
            <a:ahLst/>
            <a:cxnLst/>
            <a:rect l="l" t="t" r="r" b="b"/>
            <a:pathLst>
              <a:path w="500380" h="428625">
                <a:moveTo>
                  <a:pt x="250062" y="0"/>
                </a:moveTo>
                <a:lnTo>
                  <a:pt x="199646" y="4356"/>
                </a:lnTo>
                <a:lnTo>
                  <a:pt x="152697" y="16849"/>
                </a:lnTo>
                <a:lnTo>
                  <a:pt x="110219" y="36613"/>
                </a:lnTo>
                <a:lnTo>
                  <a:pt x="73215" y="62785"/>
                </a:lnTo>
                <a:lnTo>
                  <a:pt x="42688" y="94499"/>
                </a:lnTo>
                <a:lnTo>
                  <a:pt x="19641" y="130891"/>
                </a:lnTo>
                <a:lnTo>
                  <a:pt x="5077" y="171096"/>
                </a:lnTo>
                <a:lnTo>
                  <a:pt x="0" y="214249"/>
                </a:lnTo>
                <a:lnTo>
                  <a:pt x="5077" y="257443"/>
                </a:lnTo>
                <a:lnTo>
                  <a:pt x="19641" y="297680"/>
                </a:lnTo>
                <a:lnTo>
                  <a:pt x="42688" y="334094"/>
                </a:lnTo>
                <a:lnTo>
                  <a:pt x="73215" y="365823"/>
                </a:lnTo>
                <a:lnTo>
                  <a:pt x="110219" y="392004"/>
                </a:lnTo>
                <a:lnTo>
                  <a:pt x="152697" y="411773"/>
                </a:lnTo>
                <a:lnTo>
                  <a:pt x="199646" y="424268"/>
                </a:lnTo>
                <a:lnTo>
                  <a:pt x="250062" y="428625"/>
                </a:lnTo>
                <a:lnTo>
                  <a:pt x="300443" y="424268"/>
                </a:lnTo>
                <a:lnTo>
                  <a:pt x="347374" y="411773"/>
                </a:lnTo>
                <a:lnTo>
                  <a:pt x="389850" y="392004"/>
                </a:lnTo>
                <a:lnTo>
                  <a:pt x="426862" y="365823"/>
                </a:lnTo>
                <a:lnTo>
                  <a:pt x="457404" y="334094"/>
                </a:lnTo>
                <a:lnTo>
                  <a:pt x="480466" y="297680"/>
                </a:lnTo>
                <a:lnTo>
                  <a:pt x="495043" y="257443"/>
                </a:lnTo>
                <a:lnTo>
                  <a:pt x="500125" y="214249"/>
                </a:lnTo>
                <a:lnTo>
                  <a:pt x="495043" y="171096"/>
                </a:lnTo>
                <a:lnTo>
                  <a:pt x="480466" y="130891"/>
                </a:lnTo>
                <a:lnTo>
                  <a:pt x="457404" y="94499"/>
                </a:lnTo>
                <a:lnTo>
                  <a:pt x="426862" y="62785"/>
                </a:lnTo>
                <a:lnTo>
                  <a:pt x="389850" y="36613"/>
                </a:lnTo>
                <a:lnTo>
                  <a:pt x="347374" y="16849"/>
                </a:lnTo>
                <a:lnTo>
                  <a:pt x="300443" y="4356"/>
                </a:lnTo>
                <a:lnTo>
                  <a:pt x="250062" y="0"/>
                </a:lnTo>
                <a:close/>
              </a:path>
            </a:pathLst>
          </a:custGeom>
          <a:solidFill>
            <a:srgbClr val="9E3611">
              <a:alpha val="1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85875" y="3571875"/>
            <a:ext cx="500380" cy="428625"/>
          </a:xfrm>
          <a:custGeom>
            <a:avLst/>
            <a:gdLst/>
            <a:ahLst/>
            <a:cxnLst/>
            <a:rect l="l" t="t" r="r" b="b"/>
            <a:pathLst>
              <a:path w="500380" h="428625">
                <a:moveTo>
                  <a:pt x="0" y="214249"/>
                </a:moveTo>
                <a:lnTo>
                  <a:pt x="5077" y="171096"/>
                </a:lnTo>
                <a:lnTo>
                  <a:pt x="19641" y="130891"/>
                </a:lnTo>
                <a:lnTo>
                  <a:pt x="42688" y="94499"/>
                </a:lnTo>
                <a:lnTo>
                  <a:pt x="73215" y="62785"/>
                </a:lnTo>
                <a:lnTo>
                  <a:pt x="110219" y="36613"/>
                </a:lnTo>
                <a:lnTo>
                  <a:pt x="152697" y="16849"/>
                </a:lnTo>
                <a:lnTo>
                  <a:pt x="199646" y="4356"/>
                </a:lnTo>
                <a:lnTo>
                  <a:pt x="250062" y="0"/>
                </a:lnTo>
                <a:lnTo>
                  <a:pt x="300443" y="4356"/>
                </a:lnTo>
                <a:lnTo>
                  <a:pt x="347374" y="16849"/>
                </a:lnTo>
                <a:lnTo>
                  <a:pt x="389850" y="36613"/>
                </a:lnTo>
                <a:lnTo>
                  <a:pt x="426862" y="62785"/>
                </a:lnTo>
                <a:lnTo>
                  <a:pt x="457404" y="94499"/>
                </a:lnTo>
                <a:lnTo>
                  <a:pt x="480466" y="130891"/>
                </a:lnTo>
                <a:lnTo>
                  <a:pt x="495043" y="171096"/>
                </a:lnTo>
                <a:lnTo>
                  <a:pt x="500125" y="214249"/>
                </a:lnTo>
                <a:lnTo>
                  <a:pt x="495043" y="257443"/>
                </a:lnTo>
                <a:lnTo>
                  <a:pt x="480466" y="297680"/>
                </a:lnTo>
                <a:lnTo>
                  <a:pt x="457404" y="334094"/>
                </a:lnTo>
                <a:lnTo>
                  <a:pt x="426862" y="365823"/>
                </a:lnTo>
                <a:lnTo>
                  <a:pt x="389850" y="392004"/>
                </a:lnTo>
                <a:lnTo>
                  <a:pt x="347374" y="411773"/>
                </a:lnTo>
                <a:lnTo>
                  <a:pt x="300443" y="424268"/>
                </a:lnTo>
                <a:lnTo>
                  <a:pt x="250062" y="428625"/>
                </a:lnTo>
                <a:lnTo>
                  <a:pt x="199646" y="424268"/>
                </a:lnTo>
                <a:lnTo>
                  <a:pt x="152697" y="411773"/>
                </a:lnTo>
                <a:lnTo>
                  <a:pt x="110219" y="392004"/>
                </a:lnTo>
                <a:lnTo>
                  <a:pt x="73215" y="365823"/>
                </a:lnTo>
                <a:lnTo>
                  <a:pt x="42688" y="334094"/>
                </a:lnTo>
                <a:lnTo>
                  <a:pt x="19641" y="297680"/>
                </a:lnTo>
                <a:lnTo>
                  <a:pt x="5077" y="257443"/>
                </a:lnTo>
                <a:lnTo>
                  <a:pt x="0" y="214249"/>
                </a:lnTo>
                <a:close/>
              </a:path>
            </a:pathLst>
          </a:custGeom>
          <a:ln w="12700">
            <a:solidFill>
              <a:srgbClr val="9E3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15000" y="1857375"/>
            <a:ext cx="2929001" cy="3143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10173" y="1852548"/>
            <a:ext cx="2938780" cy="3152775"/>
          </a:xfrm>
          <a:custGeom>
            <a:avLst/>
            <a:gdLst/>
            <a:ahLst/>
            <a:cxnLst/>
            <a:rect l="l" t="t" r="r" b="b"/>
            <a:pathLst>
              <a:path w="2938779" h="3152775">
                <a:moveTo>
                  <a:pt x="0" y="3152775"/>
                </a:moveTo>
                <a:lnTo>
                  <a:pt x="2938526" y="3152775"/>
                </a:lnTo>
                <a:lnTo>
                  <a:pt x="2938526" y="0"/>
                </a:lnTo>
                <a:lnTo>
                  <a:pt x="0" y="0"/>
                </a:lnTo>
                <a:lnTo>
                  <a:pt x="0" y="3152775"/>
                </a:lnTo>
                <a:close/>
              </a:path>
            </a:pathLst>
          </a:custGeom>
          <a:ln w="9525">
            <a:solidFill>
              <a:srgbClr val="9E3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144" y="1346"/>
            <a:ext cx="7569834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Siklus </a:t>
            </a:r>
            <a:r>
              <a:rPr spc="-15" dirty="0"/>
              <a:t>Fetch </a:t>
            </a:r>
            <a:r>
              <a:rPr spc="5" dirty="0"/>
              <a:t>– Increment </a:t>
            </a:r>
            <a:r>
              <a:rPr spc="-20" dirty="0"/>
              <a:t>State</a:t>
            </a:r>
            <a:r>
              <a:rPr spc="-180" dirty="0"/>
              <a:t> </a:t>
            </a:r>
            <a:r>
              <a:rPr spc="-5" dirty="0"/>
              <a:t>(T2)</a:t>
            </a:r>
          </a:p>
        </p:txBody>
      </p:sp>
      <p:sp>
        <p:nvSpPr>
          <p:cNvPr id="3" name="object 3"/>
          <p:cNvSpPr/>
          <p:nvPr/>
        </p:nvSpPr>
        <p:spPr>
          <a:xfrm>
            <a:off x="928687" y="1046099"/>
            <a:ext cx="3429000" cy="2428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5750" y="3500373"/>
            <a:ext cx="4929251" cy="857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7250" y="4000500"/>
            <a:ext cx="428625" cy="357505"/>
          </a:xfrm>
          <a:custGeom>
            <a:avLst/>
            <a:gdLst/>
            <a:ahLst/>
            <a:cxnLst/>
            <a:rect l="l" t="t" r="r" b="b"/>
            <a:pathLst>
              <a:path w="428625" h="357504">
                <a:moveTo>
                  <a:pt x="214312" y="0"/>
                </a:moveTo>
                <a:lnTo>
                  <a:pt x="165171" y="4719"/>
                </a:lnTo>
                <a:lnTo>
                  <a:pt x="120062" y="18160"/>
                </a:lnTo>
                <a:lnTo>
                  <a:pt x="80269" y="39248"/>
                </a:lnTo>
                <a:lnTo>
                  <a:pt x="47081" y="66907"/>
                </a:lnTo>
                <a:lnTo>
                  <a:pt x="21782" y="100063"/>
                </a:lnTo>
                <a:lnTo>
                  <a:pt x="5660" y="137639"/>
                </a:lnTo>
                <a:lnTo>
                  <a:pt x="0" y="178562"/>
                </a:lnTo>
                <a:lnTo>
                  <a:pt x="5660" y="219524"/>
                </a:lnTo>
                <a:lnTo>
                  <a:pt x="21782" y="257116"/>
                </a:lnTo>
                <a:lnTo>
                  <a:pt x="47081" y="290269"/>
                </a:lnTo>
                <a:lnTo>
                  <a:pt x="80269" y="317915"/>
                </a:lnTo>
                <a:lnTo>
                  <a:pt x="120062" y="338985"/>
                </a:lnTo>
                <a:lnTo>
                  <a:pt x="165171" y="352411"/>
                </a:lnTo>
                <a:lnTo>
                  <a:pt x="214312" y="357124"/>
                </a:lnTo>
                <a:lnTo>
                  <a:pt x="263453" y="352411"/>
                </a:lnTo>
                <a:lnTo>
                  <a:pt x="308562" y="338985"/>
                </a:lnTo>
                <a:lnTo>
                  <a:pt x="348355" y="317915"/>
                </a:lnTo>
                <a:lnTo>
                  <a:pt x="381543" y="290269"/>
                </a:lnTo>
                <a:lnTo>
                  <a:pt x="406842" y="257116"/>
                </a:lnTo>
                <a:lnTo>
                  <a:pt x="422964" y="219524"/>
                </a:lnTo>
                <a:lnTo>
                  <a:pt x="428625" y="178562"/>
                </a:lnTo>
                <a:lnTo>
                  <a:pt x="422964" y="137639"/>
                </a:lnTo>
                <a:lnTo>
                  <a:pt x="406842" y="100063"/>
                </a:lnTo>
                <a:lnTo>
                  <a:pt x="381543" y="66907"/>
                </a:lnTo>
                <a:lnTo>
                  <a:pt x="348355" y="39248"/>
                </a:lnTo>
                <a:lnTo>
                  <a:pt x="308562" y="18160"/>
                </a:lnTo>
                <a:lnTo>
                  <a:pt x="263453" y="4719"/>
                </a:lnTo>
                <a:lnTo>
                  <a:pt x="214312" y="0"/>
                </a:lnTo>
                <a:close/>
              </a:path>
            </a:pathLst>
          </a:custGeom>
          <a:solidFill>
            <a:srgbClr val="9E3611">
              <a:alpha val="1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7250" y="4000500"/>
            <a:ext cx="428625" cy="357505"/>
          </a:xfrm>
          <a:custGeom>
            <a:avLst/>
            <a:gdLst/>
            <a:ahLst/>
            <a:cxnLst/>
            <a:rect l="l" t="t" r="r" b="b"/>
            <a:pathLst>
              <a:path w="428625" h="357504">
                <a:moveTo>
                  <a:pt x="0" y="178562"/>
                </a:moveTo>
                <a:lnTo>
                  <a:pt x="5660" y="137639"/>
                </a:lnTo>
                <a:lnTo>
                  <a:pt x="21782" y="100063"/>
                </a:lnTo>
                <a:lnTo>
                  <a:pt x="47081" y="66907"/>
                </a:lnTo>
                <a:lnTo>
                  <a:pt x="80269" y="39248"/>
                </a:lnTo>
                <a:lnTo>
                  <a:pt x="120062" y="18160"/>
                </a:lnTo>
                <a:lnTo>
                  <a:pt x="165171" y="4719"/>
                </a:lnTo>
                <a:lnTo>
                  <a:pt x="214312" y="0"/>
                </a:lnTo>
                <a:lnTo>
                  <a:pt x="263453" y="4719"/>
                </a:lnTo>
                <a:lnTo>
                  <a:pt x="308562" y="18160"/>
                </a:lnTo>
                <a:lnTo>
                  <a:pt x="348355" y="39248"/>
                </a:lnTo>
                <a:lnTo>
                  <a:pt x="381543" y="66907"/>
                </a:lnTo>
                <a:lnTo>
                  <a:pt x="406842" y="100063"/>
                </a:lnTo>
                <a:lnTo>
                  <a:pt x="422964" y="137639"/>
                </a:lnTo>
                <a:lnTo>
                  <a:pt x="428625" y="178562"/>
                </a:lnTo>
                <a:lnTo>
                  <a:pt x="422964" y="219524"/>
                </a:lnTo>
                <a:lnTo>
                  <a:pt x="406842" y="257116"/>
                </a:lnTo>
                <a:lnTo>
                  <a:pt x="381543" y="290269"/>
                </a:lnTo>
                <a:lnTo>
                  <a:pt x="348355" y="317915"/>
                </a:lnTo>
                <a:lnTo>
                  <a:pt x="308562" y="338985"/>
                </a:lnTo>
                <a:lnTo>
                  <a:pt x="263453" y="352411"/>
                </a:lnTo>
                <a:lnTo>
                  <a:pt x="214312" y="357124"/>
                </a:lnTo>
                <a:lnTo>
                  <a:pt x="165171" y="352411"/>
                </a:lnTo>
                <a:lnTo>
                  <a:pt x="120062" y="338985"/>
                </a:lnTo>
                <a:lnTo>
                  <a:pt x="80269" y="317915"/>
                </a:lnTo>
                <a:lnTo>
                  <a:pt x="47081" y="290269"/>
                </a:lnTo>
                <a:lnTo>
                  <a:pt x="21782" y="257116"/>
                </a:lnTo>
                <a:lnTo>
                  <a:pt x="5660" y="219524"/>
                </a:lnTo>
                <a:lnTo>
                  <a:pt x="0" y="178562"/>
                </a:lnTo>
                <a:close/>
              </a:path>
            </a:pathLst>
          </a:custGeom>
          <a:ln w="12700">
            <a:solidFill>
              <a:srgbClr val="9E3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86501" y="1714500"/>
            <a:ext cx="2857500" cy="3143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81675" y="1709673"/>
            <a:ext cx="2867025" cy="3152775"/>
          </a:xfrm>
          <a:custGeom>
            <a:avLst/>
            <a:gdLst/>
            <a:ahLst/>
            <a:cxnLst/>
            <a:rect l="l" t="t" r="r" b="b"/>
            <a:pathLst>
              <a:path w="2867025" h="3152775">
                <a:moveTo>
                  <a:pt x="0" y="3152775"/>
                </a:moveTo>
                <a:lnTo>
                  <a:pt x="2867025" y="3152775"/>
                </a:lnTo>
                <a:lnTo>
                  <a:pt x="2867025" y="0"/>
                </a:lnTo>
                <a:lnTo>
                  <a:pt x="0" y="0"/>
                </a:lnTo>
                <a:lnTo>
                  <a:pt x="0" y="3152775"/>
                </a:lnTo>
                <a:close/>
              </a:path>
            </a:pathLst>
          </a:custGeom>
          <a:ln w="9525">
            <a:solidFill>
              <a:srgbClr val="9E3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3286125"/>
            <a:ext cx="4962525" cy="857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9144" y="1346"/>
            <a:ext cx="698309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Siklus </a:t>
            </a:r>
            <a:r>
              <a:rPr spc="-15" dirty="0"/>
              <a:t>Fetch </a:t>
            </a:r>
            <a:r>
              <a:rPr spc="5" dirty="0"/>
              <a:t>– </a:t>
            </a:r>
            <a:r>
              <a:rPr spc="-5" dirty="0"/>
              <a:t>Memoty</a:t>
            </a:r>
            <a:r>
              <a:rPr spc="-135" dirty="0"/>
              <a:t> </a:t>
            </a:r>
            <a:r>
              <a:rPr spc="-10" dirty="0"/>
              <a:t>State(T3)</a:t>
            </a:r>
          </a:p>
        </p:txBody>
      </p:sp>
      <p:sp>
        <p:nvSpPr>
          <p:cNvPr id="4" name="object 4"/>
          <p:cNvSpPr/>
          <p:nvPr/>
        </p:nvSpPr>
        <p:spPr>
          <a:xfrm>
            <a:off x="981075" y="831850"/>
            <a:ext cx="3429000" cy="2428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38325" y="3764026"/>
            <a:ext cx="929005" cy="428625"/>
          </a:xfrm>
          <a:custGeom>
            <a:avLst/>
            <a:gdLst/>
            <a:ahLst/>
            <a:cxnLst/>
            <a:rect l="l" t="t" r="r" b="b"/>
            <a:pathLst>
              <a:path w="929005" h="428625">
                <a:moveTo>
                  <a:pt x="464312" y="0"/>
                </a:moveTo>
                <a:lnTo>
                  <a:pt x="401311" y="1955"/>
                </a:lnTo>
                <a:lnTo>
                  <a:pt x="340886" y="7650"/>
                </a:lnTo>
                <a:lnTo>
                  <a:pt x="283589" y="16831"/>
                </a:lnTo>
                <a:lnTo>
                  <a:pt x="229973" y="29242"/>
                </a:lnTo>
                <a:lnTo>
                  <a:pt x="180593" y="44630"/>
                </a:lnTo>
                <a:lnTo>
                  <a:pt x="136001" y="62737"/>
                </a:lnTo>
                <a:lnTo>
                  <a:pt x="96751" y="83311"/>
                </a:lnTo>
                <a:lnTo>
                  <a:pt x="63396" y="106096"/>
                </a:lnTo>
                <a:lnTo>
                  <a:pt x="16587" y="157280"/>
                </a:lnTo>
                <a:lnTo>
                  <a:pt x="0" y="214249"/>
                </a:lnTo>
                <a:lnTo>
                  <a:pt x="4238" y="243331"/>
                </a:lnTo>
                <a:lnTo>
                  <a:pt x="36490" y="297680"/>
                </a:lnTo>
                <a:lnTo>
                  <a:pt x="96751" y="345233"/>
                </a:lnTo>
                <a:lnTo>
                  <a:pt x="136001" y="365823"/>
                </a:lnTo>
                <a:lnTo>
                  <a:pt x="180593" y="383947"/>
                </a:lnTo>
                <a:lnTo>
                  <a:pt x="229973" y="399349"/>
                </a:lnTo>
                <a:lnTo>
                  <a:pt x="283589" y="411773"/>
                </a:lnTo>
                <a:lnTo>
                  <a:pt x="340886" y="420965"/>
                </a:lnTo>
                <a:lnTo>
                  <a:pt x="401311" y="426667"/>
                </a:lnTo>
                <a:lnTo>
                  <a:pt x="464312" y="428625"/>
                </a:lnTo>
                <a:lnTo>
                  <a:pt x="527341" y="426667"/>
                </a:lnTo>
                <a:lnTo>
                  <a:pt x="587791" y="420965"/>
                </a:lnTo>
                <a:lnTo>
                  <a:pt x="645108" y="411773"/>
                </a:lnTo>
                <a:lnTo>
                  <a:pt x="698739" y="399349"/>
                </a:lnTo>
                <a:lnTo>
                  <a:pt x="748132" y="383947"/>
                </a:lnTo>
                <a:lnTo>
                  <a:pt x="792734" y="365823"/>
                </a:lnTo>
                <a:lnTo>
                  <a:pt x="831990" y="345233"/>
                </a:lnTo>
                <a:lnTo>
                  <a:pt x="865349" y="322434"/>
                </a:lnTo>
                <a:lnTo>
                  <a:pt x="912163" y="271227"/>
                </a:lnTo>
                <a:lnTo>
                  <a:pt x="928751" y="214249"/>
                </a:lnTo>
                <a:lnTo>
                  <a:pt x="924511" y="185168"/>
                </a:lnTo>
                <a:lnTo>
                  <a:pt x="892258" y="130837"/>
                </a:lnTo>
                <a:lnTo>
                  <a:pt x="831990" y="83311"/>
                </a:lnTo>
                <a:lnTo>
                  <a:pt x="792733" y="62737"/>
                </a:lnTo>
                <a:lnTo>
                  <a:pt x="748132" y="44630"/>
                </a:lnTo>
                <a:lnTo>
                  <a:pt x="698739" y="29242"/>
                </a:lnTo>
                <a:lnTo>
                  <a:pt x="645108" y="16831"/>
                </a:lnTo>
                <a:lnTo>
                  <a:pt x="587791" y="7650"/>
                </a:lnTo>
                <a:lnTo>
                  <a:pt x="527341" y="1955"/>
                </a:lnTo>
                <a:lnTo>
                  <a:pt x="464312" y="0"/>
                </a:lnTo>
                <a:close/>
              </a:path>
            </a:pathLst>
          </a:custGeom>
          <a:solidFill>
            <a:srgbClr val="9E3611">
              <a:alpha val="1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38325" y="3764026"/>
            <a:ext cx="929005" cy="428625"/>
          </a:xfrm>
          <a:custGeom>
            <a:avLst/>
            <a:gdLst/>
            <a:ahLst/>
            <a:cxnLst/>
            <a:rect l="l" t="t" r="r" b="b"/>
            <a:pathLst>
              <a:path w="929005" h="428625">
                <a:moveTo>
                  <a:pt x="0" y="214249"/>
                </a:moveTo>
                <a:lnTo>
                  <a:pt x="16587" y="157280"/>
                </a:lnTo>
                <a:lnTo>
                  <a:pt x="63396" y="106096"/>
                </a:lnTo>
                <a:lnTo>
                  <a:pt x="96751" y="83311"/>
                </a:lnTo>
                <a:lnTo>
                  <a:pt x="136001" y="62737"/>
                </a:lnTo>
                <a:lnTo>
                  <a:pt x="180593" y="44630"/>
                </a:lnTo>
                <a:lnTo>
                  <a:pt x="229973" y="29242"/>
                </a:lnTo>
                <a:lnTo>
                  <a:pt x="283589" y="16831"/>
                </a:lnTo>
                <a:lnTo>
                  <a:pt x="340886" y="7650"/>
                </a:lnTo>
                <a:lnTo>
                  <a:pt x="401311" y="1955"/>
                </a:lnTo>
                <a:lnTo>
                  <a:pt x="464312" y="0"/>
                </a:lnTo>
                <a:lnTo>
                  <a:pt x="527341" y="1955"/>
                </a:lnTo>
                <a:lnTo>
                  <a:pt x="587791" y="7650"/>
                </a:lnTo>
                <a:lnTo>
                  <a:pt x="645108" y="16831"/>
                </a:lnTo>
                <a:lnTo>
                  <a:pt x="698739" y="29242"/>
                </a:lnTo>
                <a:lnTo>
                  <a:pt x="748132" y="44630"/>
                </a:lnTo>
                <a:lnTo>
                  <a:pt x="792733" y="62737"/>
                </a:lnTo>
                <a:lnTo>
                  <a:pt x="831990" y="83311"/>
                </a:lnTo>
                <a:lnTo>
                  <a:pt x="865349" y="106096"/>
                </a:lnTo>
                <a:lnTo>
                  <a:pt x="912163" y="157280"/>
                </a:lnTo>
                <a:lnTo>
                  <a:pt x="928751" y="214249"/>
                </a:lnTo>
                <a:lnTo>
                  <a:pt x="924511" y="243331"/>
                </a:lnTo>
                <a:lnTo>
                  <a:pt x="892258" y="297680"/>
                </a:lnTo>
                <a:lnTo>
                  <a:pt x="831990" y="345233"/>
                </a:lnTo>
                <a:lnTo>
                  <a:pt x="792734" y="365823"/>
                </a:lnTo>
                <a:lnTo>
                  <a:pt x="748132" y="383947"/>
                </a:lnTo>
                <a:lnTo>
                  <a:pt x="698739" y="399349"/>
                </a:lnTo>
                <a:lnTo>
                  <a:pt x="645108" y="411773"/>
                </a:lnTo>
                <a:lnTo>
                  <a:pt x="587791" y="420965"/>
                </a:lnTo>
                <a:lnTo>
                  <a:pt x="527341" y="426667"/>
                </a:lnTo>
                <a:lnTo>
                  <a:pt x="464312" y="428625"/>
                </a:lnTo>
                <a:lnTo>
                  <a:pt x="401311" y="426667"/>
                </a:lnTo>
                <a:lnTo>
                  <a:pt x="340886" y="420965"/>
                </a:lnTo>
                <a:lnTo>
                  <a:pt x="283589" y="411773"/>
                </a:lnTo>
                <a:lnTo>
                  <a:pt x="229973" y="399349"/>
                </a:lnTo>
                <a:lnTo>
                  <a:pt x="180593" y="383947"/>
                </a:lnTo>
                <a:lnTo>
                  <a:pt x="136001" y="365823"/>
                </a:lnTo>
                <a:lnTo>
                  <a:pt x="96751" y="345233"/>
                </a:lnTo>
                <a:lnTo>
                  <a:pt x="63396" y="322434"/>
                </a:lnTo>
                <a:lnTo>
                  <a:pt x="16587" y="271227"/>
                </a:lnTo>
                <a:lnTo>
                  <a:pt x="0" y="214249"/>
                </a:lnTo>
                <a:close/>
              </a:path>
            </a:pathLst>
          </a:custGeom>
          <a:ln w="12700">
            <a:solidFill>
              <a:srgbClr val="9E3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4214876"/>
            <a:ext cx="4214876" cy="23573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29376" y="2071623"/>
            <a:ext cx="2785999" cy="3143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24550" y="2066925"/>
            <a:ext cx="2795905" cy="3152775"/>
          </a:xfrm>
          <a:custGeom>
            <a:avLst/>
            <a:gdLst/>
            <a:ahLst/>
            <a:cxnLst/>
            <a:rect l="l" t="t" r="r" b="b"/>
            <a:pathLst>
              <a:path w="2795904" h="3152775">
                <a:moveTo>
                  <a:pt x="0" y="3152775"/>
                </a:moveTo>
                <a:lnTo>
                  <a:pt x="2795524" y="3152775"/>
                </a:lnTo>
                <a:lnTo>
                  <a:pt x="2795524" y="0"/>
                </a:lnTo>
                <a:lnTo>
                  <a:pt x="0" y="0"/>
                </a:lnTo>
                <a:lnTo>
                  <a:pt x="0" y="3152775"/>
                </a:lnTo>
                <a:close/>
              </a:path>
            </a:pathLst>
          </a:custGeom>
          <a:ln w="9525">
            <a:solidFill>
              <a:srgbClr val="9E3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144" y="1346"/>
            <a:ext cx="334264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Siklus</a:t>
            </a:r>
            <a:r>
              <a:rPr spc="-80" dirty="0"/>
              <a:t> </a:t>
            </a:r>
            <a:r>
              <a:rPr spc="-15" dirty="0"/>
              <a:t>Eksekusi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844" y="841470"/>
            <a:ext cx="7097395" cy="260096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57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Aktifitas </a:t>
            </a:r>
            <a:r>
              <a:rPr sz="2600" spc="-15" dirty="0">
                <a:latin typeface="Perpetua"/>
                <a:cs typeface="Perpetua"/>
              </a:rPr>
              <a:t>dalam </a:t>
            </a:r>
            <a:r>
              <a:rPr sz="2600" spc="-10" dirty="0">
                <a:latin typeface="Perpetua"/>
                <a:cs typeface="Perpetua"/>
              </a:rPr>
              <a:t>siklus Fetch</a:t>
            </a:r>
            <a:r>
              <a:rPr sz="2600" spc="1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:</a:t>
            </a:r>
            <a:endParaRPr sz="2600">
              <a:latin typeface="Perpetua"/>
              <a:cs typeface="Perpetua"/>
            </a:endParaRPr>
          </a:p>
          <a:p>
            <a:pPr marL="560705" lvl="1" indent="-228600">
              <a:lnSpc>
                <a:spcPct val="100000"/>
              </a:lnSpc>
              <a:spcBef>
                <a:spcPts val="440"/>
              </a:spcBef>
              <a:buClr>
                <a:srgbClr val="9B2C1F"/>
              </a:buClr>
              <a:buSzPct val="85416"/>
              <a:buFont typeface="Wingdings 2"/>
              <a:buChar char=""/>
              <a:tabLst>
                <a:tab pos="561340" algn="l"/>
              </a:tabLst>
            </a:pPr>
            <a:r>
              <a:rPr sz="2400" spc="-10" dirty="0">
                <a:latin typeface="Perpetua"/>
                <a:cs typeface="Perpetua"/>
              </a:rPr>
              <a:t>Alamat </a:t>
            </a:r>
            <a:r>
              <a:rPr sz="2400" spc="5" dirty="0">
                <a:latin typeface="Perpetua"/>
                <a:cs typeface="Perpetua"/>
              </a:rPr>
              <a:t>memori dikirim </a:t>
            </a:r>
            <a:r>
              <a:rPr sz="2400" spc="10" dirty="0">
                <a:latin typeface="Perpetua"/>
                <a:cs typeface="Perpetua"/>
              </a:rPr>
              <a:t>dari </a:t>
            </a:r>
            <a:r>
              <a:rPr sz="2400" dirty="0">
                <a:latin typeface="Perpetua"/>
                <a:cs typeface="Perpetua"/>
              </a:rPr>
              <a:t>IR </a:t>
            </a:r>
            <a:r>
              <a:rPr sz="2400" spc="-25" dirty="0">
                <a:latin typeface="Perpetua"/>
                <a:cs typeface="Perpetua"/>
              </a:rPr>
              <a:t>ke</a:t>
            </a:r>
            <a:r>
              <a:rPr sz="2400" spc="-8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MAR</a:t>
            </a:r>
            <a:endParaRPr sz="2400">
              <a:latin typeface="Perpetua"/>
              <a:cs typeface="Perpetua"/>
            </a:endParaRPr>
          </a:p>
          <a:p>
            <a:pPr marL="560705" lvl="1" indent="-228600">
              <a:lnSpc>
                <a:spcPct val="100000"/>
              </a:lnSpc>
              <a:spcBef>
                <a:spcPts val="385"/>
              </a:spcBef>
              <a:buClr>
                <a:srgbClr val="9B2C1F"/>
              </a:buClr>
              <a:buSzPct val="85416"/>
              <a:buFont typeface="Wingdings 2"/>
              <a:buChar char=""/>
              <a:tabLst>
                <a:tab pos="561340" algn="l"/>
              </a:tabLst>
            </a:pPr>
            <a:r>
              <a:rPr sz="2400" spc="-5" dirty="0">
                <a:latin typeface="Perpetua"/>
                <a:cs typeface="Perpetua"/>
              </a:rPr>
              <a:t>Ambil data </a:t>
            </a:r>
            <a:r>
              <a:rPr sz="2400" dirty="0">
                <a:latin typeface="Perpetua"/>
                <a:cs typeface="Perpetua"/>
              </a:rPr>
              <a:t>dan dimasukkan dalam</a:t>
            </a:r>
            <a:r>
              <a:rPr sz="2400" spc="-114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accumulator</a:t>
            </a:r>
            <a:endParaRPr sz="2400">
              <a:latin typeface="Perpetua"/>
              <a:cs typeface="Perpetu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9B2C1F"/>
              </a:buClr>
              <a:buFont typeface="Wingdings 2"/>
              <a:buChar char=""/>
            </a:pPr>
            <a:endParaRPr sz="3350">
              <a:latin typeface="Times New Roman"/>
              <a:cs typeface="Times New Roman"/>
            </a:endParaRPr>
          </a:p>
          <a:p>
            <a:pPr marL="287020" marR="5080" indent="-27432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25" dirty="0">
                <a:latin typeface="Perpetua"/>
                <a:cs typeface="Perpetua"/>
              </a:rPr>
              <a:t>Kedua </a:t>
            </a:r>
            <a:r>
              <a:rPr sz="2600" spc="-5" dirty="0">
                <a:latin typeface="Perpetua"/>
                <a:cs typeface="Perpetua"/>
              </a:rPr>
              <a:t>aktifitas </a:t>
            </a:r>
            <a:r>
              <a:rPr sz="2600" spc="-15" dirty="0">
                <a:latin typeface="Perpetua"/>
                <a:cs typeface="Perpetua"/>
              </a:rPr>
              <a:t>dilakukan pada </a:t>
            </a:r>
            <a:r>
              <a:rPr sz="2600" spc="-10" dirty="0">
                <a:latin typeface="Perpetua"/>
                <a:cs typeface="Perpetua"/>
              </a:rPr>
              <a:t>tahap </a:t>
            </a:r>
            <a:r>
              <a:rPr sz="2600" spc="15" dirty="0">
                <a:latin typeface="Perpetua"/>
                <a:cs typeface="Perpetua"/>
              </a:rPr>
              <a:t>T</a:t>
            </a:r>
            <a:r>
              <a:rPr sz="1800" spc="15" dirty="0">
                <a:latin typeface="Perpetua"/>
                <a:cs typeface="Perpetua"/>
              </a:rPr>
              <a:t>4 </a:t>
            </a:r>
            <a:r>
              <a:rPr sz="2600" spc="-15" dirty="0">
                <a:latin typeface="Perpetua"/>
                <a:cs typeface="Perpetua"/>
              </a:rPr>
              <a:t>dan </a:t>
            </a:r>
            <a:r>
              <a:rPr sz="2600" spc="-5" dirty="0">
                <a:latin typeface="Perpetua"/>
                <a:cs typeface="Perpetua"/>
              </a:rPr>
              <a:t>T</a:t>
            </a:r>
            <a:r>
              <a:rPr sz="1800" spc="-5" dirty="0">
                <a:latin typeface="Perpetua"/>
                <a:cs typeface="Perpetua"/>
              </a:rPr>
              <a:t>5</a:t>
            </a:r>
            <a:r>
              <a:rPr sz="2600" spc="-5" dirty="0">
                <a:latin typeface="Perpetua"/>
                <a:cs typeface="Perpetua"/>
              </a:rPr>
              <a:t>,</a:t>
            </a:r>
            <a:r>
              <a:rPr sz="2600" spc="-229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sedangkan  </a:t>
            </a:r>
            <a:r>
              <a:rPr sz="2600" spc="-10" dirty="0">
                <a:latin typeface="Perpetua"/>
                <a:cs typeface="Perpetua"/>
              </a:rPr>
              <a:t>tahap 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1800" dirty="0">
                <a:latin typeface="Perpetua"/>
                <a:cs typeface="Perpetua"/>
              </a:rPr>
              <a:t>6 </a:t>
            </a:r>
            <a:r>
              <a:rPr sz="2600" spc="-5" dirty="0">
                <a:latin typeface="Perpetua"/>
                <a:cs typeface="Perpetua"/>
              </a:rPr>
              <a:t>tidak </a:t>
            </a:r>
            <a:r>
              <a:rPr sz="2600" spc="-15" dirty="0">
                <a:latin typeface="Perpetua"/>
                <a:cs typeface="Perpetua"/>
              </a:rPr>
              <a:t>melakukan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apa-apa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216" y="8077"/>
            <a:ext cx="802703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Siklus </a:t>
            </a:r>
            <a:r>
              <a:rPr sz="3600" spc="-15" dirty="0"/>
              <a:t>Eksekusi </a:t>
            </a:r>
            <a:r>
              <a:rPr sz="3600" dirty="0"/>
              <a:t>– </a:t>
            </a:r>
            <a:r>
              <a:rPr sz="3600" spc="-10" dirty="0"/>
              <a:t>Pengiriman Alamat</a:t>
            </a:r>
            <a:r>
              <a:rPr sz="3600" spc="114" dirty="0"/>
              <a:t> </a:t>
            </a:r>
            <a:r>
              <a:rPr sz="3600" spc="-5" dirty="0"/>
              <a:t>(T4)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981075" y="831850"/>
            <a:ext cx="3429000" cy="2428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7187" y="3214623"/>
            <a:ext cx="4962525" cy="857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00250" y="3714750"/>
            <a:ext cx="428625" cy="357505"/>
          </a:xfrm>
          <a:custGeom>
            <a:avLst/>
            <a:gdLst/>
            <a:ahLst/>
            <a:cxnLst/>
            <a:rect l="l" t="t" r="r" b="b"/>
            <a:pathLst>
              <a:path w="428625" h="357504">
                <a:moveTo>
                  <a:pt x="214249" y="0"/>
                </a:moveTo>
                <a:lnTo>
                  <a:pt x="165111" y="4719"/>
                </a:lnTo>
                <a:lnTo>
                  <a:pt x="120011" y="18160"/>
                </a:lnTo>
                <a:lnTo>
                  <a:pt x="80231" y="39248"/>
                </a:lnTo>
                <a:lnTo>
                  <a:pt x="47056" y="66907"/>
                </a:lnTo>
                <a:lnTo>
                  <a:pt x="21769" y="100063"/>
                </a:lnTo>
                <a:lnTo>
                  <a:pt x="5656" y="137639"/>
                </a:lnTo>
                <a:lnTo>
                  <a:pt x="0" y="178562"/>
                </a:lnTo>
                <a:lnTo>
                  <a:pt x="5656" y="219524"/>
                </a:lnTo>
                <a:lnTo>
                  <a:pt x="21769" y="257116"/>
                </a:lnTo>
                <a:lnTo>
                  <a:pt x="47056" y="290269"/>
                </a:lnTo>
                <a:lnTo>
                  <a:pt x="80231" y="317915"/>
                </a:lnTo>
                <a:lnTo>
                  <a:pt x="120011" y="338985"/>
                </a:lnTo>
                <a:lnTo>
                  <a:pt x="165111" y="352411"/>
                </a:lnTo>
                <a:lnTo>
                  <a:pt x="214249" y="357124"/>
                </a:lnTo>
                <a:lnTo>
                  <a:pt x="263393" y="352411"/>
                </a:lnTo>
                <a:lnTo>
                  <a:pt x="308511" y="338985"/>
                </a:lnTo>
                <a:lnTo>
                  <a:pt x="348316" y="317915"/>
                </a:lnTo>
                <a:lnTo>
                  <a:pt x="381518" y="290269"/>
                </a:lnTo>
                <a:lnTo>
                  <a:pt x="406829" y="257116"/>
                </a:lnTo>
                <a:lnTo>
                  <a:pt x="422961" y="219524"/>
                </a:lnTo>
                <a:lnTo>
                  <a:pt x="428625" y="178562"/>
                </a:lnTo>
                <a:lnTo>
                  <a:pt x="422961" y="137639"/>
                </a:lnTo>
                <a:lnTo>
                  <a:pt x="406829" y="100063"/>
                </a:lnTo>
                <a:lnTo>
                  <a:pt x="381518" y="66907"/>
                </a:lnTo>
                <a:lnTo>
                  <a:pt x="348316" y="39248"/>
                </a:lnTo>
                <a:lnTo>
                  <a:pt x="308511" y="18160"/>
                </a:lnTo>
                <a:lnTo>
                  <a:pt x="263393" y="4719"/>
                </a:lnTo>
                <a:lnTo>
                  <a:pt x="214249" y="0"/>
                </a:lnTo>
                <a:close/>
              </a:path>
            </a:pathLst>
          </a:custGeom>
          <a:solidFill>
            <a:srgbClr val="9E3611">
              <a:alpha val="1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0250" y="3714750"/>
            <a:ext cx="428625" cy="357505"/>
          </a:xfrm>
          <a:custGeom>
            <a:avLst/>
            <a:gdLst/>
            <a:ahLst/>
            <a:cxnLst/>
            <a:rect l="l" t="t" r="r" b="b"/>
            <a:pathLst>
              <a:path w="428625" h="357504">
                <a:moveTo>
                  <a:pt x="0" y="178562"/>
                </a:moveTo>
                <a:lnTo>
                  <a:pt x="5656" y="137639"/>
                </a:lnTo>
                <a:lnTo>
                  <a:pt x="21769" y="100063"/>
                </a:lnTo>
                <a:lnTo>
                  <a:pt x="47056" y="66907"/>
                </a:lnTo>
                <a:lnTo>
                  <a:pt x="80231" y="39248"/>
                </a:lnTo>
                <a:lnTo>
                  <a:pt x="120011" y="18160"/>
                </a:lnTo>
                <a:lnTo>
                  <a:pt x="165111" y="4719"/>
                </a:lnTo>
                <a:lnTo>
                  <a:pt x="214249" y="0"/>
                </a:lnTo>
                <a:lnTo>
                  <a:pt x="263393" y="4719"/>
                </a:lnTo>
                <a:lnTo>
                  <a:pt x="308511" y="18160"/>
                </a:lnTo>
                <a:lnTo>
                  <a:pt x="348316" y="39248"/>
                </a:lnTo>
                <a:lnTo>
                  <a:pt x="381518" y="66907"/>
                </a:lnTo>
                <a:lnTo>
                  <a:pt x="406829" y="100063"/>
                </a:lnTo>
                <a:lnTo>
                  <a:pt x="422961" y="137639"/>
                </a:lnTo>
                <a:lnTo>
                  <a:pt x="428625" y="178562"/>
                </a:lnTo>
                <a:lnTo>
                  <a:pt x="422961" y="219524"/>
                </a:lnTo>
                <a:lnTo>
                  <a:pt x="406829" y="257116"/>
                </a:lnTo>
                <a:lnTo>
                  <a:pt x="381518" y="290269"/>
                </a:lnTo>
                <a:lnTo>
                  <a:pt x="348316" y="317915"/>
                </a:lnTo>
                <a:lnTo>
                  <a:pt x="308511" y="338985"/>
                </a:lnTo>
                <a:lnTo>
                  <a:pt x="263393" y="352411"/>
                </a:lnTo>
                <a:lnTo>
                  <a:pt x="214249" y="357124"/>
                </a:lnTo>
                <a:lnTo>
                  <a:pt x="165111" y="352411"/>
                </a:lnTo>
                <a:lnTo>
                  <a:pt x="120011" y="338985"/>
                </a:lnTo>
                <a:lnTo>
                  <a:pt x="80231" y="317915"/>
                </a:lnTo>
                <a:lnTo>
                  <a:pt x="47056" y="290269"/>
                </a:lnTo>
                <a:lnTo>
                  <a:pt x="21769" y="257116"/>
                </a:lnTo>
                <a:lnTo>
                  <a:pt x="5656" y="219524"/>
                </a:lnTo>
                <a:lnTo>
                  <a:pt x="0" y="178562"/>
                </a:lnTo>
                <a:close/>
              </a:path>
            </a:pathLst>
          </a:custGeom>
          <a:ln w="12700">
            <a:solidFill>
              <a:srgbClr val="9E3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14625" y="3714750"/>
            <a:ext cx="428625" cy="357505"/>
          </a:xfrm>
          <a:custGeom>
            <a:avLst/>
            <a:gdLst/>
            <a:ahLst/>
            <a:cxnLst/>
            <a:rect l="l" t="t" r="r" b="b"/>
            <a:pathLst>
              <a:path w="428625" h="357504">
                <a:moveTo>
                  <a:pt x="214375" y="0"/>
                </a:moveTo>
                <a:lnTo>
                  <a:pt x="165231" y="4719"/>
                </a:lnTo>
                <a:lnTo>
                  <a:pt x="120113" y="18160"/>
                </a:lnTo>
                <a:lnTo>
                  <a:pt x="80308" y="39248"/>
                </a:lnTo>
                <a:lnTo>
                  <a:pt x="47106" y="66907"/>
                </a:lnTo>
                <a:lnTo>
                  <a:pt x="21795" y="100063"/>
                </a:lnTo>
                <a:lnTo>
                  <a:pt x="5663" y="137639"/>
                </a:lnTo>
                <a:lnTo>
                  <a:pt x="0" y="178562"/>
                </a:lnTo>
                <a:lnTo>
                  <a:pt x="5663" y="219524"/>
                </a:lnTo>
                <a:lnTo>
                  <a:pt x="21795" y="257116"/>
                </a:lnTo>
                <a:lnTo>
                  <a:pt x="47106" y="290269"/>
                </a:lnTo>
                <a:lnTo>
                  <a:pt x="80308" y="317915"/>
                </a:lnTo>
                <a:lnTo>
                  <a:pt x="120113" y="338985"/>
                </a:lnTo>
                <a:lnTo>
                  <a:pt x="165231" y="352411"/>
                </a:lnTo>
                <a:lnTo>
                  <a:pt x="214375" y="357124"/>
                </a:lnTo>
                <a:lnTo>
                  <a:pt x="263473" y="352411"/>
                </a:lnTo>
                <a:lnTo>
                  <a:pt x="308558" y="338985"/>
                </a:lnTo>
                <a:lnTo>
                  <a:pt x="348340" y="317915"/>
                </a:lnTo>
                <a:lnTo>
                  <a:pt x="381528" y="290269"/>
                </a:lnTo>
                <a:lnTo>
                  <a:pt x="406832" y="257116"/>
                </a:lnTo>
                <a:lnTo>
                  <a:pt x="422961" y="219524"/>
                </a:lnTo>
                <a:lnTo>
                  <a:pt x="428625" y="178562"/>
                </a:lnTo>
                <a:lnTo>
                  <a:pt x="422961" y="137639"/>
                </a:lnTo>
                <a:lnTo>
                  <a:pt x="406832" y="100063"/>
                </a:lnTo>
                <a:lnTo>
                  <a:pt x="381528" y="66907"/>
                </a:lnTo>
                <a:lnTo>
                  <a:pt x="348340" y="39248"/>
                </a:lnTo>
                <a:lnTo>
                  <a:pt x="308558" y="18160"/>
                </a:lnTo>
                <a:lnTo>
                  <a:pt x="263473" y="4719"/>
                </a:lnTo>
                <a:lnTo>
                  <a:pt x="214375" y="0"/>
                </a:lnTo>
                <a:close/>
              </a:path>
            </a:pathLst>
          </a:custGeom>
          <a:solidFill>
            <a:srgbClr val="9E3611">
              <a:alpha val="1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14625" y="3714750"/>
            <a:ext cx="428625" cy="357505"/>
          </a:xfrm>
          <a:custGeom>
            <a:avLst/>
            <a:gdLst/>
            <a:ahLst/>
            <a:cxnLst/>
            <a:rect l="l" t="t" r="r" b="b"/>
            <a:pathLst>
              <a:path w="428625" h="357504">
                <a:moveTo>
                  <a:pt x="0" y="178562"/>
                </a:moveTo>
                <a:lnTo>
                  <a:pt x="5663" y="137639"/>
                </a:lnTo>
                <a:lnTo>
                  <a:pt x="21795" y="100063"/>
                </a:lnTo>
                <a:lnTo>
                  <a:pt x="47106" y="66907"/>
                </a:lnTo>
                <a:lnTo>
                  <a:pt x="80308" y="39248"/>
                </a:lnTo>
                <a:lnTo>
                  <a:pt x="120113" y="18160"/>
                </a:lnTo>
                <a:lnTo>
                  <a:pt x="165231" y="4719"/>
                </a:lnTo>
                <a:lnTo>
                  <a:pt x="214375" y="0"/>
                </a:lnTo>
                <a:lnTo>
                  <a:pt x="263473" y="4719"/>
                </a:lnTo>
                <a:lnTo>
                  <a:pt x="308558" y="18160"/>
                </a:lnTo>
                <a:lnTo>
                  <a:pt x="348340" y="39248"/>
                </a:lnTo>
                <a:lnTo>
                  <a:pt x="381528" y="66907"/>
                </a:lnTo>
                <a:lnTo>
                  <a:pt x="406832" y="100063"/>
                </a:lnTo>
                <a:lnTo>
                  <a:pt x="422961" y="137639"/>
                </a:lnTo>
                <a:lnTo>
                  <a:pt x="428625" y="178562"/>
                </a:lnTo>
                <a:lnTo>
                  <a:pt x="422961" y="219524"/>
                </a:lnTo>
                <a:lnTo>
                  <a:pt x="406832" y="257116"/>
                </a:lnTo>
                <a:lnTo>
                  <a:pt x="381528" y="290269"/>
                </a:lnTo>
                <a:lnTo>
                  <a:pt x="348340" y="317915"/>
                </a:lnTo>
                <a:lnTo>
                  <a:pt x="308558" y="338985"/>
                </a:lnTo>
                <a:lnTo>
                  <a:pt x="263473" y="352411"/>
                </a:lnTo>
                <a:lnTo>
                  <a:pt x="214375" y="357124"/>
                </a:lnTo>
                <a:lnTo>
                  <a:pt x="165231" y="352411"/>
                </a:lnTo>
                <a:lnTo>
                  <a:pt x="120113" y="338985"/>
                </a:lnTo>
                <a:lnTo>
                  <a:pt x="80308" y="317915"/>
                </a:lnTo>
                <a:lnTo>
                  <a:pt x="47106" y="290269"/>
                </a:lnTo>
                <a:lnTo>
                  <a:pt x="21795" y="257116"/>
                </a:lnTo>
                <a:lnTo>
                  <a:pt x="5663" y="219524"/>
                </a:lnTo>
                <a:lnTo>
                  <a:pt x="0" y="178562"/>
                </a:lnTo>
                <a:close/>
              </a:path>
            </a:pathLst>
          </a:custGeom>
          <a:ln w="12700">
            <a:solidFill>
              <a:srgbClr val="9E3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0412" y="4168837"/>
            <a:ext cx="3643249" cy="2643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72125" y="2143125"/>
            <a:ext cx="3143250" cy="3143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24"/>
            <a:ext cx="409067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0" dirty="0"/>
              <a:t>Topik</a:t>
            </a:r>
            <a:r>
              <a:rPr spc="-65" dirty="0"/>
              <a:t> </a:t>
            </a:r>
            <a:r>
              <a:rPr spc="-5" dirty="0"/>
              <a:t>pembahasan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358254"/>
            <a:ext cx="3787775" cy="144399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7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25" dirty="0">
                <a:latin typeface="Perpetua"/>
                <a:cs typeface="Perpetua"/>
              </a:rPr>
              <a:t>Pendahuluan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Arsitektur </a:t>
            </a:r>
            <a:r>
              <a:rPr sz="2600" spc="-20" dirty="0">
                <a:latin typeface="Perpetua"/>
                <a:cs typeface="Perpetua"/>
              </a:rPr>
              <a:t>Komputer </a:t>
            </a:r>
            <a:r>
              <a:rPr sz="2600" spc="-5" dirty="0">
                <a:latin typeface="Perpetua"/>
                <a:cs typeface="Perpetua"/>
              </a:rPr>
              <a:t>SAP</a:t>
            </a:r>
            <a:r>
              <a:rPr sz="2600" spc="9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1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20" dirty="0">
                <a:latin typeface="Perpetua"/>
                <a:cs typeface="Perpetua"/>
              </a:rPr>
              <a:t>Komponen-komponen </a:t>
            </a:r>
            <a:r>
              <a:rPr sz="2600" spc="-5" dirty="0">
                <a:latin typeface="Perpetua"/>
                <a:cs typeface="Perpetua"/>
              </a:rPr>
              <a:t>SAP</a:t>
            </a:r>
            <a:r>
              <a:rPr sz="2600" spc="9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1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7187" y="3286125"/>
            <a:ext cx="4962525" cy="857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9144" y="1346"/>
            <a:ext cx="7074534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Siklus </a:t>
            </a:r>
            <a:r>
              <a:rPr spc="-15" dirty="0"/>
              <a:t>Eksekusi </a:t>
            </a:r>
            <a:r>
              <a:rPr spc="5" dirty="0"/>
              <a:t>– </a:t>
            </a:r>
            <a:r>
              <a:rPr dirty="0"/>
              <a:t>Ambil</a:t>
            </a:r>
            <a:r>
              <a:rPr spc="-100" dirty="0"/>
              <a:t> </a:t>
            </a:r>
            <a:r>
              <a:rPr spc="-5" dirty="0"/>
              <a:t>Data(T5)</a:t>
            </a:r>
          </a:p>
        </p:txBody>
      </p:sp>
      <p:sp>
        <p:nvSpPr>
          <p:cNvPr id="4" name="object 4"/>
          <p:cNvSpPr/>
          <p:nvPr/>
        </p:nvSpPr>
        <p:spPr>
          <a:xfrm>
            <a:off x="981075" y="831850"/>
            <a:ext cx="3429000" cy="2428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57375" y="3760851"/>
            <a:ext cx="428625" cy="357505"/>
          </a:xfrm>
          <a:custGeom>
            <a:avLst/>
            <a:gdLst/>
            <a:ahLst/>
            <a:cxnLst/>
            <a:rect l="l" t="t" r="r" b="b"/>
            <a:pathLst>
              <a:path w="428625" h="357504">
                <a:moveTo>
                  <a:pt x="214375" y="0"/>
                </a:moveTo>
                <a:lnTo>
                  <a:pt x="165231" y="4712"/>
                </a:lnTo>
                <a:lnTo>
                  <a:pt x="120113" y="18138"/>
                </a:lnTo>
                <a:lnTo>
                  <a:pt x="80308" y="39208"/>
                </a:lnTo>
                <a:lnTo>
                  <a:pt x="47106" y="66854"/>
                </a:lnTo>
                <a:lnTo>
                  <a:pt x="21795" y="100007"/>
                </a:lnTo>
                <a:lnTo>
                  <a:pt x="5663" y="137599"/>
                </a:lnTo>
                <a:lnTo>
                  <a:pt x="0" y="178562"/>
                </a:lnTo>
                <a:lnTo>
                  <a:pt x="5663" y="219484"/>
                </a:lnTo>
                <a:lnTo>
                  <a:pt x="21795" y="257060"/>
                </a:lnTo>
                <a:lnTo>
                  <a:pt x="47106" y="290216"/>
                </a:lnTo>
                <a:lnTo>
                  <a:pt x="80308" y="317875"/>
                </a:lnTo>
                <a:lnTo>
                  <a:pt x="120113" y="338963"/>
                </a:lnTo>
                <a:lnTo>
                  <a:pt x="165231" y="352404"/>
                </a:lnTo>
                <a:lnTo>
                  <a:pt x="214375" y="357124"/>
                </a:lnTo>
                <a:lnTo>
                  <a:pt x="263473" y="352404"/>
                </a:lnTo>
                <a:lnTo>
                  <a:pt x="308558" y="338963"/>
                </a:lnTo>
                <a:lnTo>
                  <a:pt x="348340" y="317875"/>
                </a:lnTo>
                <a:lnTo>
                  <a:pt x="381528" y="290216"/>
                </a:lnTo>
                <a:lnTo>
                  <a:pt x="406832" y="257060"/>
                </a:lnTo>
                <a:lnTo>
                  <a:pt x="422961" y="219484"/>
                </a:lnTo>
                <a:lnTo>
                  <a:pt x="428625" y="178562"/>
                </a:lnTo>
                <a:lnTo>
                  <a:pt x="422961" y="137599"/>
                </a:lnTo>
                <a:lnTo>
                  <a:pt x="406832" y="100007"/>
                </a:lnTo>
                <a:lnTo>
                  <a:pt x="381528" y="66854"/>
                </a:lnTo>
                <a:lnTo>
                  <a:pt x="348340" y="39208"/>
                </a:lnTo>
                <a:lnTo>
                  <a:pt x="308558" y="18138"/>
                </a:lnTo>
                <a:lnTo>
                  <a:pt x="263473" y="4712"/>
                </a:lnTo>
                <a:lnTo>
                  <a:pt x="214375" y="0"/>
                </a:lnTo>
                <a:close/>
              </a:path>
            </a:pathLst>
          </a:custGeom>
          <a:solidFill>
            <a:srgbClr val="9E3611">
              <a:alpha val="1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57375" y="3760851"/>
            <a:ext cx="428625" cy="357505"/>
          </a:xfrm>
          <a:custGeom>
            <a:avLst/>
            <a:gdLst/>
            <a:ahLst/>
            <a:cxnLst/>
            <a:rect l="l" t="t" r="r" b="b"/>
            <a:pathLst>
              <a:path w="428625" h="357504">
                <a:moveTo>
                  <a:pt x="0" y="178562"/>
                </a:moveTo>
                <a:lnTo>
                  <a:pt x="5663" y="137599"/>
                </a:lnTo>
                <a:lnTo>
                  <a:pt x="21795" y="100007"/>
                </a:lnTo>
                <a:lnTo>
                  <a:pt x="47106" y="66854"/>
                </a:lnTo>
                <a:lnTo>
                  <a:pt x="80308" y="39208"/>
                </a:lnTo>
                <a:lnTo>
                  <a:pt x="120113" y="18138"/>
                </a:lnTo>
                <a:lnTo>
                  <a:pt x="165231" y="4712"/>
                </a:lnTo>
                <a:lnTo>
                  <a:pt x="214375" y="0"/>
                </a:lnTo>
                <a:lnTo>
                  <a:pt x="263473" y="4712"/>
                </a:lnTo>
                <a:lnTo>
                  <a:pt x="308558" y="18138"/>
                </a:lnTo>
                <a:lnTo>
                  <a:pt x="348340" y="39208"/>
                </a:lnTo>
                <a:lnTo>
                  <a:pt x="381528" y="66854"/>
                </a:lnTo>
                <a:lnTo>
                  <a:pt x="406832" y="100007"/>
                </a:lnTo>
                <a:lnTo>
                  <a:pt x="422961" y="137599"/>
                </a:lnTo>
                <a:lnTo>
                  <a:pt x="428625" y="178562"/>
                </a:lnTo>
                <a:lnTo>
                  <a:pt x="422961" y="219484"/>
                </a:lnTo>
                <a:lnTo>
                  <a:pt x="406832" y="257060"/>
                </a:lnTo>
                <a:lnTo>
                  <a:pt x="381528" y="290216"/>
                </a:lnTo>
                <a:lnTo>
                  <a:pt x="348340" y="317875"/>
                </a:lnTo>
                <a:lnTo>
                  <a:pt x="308558" y="338963"/>
                </a:lnTo>
                <a:lnTo>
                  <a:pt x="263473" y="352404"/>
                </a:lnTo>
                <a:lnTo>
                  <a:pt x="214375" y="357124"/>
                </a:lnTo>
                <a:lnTo>
                  <a:pt x="165231" y="352404"/>
                </a:lnTo>
                <a:lnTo>
                  <a:pt x="120113" y="338963"/>
                </a:lnTo>
                <a:lnTo>
                  <a:pt x="80308" y="317875"/>
                </a:lnTo>
                <a:lnTo>
                  <a:pt x="47106" y="290216"/>
                </a:lnTo>
                <a:lnTo>
                  <a:pt x="21795" y="257060"/>
                </a:lnTo>
                <a:lnTo>
                  <a:pt x="5663" y="219484"/>
                </a:lnTo>
                <a:lnTo>
                  <a:pt x="0" y="178562"/>
                </a:lnTo>
                <a:close/>
              </a:path>
            </a:pathLst>
          </a:custGeom>
          <a:ln w="12700">
            <a:solidFill>
              <a:srgbClr val="9E3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4101" y="3760851"/>
            <a:ext cx="428625" cy="357505"/>
          </a:xfrm>
          <a:custGeom>
            <a:avLst/>
            <a:gdLst/>
            <a:ahLst/>
            <a:cxnLst/>
            <a:rect l="l" t="t" r="r" b="b"/>
            <a:pathLst>
              <a:path w="428625" h="357504">
                <a:moveTo>
                  <a:pt x="214249" y="0"/>
                </a:moveTo>
                <a:lnTo>
                  <a:pt x="165111" y="4712"/>
                </a:lnTo>
                <a:lnTo>
                  <a:pt x="120011" y="18138"/>
                </a:lnTo>
                <a:lnTo>
                  <a:pt x="80231" y="39208"/>
                </a:lnTo>
                <a:lnTo>
                  <a:pt x="47056" y="66854"/>
                </a:lnTo>
                <a:lnTo>
                  <a:pt x="21769" y="100007"/>
                </a:lnTo>
                <a:lnTo>
                  <a:pt x="5656" y="137599"/>
                </a:lnTo>
                <a:lnTo>
                  <a:pt x="0" y="178562"/>
                </a:lnTo>
                <a:lnTo>
                  <a:pt x="5656" y="219484"/>
                </a:lnTo>
                <a:lnTo>
                  <a:pt x="21769" y="257060"/>
                </a:lnTo>
                <a:lnTo>
                  <a:pt x="47056" y="290216"/>
                </a:lnTo>
                <a:lnTo>
                  <a:pt x="80231" y="317875"/>
                </a:lnTo>
                <a:lnTo>
                  <a:pt x="120011" y="338963"/>
                </a:lnTo>
                <a:lnTo>
                  <a:pt x="165111" y="352404"/>
                </a:lnTo>
                <a:lnTo>
                  <a:pt x="214249" y="357124"/>
                </a:lnTo>
                <a:lnTo>
                  <a:pt x="263393" y="352404"/>
                </a:lnTo>
                <a:lnTo>
                  <a:pt x="308511" y="338963"/>
                </a:lnTo>
                <a:lnTo>
                  <a:pt x="348316" y="317875"/>
                </a:lnTo>
                <a:lnTo>
                  <a:pt x="381518" y="290216"/>
                </a:lnTo>
                <a:lnTo>
                  <a:pt x="406829" y="257060"/>
                </a:lnTo>
                <a:lnTo>
                  <a:pt x="422961" y="219484"/>
                </a:lnTo>
                <a:lnTo>
                  <a:pt x="428625" y="178562"/>
                </a:lnTo>
                <a:lnTo>
                  <a:pt x="422961" y="137599"/>
                </a:lnTo>
                <a:lnTo>
                  <a:pt x="406829" y="100007"/>
                </a:lnTo>
                <a:lnTo>
                  <a:pt x="381518" y="66854"/>
                </a:lnTo>
                <a:lnTo>
                  <a:pt x="348316" y="39208"/>
                </a:lnTo>
                <a:lnTo>
                  <a:pt x="308511" y="18138"/>
                </a:lnTo>
                <a:lnTo>
                  <a:pt x="263393" y="4712"/>
                </a:lnTo>
                <a:lnTo>
                  <a:pt x="214249" y="0"/>
                </a:lnTo>
                <a:close/>
              </a:path>
            </a:pathLst>
          </a:custGeom>
          <a:solidFill>
            <a:srgbClr val="9E3611">
              <a:alpha val="1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4101" y="3760851"/>
            <a:ext cx="428625" cy="357505"/>
          </a:xfrm>
          <a:custGeom>
            <a:avLst/>
            <a:gdLst/>
            <a:ahLst/>
            <a:cxnLst/>
            <a:rect l="l" t="t" r="r" b="b"/>
            <a:pathLst>
              <a:path w="428625" h="357504">
                <a:moveTo>
                  <a:pt x="0" y="178562"/>
                </a:moveTo>
                <a:lnTo>
                  <a:pt x="5656" y="137599"/>
                </a:lnTo>
                <a:lnTo>
                  <a:pt x="21769" y="100007"/>
                </a:lnTo>
                <a:lnTo>
                  <a:pt x="47056" y="66854"/>
                </a:lnTo>
                <a:lnTo>
                  <a:pt x="80231" y="39208"/>
                </a:lnTo>
                <a:lnTo>
                  <a:pt x="120011" y="18138"/>
                </a:lnTo>
                <a:lnTo>
                  <a:pt x="165111" y="4712"/>
                </a:lnTo>
                <a:lnTo>
                  <a:pt x="214249" y="0"/>
                </a:lnTo>
                <a:lnTo>
                  <a:pt x="263393" y="4712"/>
                </a:lnTo>
                <a:lnTo>
                  <a:pt x="308511" y="18138"/>
                </a:lnTo>
                <a:lnTo>
                  <a:pt x="348316" y="39208"/>
                </a:lnTo>
                <a:lnTo>
                  <a:pt x="381518" y="66854"/>
                </a:lnTo>
                <a:lnTo>
                  <a:pt x="406829" y="100007"/>
                </a:lnTo>
                <a:lnTo>
                  <a:pt x="422961" y="137599"/>
                </a:lnTo>
                <a:lnTo>
                  <a:pt x="428625" y="178562"/>
                </a:lnTo>
                <a:lnTo>
                  <a:pt x="422961" y="219484"/>
                </a:lnTo>
                <a:lnTo>
                  <a:pt x="406829" y="257060"/>
                </a:lnTo>
                <a:lnTo>
                  <a:pt x="381518" y="290216"/>
                </a:lnTo>
                <a:lnTo>
                  <a:pt x="348316" y="317875"/>
                </a:lnTo>
                <a:lnTo>
                  <a:pt x="308511" y="338963"/>
                </a:lnTo>
                <a:lnTo>
                  <a:pt x="263393" y="352404"/>
                </a:lnTo>
                <a:lnTo>
                  <a:pt x="214249" y="357124"/>
                </a:lnTo>
                <a:lnTo>
                  <a:pt x="165111" y="352404"/>
                </a:lnTo>
                <a:lnTo>
                  <a:pt x="120011" y="338963"/>
                </a:lnTo>
                <a:lnTo>
                  <a:pt x="80231" y="317875"/>
                </a:lnTo>
                <a:lnTo>
                  <a:pt x="47056" y="290216"/>
                </a:lnTo>
                <a:lnTo>
                  <a:pt x="21769" y="257060"/>
                </a:lnTo>
                <a:lnTo>
                  <a:pt x="5656" y="219484"/>
                </a:lnTo>
                <a:lnTo>
                  <a:pt x="0" y="178562"/>
                </a:lnTo>
                <a:close/>
              </a:path>
            </a:pathLst>
          </a:custGeom>
          <a:ln w="12700">
            <a:solidFill>
              <a:srgbClr val="9E3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15000" y="2143125"/>
            <a:ext cx="3429000" cy="3143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0062" y="4357687"/>
            <a:ext cx="4714875" cy="1714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144" y="1346"/>
            <a:ext cx="441833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Instruksi ADD </a:t>
            </a:r>
            <a:r>
              <a:rPr spc="5" dirty="0"/>
              <a:t>&amp;</a:t>
            </a:r>
            <a:r>
              <a:rPr spc="-145" dirty="0"/>
              <a:t> </a:t>
            </a:r>
            <a:r>
              <a:rPr spc="-5" dirty="0"/>
              <a:t>SUB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844" y="902030"/>
            <a:ext cx="7375525" cy="3378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15" dirty="0">
                <a:latin typeface="Perpetua"/>
                <a:cs typeface="Perpetua"/>
              </a:rPr>
              <a:t>Data operand </a:t>
            </a:r>
            <a:r>
              <a:rPr sz="2600" spc="-10" dirty="0">
                <a:latin typeface="Perpetua"/>
                <a:cs typeface="Perpetua"/>
              </a:rPr>
              <a:t>diambil </a:t>
            </a:r>
            <a:r>
              <a:rPr sz="2600" dirty="0">
                <a:latin typeface="Perpetua"/>
                <a:cs typeface="Perpetua"/>
              </a:rPr>
              <a:t>dari memori </a:t>
            </a:r>
            <a:r>
              <a:rPr sz="2600" spc="-15" dirty="0">
                <a:latin typeface="Perpetua"/>
                <a:cs typeface="Perpetua"/>
              </a:rPr>
              <a:t>dan </a:t>
            </a:r>
            <a:r>
              <a:rPr sz="2600" spc="-10" dirty="0">
                <a:latin typeface="Perpetua"/>
                <a:cs typeface="Perpetua"/>
              </a:rPr>
              <a:t>dijumlahkan dengan  </a:t>
            </a:r>
            <a:r>
              <a:rPr sz="2600" spc="-15" dirty="0">
                <a:latin typeface="Perpetua"/>
                <a:cs typeface="Perpetua"/>
              </a:rPr>
              <a:t>accumulator </a:t>
            </a:r>
            <a:r>
              <a:rPr sz="2600" spc="-20" dirty="0">
                <a:latin typeface="Perpetua"/>
                <a:cs typeface="Perpetua"/>
              </a:rPr>
              <a:t>hasilnya </a:t>
            </a:r>
            <a:r>
              <a:rPr sz="2600" spc="-10" dirty="0">
                <a:latin typeface="Perpetua"/>
                <a:cs typeface="Perpetua"/>
              </a:rPr>
              <a:t>disimpan </a:t>
            </a:r>
            <a:r>
              <a:rPr sz="2600" spc="-35" dirty="0">
                <a:latin typeface="Perpetua"/>
                <a:cs typeface="Perpetua"/>
              </a:rPr>
              <a:t>ke</a:t>
            </a:r>
            <a:r>
              <a:rPr sz="2600" spc="18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accumulator</a:t>
            </a:r>
            <a:endParaRPr sz="2600">
              <a:latin typeface="Perpetua"/>
              <a:cs typeface="Perpetua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15" dirty="0">
                <a:latin typeface="Perpetua"/>
                <a:cs typeface="Perpetua"/>
              </a:rPr>
              <a:t>Aktifitasnya</a:t>
            </a:r>
            <a:r>
              <a:rPr sz="2600" spc="4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:</a:t>
            </a:r>
            <a:endParaRPr sz="2600">
              <a:latin typeface="Perpetua"/>
              <a:cs typeface="Perpetua"/>
            </a:endParaRPr>
          </a:p>
          <a:p>
            <a:pPr marL="560705" lvl="1" indent="-228600">
              <a:lnSpc>
                <a:spcPct val="100000"/>
              </a:lnSpc>
              <a:spcBef>
                <a:spcPts val="445"/>
              </a:spcBef>
              <a:buClr>
                <a:srgbClr val="9B2C1F"/>
              </a:buClr>
              <a:buSzPct val="85416"/>
              <a:buFont typeface="Wingdings 2"/>
              <a:buChar char=""/>
              <a:tabLst>
                <a:tab pos="561340" algn="l"/>
              </a:tabLst>
            </a:pPr>
            <a:r>
              <a:rPr sz="2400" spc="-5" dirty="0">
                <a:latin typeface="Perpetua"/>
                <a:cs typeface="Perpetua"/>
              </a:rPr>
              <a:t>Alamat </a:t>
            </a:r>
            <a:r>
              <a:rPr sz="2400" spc="5" dirty="0">
                <a:latin typeface="Perpetua"/>
                <a:cs typeface="Perpetua"/>
              </a:rPr>
              <a:t>memori dikirim </a:t>
            </a:r>
            <a:r>
              <a:rPr sz="2400" spc="10" dirty="0">
                <a:latin typeface="Perpetua"/>
                <a:cs typeface="Perpetua"/>
              </a:rPr>
              <a:t>dari </a:t>
            </a:r>
            <a:r>
              <a:rPr sz="2400" dirty="0">
                <a:latin typeface="Perpetua"/>
                <a:cs typeface="Perpetua"/>
              </a:rPr>
              <a:t>IR </a:t>
            </a:r>
            <a:r>
              <a:rPr sz="2400" spc="-25" dirty="0">
                <a:latin typeface="Perpetua"/>
                <a:cs typeface="Perpetua"/>
              </a:rPr>
              <a:t>ke</a:t>
            </a:r>
            <a:r>
              <a:rPr sz="2400" spc="-8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MAR</a:t>
            </a:r>
            <a:endParaRPr sz="2400">
              <a:latin typeface="Perpetua"/>
              <a:cs typeface="Perpetua"/>
            </a:endParaRPr>
          </a:p>
          <a:p>
            <a:pPr marL="560705" lvl="1" indent="-228600">
              <a:lnSpc>
                <a:spcPct val="100000"/>
              </a:lnSpc>
              <a:spcBef>
                <a:spcPts val="380"/>
              </a:spcBef>
              <a:buClr>
                <a:srgbClr val="9B2C1F"/>
              </a:buClr>
              <a:buSzPct val="85416"/>
              <a:buFont typeface="Wingdings 2"/>
              <a:buChar char=""/>
              <a:tabLst>
                <a:tab pos="561340" algn="l"/>
              </a:tabLst>
            </a:pPr>
            <a:r>
              <a:rPr sz="2400" spc="-5" dirty="0">
                <a:latin typeface="Perpetua"/>
                <a:cs typeface="Perpetua"/>
              </a:rPr>
              <a:t>Ambil data </a:t>
            </a:r>
            <a:r>
              <a:rPr sz="2400" spc="10" dirty="0">
                <a:latin typeface="Perpetua"/>
                <a:cs typeface="Perpetua"/>
              </a:rPr>
              <a:t>dari </a:t>
            </a:r>
            <a:r>
              <a:rPr sz="2400" spc="5" dirty="0">
                <a:latin typeface="Perpetua"/>
                <a:cs typeface="Perpetua"/>
              </a:rPr>
              <a:t>memori </a:t>
            </a:r>
            <a:r>
              <a:rPr sz="2400" dirty="0">
                <a:latin typeface="Perpetua"/>
                <a:cs typeface="Perpetua"/>
              </a:rPr>
              <a:t>dan </a:t>
            </a:r>
            <a:r>
              <a:rPr sz="2400" spc="5" dirty="0">
                <a:latin typeface="Perpetua"/>
                <a:cs typeface="Perpetua"/>
              </a:rPr>
              <a:t>dikirim </a:t>
            </a:r>
            <a:r>
              <a:rPr sz="2400" spc="-30" dirty="0">
                <a:latin typeface="Perpetua"/>
                <a:cs typeface="Perpetua"/>
              </a:rPr>
              <a:t>ke </a:t>
            </a:r>
            <a:r>
              <a:rPr sz="2400" dirty="0">
                <a:latin typeface="Perpetua"/>
                <a:cs typeface="Perpetua"/>
              </a:rPr>
              <a:t>register</a:t>
            </a:r>
            <a:r>
              <a:rPr sz="2400" spc="-8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B</a:t>
            </a:r>
            <a:endParaRPr sz="2400">
              <a:latin typeface="Perpetua"/>
              <a:cs typeface="Perpetua"/>
            </a:endParaRPr>
          </a:p>
          <a:p>
            <a:pPr marL="560705" lvl="1" indent="-228600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5416"/>
              <a:buFont typeface="Wingdings 2"/>
              <a:buChar char=""/>
              <a:tabLst>
                <a:tab pos="561340" algn="l"/>
              </a:tabLst>
            </a:pPr>
            <a:r>
              <a:rPr sz="2400" spc="-5" dirty="0">
                <a:latin typeface="Perpetua"/>
                <a:cs typeface="Perpetua"/>
              </a:rPr>
              <a:t>Data </a:t>
            </a:r>
            <a:r>
              <a:rPr sz="2400" dirty="0">
                <a:latin typeface="Perpetua"/>
                <a:cs typeface="Perpetua"/>
              </a:rPr>
              <a:t>register B dioperasikan dengan </a:t>
            </a:r>
            <a:r>
              <a:rPr sz="2400" spc="-5" dirty="0">
                <a:latin typeface="Perpetua"/>
                <a:cs typeface="Perpetua"/>
              </a:rPr>
              <a:t>yang </a:t>
            </a:r>
            <a:r>
              <a:rPr sz="2400" dirty="0">
                <a:latin typeface="Perpetua"/>
                <a:cs typeface="Perpetua"/>
              </a:rPr>
              <a:t>di </a:t>
            </a:r>
            <a:r>
              <a:rPr sz="2400" spc="-5" dirty="0">
                <a:latin typeface="Perpetua"/>
                <a:cs typeface="Perpetua"/>
              </a:rPr>
              <a:t>accumulator</a:t>
            </a:r>
            <a:r>
              <a:rPr sz="2400" spc="-18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dan</a:t>
            </a:r>
            <a:endParaRPr sz="2400">
              <a:latin typeface="Perpetua"/>
              <a:cs typeface="Perpetua"/>
            </a:endParaRPr>
          </a:p>
          <a:p>
            <a:pPr marL="560705">
              <a:lnSpc>
                <a:spcPct val="100000"/>
              </a:lnSpc>
            </a:pPr>
            <a:r>
              <a:rPr sz="2400" spc="-10" dirty="0">
                <a:latin typeface="Perpetua"/>
                <a:cs typeface="Perpetua"/>
              </a:rPr>
              <a:t>hasilnya </a:t>
            </a:r>
            <a:r>
              <a:rPr sz="2400" dirty="0">
                <a:latin typeface="Perpetua"/>
                <a:cs typeface="Perpetua"/>
              </a:rPr>
              <a:t>disimpan di</a:t>
            </a:r>
            <a:r>
              <a:rPr sz="2400" spc="-6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accumulator</a:t>
            </a:r>
            <a:endParaRPr sz="2400">
              <a:latin typeface="Perpetua"/>
              <a:cs typeface="Perpetua"/>
            </a:endParaRPr>
          </a:p>
          <a:p>
            <a:pPr marL="287020" indent="-274320">
              <a:lnSpc>
                <a:spcPct val="100000"/>
              </a:lnSpc>
              <a:spcBef>
                <a:spcPts val="57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15" dirty="0">
                <a:latin typeface="Perpetua"/>
                <a:cs typeface="Perpetua"/>
              </a:rPr>
              <a:t>Ketiga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aktifitas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dilakukan</a:t>
            </a:r>
            <a:r>
              <a:rPr sz="2600" spc="6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saat</a:t>
            </a:r>
            <a:r>
              <a:rPr sz="2600" spc="-2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1800" dirty="0">
                <a:latin typeface="Perpetua"/>
                <a:cs typeface="Perpetua"/>
              </a:rPr>
              <a:t>4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409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</a:t>
            </a:r>
            <a:r>
              <a:rPr sz="1800" spc="-5" dirty="0">
                <a:latin typeface="Perpetua"/>
                <a:cs typeface="Perpetua"/>
              </a:rPr>
              <a:t>5</a:t>
            </a:r>
            <a:r>
              <a:rPr sz="1800" spc="18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dan</a:t>
            </a:r>
            <a:r>
              <a:rPr sz="2600" spc="-29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1800" dirty="0">
                <a:latin typeface="Perpetua"/>
                <a:cs typeface="Perpetua"/>
              </a:rPr>
              <a:t>6</a:t>
            </a:r>
            <a:endParaRPr sz="18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30301"/>
            <a:ext cx="67430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Instruksi </a:t>
            </a:r>
            <a:r>
              <a:rPr sz="2800" spc="5" dirty="0"/>
              <a:t>ADD/SUB </a:t>
            </a:r>
            <a:r>
              <a:rPr sz="2800" dirty="0"/>
              <a:t>– </a:t>
            </a:r>
            <a:r>
              <a:rPr sz="2800" spc="-10" dirty="0"/>
              <a:t>Pengiriman </a:t>
            </a:r>
            <a:r>
              <a:rPr sz="2800" dirty="0"/>
              <a:t>Alamat</a:t>
            </a:r>
            <a:r>
              <a:rPr sz="2800" spc="-175" dirty="0"/>
              <a:t> </a:t>
            </a:r>
            <a:r>
              <a:rPr sz="2800" dirty="0"/>
              <a:t>(T4)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981075" y="831850"/>
            <a:ext cx="3429000" cy="2428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7187" y="3214623"/>
            <a:ext cx="4962525" cy="857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00250" y="3714750"/>
            <a:ext cx="428625" cy="357505"/>
          </a:xfrm>
          <a:custGeom>
            <a:avLst/>
            <a:gdLst/>
            <a:ahLst/>
            <a:cxnLst/>
            <a:rect l="l" t="t" r="r" b="b"/>
            <a:pathLst>
              <a:path w="428625" h="357504">
                <a:moveTo>
                  <a:pt x="214249" y="0"/>
                </a:moveTo>
                <a:lnTo>
                  <a:pt x="165111" y="4719"/>
                </a:lnTo>
                <a:lnTo>
                  <a:pt x="120011" y="18160"/>
                </a:lnTo>
                <a:lnTo>
                  <a:pt x="80231" y="39248"/>
                </a:lnTo>
                <a:lnTo>
                  <a:pt x="47056" y="66907"/>
                </a:lnTo>
                <a:lnTo>
                  <a:pt x="21769" y="100063"/>
                </a:lnTo>
                <a:lnTo>
                  <a:pt x="5656" y="137639"/>
                </a:lnTo>
                <a:lnTo>
                  <a:pt x="0" y="178562"/>
                </a:lnTo>
                <a:lnTo>
                  <a:pt x="5656" y="219524"/>
                </a:lnTo>
                <a:lnTo>
                  <a:pt x="21769" y="257116"/>
                </a:lnTo>
                <a:lnTo>
                  <a:pt x="47056" y="290269"/>
                </a:lnTo>
                <a:lnTo>
                  <a:pt x="80231" y="317915"/>
                </a:lnTo>
                <a:lnTo>
                  <a:pt x="120011" y="338985"/>
                </a:lnTo>
                <a:lnTo>
                  <a:pt x="165111" y="352411"/>
                </a:lnTo>
                <a:lnTo>
                  <a:pt x="214249" y="357124"/>
                </a:lnTo>
                <a:lnTo>
                  <a:pt x="263393" y="352411"/>
                </a:lnTo>
                <a:lnTo>
                  <a:pt x="308511" y="338985"/>
                </a:lnTo>
                <a:lnTo>
                  <a:pt x="348316" y="317915"/>
                </a:lnTo>
                <a:lnTo>
                  <a:pt x="381518" y="290269"/>
                </a:lnTo>
                <a:lnTo>
                  <a:pt x="406829" y="257116"/>
                </a:lnTo>
                <a:lnTo>
                  <a:pt x="422961" y="219524"/>
                </a:lnTo>
                <a:lnTo>
                  <a:pt x="428625" y="178562"/>
                </a:lnTo>
                <a:lnTo>
                  <a:pt x="422961" y="137639"/>
                </a:lnTo>
                <a:lnTo>
                  <a:pt x="406829" y="100063"/>
                </a:lnTo>
                <a:lnTo>
                  <a:pt x="381518" y="66907"/>
                </a:lnTo>
                <a:lnTo>
                  <a:pt x="348316" y="39248"/>
                </a:lnTo>
                <a:lnTo>
                  <a:pt x="308511" y="18160"/>
                </a:lnTo>
                <a:lnTo>
                  <a:pt x="263393" y="4719"/>
                </a:lnTo>
                <a:lnTo>
                  <a:pt x="214249" y="0"/>
                </a:lnTo>
                <a:close/>
              </a:path>
            </a:pathLst>
          </a:custGeom>
          <a:solidFill>
            <a:srgbClr val="9E3611">
              <a:alpha val="1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0250" y="3714750"/>
            <a:ext cx="428625" cy="357505"/>
          </a:xfrm>
          <a:custGeom>
            <a:avLst/>
            <a:gdLst/>
            <a:ahLst/>
            <a:cxnLst/>
            <a:rect l="l" t="t" r="r" b="b"/>
            <a:pathLst>
              <a:path w="428625" h="357504">
                <a:moveTo>
                  <a:pt x="0" y="178562"/>
                </a:moveTo>
                <a:lnTo>
                  <a:pt x="5656" y="137639"/>
                </a:lnTo>
                <a:lnTo>
                  <a:pt x="21769" y="100063"/>
                </a:lnTo>
                <a:lnTo>
                  <a:pt x="47056" y="66907"/>
                </a:lnTo>
                <a:lnTo>
                  <a:pt x="80231" y="39248"/>
                </a:lnTo>
                <a:lnTo>
                  <a:pt x="120011" y="18160"/>
                </a:lnTo>
                <a:lnTo>
                  <a:pt x="165111" y="4719"/>
                </a:lnTo>
                <a:lnTo>
                  <a:pt x="214249" y="0"/>
                </a:lnTo>
                <a:lnTo>
                  <a:pt x="263393" y="4719"/>
                </a:lnTo>
                <a:lnTo>
                  <a:pt x="308511" y="18160"/>
                </a:lnTo>
                <a:lnTo>
                  <a:pt x="348316" y="39248"/>
                </a:lnTo>
                <a:lnTo>
                  <a:pt x="381518" y="66907"/>
                </a:lnTo>
                <a:lnTo>
                  <a:pt x="406829" y="100063"/>
                </a:lnTo>
                <a:lnTo>
                  <a:pt x="422961" y="137639"/>
                </a:lnTo>
                <a:lnTo>
                  <a:pt x="428625" y="178562"/>
                </a:lnTo>
                <a:lnTo>
                  <a:pt x="422961" y="219524"/>
                </a:lnTo>
                <a:lnTo>
                  <a:pt x="406829" y="257116"/>
                </a:lnTo>
                <a:lnTo>
                  <a:pt x="381518" y="290269"/>
                </a:lnTo>
                <a:lnTo>
                  <a:pt x="348316" y="317915"/>
                </a:lnTo>
                <a:lnTo>
                  <a:pt x="308511" y="338985"/>
                </a:lnTo>
                <a:lnTo>
                  <a:pt x="263393" y="352411"/>
                </a:lnTo>
                <a:lnTo>
                  <a:pt x="214249" y="357124"/>
                </a:lnTo>
                <a:lnTo>
                  <a:pt x="165111" y="352411"/>
                </a:lnTo>
                <a:lnTo>
                  <a:pt x="120011" y="338985"/>
                </a:lnTo>
                <a:lnTo>
                  <a:pt x="80231" y="317915"/>
                </a:lnTo>
                <a:lnTo>
                  <a:pt x="47056" y="290269"/>
                </a:lnTo>
                <a:lnTo>
                  <a:pt x="21769" y="257116"/>
                </a:lnTo>
                <a:lnTo>
                  <a:pt x="5656" y="219524"/>
                </a:lnTo>
                <a:lnTo>
                  <a:pt x="0" y="178562"/>
                </a:lnTo>
                <a:close/>
              </a:path>
            </a:pathLst>
          </a:custGeom>
          <a:ln w="12700">
            <a:solidFill>
              <a:srgbClr val="9E3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14625" y="3714750"/>
            <a:ext cx="428625" cy="357505"/>
          </a:xfrm>
          <a:custGeom>
            <a:avLst/>
            <a:gdLst/>
            <a:ahLst/>
            <a:cxnLst/>
            <a:rect l="l" t="t" r="r" b="b"/>
            <a:pathLst>
              <a:path w="428625" h="357504">
                <a:moveTo>
                  <a:pt x="214375" y="0"/>
                </a:moveTo>
                <a:lnTo>
                  <a:pt x="165231" y="4719"/>
                </a:lnTo>
                <a:lnTo>
                  <a:pt x="120113" y="18160"/>
                </a:lnTo>
                <a:lnTo>
                  <a:pt x="80308" y="39248"/>
                </a:lnTo>
                <a:lnTo>
                  <a:pt x="47106" y="66907"/>
                </a:lnTo>
                <a:lnTo>
                  <a:pt x="21795" y="100063"/>
                </a:lnTo>
                <a:lnTo>
                  <a:pt x="5663" y="137639"/>
                </a:lnTo>
                <a:lnTo>
                  <a:pt x="0" y="178562"/>
                </a:lnTo>
                <a:lnTo>
                  <a:pt x="5663" y="219524"/>
                </a:lnTo>
                <a:lnTo>
                  <a:pt x="21795" y="257116"/>
                </a:lnTo>
                <a:lnTo>
                  <a:pt x="47106" y="290269"/>
                </a:lnTo>
                <a:lnTo>
                  <a:pt x="80308" y="317915"/>
                </a:lnTo>
                <a:lnTo>
                  <a:pt x="120113" y="338985"/>
                </a:lnTo>
                <a:lnTo>
                  <a:pt x="165231" y="352411"/>
                </a:lnTo>
                <a:lnTo>
                  <a:pt x="214375" y="357124"/>
                </a:lnTo>
                <a:lnTo>
                  <a:pt x="263473" y="352411"/>
                </a:lnTo>
                <a:lnTo>
                  <a:pt x="308558" y="338985"/>
                </a:lnTo>
                <a:lnTo>
                  <a:pt x="348340" y="317915"/>
                </a:lnTo>
                <a:lnTo>
                  <a:pt x="381528" y="290269"/>
                </a:lnTo>
                <a:lnTo>
                  <a:pt x="406832" y="257116"/>
                </a:lnTo>
                <a:lnTo>
                  <a:pt x="422961" y="219524"/>
                </a:lnTo>
                <a:lnTo>
                  <a:pt x="428625" y="178562"/>
                </a:lnTo>
                <a:lnTo>
                  <a:pt x="422961" y="137639"/>
                </a:lnTo>
                <a:lnTo>
                  <a:pt x="406832" y="100063"/>
                </a:lnTo>
                <a:lnTo>
                  <a:pt x="381528" y="66907"/>
                </a:lnTo>
                <a:lnTo>
                  <a:pt x="348340" y="39248"/>
                </a:lnTo>
                <a:lnTo>
                  <a:pt x="308558" y="18160"/>
                </a:lnTo>
                <a:lnTo>
                  <a:pt x="263473" y="4719"/>
                </a:lnTo>
                <a:lnTo>
                  <a:pt x="214375" y="0"/>
                </a:lnTo>
                <a:close/>
              </a:path>
            </a:pathLst>
          </a:custGeom>
          <a:solidFill>
            <a:srgbClr val="9E3611">
              <a:alpha val="1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14625" y="3714750"/>
            <a:ext cx="428625" cy="357505"/>
          </a:xfrm>
          <a:custGeom>
            <a:avLst/>
            <a:gdLst/>
            <a:ahLst/>
            <a:cxnLst/>
            <a:rect l="l" t="t" r="r" b="b"/>
            <a:pathLst>
              <a:path w="428625" h="357504">
                <a:moveTo>
                  <a:pt x="0" y="178562"/>
                </a:moveTo>
                <a:lnTo>
                  <a:pt x="5663" y="137639"/>
                </a:lnTo>
                <a:lnTo>
                  <a:pt x="21795" y="100063"/>
                </a:lnTo>
                <a:lnTo>
                  <a:pt x="47106" y="66907"/>
                </a:lnTo>
                <a:lnTo>
                  <a:pt x="80308" y="39248"/>
                </a:lnTo>
                <a:lnTo>
                  <a:pt x="120113" y="18160"/>
                </a:lnTo>
                <a:lnTo>
                  <a:pt x="165231" y="4719"/>
                </a:lnTo>
                <a:lnTo>
                  <a:pt x="214375" y="0"/>
                </a:lnTo>
                <a:lnTo>
                  <a:pt x="263473" y="4719"/>
                </a:lnTo>
                <a:lnTo>
                  <a:pt x="308558" y="18160"/>
                </a:lnTo>
                <a:lnTo>
                  <a:pt x="348340" y="39248"/>
                </a:lnTo>
                <a:lnTo>
                  <a:pt x="381528" y="66907"/>
                </a:lnTo>
                <a:lnTo>
                  <a:pt x="406832" y="100063"/>
                </a:lnTo>
                <a:lnTo>
                  <a:pt x="422961" y="137639"/>
                </a:lnTo>
                <a:lnTo>
                  <a:pt x="428625" y="178562"/>
                </a:lnTo>
                <a:lnTo>
                  <a:pt x="422961" y="219524"/>
                </a:lnTo>
                <a:lnTo>
                  <a:pt x="406832" y="257116"/>
                </a:lnTo>
                <a:lnTo>
                  <a:pt x="381528" y="290269"/>
                </a:lnTo>
                <a:lnTo>
                  <a:pt x="348340" y="317915"/>
                </a:lnTo>
                <a:lnTo>
                  <a:pt x="308558" y="338985"/>
                </a:lnTo>
                <a:lnTo>
                  <a:pt x="263473" y="352411"/>
                </a:lnTo>
                <a:lnTo>
                  <a:pt x="214375" y="357124"/>
                </a:lnTo>
                <a:lnTo>
                  <a:pt x="165231" y="352411"/>
                </a:lnTo>
                <a:lnTo>
                  <a:pt x="120113" y="338985"/>
                </a:lnTo>
                <a:lnTo>
                  <a:pt x="80308" y="317915"/>
                </a:lnTo>
                <a:lnTo>
                  <a:pt x="47106" y="290269"/>
                </a:lnTo>
                <a:lnTo>
                  <a:pt x="21795" y="257116"/>
                </a:lnTo>
                <a:lnTo>
                  <a:pt x="5663" y="219524"/>
                </a:lnTo>
                <a:lnTo>
                  <a:pt x="0" y="178562"/>
                </a:lnTo>
                <a:close/>
              </a:path>
            </a:pathLst>
          </a:custGeom>
          <a:ln w="12700">
            <a:solidFill>
              <a:srgbClr val="9E3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0412" y="4168837"/>
            <a:ext cx="3643249" cy="2643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38394" y="6030264"/>
            <a:ext cx="21545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Untuk </a:t>
            </a:r>
            <a:r>
              <a:rPr sz="1800" spc="-10" dirty="0">
                <a:latin typeface="Arial"/>
                <a:cs typeface="Arial"/>
              </a:rPr>
              <a:t>T</a:t>
            </a:r>
            <a:r>
              <a:rPr sz="1400" spc="-10" dirty="0">
                <a:latin typeface="Arial"/>
                <a:cs typeface="Arial"/>
              </a:rPr>
              <a:t>4 </a:t>
            </a:r>
            <a:r>
              <a:rPr sz="1800" spc="5" dirty="0">
                <a:latin typeface="Arial"/>
                <a:cs typeface="Arial"/>
              </a:rPr>
              <a:t>sama </a:t>
            </a:r>
            <a:r>
              <a:rPr sz="1800" dirty="0">
                <a:latin typeface="Arial"/>
                <a:cs typeface="Arial"/>
              </a:rPr>
              <a:t>dg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</a:t>
            </a:r>
            <a:r>
              <a:rPr sz="1400" spc="-1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untuk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LDA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72125" y="2143125"/>
            <a:ext cx="3143250" cy="3143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7187" y="3214623"/>
            <a:ext cx="4981575" cy="857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9144" y="1346"/>
            <a:ext cx="779081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Instruksi ADD/SUB </a:t>
            </a:r>
            <a:r>
              <a:rPr spc="5" dirty="0"/>
              <a:t>– </a:t>
            </a:r>
            <a:r>
              <a:rPr dirty="0"/>
              <a:t>Ambil</a:t>
            </a:r>
            <a:r>
              <a:rPr spc="-160" dirty="0"/>
              <a:t> </a:t>
            </a:r>
            <a:r>
              <a:rPr spc="-5" dirty="0"/>
              <a:t>Data(T5)</a:t>
            </a:r>
          </a:p>
        </p:txBody>
      </p:sp>
      <p:sp>
        <p:nvSpPr>
          <p:cNvPr id="4" name="object 4"/>
          <p:cNvSpPr/>
          <p:nvPr/>
        </p:nvSpPr>
        <p:spPr>
          <a:xfrm>
            <a:off x="981075" y="831850"/>
            <a:ext cx="3429000" cy="2428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57375" y="3760851"/>
            <a:ext cx="428625" cy="357505"/>
          </a:xfrm>
          <a:custGeom>
            <a:avLst/>
            <a:gdLst/>
            <a:ahLst/>
            <a:cxnLst/>
            <a:rect l="l" t="t" r="r" b="b"/>
            <a:pathLst>
              <a:path w="428625" h="357504">
                <a:moveTo>
                  <a:pt x="214375" y="0"/>
                </a:moveTo>
                <a:lnTo>
                  <a:pt x="165231" y="4712"/>
                </a:lnTo>
                <a:lnTo>
                  <a:pt x="120113" y="18138"/>
                </a:lnTo>
                <a:lnTo>
                  <a:pt x="80308" y="39208"/>
                </a:lnTo>
                <a:lnTo>
                  <a:pt x="47106" y="66854"/>
                </a:lnTo>
                <a:lnTo>
                  <a:pt x="21795" y="100007"/>
                </a:lnTo>
                <a:lnTo>
                  <a:pt x="5663" y="137599"/>
                </a:lnTo>
                <a:lnTo>
                  <a:pt x="0" y="178562"/>
                </a:lnTo>
                <a:lnTo>
                  <a:pt x="5663" y="219484"/>
                </a:lnTo>
                <a:lnTo>
                  <a:pt x="21795" y="257060"/>
                </a:lnTo>
                <a:lnTo>
                  <a:pt x="47106" y="290216"/>
                </a:lnTo>
                <a:lnTo>
                  <a:pt x="80308" y="317875"/>
                </a:lnTo>
                <a:lnTo>
                  <a:pt x="120113" y="338963"/>
                </a:lnTo>
                <a:lnTo>
                  <a:pt x="165231" y="352404"/>
                </a:lnTo>
                <a:lnTo>
                  <a:pt x="214375" y="357124"/>
                </a:lnTo>
                <a:lnTo>
                  <a:pt x="263473" y="352404"/>
                </a:lnTo>
                <a:lnTo>
                  <a:pt x="308558" y="338963"/>
                </a:lnTo>
                <a:lnTo>
                  <a:pt x="348340" y="317875"/>
                </a:lnTo>
                <a:lnTo>
                  <a:pt x="381528" y="290216"/>
                </a:lnTo>
                <a:lnTo>
                  <a:pt x="406832" y="257060"/>
                </a:lnTo>
                <a:lnTo>
                  <a:pt x="422961" y="219484"/>
                </a:lnTo>
                <a:lnTo>
                  <a:pt x="428625" y="178562"/>
                </a:lnTo>
                <a:lnTo>
                  <a:pt x="422961" y="137599"/>
                </a:lnTo>
                <a:lnTo>
                  <a:pt x="406832" y="100007"/>
                </a:lnTo>
                <a:lnTo>
                  <a:pt x="381528" y="66854"/>
                </a:lnTo>
                <a:lnTo>
                  <a:pt x="348340" y="39208"/>
                </a:lnTo>
                <a:lnTo>
                  <a:pt x="308558" y="18138"/>
                </a:lnTo>
                <a:lnTo>
                  <a:pt x="263473" y="4712"/>
                </a:lnTo>
                <a:lnTo>
                  <a:pt x="214375" y="0"/>
                </a:lnTo>
                <a:close/>
              </a:path>
            </a:pathLst>
          </a:custGeom>
          <a:solidFill>
            <a:srgbClr val="9E3611">
              <a:alpha val="1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57375" y="3760851"/>
            <a:ext cx="428625" cy="357505"/>
          </a:xfrm>
          <a:custGeom>
            <a:avLst/>
            <a:gdLst/>
            <a:ahLst/>
            <a:cxnLst/>
            <a:rect l="l" t="t" r="r" b="b"/>
            <a:pathLst>
              <a:path w="428625" h="357504">
                <a:moveTo>
                  <a:pt x="0" y="178562"/>
                </a:moveTo>
                <a:lnTo>
                  <a:pt x="5663" y="137599"/>
                </a:lnTo>
                <a:lnTo>
                  <a:pt x="21795" y="100007"/>
                </a:lnTo>
                <a:lnTo>
                  <a:pt x="47106" y="66854"/>
                </a:lnTo>
                <a:lnTo>
                  <a:pt x="80308" y="39208"/>
                </a:lnTo>
                <a:lnTo>
                  <a:pt x="120113" y="18138"/>
                </a:lnTo>
                <a:lnTo>
                  <a:pt x="165231" y="4712"/>
                </a:lnTo>
                <a:lnTo>
                  <a:pt x="214375" y="0"/>
                </a:lnTo>
                <a:lnTo>
                  <a:pt x="263473" y="4712"/>
                </a:lnTo>
                <a:lnTo>
                  <a:pt x="308558" y="18138"/>
                </a:lnTo>
                <a:lnTo>
                  <a:pt x="348340" y="39208"/>
                </a:lnTo>
                <a:lnTo>
                  <a:pt x="381528" y="66854"/>
                </a:lnTo>
                <a:lnTo>
                  <a:pt x="406832" y="100007"/>
                </a:lnTo>
                <a:lnTo>
                  <a:pt x="422961" y="137599"/>
                </a:lnTo>
                <a:lnTo>
                  <a:pt x="428625" y="178562"/>
                </a:lnTo>
                <a:lnTo>
                  <a:pt x="422961" y="219484"/>
                </a:lnTo>
                <a:lnTo>
                  <a:pt x="406832" y="257060"/>
                </a:lnTo>
                <a:lnTo>
                  <a:pt x="381528" y="290216"/>
                </a:lnTo>
                <a:lnTo>
                  <a:pt x="348340" y="317875"/>
                </a:lnTo>
                <a:lnTo>
                  <a:pt x="308558" y="338963"/>
                </a:lnTo>
                <a:lnTo>
                  <a:pt x="263473" y="352404"/>
                </a:lnTo>
                <a:lnTo>
                  <a:pt x="214375" y="357124"/>
                </a:lnTo>
                <a:lnTo>
                  <a:pt x="165231" y="352404"/>
                </a:lnTo>
                <a:lnTo>
                  <a:pt x="120113" y="338963"/>
                </a:lnTo>
                <a:lnTo>
                  <a:pt x="80308" y="317875"/>
                </a:lnTo>
                <a:lnTo>
                  <a:pt x="47106" y="290216"/>
                </a:lnTo>
                <a:lnTo>
                  <a:pt x="21795" y="257060"/>
                </a:lnTo>
                <a:lnTo>
                  <a:pt x="5663" y="219484"/>
                </a:lnTo>
                <a:lnTo>
                  <a:pt x="0" y="178562"/>
                </a:lnTo>
                <a:close/>
              </a:path>
            </a:pathLst>
          </a:custGeom>
          <a:ln w="12700">
            <a:solidFill>
              <a:srgbClr val="9E3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00626" y="3714750"/>
            <a:ext cx="428625" cy="357505"/>
          </a:xfrm>
          <a:custGeom>
            <a:avLst/>
            <a:gdLst/>
            <a:ahLst/>
            <a:cxnLst/>
            <a:rect l="l" t="t" r="r" b="b"/>
            <a:pathLst>
              <a:path w="428625" h="357504">
                <a:moveTo>
                  <a:pt x="214249" y="0"/>
                </a:moveTo>
                <a:lnTo>
                  <a:pt x="165111" y="4719"/>
                </a:lnTo>
                <a:lnTo>
                  <a:pt x="120011" y="18160"/>
                </a:lnTo>
                <a:lnTo>
                  <a:pt x="80231" y="39248"/>
                </a:lnTo>
                <a:lnTo>
                  <a:pt x="47056" y="66907"/>
                </a:lnTo>
                <a:lnTo>
                  <a:pt x="21769" y="100063"/>
                </a:lnTo>
                <a:lnTo>
                  <a:pt x="5656" y="137639"/>
                </a:lnTo>
                <a:lnTo>
                  <a:pt x="0" y="178562"/>
                </a:lnTo>
                <a:lnTo>
                  <a:pt x="5656" y="219524"/>
                </a:lnTo>
                <a:lnTo>
                  <a:pt x="21769" y="257116"/>
                </a:lnTo>
                <a:lnTo>
                  <a:pt x="47056" y="290269"/>
                </a:lnTo>
                <a:lnTo>
                  <a:pt x="80231" y="317915"/>
                </a:lnTo>
                <a:lnTo>
                  <a:pt x="120011" y="338985"/>
                </a:lnTo>
                <a:lnTo>
                  <a:pt x="165111" y="352411"/>
                </a:lnTo>
                <a:lnTo>
                  <a:pt x="214249" y="357124"/>
                </a:lnTo>
                <a:lnTo>
                  <a:pt x="263393" y="352411"/>
                </a:lnTo>
                <a:lnTo>
                  <a:pt x="308511" y="338985"/>
                </a:lnTo>
                <a:lnTo>
                  <a:pt x="348316" y="317915"/>
                </a:lnTo>
                <a:lnTo>
                  <a:pt x="381518" y="290269"/>
                </a:lnTo>
                <a:lnTo>
                  <a:pt x="406829" y="257116"/>
                </a:lnTo>
                <a:lnTo>
                  <a:pt x="422961" y="219524"/>
                </a:lnTo>
                <a:lnTo>
                  <a:pt x="428625" y="178562"/>
                </a:lnTo>
                <a:lnTo>
                  <a:pt x="422961" y="137639"/>
                </a:lnTo>
                <a:lnTo>
                  <a:pt x="406829" y="100063"/>
                </a:lnTo>
                <a:lnTo>
                  <a:pt x="381518" y="66907"/>
                </a:lnTo>
                <a:lnTo>
                  <a:pt x="348316" y="39248"/>
                </a:lnTo>
                <a:lnTo>
                  <a:pt x="308511" y="18160"/>
                </a:lnTo>
                <a:lnTo>
                  <a:pt x="263393" y="4719"/>
                </a:lnTo>
                <a:lnTo>
                  <a:pt x="214249" y="0"/>
                </a:lnTo>
                <a:close/>
              </a:path>
            </a:pathLst>
          </a:custGeom>
          <a:solidFill>
            <a:srgbClr val="9E3611">
              <a:alpha val="1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00626" y="3714750"/>
            <a:ext cx="428625" cy="357505"/>
          </a:xfrm>
          <a:custGeom>
            <a:avLst/>
            <a:gdLst/>
            <a:ahLst/>
            <a:cxnLst/>
            <a:rect l="l" t="t" r="r" b="b"/>
            <a:pathLst>
              <a:path w="428625" h="357504">
                <a:moveTo>
                  <a:pt x="0" y="178562"/>
                </a:moveTo>
                <a:lnTo>
                  <a:pt x="5656" y="137639"/>
                </a:lnTo>
                <a:lnTo>
                  <a:pt x="21769" y="100063"/>
                </a:lnTo>
                <a:lnTo>
                  <a:pt x="47056" y="66907"/>
                </a:lnTo>
                <a:lnTo>
                  <a:pt x="80231" y="39248"/>
                </a:lnTo>
                <a:lnTo>
                  <a:pt x="120011" y="18160"/>
                </a:lnTo>
                <a:lnTo>
                  <a:pt x="165111" y="4719"/>
                </a:lnTo>
                <a:lnTo>
                  <a:pt x="214249" y="0"/>
                </a:lnTo>
                <a:lnTo>
                  <a:pt x="263393" y="4719"/>
                </a:lnTo>
                <a:lnTo>
                  <a:pt x="308511" y="18160"/>
                </a:lnTo>
                <a:lnTo>
                  <a:pt x="348316" y="39248"/>
                </a:lnTo>
                <a:lnTo>
                  <a:pt x="381518" y="66907"/>
                </a:lnTo>
                <a:lnTo>
                  <a:pt x="406829" y="100063"/>
                </a:lnTo>
                <a:lnTo>
                  <a:pt x="422961" y="137639"/>
                </a:lnTo>
                <a:lnTo>
                  <a:pt x="428625" y="178562"/>
                </a:lnTo>
                <a:lnTo>
                  <a:pt x="422961" y="219524"/>
                </a:lnTo>
                <a:lnTo>
                  <a:pt x="406829" y="257116"/>
                </a:lnTo>
                <a:lnTo>
                  <a:pt x="381518" y="290269"/>
                </a:lnTo>
                <a:lnTo>
                  <a:pt x="348316" y="317915"/>
                </a:lnTo>
                <a:lnTo>
                  <a:pt x="308511" y="338985"/>
                </a:lnTo>
                <a:lnTo>
                  <a:pt x="263393" y="352411"/>
                </a:lnTo>
                <a:lnTo>
                  <a:pt x="214249" y="357124"/>
                </a:lnTo>
                <a:lnTo>
                  <a:pt x="165111" y="352411"/>
                </a:lnTo>
                <a:lnTo>
                  <a:pt x="120011" y="338985"/>
                </a:lnTo>
                <a:lnTo>
                  <a:pt x="80231" y="317915"/>
                </a:lnTo>
                <a:lnTo>
                  <a:pt x="47056" y="290269"/>
                </a:lnTo>
                <a:lnTo>
                  <a:pt x="21769" y="257116"/>
                </a:lnTo>
                <a:lnTo>
                  <a:pt x="5656" y="219524"/>
                </a:lnTo>
                <a:lnTo>
                  <a:pt x="0" y="178562"/>
                </a:lnTo>
                <a:close/>
              </a:path>
            </a:pathLst>
          </a:custGeom>
          <a:ln w="12700">
            <a:solidFill>
              <a:srgbClr val="9E3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7187" y="4643437"/>
            <a:ext cx="5000625" cy="10715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72251" y="1642998"/>
            <a:ext cx="2785999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625" y="3286125"/>
            <a:ext cx="4981575" cy="828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9144" y="1346"/>
            <a:ext cx="752157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Instruksi ADD/SUB </a:t>
            </a:r>
            <a:r>
              <a:rPr spc="5" dirty="0"/>
              <a:t>–</a:t>
            </a:r>
            <a:r>
              <a:rPr spc="-110" dirty="0"/>
              <a:t> </a:t>
            </a:r>
            <a:r>
              <a:rPr dirty="0"/>
              <a:t>ADD/SUB(T6)</a:t>
            </a:r>
          </a:p>
        </p:txBody>
      </p:sp>
      <p:sp>
        <p:nvSpPr>
          <p:cNvPr id="4" name="object 4"/>
          <p:cNvSpPr/>
          <p:nvPr/>
        </p:nvSpPr>
        <p:spPr>
          <a:xfrm>
            <a:off x="981075" y="831850"/>
            <a:ext cx="3429000" cy="2428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71876" y="3786123"/>
            <a:ext cx="428625" cy="357505"/>
          </a:xfrm>
          <a:custGeom>
            <a:avLst/>
            <a:gdLst/>
            <a:ahLst/>
            <a:cxnLst/>
            <a:rect l="l" t="t" r="r" b="b"/>
            <a:pathLst>
              <a:path w="428625" h="357504">
                <a:moveTo>
                  <a:pt x="214249" y="0"/>
                </a:moveTo>
                <a:lnTo>
                  <a:pt x="165111" y="4719"/>
                </a:lnTo>
                <a:lnTo>
                  <a:pt x="120011" y="18163"/>
                </a:lnTo>
                <a:lnTo>
                  <a:pt x="80231" y="39258"/>
                </a:lnTo>
                <a:lnTo>
                  <a:pt x="47056" y="66931"/>
                </a:lnTo>
                <a:lnTo>
                  <a:pt x="21769" y="100109"/>
                </a:lnTo>
                <a:lnTo>
                  <a:pt x="5656" y="137719"/>
                </a:lnTo>
                <a:lnTo>
                  <a:pt x="0" y="178688"/>
                </a:lnTo>
                <a:lnTo>
                  <a:pt x="5656" y="219611"/>
                </a:lnTo>
                <a:lnTo>
                  <a:pt x="21769" y="257187"/>
                </a:lnTo>
                <a:lnTo>
                  <a:pt x="47056" y="290343"/>
                </a:lnTo>
                <a:lnTo>
                  <a:pt x="80231" y="318002"/>
                </a:lnTo>
                <a:lnTo>
                  <a:pt x="120011" y="339090"/>
                </a:lnTo>
                <a:lnTo>
                  <a:pt x="165111" y="352531"/>
                </a:lnTo>
                <a:lnTo>
                  <a:pt x="214249" y="357250"/>
                </a:lnTo>
                <a:lnTo>
                  <a:pt x="263393" y="352531"/>
                </a:lnTo>
                <a:lnTo>
                  <a:pt x="308511" y="339090"/>
                </a:lnTo>
                <a:lnTo>
                  <a:pt x="348316" y="318002"/>
                </a:lnTo>
                <a:lnTo>
                  <a:pt x="381518" y="290343"/>
                </a:lnTo>
                <a:lnTo>
                  <a:pt x="406829" y="257187"/>
                </a:lnTo>
                <a:lnTo>
                  <a:pt x="422961" y="219611"/>
                </a:lnTo>
                <a:lnTo>
                  <a:pt x="428625" y="178688"/>
                </a:lnTo>
                <a:lnTo>
                  <a:pt x="422961" y="137719"/>
                </a:lnTo>
                <a:lnTo>
                  <a:pt x="406829" y="100109"/>
                </a:lnTo>
                <a:lnTo>
                  <a:pt x="381518" y="66931"/>
                </a:lnTo>
                <a:lnTo>
                  <a:pt x="348316" y="39258"/>
                </a:lnTo>
                <a:lnTo>
                  <a:pt x="308511" y="18163"/>
                </a:lnTo>
                <a:lnTo>
                  <a:pt x="263393" y="4719"/>
                </a:lnTo>
                <a:lnTo>
                  <a:pt x="214249" y="0"/>
                </a:lnTo>
                <a:close/>
              </a:path>
            </a:pathLst>
          </a:custGeom>
          <a:solidFill>
            <a:srgbClr val="9E3611">
              <a:alpha val="1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1876" y="3786123"/>
            <a:ext cx="428625" cy="357505"/>
          </a:xfrm>
          <a:custGeom>
            <a:avLst/>
            <a:gdLst/>
            <a:ahLst/>
            <a:cxnLst/>
            <a:rect l="l" t="t" r="r" b="b"/>
            <a:pathLst>
              <a:path w="428625" h="357504">
                <a:moveTo>
                  <a:pt x="0" y="178688"/>
                </a:moveTo>
                <a:lnTo>
                  <a:pt x="5656" y="137719"/>
                </a:lnTo>
                <a:lnTo>
                  <a:pt x="21769" y="100109"/>
                </a:lnTo>
                <a:lnTo>
                  <a:pt x="47056" y="66931"/>
                </a:lnTo>
                <a:lnTo>
                  <a:pt x="80231" y="39258"/>
                </a:lnTo>
                <a:lnTo>
                  <a:pt x="120011" y="18163"/>
                </a:lnTo>
                <a:lnTo>
                  <a:pt x="165111" y="4719"/>
                </a:lnTo>
                <a:lnTo>
                  <a:pt x="214249" y="0"/>
                </a:lnTo>
                <a:lnTo>
                  <a:pt x="263393" y="4719"/>
                </a:lnTo>
                <a:lnTo>
                  <a:pt x="308511" y="18163"/>
                </a:lnTo>
                <a:lnTo>
                  <a:pt x="348316" y="39258"/>
                </a:lnTo>
                <a:lnTo>
                  <a:pt x="381518" y="66931"/>
                </a:lnTo>
                <a:lnTo>
                  <a:pt x="406829" y="100109"/>
                </a:lnTo>
                <a:lnTo>
                  <a:pt x="422961" y="137719"/>
                </a:lnTo>
                <a:lnTo>
                  <a:pt x="428625" y="178688"/>
                </a:lnTo>
                <a:lnTo>
                  <a:pt x="422961" y="219611"/>
                </a:lnTo>
                <a:lnTo>
                  <a:pt x="406829" y="257187"/>
                </a:lnTo>
                <a:lnTo>
                  <a:pt x="381518" y="290343"/>
                </a:lnTo>
                <a:lnTo>
                  <a:pt x="348316" y="318002"/>
                </a:lnTo>
                <a:lnTo>
                  <a:pt x="308511" y="339090"/>
                </a:lnTo>
                <a:lnTo>
                  <a:pt x="263393" y="352531"/>
                </a:lnTo>
                <a:lnTo>
                  <a:pt x="214249" y="357250"/>
                </a:lnTo>
                <a:lnTo>
                  <a:pt x="165111" y="352531"/>
                </a:lnTo>
                <a:lnTo>
                  <a:pt x="120011" y="339090"/>
                </a:lnTo>
                <a:lnTo>
                  <a:pt x="80231" y="318002"/>
                </a:lnTo>
                <a:lnTo>
                  <a:pt x="47056" y="290343"/>
                </a:lnTo>
                <a:lnTo>
                  <a:pt x="21769" y="257187"/>
                </a:lnTo>
                <a:lnTo>
                  <a:pt x="5656" y="219611"/>
                </a:lnTo>
                <a:lnTo>
                  <a:pt x="0" y="178688"/>
                </a:lnTo>
                <a:close/>
              </a:path>
            </a:pathLst>
          </a:custGeom>
          <a:ln w="12700">
            <a:solidFill>
              <a:srgbClr val="9E3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14876" y="3786123"/>
            <a:ext cx="428625" cy="357505"/>
          </a:xfrm>
          <a:custGeom>
            <a:avLst/>
            <a:gdLst/>
            <a:ahLst/>
            <a:cxnLst/>
            <a:rect l="l" t="t" r="r" b="b"/>
            <a:pathLst>
              <a:path w="428625" h="357504">
                <a:moveTo>
                  <a:pt x="214249" y="0"/>
                </a:moveTo>
                <a:lnTo>
                  <a:pt x="165111" y="4719"/>
                </a:lnTo>
                <a:lnTo>
                  <a:pt x="120011" y="18163"/>
                </a:lnTo>
                <a:lnTo>
                  <a:pt x="80231" y="39258"/>
                </a:lnTo>
                <a:lnTo>
                  <a:pt x="47056" y="66931"/>
                </a:lnTo>
                <a:lnTo>
                  <a:pt x="21769" y="100109"/>
                </a:lnTo>
                <a:lnTo>
                  <a:pt x="5656" y="137719"/>
                </a:lnTo>
                <a:lnTo>
                  <a:pt x="0" y="178688"/>
                </a:lnTo>
                <a:lnTo>
                  <a:pt x="5656" y="219611"/>
                </a:lnTo>
                <a:lnTo>
                  <a:pt x="21769" y="257187"/>
                </a:lnTo>
                <a:lnTo>
                  <a:pt x="47056" y="290343"/>
                </a:lnTo>
                <a:lnTo>
                  <a:pt x="80231" y="318002"/>
                </a:lnTo>
                <a:lnTo>
                  <a:pt x="120011" y="339090"/>
                </a:lnTo>
                <a:lnTo>
                  <a:pt x="165111" y="352531"/>
                </a:lnTo>
                <a:lnTo>
                  <a:pt x="214249" y="357250"/>
                </a:lnTo>
                <a:lnTo>
                  <a:pt x="263393" y="352531"/>
                </a:lnTo>
                <a:lnTo>
                  <a:pt x="308511" y="339090"/>
                </a:lnTo>
                <a:lnTo>
                  <a:pt x="348316" y="318002"/>
                </a:lnTo>
                <a:lnTo>
                  <a:pt x="381518" y="290343"/>
                </a:lnTo>
                <a:lnTo>
                  <a:pt x="406829" y="257187"/>
                </a:lnTo>
                <a:lnTo>
                  <a:pt x="422961" y="219611"/>
                </a:lnTo>
                <a:lnTo>
                  <a:pt x="428625" y="178688"/>
                </a:lnTo>
                <a:lnTo>
                  <a:pt x="422961" y="137719"/>
                </a:lnTo>
                <a:lnTo>
                  <a:pt x="406829" y="100109"/>
                </a:lnTo>
                <a:lnTo>
                  <a:pt x="381518" y="66931"/>
                </a:lnTo>
                <a:lnTo>
                  <a:pt x="348316" y="39258"/>
                </a:lnTo>
                <a:lnTo>
                  <a:pt x="308511" y="18163"/>
                </a:lnTo>
                <a:lnTo>
                  <a:pt x="263393" y="4719"/>
                </a:lnTo>
                <a:lnTo>
                  <a:pt x="214249" y="0"/>
                </a:lnTo>
                <a:close/>
              </a:path>
            </a:pathLst>
          </a:custGeom>
          <a:solidFill>
            <a:srgbClr val="9E3611">
              <a:alpha val="1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14876" y="3786123"/>
            <a:ext cx="428625" cy="357505"/>
          </a:xfrm>
          <a:custGeom>
            <a:avLst/>
            <a:gdLst/>
            <a:ahLst/>
            <a:cxnLst/>
            <a:rect l="l" t="t" r="r" b="b"/>
            <a:pathLst>
              <a:path w="428625" h="357504">
                <a:moveTo>
                  <a:pt x="0" y="178688"/>
                </a:moveTo>
                <a:lnTo>
                  <a:pt x="5656" y="137719"/>
                </a:lnTo>
                <a:lnTo>
                  <a:pt x="21769" y="100109"/>
                </a:lnTo>
                <a:lnTo>
                  <a:pt x="47056" y="66931"/>
                </a:lnTo>
                <a:lnTo>
                  <a:pt x="80231" y="39258"/>
                </a:lnTo>
                <a:lnTo>
                  <a:pt x="120011" y="18163"/>
                </a:lnTo>
                <a:lnTo>
                  <a:pt x="165111" y="4719"/>
                </a:lnTo>
                <a:lnTo>
                  <a:pt x="214249" y="0"/>
                </a:lnTo>
                <a:lnTo>
                  <a:pt x="263393" y="4719"/>
                </a:lnTo>
                <a:lnTo>
                  <a:pt x="308511" y="18163"/>
                </a:lnTo>
                <a:lnTo>
                  <a:pt x="348316" y="39258"/>
                </a:lnTo>
                <a:lnTo>
                  <a:pt x="381518" y="66931"/>
                </a:lnTo>
                <a:lnTo>
                  <a:pt x="406829" y="100109"/>
                </a:lnTo>
                <a:lnTo>
                  <a:pt x="422961" y="137719"/>
                </a:lnTo>
                <a:lnTo>
                  <a:pt x="428625" y="178688"/>
                </a:lnTo>
                <a:lnTo>
                  <a:pt x="422961" y="219611"/>
                </a:lnTo>
                <a:lnTo>
                  <a:pt x="406829" y="257187"/>
                </a:lnTo>
                <a:lnTo>
                  <a:pt x="381518" y="290343"/>
                </a:lnTo>
                <a:lnTo>
                  <a:pt x="348316" y="318002"/>
                </a:lnTo>
                <a:lnTo>
                  <a:pt x="308511" y="339090"/>
                </a:lnTo>
                <a:lnTo>
                  <a:pt x="263393" y="352531"/>
                </a:lnTo>
                <a:lnTo>
                  <a:pt x="214249" y="357250"/>
                </a:lnTo>
                <a:lnTo>
                  <a:pt x="165111" y="352531"/>
                </a:lnTo>
                <a:lnTo>
                  <a:pt x="120011" y="339090"/>
                </a:lnTo>
                <a:lnTo>
                  <a:pt x="80231" y="318002"/>
                </a:lnTo>
                <a:lnTo>
                  <a:pt x="47056" y="290343"/>
                </a:lnTo>
                <a:lnTo>
                  <a:pt x="21769" y="257187"/>
                </a:lnTo>
                <a:lnTo>
                  <a:pt x="5656" y="219611"/>
                </a:lnTo>
                <a:lnTo>
                  <a:pt x="0" y="178688"/>
                </a:lnTo>
                <a:close/>
              </a:path>
            </a:pathLst>
          </a:custGeom>
          <a:ln w="12700">
            <a:solidFill>
              <a:srgbClr val="9E3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29376" y="1928876"/>
            <a:ext cx="2643124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28876" y="4286250"/>
            <a:ext cx="2214499" cy="228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95517" y="5887313"/>
            <a:ext cx="1791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Untuk SUB,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SU</a:t>
            </a:r>
            <a:r>
              <a:rPr sz="18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38548" y="4067809"/>
            <a:ext cx="1576705" cy="1861820"/>
          </a:xfrm>
          <a:custGeom>
            <a:avLst/>
            <a:gdLst/>
            <a:ahLst/>
            <a:cxnLst/>
            <a:rect l="l" t="t" r="r" b="b"/>
            <a:pathLst>
              <a:path w="1576704" h="1861820">
                <a:moveTo>
                  <a:pt x="1483995" y="1815287"/>
                </a:moveTo>
                <a:lnTo>
                  <a:pt x="1480312" y="1817014"/>
                </a:lnTo>
                <a:lnTo>
                  <a:pt x="1478026" y="1823631"/>
                </a:lnTo>
                <a:lnTo>
                  <a:pt x="1479803" y="1827263"/>
                </a:lnTo>
                <a:lnTo>
                  <a:pt x="1576451" y="1861527"/>
                </a:lnTo>
                <a:lnTo>
                  <a:pt x="1575485" y="1856028"/>
                </a:lnTo>
                <a:lnTo>
                  <a:pt x="1563497" y="1856028"/>
                </a:lnTo>
                <a:lnTo>
                  <a:pt x="1548293" y="1838060"/>
                </a:lnTo>
                <a:lnTo>
                  <a:pt x="1483995" y="1815287"/>
                </a:lnTo>
                <a:close/>
              </a:path>
              <a:path w="1576704" h="1861820">
                <a:moveTo>
                  <a:pt x="1548293" y="1838060"/>
                </a:moveTo>
                <a:lnTo>
                  <a:pt x="1563497" y="1856028"/>
                </a:lnTo>
                <a:lnTo>
                  <a:pt x="1567058" y="1853006"/>
                </a:lnTo>
                <a:lnTo>
                  <a:pt x="1562100" y="1853006"/>
                </a:lnTo>
                <a:lnTo>
                  <a:pt x="1560202" y="1842278"/>
                </a:lnTo>
                <a:lnTo>
                  <a:pt x="1548293" y="1838060"/>
                </a:lnTo>
                <a:close/>
              </a:path>
              <a:path w="1576704" h="1861820">
                <a:moveTo>
                  <a:pt x="1555368" y="1758162"/>
                </a:moveTo>
                <a:lnTo>
                  <a:pt x="1548511" y="1759369"/>
                </a:lnTo>
                <a:lnTo>
                  <a:pt x="1546225" y="1762671"/>
                </a:lnTo>
                <a:lnTo>
                  <a:pt x="1546733" y="1766125"/>
                </a:lnTo>
                <a:lnTo>
                  <a:pt x="1558023" y="1829961"/>
                </a:lnTo>
                <a:lnTo>
                  <a:pt x="1573149" y="1847837"/>
                </a:lnTo>
                <a:lnTo>
                  <a:pt x="1563497" y="1856028"/>
                </a:lnTo>
                <a:lnTo>
                  <a:pt x="1575485" y="1856028"/>
                </a:lnTo>
                <a:lnTo>
                  <a:pt x="1559305" y="1763915"/>
                </a:lnTo>
                <a:lnTo>
                  <a:pt x="1558671" y="1760461"/>
                </a:lnTo>
                <a:lnTo>
                  <a:pt x="1555368" y="1758162"/>
                </a:lnTo>
                <a:close/>
              </a:path>
              <a:path w="1576704" h="1861820">
                <a:moveTo>
                  <a:pt x="1560202" y="1842278"/>
                </a:moveTo>
                <a:lnTo>
                  <a:pt x="1562100" y="1853006"/>
                </a:lnTo>
                <a:lnTo>
                  <a:pt x="1570481" y="1845919"/>
                </a:lnTo>
                <a:lnTo>
                  <a:pt x="1560202" y="1842278"/>
                </a:lnTo>
                <a:close/>
              </a:path>
              <a:path w="1576704" h="1861820">
                <a:moveTo>
                  <a:pt x="1558023" y="1829961"/>
                </a:moveTo>
                <a:lnTo>
                  <a:pt x="1560202" y="1842278"/>
                </a:lnTo>
                <a:lnTo>
                  <a:pt x="1570481" y="1845919"/>
                </a:lnTo>
                <a:lnTo>
                  <a:pt x="1562100" y="1853006"/>
                </a:lnTo>
                <a:lnTo>
                  <a:pt x="1567058" y="1853006"/>
                </a:lnTo>
                <a:lnTo>
                  <a:pt x="1573149" y="1847837"/>
                </a:lnTo>
                <a:lnTo>
                  <a:pt x="1558023" y="1829961"/>
                </a:lnTo>
                <a:close/>
              </a:path>
              <a:path w="1576704" h="1861820">
                <a:moveTo>
                  <a:pt x="9651" y="0"/>
                </a:moveTo>
                <a:lnTo>
                  <a:pt x="0" y="8254"/>
                </a:lnTo>
                <a:lnTo>
                  <a:pt x="1548293" y="1838060"/>
                </a:lnTo>
                <a:lnTo>
                  <a:pt x="1560202" y="1842278"/>
                </a:lnTo>
                <a:lnTo>
                  <a:pt x="1558023" y="1829961"/>
                </a:lnTo>
                <a:lnTo>
                  <a:pt x="96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144" y="1346"/>
            <a:ext cx="286639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Instruksi</a:t>
            </a:r>
            <a:r>
              <a:rPr spc="-130" dirty="0"/>
              <a:t> </a:t>
            </a:r>
            <a:r>
              <a:rPr spc="-5" dirty="0"/>
              <a:t>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844" y="841470"/>
            <a:ext cx="6271895" cy="90360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57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25" dirty="0">
                <a:latin typeface="Perpetua"/>
                <a:cs typeface="Perpetua"/>
              </a:rPr>
              <a:t>Hanya </a:t>
            </a:r>
            <a:r>
              <a:rPr sz="2600" spc="-10" dirty="0">
                <a:latin typeface="Perpetua"/>
                <a:cs typeface="Perpetua"/>
              </a:rPr>
              <a:t>perlu </a:t>
            </a:r>
            <a:r>
              <a:rPr sz="2600" spc="-5" dirty="0">
                <a:latin typeface="Perpetua"/>
                <a:cs typeface="Perpetua"/>
              </a:rPr>
              <a:t>1 </a:t>
            </a:r>
            <a:r>
              <a:rPr sz="2600" spc="-10" dirty="0">
                <a:latin typeface="Perpetua"/>
                <a:cs typeface="Perpetua"/>
              </a:rPr>
              <a:t>tahap </a:t>
            </a:r>
            <a:r>
              <a:rPr sz="2600" spc="-5" dirty="0">
                <a:latin typeface="Perpetua"/>
                <a:cs typeface="Perpetua"/>
              </a:rPr>
              <a:t>T4</a:t>
            </a:r>
            <a:r>
              <a:rPr sz="2600" spc="-2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:</a:t>
            </a:r>
            <a:endParaRPr sz="2600">
              <a:latin typeface="Perpetua"/>
              <a:cs typeface="Perpetua"/>
            </a:endParaRPr>
          </a:p>
          <a:p>
            <a:pPr marL="560705" lvl="1" indent="-228600">
              <a:lnSpc>
                <a:spcPct val="100000"/>
              </a:lnSpc>
              <a:spcBef>
                <a:spcPts val="440"/>
              </a:spcBef>
              <a:buClr>
                <a:srgbClr val="9B2C1F"/>
              </a:buClr>
              <a:buSzPct val="85416"/>
              <a:buFont typeface="Wingdings 2"/>
              <a:buChar char=""/>
              <a:tabLst>
                <a:tab pos="561340" algn="l"/>
              </a:tabLst>
            </a:pPr>
            <a:r>
              <a:rPr sz="2400" dirty="0">
                <a:latin typeface="Perpetua"/>
                <a:cs typeface="Perpetua"/>
              </a:rPr>
              <a:t>Pindahkan </a:t>
            </a:r>
            <a:r>
              <a:rPr sz="2400" spc="-5" dirty="0">
                <a:latin typeface="Perpetua"/>
                <a:cs typeface="Perpetua"/>
              </a:rPr>
              <a:t>data </a:t>
            </a:r>
            <a:r>
              <a:rPr sz="2400" spc="10" dirty="0">
                <a:latin typeface="Perpetua"/>
                <a:cs typeface="Perpetua"/>
              </a:rPr>
              <a:t>dari </a:t>
            </a:r>
            <a:r>
              <a:rPr sz="2400" spc="-5" dirty="0">
                <a:latin typeface="Perpetua"/>
                <a:cs typeface="Perpetua"/>
              </a:rPr>
              <a:t>akumulator </a:t>
            </a:r>
            <a:r>
              <a:rPr sz="2400" spc="-25" dirty="0">
                <a:latin typeface="Perpetua"/>
                <a:cs typeface="Perpetua"/>
              </a:rPr>
              <a:t>ke </a:t>
            </a:r>
            <a:r>
              <a:rPr sz="2400" dirty="0">
                <a:latin typeface="Perpetua"/>
                <a:cs typeface="Perpetua"/>
              </a:rPr>
              <a:t>register</a:t>
            </a:r>
            <a:r>
              <a:rPr sz="2400" spc="-12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keluaran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7375" y="2214498"/>
            <a:ext cx="2428875" cy="1857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8687" y="4143375"/>
            <a:ext cx="3000375" cy="714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7500" y="4429125"/>
            <a:ext cx="285750" cy="357505"/>
          </a:xfrm>
          <a:custGeom>
            <a:avLst/>
            <a:gdLst/>
            <a:ahLst/>
            <a:cxnLst/>
            <a:rect l="l" t="t" r="r" b="b"/>
            <a:pathLst>
              <a:path w="285750" h="357504">
                <a:moveTo>
                  <a:pt x="142875" y="0"/>
                </a:moveTo>
                <a:lnTo>
                  <a:pt x="104907" y="6382"/>
                </a:lnTo>
                <a:lnTo>
                  <a:pt x="70781" y="24393"/>
                </a:lnTo>
                <a:lnTo>
                  <a:pt x="41862" y="52324"/>
                </a:lnTo>
                <a:lnTo>
                  <a:pt x="19515" y="88467"/>
                </a:lnTo>
                <a:lnTo>
                  <a:pt x="5106" y="131115"/>
                </a:lnTo>
                <a:lnTo>
                  <a:pt x="0" y="178562"/>
                </a:lnTo>
                <a:lnTo>
                  <a:pt x="5106" y="226052"/>
                </a:lnTo>
                <a:lnTo>
                  <a:pt x="19515" y="268713"/>
                </a:lnTo>
                <a:lnTo>
                  <a:pt x="41862" y="304847"/>
                </a:lnTo>
                <a:lnTo>
                  <a:pt x="70781" y="332758"/>
                </a:lnTo>
                <a:lnTo>
                  <a:pt x="104907" y="350749"/>
                </a:lnTo>
                <a:lnTo>
                  <a:pt x="142875" y="357124"/>
                </a:lnTo>
                <a:lnTo>
                  <a:pt x="180842" y="350749"/>
                </a:lnTo>
                <a:lnTo>
                  <a:pt x="214968" y="332758"/>
                </a:lnTo>
                <a:lnTo>
                  <a:pt x="243887" y="304847"/>
                </a:lnTo>
                <a:lnTo>
                  <a:pt x="266234" y="268713"/>
                </a:lnTo>
                <a:lnTo>
                  <a:pt x="280643" y="226052"/>
                </a:lnTo>
                <a:lnTo>
                  <a:pt x="285750" y="178562"/>
                </a:lnTo>
                <a:lnTo>
                  <a:pt x="280643" y="131115"/>
                </a:lnTo>
                <a:lnTo>
                  <a:pt x="266234" y="88467"/>
                </a:lnTo>
                <a:lnTo>
                  <a:pt x="243887" y="52324"/>
                </a:lnTo>
                <a:lnTo>
                  <a:pt x="214968" y="24393"/>
                </a:lnTo>
                <a:lnTo>
                  <a:pt x="180842" y="6382"/>
                </a:lnTo>
                <a:lnTo>
                  <a:pt x="142875" y="0"/>
                </a:lnTo>
                <a:close/>
              </a:path>
            </a:pathLst>
          </a:custGeom>
          <a:solidFill>
            <a:srgbClr val="9E3611">
              <a:alpha val="1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7500" y="4429125"/>
            <a:ext cx="285750" cy="357505"/>
          </a:xfrm>
          <a:custGeom>
            <a:avLst/>
            <a:gdLst/>
            <a:ahLst/>
            <a:cxnLst/>
            <a:rect l="l" t="t" r="r" b="b"/>
            <a:pathLst>
              <a:path w="285750" h="357504">
                <a:moveTo>
                  <a:pt x="0" y="178562"/>
                </a:moveTo>
                <a:lnTo>
                  <a:pt x="5106" y="131115"/>
                </a:lnTo>
                <a:lnTo>
                  <a:pt x="19515" y="88467"/>
                </a:lnTo>
                <a:lnTo>
                  <a:pt x="41862" y="52323"/>
                </a:lnTo>
                <a:lnTo>
                  <a:pt x="70781" y="24393"/>
                </a:lnTo>
                <a:lnTo>
                  <a:pt x="104907" y="6382"/>
                </a:lnTo>
                <a:lnTo>
                  <a:pt x="142875" y="0"/>
                </a:lnTo>
                <a:lnTo>
                  <a:pt x="180842" y="6382"/>
                </a:lnTo>
                <a:lnTo>
                  <a:pt x="214968" y="24393"/>
                </a:lnTo>
                <a:lnTo>
                  <a:pt x="243887" y="52324"/>
                </a:lnTo>
                <a:lnTo>
                  <a:pt x="266234" y="88467"/>
                </a:lnTo>
                <a:lnTo>
                  <a:pt x="280643" y="131115"/>
                </a:lnTo>
                <a:lnTo>
                  <a:pt x="285750" y="178562"/>
                </a:lnTo>
                <a:lnTo>
                  <a:pt x="280643" y="226052"/>
                </a:lnTo>
                <a:lnTo>
                  <a:pt x="266234" y="268713"/>
                </a:lnTo>
                <a:lnTo>
                  <a:pt x="243887" y="304847"/>
                </a:lnTo>
                <a:lnTo>
                  <a:pt x="214968" y="332758"/>
                </a:lnTo>
                <a:lnTo>
                  <a:pt x="180842" y="350749"/>
                </a:lnTo>
                <a:lnTo>
                  <a:pt x="142875" y="357124"/>
                </a:lnTo>
                <a:lnTo>
                  <a:pt x="104907" y="350749"/>
                </a:lnTo>
                <a:lnTo>
                  <a:pt x="70781" y="332758"/>
                </a:lnTo>
                <a:lnTo>
                  <a:pt x="41862" y="304847"/>
                </a:lnTo>
                <a:lnTo>
                  <a:pt x="19515" y="268713"/>
                </a:lnTo>
                <a:lnTo>
                  <a:pt x="5106" y="226052"/>
                </a:lnTo>
                <a:lnTo>
                  <a:pt x="0" y="178562"/>
                </a:lnTo>
                <a:close/>
              </a:path>
            </a:pathLst>
          </a:custGeom>
          <a:ln w="12700">
            <a:solidFill>
              <a:srgbClr val="9E3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14750" y="4429125"/>
            <a:ext cx="285750" cy="357505"/>
          </a:xfrm>
          <a:custGeom>
            <a:avLst/>
            <a:gdLst/>
            <a:ahLst/>
            <a:cxnLst/>
            <a:rect l="l" t="t" r="r" b="b"/>
            <a:pathLst>
              <a:path w="285750" h="357504">
                <a:moveTo>
                  <a:pt x="142875" y="0"/>
                </a:moveTo>
                <a:lnTo>
                  <a:pt x="104907" y="6382"/>
                </a:lnTo>
                <a:lnTo>
                  <a:pt x="70781" y="24393"/>
                </a:lnTo>
                <a:lnTo>
                  <a:pt x="41862" y="52324"/>
                </a:lnTo>
                <a:lnTo>
                  <a:pt x="19515" y="88467"/>
                </a:lnTo>
                <a:lnTo>
                  <a:pt x="5106" y="131115"/>
                </a:lnTo>
                <a:lnTo>
                  <a:pt x="0" y="178562"/>
                </a:lnTo>
                <a:lnTo>
                  <a:pt x="5106" y="226052"/>
                </a:lnTo>
                <a:lnTo>
                  <a:pt x="19515" y="268713"/>
                </a:lnTo>
                <a:lnTo>
                  <a:pt x="41862" y="304847"/>
                </a:lnTo>
                <a:lnTo>
                  <a:pt x="70781" y="332758"/>
                </a:lnTo>
                <a:lnTo>
                  <a:pt x="104907" y="350749"/>
                </a:lnTo>
                <a:lnTo>
                  <a:pt x="142875" y="357124"/>
                </a:lnTo>
                <a:lnTo>
                  <a:pt x="180842" y="350749"/>
                </a:lnTo>
                <a:lnTo>
                  <a:pt x="214968" y="332758"/>
                </a:lnTo>
                <a:lnTo>
                  <a:pt x="243887" y="304847"/>
                </a:lnTo>
                <a:lnTo>
                  <a:pt x="266234" y="268713"/>
                </a:lnTo>
                <a:lnTo>
                  <a:pt x="280643" y="226052"/>
                </a:lnTo>
                <a:lnTo>
                  <a:pt x="285750" y="178562"/>
                </a:lnTo>
                <a:lnTo>
                  <a:pt x="280643" y="131115"/>
                </a:lnTo>
                <a:lnTo>
                  <a:pt x="266234" y="88467"/>
                </a:lnTo>
                <a:lnTo>
                  <a:pt x="243887" y="52324"/>
                </a:lnTo>
                <a:lnTo>
                  <a:pt x="214968" y="24393"/>
                </a:lnTo>
                <a:lnTo>
                  <a:pt x="180842" y="6382"/>
                </a:lnTo>
                <a:lnTo>
                  <a:pt x="142875" y="0"/>
                </a:lnTo>
                <a:close/>
              </a:path>
            </a:pathLst>
          </a:custGeom>
          <a:solidFill>
            <a:srgbClr val="9E3611">
              <a:alpha val="1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14750" y="4429125"/>
            <a:ext cx="285750" cy="357505"/>
          </a:xfrm>
          <a:custGeom>
            <a:avLst/>
            <a:gdLst/>
            <a:ahLst/>
            <a:cxnLst/>
            <a:rect l="l" t="t" r="r" b="b"/>
            <a:pathLst>
              <a:path w="285750" h="357504">
                <a:moveTo>
                  <a:pt x="0" y="178562"/>
                </a:moveTo>
                <a:lnTo>
                  <a:pt x="5106" y="131115"/>
                </a:lnTo>
                <a:lnTo>
                  <a:pt x="19515" y="88467"/>
                </a:lnTo>
                <a:lnTo>
                  <a:pt x="41862" y="52323"/>
                </a:lnTo>
                <a:lnTo>
                  <a:pt x="70781" y="24393"/>
                </a:lnTo>
                <a:lnTo>
                  <a:pt x="104907" y="6382"/>
                </a:lnTo>
                <a:lnTo>
                  <a:pt x="142875" y="0"/>
                </a:lnTo>
                <a:lnTo>
                  <a:pt x="180842" y="6382"/>
                </a:lnTo>
                <a:lnTo>
                  <a:pt x="214968" y="24393"/>
                </a:lnTo>
                <a:lnTo>
                  <a:pt x="243887" y="52324"/>
                </a:lnTo>
                <a:lnTo>
                  <a:pt x="266234" y="88467"/>
                </a:lnTo>
                <a:lnTo>
                  <a:pt x="280643" y="131115"/>
                </a:lnTo>
                <a:lnTo>
                  <a:pt x="285750" y="178562"/>
                </a:lnTo>
                <a:lnTo>
                  <a:pt x="280643" y="226052"/>
                </a:lnTo>
                <a:lnTo>
                  <a:pt x="266234" y="268713"/>
                </a:lnTo>
                <a:lnTo>
                  <a:pt x="243887" y="304847"/>
                </a:lnTo>
                <a:lnTo>
                  <a:pt x="214968" y="332758"/>
                </a:lnTo>
                <a:lnTo>
                  <a:pt x="180842" y="350749"/>
                </a:lnTo>
                <a:lnTo>
                  <a:pt x="142875" y="357124"/>
                </a:lnTo>
                <a:lnTo>
                  <a:pt x="104907" y="350749"/>
                </a:lnTo>
                <a:lnTo>
                  <a:pt x="70781" y="332758"/>
                </a:lnTo>
                <a:lnTo>
                  <a:pt x="41862" y="304847"/>
                </a:lnTo>
                <a:lnTo>
                  <a:pt x="19515" y="268713"/>
                </a:lnTo>
                <a:lnTo>
                  <a:pt x="5106" y="226052"/>
                </a:lnTo>
                <a:lnTo>
                  <a:pt x="0" y="178562"/>
                </a:lnTo>
                <a:close/>
              </a:path>
            </a:pathLst>
          </a:custGeom>
          <a:ln w="12700">
            <a:solidFill>
              <a:srgbClr val="9E3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57375" y="5000625"/>
            <a:ext cx="2214499" cy="15716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71998" y="2071687"/>
            <a:ext cx="3500374" cy="4000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144" y="1346"/>
            <a:ext cx="524446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5" dirty="0"/>
              <a:t>Controller-Sequencer</a:t>
            </a:r>
            <a:r>
              <a:rPr spc="-60" dirty="0"/>
              <a:t> </a:t>
            </a:r>
            <a:r>
              <a:rPr spc="-5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844" y="1051382"/>
            <a:ext cx="7442834" cy="4888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Merupakan </a:t>
            </a:r>
            <a:r>
              <a:rPr sz="2600" dirty="0">
                <a:latin typeface="Perpetua"/>
                <a:cs typeface="Perpetua"/>
              </a:rPr>
              <a:t>register</a:t>
            </a:r>
            <a:r>
              <a:rPr sz="2600" spc="8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pengendali/pengurut</a:t>
            </a:r>
            <a:endParaRPr sz="2600">
              <a:latin typeface="Perpetua"/>
              <a:cs typeface="Perpetua"/>
            </a:endParaRPr>
          </a:p>
          <a:p>
            <a:pPr marL="287020" indent="-274320">
              <a:lnSpc>
                <a:spcPct val="100000"/>
              </a:lnSpc>
              <a:spcBef>
                <a:spcPts val="216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30" dirty="0">
                <a:latin typeface="Perpetua"/>
                <a:cs typeface="Perpetua"/>
              </a:rPr>
              <a:t>Pada </a:t>
            </a:r>
            <a:r>
              <a:rPr sz="2600" spc="-15" dirty="0">
                <a:latin typeface="Perpetua"/>
                <a:cs typeface="Perpetua"/>
              </a:rPr>
              <a:t>komputer </a:t>
            </a:r>
            <a:r>
              <a:rPr sz="2600" dirty="0">
                <a:latin typeface="Perpetua"/>
                <a:cs typeface="Perpetua"/>
              </a:rPr>
              <a:t>modern, bagian </a:t>
            </a:r>
            <a:r>
              <a:rPr sz="2600" spc="-5" dirty="0">
                <a:latin typeface="Perpetua"/>
                <a:cs typeface="Perpetua"/>
              </a:rPr>
              <a:t>ini </a:t>
            </a:r>
            <a:r>
              <a:rPr sz="2600" spc="-15" dirty="0">
                <a:latin typeface="Perpetua"/>
                <a:cs typeface="Perpetua"/>
              </a:rPr>
              <a:t>adalah control</a:t>
            </a:r>
            <a:r>
              <a:rPr sz="2600" spc="21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unit</a:t>
            </a:r>
            <a:endParaRPr sz="2600">
              <a:latin typeface="Perpetua"/>
              <a:cs typeface="Perpetua"/>
            </a:endParaRPr>
          </a:p>
          <a:p>
            <a:pPr marL="287020" marR="222250" indent="-274320">
              <a:lnSpc>
                <a:spcPct val="1501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10" dirty="0">
                <a:latin typeface="Perpetua"/>
                <a:cs typeface="Perpetua"/>
              </a:rPr>
              <a:t>Dalam </a:t>
            </a:r>
            <a:r>
              <a:rPr sz="2600" spc="-15" dirty="0">
                <a:latin typeface="Perpetua"/>
                <a:cs typeface="Perpetua"/>
              </a:rPr>
              <a:t>komputer </a:t>
            </a:r>
            <a:r>
              <a:rPr sz="2600" spc="-114" dirty="0">
                <a:latin typeface="Perpetua"/>
                <a:cs typeface="Perpetua"/>
              </a:rPr>
              <a:t>SAP, </a:t>
            </a:r>
            <a:r>
              <a:rPr sz="2600" spc="-20" dirty="0">
                <a:latin typeface="Perpetua"/>
                <a:cs typeface="Perpetua"/>
              </a:rPr>
              <a:t>keluaran </a:t>
            </a:r>
            <a:r>
              <a:rPr sz="2600" dirty="0">
                <a:latin typeface="Perpetua"/>
                <a:cs typeface="Perpetua"/>
              </a:rPr>
              <a:t>register </a:t>
            </a:r>
            <a:r>
              <a:rPr sz="2600" spc="-5" dirty="0">
                <a:latin typeface="Perpetua"/>
                <a:cs typeface="Perpetua"/>
              </a:rPr>
              <a:t>ini </a:t>
            </a:r>
            <a:r>
              <a:rPr sz="2600" spc="-15" dirty="0">
                <a:latin typeface="Perpetua"/>
                <a:cs typeface="Perpetua"/>
              </a:rPr>
              <a:t>lebarnya 12 </a:t>
            </a:r>
            <a:r>
              <a:rPr sz="2600" spc="-10" dirty="0">
                <a:latin typeface="Perpetua"/>
                <a:cs typeface="Perpetua"/>
              </a:rPr>
              <a:t>bit  </a:t>
            </a:r>
            <a:r>
              <a:rPr sz="2600" spc="-20" dirty="0">
                <a:latin typeface="Perpetua"/>
                <a:cs typeface="Perpetua"/>
              </a:rPr>
              <a:t>yang </a:t>
            </a:r>
            <a:r>
              <a:rPr sz="2600" spc="-10" dirty="0">
                <a:latin typeface="Perpetua"/>
                <a:cs typeface="Perpetua"/>
              </a:rPr>
              <a:t>mengendalikan </a:t>
            </a:r>
            <a:r>
              <a:rPr sz="2600" dirty="0">
                <a:latin typeface="Perpetua"/>
                <a:cs typeface="Perpetua"/>
              </a:rPr>
              <a:t>seluruh register </a:t>
            </a:r>
            <a:r>
              <a:rPr sz="2600" spc="-15" dirty="0">
                <a:latin typeface="Perpetua"/>
                <a:cs typeface="Perpetua"/>
              </a:rPr>
              <a:t>dalam</a:t>
            </a:r>
            <a:r>
              <a:rPr sz="2600" spc="19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SAP</a:t>
            </a:r>
            <a:endParaRPr sz="2600">
              <a:latin typeface="Perpetua"/>
              <a:cs typeface="Perpetua"/>
            </a:endParaRPr>
          </a:p>
          <a:p>
            <a:pPr marL="287020" marR="154305" indent="-274320">
              <a:lnSpc>
                <a:spcPct val="15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Setiap </a:t>
            </a:r>
            <a:r>
              <a:rPr sz="2600" spc="-10" dirty="0">
                <a:latin typeface="Perpetua"/>
                <a:cs typeface="Perpetua"/>
              </a:rPr>
              <a:t>tahap </a:t>
            </a:r>
            <a:r>
              <a:rPr sz="2600" spc="-5" dirty="0">
                <a:latin typeface="Perpetua"/>
                <a:cs typeface="Perpetua"/>
              </a:rPr>
              <a:t>T1-T6 </a:t>
            </a:r>
            <a:r>
              <a:rPr sz="2600" spc="-10" dirty="0">
                <a:latin typeface="Perpetua"/>
                <a:cs typeface="Perpetua"/>
              </a:rPr>
              <a:t>pengendali mengeluarkan </a:t>
            </a:r>
            <a:r>
              <a:rPr sz="2600" spc="-20" dirty="0">
                <a:latin typeface="Perpetua"/>
                <a:cs typeface="Perpetua"/>
              </a:rPr>
              <a:t>sinyal kendali  sebanyak </a:t>
            </a:r>
            <a:r>
              <a:rPr sz="2600" spc="-5" dirty="0">
                <a:latin typeface="Perpetua"/>
                <a:cs typeface="Perpetua"/>
              </a:rPr>
              <a:t>6</a:t>
            </a:r>
            <a:r>
              <a:rPr sz="2600" spc="65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buah</a:t>
            </a:r>
            <a:endParaRPr sz="2600">
              <a:latin typeface="Perpetua"/>
              <a:cs typeface="Perpetua"/>
            </a:endParaRPr>
          </a:p>
          <a:p>
            <a:pPr marL="287020" marR="5080" indent="-274320">
              <a:lnSpc>
                <a:spcPct val="1501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20" dirty="0">
                <a:latin typeface="Perpetua"/>
                <a:cs typeface="Perpetua"/>
              </a:rPr>
              <a:t>Sinyal kendali yang </a:t>
            </a:r>
            <a:r>
              <a:rPr sz="2600" spc="-15" dirty="0">
                <a:latin typeface="Perpetua"/>
                <a:cs typeface="Perpetua"/>
              </a:rPr>
              <a:t>keluar </a:t>
            </a:r>
            <a:r>
              <a:rPr sz="2600" spc="-5" dirty="0">
                <a:latin typeface="Perpetua"/>
                <a:cs typeface="Perpetua"/>
              </a:rPr>
              <a:t>dari </a:t>
            </a:r>
            <a:r>
              <a:rPr sz="2600" spc="-10" dirty="0">
                <a:latin typeface="Perpetua"/>
                <a:cs typeface="Perpetua"/>
              </a:rPr>
              <a:t>controller/sequencer </a:t>
            </a:r>
            <a:r>
              <a:rPr sz="2600" spc="-15" dirty="0">
                <a:latin typeface="Perpetua"/>
                <a:cs typeface="Perpetua"/>
              </a:rPr>
              <a:t>disebut  dengan</a:t>
            </a:r>
            <a:r>
              <a:rPr sz="2600" spc="4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mikroinstruksi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144" y="1346"/>
            <a:ext cx="524446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5" dirty="0"/>
              <a:t>Controller-Sequencer</a:t>
            </a:r>
            <a:r>
              <a:rPr spc="-60" dirty="0"/>
              <a:t> </a:t>
            </a:r>
            <a:r>
              <a:rPr spc="-5" dirty="0"/>
              <a:t>(2)</a:t>
            </a:r>
          </a:p>
        </p:txBody>
      </p:sp>
      <p:sp>
        <p:nvSpPr>
          <p:cNvPr id="3" name="object 3"/>
          <p:cNvSpPr/>
          <p:nvPr/>
        </p:nvSpPr>
        <p:spPr>
          <a:xfrm>
            <a:off x="642937" y="1786001"/>
            <a:ext cx="3214624" cy="3928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80509" y="2333731"/>
            <a:ext cx="3549015" cy="167195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1180"/>
              </a:spcBef>
              <a:buChar char="•"/>
              <a:tabLst>
                <a:tab pos="189865" algn="l"/>
              </a:tabLst>
            </a:pPr>
            <a:r>
              <a:rPr sz="1800" dirty="0">
                <a:latin typeface="Arial"/>
                <a:cs typeface="Arial"/>
              </a:rPr>
              <a:t>Keluaran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controller/sequencer</a:t>
            </a:r>
            <a:endParaRPr sz="1800">
              <a:latin typeface="Arial"/>
              <a:cs typeface="Arial"/>
            </a:endParaRPr>
          </a:p>
          <a:p>
            <a:pPr marL="189230">
              <a:lnSpc>
                <a:spcPct val="100000"/>
              </a:lnSpc>
              <a:spcBef>
                <a:spcPts val="1080"/>
              </a:spcBef>
            </a:pPr>
            <a:r>
              <a:rPr sz="1800" spc="5" dirty="0">
                <a:latin typeface="Arial"/>
                <a:cs typeface="Arial"/>
              </a:rPr>
              <a:t>tergantung </a:t>
            </a:r>
            <a:r>
              <a:rPr sz="1800" dirty="0">
                <a:latin typeface="Arial"/>
                <a:cs typeface="Arial"/>
              </a:rPr>
              <a:t>dari 4 </a:t>
            </a:r>
            <a:r>
              <a:rPr sz="1800" spc="5" dirty="0">
                <a:latin typeface="Arial"/>
                <a:cs typeface="Arial"/>
              </a:rPr>
              <a:t>bit </a:t>
            </a:r>
            <a:r>
              <a:rPr sz="1800" dirty="0">
                <a:latin typeface="Arial"/>
                <a:cs typeface="Arial"/>
              </a:rPr>
              <a:t>dari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IR</a:t>
            </a:r>
            <a:endParaRPr sz="1800">
              <a:latin typeface="Arial"/>
              <a:cs typeface="Arial"/>
            </a:endParaRPr>
          </a:p>
          <a:p>
            <a:pPr marL="189230" marR="5080" indent="-177165">
              <a:lnSpc>
                <a:spcPts val="3240"/>
              </a:lnSpc>
              <a:spcBef>
                <a:spcPts val="290"/>
              </a:spcBef>
              <a:buChar char="•"/>
              <a:tabLst>
                <a:tab pos="189865" algn="l"/>
              </a:tabLst>
            </a:pPr>
            <a:r>
              <a:rPr sz="1800" spc="-25" dirty="0">
                <a:latin typeface="Arial"/>
                <a:cs typeface="Arial"/>
              </a:rPr>
              <a:t>Tiap </a:t>
            </a:r>
            <a:r>
              <a:rPr sz="1800" spc="5" dirty="0">
                <a:latin typeface="Arial"/>
                <a:cs typeface="Arial"/>
              </a:rPr>
              <a:t>instruksi memiliki </a:t>
            </a:r>
            <a:r>
              <a:rPr sz="1800" dirty="0">
                <a:latin typeface="Arial"/>
                <a:cs typeface="Arial"/>
              </a:rPr>
              <a:t>kode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yang  </a:t>
            </a:r>
            <a:r>
              <a:rPr sz="1800" dirty="0">
                <a:latin typeface="Arial"/>
                <a:cs typeface="Arial"/>
              </a:rPr>
              <a:t>berbeda-beda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4591" y="1346"/>
            <a:ext cx="846455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Komponen </a:t>
            </a:r>
            <a:r>
              <a:rPr dirty="0"/>
              <a:t>dalam</a:t>
            </a:r>
            <a:r>
              <a:rPr spc="-120" dirty="0"/>
              <a:t> </a:t>
            </a:r>
            <a:r>
              <a:rPr spc="-5" dirty="0"/>
              <a:t>controller/sequencer</a:t>
            </a:r>
          </a:p>
        </p:txBody>
      </p:sp>
      <p:sp>
        <p:nvSpPr>
          <p:cNvPr id="3" name="object 3"/>
          <p:cNvSpPr/>
          <p:nvPr/>
        </p:nvSpPr>
        <p:spPr>
          <a:xfrm>
            <a:off x="357187" y="928750"/>
            <a:ext cx="3143250" cy="4929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279900" y="922400"/>
          <a:ext cx="4377055" cy="5194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880"/>
                <a:gridCol w="1643380"/>
                <a:gridCol w="1643380"/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Alamat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18485"/>
                    </a:solidFill>
                  </a:tcPr>
                </a:tc>
                <a:tc>
                  <a:txBody>
                    <a:bodyPr/>
                    <a:lstStyle/>
                    <a:p>
                      <a:pPr marR="637540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D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a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ta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1848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Instruksi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1848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0000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  <a:tc>
                  <a:txBody>
                    <a:bodyPr/>
                    <a:lstStyle/>
                    <a:p>
                      <a:pPr marR="648335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10" dirty="0">
                          <a:latin typeface="Perpetua"/>
                          <a:cs typeface="Perpetua"/>
                        </a:rPr>
                        <a:t>0011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30" dirty="0">
                          <a:latin typeface="Perpetua"/>
                          <a:cs typeface="Perpetua"/>
                        </a:rPr>
                        <a:t>LDA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0001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648335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10" dirty="0">
                          <a:latin typeface="Perpetua"/>
                          <a:cs typeface="Perpetua"/>
                        </a:rPr>
                        <a:t>0110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10" dirty="0">
                          <a:latin typeface="Perpetua"/>
                          <a:cs typeface="Perpetua"/>
                        </a:rPr>
                        <a:t>ADD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0010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  <a:tc>
                  <a:txBody>
                    <a:bodyPr/>
                    <a:lstStyle/>
                    <a:p>
                      <a:pPr marR="648335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10" dirty="0">
                          <a:latin typeface="Perpetua"/>
                          <a:cs typeface="Perpetua"/>
                        </a:rPr>
                        <a:t>1001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5" dirty="0">
                          <a:latin typeface="Perpetua"/>
                          <a:cs typeface="Perpetua"/>
                        </a:rPr>
                        <a:t>SUB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</a:tr>
              <a:tr h="3046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0011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594360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XXXX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5" dirty="0">
                          <a:latin typeface="Perpetua"/>
                          <a:cs typeface="Perpetua"/>
                        </a:rPr>
                        <a:t>None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dirty="0">
                          <a:latin typeface="Perpetua"/>
                          <a:cs typeface="Perpetua"/>
                        </a:rPr>
                        <a:t>0100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  <a:tc>
                  <a:txBody>
                    <a:bodyPr/>
                    <a:lstStyle/>
                    <a:p>
                      <a:pPr marR="593725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XXXX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Perpetua"/>
                          <a:cs typeface="Perpetua"/>
                        </a:rPr>
                        <a:t>None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0101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59436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XXXX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Perpetua"/>
                          <a:cs typeface="Perpetua"/>
                        </a:rPr>
                        <a:t>None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</a:tr>
              <a:tr h="3049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0110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  <a:tc>
                  <a:txBody>
                    <a:bodyPr/>
                    <a:lstStyle/>
                    <a:p>
                      <a:pPr marR="59436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XXXX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Perpetua"/>
                          <a:cs typeface="Perpetua"/>
                        </a:rPr>
                        <a:t>None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</a:tr>
              <a:tr h="3046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0111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59436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XXXX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Perpetua"/>
                          <a:cs typeface="Perpetua"/>
                        </a:rPr>
                        <a:t>None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1000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  <a:tc>
                  <a:txBody>
                    <a:bodyPr/>
                    <a:lstStyle/>
                    <a:p>
                      <a:pPr marR="59436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XXXX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Perpetua"/>
                          <a:cs typeface="Perpetua"/>
                        </a:rPr>
                        <a:t>None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1001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59436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XXXX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-5" dirty="0">
                          <a:latin typeface="Perpetua"/>
                          <a:cs typeface="Perpetua"/>
                        </a:rPr>
                        <a:t>None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1010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  <a:tc>
                  <a:txBody>
                    <a:bodyPr/>
                    <a:lstStyle/>
                    <a:p>
                      <a:pPr marR="59436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XXXX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-5" dirty="0">
                          <a:latin typeface="Perpetua"/>
                          <a:cs typeface="Perpetua"/>
                        </a:rPr>
                        <a:t>None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dirty="0">
                          <a:latin typeface="Perpetua"/>
                          <a:cs typeface="Perpetua"/>
                        </a:rPr>
                        <a:t>1011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59372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XXXX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-5" dirty="0">
                          <a:latin typeface="Perpetua"/>
                          <a:cs typeface="Perpetua"/>
                        </a:rPr>
                        <a:t>None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1100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  <a:tc>
                  <a:txBody>
                    <a:bodyPr/>
                    <a:lstStyle/>
                    <a:p>
                      <a:pPr marR="59436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XXXX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-5" dirty="0">
                          <a:latin typeface="Perpetua"/>
                          <a:cs typeface="Perpetua"/>
                        </a:rPr>
                        <a:t>None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</a:tr>
              <a:tr h="3049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1101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59436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XXXX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-5" dirty="0">
                          <a:latin typeface="Perpetua"/>
                          <a:cs typeface="Perpetua"/>
                        </a:rPr>
                        <a:t>None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</a:tr>
              <a:tr h="3047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1110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  <a:tc>
                  <a:txBody>
                    <a:bodyPr/>
                    <a:lstStyle/>
                    <a:p>
                      <a:pPr marR="64833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10" dirty="0">
                          <a:latin typeface="Perpetua"/>
                          <a:cs typeface="Perpetua"/>
                        </a:rPr>
                        <a:t>1100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-10" dirty="0">
                          <a:latin typeface="Perpetua"/>
                          <a:cs typeface="Perpetua"/>
                        </a:rPr>
                        <a:t>OUT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1111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59436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XXXX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5" dirty="0">
                          <a:latin typeface="Perpetua"/>
                          <a:cs typeface="Perpetua"/>
                        </a:rPr>
                        <a:t>None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424301" y="1571625"/>
            <a:ext cx="862330" cy="933450"/>
          </a:xfrm>
          <a:custGeom>
            <a:avLst/>
            <a:gdLst/>
            <a:ahLst/>
            <a:cxnLst/>
            <a:rect l="l" t="t" r="r" b="b"/>
            <a:pathLst>
              <a:path w="862329" h="933450">
                <a:moveTo>
                  <a:pt x="844857" y="18535"/>
                </a:moveTo>
                <a:lnTo>
                  <a:pt x="832800" y="22222"/>
                </a:lnTo>
                <a:lnTo>
                  <a:pt x="0" y="924433"/>
                </a:lnTo>
                <a:lnTo>
                  <a:pt x="9398" y="932941"/>
                </a:lnTo>
                <a:lnTo>
                  <a:pt x="842110" y="30950"/>
                </a:lnTo>
                <a:lnTo>
                  <a:pt x="844857" y="18535"/>
                </a:lnTo>
                <a:close/>
              </a:path>
              <a:path w="862329" h="933450">
                <a:moveTo>
                  <a:pt x="860856" y="4952"/>
                </a:moveTo>
                <a:lnTo>
                  <a:pt x="848740" y="4952"/>
                </a:lnTo>
                <a:lnTo>
                  <a:pt x="858138" y="13588"/>
                </a:lnTo>
                <a:lnTo>
                  <a:pt x="842110" y="30950"/>
                </a:lnTo>
                <a:lnTo>
                  <a:pt x="827404" y="97409"/>
                </a:lnTo>
                <a:lnTo>
                  <a:pt x="829563" y="100837"/>
                </a:lnTo>
                <a:lnTo>
                  <a:pt x="836422" y="102362"/>
                </a:lnTo>
                <a:lnTo>
                  <a:pt x="839851" y="100202"/>
                </a:lnTo>
                <a:lnTo>
                  <a:pt x="860856" y="4952"/>
                </a:lnTo>
                <a:close/>
              </a:path>
              <a:path w="862329" h="933450">
                <a:moveTo>
                  <a:pt x="861949" y="0"/>
                </a:moveTo>
                <a:lnTo>
                  <a:pt x="767207" y="28955"/>
                </a:lnTo>
                <a:lnTo>
                  <a:pt x="763904" y="30099"/>
                </a:lnTo>
                <a:lnTo>
                  <a:pt x="762000" y="33527"/>
                </a:lnTo>
                <a:lnTo>
                  <a:pt x="763015" y="36957"/>
                </a:lnTo>
                <a:lnTo>
                  <a:pt x="764032" y="40259"/>
                </a:lnTo>
                <a:lnTo>
                  <a:pt x="767588" y="42163"/>
                </a:lnTo>
                <a:lnTo>
                  <a:pt x="832800" y="22222"/>
                </a:lnTo>
                <a:lnTo>
                  <a:pt x="848740" y="4952"/>
                </a:lnTo>
                <a:lnTo>
                  <a:pt x="860856" y="4952"/>
                </a:lnTo>
                <a:lnTo>
                  <a:pt x="861949" y="0"/>
                </a:lnTo>
                <a:close/>
              </a:path>
              <a:path w="862329" h="933450">
                <a:moveTo>
                  <a:pt x="851919" y="7874"/>
                </a:moveTo>
                <a:lnTo>
                  <a:pt x="847216" y="7874"/>
                </a:lnTo>
                <a:lnTo>
                  <a:pt x="855218" y="15366"/>
                </a:lnTo>
                <a:lnTo>
                  <a:pt x="844857" y="18535"/>
                </a:lnTo>
                <a:lnTo>
                  <a:pt x="842110" y="30950"/>
                </a:lnTo>
                <a:lnTo>
                  <a:pt x="858138" y="13588"/>
                </a:lnTo>
                <a:lnTo>
                  <a:pt x="851919" y="7874"/>
                </a:lnTo>
                <a:close/>
              </a:path>
              <a:path w="862329" h="933450">
                <a:moveTo>
                  <a:pt x="848740" y="4952"/>
                </a:moveTo>
                <a:lnTo>
                  <a:pt x="832800" y="22222"/>
                </a:lnTo>
                <a:lnTo>
                  <a:pt x="844857" y="18535"/>
                </a:lnTo>
                <a:lnTo>
                  <a:pt x="847216" y="7874"/>
                </a:lnTo>
                <a:lnTo>
                  <a:pt x="851919" y="7874"/>
                </a:lnTo>
                <a:lnTo>
                  <a:pt x="848740" y="4952"/>
                </a:lnTo>
                <a:close/>
              </a:path>
              <a:path w="862329" h="933450">
                <a:moveTo>
                  <a:pt x="847216" y="7874"/>
                </a:moveTo>
                <a:lnTo>
                  <a:pt x="844857" y="18535"/>
                </a:lnTo>
                <a:lnTo>
                  <a:pt x="855218" y="15366"/>
                </a:lnTo>
                <a:lnTo>
                  <a:pt x="847216" y="7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144" y="1346"/>
            <a:ext cx="454660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Pencacah</a:t>
            </a:r>
            <a:r>
              <a:rPr spc="-90" dirty="0"/>
              <a:t> </a:t>
            </a:r>
            <a:r>
              <a:rPr spc="-5" dirty="0"/>
              <a:t>Presetable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844" y="914222"/>
            <a:ext cx="2655570" cy="271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000" spc="-15" dirty="0">
                <a:latin typeface="Perpetua"/>
                <a:cs typeface="Perpetua"/>
              </a:rPr>
              <a:t>Akan </a:t>
            </a:r>
            <a:r>
              <a:rPr sz="2000" spc="-5" dirty="0">
                <a:latin typeface="Perpetua"/>
                <a:cs typeface="Perpetua"/>
              </a:rPr>
              <a:t>mencacah </a:t>
            </a:r>
            <a:r>
              <a:rPr sz="2000" spc="5" dirty="0">
                <a:latin typeface="Perpetua"/>
                <a:cs typeface="Perpetua"/>
              </a:rPr>
              <a:t>dari</a:t>
            </a:r>
            <a:r>
              <a:rPr sz="2000" spc="-10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0000</a:t>
            </a:r>
            <a:endParaRPr sz="2000">
              <a:latin typeface="Perpetua"/>
              <a:cs typeface="Perpetua"/>
            </a:endParaRPr>
          </a:p>
          <a:p>
            <a:pPr marL="287020">
              <a:lnSpc>
                <a:spcPct val="100000"/>
              </a:lnSpc>
            </a:pPr>
            <a:r>
              <a:rPr sz="2000" spc="-10" dirty="0">
                <a:latin typeface="Perpetua"/>
                <a:cs typeface="Perpetua"/>
              </a:rPr>
              <a:t>sampai</a:t>
            </a:r>
            <a:r>
              <a:rPr sz="2000" spc="-5" dirty="0">
                <a:latin typeface="Perpetua"/>
                <a:cs typeface="Perpetua"/>
              </a:rPr>
              <a:t> 1110</a:t>
            </a:r>
            <a:endParaRPr sz="2000">
              <a:latin typeface="Perpetua"/>
              <a:cs typeface="Perpetua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000" spc="-10" dirty="0">
                <a:latin typeface="Perpetua"/>
                <a:cs typeface="Perpetua"/>
              </a:rPr>
              <a:t>Jika </a:t>
            </a:r>
            <a:r>
              <a:rPr sz="2000" dirty="0">
                <a:latin typeface="Perpetua"/>
                <a:cs typeface="Perpetua"/>
              </a:rPr>
              <a:t>instruksi</a:t>
            </a:r>
            <a:r>
              <a:rPr sz="2000" spc="45" dirty="0">
                <a:latin typeface="Perpetua"/>
                <a:cs typeface="Perpetua"/>
              </a:rPr>
              <a:t> </a:t>
            </a:r>
            <a:r>
              <a:rPr sz="2000" spc="-35" dirty="0">
                <a:latin typeface="Perpetua"/>
                <a:cs typeface="Perpetua"/>
              </a:rPr>
              <a:t>LDA,</a:t>
            </a:r>
            <a:endParaRPr sz="2000">
              <a:latin typeface="Perpetua"/>
              <a:cs typeface="Perpetua"/>
            </a:endParaRPr>
          </a:p>
          <a:p>
            <a:pPr marL="560705" lvl="1" indent="-228600">
              <a:lnSpc>
                <a:spcPct val="100000"/>
              </a:lnSpc>
              <a:spcBef>
                <a:spcPts val="385"/>
              </a:spcBef>
              <a:buClr>
                <a:srgbClr val="9B2C1F"/>
              </a:buClr>
              <a:buSzPct val="85000"/>
              <a:buFont typeface="Wingdings 2"/>
              <a:buChar char=""/>
              <a:tabLst>
                <a:tab pos="561340" algn="l"/>
              </a:tabLst>
            </a:pPr>
            <a:r>
              <a:rPr sz="2000" spc="-10" dirty="0">
                <a:latin typeface="Perpetua"/>
                <a:cs typeface="Perpetua"/>
              </a:rPr>
              <a:t>maka </a:t>
            </a:r>
            <a:r>
              <a:rPr sz="2000" spc="-5" dirty="0">
                <a:latin typeface="Perpetua"/>
                <a:cs typeface="Perpetua"/>
              </a:rPr>
              <a:t>nilai</a:t>
            </a:r>
            <a:r>
              <a:rPr sz="2000" spc="5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pencacah</a:t>
            </a:r>
            <a:endParaRPr sz="2000">
              <a:latin typeface="Perpetua"/>
              <a:cs typeface="Perpetua"/>
            </a:endParaRPr>
          </a:p>
          <a:p>
            <a:pPr marR="589280" algn="r">
              <a:lnSpc>
                <a:spcPct val="100000"/>
              </a:lnSpc>
            </a:pPr>
            <a:r>
              <a:rPr sz="2000" spc="-10" dirty="0">
                <a:latin typeface="Perpetua"/>
                <a:cs typeface="Perpetua"/>
              </a:rPr>
              <a:t>berikutnya</a:t>
            </a:r>
            <a:r>
              <a:rPr sz="2000" spc="-30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0011</a:t>
            </a:r>
            <a:endParaRPr sz="2000">
              <a:latin typeface="Perpetua"/>
              <a:cs typeface="Perpetua"/>
            </a:endParaRPr>
          </a:p>
          <a:p>
            <a:pPr marL="273685" marR="577215" indent="-273685" algn="r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73685" algn="l"/>
                <a:tab pos="287020" algn="l"/>
              </a:tabLst>
            </a:pPr>
            <a:r>
              <a:rPr sz="2000" spc="-10" dirty="0">
                <a:latin typeface="Perpetua"/>
                <a:cs typeface="Perpetua"/>
              </a:rPr>
              <a:t>Jika </a:t>
            </a:r>
            <a:r>
              <a:rPr sz="2000" dirty="0">
                <a:latin typeface="Perpetua"/>
                <a:cs typeface="Perpetua"/>
              </a:rPr>
              <a:t>instruksi</a:t>
            </a:r>
            <a:r>
              <a:rPr sz="2000" spc="-20" dirty="0">
                <a:latin typeface="Perpetua"/>
                <a:cs typeface="Perpetua"/>
              </a:rPr>
              <a:t> </a:t>
            </a:r>
            <a:r>
              <a:rPr sz="2000" spc="-70" dirty="0">
                <a:latin typeface="Perpetua"/>
                <a:cs typeface="Perpetua"/>
              </a:rPr>
              <a:t>OUT,</a:t>
            </a:r>
            <a:endParaRPr sz="2000">
              <a:latin typeface="Perpetua"/>
              <a:cs typeface="Perpetua"/>
            </a:endParaRPr>
          </a:p>
          <a:p>
            <a:pPr marL="560705" lvl="1" indent="-228600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5000"/>
              <a:buFont typeface="Wingdings 2"/>
              <a:buChar char=""/>
              <a:tabLst>
                <a:tab pos="561340" algn="l"/>
              </a:tabLst>
            </a:pPr>
            <a:r>
              <a:rPr sz="2000" spc="-10" dirty="0">
                <a:latin typeface="Perpetua"/>
                <a:cs typeface="Perpetua"/>
              </a:rPr>
              <a:t>Maka </a:t>
            </a:r>
            <a:r>
              <a:rPr sz="2000" spc="-5" dirty="0">
                <a:latin typeface="Perpetua"/>
                <a:cs typeface="Perpetua"/>
              </a:rPr>
              <a:t>nilai</a:t>
            </a:r>
            <a:r>
              <a:rPr sz="2000" spc="5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pencacah</a:t>
            </a:r>
            <a:endParaRPr sz="2000">
              <a:latin typeface="Perpetua"/>
              <a:cs typeface="Perpetua"/>
            </a:endParaRPr>
          </a:p>
          <a:p>
            <a:pPr marL="560705">
              <a:lnSpc>
                <a:spcPct val="100000"/>
              </a:lnSpc>
            </a:pPr>
            <a:r>
              <a:rPr sz="2000" spc="-10" dirty="0">
                <a:latin typeface="Perpetua"/>
                <a:cs typeface="Perpetua"/>
              </a:rPr>
              <a:t>berikutnya</a:t>
            </a:r>
            <a:r>
              <a:rPr sz="2000" spc="10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1100</a:t>
            </a:r>
            <a:endParaRPr sz="2000">
              <a:latin typeface="Perpetua"/>
              <a:cs typeface="Perpetu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279900" y="922400"/>
          <a:ext cx="4377055" cy="5194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880"/>
                <a:gridCol w="1643380"/>
                <a:gridCol w="1643380"/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Alamat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18485"/>
                    </a:solidFill>
                  </a:tcPr>
                </a:tc>
                <a:tc>
                  <a:txBody>
                    <a:bodyPr/>
                    <a:lstStyle/>
                    <a:p>
                      <a:pPr marR="637540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D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a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ta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1848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Instruksi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1848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0000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  <a:tc>
                  <a:txBody>
                    <a:bodyPr/>
                    <a:lstStyle/>
                    <a:p>
                      <a:pPr marR="648335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10" dirty="0">
                          <a:latin typeface="Perpetua"/>
                          <a:cs typeface="Perpetua"/>
                        </a:rPr>
                        <a:t>0011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30" dirty="0">
                          <a:latin typeface="Perpetua"/>
                          <a:cs typeface="Perpetua"/>
                        </a:rPr>
                        <a:t>LDA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0001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648335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10" dirty="0">
                          <a:latin typeface="Perpetua"/>
                          <a:cs typeface="Perpetua"/>
                        </a:rPr>
                        <a:t>0110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10" dirty="0">
                          <a:latin typeface="Perpetua"/>
                          <a:cs typeface="Perpetua"/>
                        </a:rPr>
                        <a:t>ADD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0010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  <a:tc>
                  <a:txBody>
                    <a:bodyPr/>
                    <a:lstStyle/>
                    <a:p>
                      <a:pPr marR="648335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10" dirty="0">
                          <a:latin typeface="Perpetua"/>
                          <a:cs typeface="Perpetua"/>
                        </a:rPr>
                        <a:t>1001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5" dirty="0">
                          <a:latin typeface="Perpetua"/>
                          <a:cs typeface="Perpetua"/>
                        </a:rPr>
                        <a:t>SUB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</a:tr>
              <a:tr h="3046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0011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594360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XXXX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5" dirty="0">
                          <a:latin typeface="Perpetua"/>
                          <a:cs typeface="Perpetua"/>
                        </a:rPr>
                        <a:t>None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dirty="0">
                          <a:latin typeface="Perpetua"/>
                          <a:cs typeface="Perpetua"/>
                        </a:rPr>
                        <a:t>0100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  <a:tc>
                  <a:txBody>
                    <a:bodyPr/>
                    <a:lstStyle/>
                    <a:p>
                      <a:pPr marR="593725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XXXX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Perpetua"/>
                          <a:cs typeface="Perpetua"/>
                        </a:rPr>
                        <a:t>None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0101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59436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XXXX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Perpetua"/>
                          <a:cs typeface="Perpetua"/>
                        </a:rPr>
                        <a:t>None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</a:tr>
              <a:tr h="3049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0110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  <a:tc>
                  <a:txBody>
                    <a:bodyPr/>
                    <a:lstStyle/>
                    <a:p>
                      <a:pPr marR="59436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XXXX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Perpetua"/>
                          <a:cs typeface="Perpetua"/>
                        </a:rPr>
                        <a:t>None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</a:tr>
              <a:tr h="3046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0111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59436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XXXX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Perpetua"/>
                          <a:cs typeface="Perpetua"/>
                        </a:rPr>
                        <a:t>None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1000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  <a:tc>
                  <a:txBody>
                    <a:bodyPr/>
                    <a:lstStyle/>
                    <a:p>
                      <a:pPr marR="59436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XXXX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Perpetua"/>
                          <a:cs typeface="Perpetua"/>
                        </a:rPr>
                        <a:t>None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1001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59436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XXXX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-5" dirty="0">
                          <a:latin typeface="Perpetua"/>
                          <a:cs typeface="Perpetua"/>
                        </a:rPr>
                        <a:t>None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1010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  <a:tc>
                  <a:txBody>
                    <a:bodyPr/>
                    <a:lstStyle/>
                    <a:p>
                      <a:pPr marR="59436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XXXX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-5" dirty="0">
                          <a:latin typeface="Perpetua"/>
                          <a:cs typeface="Perpetua"/>
                        </a:rPr>
                        <a:t>None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dirty="0">
                          <a:latin typeface="Perpetua"/>
                          <a:cs typeface="Perpetua"/>
                        </a:rPr>
                        <a:t>1011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59372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XXXX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-5" dirty="0">
                          <a:latin typeface="Perpetua"/>
                          <a:cs typeface="Perpetua"/>
                        </a:rPr>
                        <a:t>None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1100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  <a:tc>
                  <a:txBody>
                    <a:bodyPr/>
                    <a:lstStyle/>
                    <a:p>
                      <a:pPr marR="59436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XXXX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-5" dirty="0">
                          <a:latin typeface="Perpetua"/>
                          <a:cs typeface="Perpetua"/>
                        </a:rPr>
                        <a:t>None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</a:tr>
              <a:tr h="3049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1101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59436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XXXX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-5" dirty="0">
                          <a:latin typeface="Perpetua"/>
                          <a:cs typeface="Perpetua"/>
                        </a:rPr>
                        <a:t>None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</a:tr>
              <a:tr h="3047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1110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  <a:tc>
                  <a:txBody>
                    <a:bodyPr/>
                    <a:lstStyle/>
                    <a:p>
                      <a:pPr marR="64833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10" dirty="0">
                          <a:latin typeface="Perpetua"/>
                          <a:cs typeface="Perpetua"/>
                        </a:rPr>
                        <a:t>1100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-10" dirty="0">
                          <a:latin typeface="Perpetua"/>
                          <a:cs typeface="Perpetua"/>
                        </a:rPr>
                        <a:t>OUT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1111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59436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XXXX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5" dirty="0">
                          <a:latin typeface="Perpetua"/>
                          <a:cs typeface="Perpetua"/>
                        </a:rPr>
                        <a:t>None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24"/>
            <a:ext cx="287020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Pendahuluan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219200"/>
            <a:ext cx="7391400" cy="5010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144" y="1346"/>
            <a:ext cx="665289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Mikroinstruksi </a:t>
            </a:r>
            <a:r>
              <a:rPr spc="5" dirty="0"/>
              <a:t>&amp;</a:t>
            </a:r>
            <a:r>
              <a:rPr spc="-180" dirty="0"/>
              <a:t> </a:t>
            </a:r>
            <a:r>
              <a:rPr spc="-10" dirty="0"/>
              <a:t>Mikroprogram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844" y="841470"/>
            <a:ext cx="7452359" cy="343916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57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Mikroinstruksi </a:t>
            </a:r>
            <a:r>
              <a:rPr sz="2600" spc="-15" dirty="0">
                <a:latin typeface="Perpetua"/>
                <a:cs typeface="Perpetua"/>
              </a:rPr>
              <a:t>adalah </a:t>
            </a:r>
            <a:r>
              <a:rPr sz="2600" dirty="0">
                <a:latin typeface="Perpetua"/>
                <a:cs typeface="Perpetua"/>
              </a:rPr>
              <a:t>instruksi </a:t>
            </a:r>
            <a:r>
              <a:rPr sz="2600" spc="-15" dirty="0">
                <a:latin typeface="Perpetua"/>
                <a:cs typeface="Perpetua"/>
              </a:rPr>
              <a:t>dalam </a:t>
            </a:r>
            <a:r>
              <a:rPr sz="2600" spc="-10" dirty="0">
                <a:latin typeface="Perpetua"/>
                <a:cs typeface="Perpetua"/>
              </a:rPr>
              <a:t>bhs</a:t>
            </a:r>
            <a:r>
              <a:rPr sz="2600" spc="245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assembly</a:t>
            </a:r>
            <a:endParaRPr sz="2600">
              <a:latin typeface="Perpetua"/>
              <a:cs typeface="Perpetua"/>
            </a:endParaRPr>
          </a:p>
          <a:p>
            <a:pPr marL="560705" lvl="1" indent="-228600">
              <a:lnSpc>
                <a:spcPct val="100000"/>
              </a:lnSpc>
              <a:spcBef>
                <a:spcPts val="440"/>
              </a:spcBef>
              <a:buClr>
                <a:srgbClr val="9B2C1F"/>
              </a:buClr>
              <a:buSzPct val="85416"/>
              <a:buFont typeface="Wingdings 2"/>
              <a:buChar char=""/>
              <a:tabLst>
                <a:tab pos="561340" algn="l"/>
              </a:tabLst>
            </a:pPr>
            <a:r>
              <a:rPr sz="2400" dirty="0">
                <a:latin typeface="Perpetua"/>
                <a:cs typeface="Perpetua"/>
              </a:rPr>
              <a:t>Contoh</a:t>
            </a:r>
            <a:r>
              <a:rPr sz="2400" spc="-4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:</a:t>
            </a:r>
            <a:r>
              <a:rPr sz="2400" spc="-95" dirty="0">
                <a:latin typeface="Perpetua"/>
                <a:cs typeface="Perpetua"/>
              </a:rPr>
              <a:t> </a:t>
            </a:r>
            <a:r>
              <a:rPr sz="2400" spc="-35" dirty="0">
                <a:latin typeface="Perpetua"/>
                <a:cs typeface="Perpetua"/>
              </a:rPr>
              <a:t>LDA,</a:t>
            </a:r>
            <a:r>
              <a:rPr sz="2400" spc="-285" dirty="0">
                <a:latin typeface="Perpetua"/>
                <a:cs typeface="Perpetua"/>
              </a:rPr>
              <a:t> </a:t>
            </a:r>
            <a:r>
              <a:rPr sz="2400" spc="-60" dirty="0">
                <a:latin typeface="Perpetua"/>
                <a:cs typeface="Perpetua"/>
              </a:rPr>
              <a:t>ADD,</a:t>
            </a:r>
            <a:r>
              <a:rPr sz="2400" spc="-9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SUB,</a:t>
            </a:r>
            <a:r>
              <a:rPr sz="2400" spc="-114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OUT</a:t>
            </a:r>
            <a:endParaRPr sz="2400">
              <a:latin typeface="Perpetua"/>
              <a:cs typeface="Perpetua"/>
            </a:endParaRPr>
          </a:p>
          <a:p>
            <a:pPr marL="560705" lvl="1" indent="-228600">
              <a:lnSpc>
                <a:spcPct val="100000"/>
              </a:lnSpc>
              <a:spcBef>
                <a:spcPts val="385"/>
              </a:spcBef>
              <a:buClr>
                <a:srgbClr val="9B2C1F"/>
              </a:buClr>
              <a:buSzPct val="85416"/>
              <a:buFont typeface="Wingdings 2"/>
              <a:buChar char=""/>
              <a:tabLst>
                <a:tab pos="561340" algn="l"/>
              </a:tabLst>
            </a:pPr>
            <a:r>
              <a:rPr sz="2400" spc="5" dirty="0">
                <a:latin typeface="Perpetua"/>
                <a:cs typeface="Perpetua"/>
              </a:rPr>
              <a:t>Sering </a:t>
            </a:r>
            <a:r>
              <a:rPr sz="2400" dirty="0">
                <a:latin typeface="Perpetua"/>
                <a:cs typeface="Perpetua"/>
              </a:rPr>
              <a:t>jg </a:t>
            </a:r>
            <a:r>
              <a:rPr sz="2400" spc="-5" dirty="0">
                <a:latin typeface="Perpetua"/>
                <a:cs typeface="Perpetua"/>
              </a:rPr>
              <a:t>disebut</a:t>
            </a:r>
            <a:r>
              <a:rPr sz="2400" spc="-5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mnemonik</a:t>
            </a:r>
            <a:endParaRPr sz="2400">
              <a:latin typeface="Perpetua"/>
              <a:cs typeface="Perpetua"/>
            </a:endParaRPr>
          </a:p>
          <a:p>
            <a:pPr marL="560705" marR="5080" lvl="1" indent="-228600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5416"/>
              <a:buFont typeface="Wingdings 2"/>
              <a:buChar char=""/>
              <a:tabLst>
                <a:tab pos="561340" algn="l"/>
              </a:tabLst>
            </a:pPr>
            <a:r>
              <a:rPr sz="2400" dirty="0">
                <a:latin typeface="Perpetua"/>
                <a:cs typeface="Perpetua"/>
              </a:rPr>
              <a:t>Dalam kasus </a:t>
            </a:r>
            <a:r>
              <a:rPr sz="2400" spc="-5" dirty="0">
                <a:latin typeface="Perpetua"/>
                <a:cs typeface="Perpetua"/>
              </a:rPr>
              <a:t>komputer </a:t>
            </a:r>
            <a:r>
              <a:rPr sz="2400" dirty="0">
                <a:latin typeface="Perpetua"/>
                <a:cs typeface="Perpetua"/>
              </a:rPr>
              <a:t>SAP-1 </a:t>
            </a:r>
            <a:r>
              <a:rPr sz="2400" spc="-5" dirty="0">
                <a:latin typeface="Perpetua"/>
                <a:cs typeface="Perpetua"/>
              </a:rPr>
              <a:t>terdapat </a:t>
            </a:r>
            <a:r>
              <a:rPr sz="2400" dirty="0">
                <a:latin typeface="Perpetua"/>
                <a:cs typeface="Perpetua"/>
              </a:rPr>
              <a:t>dalam isi </a:t>
            </a:r>
            <a:r>
              <a:rPr sz="2400" spc="-40" dirty="0">
                <a:latin typeface="Perpetua"/>
                <a:cs typeface="Perpetua"/>
              </a:rPr>
              <a:t>ROM</a:t>
            </a:r>
            <a:r>
              <a:rPr sz="2400" spc="-16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Kendali  </a:t>
            </a:r>
            <a:r>
              <a:rPr sz="2400" dirty="0">
                <a:latin typeface="Perpetua"/>
                <a:cs typeface="Perpetua"/>
              </a:rPr>
              <a:t>16x12</a:t>
            </a:r>
            <a:endParaRPr sz="2400">
              <a:latin typeface="Perpetua"/>
              <a:cs typeface="Perpetu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9B2C1F"/>
              </a:buClr>
              <a:buFont typeface="Wingdings 2"/>
              <a:buChar char=""/>
            </a:pPr>
            <a:endParaRPr sz="3700">
              <a:latin typeface="Times New Roman"/>
              <a:cs typeface="Times New Roman"/>
            </a:endParaRPr>
          </a:p>
          <a:p>
            <a:pPr marL="287020" marR="922655" indent="-274320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15" dirty="0">
                <a:latin typeface="Perpetua"/>
                <a:cs typeface="Perpetua"/>
              </a:rPr>
              <a:t>Mikroprogram adalah </a:t>
            </a:r>
            <a:r>
              <a:rPr sz="2600" spc="-10" dirty="0">
                <a:latin typeface="Perpetua"/>
                <a:cs typeface="Perpetua"/>
              </a:rPr>
              <a:t>program </a:t>
            </a:r>
            <a:r>
              <a:rPr sz="2600" spc="-20" dirty="0">
                <a:latin typeface="Perpetua"/>
                <a:cs typeface="Perpetua"/>
              </a:rPr>
              <a:t>yang </a:t>
            </a:r>
            <a:r>
              <a:rPr sz="2600" spc="-10" dirty="0">
                <a:latin typeface="Perpetua"/>
                <a:cs typeface="Perpetua"/>
              </a:rPr>
              <a:t>disimpan secara  </a:t>
            </a:r>
            <a:r>
              <a:rPr sz="2600" spc="-5" dirty="0">
                <a:latin typeface="Perpetua"/>
                <a:cs typeface="Perpetua"/>
              </a:rPr>
              <a:t>permanen </a:t>
            </a:r>
            <a:r>
              <a:rPr sz="2600" spc="-15" dirty="0">
                <a:latin typeface="Perpetua"/>
                <a:cs typeface="Perpetua"/>
              </a:rPr>
              <a:t>dalam </a:t>
            </a:r>
            <a:r>
              <a:rPr sz="2600" spc="-40" dirty="0">
                <a:latin typeface="Perpetua"/>
                <a:cs typeface="Perpetua"/>
              </a:rPr>
              <a:t>ROM</a:t>
            </a:r>
            <a:r>
              <a:rPr sz="2600" spc="114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kendali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144" y="1346"/>
            <a:ext cx="518858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Isi </a:t>
            </a:r>
            <a:r>
              <a:rPr spc="-15" dirty="0"/>
              <a:t>ROM Kendali </a:t>
            </a:r>
            <a:r>
              <a:rPr spc="-70" dirty="0"/>
              <a:t>16 </a:t>
            </a:r>
            <a:r>
              <a:rPr dirty="0"/>
              <a:t>x</a:t>
            </a:r>
            <a:r>
              <a:rPr spc="-30" dirty="0"/>
              <a:t> </a:t>
            </a:r>
            <a:r>
              <a:rPr dirty="0"/>
              <a:t>12</a:t>
            </a:r>
          </a:p>
        </p:txBody>
      </p:sp>
      <p:sp>
        <p:nvSpPr>
          <p:cNvPr id="3" name="object 3"/>
          <p:cNvSpPr/>
          <p:nvPr/>
        </p:nvSpPr>
        <p:spPr>
          <a:xfrm>
            <a:off x="1928876" y="857313"/>
            <a:ext cx="5500624" cy="5786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144" y="208864"/>
            <a:ext cx="613473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/>
              <a:t>Simulasi siklus </a:t>
            </a:r>
            <a:r>
              <a:rPr sz="2000" spc="-70" dirty="0"/>
              <a:t>T, </a:t>
            </a:r>
            <a:r>
              <a:rPr sz="2000" spc="-5" dirty="0"/>
              <a:t>set instruksi &amp; </a:t>
            </a:r>
            <a:r>
              <a:rPr sz="2000" spc="-10" dirty="0"/>
              <a:t>controller/sequencer</a:t>
            </a:r>
            <a:r>
              <a:rPr sz="2000" spc="190" dirty="0"/>
              <a:t> </a:t>
            </a:r>
            <a:r>
              <a:rPr sz="2000" spc="-5" dirty="0"/>
              <a:t>(1)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864819" y="884682"/>
            <a:ext cx="4265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618740" algn="l"/>
              </a:tabLst>
            </a:pPr>
            <a:r>
              <a:rPr sz="1800" spc="-5" dirty="0">
                <a:latin typeface="Arial"/>
                <a:cs typeface="Arial"/>
              </a:rPr>
              <a:t>Op </a:t>
            </a:r>
            <a:r>
              <a:rPr sz="1800" dirty="0">
                <a:latin typeface="Arial"/>
                <a:cs typeface="Arial"/>
              </a:rPr>
              <a:t>Code :  LDA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0000,	</a:t>
            </a:r>
            <a:r>
              <a:rPr sz="1800" spc="-5" dirty="0">
                <a:latin typeface="Arial"/>
                <a:cs typeface="Arial"/>
              </a:rPr>
              <a:t>ADD </a:t>
            </a:r>
            <a:r>
              <a:rPr sz="1800" dirty="0">
                <a:latin typeface="Arial"/>
                <a:cs typeface="Arial"/>
              </a:rPr>
              <a:t>= 0001  </a:t>
            </a:r>
            <a:r>
              <a:rPr sz="1800" spc="-5" dirty="0">
                <a:latin typeface="Arial"/>
                <a:cs typeface="Arial"/>
              </a:rPr>
              <a:t>Misal AH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15" dirty="0">
                <a:latin typeface="Arial"/>
                <a:cs typeface="Arial"/>
              </a:rPr>
              <a:t>00000011 </a:t>
            </a:r>
            <a:r>
              <a:rPr sz="1800" dirty="0">
                <a:latin typeface="Arial"/>
                <a:cs typeface="Arial"/>
              </a:rPr>
              <a:t>dan 8H =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00000001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14375" y="1779651"/>
          <a:ext cx="2441575" cy="4676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/>
                <a:gridCol w="1571625"/>
              </a:tblGrid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301625" algn="l"/>
                        </a:tabLst>
                      </a:pPr>
                      <a:r>
                        <a:rPr sz="1200" b="1" dirty="0">
                          <a:latin typeface="Perpetua"/>
                          <a:cs typeface="Perpetua"/>
                        </a:rPr>
                        <a:t>0	0000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476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539115" algn="l"/>
                        </a:tabLst>
                      </a:pPr>
                      <a:r>
                        <a:rPr sz="1200" b="1" spc="-40" dirty="0">
                          <a:latin typeface="Perpetua"/>
                          <a:cs typeface="Perpetua"/>
                        </a:rPr>
                        <a:t>LDA	</a:t>
                      </a:r>
                      <a:r>
                        <a:rPr sz="1200" b="1" spc="-5" dirty="0">
                          <a:latin typeface="Perpetua"/>
                          <a:cs typeface="Perpetua"/>
                        </a:rPr>
                        <a:t>AH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301625" algn="l"/>
                        </a:tabLst>
                      </a:pPr>
                      <a:r>
                        <a:rPr sz="1200" dirty="0">
                          <a:latin typeface="Perpetua"/>
                          <a:cs typeface="Perpetua"/>
                        </a:rPr>
                        <a:t>1	0001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540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DFDB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560705" algn="l"/>
                        </a:tabLst>
                      </a:pPr>
                      <a:r>
                        <a:rPr sz="1200" spc="-5" dirty="0">
                          <a:latin typeface="Perpetua"/>
                          <a:cs typeface="Perpetua"/>
                        </a:rPr>
                        <a:t>ADD	</a:t>
                      </a:r>
                      <a:r>
                        <a:rPr sz="1200" dirty="0">
                          <a:latin typeface="Perpetua"/>
                          <a:cs typeface="Perpetua"/>
                        </a:rPr>
                        <a:t>8H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BD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320040" algn="l"/>
                        </a:tabLst>
                      </a:pPr>
                      <a:r>
                        <a:rPr sz="1200" dirty="0">
                          <a:latin typeface="Perpetua"/>
                          <a:cs typeface="Perpetua"/>
                        </a:rPr>
                        <a:t>2	0010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540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EFED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spc="5" dirty="0">
                          <a:latin typeface="Perpetua"/>
                          <a:cs typeface="Perpetua"/>
                        </a:rPr>
                        <a:t>---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DEB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320040" algn="l"/>
                        </a:tabLst>
                      </a:pPr>
                      <a:r>
                        <a:rPr sz="1200" dirty="0">
                          <a:latin typeface="Perpetua"/>
                          <a:cs typeface="Perpetua"/>
                        </a:rPr>
                        <a:t>3	0011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540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DFDB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spc="5" dirty="0">
                          <a:latin typeface="Perpetua"/>
                          <a:cs typeface="Perpetua"/>
                        </a:rPr>
                        <a:t>---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BD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320040" algn="l"/>
                        </a:tabLst>
                      </a:pPr>
                      <a:r>
                        <a:rPr sz="1200" dirty="0">
                          <a:latin typeface="Perpetua"/>
                          <a:cs typeface="Perpetua"/>
                        </a:rPr>
                        <a:t>4	0100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540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EFED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spc="5" dirty="0">
                          <a:latin typeface="Perpetua"/>
                          <a:cs typeface="Perpetua"/>
                        </a:rPr>
                        <a:t>---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DEB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  <a:tabLst>
                          <a:tab pos="320040" algn="l"/>
                        </a:tabLst>
                      </a:pPr>
                      <a:r>
                        <a:rPr sz="1200" dirty="0">
                          <a:latin typeface="Perpetua"/>
                          <a:cs typeface="Perpetua"/>
                        </a:rPr>
                        <a:t>5	0101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6034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DFDB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spc="5" dirty="0">
                          <a:latin typeface="Perpetua"/>
                          <a:cs typeface="Perpetua"/>
                        </a:rPr>
                        <a:t>---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BD3"/>
                    </a:solidFill>
                  </a:tcPr>
                </a:tc>
              </a:tr>
              <a:tr h="27444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  <a:tabLst>
                          <a:tab pos="320040" algn="l"/>
                        </a:tabLst>
                      </a:pPr>
                      <a:r>
                        <a:rPr sz="1200" dirty="0">
                          <a:latin typeface="Perpetua"/>
                          <a:cs typeface="Perpetua"/>
                        </a:rPr>
                        <a:t>6	0110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6034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EFED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5" dirty="0">
                          <a:latin typeface="Perpetua"/>
                          <a:cs typeface="Perpetua"/>
                        </a:rPr>
                        <a:t>---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DEB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  <a:tabLst>
                          <a:tab pos="320040" algn="l"/>
                        </a:tabLst>
                      </a:pPr>
                      <a:r>
                        <a:rPr sz="1200" dirty="0">
                          <a:latin typeface="Perpetua"/>
                          <a:cs typeface="Perpetua"/>
                        </a:rPr>
                        <a:t>7	0111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6034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DFDB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5" dirty="0">
                          <a:latin typeface="Perpetua"/>
                          <a:cs typeface="Perpetua"/>
                        </a:rPr>
                        <a:t>---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BD3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  <a:tabLst>
                          <a:tab pos="320040" algn="l"/>
                        </a:tabLst>
                      </a:pPr>
                      <a:r>
                        <a:rPr sz="1200" dirty="0">
                          <a:latin typeface="Perpetua"/>
                          <a:cs typeface="Perpetua"/>
                        </a:rPr>
                        <a:t>8	1000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6034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EFED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Perpetua"/>
                          <a:cs typeface="Perpetua"/>
                        </a:rPr>
                        <a:t>00000001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DEB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  <a:tabLst>
                          <a:tab pos="320040" algn="l"/>
                        </a:tabLst>
                      </a:pPr>
                      <a:r>
                        <a:rPr sz="1200" dirty="0">
                          <a:latin typeface="Perpetua"/>
                          <a:cs typeface="Perpetua"/>
                        </a:rPr>
                        <a:t>9	1001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6669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DFDB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5" dirty="0">
                          <a:latin typeface="Perpetua"/>
                          <a:cs typeface="Perpetua"/>
                        </a:rPr>
                        <a:t>---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BD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Perpetua"/>
                          <a:cs typeface="Perpetua"/>
                        </a:rPr>
                        <a:t>A</a:t>
                      </a:r>
                      <a:r>
                        <a:rPr sz="1200" spc="25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1200" dirty="0">
                          <a:latin typeface="Perpetua"/>
                          <a:cs typeface="Perpetua"/>
                        </a:rPr>
                        <a:t>1010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6034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EFED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Perpetua"/>
                          <a:cs typeface="Perpetua"/>
                        </a:rPr>
                        <a:t>00000011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DEB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latin typeface="Perpetua"/>
                          <a:cs typeface="Perpetua"/>
                        </a:rPr>
                        <a:t>B</a:t>
                      </a:r>
                      <a:r>
                        <a:rPr sz="1200" spc="254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1200" dirty="0">
                          <a:latin typeface="Perpetua"/>
                          <a:cs typeface="Perpetua"/>
                        </a:rPr>
                        <a:t>1011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667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DFDB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200" spc="5" dirty="0">
                          <a:latin typeface="Perpetua"/>
                          <a:cs typeface="Perpetua"/>
                        </a:rPr>
                        <a:t>---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BD3"/>
                    </a:solidFill>
                  </a:tcPr>
                </a:tc>
              </a:tr>
              <a:tr h="27444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latin typeface="Perpetua"/>
                          <a:cs typeface="Perpetua"/>
                        </a:rPr>
                        <a:t>C</a:t>
                      </a:r>
                      <a:r>
                        <a:rPr sz="1200" spc="24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1200" dirty="0">
                          <a:latin typeface="Perpetua"/>
                          <a:cs typeface="Perpetua"/>
                        </a:rPr>
                        <a:t>1100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667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EFED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spc="5" dirty="0">
                          <a:latin typeface="Perpetua"/>
                          <a:cs typeface="Perpetua"/>
                        </a:rPr>
                        <a:t>---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DEB"/>
                    </a:solidFill>
                  </a:tcPr>
                </a:tc>
              </a:tr>
              <a:tr h="27428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latin typeface="Perpetua"/>
                          <a:cs typeface="Perpetua"/>
                        </a:rPr>
                        <a:t>D</a:t>
                      </a:r>
                      <a:r>
                        <a:rPr sz="1200" spc="254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1200" dirty="0">
                          <a:latin typeface="Perpetua"/>
                          <a:cs typeface="Perpetua"/>
                        </a:rPr>
                        <a:t>1101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667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DFDB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spc="5" dirty="0">
                          <a:latin typeface="Perpetua"/>
                          <a:cs typeface="Perpetua"/>
                        </a:rPr>
                        <a:t>---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BD3"/>
                    </a:solidFill>
                  </a:tcPr>
                </a:tc>
              </a:tr>
              <a:tr h="2743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latin typeface="Perpetua"/>
                          <a:cs typeface="Perpetua"/>
                        </a:rPr>
                        <a:t>E</a:t>
                      </a:r>
                      <a:r>
                        <a:rPr sz="1200" spc="254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1200" dirty="0">
                          <a:latin typeface="Perpetua"/>
                          <a:cs typeface="Perpetua"/>
                        </a:rPr>
                        <a:t>1110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667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EFED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spc="5" dirty="0">
                          <a:latin typeface="Perpetua"/>
                          <a:cs typeface="Perpetua"/>
                        </a:rPr>
                        <a:t>---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DEB"/>
                    </a:solidFill>
                  </a:tcPr>
                </a:tc>
              </a:tr>
              <a:tr h="2743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latin typeface="Perpetua"/>
                          <a:cs typeface="Perpetua"/>
                        </a:rPr>
                        <a:t>F</a:t>
                      </a:r>
                      <a:r>
                        <a:rPr sz="1200" spc="25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1200" dirty="0">
                          <a:latin typeface="Perpetua"/>
                          <a:cs typeface="Perpetua"/>
                        </a:rPr>
                        <a:t>1111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7305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DFDB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spc="5" dirty="0">
                          <a:latin typeface="Perpetua"/>
                          <a:cs typeface="Perpetua"/>
                        </a:rPr>
                        <a:t>---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BD3"/>
                    </a:solidFill>
                  </a:tcPr>
                </a:tc>
              </a:tr>
              <a:tr h="2746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FED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500501" y="3429000"/>
            <a:ext cx="1785874" cy="1857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95675" y="3424173"/>
            <a:ext cx="1795780" cy="1866900"/>
          </a:xfrm>
          <a:custGeom>
            <a:avLst/>
            <a:gdLst/>
            <a:ahLst/>
            <a:cxnLst/>
            <a:rect l="l" t="t" r="r" b="b"/>
            <a:pathLst>
              <a:path w="1795779" h="1866900">
                <a:moveTo>
                  <a:pt x="0" y="1866900"/>
                </a:moveTo>
                <a:lnTo>
                  <a:pt x="1795399" y="1866900"/>
                </a:lnTo>
                <a:lnTo>
                  <a:pt x="1795399" y="0"/>
                </a:lnTo>
                <a:lnTo>
                  <a:pt x="0" y="0"/>
                </a:lnTo>
                <a:lnTo>
                  <a:pt x="0" y="1866900"/>
                </a:lnTo>
                <a:close/>
              </a:path>
            </a:pathLst>
          </a:custGeom>
          <a:ln w="9525">
            <a:solidFill>
              <a:srgbClr val="9E3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72125" y="1571625"/>
            <a:ext cx="2714625" cy="3714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67298" y="1566799"/>
            <a:ext cx="2724150" cy="3724275"/>
          </a:xfrm>
          <a:custGeom>
            <a:avLst/>
            <a:gdLst/>
            <a:ahLst/>
            <a:cxnLst/>
            <a:rect l="l" t="t" r="r" b="b"/>
            <a:pathLst>
              <a:path w="2724150" h="3724275">
                <a:moveTo>
                  <a:pt x="0" y="3724275"/>
                </a:moveTo>
                <a:lnTo>
                  <a:pt x="2724150" y="3724275"/>
                </a:lnTo>
                <a:lnTo>
                  <a:pt x="2724150" y="0"/>
                </a:lnTo>
                <a:lnTo>
                  <a:pt x="0" y="0"/>
                </a:lnTo>
                <a:lnTo>
                  <a:pt x="0" y="3724275"/>
                </a:lnTo>
                <a:close/>
              </a:path>
            </a:pathLst>
          </a:custGeom>
          <a:ln w="9525">
            <a:solidFill>
              <a:srgbClr val="9E3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00501" y="1571497"/>
            <a:ext cx="1785874" cy="17860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95675" y="1566799"/>
            <a:ext cx="1795780" cy="1795780"/>
          </a:xfrm>
          <a:custGeom>
            <a:avLst/>
            <a:gdLst/>
            <a:ahLst/>
            <a:cxnLst/>
            <a:rect l="l" t="t" r="r" b="b"/>
            <a:pathLst>
              <a:path w="1795779" h="1795779">
                <a:moveTo>
                  <a:pt x="0" y="1795526"/>
                </a:moveTo>
                <a:lnTo>
                  <a:pt x="1795399" y="1795526"/>
                </a:lnTo>
                <a:lnTo>
                  <a:pt x="1795399" y="0"/>
                </a:lnTo>
                <a:lnTo>
                  <a:pt x="0" y="0"/>
                </a:lnTo>
                <a:lnTo>
                  <a:pt x="0" y="1795526"/>
                </a:lnTo>
                <a:close/>
              </a:path>
            </a:pathLst>
          </a:custGeom>
          <a:ln w="9525">
            <a:solidFill>
              <a:srgbClr val="9E3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144" y="208864"/>
            <a:ext cx="613473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/>
              <a:t>Simulasi siklus </a:t>
            </a:r>
            <a:r>
              <a:rPr sz="2000" spc="-70" dirty="0"/>
              <a:t>T, </a:t>
            </a:r>
            <a:r>
              <a:rPr sz="2000" spc="-5" dirty="0"/>
              <a:t>set instruksi &amp; </a:t>
            </a:r>
            <a:r>
              <a:rPr sz="2000" spc="-10" dirty="0"/>
              <a:t>controller/sequencer</a:t>
            </a:r>
            <a:r>
              <a:rPr sz="2000" spc="190" dirty="0"/>
              <a:t> </a:t>
            </a:r>
            <a:r>
              <a:rPr sz="2000" spc="-5" dirty="0"/>
              <a:t>(2)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864819" y="884682"/>
            <a:ext cx="4265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618740" algn="l"/>
              </a:tabLst>
            </a:pPr>
            <a:r>
              <a:rPr sz="1800" spc="-5" dirty="0">
                <a:latin typeface="Arial"/>
                <a:cs typeface="Arial"/>
              </a:rPr>
              <a:t>Op </a:t>
            </a:r>
            <a:r>
              <a:rPr sz="1800" dirty="0">
                <a:latin typeface="Arial"/>
                <a:cs typeface="Arial"/>
              </a:rPr>
              <a:t>Code :  LDA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0000,	</a:t>
            </a:r>
            <a:r>
              <a:rPr sz="1800" spc="-5" dirty="0">
                <a:latin typeface="Arial"/>
                <a:cs typeface="Arial"/>
              </a:rPr>
              <a:t>ADD </a:t>
            </a:r>
            <a:r>
              <a:rPr sz="1800" dirty="0">
                <a:latin typeface="Arial"/>
                <a:cs typeface="Arial"/>
              </a:rPr>
              <a:t>= 0001  </a:t>
            </a:r>
            <a:r>
              <a:rPr sz="1800" spc="-5" dirty="0">
                <a:latin typeface="Arial"/>
                <a:cs typeface="Arial"/>
              </a:rPr>
              <a:t>Misal AH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15" dirty="0">
                <a:latin typeface="Arial"/>
                <a:cs typeface="Arial"/>
              </a:rPr>
              <a:t>00000011 </a:t>
            </a:r>
            <a:r>
              <a:rPr sz="1800" dirty="0">
                <a:latin typeface="Arial"/>
                <a:cs typeface="Arial"/>
              </a:rPr>
              <a:t>dan 8H =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00000001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0062" y="1786001"/>
            <a:ext cx="2714625" cy="3714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5300" y="1781175"/>
            <a:ext cx="2724150" cy="3724275"/>
          </a:xfrm>
          <a:custGeom>
            <a:avLst/>
            <a:gdLst/>
            <a:ahLst/>
            <a:cxnLst/>
            <a:rect l="l" t="t" r="r" b="b"/>
            <a:pathLst>
              <a:path w="2724150" h="3724275">
                <a:moveTo>
                  <a:pt x="0" y="3724275"/>
                </a:moveTo>
                <a:lnTo>
                  <a:pt x="2724150" y="3724275"/>
                </a:lnTo>
                <a:lnTo>
                  <a:pt x="2724150" y="0"/>
                </a:lnTo>
                <a:lnTo>
                  <a:pt x="0" y="0"/>
                </a:lnTo>
                <a:lnTo>
                  <a:pt x="0" y="3724275"/>
                </a:lnTo>
                <a:close/>
              </a:path>
            </a:pathLst>
          </a:custGeom>
          <a:ln w="9525">
            <a:solidFill>
              <a:srgbClr val="9E3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00501" y="1714500"/>
            <a:ext cx="1857375" cy="37862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29250" y="1857438"/>
            <a:ext cx="857250" cy="643255"/>
          </a:xfrm>
          <a:custGeom>
            <a:avLst/>
            <a:gdLst/>
            <a:ahLst/>
            <a:cxnLst/>
            <a:rect l="l" t="t" r="r" b="b"/>
            <a:pathLst>
              <a:path w="857250" h="643255">
                <a:moveTo>
                  <a:pt x="0" y="642937"/>
                </a:moveTo>
                <a:lnTo>
                  <a:pt x="857250" y="642937"/>
                </a:lnTo>
                <a:lnTo>
                  <a:pt x="857250" y="0"/>
                </a:lnTo>
                <a:lnTo>
                  <a:pt x="0" y="0"/>
                </a:lnTo>
                <a:lnTo>
                  <a:pt x="0" y="6429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19673" y="1885010"/>
            <a:ext cx="6775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494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RAM  </a:t>
            </a:r>
            <a:r>
              <a:rPr sz="1200" dirty="0">
                <a:latin typeface="Times New Roman"/>
                <a:cs typeface="Times New Roman"/>
              </a:rPr>
              <a:t>0000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1010  </a:t>
            </a:r>
            <a:r>
              <a:rPr sz="1200" spc="-5" dirty="0">
                <a:latin typeface="Times New Roman"/>
                <a:cs typeface="Times New Roman"/>
              </a:rPr>
              <a:t>(LDA</a:t>
            </a:r>
            <a:r>
              <a:rPr sz="1200" spc="-204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AH)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423025" y="2208276"/>
          <a:ext cx="2447925" cy="1231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8515"/>
                <a:gridCol w="681990"/>
                <a:gridCol w="929005"/>
              </a:tblGrid>
              <a:tr h="3048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Alamat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1848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Data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1848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Instruksi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1848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0000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0011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30" dirty="0">
                          <a:latin typeface="Perpetua"/>
                          <a:cs typeface="Perpetua"/>
                        </a:rPr>
                        <a:t>LDA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0001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0110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10" dirty="0">
                          <a:latin typeface="Perpetua"/>
                          <a:cs typeface="Perpetua"/>
                        </a:rPr>
                        <a:t>ADD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0010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5" dirty="0">
                          <a:latin typeface="Perpetua"/>
                          <a:cs typeface="Perpetua"/>
                        </a:rPr>
                        <a:t>1001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Perpetua"/>
                          <a:cs typeface="Perpetua"/>
                        </a:rPr>
                        <a:t>SUB</a:t>
                      </a:r>
                      <a:endParaRPr sz="1400">
                        <a:latin typeface="Perpetua"/>
                        <a:cs typeface="Perpetu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9D9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5643626" y="3928998"/>
            <a:ext cx="3286125" cy="7143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57876" y="3500437"/>
            <a:ext cx="571500" cy="21462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35890">
              <a:lnSpc>
                <a:spcPts val="1360"/>
              </a:lnSpc>
              <a:spcBef>
                <a:spcPts val="325"/>
              </a:spcBef>
            </a:pPr>
            <a:r>
              <a:rPr sz="1200" spc="-15" dirty="0">
                <a:latin typeface="Times New Roman"/>
                <a:cs typeface="Times New Roman"/>
              </a:rPr>
              <a:t>0011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12586" y="2280157"/>
            <a:ext cx="859790" cy="377190"/>
          </a:xfrm>
          <a:custGeom>
            <a:avLst/>
            <a:gdLst/>
            <a:ahLst/>
            <a:cxnLst/>
            <a:rect l="l" t="t" r="r" b="b"/>
            <a:pathLst>
              <a:path w="859790" h="377189">
                <a:moveTo>
                  <a:pt x="823812" y="355042"/>
                </a:moveTo>
                <a:lnTo>
                  <a:pt x="759713" y="363600"/>
                </a:lnTo>
                <a:lnTo>
                  <a:pt x="756285" y="364108"/>
                </a:lnTo>
                <a:lnTo>
                  <a:pt x="753872" y="367283"/>
                </a:lnTo>
                <a:lnTo>
                  <a:pt x="754379" y="370713"/>
                </a:lnTo>
                <a:lnTo>
                  <a:pt x="754761" y="374268"/>
                </a:lnTo>
                <a:lnTo>
                  <a:pt x="757936" y="376681"/>
                </a:lnTo>
                <a:lnTo>
                  <a:pt x="852038" y="364108"/>
                </a:lnTo>
                <a:lnTo>
                  <a:pt x="845565" y="364108"/>
                </a:lnTo>
                <a:lnTo>
                  <a:pt x="823812" y="355042"/>
                </a:lnTo>
                <a:close/>
              </a:path>
              <a:path w="859790" h="377189">
                <a:moveTo>
                  <a:pt x="836431" y="353357"/>
                </a:moveTo>
                <a:lnTo>
                  <a:pt x="823812" y="355042"/>
                </a:lnTo>
                <a:lnTo>
                  <a:pt x="845565" y="364108"/>
                </a:lnTo>
                <a:lnTo>
                  <a:pt x="846418" y="362076"/>
                </a:lnTo>
                <a:lnTo>
                  <a:pt x="843026" y="362076"/>
                </a:lnTo>
                <a:lnTo>
                  <a:pt x="836431" y="353357"/>
                </a:lnTo>
                <a:close/>
              </a:path>
              <a:path w="859790" h="377189">
                <a:moveTo>
                  <a:pt x="793749" y="280669"/>
                </a:moveTo>
                <a:lnTo>
                  <a:pt x="790956" y="282828"/>
                </a:lnTo>
                <a:lnTo>
                  <a:pt x="788162" y="284861"/>
                </a:lnTo>
                <a:lnTo>
                  <a:pt x="787653" y="288925"/>
                </a:lnTo>
                <a:lnTo>
                  <a:pt x="789813" y="291718"/>
                </a:lnTo>
                <a:lnTo>
                  <a:pt x="828781" y="343242"/>
                </a:lnTo>
                <a:lnTo>
                  <a:pt x="850518" y="352297"/>
                </a:lnTo>
                <a:lnTo>
                  <a:pt x="845565" y="364108"/>
                </a:lnTo>
                <a:lnTo>
                  <a:pt x="852038" y="364108"/>
                </a:lnTo>
                <a:lnTo>
                  <a:pt x="859663" y="363092"/>
                </a:lnTo>
                <a:lnTo>
                  <a:pt x="799845" y="283971"/>
                </a:lnTo>
                <a:lnTo>
                  <a:pt x="797813" y="281177"/>
                </a:lnTo>
                <a:lnTo>
                  <a:pt x="793749" y="280669"/>
                </a:lnTo>
                <a:close/>
              </a:path>
              <a:path w="859790" h="377189">
                <a:moveTo>
                  <a:pt x="847216" y="351916"/>
                </a:moveTo>
                <a:lnTo>
                  <a:pt x="836431" y="353357"/>
                </a:lnTo>
                <a:lnTo>
                  <a:pt x="843026" y="362076"/>
                </a:lnTo>
                <a:lnTo>
                  <a:pt x="847216" y="351916"/>
                </a:lnTo>
                <a:close/>
              </a:path>
              <a:path w="859790" h="377189">
                <a:moveTo>
                  <a:pt x="849604" y="351916"/>
                </a:moveTo>
                <a:lnTo>
                  <a:pt x="847216" y="351916"/>
                </a:lnTo>
                <a:lnTo>
                  <a:pt x="843026" y="362076"/>
                </a:lnTo>
                <a:lnTo>
                  <a:pt x="846418" y="362076"/>
                </a:lnTo>
                <a:lnTo>
                  <a:pt x="850518" y="352297"/>
                </a:lnTo>
                <a:lnTo>
                  <a:pt x="849604" y="351916"/>
                </a:lnTo>
                <a:close/>
              </a:path>
              <a:path w="859790" h="377189">
                <a:moveTo>
                  <a:pt x="4825" y="0"/>
                </a:moveTo>
                <a:lnTo>
                  <a:pt x="0" y="11683"/>
                </a:lnTo>
                <a:lnTo>
                  <a:pt x="823812" y="355042"/>
                </a:lnTo>
                <a:lnTo>
                  <a:pt x="836431" y="353357"/>
                </a:lnTo>
                <a:lnTo>
                  <a:pt x="828781" y="343242"/>
                </a:lnTo>
                <a:lnTo>
                  <a:pt x="4825" y="0"/>
                </a:lnTo>
                <a:close/>
              </a:path>
              <a:path w="859790" h="377189">
                <a:moveTo>
                  <a:pt x="828781" y="343242"/>
                </a:moveTo>
                <a:lnTo>
                  <a:pt x="836431" y="353357"/>
                </a:lnTo>
                <a:lnTo>
                  <a:pt x="847216" y="351916"/>
                </a:lnTo>
                <a:lnTo>
                  <a:pt x="849604" y="351916"/>
                </a:lnTo>
                <a:lnTo>
                  <a:pt x="828781" y="343242"/>
                </a:lnTo>
                <a:close/>
              </a:path>
            </a:pathLst>
          </a:custGeom>
          <a:solidFill>
            <a:srgbClr val="9E36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00750" y="2780410"/>
            <a:ext cx="1360805" cy="724535"/>
          </a:xfrm>
          <a:custGeom>
            <a:avLst/>
            <a:gdLst/>
            <a:ahLst/>
            <a:cxnLst/>
            <a:rect l="l" t="t" r="r" b="b"/>
            <a:pathLst>
              <a:path w="1360804" h="724535">
                <a:moveTo>
                  <a:pt x="58292" y="632078"/>
                </a:moveTo>
                <a:lnTo>
                  <a:pt x="54355" y="632967"/>
                </a:lnTo>
                <a:lnTo>
                  <a:pt x="0" y="720089"/>
                </a:lnTo>
                <a:lnTo>
                  <a:pt x="102488" y="724535"/>
                </a:lnTo>
                <a:lnTo>
                  <a:pt x="105410" y="721740"/>
                </a:lnTo>
                <a:lnTo>
                  <a:pt x="105551" y="719836"/>
                </a:lnTo>
                <a:lnTo>
                  <a:pt x="14097" y="719836"/>
                </a:lnTo>
                <a:lnTo>
                  <a:pt x="8127" y="708533"/>
                </a:lnTo>
                <a:lnTo>
                  <a:pt x="29011" y="697541"/>
                </a:lnTo>
                <a:lnTo>
                  <a:pt x="65150" y="639699"/>
                </a:lnTo>
                <a:lnTo>
                  <a:pt x="64135" y="635762"/>
                </a:lnTo>
                <a:lnTo>
                  <a:pt x="61213" y="633984"/>
                </a:lnTo>
                <a:lnTo>
                  <a:pt x="58292" y="632078"/>
                </a:lnTo>
                <a:close/>
              </a:path>
              <a:path w="1360804" h="724535">
                <a:moveTo>
                  <a:pt x="29011" y="697541"/>
                </a:moveTo>
                <a:lnTo>
                  <a:pt x="8127" y="708533"/>
                </a:lnTo>
                <a:lnTo>
                  <a:pt x="14097" y="719836"/>
                </a:lnTo>
                <a:lnTo>
                  <a:pt x="18440" y="717550"/>
                </a:lnTo>
                <a:lnTo>
                  <a:pt x="16510" y="717550"/>
                </a:lnTo>
                <a:lnTo>
                  <a:pt x="11429" y="707771"/>
                </a:lnTo>
                <a:lnTo>
                  <a:pt x="22619" y="707771"/>
                </a:lnTo>
                <a:lnTo>
                  <a:pt x="29011" y="697541"/>
                </a:lnTo>
                <a:close/>
              </a:path>
              <a:path w="1360804" h="724535">
                <a:moveTo>
                  <a:pt x="35018" y="708824"/>
                </a:moveTo>
                <a:lnTo>
                  <a:pt x="14097" y="719836"/>
                </a:lnTo>
                <a:lnTo>
                  <a:pt x="105551" y="719836"/>
                </a:lnTo>
                <a:lnTo>
                  <a:pt x="105663" y="718312"/>
                </a:lnTo>
                <a:lnTo>
                  <a:pt x="105790" y="714755"/>
                </a:lnTo>
                <a:lnTo>
                  <a:pt x="102997" y="711835"/>
                </a:lnTo>
                <a:lnTo>
                  <a:pt x="35018" y="708824"/>
                </a:lnTo>
                <a:close/>
              </a:path>
              <a:path w="1360804" h="724535">
                <a:moveTo>
                  <a:pt x="11429" y="707771"/>
                </a:moveTo>
                <a:lnTo>
                  <a:pt x="16510" y="717550"/>
                </a:lnTo>
                <a:lnTo>
                  <a:pt x="22316" y="708257"/>
                </a:lnTo>
                <a:lnTo>
                  <a:pt x="11429" y="707771"/>
                </a:lnTo>
                <a:close/>
              </a:path>
              <a:path w="1360804" h="724535">
                <a:moveTo>
                  <a:pt x="22316" y="708257"/>
                </a:moveTo>
                <a:lnTo>
                  <a:pt x="16510" y="717550"/>
                </a:lnTo>
                <a:lnTo>
                  <a:pt x="18440" y="717550"/>
                </a:lnTo>
                <a:lnTo>
                  <a:pt x="35018" y="708824"/>
                </a:lnTo>
                <a:lnTo>
                  <a:pt x="22316" y="708257"/>
                </a:lnTo>
                <a:close/>
              </a:path>
              <a:path w="1360804" h="724535">
                <a:moveTo>
                  <a:pt x="1354327" y="0"/>
                </a:moveTo>
                <a:lnTo>
                  <a:pt x="29011" y="697541"/>
                </a:lnTo>
                <a:lnTo>
                  <a:pt x="22316" y="708257"/>
                </a:lnTo>
                <a:lnTo>
                  <a:pt x="35018" y="708824"/>
                </a:lnTo>
                <a:lnTo>
                  <a:pt x="1360297" y="11302"/>
                </a:lnTo>
                <a:lnTo>
                  <a:pt x="1354327" y="0"/>
                </a:lnTo>
                <a:close/>
              </a:path>
              <a:path w="1360804" h="724535">
                <a:moveTo>
                  <a:pt x="22619" y="707771"/>
                </a:moveTo>
                <a:lnTo>
                  <a:pt x="11429" y="707771"/>
                </a:lnTo>
                <a:lnTo>
                  <a:pt x="22316" y="708257"/>
                </a:lnTo>
                <a:lnTo>
                  <a:pt x="22619" y="707771"/>
                </a:lnTo>
                <a:close/>
              </a:path>
            </a:pathLst>
          </a:custGeom>
          <a:solidFill>
            <a:srgbClr val="9E36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10554" y="3710304"/>
            <a:ext cx="218821" cy="2188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144" y="208864"/>
            <a:ext cx="613473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/>
              <a:t>Simulasi siklus </a:t>
            </a:r>
            <a:r>
              <a:rPr sz="2000" spc="-70" dirty="0"/>
              <a:t>T, </a:t>
            </a:r>
            <a:r>
              <a:rPr sz="2000" spc="-5" dirty="0"/>
              <a:t>set instruksi &amp; </a:t>
            </a:r>
            <a:r>
              <a:rPr sz="2000" spc="-10" dirty="0"/>
              <a:t>controller/sequencer</a:t>
            </a:r>
            <a:r>
              <a:rPr sz="2000" spc="190" dirty="0"/>
              <a:t> </a:t>
            </a:r>
            <a:r>
              <a:rPr sz="2000" spc="-5" dirty="0"/>
              <a:t>(3)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3143250" y="1285875"/>
            <a:ext cx="2428875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38423" y="1281049"/>
            <a:ext cx="2438400" cy="2295525"/>
          </a:xfrm>
          <a:custGeom>
            <a:avLst/>
            <a:gdLst/>
            <a:ahLst/>
            <a:cxnLst/>
            <a:rect l="l" t="t" r="r" b="b"/>
            <a:pathLst>
              <a:path w="2438400" h="2295525">
                <a:moveTo>
                  <a:pt x="0" y="2295525"/>
                </a:moveTo>
                <a:lnTo>
                  <a:pt x="2438400" y="2295525"/>
                </a:lnTo>
                <a:lnTo>
                  <a:pt x="2438400" y="0"/>
                </a:lnTo>
                <a:lnTo>
                  <a:pt x="0" y="0"/>
                </a:lnTo>
                <a:lnTo>
                  <a:pt x="0" y="2295525"/>
                </a:lnTo>
                <a:close/>
              </a:path>
            </a:pathLst>
          </a:custGeom>
          <a:ln w="9525">
            <a:solidFill>
              <a:srgbClr val="9E3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28625" y="1279525"/>
          <a:ext cx="2441575" cy="4676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/>
                <a:gridCol w="1571625"/>
              </a:tblGrid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300990" algn="l"/>
                        </a:tabLst>
                      </a:pPr>
                      <a:r>
                        <a:rPr sz="1200" b="1" dirty="0">
                          <a:latin typeface="Perpetua"/>
                          <a:cs typeface="Perpetua"/>
                        </a:rPr>
                        <a:t>0	0000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476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539115" algn="l"/>
                        </a:tabLst>
                      </a:pPr>
                      <a:r>
                        <a:rPr sz="1200" b="1" spc="-40" dirty="0">
                          <a:latin typeface="Perpetua"/>
                          <a:cs typeface="Perpetua"/>
                        </a:rPr>
                        <a:t>LDA	</a:t>
                      </a:r>
                      <a:r>
                        <a:rPr sz="1200" b="1" spc="-5" dirty="0">
                          <a:latin typeface="Perpetua"/>
                          <a:cs typeface="Perpetua"/>
                        </a:rPr>
                        <a:t>AH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300990" algn="l"/>
                        </a:tabLst>
                      </a:pPr>
                      <a:r>
                        <a:rPr sz="1200" dirty="0">
                          <a:latin typeface="Perpetua"/>
                          <a:cs typeface="Perpetua"/>
                        </a:rPr>
                        <a:t>1	0001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4765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DFDB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560070" algn="l"/>
                        </a:tabLst>
                      </a:pPr>
                      <a:r>
                        <a:rPr sz="1200" spc="-5" dirty="0">
                          <a:latin typeface="Perpetua"/>
                          <a:cs typeface="Perpetua"/>
                        </a:rPr>
                        <a:t>ADD	</a:t>
                      </a:r>
                      <a:r>
                        <a:rPr sz="1200" dirty="0">
                          <a:latin typeface="Perpetua"/>
                          <a:cs typeface="Perpetua"/>
                        </a:rPr>
                        <a:t>8H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BD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320040" algn="l"/>
                        </a:tabLst>
                      </a:pPr>
                      <a:r>
                        <a:rPr sz="1200" dirty="0">
                          <a:latin typeface="Perpetua"/>
                          <a:cs typeface="Perpetua"/>
                        </a:rPr>
                        <a:t>2	0010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540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EFED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spc="5" dirty="0">
                          <a:latin typeface="Perpetua"/>
                          <a:cs typeface="Perpetua"/>
                        </a:rPr>
                        <a:t>---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DEB"/>
                    </a:solidFill>
                  </a:tcPr>
                </a:tc>
              </a:tr>
              <a:tr h="27444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320040" algn="l"/>
                        </a:tabLst>
                      </a:pPr>
                      <a:r>
                        <a:rPr sz="1200" dirty="0">
                          <a:latin typeface="Perpetua"/>
                          <a:cs typeface="Perpetua"/>
                        </a:rPr>
                        <a:t>3	0011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540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DFDB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spc="5" dirty="0">
                          <a:latin typeface="Perpetua"/>
                          <a:cs typeface="Perpetua"/>
                        </a:rPr>
                        <a:t>---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BD3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320040" algn="l"/>
                        </a:tabLst>
                      </a:pPr>
                      <a:r>
                        <a:rPr sz="1200" dirty="0">
                          <a:latin typeface="Perpetua"/>
                          <a:cs typeface="Perpetua"/>
                        </a:rPr>
                        <a:t>4	0100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540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EFED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spc="5" dirty="0">
                          <a:latin typeface="Perpetua"/>
                          <a:cs typeface="Perpetua"/>
                        </a:rPr>
                        <a:t>---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DEB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320040" algn="l"/>
                        </a:tabLst>
                      </a:pPr>
                      <a:r>
                        <a:rPr sz="1200" dirty="0">
                          <a:latin typeface="Perpetua"/>
                          <a:cs typeface="Perpetua"/>
                        </a:rPr>
                        <a:t>5	0101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540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DFDB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spc="5" dirty="0">
                          <a:latin typeface="Perpetua"/>
                          <a:cs typeface="Perpetua"/>
                        </a:rPr>
                        <a:t>---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BD3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320040" algn="l"/>
                        </a:tabLst>
                      </a:pPr>
                      <a:r>
                        <a:rPr sz="1200" dirty="0">
                          <a:latin typeface="Perpetua"/>
                          <a:cs typeface="Perpetua"/>
                        </a:rPr>
                        <a:t>6	0110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540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EFED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spc="5" dirty="0">
                          <a:latin typeface="Perpetua"/>
                          <a:cs typeface="Perpetua"/>
                        </a:rPr>
                        <a:t>---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DEB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  <a:tabLst>
                          <a:tab pos="320040" algn="l"/>
                        </a:tabLst>
                      </a:pPr>
                      <a:r>
                        <a:rPr sz="1200" dirty="0">
                          <a:latin typeface="Perpetua"/>
                          <a:cs typeface="Perpetua"/>
                        </a:rPr>
                        <a:t>7	0111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6034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DFDB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5" dirty="0">
                          <a:latin typeface="Perpetua"/>
                          <a:cs typeface="Perpetua"/>
                        </a:rPr>
                        <a:t>---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BD3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  <a:tabLst>
                          <a:tab pos="320040" algn="l"/>
                        </a:tabLst>
                      </a:pPr>
                      <a:r>
                        <a:rPr sz="1200" dirty="0">
                          <a:latin typeface="Perpetua"/>
                          <a:cs typeface="Perpetua"/>
                        </a:rPr>
                        <a:t>8	1000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6034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EFED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Perpetua"/>
                          <a:cs typeface="Perpetua"/>
                        </a:rPr>
                        <a:t>00000001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DEB"/>
                    </a:solidFill>
                  </a:tcPr>
                </a:tc>
              </a:tr>
              <a:tr h="27444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  <a:tabLst>
                          <a:tab pos="320040" algn="l"/>
                        </a:tabLst>
                      </a:pPr>
                      <a:r>
                        <a:rPr sz="1200" dirty="0">
                          <a:latin typeface="Perpetua"/>
                          <a:cs typeface="Perpetua"/>
                        </a:rPr>
                        <a:t>9	1001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6034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DFDB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5" dirty="0">
                          <a:latin typeface="Perpetua"/>
                          <a:cs typeface="Perpetua"/>
                        </a:rPr>
                        <a:t>---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BD3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Perpetua"/>
                          <a:cs typeface="Perpetua"/>
                        </a:rPr>
                        <a:t>A</a:t>
                      </a:r>
                      <a:r>
                        <a:rPr sz="1200" spc="25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1200" dirty="0">
                          <a:latin typeface="Perpetua"/>
                          <a:cs typeface="Perpetua"/>
                        </a:rPr>
                        <a:t>1010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6034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EFED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Perpetua"/>
                          <a:cs typeface="Perpetua"/>
                        </a:rPr>
                        <a:t>00000011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DEB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Perpetua"/>
                          <a:cs typeface="Perpetua"/>
                        </a:rPr>
                        <a:t>B</a:t>
                      </a:r>
                      <a:r>
                        <a:rPr sz="1200" spc="254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1200" dirty="0">
                          <a:latin typeface="Perpetua"/>
                          <a:cs typeface="Perpetua"/>
                        </a:rPr>
                        <a:t>1011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6034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DFDB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5" dirty="0">
                          <a:latin typeface="Perpetua"/>
                          <a:cs typeface="Perpetua"/>
                        </a:rPr>
                        <a:t>---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BD3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latin typeface="Perpetua"/>
                          <a:cs typeface="Perpetua"/>
                        </a:rPr>
                        <a:t>C</a:t>
                      </a:r>
                      <a:r>
                        <a:rPr sz="1200" spc="245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1200" dirty="0">
                          <a:latin typeface="Perpetua"/>
                          <a:cs typeface="Perpetua"/>
                        </a:rPr>
                        <a:t>1100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667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EFED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5" dirty="0">
                          <a:latin typeface="Perpetua"/>
                          <a:cs typeface="Perpetua"/>
                        </a:rPr>
                        <a:t>---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DEB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200" dirty="0">
                          <a:latin typeface="Perpetua"/>
                          <a:cs typeface="Perpetua"/>
                        </a:rPr>
                        <a:t>D</a:t>
                      </a:r>
                      <a:r>
                        <a:rPr sz="1200" spc="254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1200" dirty="0">
                          <a:latin typeface="Perpetua"/>
                          <a:cs typeface="Perpetua"/>
                        </a:rPr>
                        <a:t>1101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6669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DFDB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200" spc="5" dirty="0">
                          <a:latin typeface="Perpetua"/>
                          <a:cs typeface="Perpetua"/>
                        </a:rPr>
                        <a:t>---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BD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latin typeface="Perpetua"/>
                          <a:cs typeface="Perpetua"/>
                        </a:rPr>
                        <a:t>E</a:t>
                      </a:r>
                      <a:r>
                        <a:rPr sz="1200" spc="254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1200" dirty="0">
                          <a:latin typeface="Perpetua"/>
                          <a:cs typeface="Perpetua"/>
                        </a:rPr>
                        <a:t>1110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667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EFED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200" spc="5" dirty="0">
                          <a:latin typeface="Perpetua"/>
                          <a:cs typeface="Perpetua"/>
                        </a:rPr>
                        <a:t>---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DEB"/>
                    </a:solidFill>
                  </a:tcPr>
                </a:tc>
              </a:tr>
              <a:tr h="27438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latin typeface="Perpetua"/>
                          <a:cs typeface="Perpetua"/>
                        </a:rPr>
                        <a:t>F</a:t>
                      </a:r>
                      <a:r>
                        <a:rPr sz="1200" spc="25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1200" dirty="0">
                          <a:latin typeface="Perpetua"/>
                          <a:cs typeface="Perpetua"/>
                        </a:rPr>
                        <a:t>1111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667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DFDB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spc="5" dirty="0">
                          <a:latin typeface="Perpetua"/>
                          <a:cs typeface="Perpetua"/>
                        </a:rPr>
                        <a:t>---</a:t>
                      </a:r>
                      <a:endParaRPr sz="1200">
                        <a:latin typeface="Perpetua"/>
                        <a:cs typeface="Perpetu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BD3"/>
                    </a:solidFill>
                  </a:tcPr>
                </a:tc>
              </a:tr>
              <a:tr h="2746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FED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000750" y="2286000"/>
            <a:ext cx="2428875" cy="2276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95923" y="2281173"/>
            <a:ext cx="2438400" cy="2286000"/>
          </a:xfrm>
          <a:custGeom>
            <a:avLst/>
            <a:gdLst/>
            <a:ahLst/>
            <a:cxnLst/>
            <a:rect l="l" t="t" r="r" b="b"/>
            <a:pathLst>
              <a:path w="2438400" h="2286000">
                <a:moveTo>
                  <a:pt x="0" y="2286000"/>
                </a:moveTo>
                <a:lnTo>
                  <a:pt x="2438400" y="2286000"/>
                </a:lnTo>
                <a:lnTo>
                  <a:pt x="24384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ln w="9525">
            <a:solidFill>
              <a:srgbClr val="9E3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43626" y="1000061"/>
            <a:ext cx="3286125" cy="357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43626" y="5072062"/>
            <a:ext cx="3286125" cy="357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71876" y="4143375"/>
            <a:ext cx="2428875" cy="228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67050" y="4138612"/>
            <a:ext cx="2438400" cy="2295525"/>
          </a:xfrm>
          <a:custGeom>
            <a:avLst/>
            <a:gdLst/>
            <a:ahLst/>
            <a:cxnLst/>
            <a:rect l="l" t="t" r="r" b="b"/>
            <a:pathLst>
              <a:path w="2438400" h="2295525">
                <a:moveTo>
                  <a:pt x="0" y="2295525"/>
                </a:moveTo>
                <a:lnTo>
                  <a:pt x="2438400" y="2295525"/>
                </a:lnTo>
                <a:lnTo>
                  <a:pt x="2438400" y="0"/>
                </a:lnTo>
                <a:lnTo>
                  <a:pt x="0" y="0"/>
                </a:lnTo>
                <a:lnTo>
                  <a:pt x="0" y="2295525"/>
                </a:lnTo>
                <a:close/>
              </a:path>
            </a:pathLst>
          </a:custGeom>
          <a:ln w="9525">
            <a:solidFill>
              <a:srgbClr val="9E36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29376" y="1357249"/>
            <a:ext cx="2500249" cy="8572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000" y="5429250"/>
            <a:ext cx="2785999" cy="8572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24"/>
            <a:ext cx="352425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Komputer </a:t>
            </a:r>
            <a:r>
              <a:rPr spc="-5" dirty="0"/>
              <a:t>SAP</a:t>
            </a:r>
            <a:r>
              <a:rPr spc="-130" dirty="0"/>
              <a:t> </a:t>
            </a:r>
            <a:r>
              <a:rPr spc="5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444828"/>
            <a:ext cx="7430134" cy="321500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86385" marR="501015" indent="-274320" algn="just">
              <a:lnSpc>
                <a:spcPts val="3050"/>
              </a:lnSpc>
              <a:spcBef>
                <a:spcPts val="254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FF0000"/>
                </a:solidFill>
                <a:latin typeface="Perpetua"/>
                <a:cs typeface="Perpetua"/>
              </a:rPr>
              <a:t>SAP </a:t>
            </a:r>
            <a:r>
              <a:rPr sz="2600" spc="-5" dirty="0">
                <a:latin typeface="Perpetua"/>
                <a:cs typeface="Perpetua"/>
              </a:rPr>
              <a:t>= Simple As </a:t>
            </a:r>
            <a:r>
              <a:rPr sz="2600" spc="-25" dirty="0">
                <a:latin typeface="Perpetua"/>
                <a:cs typeface="Perpetua"/>
              </a:rPr>
              <a:t>Possible </a:t>
            </a: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5" dirty="0">
                <a:solidFill>
                  <a:srgbClr val="00AFEF"/>
                </a:solidFill>
                <a:latin typeface="Perpetua"/>
                <a:cs typeface="Perpetua"/>
              </a:rPr>
              <a:t>Artinya </a:t>
            </a:r>
            <a:r>
              <a:rPr sz="2600" spc="-15" dirty="0">
                <a:solidFill>
                  <a:srgbClr val="00AFEF"/>
                </a:solidFill>
                <a:latin typeface="Perpetua"/>
                <a:cs typeface="Perpetua"/>
              </a:rPr>
              <a:t>adalah </a:t>
            </a:r>
            <a:r>
              <a:rPr sz="2600" spc="-10" dirty="0">
                <a:solidFill>
                  <a:srgbClr val="00AFEF"/>
                </a:solidFill>
                <a:latin typeface="Perpetua"/>
                <a:cs typeface="Perpetua"/>
              </a:rPr>
              <a:t>sesederhana  </a:t>
            </a:r>
            <a:r>
              <a:rPr sz="2600" spc="-15" dirty="0">
                <a:solidFill>
                  <a:srgbClr val="00AFEF"/>
                </a:solidFill>
                <a:latin typeface="Perpetua"/>
                <a:cs typeface="Perpetua"/>
              </a:rPr>
              <a:t>mungkin</a:t>
            </a:r>
            <a:endParaRPr sz="2600">
              <a:latin typeface="Perpetua"/>
              <a:cs typeface="Perpetua"/>
            </a:endParaRPr>
          </a:p>
          <a:p>
            <a:pPr marL="286385" indent="-274320" algn="just">
              <a:lnSpc>
                <a:spcPct val="100000"/>
              </a:lnSpc>
              <a:spcBef>
                <a:spcPts val="509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10" dirty="0">
                <a:latin typeface="Perpetua"/>
                <a:cs typeface="Perpetua"/>
              </a:rPr>
              <a:t>Mengapa </a:t>
            </a:r>
            <a:r>
              <a:rPr sz="2600" spc="-5" dirty="0">
                <a:latin typeface="Perpetua"/>
                <a:cs typeface="Perpetua"/>
              </a:rPr>
              <a:t>kita </a:t>
            </a:r>
            <a:r>
              <a:rPr sz="2600" spc="-10" dirty="0">
                <a:latin typeface="Perpetua"/>
                <a:cs typeface="Perpetua"/>
              </a:rPr>
              <a:t>perlu belajar </a:t>
            </a:r>
            <a:r>
              <a:rPr sz="2600" spc="-15" dirty="0">
                <a:latin typeface="Perpetua"/>
                <a:cs typeface="Perpetua"/>
              </a:rPr>
              <a:t>komputer</a:t>
            </a:r>
            <a:r>
              <a:rPr sz="2600" spc="18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ini?</a:t>
            </a:r>
            <a:endParaRPr sz="2600">
              <a:latin typeface="Perpetua"/>
              <a:cs typeface="Perpetua"/>
            </a:endParaRPr>
          </a:p>
          <a:p>
            <a:pPr marL="561340" marR="42545" lvl="1" indent="-229235" algn="just">
              <a:lnSpc>
                <a:spcPct val="100000"/>
              </a:lnSpc>
              <a:spcBef>
                <a:spcPts val="440"/>
              </a:spcBef>
              <a:buClr>
                <a:srgbClr val="9B2C1F"/>
              </a:buClr>
              <a:buSzPct val="85416"/>
              <a:buFont typeface="Wingdings 2"/>
              <a:buChar char=""/>
              <a:tabLst>
                <a:tab pos="561975" algn="l"/>
              </a:tabLst>
            </a:pPr>
            <a:r>
              <a:rPr sz="2400" dirty="0">
                <a:latin typeface="Perpetua"/>
                <a:cs typeface="Perpetua"/>
              </a:rPr>
              <a:t>SAP 1 </a:t>
            </a:r>
            <a:r>
              <a:rPr sz="2400" spc="5" dirty="0">
                <a:latin typeface="Perpetua"/>
                <a:cs typeface="Perpetua"/>
              </a:rPr>
              <a:t>merupakan </a:t>
            </a:r>
            <a:r>
              <a:rPr sz="2400" dirty="0">
                <a:latin typeface="Perpetua"/>
                <a:cs typeface="Perpetua"/>
              </a:rPr>
              <a:t>tahap </a:t>
            </a:r>
            <a:r>
              <a:rPr sz="2400" spc="10" dirty="0">
                <a:latin typeface="Perpetua"/>
                <a:cs typeface="Perpetua"/>
              </a:rPr>
              <a:t>pertama </a:t>
            </a:r>
            <a:r>
              <a:rPr sz="2400" dirty="0">
                <a:latin typeface="Perpetua"/>
                <a:cs typeface="Perpetua"/>
              </a:rPr>
              <a:t>dalam </a:t>
            </a:r>
            <a:r>
              <a:rPr sz="2400" spc="-15" dirty="0">
                <a:latin typeface="Perpetua"/>
                <a:cs typeface="Perpetua"/>
              </a:rPr>
              <a:t>evolusi</a:t>
            </a:r>
            <a:r>
              <a:rPr sz="2400" spc="-204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perkembangan  komputer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spc="5" dirty="0">
                <a:latin typeface="Perpetua"/>
                <a:cs typeface="Perpetua"/>
              </a:rPr>
              <a:t>modern</a:t>
            </a:r>
            <a:endParaRPr sz="2400">
              <a:latin typeface="Perpetua"/>
              <a:cs typeface="Perpetua"/>
            </a:endParaRPr>
          </a:p>
          <a:p>
            <a:pPr marL="561340" marR="5080" lvl="1" indent="-229235" algn="just">
              <a:lnSpc>
                <a:spcPct val="100000"/>
              </a:lnSpc>
              <a:spcBef>
                <a:spcPts val="385"/>
              </a:spcBef>
              <a:buClr>
                <a:srgbClr val="9B2C1F"/>
              </a:buClr>
              <a:buSzPct val="85416"/>
              <a:buFont typeface="Wingdings 2"/>
              <a:buChar char=""/>
              <a:tabLst>
                <a:tab pos="561975" algn="l"/>
              </a:tabLst>
            </a:pPr>
            <a:r>
              <a:rPr sz="2400" dirty="0">
                <a:latin typeface="Perpetua"/>
                <a:cs typeface="Perpetua"/>
              </a:rPr>
              <a:t>Untuk </a:t>
            </a:r>
            <a:r>
              <a:rPr sz="2400" spc="-5" dirty="0">
                <a:latin typeface="Perpetua"/>
                <a:cs typeface="Perpetua"/>
              </a:rPr>
              <a:t>memperkenalkan semua </a:t>
            </a:r>
            <a:r>
              <a:rPr sz="2400" dirty="0">
                <a:latin typeface="Perpetua"/>
                <a:cs typeface="Perpetua"/>
              </a:rPr>
              <a:t>gagasan penting dibalik</a:t>
            </a:r>
            <a:r>
              <a:rPr sz="2400" spc="-229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operasi  </a:t>
            </a:r>
            <a:r>
              <a:rPr sz="2400" spc="-5" dirty="0">
                <a:latin typeface="Perpetua"/>
                <a:cs typeface="Perpetua"/>
              </a:rPr>
              <a:t>komputer </a:t>
            </a:r>
            <a:r>
              <a:rPr sz="2400" dirty="0">
                <a:latin typeface="Perpetua"/>
                <a:cs typeface="Perpetua"/>
              </a:rPr>
              <a:t>tanpa membenamkan anda </a:t>
            </a:r>
            <a:r>
              <a:rPr sz="2400" spc="-5" dirty="0">
                <a:latin typeface="Perpetua"/>
                <a:cs typeface="Perpetua"/>
              </a:rPr>
              <a:t>kedalam </a:t>
            </a:r>
            <a:r>
              <a:rPr sz="2400" dirty="0">
                <a:latin typeface="Perpetua"/>
                <a:cs typeface="Perpetua"/>
              </a:rPr>
              <a:t>kerumitan </a:t>
            </a:r>
            <a:r>
              <a:rPr sz="2400" spc="-5" dirty="0">
                <a:latin typeface="Perpetua"/>
                <a:cs typeface="Perpetua"/>
              </a:rPr>
              <a:t>yang  </a:t>
            </a:r>
            <a:r>
              <a:rPr sz="2400" dirty="0">
                <a:latin typeface="Perpetua"/>
                <a:cs typeface="Perpetua"/>
              </a:rPr>
              <a:t>tidak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perlu</a:t>
            </a:r>
            <a:endParaRPr sz="24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24"/>
            <a:ext cx="321691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5" dirty="0"/>
              <a:t>Arsiterktur</a:t>
            </a:r>
            <a:r>
              <a:rPr spc="-60" dirty="0"/>
              <a:t> </a:t>
            </a:r>
            <a:r>
              <a:rPr spc="-5" dirty="0"/>
              <a:t>SAP</a:t>
            </a:r>
          </a:p>
        </p:txBody>
      </p:sp>
      <p:sp>
        <p:nvSpPr>
          <p:cNvPr id="3" name="object 3"/>
          <p:cNvSpPr/>
          <p:nvPr/>
        </p:nvSpPr>
        <p:spPr>
          <a:xfrm>
            <a:off x="2362200" y="1447800"/>
            <a:ext cx="4495800" cy="523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24"/>
            <a:ext cx="211074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80" dirty="0"/>
              <a:t>P</a:t>
            </a:r>
            <a:r>
              <a:rPr dirty="0"/>
              <a:t>eje</a:t>
            </a:r>
            <a:r>
              <a:rPr spc="-20" dirty="0"/>
              <a:t>l</a:t>
            </a:r>
            <a:r>
              <a:rPr spc="5" dirty="0"/>
              <a:t>a</a:t>
            </a:r>
            <a:r>
              <a:rPr spc="-25" dirty="0"/>
              <a:t>s</a:t>
            </a:r>
            <a:r>
              <a:rPr spc="5" dirty="0"/>
              <a:t>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435684"/>
            <a:ext cx="7433309" cy="3424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68325" indent="-274320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15" dirty="0">
                <a:latin typeface="Perpetua"/>
                <a:cs typeface="Perpetua"/>
              </a:rPr>
              <a:t>CLK, digunakan </a:t>
            </a:r>
            <a:r>
              <a:rPr sz="2600" spc="-10" dirty="0">
                <a:latin typeface="Perpetua"/>
                <a:cs typeface="Perpetua"/>
              </a:rPr>
              <a:t>sebagai </a:t>
            </a:r>
            <a:r>
              <a:rPr sz="2600" spc="-5" dirty="0">
                <a:latin typeface="Perpetua"/>
                <a:cs typeface="Perpetua"/>
              </a:rPr>
              <a:t>pemicu </a:t>
            </a:r>
            <a:r>
              <a:rPr sz="2600" spc="-10" dirty="0">
                <a:latin typeface="Perpetua"/>
                <a:cs typeface="Perpetua"/>
              </a:rPr>
              <a:t>pengaktifan </a:t>
            </a:r>
            <a:r>
              <a:rPr sz="2600" spc="-20" dirty="0">
                <a:latin typeface="Perpetua"/>
                <a:cs typeface="Perpetua"/>
              </a:rPr>
              <a:t>komponen  </a:t>
            </a:r>
            <a:r>
              <a:rPr sz="2600" spc="-15" dirty="0">
                <a:latin typeface="Perpetua"/>
                <a:cs typeface="Perpetua"/>
              </a:rPr>
              <a:t>dengan mode active </a:t>
            </a:r>
            <a:r>
              <a:rPr sz="2600" spc="-10" dirty="0">
                <a:latin typeface="Perpetua"/>
                <a:cs typeface="Perpetua"/>
              </a:rPr>
              <a:t>high, </a:t>
            </a:r>
            <a:r>
              <a:rPr sz="2600" spc="-5" dirty="0">
                <a:latin typeface="Perpetua"/>
                <a:cs typeface="Perpetua"/>
              </a:rPr>
              <a:t>aktif </a:t>
            </a:r>
            <a:r>
              <a:rPr sz="2600" dirty="0">
                <a:latin typeface="Perpetua"/>
                <a:cs typeface="Perpetua"/>
              </a:rPr>
              <a:t>jika </a:t>
            </a:r>
            <a:r>
              <a:rPr sz="2600" spc="-10" dirty="0">
                <a:latin typeface="Perpetua"/>
                <a:cs typeface="Perpetua"/>
              </a:rPr>
              <a:t>nilai =</a:t>
            </a:r>
            <a:r>
              <a:rPr sz="2600" spc="12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1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40" dirty="0">
                <a:latin typeface="Perpetua"/>
                <a:cs typeface="Perpetua"/>
              </a:rPr>
              <a:t>NOT </a:t>
            </a:r>
            <a:r>
              <a:rPr sz="2600" spc="-15" dirty="0">
                <a:latin typeface="Perpetua"/>
                <a:cs typeface="Perpetua"/>
              </a:rPr>
              <a:t>CLK, digunakan untuk </a:t>
            </a:r>
            <a:r>
              <a:rPr sz="2600" spc="-5" dirty="0">
                <a:latin typeface="Perpetua"/>
                <a:cs typeface="Perpetua"/>
              </a:rPr>
              <a:t>pemicu </a:t>
            </a:r>
            <a:r>
              <a:rPr sz="2600" spc="-10" dirty="0">
                <a:latin typeface="Perpetua"/>
                <a:cs typeface="Perpetua"/>
              </a:rPr>
              <a:t>pengaktifan </a:t>
            </a:r>
            <a:r>
              <a:rPr sz="2600" spc="-20" dirty="0">
                <a:latin typeface="Perpetua"/>
                <a:cs typeface="Perpetua"/>
              </a:rPr>
              <a:t>komponen  </a:t>
            </a:r>
            <a:r>
              <a:rPr sz="2600" spc="-15" dirty="0">
                <a:latin typeface="Perpetua"/>
                <a:cs typeface="Perpetua"/>
              </a:rPr>
              <a:t>dengan mode active </a:t>
            </a:r>
            <a:r>
              <a:rPr sz="2600" spc="-110" dirty="0">
                <a:latin typeface="Perpetua"/>
                <a:cs typeface="Perpetua"/>
              </a:rPr>
              <a:t>low, </a:t>
            </a:r>
            <a:r>
              <a:rPr sz="2600" spc="-5" dirty="0">
                <a:latin typeface="Perpetua"/>
                <a:cs typeface="Perpetua"/>
              </a:rPr>
              <a:t>aktif </a:t>
            </a:r>
            <a:r>
              <a:rPr sz="2600" dirty="0">
                <a:latin typeface="Perpetua"/>
                <a:cs typeface="Perpetua"/>
              </a:rPr>
              <a:t>jika </a:t>
            </a:r>
            <a:r>
              <a:rPr sz="2600" spc="-10" dirty="0">
                <a:latin typeface="Perpetua"/>
                <a:cs typeface="Perpetua"/>
              </a:rPr>
              <a:t>nilai =</a:t>
            </a:r>
            <a:r>
              <a:rPr sz="2600" spc="2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0</a:t>
            </a:r>
            <a:endParaRPr sz="2600">
              <a:latin typeface="Perpetua"/>
              <a:cs typeface="Perpetua"/>
            </a:endParaRPr>
          </a:p>
          <a:p>
            <a:pPr marL="286385" marR="41783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10" dirty="0">
                <a:latin typeface="Perpetua"/>
                <a:cs typeface="Perpetua"/>
              </a:rPr>
              <a:t>CLR, </a:t>
            </a:r>
            <a:r>
              <a:rPr sz="2600" spc="-15" dirty="0">
                <a:latin typeface="Perpetua"/>
                <a:cs typeface="Perpetua"/>
              </a:rPr>
              <a:t>digunakan untuk </a:t>
            </a:r>
            <a:r>
              <a:rPr sz="2600" spc="-10" dirty="0">
                <a:latin typeface="Perpetua"/>
                <a:cs typeface="Perpetua"/>
              </a:rPr>
              <a:t>mereset </a:t>
            </a:r>
            <a:r>
              <a:rPr sz="2600" spc="-20" dirty="0">
                <a:latin typeface="Perpetua"/>
                <a:cs typeface="Perpetua"/>
              </a:rPr>
              <a:t>komponen </a:t>
            </a:r>
            <a:r>
              <a:rPr sz="2600" spc="-10" dirty="0">
                <a:latin typeface="Perpetua"/>
                <a:cs typeface="Perpetua"/>
              </a:rPr>
              <a:t>dengan </a:t>
            </a:r>
            <a:r>
              <a:rPr sz="2600" spc="-15" dirty="0">
                <a:latin typeface="Perpetua"/>
                <a:cs typeface="Perpetua"/>
              </a:rPr>
              <a:t>mode  active </a:t>
            </a:r>
            <a:r>
              <a:rPr sz="2600" spc="-5" dirty="0">
                <a:latin typeface="Perpetua"/>
                <a:cs typeface="Perpetua"/>
              </a:rPr>
              <a:t>high, </a:t>
            </a:r>
            <a:r>
              <a:rPr sz="2600" spc="-10" dirty="0">
                <a:latin typeface="Perpetua"/>
                <a:cs typeface="Perpetua"/>
              </a:rPr>
              <a:t>aktif </a:t>
            </a:r>
            <a:r>
              <a:rPr sz="2600" spc="-5" dirty="0">
                <a:latin typeface="Perpetua"/>
                <a:cs typeface="Perpetua"/>
              </a:rPr>
              <a:t>jika nilai =</a:t>
            </a:r>
            <a:r>
              <a:rPr sz="2600" spc="3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1</a:t>
            </a:r>
            <a:endParaRPr sz="2600">
              <a:latin typeface="Perpetua"/>
              <a:cs typeface="Perpetua"/>
            </a:endParaRPr>
          </a:p>
          <a:p>
            <a:pPr marL="286385" marR="45720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40" dirty="0">
                <a:latin typeface="Perpetua"/>
                <a:cs typeface="Perpetua"/>
              </a:rPr>
              <a:t>NOT </a:t>
            </a:r>
            <a:r>
              <a:rPr sz="2600" spc="-10" dirty="0">
                <a:latin typeface="Perpetua"/>
                <a:cs typeface="Perpetua"/>
              </a:rPr>
              <a:t>CLR, </a:t>
            </a:r>
            <a:r>
              <a:rPr sz="2600" spc="-15" dirty="0">
                <a:latin typeface="Perpetua"/>
                <a:cs typeface="Perpetua"/>
              </a:rPr>
              <a:t>digunakan untuk </a:t>
            </a:r>
            <a:r>
              <a:rPr sz="2600" spc="-10" dirty="0">
                <a:latin typeface="Perpetua"/>
                <a:cs typeface="Perpetua"/>
              </a:rPr>
              <a:t>mereset </a:t>
            </a:r>
            <a:r>
              <a:rPr sz="2600" spc="-20" dirty="0">
                <a:latin typeface="Perpetua"/>
                <a:cs typeface="Perpetua"/>
              </a:rPr>
              <a:t>komponen </a:t>
            </a:r>
            <a:r>
              <a:rPr sz="2600" spc="-15" dirty="0">
                <a:latin typeface="Perpetua"/>
                <a:cs typeface="Perpetua"/>
              </a:rPr>
              <a:t>dengan  mode active </a:t>
            </a:r>
            <a:r>
              <a:rPr sz="2600" spc="-105" dirty="0">
                <a:latin typeface="Perpetua"/>
                <a:cs typeface="Perpetua"/>
              </a:rPr>
              <a:t>low, </a:t>
            </a:r>
            <a:r>
              <a:rPr sz="2600" spc="-10" dirty="0">
                <a:latin typeface="Perpetua"/>
                <a:cs typeface="Perpetua"/>
              </a:rPr>
              <a:t>aktif </a:t>
            </a:r>
            <a:r>
              <a:rPr sz="2600" spc="-5" dirty="0">
                <a:latin typeface="Perpetua"/>
                <a:cs typeface="Perpetua"/>
              </a:rPr>
              <a:t>jika nilai =</a:t>
            </a:r>
            <a:r>
              <a:rPr sz="2600" spc="1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0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24"/>
            <a:ext cx="364871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Program</a:t>
            </a:r>
            <a:r>
              <a:rPr spc="-120" dirty="0"/>
              <a:t> </a:t>
            </a:r>
            <a:r>
              <a:rPr spc="-10" dirty="0"/>
              <a:t>Counter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210183"/>
            <a:ext cx="4776470" cy="481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436245" indent="-274320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spc="10" dirty="0">
                <a:latin typeface="Perpetua"/>
                <a:cs typeface="Perpetua"/>
              </a:rPr>
              <a:t>Bertugas </a:t>
            </a:r>
            <a:r>
              <a:rPr sz="2400" dirty="0">
                <a:latin typeface="Perpetua"/>
                <a:cs typeface="Perpetua"/>
              </a:rPr>
              <a:t>mencacah </a:t>
            </a:r>
            <a:r>
              <a:rPr sz="2400" spc="10" dirty="0">
                <a:latin typeface="Perpetua"/>
                <a:cs typeface="Perpetua"/>
              </a:rPr>
              <a:t>dari </a:t>
            </a:r>
            <a:r>
              <a:rPr sz="2400" dirty="0">
                <a:latin typeface="Perpetua"/>
                <a:cs typeface="Perpetua"/>
              </a:rPr>
              <a:t>0000</a:t>
            </a:r>
            <a:r>
              <a:rPr sz="2400" spc="-1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sampai  1111</a:t>
            </a:r>
            <a:endParaRPr sz="2400">
              <a:latin typeface="Perpetua"/>
              <a:cs typeface="Perpetua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spc="-5" dirty="0">
                <a:latin typeface="Perpetua"/>
                <a:cs typeface="Perpetua"/>
              </a:rPr>
              <a:t>Maksudnya?</a:t>
            </a:r>
            <a:endParaRPr sz="2400">
              <a:latin typeface="Perpetua"/>
              <a:cs typeface="Perpetua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spc="5" dirty="0">
                <a:latin typeface="Perpetua"/>
                <a:cs typeface="Perpetua"/>
              </a:rPr>
              <a:t>Sebagai </a:t>
            </a:r>
            <a:r>
              <a:rPr sz="2400" dirty="0">
                <a:latin typeface="Perpetua"/>
                <a:cs typeface="Perpetua"/>
              </a:rPr>
              <a:t>unit </a:t>
            </a:r>
            <a:r>
              <a:rPr sz="2400" spc="-5" dirty="0">
                <a:latin typeface="Perpetua"/>
                <a:cs typeface="Perpetua"/>
              </a:rPr>
              <a:t>kendali yang </a:t>
            </a:r>
            <a:r>
              <a:rPr sz="2400" dirty="0">
                <a:latin typeface="Perpetua"/>
                <a:cs typeface="Perpetua"/>
              </a:rPr>
              <a:t>akan</a:t>
            </a:r>
            <a:r>
              <a:rPr sz="2400" spc="-17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mengatur</a:t>
            </a:r>
            <a:endParaRPr sz="2400">
              <a:latin typeface="Perpetua"/>
              <a:cs typeface="Perpetua"/>
            </a:endParaRPr>
          </a:p>
          <a:p>
            <a:pPr marL="287020">
              <a:lnSpc>
                <a:spcPct val="100000"/>
              </a:lnSpc>
            </a:pPr>
            <a:r>
              <a:rPr sz="2400" spc="-10" dirty="0">
                <a:latin typeface="Perpetua"/>
                <a:cs typeface="Perpetua"/>
              </a:rPr>
              <a:t>jalannya </a:t>
            </a:r>
            <a:r>
              <a:rPr sz="2400" spc="5" dirty="0">
                <a:latin typeface="Perpetua"/>
                <a:cs typeface="Perpetua"/>
              </a:rPr>
              <a:t>instruksi </a:t>
            </a:r>
            <a:r>
              <a:rPr sz="2400" dirty="0">
                <a:latin typeface="Perpetua"/>
                <a:cs typeface="Perpetua"/>
              </a:rPr>
              <a:t>pada </a:t>
            </a:r>
            <a:r>
              <a:rPr sz="2400" spc="-5" dirty="0">
                <a:latin typeface="Perpetua"/>
                <a:cs typeface="Perpetua"/>
              </a:rPr>
              <a:t>sebuah</a:t>
            </a:r>
            <a:r>
              <a:rPr sz="2400" spc="-114" dirty="0">
                <a:latin typeface="Perpetua"/>
                <a:cs typeface="Perpetua"/>
              </a:rPr>
              <a:t> </a:t>
            </a:r>
            <a:r>
              <a:rPr sz="2400" spc="-30" dirty="0">
                <a:latin typeface="Perpetua"/>
                <a:cs typeface="Perpetua"/>
              </a:rPr>
              <a:t>komputer.</a:t>
            </a:r>
            <a:endParaRPr sz="2400">
              <a:latin typeface="Perpetua"/>
              <a:cs typeface="Perpetua"/>
            </a:endParaRPr>
          </a:p>
          <a:p>
            <a:pPr marL="287020" marR="1092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spc="-10" dirty="0">
                <a:latin typeface="Perpetua"/>
                <a:cs typeface="Perpetua"/>
              </a:rPr>
              <a:t>Ketika </a:t>
            </a:r>
            <a:r>
              <a:rPr sz="2400" spc="-5" dirty="0">
                <a:latin typeface="Perpetua"/>
                <a:cs typeface="Perpetua"/>
              </a:rPr>
              <a:t>komputer </a:t>
            </a:r>
            <a:r>
              <a:rPr sz="2400" spc="-10" dirty="0">
                <a:latin typeface="Perpetua"/>
                <a:cs typeface="Perpetua"/>
              </a:rPr>
              <a:t>bekerja </a:t>
            </a:r>
            <a:r>
              <a:rPr sz="2400" dirty="0">
                <a:latin typeface="Perpetua"/>
                <a:cs typeface="Perpetua"/>
              </a:rPr>
              <a:t>maka akan  </a:t>
            </a:r>
            <a:r>
              <a:rPr sz="2400" spc="-5" dirty="0">
                <a:latin typeface="Perpetua"/>
                <a:cs typeface="Perpetua"/>
              </a:rPr>
              <a:t>mereset </a:t>
            </a:r>
            <a:r>
              <a:rPr sz="2400" spc="-25" dirty="0">
                <a:latin typeface="Perpetua"/>
                <a:cs typeface="Perpetua"/>
              </a:rPr>
              <a:t>ke </a:t>
            </a:r>
            <a:r>
              <a:rPr sz="2400" spc="-5" dirty="0">
                <a:latin typeface="Perpetua"/>
                <a:cs typeface="Perpetua"/>
              </a:rPr>
              <a:t>posisi </a:t>
            </a:r>
            <a:r>
              <a:rPr sz="2400" dirty="0">
                <a:latin typeface="Perpetua"/>
                <a:cs typeface="Perpetua"/>
              </a:rPr>
              <a:t>0000 </a:t>
            </a:r>
            <a:r>
              <a:rPr sz="2400" spc="-10" dirty="0">
                <a:latin typeface="Perpetua"/>
                <a:cs typeface="Perpetua"/>
              </a:rPr>
              <a:t>kemudian </a:t>
            </a:r>
            <a:r>
              <a:rPr sz="2400" dirty="0">
                <a:latin typeface="Perpetua"/>
                <a:cs typeface="Perpetua"/>
              </a:rPr>
              <a:t>naik</a:t>
            </a:r>
            <a:r>
              <a:rPr sz="2400" spc="-4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1</a:t>
            </a:r>
            <a:endParaRPr sz="2400">
              <a:latin typeface="Perpetua"/>
              <a:cs typeface="Perpetua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PC =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PC+1</a:t>
            </a:r>
            <a:endParaRPr sz="2400">
              <a:latin typeface="Perpetua"/>
              <a:cs typeface="Perpetua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spc="-10" dirty="0">
                <a:latin typeface="Perpetua"/>
                <a:cs typeface="Perpetua"/>
              </a:rPr>
              <a:t>Komponen </a:t>
            </a:r>
            <a:r>
              <a:rPr sz="2400" spc="-5" dirty="0">
                <a:latin typeface="Perpetua"/>
                <a:cs typeface="Perpetua"/>
              </a:rPr>
              <a:t>yang </a:t>
            </a:r>
            <a:r>
              <a:rPr sz="2400" dirty="0">
                <a:latin typeface="Perpetua"/>
                <a:cs typeface="Perpetua"/>
              </a:rPr>
              <a:t>beperan</a:t>
            </a:r>
            <a:r>
              <a:rPr sz="2400" spc="-7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:</a:t>
            </a:r>
            <a:endParaRPr sz="2400">
              <a:latin typeface="Perpetua"/>
              <a:cs typeface="Perpetua"/>
            </a:endParaRPr>
          </a:p>
          <a:p>
            <a:pPr marL="561340" marR="590550" lvl="1" indent="-228600">
              <a:lnSpc>
                <a:spcPct val="100000"/>
              </a:lnSpc>
              <a:spcBef>
                <a:spcPts val="415"/>
              </a:spcBef>
              <a:buClr>
                <a:srgbClr val="9B2C1F"/>
              </a:buClr>
              <a:buSzPct val="84090"/>
              <a:buFont typeface="Wingdings 2"/>
              <a:buChar char=""/>
              <a:tabLst>
                <a:tab pos="561340" algn="l"/>
              </a:tabLst>
            </a:pPr>
            <a:r>
              <a:rPr sz="2200" dirty="0">
                <a:latin typeface="Perpetua"/>
                <a:cs typeface="Perpetua"/>
              </a:rPr>
              <a:t>Ep </a:t>
            </a:r>
            <a:r>
              <a:rPr sz="2200" spc="5" dirty="0">
                <a:latin typeface="Perpetua"/>
                <a:cs typeface="Perpetua"/>
              </a:rPr>
              <a:t>= </a:t>
            </a:r>
            <a:r>
              <a:rPr sz="2200" spc="-5" dirty="0">
                <a:latin typeface="Perpetua"/>
                <a:cs typeface="Perpetua"/>
              </a:rPr>
              <a:t>mengeluarkan </a:t>
            </a:r>
            <a:r>
              <a:rPr sz="2200" dirty="0">
                <a:latin typeface="Perpetua"/>
                <a:cs typeface="Perpetua"/>
              </a:rPr>
              <a:t>nilai </a:t>
            </a:r>
            <a:r>
              <a:rPr sz="2200" spc="15" dirty="0">
                <a:latin typeface="Perpetua"/>
                <a:cs typeface="Perpetua"/>
              </a:rPr>
              <a:t>dari </a:t>
            </a:r>
            <a:r>
              <a:rPr sz="2200" dirty="0">
                <a:latin typeface="Perpetua"/>
                <a:cs typeface="Perpetua"/>
              </a:rPr>
              <a:t>PC</a:t>
            </a:r>
            <a:r>
              <a:rPr sz="2200" spc="-110" dirty="0">
                <a:latin typeface="Perpetua"/>
                <a:cs typeface="Perpetua"/>
              </a:rPr>
              <a:t> </a:t>
            </a:r>
            <a:r>
              <a:rPr sz="2200" spc="-35" dirty="0">
                <a:latin typeface="Perpetua"/>
                <a:cs typeface="Perpetua"/>
              </a:rPr>
              <a:t>ke  </a:t>
            </a:r>
            <a:r>
              <a:rPr sz="2200" dirty="0">
                <a:latin typeface="Perpetua"/>
                <a:cs typeface="Perpetua"/>
              </a:rPr>
              <a:t>dalam Bus</a:t>
            </a:r>
            <a:r>
              <a:rPr sz="2200" spc="-300" dirty="0">
                <a:latin typeface="Perpetua"/>
                <a:cs typeface="Perpetua"/>
              </a:rPr>
              <a:t> </a:t>
            </a:r>
            <a:r>
              <a:rPr sz="2200" spc="5" dirty="0">
                <a:latin typeface="Perpetua"/>
                <a:cs typeface="Perpetua"/>
              </a:rPr>
              <a:t>W</a:t>
            </a:r>
            <a:endParaRPr sz="2200">
              <a:latin typeface="Perpetua"/>
              <a:cs typeface="Perpetua"/>
            </a:endParaRPr>
          </a:p>
          <a:p>
            <a:pPr marL="561340" lvl="1" indent="-228600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4090"/>
              <a:buFont typeface="Wingdings 2"/>
              <a:buChar char=""/>
              <a:tabLst>
                <a:tab pos="561340" algn="l"/>
              </a:tabLst>
            </a:pPr>
            <a:r>
              <a:rPr sz="2200" spc="5" dirty="0">
                <a:latin typeface="Perpetua"/>
                <a:cs typeface="Perpetua"/>
              </a:rPr>
              <a:t>Cp = </a:t>
            </a:r>
            <a:r>
              <a:rPr sz="2200" spc="-5" dirty="0">
                <a:latin typeface="Perpetua"/>
                <a:cs typeface="Perpetua"/>
              </a:rPr>
              <a:t>mengendalikan Increment</a:t>
            </a:r>
            <a:r>
              <a:rPr sz="2200" spc="-45" dirty="0">
                <a:latin typeface="Perpetua"/>
                <a:cs typeface="Perpetua"/>
              </a:rPr>
              <a:t> </a:t>
            </a:r>
            <a:r>
              <a:rPr sz="2200" dirty="0">
                <a:latin typeface="Perpetua"/>
                <a:cs typeface="Perpetua"/>
              </a:rPr>
              <a:t>PC</a:t>
            </a:r>
            <a:endParaRPr sz="2200">
              <a:latin typeface="Perpetua"/>
              <a:cs typeface="Perpet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3600" y="1600200"/>
            <a:ext cx="2689225" cy="854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6400" y="2974975"/>
            <a:ext cx="3347974" cy="1430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24"/>
            <a:ext cx="679767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Memori </a:t>
            </a:r>
            <a:r>
              <a:rPr spc="-10" dirty="0"/>
              <a:t>Address </a:t>
            </a:r>
            <a:r>
              <a:rPr spc="-20" dirty="0"/>
              <a:t>Register</a:t>
            </a:r>
            <a:r>
              <a:rPr spc="-114" dirty="0"/>
              <a:t> </a:t>
            </a:r>
            <a:r>
              <a:rPr spc="-5" dirty="0"/>
              <a:t>(MAR)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207135"/>
            <a:ext cx="4942840" cy="29514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marR="342265" indent="-274320">
              <a:lnSpc>
                <a:spcPct val="100000"/>
              </a:lnSpc>
              <a:spcBef>
                <a:spcPts val="9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Merupakan </a:t>
            </a:r>
            <a:r>
              <a:rPr sz="2600" dirty="0">
                <a:latin typeface="Perpetua"/>
                <a:cs typeface="Perpetua"/>
              </a:rPr>
              <a:t>Register </a:t>
            </a:r>
            <a:r>
              <a:rPr sz="2600" spc="-20" dirty="0">
                <a:latin typeface="Perpetua"/>
                <a:cs typeface="Perpetua"/>
              </a:rPr>
              <a:t>yang </a:t>
            </a:r>
            <a:r>
              <a:rPr sz="2600" spc="-15" dirty="0">
                <a:latin typeface="Perpetua"/>
                <a:cs typeface="Perpetua"/>
              </a:rPr>
              <a:t>digunakan  untuk alamat dan</a:t>
            </a:r>
            <a:r>
              <a:rPr sz="2600" spc="11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data.</a:t>
            </a:r>
            <a:endParaRPr sz="2600">
              <a:latin typeface="Perpetua"/>
              <a:cs typeface="Perpetua"/>
            </a:endParaRPr>
          </a:p>
          <a:p>
            <a:pPr marL="287020" marR="508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Selama </a:t>
            </a:r>
            <a:r>
              <a:rPr sz="2600" spc="-20" dirty="0">
                <a:latin typeface="Perpetua"/>
                <a:cs typeface="Perpetua"/>
              </a:rPr>
              <a:t>komputer </a:t>
            </a:r>
            <a:r>
              <a:rPr sz="2600" spc="-15" dirty="0">
                <a:latin typeface="Perpetua"/>
                <a:cs typeface="Perpetua"/>
              </a:rPr>
              <a:t>bekerja alamat dalam  </a:t>
            </a:r>
            <a:r>
              <a:rPr sz="2600" spc="-5" dirty="0">
                <a:latin typeface="Perpetua"/>
                <a:cs typeface="Perpetua"/>
              </a:rPr>
              <a:t>PC </a:t>
            </a:r>
            <a:r>
              <a:rPr sz="2600" spc="-15" dirty="0">
                <a:latin typeface="Perpetua"/>
                <a:cs typeface="Perpetua"/>
              </a:rPr>
              <a:t>akan </a:t>
            </a:r>
            <a:r>
              <a:rPr sz="2600" spc="-10" dirty="0">
                <a:latin typeface="Perpetua"/>
                <a:cs typeface="Perpetua"/>
              </a:rPr>
              <a:t>ditahan oleh</a:t>
            </a:r>
            <a:r>
              <a:rPr sz="2600" spc="114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MAR</a:t>
            </a:r>
            <a:endParaRPr sz="2600">
              <a:latin typeface="Perpetua"/>
              <a:cs typeface="Perpetua"/>
            </a:endParaRPr>
          </a:p>
          <a:p>
            <a:pPr marL="287020" marR="26543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20" dirty="0">
                <a:latin typeface="Perpetua"/>
                <a:cs typeface="Perpetua"/>
              </a:rPr>
              <a:t>Jalur </a:t>
            </a:r>
            <a:r>
              <a:rPr sz="2600" spc="-25" dirty="0">
                <a:latin typeface="Perpetua"/>
                <a:cs typeface="Perpetua"/>
              </a:rPr>
              <a:t>kendalinya </a:t>
            </a:r>
            <a:r>
              <a:rPr sz="2600" spc="-15" dirty="0">
                <a:latin typeface="Perpetua"/>
                <a:cs typeface="Perpetua"/>
              </a:rPr>
              <a:t>adalab </a:t>
            </a:r>
            <a:r>
              <a:rPr sz="2600" spc="-5" dirty="0">
                <a:latin typeface="Perpetua"/>
                <a:cs typeface="Perpetua"/>
              </a:rPr>
              <a:t>Lm =  </a:t>
            </a:r>
            <a:r>
              <a:rPr sz="2600" spc="-10" dirty="0">
                <a:latin typeface="Perpetua"/>
                <a:cs typeface="Perpetua"/>
              </a:rPr>
              <a:t>mengambil </a:t>
            </a:r>
            <a:r>
              <a:rPr sz="2600" spc="-15" dirty="0">
                <a:latin typeface="Perpetua"/>
                <a:cs typeface="Perpetua"/>
              </a:rPr>
              <a:t>data </a:t>
            </a:r>
            <a:r>
              <a:rPr sz="2600" spc="-5" dirty="0">
                <a:latin typeface="Perpetua"/>
                <a:cs typeface="Perpetua"/>
              </a:rPr>
              <a:t>dari </a:t>
            </a:r>
            <a:r>
              <a:rPr sz="2600" spc="-10" dirty="0">
                <a:latin typeface="Perpetua"/>
                <a:cs typeface="Perpetua"/>
              </a:rPr>
              <a:t>Bus W </a:t>
            </a:r>
            <a:r>
              <a:rPr sz="2600" spc="-35" dirty="0">
                <a:latin typeface="Perpetua"/>
                <a:cs typeface="Perpetua"/>
              </a:rPr>
              <a:t>ke</a:t>
            </a:r>
            <a:r>
              <a:rPr sz="2600" spc="-14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dalam  MAR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0" y="1905000"/>
            <a:ext cx="2689225" cy="854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1421</Words>
  <Application>Microsoft Office PowerPoint</Application>
  <PresentationFormat>On-screen Show (4:3)</PresentationFormat>
  <Paragraphs>405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Franklin Gothic Book</vt:lpstr>
      <vt:lpstr>Perpetua</vt:lpstr>
      <vt:lpstr>Times New Roman</vt:lpstr>
      <vt:lpstr>Wingdings</vt:lpstr>
      <vt:lpstr>Wingdings 2</vt:lpstr>
      <vt:lpstr>Office Theme</vt:lpstr>
      <vt:lpstr>Arsitektur dan Organisasi Komputer</vt:lpstr>
      <vt:lpstr>Tujuan Perkuliahan</vt:lpstr>
      <vt:lpstr>Topik pembahasan</vt:lpstr>
      <vt:lpstr>Pendahuluan</vt:lpstr>
      <vt:lpstr>Komputer SAP 1</vt:lpstr>
      <vt:lpstr>Arsiterktur SAP</vt:lpstr>
      <vt:lpstr>Pejelasan</vt:lpstr>
      <vt:lpstr>Program Counter</vt:lpstr>
      <vt:lpstr>Memori Address Register (MAR)</vt:lpstr>
      <vt:lpstr>MEMORI</vt:lpstr>
      <vt:lpstr>Register Instruksi</vt:lpstr>
      <vt:lpstr>Pengedali pengurut</vt:lpstr>
      <vt:lpstr>Akumulator</vt:lpstr>
      <vt:lpstr>Pengurang dan Penjumlah</vt:lpstr>
      <vt:lpstr>Register B</vt:lpstr>
      <vt:lpstr>Register Keluaran</vt:lpstr>
      <vt:lpstr>Instruction Set SAP-1 (1)</vt:lpstr>
      <vt:lpstr>Instruction Set SAP-1 (2)</vt:lpstr>
      <vt:lpstr>Instruction Set SAP-1 (3)</vt:lpstr>
      <vt:lpstr>Contoh Penggunaan Set Instruksi</vt:lpstr>
      <vt:lpstr>Pemrograman SAP-1</vt:lpstr>
      <vt:lpstr>Siklus Instruksi</vt:lpstr>
      <vt:lpstr>Siklus Instruksi</vt:lpstr>
      <vt:lpstr>Siklus Fetch</vt:lpstr>
      <vt:lpstr>Siklus Fetch – Address State (T1)</vt:lpstr>
      <vt:lpstr>Siklus Fetch – Increment State (T2)</vt:lpstr>
      <vt:lpstr>Siklus Fetch – Memoty State(T3)</vt:lpstr>
      <vt:lpstr>Siklus Eksekusi</vt:lpstr>
      <vt:lpstr>Siklus Eksekusi – Pengiriman Alamat (T4)</vt:lpstr>
      <vt:lpstr>Siklus Eksekusi – Ambil Data(T5)</vt:lpstr>
      <vt:lpstr>Instruksi ADD &amp; SUB</vt:lpstr>
      <vt:lpstr>Instruksi ADD/SUB – Pengiriman Alamat (T4)</vt:lpstr>
      <vt:lpstr>Instruksi ADD/SUB – Ambil Data(T5)</vt:lpstr>
      <vt:lpstr>Instruksi ADD/SUB – ADD/SUB(T6)</vt:lpstr>
      <vt:lpstr>Instruksi OUT</vt:lpstr>
      <vt:lpstr>Controller-Sequencer (1)</vt:lpstr>
      <vt:lpstr>Controller-Sequencer (2)</vt:lpstr>
      <vt:lpstr>Komponen dalam controller/sequencer</vt:lpstr>
      <vt:lpstr>Pencacah Presetable</vt:lpstr>
      <vt:lpstr>Mikroinstruksi &amp; Mikroprogram</vt:lpstr>
      <vt:lpstr>Isi ROM Kendali 16 x 12</vt:lpstr>
      <vt:lpstr>Simulasi siklus T, set instruksi &amp; controller/sequencer (1)</vt:lpstr>
      <vt:lpstr>Simulasi siklus T, set instruksi &amp; controller/sequencer (2)</vt:lpstr>
      <vt:lpstr>Simulasi siklus T, set instruksi &amp; controller/sequencer (3)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 PowerPoint Template</dc:title>
  <dc:creator>Presentation Magazine</dc:creator>
  <cp:lastModifiedBy>dhany indra</cp:lastModifiedBy>
  <cp:revision>3</cp:revision>
  <dcterms:created xsi:type="dcterms:W3CDTF">2020-03-09T00:15:14Z</dcterms:created>
  <dcterms:modified xsi:type="dcterms:W3CDTF">2020-03-09T03:00:57Z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2009-08-20T00:00:00Z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2020-03-09T00:00:00Z</vt:filetime>
  </property>
</Properties>
</file>