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24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C5078-4FA1-4F63-9FBE-2152A698DDFB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5D8D40-6423-4A50-8B32-06575F38EA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592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5D8D40-6423-4A50-8B32-06575F38EA0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556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31FD-DE75-4D9E-9E54-992474F3A0A8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93A1-11B8-47C0-96D9-55D83FC7CF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31FD-DE75-4D9E-9E54-992474F3A0A8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93A1-11B8-47C0-96D9-55D83FC7CF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31FD-DE75-4D9E-9E54-992474F3A0A8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93A1-11B8-47C0-96D9-55D83FC7CF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31FD-DE75-4D9E-9E54-992474F3A0A8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93A1-11B8-47C0-96D9-55D83FC7CF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31FD-DE75-4D9E-9E54-992474F3A0A8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93A1-11B8-47C0-96D9-55D83FC7CF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31FD-DE75-4D9E-9E54-992474F3A0A8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93A1-11B8-47C0-96D9-55D83FC7CF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31FD-DE75-4D9E-9E54-992474F3A0A8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93A1-11B8-47C0-96D9-55D83FC7CF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31FD-DE75-4D9E-9E54-992474F3A0A8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93A1-11B8-47C0-96D9-55D83FC7CF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31FD-DE75-4D9E-9E54-992474F3A0A8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93A1-11B8-47C0-96D9-55D83FC7CF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31FD-DE75-4D9E-9E54-992474F3A0A8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93A1-11B8-47C0-96D9-55D83FC7CF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31FD-DE75-4D9E-9E54-992474F3A0A8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93A1-11B8-47C0-96D9-55D83FC7CF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031FD-DE75-4D9E-9E54-992474F3A0A8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893A1-11B8-47C0-96D9-55D83FC7CF5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838200"/>
          </a:xfrm>
        </p:spPr>
        <p:txBody>
          <a:bodyPr/>
          <a:lstStyle/>
          <a:p>
            <a:r>
              <a:rPr lang="en-US" dirty="0" smtClean="0"/>
              <a:t>SKEMA PENJELASAN MATERI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981200"/>
            <a:ext cx="8229600" cy="1981200"/>
          </a:xfrm>
        </p:spPr>
        <p:txBody>
          <a:bodyPr>
            <a:noAutofit/>
          </a:bodyPr>
          <a:lstStyle/>
          <a:p>
            <a:r>
              <a:rPr lang="en-US" sz="60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MAKNA </a:t>
            </a:r>
          </a:p>
          <a:p>
            <a:r>
              <a:rPr lang="en-US" sz="60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KALIMAT SYAHADAT</a:t>
            </a:r>
            <a:endParaRPr lang="en-US" sz="6000" dirty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90800" y="4572000"/>
            <a:ext cx="396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err="1" smtClean="0">
                <a:latin typeface="+mj-lt"/>
                <a:ea typeface="+mj-ea"/>
                <a:cs typeface="+mj-cs"/>
              </a:rPr>
              <a:t>Oleh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Erwan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Komara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2400"/>
            <a:ext cx="3505199" cy="10668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5425" indent="-225425" algn="r" rtl="1">
              <a:buFont typeface="Arial" panose="020B0604020202020204" pitchFamily="34" charset="0"/>
              <a:buChar char="•"/>
              <a:tabLst>
                <a:tab pos="173038" algn="l"/>
              </a:tabLst>
            </a:pPr>
            <a:r>
              <a:rPr lang="ar-SA" sz="3000" dirty="0" smtClean="0">
                <a:latin typeface="Aharoni" pitchFamily="2" charset="-79"/>
              </a:rPr>
              <a:t>أشــهــد أن لا الـــه إلا الله</a:t>
            </a:r>
          </a:p>
          <a:p>
            <a:pPr marL="225425" indent="-225425" algn="r" rtl="1">
              <a:buFont typeface="Arial" panose="020B0604020202020204" pitchFamily="34" charset="0"/>
              <a:buChar char="•"/>
            </a:pPr>
            <a:r>
              <a:rPr lang="ar-SA" sz="3000" dirty="0" smtClean="0">
                <a:latin typeface="Aharoni" pitchFamily="2" charset="-79"/>
              </a:rPr>
              <a:t>أشهد أن محمدا رسول الله</a:t>
            </a:r>
            <a:endParaRPr lang="en-US" sz="3000" dirty="0">
              <a:latin typeface="Aharoni" pitchFamily="2" charset="-79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57200" y="1219200"/>
            <a:ext cx="0" cy="76728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81000" y="1986480"/>
            <a:ext cx="3276600" cy="1066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>
                <a:latin typeface="Arial Rounded MT Bold" pitchFamily="34" charset="0"/>
              </a:rPr>
              <a:t>Syahadat</a:t>
            </a:r>
            <a:r>
              <a:rPr lang="en-US" dirty="0" smtClean="0">
                <a:latin typeface="Arial Rounded MT Bold" pitchFamily="34" charset="0"/>
              </a:rPr>
              <a:t> </a:t>
            </a:r>
            <a:r>
              <a:rPr lang="en-US" dirty="0" err="1" smtClean="0">
                <a:latin typeface="Arial Rounded MT Bold" pitchFamily="34" charset="0"/>
              </a:rPr>
              <a:t>Tauhid</a:t>
            </a:r>
            <a:r>
              <a:rPr lang="en-US" dirty="0" smtClean="0">
                <a:latin typeface="Arial Rounded MT Bold" pitchFamily="34" charset="0"/>
              </a:rPr>
              <a:t> (</a:t>
            </a:r>
            <a:r>
              <a:rPr lang="en-US" i="1" dirty="0" err="1" smtClean="0">
                <a:latin typeface="Arial Rounded MT Bold" pitchFamily="34" charset="0"/>
              </a:rPr>
              <a:t>Ilahiyah</a:t>
            </a:r>
            <a:r>
              <a:rPr lang="en-US" dirty="0" smtClean="0">
                <a:latin typeface="Arial Rounded MT Bold" pitchFamily="34" charset="0"/>
              </a:rPr>
              <a:t>)</a:t>
            </a:r>
          </a:p>
          <a:p>
            <a:r>
              <a:rPr lang="ar-SA" sz="3200" dirty="0" smtClean="0">
                <a:latin typeface="Aharoni" pitchFamily="2" charset="-79"/>
              </a:rPr>
              <a:t>أشـهـد </a:t>
            </a:r>
            <a:r>
              <a:rPr lang="ar-SA" sz="3200" dirty="0">
                <a:latin typeface="Aharoni" pitchFamily="2" charset="-79"/>
              </a:rPr>
              <a:t>أن لا </a:t>
            </a:r>
            <a:r>
              <a:rPr lang="ar-SA" sz="3200" dirty="0" smtClean="0">
                <a:latin typeface="Aharoni" pitchFamily="2" charset="-79"/>
              </a:rPr>
              <a:t>الــه </a:t>
            </a:r>
            <a:r>
              <a:rPr lang="ar-SA" sz="3200" dirty="0">
                <a:latin typeface="Aharoni" pitchFamily="2" charset="-79"/>
              </a:rPr>
              <a:t>إلا </a:t>
            </a:r>
            <a:r>
              <a:rPr lang="ar-SA" sz="3200" dirty="0" smtClean="0">
                <a:latin typeface="Aharoni" pitchFamily="2" charset="-79"/>
              </a:rPr>
              <a:t>الله</a:t>
            </a:r>
            <a:endParaRPr lang="ar-SA" sz="3200" dirty="0">
              <a:latin typeface="Aharoni" pitchFamily="2" charset="-79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714999" y="2208074"/>
            <a:ext cx="3286125" cy="175432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Terdiri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dari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dua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pernyataan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</a:p>
          <a:p>
            <a:pPr marL="342900" indent="-342900">
              <a:buAutoNum type="arabicPeriod"/>
            </a:pPr>
            <a:r>
              <a:rPr lang="en-US" dirty="0" err="1" smtClean="0">
                <a:solidFill>
                  <a:schemeClr val="bg1"/>
                </a:solidFill>
              </a:rPr>
              <a:t>Peniadaan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adanya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Tuhan</a:t>
            </a:r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dirty="0" err="1" smtClean="0">
                <a:solidFill>
                  <a:schemeClr val="bg1"/>
                </a:solidFill>
              </a:rPr>
              <a:t>Pengakuan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satu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Tuhan</a:t>
            </a:r>
            <a:r>
              <a:rPr lang="en-US" dirty="0" smtClean="0">
                <a:solidFill>
                  <a:schemeClr val="bg1"/>
                </a:solidFill>
              </a:rPr>
              <a:t> yang </a:t>
            </a:r>
            <a:r>
              <a:rPr lang="en-US" dirty="0" err="1" smtClean="0">
                <a:solidFill>
                  <a:schemeClr val="bg1"/>
                </a:solidFill>
              </a:rPr>
              <a:t>bernama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Alloh</a:t>
            </a:r>
            <a:r>
              <a:rPr lang="en-US" dirty="0" smtClean="0">
                <a:solidFill>
                  <a:schemeClr val="bg1"/>
                </a:solidFill>
              </a:rPr>
              <a:t> SWT.</a:t>
            </a:r>
          </a:p>
          <a:p>
            <a:pPr marL="342900" indent="-342900">
              <a:buAutoNum type="arabicPeriod"/>
            </a:pPr>
            <a:r>
              <a:rPr lang="en-US" dirty="0" err="1" smtClean="0">
                <a:solidFill>
                  <a:schemeClr val="bg1"/>
                </a:solidFill>
              </a:rPr>
              <a:t>Cakupan</a:t>
            </a:r>
            <a:r>
              <a:rPr lang="en-US" dirty="0" smtClean="0">
                <a:solidFill>
                  <a:schemeClr val="bg1"/>
                </a:solidFill>
              </a:rPr>
              <a:t>; </a:t>
            </a:r>
            <a:r>
              <a:rPr lang="en-US" i="1" dirty="0" err="1" smtClean="0">
                <a:solidFill>
                  <a:schemeClr val="bg1"/>
                </a:solidFill>
              </a:rPr>
              <a:t>Rubbubiyah</a:t>
            </a:r>
            <a:r>
              <a:rPr lang="en-US" i="1" dirty="0" smtClean="0">
                <a:solidFill>
                  <a:schemeClr val="bg1"/>
                </a:solidFill>
              </a:rPr>
              <a:t>, </a:t>
            </a:r>
            <a:r>
              <a:rPr lang="en-US" i="1" dirty="0" err="1" smtClean="0">
                <a:solidFill>
                  <a:schemeClr val="bg1"/>
                </a:solidFill>
              </a:rPr>
              <a:t>Uluhiyah</a:t>
            </a:r>
            <a:r>
              <a:rPr lang="en-US" i="1" dirty="0" smtClean="0">
                <a:solidFill>
                  <a:schemeClr val="bg1"/>
                </a:solidFill>
              </a:rPr>
              <a:t>, </a:t>
            </a:r>
            <a:r>
              <a:rPr lang="en-US" i="1" dirty="0" err="1" smtClean="0">
                <a:solidFill>
                  <a:schemeClr val="bg1"/>
                </a:solidFill>
              </a:rPr>
              <a:t>Asma</a:t>
            </a:r>
            <a:r>
              <a:rPr lang="en-US" i="1" dirty="0" smtClean="0">
                <a:solidFill>
                  <a:schemeClr val="bg1"/>
                </a:solidFill>
              </a:rPr>
              <a:t> </a:t>
            </a:r>
            <a:r>
              <a:rPr lang="en-US" i="1" dirty="0" err="1" smtClean="0">
                <a:solidFill>
                  <a:schemeClr val="bg1"/>
                </a:solidFill>
              </a:rPr>
              <a:t>dan</a:t>
            </a:r>
            <a:r>
              <a:rPr lang="en-US" i="1" dirty="0" smtClean="0">
                <a:solidFill>
                  <a:schemeClr val="bg1"/>
                </a:solidFill>
              </a:rPr>
              <a:t> </a:t>
            </a:r>
            <a:r>
              <a:rPr lang="en-US" i="1" dirty="0" err="1" smtClean="0">
                <a:solidFill>
                  <a:schemeClr val="bg1"/>
                </a:solidFill>
              </a:rPr>
              <a:t>Shifat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id-ID" dirty="0" smtClean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715000" y="1563469"/>
            <a:ext cx="3286125" cy="646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 smtClean="0"/>
              <a:t>Kata</a:t>
            </a:r>
            <a:r>
              <a:rPr lang="en-US" dirty="0" smtClean="0"/>
              <a:t> </a:t>
            </a:r>
            <a:r>
              <a:rPr lang="en-US" dirty="0" err="1" smtClean="0"/>
              <a:t>pengakuan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Isi</a:t>
            </a:r>
            <a:r>
              <a:rPr lang="en-US" dirty="0" smtClean="0"/>
              <a:t> </a:t>
            </a:r>
            <a:r>
              <a:rPr lang="en-US" dirty="0" err="1" smtClean="0"/>
              <a:t>pengakuan</a:t>
            </a:r>
            <a:r>
              <a:rPr lang="en-US" dirty="0" smtClean="0"/>
              <a:t>: </a:t>
            </a:r>
            <a:r>
              <a:rPr lang="en-US" dirty="0" err="1" smtClean="0"/>
              <a:t>Kalimat</a:t>
            </a:r>
            <a:r>
              <a:rPr lang="en-US" dirty="0" smtClean="0"/>
              <a:t> </a:t>
            </a:r>
            <a:r>
              <a:rPr lang="en-US" dirty="0" err="1" smtClean="0"/>
              <a:t>Tauhid</a:t>
            </a:r>
            <a:endParaRPr lang="en-US" dirty="0" smtClean="0"/>
          </a:p>
        </p:txBody>
      </p:sp>
      <p:cxnSp>
        <p:nvCxnSpPr>
          <p:cNvPr id="65" name="Elbow Connector 64"/>
          <p:cNvCxnSpPr>
            <a:stCxn id="9" idx="3"/>
            <a:endCxn id="73" idx="1"/>
          </p:cNvCxnSpPr>
          <p:nvPr/>
        </p:nvCxnSpPr>
        <p:spPr>
          <a:xfrm flipV="1">
            <a:off x="3657600" y="1866900"/>
            <a:ext cx="685800" cy="65298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ight Arrow 72"/>
          <p:cNvSpPr/>
          <p:nvPr/>
        </p:nvSpPr>
        <p:spPr>
          <a:xfrm>
            <a:off x="4343400" y="1524000"/>
            <a:ext cx="1371600" cy="685800"/>
          </a:xfrm>
          <a:prstGeom prst="rightArrow">
            <a:avLst>
              <a:gd name="adj1" fmla="val 73326"/>
              <a:gd name="adj2" fmla="val 18315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err="1" smtClean="0">
                <a:solidFill>
                  <a:schemeClr val="tx1"/>
                </a:solidFill>
              </a:rPr>
              <a:t>Kandungan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3400" y="3124200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Aharoni" pitchFamily="2" charset="-79"/>
              </a:rPr>
              <a:t>Pengakuan</a:t>
            </a:r>
            <a:r>
              <a:rPr lang="en-US" sz="1600" b="1" dirty="0" smtClean="0">
                <a:latin typeface="Aharoni" pitchFamily="2" charset="-79"/>
              </a:rPr>
              <a:t> </a:t>
            </a:r>
            <a:r>
              <a:rPr lang="en-US" sz="1600" b="1" dirty="0" err="1" smtClean="0">
                <a:latin typeface="Aharoni" pitchFamily="2" charset="-79"/>
              </a:rPr>
              <a:t>terhadap</a:t>
            </a:r>
            <a:r>
              <a:rPr lang="en-US" sz="1600" b="1" dirty="0" smtClean="0">
                <a:latin typeface="Aharoni" pitchFamily="2" charset="-79"/>
              </a:rPr>
              <a:t> </a:t>
            </a:r>
            <a:r>
              <a:rPr lang="en-US" sz="1600" b="1" dirty="0" err="1" smtClean="0">
                <a:latin typeface="Aharoni" pitchFamily="2" charset="-79"/>
              </a:rPr>
              <a:t>keberadaan</a:t>
            </a:r>
            <a:r>
              <a:rPr lang="en-US" sz="1600" b="1" dirty="0" smtClean="0">
                <a:latin typeface="Aharoni" pitchFamily="2" charset="-79"/>
              </a:rPr>
              <a:t> </a:t>
            </a:r>
            <a:r>
              <a:rPr lang="en-US" sz="1600" b="1" dirty="0" err="1" smtClean="0">
                <a:latin typeface="Aharoni" pitchFamily="2" charset="-79"/>
              </a:rPr>
              <a:t>Tuhan</a:t>
            </a:r>
            <a:r>
              <a:rPr lang="en-US" sz="1600" b="1" dirty="0" smtClean="0">
                <a:latin typeface="Aharoni" pitchFamily="2" charset="-79"/>
              </a:rPr>
              <a:t> Yang </a:t>
            </a:r>
            <a:r>
              <a:rPr lang="en-US" sz="1600" b="1" dirty="0" err="1" smtClean="0">
                <a:latin typeface="Aharoni" pitchFamily="2" charset="-79"/>
              </a:rPr>
              <a:t>Esa</a:t>
            </a:r>
            <a:r>
              <a:rPr lang="en-US" sz="1600" b="1" dirty="0" smtClean="0">
                <a:latin typeface="Aharoni" pitchFamily="2" charset="-79"/>
              </a:rPr>
              <a:t> </a:t>
            </a:r>
            <a:r>
              <a:rPr lang="en-US" sz="1600" b="1" dirty="0" err="1" smtClean="0">
                <a:latin typeface="Aharoni" pitchFamily="2" charset="-79"/>
              </a:rPr>
              <a:t>yaitu</a:t>
            </a:r>
            <a:r>
              <a:rPr lang="en-US" sz="1600" b="1" dirty="0" smtClean="0">
                <a:latin typeface="Aharoni" pitchFamily="2" charset="-79"/>
              </a:rPr>
              <a:t> </a:t>
            </a:r>
            <a:r>
              <a:rPr lang="en-US" sz="1600" b="1" dirty="0" err="1" smtClean="0">
                <a:latin typeface="Aharoni" pitchFamily="2" charset="-79"/>
              </a:rPr>
              <a:t>Alloh</a:t>
            </a:r>
            <a:r>
              <a:rPr lang="en-US" sz="1600" b="1" dirty="0" smtClean="0">
                <a:latin typeface="Aharoni" pitchFamily="2" charset="-79"/>
              </a:rPr>
              <a:t> SWT.</a:t>
            </a:r>
            <a:endParaRPr lang="en-US" sz="1600" b="1" dirty="0">
              <a:latin typeface="Aharoni" pitchFamily="2" charset="-79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57200" y="3048000"/>
            <a:ext cx="0" cy="91440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9" idx="3"/>
            <a:endCxn id="54" idx="1"/>
          </p:cNvCxnSpPr>
          <p:nvPr/>
        </p:nvCxnSpPr>
        <p:spPr>
          <a:xfrm>
            <a:off x="3657600" y="2519880"/>
            <a:ext cx="685800" cy="60432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ight Arrow 53"/>
          <p:cNvSpPr/>
          <p:nvPr/>
        </p:nvSpPr>
        <p:spPr>
          <a:xfrm>
            <a:off x="4343400" y="2819400"/>
            <a:ext cx="1371600" cy="609600"/>
          </a:xfrm>
          <a:prstGeom prst="rightArrow">
            <a:avLst>
              <a:gd name="adj1" fmla="val 73326"/>
              <a:gd name="adj2" fmla="val 18315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dirty="0" err="1" smtClean="0">
                <a:solidFill>
                  <a:schemeClr val="bg1"/>
                </a:solidFill>
              </a:rPr>
              <a:t>Tauhid</a:t>
            </a:r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66" name="Elbow Connector 65"/>
          <p:cNvCxnSpPr>
            <a:stCxn id="9" idx="3"/>
            <a:endCxn id="67" idx="1"/>
          </p:cNvCxnSpPr>
          <p:nvPr/>
        </p:nvCxnSpPr>
        <p:spPr>
          <a:xfrm>
            <a:off x="3657600" y="2519880"/>
            <a:ext cx="685800" cy="186162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ight Arrow 66"/>
          <p:cNvSpPr/>
          <p:nvPr/>
        </p:nvSpPr>
        <p:spPr>
          <a:xfrm>
            <a:off x="4343400" y="4114800"/>
            <a:ext cx="1371600" cy="533400"/>
          </a:xfrm>
          <a:prstGeom prst="rightArrow">
            <a:avLst>
              <a:gd name="adj1" fmla="val 73326"/>
              <a:gd name="adj2" fmla="val 1831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dirty="0" err="1" smtClean="0">
                <a:solidFill>
                  <a:schemeClr val="bg1"/>
                </a:solidFill>
              </a:rPr>
              <a:t>Sikap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714999" y="3962400"/>
            <a:ext cx="3286125" cy="923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/>
            <a:r>
              <a:rPr lang="en-US" dirty="0" err="1" smtClean="0">
                <a:solidFill>
                  <a:schemeClr val="bg1"/>
                </a:solidFill>
              </a:rPr>
              <a:t>Jauhi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kemusyrikan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endParaRPr lang="id-ID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>
                <a:solidFill>
                  <a:schemeClr val="bg1"/>
                </a:solidFill>
              </a:rPr>
              <a:t>Ideologis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keyakinan</a:t>
            </a:r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>
                <a:solidFill>
                  <a:schemeClr val="bg1"/>
                </a:solidFill>
              </a:rPr>
              <a:t>Perbuatan</a:t>
            </a:r>
            <a:endParaRPr lang="id-ID" dirty="0" smtClean="0">
              <a:solidFill>
                <a:schemeClr val="bg1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228599" y="1219200"/>
            <a:ext cx="0" cy="3647935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22582" y="4867135"/>
            <a:ext cx="3535017" cy="10764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>
                <a:latin typeface="Arial Rounded MT Bold" pitchFamily="34" charset="0"/>
              </a:rPr>
              <a:t>Syahadat</a:t>
            </a:r>
            <a:r>
              <a:rPr lang="en-US" dirty="0" smtClean="0">
                <a:latin typeface="Arial Rounded MT Bold" pitchFamily="34" charset="0"/>
              </a:rPr>
              <a:t> </a:t>
            </a:r>
            <a:r>
              <a:rPr lang="en-US" dirty="0" err="1" smtClean="0">
                <a:latin typeface="Arial Rounded MT Bold" pitchFamily="34" charset="0"/>
              </a:rPr>
              <a:t>Rasul</a:t>
            </a:r>
            <a:r>
              <a:rPr lang="en-US" dirty="0" smtClean="0">
                <a:latin typeface="Arial Rounded MT Bold" pitchFamily="34" charset="0"/>
              </a:rPr>
              <a:t> (</a:t>
            </a:r>
            <a:r>
              <a:rPr lang="en-US" i="1" dirty="0" err="1" smtClean="0">
                <a:latin typeface="Arial Rounded MT Bold" pitchFamily="34" charset="0"/>
              </a:rPr>
              <a:t>Nubuwwah</a:t>
            </a:r>
            <a:r>
              <a:rPr lang="en-US" dirty="0" smtClean="0">
                <a:latin typeface="Arial Rounded MT Bold" pitchFamily="34" charset="0"/>
              </a:rPr>
              <a:t>)</a:t>
            </a:r>
          </a:p>
          <a:p>
            <a:r>
              <a:rPr lang="ar-SA" sz="3200" dirty="0" smtClean="0">
                <a:latin typeface="Aharoni" pitchFamily="2" charset="-79"/>
              </a:rPr>
              <a:t>أشهد </a:t>
            </a:r>
            <a:r>
              <a:rPr lang="ar-SA" sz="3200" dirty="0">
                <a:latin typeface="Aharoni" pitchFamily="2" charset="-79"/>
              </a:rPr>
              <a:t>أن محمدا رسول الله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74983" y="5943600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Aharoni" pitchFamily="2" charset="-79"/>
              </a:rPr>
              <a:t>Pengakuan</a:t>
            </a:r>
            <a:r>
              <a:rPr lang="en-US" sz="1600" b="1" dirty="0" smtClean="0">
                <a:latin typeface="Aharoni" pitchFamily="2" charset="-79"/>
              </a:rPr>
              <a:t> </a:t>
            </a:r>
            <a:r>
              <a:rPr lang="en-US" sz="1600" b="1" dirty="0" err="1" smtClean="0">
                <a:latin typeface="Aharoni" pitchFamily="2" charset="-79"/>
              </a:rPr>
              <a:t>terhadap</a:t>
            </a:r>
            <a:r>
              <a:rPr lang="en-US" sz="1600" b="1" dirty="0" smtClean="0">
                <a:latin typeface="Aharoni" pitchFamily="2" charset="-79"/>
              </a:rPr>
              <a:t> Muhammad </a:t>
            </a:r>
            <a:r>
              <a:rPr lang="en-US" sz="1600" b="1" dirty="0" err="1" smtClean="0">
                <a:latin typeface="Aharoni" pitchFamily="2" charset="-79"/>
              </a:rPr>
              <a:t>sebagai</a:t>
            </a:r>
            <a:r>
              <a:rPr lang="en-US" sz="1600" b="1" dirty="0" smtClean="0">
                <a:latin typeface="Aharoni" pitchFamily="2" charset="-79"/>
              </a:rPr>
              <a:t> </a:t>
            </a:r>
            <a:r>
              <a:rPr lang="en-US" sz="1600" b="1" dirty="0" err="1" smtClean="0">
                <a:latin typeface="Aharoni" pitchFamily="2" charset="-79"/>
              </a:rPr>
              <a:t>utusan</a:t>
            </a:r>
            <a:r>
              <a:rPr lang="en-US" sz="1600" b="1" dirty="0" smtClean="0">
                <a:latin typeface="Aharoni" pitchFamily="2" charset="-79"/>
              </a:rPr>
              <a:t> (</a:t>
            </a:r>
            <a:r>
              <a:rPr lang="en-US" sz="1600" b="1" dirty="0" err="1" smtClean="0">
                <a:latin typeface="Aharoni" pitchFamily="2" charset="-79"/>
              </a:rPr>
              <a:t>Nabi</a:t>
            </a:r>
            <a:r>
              <a:rPr lang="en-US" sz="1600" b="1" dirty="0" smtClean="0">
                <a:latin typeface="Aharoni" pitchFamily="2" charset="-79"/>
              </a:rPr>
              <a:t> </a:t>
            </a:r>
            <a:r>
              <a:rPr lang="en-US" sz="1600" b="1" dirty="0" err="1" smtClean="0">
                <a:latin typeface="Aharoni" pitchFamily="2" charset="-79"/>
              </a:rPr>
              <a:t>dan</a:t>
            </a:r>
            <a:r>
              <a:rPr lang="en-US" sz="1600" b="1" dirty="0" smtClean="0">
                <a:latin typeface="Aharoni" pitchFamily="2" charset="-79"/>
              </a:rPr>
              <a:t> </a:t>
            </a:r>
            <a:r>
              <a:rPr lang="en-US" sz="1600" b="1" dirty="0" err="1" smtClean="0">
                <a:latin typeface="Aharoni" pitchFamily="2" charset="-79"/>
              </a:rPr>
              <a:t>Rasul</a:t>
            </a:r>
            <a:r>
              <a:rPr lang="en-US" sz="1600" b="1" dirty="0" smtClean="0">
                <a:latin typeface="Aharoni" pitchFamily="2" charset="-79"/>
              </a:rPr>
              <a:t>) </a:t>
            </a:r>
            <a:r>
              <a:rPr lang="en-US" sz="1600" b="1" dirty="0" err="1" smtClean="0">
                <a:latin typeface="Aharoni" pitchFamily="2" charset="-79"/>
              </a:rPr>
              <a:t>Alloh</a:t>
            </a:r>
            <a:r>
              <a:rPr lang="en-US" sz="1600" b="1" dirty="0" smtClean="0">
                <a:latin typeface="Aharoni" pitchFamily="2" charset="-79"/>
              </a:rPr>
              <a:t> SWT.</a:t>
            </a:r>
            <a:endParaRPr lang="en-US" sz="1600" b="1" dirty="0">
              <a:latin typeface="Aharoni" pitchFamily="2" charset="-79"/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228599" y="5943600"/>
            <a:ext cx="0" cy="83820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ight Arrow 43"/>
          <p:cNvSpPr/>
          <p:nvPr/>
        </p:nvSpPr>
        <p:spPr>
          <a:xfrm rot="10800000" flipV="1">
            <a:off x="3657600" y="152401"/>
            <a:ext cx="1905000" cy="1081241"/>
          </a:xfrm>
          <a:prstGeom prst="rightArrow">
            <a:avLst>
              <a:gd name="adj1" fmla="val 84318"/>
              <a:gd name="adj2" fmla="val 3284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err="1">
                <a:solidFill>
                  <a:schemeClr val="tx1"/>
                </a:solidFill>
                <a:latin typeface="Aharoni" pitchFamily="2" charset="-79"/>
              </a:rPr>
              <a:t>Dua</a:t>
            </a:r>
            <a:r>
              <a:rPr lang="en-US" sz="1600" b="1" dirty="0">
                <a:solidFill>
                  <a:schemeClr val="tx1"/>
                </a:solidFill>
                <a:latin typeface="Aharoni" pitchFamily="2" charset="-79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haroni" pitchFamily="2" charset="-79"/>
              </a:rPr>
              <a:t>kalimat</a:t>
            </a:r>
            <a:r>
              <a:rPr lang="en-US" sz="1600" b="1" dirty="0">
                <a:solidFill>
                  <a:schemeClr val="tx1"/>
                </a:solidFill>
                <a:latin typeface="Aharoni" pitchFamily="2" charset="-79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haroni" pitchFamily="2" charset="-79"/>
              </a:rPr>
              <a:t>syahadat</a:t>
            </a:r>
            <a:endParaRPr lang="en-US" sz="1600" b="1" dirty="0">
              <a:solidFill>
                <a:schemeClr val="tx1"/>
              </a:solidFill>
              <a:latin typeface="Aharoni" pitchFamily="2" charset="-79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Aharoni" pitchFamily="2" charset="-79"/>
              </a:rPr>
              <a:t>(</a:t>
            </a:r>
            <a:r>
              <a:rPr lang="en-US" sz="1600" b="1" i="1" dirty="0" err="1">
                <a:solidFill>
                  <a:schemeClr val="tx1"/>
                </a:solidFill>
                <a:latin typeface="Aharoni" pitchFamily="2" charset="-79"/>
              </a:rPr>
              <a:t>Syahadatain</a:t>
            </a:r>
            <a:r>
              <a:rPr lang="en-US" sz="1600" b="1" dirty="0">
                <a:solidFill>
                  <a:schemeClr val="tx1"/>
                </a:solidFill>
                <a:latin typeface="Aharoni" pitchFamily="2" charset="-79"/>
              </a:rPr>
              <a:t>)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457200" y="3962400"/>
            <a:ext cx="2667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28600" y="6781800"/>
            <a:ext cx="2667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715000" y="4944070"/>
            <a:ext cx="3276599" cy="92333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 smtClean="0"/>
              <a:t>Kata</a:t>
            </a:r>
            <a:r>
              <a:rPr lang="en-US" dirty="0" smtClean="0"/>
              <a:t> </a:t>
            </a:r>
            <a:r>
              <a:rPr lang="en-US" dirty="0" err="1" smtClean="0"/>
              <a:t>Pengakuan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Isi</a:t>
            </a:r>
            <a:r>
              <a:rPr lang="en-US" dirty="0" smtClean="0"/>
              <a:t> </a:t>
            </a:r>
            <a:r>
              <a:rPr lang="en-US" dirty="0" err="1" smtClean="0"/>
              <a:t>Pengakuan</a:t>
            </a:r>
            <a:r>
              <a:rPr lang="en-US" dirty="0" smtClean="0"/>
              <a:t>: </a:t>
            </a:r>
          </a:p>
          <a:p>
            <a:pPr marL="342900" indent="-342900"/>
            <a:r>
              <a:rPr lang="en-US" dirty="0" smtClean="0"/>
              <a:t>       Muhammad </a:t>
            </a:r>
            <a:r>
              <a:rPr lang="en-US" dirty="0" err="1" smtClean="0"/>
              <a:t>Rasulullah</a:t>
            </a:r>
            <a:endParaRPr lang="en-US" dirty="0" smtClean="0"/>
          </a:p>
        </p:txBody>
      </p:sp>
      <p:cxnSp>
        <p:nvCxnSpPr>
          <p:cNvPr id="45" name="Elbow Connector 44"/>
          <p:cNvCxnSpPr>
            <a:endCxn id="46" idx="1"/>
          </p:cNvCxnSpPr>
          <p:nvPr/>
        </p:nvCxnSpPr>
        <p:spPr>
          <a:xfrm flipV="1">
            <a:off x="3657599" y="5286970"/>
            <a:ext cx="685802" cy="28345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ight Arrow 45"/>
          <p:cNvSpPr/>
          <p:nvPr/>
        </p:nvSpPr>
        <p:spPr>
          <a:xfrm>
            <a:off x="4343401" y="4944070"/>
            <a:ext cx="1371600" cy="685800"/>
          </a:xfrm>
          <a:prstGeom prst="rightArrow">
            <a:avLst>
              <a:gd name="adj1" fmla="val 73326"/>
              <a:gd name="adj2" fmla="val 18315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err="1" smtClean="0">
                <a:solidFill>
                  <a:schemeClr val="tx1"/>
                </a:solidFill>
              </a:rPr>
              <a:t>Kandungan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715000" y="5858470"/>
            <a:ext cx="3276599" cy="923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 smtClean="0">
                <a:solidFill>
                  <a:schemeClr val="bg1"/>
                </a:solidFill>
              </a:rPr>
              <a:t>Mengakui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nabi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terakhir</a:t>
            </a:r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dirty="0" err="1" smtClean="0">
                <a:solidFill>
                  <a:schemeClr val="bg1"/>
                </a:solidFill>
              </a:rPr>
              <a:t>Bersholawat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kepadanya</a:t>
            </a:r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dirty="0" err="1" smtClean="0">
                <a:solidFill>
                  <a:schemeClr val="bg1"/>
                </a:solidFill>
              </a:rPr>
              <a:t>Jadikan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teladan</a:t>
            </a:r>
            <a:endParaRPr lang="id-ID" dirty="0" smtClean="0">
              <a:solidFill>
                <a:schemeClr val="bg1"/>
              </a:solidFill>
            </a:endParaRPr>
          </a:p>
        </p:txBody>
      </p:sp>
      <p:cxnSp>
        <p:nvCxnSpPr>
          <p:cNvPr id="60" name="Elbow Connector 59"/>
          <p:cNvCxnSpPr>
            <a:endCxn id="61" idx="1"/>
          </p:cNvCxnSpPr>
          <p:nvPr/>
        </p:nvCxnSpPr>
        <p:spPr>
          <a:xfrm>
            <a:off x="3657599" y="5570421"/>
            <a:ext cx="685801" cy="74524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ight Arrow 60"/>
          <p:cNvSpPr/>
          <p:nvPr/>
        </p:nvSpPr>
        <p:spPr>
          <a:xfrm>
            <a:off x="4343400" y="6010870"/>
            <a:ext cx="1371600" cy="609600"/>
          </a:xfrm>
          <a:prstGeom prst="rightArrow">
            <a:avLst>
              <a:gd name="adj1" fmla="val 73326"/>
              <a:gd name="adj2" fmla="val 1831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dirty="0" err="1" smtClean="0">
                <a:solidFill>
                  <a:schemeClr val="bg1"/>
                </a:solidFill>
              </a:rPr>
              <a:t>Sikap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Isosceles Triangle 5"/>
          <p:cNvSpPr/>
          <p:nvPr/>
        </p:nvSpPr>
        <p:spPr>
          <a:xfrm rot="5400000">
            <a:off x="5181600" y="533400"/>
            <a:ext cx="1143000" cy="381000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943601" y="46672"/>
            <a:ext cx="3057524" cy="14773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err="1" smtClean="0"/>
              <a:t>Kedudukan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Fungsi</a:t>
            </a:r>
            <a:endParaRPr lang="en-US" b="1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Masuk</a:t>
            </a:r>
            <a:r>
              <a:rPr lang="en-US" dirty="0" smtClean="0"/>
              <a:t> Islam, </a:t>
            </a:r>
            <a:r>
              <a:rPr lang="en-US" dirty="0" err="1" smtClean="0"/>
              <a:t>syarat</a:t>
            </a:r>
            <a:r>
              <a:rPr lang="en-US" dirty="0" smtClean="0"/>
              <a:t> </a:t>
            </a:r>
            <a:r>
              <a:rPr lang="en-US" dirty="0" err="1" smtClean="0"/>
              <a:t>shalat</a:t>
            </a:r>
            <a:r>
              <a:rPr lang="en-US" dirty="0" smtClean="0"/>
              <a:t> </a:t>
            </a:r>
            <a:r>
              <a:rPr lang="en-US" dirty="0" err="1" smtClean="0"/>
              <a:t>fardhu</a:t>
            </a:r>
            <a:r>
              <a:rPr lang="en-US" dirty="0" smtClean="0"/>
              <a:t>, </a:t>
            </a:r>
            <a:r>
              <a:rPr lang="en-US" dirty="0" err="1" smtClean="0"/>
              <a:t>dll</a:t>
            </a:r>
            <a:r>
              <a:rPr lang="en-US" dirty="0" smtClean="0"/>
              <a:t>.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Menuju</a:t>
            </a:r>
            <a:r>
              <a:rPr lang="en-US" dirty="0" smtClean="0"/>
              <a:t> </a:t>
            </a:r>
            <a:r>
              <a:rPr lang="en-US" dirty="0" err="1" smtClean="0"/>
              <a:t>kepasrahan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ketena</a:t>
            </a:r>
            <a:r>
              <a:rPr lang="id-ID" dirty="0"/>
              <a:t>n</a:t>
            </a:r>
            <a:r>
              <a:rPr lang="en-US" dirty="0" err="1" smtClean="0"/>
              <a:t>gan</a:t>
            </a:r>
            <a:r>
              <a:rPr lang="en-US" dirty="0" smtClean="0"/>
              <a:t>.</a:t>
            </a:r>
            <a:r>
              <a:rPr lang="en-US" b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78" grpId="0" animBg="1"/>
      <p:bldP spid="87" grpId="0" animBg="1"/>
      <p:bldP spid="73" grpId="0" animBg="1"/>
      <p:bldP spid="32" grpId="0"/>
      <p:bldP spid="54" grpId="0" animBg="1"/>
      <p:bldP spid="67" grpId="0" animBg="1"/>
      <p:bldP spid="76" grpId="0" animBg="1"/>
      <p:bldP spid="52" grpId="0" animBg="1"/>
      <p:bldP spid="55" grpId="0"/>
      <p:bldP spid="44" grpId="0" animBg="1"/>
      <p:bldP spid="43" grpId="0" animBg="1"/>
      <p:bldP spid="46" grpId="0" animBg="1"/>
      <p:bldP spid="59" grpId="0" animBg="1"/>
      <p:bldP spid="61" grpId="0" animBg="1"/>
      <p:bldP spid="6" grpId="0" animBg="1"/>
      <p:bldP spid="3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19545</TotalTime>
  <Words>149</Words>
  <Application>Microsoft Office PowerPoint</Application>
  <PresentationFormat>On-screen Show (4:3)</PresentationFormat>
  <Paragraphs>39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Aharoni</vt:lpstr>
      <vt:lpstr>Arial</vt:lpstr>
      <vt:lpstr>Arial Rounded MT Bold</vt:lpstr>
      <vt:lpstr>Calibri</vt:lpstr>
      <vt:lpstr>Office Theme</vt:lpstr>
      <vt:lpstr>SKEMA PENJELASAN MATERI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SKEMA PENJELASAN MATERI</dc:title>
  <dc:creator>ERWAN</dc:creator>
  <cp:lastModifiedBy>ERWAN</cp:lastModifiedBy>
  <cp:revision>97</cp:revision>
  <dcterms:created xsi:type="dcterms:W3CDTF">2019-06-19T13:26:05Z</dcterms:created>
  <dcterms:modified xsi:type="dcterms:W3CDTF">2019-12-02T14:38:54Z</dcterms:modified>
</cp:coreProperties>
</file>