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C5078-4FA1-4F63-9FBE-2152A698DDFB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8D40-6423-4A50-8B32-06575F38E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8D40-6423-4A50-8B32-06575F38EA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31FD-DE75-4D9E-9E54-992474F3A0A8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200"/>
          </a:xfrm>
        </p:spPr>
        <p:txBody>
          <a:bodyPr/>
          <a:lstStyle/>
          <a:p>
            <a:r>
              <a:rPr lang="en-US" dirty="0" smtClean="0"/>
              <a:t>SKEMA PENJELASAN MATERI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229600" cy="19812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MEMAHAMI </a:t>
            </a:r>
          </a:p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ALAM GHAIB</a:t>
            </a:r>
            <a:endParaRPr lang="en-US" sz="6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45720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Oleh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Erwan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Komara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1600200" cy="7725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sz="5400" dirty="0" smtClean="0">
                <a:latin typeface="Aharoni" pitchFamily="2" charset="-79"/>
              </a:rPr>
              <a:t>الغائب</a:t>
            </a:r>
            <a:endParaRPr lang="en-US" sz="5400" dirty="0">
              <a:latin typeface="Aharoni" pitchFamily="2" charset="-79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1" y="2057400"/>
            <a:ext cx="0" cy="838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2895600"/>
            <a:ext cx="3276600" cy="7906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Arial Rounded MT Bold" pitchFamily="34" charset="0"/>
              </a:rPr>
              <a:t>Pengertian secara bahasa:</a:t>
            </a:r>
          </a:p>
          <a:p>
            <a:pPr algn="ctr"/>
            <a:r>
              <a:rPr lang="id-ID" sz="1600" dirty="0" smtClean="0">
                <a:latin typeface="Aharoni" pitchFamily="2" charset="-79"/>
              </a:rPr>
              <a:t>GHAIB = TIDAK HADIR/</a:t>
            </a:r>
          </a:p>
          <a:p>
            <a:pPr algn="ctr"/>
            <a:r>
              <a:rPr lang="id-ID" sz="1600" dirty="0" smtClean="0">
                <a:latin typeface="Aharoni" pitchFamily="2" charset="-79"/>
              </a:rPr>
              <a:t>TERTUTUP/TERSEMBUNYI</a:t>
            </a:r>
            <a:endParaRPr lang="ar-SA" sz="1600" dirty="0">
              <a:latin typeface="Aharoni" pitchFamily="2" charset="-79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08046" y="2217724"/>
            <a:ext cx="1382990" cy="369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Malaikat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715000" y="76200"/>
            <a:ext cx="3286125" cy="1200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/>
              <a:t>Kiamat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id-ID" dirty="0" smtClean="0"/>
              <a:t>Semua kejadian di akhirat: yaumul ba’ats, yaumul hisab, surga, dan neraka.</a:t>
            </a:r>
            <a:endParaRPr lang="en-US" dirty="0" smtClean="0"/>
          </a:p>
        </p:txBody>
      </p:sp>
      <p:cxnSp>
        <p:nvCxnSpPr>
          <p:cNvPr id="65" name="Elbow Connector 64"/>
          <p:cNvCxnSpPr>
            <a:stCxn id="50" idx="3"/>
            <a:endCxn id="73" idx="1"/>
          </p:cNvCxnSpPr>
          <p:nvPr/>
        </p:nvCxnSpPr>
        <p:spPr>
          <a:xfrm flipV="1">
            <a:off x="3555724" y="419100"/>
            <a:ext cx="787676" cy="58524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Arrow 72"/>
          <p:cNvSpPr/>
          <p:nvPr/>
        </p:nvSpPr>
        <p:spPr>
          <a:xfrm>
            <a:off x="4343400" y="76200"/>
            <a:ext cx="1371600" cy="6858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b="1" dirty="0" smtClean="0">
                <a:solidFill>
                  <a:schemeClr val="tx1"/>
                </a:solidFill>
              </a:rPr>
              <a:t>Kejadian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1" y="204347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latin typeface="Aharoni" pitchFamily="2" charset="-79"/>
              </a:rPr>
              <a:t>O</a:t>
            </a:r>
            <a:r>
              <a:rPr lang="id-ID" sz="1600" b="1" dirty="0" smtClean="0">
                <a:latin typeface="Aharoni" pitchFamily="2" charset="-79"/>
              </a:rPr>
              <a:t>leh </a:t>
            </a:r>
            <a:r>
              <a:rPr lang="id-ID" sz="1600" b="1" dirty="0">
                <a:latin typeface="Aharoni" pitchFamily="2" charset="-79"/>
              </a:rPr>
              <a:t>karena itu ghaib harus diperlajari agar tidak menyimpang.</a:t>
            </a:r>
            <a:endParaRPr lang="en-US" sz="1600" b="1" dirty="0">
              <a:latin typeface="Aharoni" pitchFamily="2" charset="-79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8601" y="914400"/>
            <a:ext cx="0" cy="1129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54" idx="1"/>
          </p:cNvCxnSpPr>
          <p:nvPr/>
        </p:nvCxnSpPr>
        <p:spPr>
          <a:xfrm rot="5400000" flipH="1" flipV="1">
            <a:off x="2018352" y="3517192"/>
            <a:ext cx="4271104" cy="37899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343399" y="1344963"/>
            <a:ext cx="4657725" cy="452343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</a:rPr>
              <a:t>Makhluk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91000" y="4800600"/>
            <a:ext cx="3095626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Mendapat kesempatan untuk menyesatkan manusia dengan cara dan alat apapun.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28601" y="2057400"/>
            <a:ext cx="29717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6699" y="950769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Aharoni" pitchFamily="2" charset="-79"/>
              </a:rPr>
              <a:t>Salah satu ciri orang yang bertakwa adalah percaya </a:t>
            </a:r>
            <a:r>
              <a:rPr lang="id-ID" sz="1600" b="1" dirty="0">
                <a:latin typeface="Aharoni" pitchFamily="2" charset="-79"/>
              </a:rPr>
              <a:t>kepada yang ghaib </a:t>
            </a:r>
            <a:r>
              <a:rPr lang="id-ID" sz="1600" b="1" dirty="0" smtClean="0">
                <a:latin typeface="Aharoni" pitchFamily="2" charset="-79"/>
              </a:rPr>
              <a:t>(lihat Qs. Al-Baqarah [2] ayat 2).</a:t>
            </a:r>
            <a:endParaRPr lang="en-US" sz="1600" b="1" dirty="0">
              <a:latin typeface="Aharoni" pitchFamily="2" charset="-79"/>
            </a:endParaRPr>
          </a:p>
        </p:txBody>
      </p:sp>
      <p:cxnSp>
        <p:nvCxnSpPr>
          <p:cNvPr id="37" name="Straight Arrow Connector 36"/>
          <p:cNvCxnSpPr>
            <a:stCxn id="9" idx="2"/>
            <a:endCxn id="58" idx="0"/>
          </p:cNvCxnSpPr>
          <p:nvPr/>
        </p:nvCxnSpPr>
        <p:spPr>
          <a:xfrm>
            <a:off x="1790700" y="3686276"/>
            <a:ext cx="0" cy="19992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4375" y="5638800"/>
            <a:ext cx="21336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4376" y="5638802"/>
            <a:ext cx="2898" cy="30480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50874" y="5638801"/>
            <a:ext cx="0" cy="30480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2400" y="5954163"/>
            <a:ext cx="1257301" cy="6583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haroni" pitchFamily="2" charset="-79"/>
              </a:rPr>
              <a:t>GHAIB NISBI</a:t>
            </a:r>
            <a:endParaRPr lang="ar-SA" sz="2000" dirty="0">
              <a:solidFill>
                <a:schemeClr val="bg1"/>
              </a:solidFill>
              <a:latin typeface="Aharoni" pitchFamily="2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8423" y="5942351"/>
            <a:ext cx="1257301" cy="658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haroni" pitchFamily="2" charset="-79"/>
              </a:rPr>
              <a:t>GHAIB MUTLAK</a:t>
            </a:r>
            <a:endParaRPr lang="ar-SA" sz="2000" dirty="0">
              <a:solidFill>
                <a:schemeClr val="bg1"/>
              </a:solidFill>
              <a:latin typeface="Aharoni" pitchFamily="2" charset="-79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400" y="3886200"/>
            <a:ext cx="3276600" cy="14890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Rounded MT Bold" pitchFamily="34" charset="0"/>
              </a:rPr>
              <a:t>Pengertian secara istilah:</a:t>
            </a:r>
          </a:p>
          <a:p>
            <a:pPr algn="ctr"/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dipandang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indera</a:t>
            </a:r>
            <a:r>
              <a:rPr lang="en-US" sz="2000" dirty="0"/>
              <a:t> </a:t>
            </a:r>
            <a:r>
              <a:rPr lang="en-US" sz="2000" dirty="0" err="1"/>
              <a:t>penglihatan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terjangkau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endParaRPr lang="ar-SA" sz="2000" dirty="0">
              <a:latin typeface="Aharoni" pitchFamily="2" charset="-79"/>
            </a:endParaRPr>
          </a:p>
        </p:txBody>
      </p:sp>
      <p:cxnSp>
        <p:nvCxnSpPr>
          <p:cNvPr id="62" name="Straight Arrow Connector 61"/>
          <p:cNvCxnSpPr>
            <a:stCxn id="58" idx="2"/>
          </p:cNvCxnSpPr>
          <p:nvPr/>
        </p:nvCxnSpPr>
        <p:spPr>
          <a:xfrm>
            <a:off x="1790700" y="5375205"/>
            <a:ext cx="0" cy="28471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wn Arrow 62"/>
          <p:cNvSpPr/>
          <p:nvPr/>
        </p:nvSpPr>
        <p:spPr>
          <a:xfrm>
            <a:off x="4362450" y="1832103"/>
            <a:ext cx="4638674" cy="342900"/>
          </a:xfrm>
          <a:prstGeom prst="downArrow">
            <a:avLst>
              <a:gd name="adj1" fmla="val 100000"/>
              <a:gd name="adj2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343399" y="2169042"/>
            <a:ext cx="4662378" cy="5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715000" y="2217724"/>
            <a:ext cx="157162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Iblis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10590" y="2209800"/>
            <a:ext cx="1657210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Jin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08046" y="2624506"/>
            <a:ext cx="1382990" cy="20313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Makhluk Allah SWT yang selalu taat dan patuh kepada-Nya</a:t>
            </a:r>
          </a:p>
          <a:p>
            <a:pPr algn="ctr"/>
            <a:endParaRPr lang="id-ID" dirty="0" smtClean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26183" y="2616873"/>
            <a:ext cx="1571626" cy="20313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Makhluk Allah SWT </a:t>
            </a:r>
            <a:r>
              <a:rPr lang="id-ID" dirty="0" smtClean="0">
                <a:solidFill>
                  <a:schemeClr val="bg1"/>
                </a:solidFill>
              </a:rPr>
              <a:t>yang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taat kepada-Nya terutama sejak penciptaan Nabi Adam as</a:t>
            </a:r>
            <a:r>
              <a:rPr lang="id-ID" dirty="0" smtClean="0">
                <a:solidFill>
                  <a:schemeClr val="bg1"/>
                </a:solidFill>
              </a:rPr>
              <a:t>.</a:t>
            </a:r>
            <a:endParaRPr lang="id-ID" dirty="0" smtClean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10590" y="2616875"/>
            <a:ext cx="1657210" cy="20313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Makluk Allah SWT yang kehidupan sosial-spiritualnya serupa dengan manusia</a:t>
            </a:r>
          </a:p>
        </p:txBody>
      </p:sp>
      <p:cxnSp>
        <p:nvCxnSpPr>
          <p:cNvPr id="95" name="Straight Arrow Connector 94"/>
          <p:cNvCxnSpPr>
            <a:stCxn id="91" idx="2"/>
            <a:endCxn id="76" idx="0"/>
          </p:cNvCxnSpPr>
          <p:nvPr/>
        </p:nvCxnSpPr>
        <p:spPr>
          <a:xfrm flipH="1">
            <a:off x="5738813" y="4648198"/>
            <a:ext cx="773183" cy="1524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191000" y="5943600"/>
            <a:ext cx="1478838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Cara dan alat itu: </a:t>
            </a:r>
            <a:r>
              <a:rPr lang="id-ID" b="1" dirty="0" smtClean="0">
                <a:solidFill>
                  <a:schemeClr val="bg1"/>
                </a:solidFill>
              </a:rPr>
              <a:t>SYETAN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4848508" y="5723930"/>
            <a:ext cx="0" cy="21967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9" idx="3"/>
          </p:cNvCxnSpPr>
          <p:nvPr/>
        </p:nvCxnSpPr>
        <p:spPr>
          <a:xfrm flipV="1">
            <a:off x="5669838" y="6248400"/>
            <a:ext cx="1849899" cy="18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7507202" y="4648200"/>
            <a:ext cx="8024" cy="1600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515226" y="5138334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13272" y="4953000"/>
            <a:ext cx="1002128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Manusia</a:t>
            </a:r>
          </a:p>
        </p:txBody>
      </p:sp>
      <p:cxnSp>
        <p:nvCxnSpPr>
          <p:cNvPr id="134" name="Straight Arrow Connector 133"/>
          <p:cNvCxnSpPr>
            <a:stCxn id="92" idx="2"/>
          </p:cNvCxnSpPr>
          <p:nvPr/>
        </p:nvCxnSpPr>
        <p:spPr>
          <a:xfrm>
            <a:off x="8239195" y="46482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790700" y="5638800"/>
            <a:ext cx="0" cy="1066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1790700" y="6705600"/>
            <a:ext cx="582113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611838" y="5410200"/>
            <a:ext cx="1487000" cy="14003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1700" dirty="0" smtClean="0">
                <a:solidFill>
                  <a:schemeClr val="bg1"/>
                </a:solidFill>
              </a:rPr>
              <a:t>SIKAP: Percaya, Manusia lebih muliah, tidak dijadikan </a:t>
            </a:r>
            <a:r>
              <a:rPr lang="id-ID" sz="1700" i="1" dirty="0" smtClean="0">
                <a:solidFill>
                  <a:schemeClr val="bg1"/>
                </a:solidFill>
              </a:rPr>
              <a:t>ilah</a:t>
            </a:r>
            <a:r>
              <a:rPr lang="id-ID" sz="17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2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8" grpId="0" animBg="1"/>
      <p:bldP spid="87" grpId="0" animBg="1"/>
      <p:bldP spid="73" grpId="0" animBg="1"/>
      <p:bldP spid="32" grpId="0"/>
      <p:bldP spid="54" grpId="0" animBg="1"/>
      <p:bldP spid="76" grpId="0" animBg="1"/>
      <p:bldP spid="30" grpId="0"/>
      <p:bldP spid="49" grpId="0" animBg="1"/>
      <p:bldP spid="50" grpId="0" animBg="1"/>
      <p:bldP spid="58" grpId="0" animBg="1"/>
      <p:bldP spid="63" grpId="0" animBg="1"/>
      <p:bldP spid="80" grpId="0" animBg="1"/>
      <p:bldP spid="81" grpId="0" animBg="1"/>
      <p:bldP spid="90" grpId="0" animBg="1"/>
      <p:bldP spid="91" grpId="0" animBg="1"/>
      <p:bldP spid="92" grpId="0" animBg="1"/>
      <p:bldP spid="99" grpId="0" animBg="1"/>
      <p:bldP spid="126" grpId="0" animBg="1"/>
      <p:bldP spid="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20745</TotalTime>
  <Words>161</Words>
  <Application>Microsoft Office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Arial Rounded MT Bold</vt:lpstr>
      <vt:lpstr>Calibri</vt:lpstr>
      <vt:lpstr>Office Theme</vt:lpstr>
      <vt:lpstr>SKEMA PENJELASAN MATERI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SKEMA PENJELASAN MATERI</dc:title>
  <dc:creator>ERWAN</dc:creator>
  <cp:lastModifiedBy>ERWAN</cp:lastModifiedBy>
  <cp:revision>116</cp:revision>
  <dcterms:created xsi:type="dcterms:W3CDTF">2019-06-19T13:26:05Z</dcterms:created>
  <dcterms:modified xsi:type="dcterms:W3CDTF">2019-12-10T14:44:34Z</dcterms:modified>
</cp:coreProperties>
</file>