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C5078-4FA1-4F63-9FBE-2152A698DDFB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D8D40-6423-4A50-8B32-06575F38E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D8D40-6423-4A50-8B32-06575F38EA0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31FD-DE75-4D9E-9E54-992474F3A0A8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893A1-11B8-47C0-96D9-55D83FC7C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838200"/>
          </a:xfrm>
        </p:spPr>
        <p:txBody>
          <a:bodyPr/>
          <a:lstStyle/>
          <a:p>
            <a:r>
              <a:rPr lang="en-US" dirty="0" smtClean="0"/>
              <a:t>SKEMA PENJELASAN MATERI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81200"/>
            <a:ext cx="8229600" cy="19812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MEMPERBAHARUI</a:t>
            </a:r>
          </a:p>
          <a:p>
            <a:r>
              <a:rPr lang="en-US" sz="6000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MAKNA TAKDIR</a:t>
            </a:r>
            <a:endParaRPr lang="en-US" sz="6000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0800" y="5029200"/>
            <a:ext cx="396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err="1" smtClean="0">
                <a:latin typeface="+mj-lt"/>
                <a:ea typeface="+mj-ea"/>
                <a:cs typeface="+mj-cs"/>
              </a:rPr>
              <a:t>Oleh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Erwan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Komara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5267" y="2117267"/>
            <a:ext cx="2209800" cy="9958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tabLst>
                <a:tab pos="173038" algn="l"/>
              </a:tabLst>
            </a:pPr>
            <a:r>
              <a:rPr lang="ar-SA" sz="6600" dirty="0" smtClean="0">
                <a:latin typeface="Aharoni" pitchFamily="2" charset="-79"/>
              </a:rPr>
              <a:t>التقدير</a:t>
            </a:r>
            <a:endParaRPr lang="en-US" sz="6600" dirty="0">
              <a:latin typeface="Aharoni" pitchFamily="2" charset="-79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62149" y="459188"/>
            <a:ext cx="28988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52036" y="100232"/>
            <a:ext cx="1527311" cy="68969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 smtClean="0">
                <a:latin typeface="Arial Rounded MT Bold" pitchFamily="34" charset="0"/>
              </a:rPr>
              <a:t>QADHA</a:t>
            </a:r>
            <a:endParaRPr lang="ar-SA" sz="3200" dirty="0">
              <a:latin typeface="Aharoni" pitchFamily="2" charset="-79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86300" y="1066800"/>
            <a:ext cx="1260613" cy="646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bg1"/>
                </a:solidFill>
              </a:rPr>
              <a:t>Ketentuan yang nyata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84643" y="116288"/>
            <a:ext cx="126227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Kehendak Allah SWT</a:t>
            </a:r>
            <a:endParaRPr lang="en-US" dirty="0" smtClean="0"/>
          </a:p>
        </p:txBody>
      </p:sp>
      <p:sp>
        <p:nvSpPr>
          <p:cNvPr id="73" name="Right Arrow 72"/>
          <p:cNvSpPr/>
          <p:nvPr/>
        </p:nvSpPr>
        <p:spPr>
          <a:xfrm>
            <a:off x="4114800" y="116288"/>
            <a:ext cx="536713" cy="685800"/>
          </a:xfrm>
          <a:prstGeom prst="rightArrow">
            <a:avLst>
              <a:gd name="adj1" fmla="val 73326"/>
              <a:gd name="adj2" fmla="val 1831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17397" y="5730002"/>
            <a:ext cx="2568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b="1" dirty="0" smtClean="0">
                <a:latin typeface="Aharoni" pitchFamily="2" charset="-79"/>
              </a:rPr>
              <a:t>Allah SWT menciptakan dua hasil akhir (takdir) sekaligus, baik dan buruk.</a:t>
            </a:r>
            <a:endParaRPr lang="en-US" sz="1600" b="1" dirty="0">
              <a:latin typeface="Aharoni" pitchFamily="2" charset="-79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241197" y="5653802"/>
            <a:ext cx="0" cy="11534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109829" y="1065121"/>
            <a:ext cx="568187" cy="649688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36589" y="2209800"/>
            <a:ext cx="1674056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id-ID" dirty="0" smtClean="0">
                <a:solidFill>
                  <a:schemeClr val="bg1"/>
                </a:solidFill>
              </a:rPr>
              <a:t>anusia diberi HAK PILIH</a:t>
            </a:r>
          </a:p>
        </p:txBody>
      </p:sp>
      <p:cxnSp>
        <p:nvCxnSpPr>
          <p:cNvPr id="47" name="Straight Arrow Connector 46"/>
          <p:cNvCxnSpPr>
            <a:stCxn id="33" idx="2"/>
          </p:cNvCxnSpPr>
          <p:nvPr/>
        </p:nvCxnSpPr>
        <p:spPr>
          <a:xfrm>
            <a:off x="7586662" y="1676400"/>
            <a:ext cx="0" cy="50955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541105" y="1063247"/>
            <a:ext cx="1527311" cy="7158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i="1" dirty="0" smtClean="0">
                <a:latin typeface="Arial Rounded MT Bold" pitchFamily="34" charset="0"/>
              </a:rPr>
              <a:t>QADAR</a:t>
            </a:r>
            <a:endParaRPr lang="ar-SA" sz="3200" dirty="0">
              <a:latin typeface="Aharoni" pitchFamily="2" charset="-79"/>
            </a:endParaRPr>
          </a:p>
        </p:txBody>
      </p:sp>
      <p:sp>
        <p:nvSpPr>
          <p:cNvPr id="44" name="Right Arrow 43"/>
          <p:cNvSpPr/>
          <p:nvPr/>
        </p:nvSpPr>
        <p:spPr>
          <a:xfrm rot="5400000" flipV="1">
            <a:off x="324870" y="20306"/>
            <a:ext cx="2070595" cy="2123332"/>
          </a:xfrm>
          <a:prstGeom prst="rightArrow">
            <a:avLst>
              <a:gd name="adj1" fmla="val 84318"/>
              <a:gd name="adj2" fmla="val 149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d-ID" sz="1600" dirty="0">
                <a:solidFill>
                  <a:schemeClr val="tx1"/>
                </a:solidFill>
                <a:latin typeface="Arial Rounded MT Bold" pitchFamily="34" charset="0"/>
              </a:rPr>
              <a:t>BAGIAN DARI KEIMANAN KEPADA </a:t>
            </a:r>
            <a:r>
              <a:rPr lang="id-ID" sz="1600" i="1" dirty="0">
                <a:solidFill>
                  <a:schemeClr val="tx1"/>
                </a:solidFill>
                <a:latin typeface="Arial Rounded MT Bold" pitchFamily="34" charset="0"/>
              </a:rPr>
              <a:t>QADHA </a:t>
            </a:r>
            <a:r>
              <a:rPr lang="id-ID" sz="1600" dirty="0">
                <a:solidFill>
                  <a:schemeClr val="tx1"/>
                </a:solidFill>
                <a:latin typeface="Arial Rounded MT Bold" pitchFamily="34" charset="0"/>
              </a:rPr>
              <a:t>DAN </a:t>
            </a:r>
            <a:r>
              <a:rPr lang="id-ID" sz="1600" i="1" dirty="0" smtClean="0">
                <a:solidFill>
                  <a:schemeClr val="tx1"/>
                </a:solidFill>
                <a:latin typeface="Arial Rounded MT Bold" pitchFamily="34" charset="0"/>
              </a:rPr>
              <a:t>QADAR</a:t>
            </a:r>
            <a:r>
              <a:rPr lang="en-US" sz="1600" dirty="0" smtClean="0">
                <a:solidFill>
                  <a:schemeClr val="tx1"/>
                </a:solidFill>
                <a:latin typeface="Arial Rounded MT Bold" pitchFamily="34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Arial Rounded MT Bold" pitchFamily="34" charset="0"/>
              </a:rPr>
              <a:t>(RUKUN IMAN KE-6)</a:t>
            </a:r>
            <a:endParaRPr lang="ar-SA" sz="1200" dirty="0">
              <a:solidFill>
                <a:schemeClr val="tx1"/>
              </a:solidFill>
              <a:latin typeface="Aharoni" pitchFamily="2" charset="-79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6241197" y="6796802"/>
            <a:ext cx="2644225" cy="10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046597" y="2162199"/>
            <a:ext cx="3101836" cy="9233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dirty="0" smtClean="0">
                <a:solidFill>
                  <a:schemeClr val="tx1"/>
                </a:solidFill>
              </a:rPr>
              <a:t>Ketentuan Allah SWT yang didasarkan atas pilihan manusia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529056" y="3390807"/>
            <a:ext cx="1500144" cy="632871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Mubrom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9762" y="6118281"/>
            <a:ext cx="1800808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3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XXX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3529056" y="4495800"/>
            <a:ext cx="1500144" cy="609600"/>
          </a:xfrm>
          <a:prstGeom prst="rightArrow">
            <a:avLst>
              <a:gd name="adj1" fmla="val 73326"/>
              <a:gd name="adj2" fmla="val 1831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chemeClr val="bg1"/>
                </a:solidFill>
              </a:rPr>
              <a:t>Muqoyyad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Isosceles Triangle 5"/>
          <p:cNvSpPr/>
          <p:nvPr/>
        </p:nvSpPr>
        <p:spPr>
          <a:xfrm rot="5400000">
            <a:off x="5495655" y="761214"/>
            <a:ext cx="1143000" cy="210089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72200" y="199072"/>
            <a:ext cx="2828924" cy="1477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i="1" dirty="0" smtClean="0"/>
              <a:t>Qadha </a:t>
            </a:r>
            <a:r>
              <a:rPr lang="id-ID" b="1" dirty="0" smtClean="0"/>
              <a:t>dan </a:t>
            </a:r>
            <a:r>
              <a:rPr lang="id-ID" b="1" i="1" dirty="0" smtClean="0"/>
              <a:t>qadar untuk </a:t>
            </a:r>
            <a:r>
              <a:rPr lang="id-ID" b="1" dirty="0" smtClean="0"/>
              <a:t>selain</a:t>
            </a:r>
            <a:r>
              <a:rPr lang="id-ID" b="1" i="1" dirty="0" smtClean="0"/>
              <a:t> </a:t>
            </a:r>
            <a:r>
              <a:rPr lang="id-ID" b="1" dirty="0" smtClean="0"/>
              <a:t>manusia selalu sama.</a:t>
            </a:r>
          </a:p>
          <a:p>
            <a:pPr algn="ctr"/>
            <a:r>
              <a:rPr lang="id-ID" b="1" dirty="0" smtClean="0"/>
              <a:t>Sedangkan untuk manusia adakalanya sama, adakalanya  berbeda.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258008" y="1437759"/>
            <a:ext cx="28988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15778" y="1713131"/>
            <a:ext cx="0" cy="47282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3" idx="3"/>
          </p:cNvCxnSpPr>
          <p:nvPr/>
        </p:nvCxnSpPr>
        <p:spPr>
          <a:xfrm flipH="1">
            <a:off x="6148433" y="2623864"/>
            <a:ext cx="588157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465067" y="2652101"/>
            <a:ext cx="58153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ight Arrow 61"/>
          <p:cNvSpPr/>
          <p:nvPr/>
        </p:nvSpPr>
        <p:spPr>
          <a:xfrm rot="16200000" flipV="1">
            <a:off x="-131347" y="3554048"/>
            <a:ext cx="2983027" cy="2123332"/>
          </a:xfrm>
          <a:prstGeom prst="rightArrow">
            <a:avLst>
              <a:gd name="adj1" fmla="val 84318"/>
              <a:gd name="adj2" fmla="val 149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d-ID" sz="1600" dirty="0" smtClean="0">
                <a:solidFill>
                  <a:schemeClr val="bg1"/>
                </a:solidFill>
                <a:latin typeface="Arial Rounded MT Bold" pitchFamily="34" charset="0"/>
              </a:rPr>
              <a:t>Dikenal faham </a:t>
            </a:r>
            <a:r>
              <a:rPr lang="id-ID" sz="1600" i="1" dirty="0" smtClean="0">
                <a:solidFill>
                  <a:schemeClr val="bg1"/>
                </a:solidFill>
                <a:latin typeface="Arial Rounded MT Bold" pitchFamily="34" charset="0"/>
              </a:rPr>
              <a:t>Jabariyyah </a:t>
            </a:r>
            <a:r>
              <a:rPr lang="id-ID" sz="1600" dirty="0" smtClean="0">
                <a:solidFill>
                  <a:schemeClr val="bg1"/>
                </a:solidFill>
                <a:latin typeface="Arial Rounded MT Bold" pitchFamily="34" charset="0"/>
              </a:rPr>
              <a:t>(manusia dipaksa mengikuti takdir) dan faham </a:t>
            </a:r>
            <a:r>
              <a:rPr lang="id-ID" sz="1600" i="1" dirty="0" smtClean="0">
                <a:solidFill>
                  <a:schemeClr val="bg1"/>
                </a:solidFill>
                <a:latin typeface="Arial Rounded MT Bold" pitchFamily="34" charset="0"/>
              </a:rPr>
              <a:t>qadariyyah</a:t>
            </a:r>
            <a:r>
              <a:rPr lang="id-ID" sz="1600" dirty="0" smtClean="0">
                <a:solidFill>
                  <a:schemeClr val="bg1"/>
                </a:solidFill>
                <a:latin typeface="Arial Rounded MT Bold" pitchFamily="34" charset="0"/>
              </a:rPr>
              <a:t> (manusia penentu takdir)</a:t>
            </a:r>
            <a:endParaRPr lang="ar-SA" sz="2800" dirty="0">
              <a:solidFill>
                <a:schemeClr val="bg1"/>
              </a:solidFill>
              <a:latin typeface="Aharoni" pitchFamily="2" charset="-79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3124200" y="3085529"/>
            <a:ext cx="0" cy="171507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124200" y="4800600"/>
            <a:ext cx="40485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24200" y="3771807"/>
            <a:ext cx="404856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885422" y="5653802"/>
            <a:ext cx="0" cy="11534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33271" y="3191470"/>
            <a:ext cx="1824729" cy="923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Takdir</a:t>
            </a:r>
            <a:r>
              <a:rPr lang="en-US" dirty="0" smtClean="0">
                <a:solidFill>
                  <a:schemeClr val="bg1"/>
                </a:solidFill>
              </a:rPr>
              <a:t> Allah </a:t>
            </a:r>
            <a:r>
              <a:rPr lang="id-ID" dirty="0" smtClean="0">
                <a:solidFill>
                  <a:schemeClr val="bg1"/>
                </a:solidFill>
              </a:rPr>
              <a:t>SWT </a:t>
            </a:r>
            <a:r>
              <a:rPr lang="en-US" dirty="0" err="1" smtClean="0">
                <a:solidFill>
                  <a:schemeClr val="bg1"/>
                </a:solidFill>
              </a:rPr>
              <a:t>langsung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bukan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ikhtiari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indefinite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78" grpId="0" animBg="1"/>
      <p:bldP spid="87" grpId="0" animBg="1"/>
      <p:bldP spid="73" grpId="0" animBg="1"/>
      <p:bldP spid="32" grpId="0"/>
      <p:bldP spid="54" grpId="0" animBg="1"/>
      <p:bldP spid="76" grpId="0" animBg="1"/>
      <p:bldP spid="76" grpId="1" animBg="1"/>
      <p:bldP spid="52" grpId="0" animBg="1"/>
      <p:bldP spid="44" grpId="0" animBg="1"/>
      <p:bldP spid="43" grpId="0" animBg="1"/>
      <p:bldP spid="46" grpId="0" animBg="1"/>
      <p:bldP spid="59" grpId="0" animBg="1"/>
      <p:bldP spid="61" grpId="0" animBg="1"/>
      <p:bldP spid="6" grpId="0" animBg="1"/>
      <p:bldP spid="33" grpId="0" animBg="1"/>
      <p:bldP spid="62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19719</TotalTime>
  <Words>106</Words>
  <Application>Microsoft Office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Aharoni</vt:lpstr>
      <vt:lpstr>Arial</vt:lpstr>
      <vt:lpstr>Arial Black</vt:lpstr>
      <vt:lpstr>Arial Rounded MT Bold</vt:lpstr>
      <vt:lpstr>Calibri</vt:lpstr>
      <vt:lpstr>Office Theme</vt:lpstr>
      <vt:lpstr>SKEMA PENJELASAN MATERI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SKEMA PENJELASAN MATERI</dc:title>
  <dc:creator>ERWAN</dc:creator>
  <cp:lastModifiedBy>ERWAN</cp:lastModifiedBy>
  <cp:revision>122</cp:revision>
  <dcterms:created xsi:type="dcterms:W3CDTF">2019-06-19T13:26:05Z</dcterms:created>
  <dcterms:modified xsi:type="dcterms:W3CDTF">2019-12-11T20:48:32Z</dcterms:modified>
</cp:coreProperties>
</file>