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9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2" r:id="rId16"/>
    <p:sldId id="274" r:id="rId17"/>
  </p:sldIdLst>
  <p:sldSz cx="12192000" cy="6858000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Monument Extended" panose="00000500000000000000" pitchFamily="50" charset="0"/>
      <p:regular r:id="rId22"/>
    </p:embeddedFont>
    <p:embeddedFont>
      <p:font typeface="Monument Extended Ultrabold" panose="00000900000000000000" pitchFamily="50" charset="0"/>
      <p:bold r:id="rId23"/>
    </p:embeddedFont>
    <p:embeddedFont>
      <p:font typeface="Wingdings 2" panose="050201020105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02A"/>
    <a:srgbClr val="FFCA08"/>
    <a:srgbClr val="B9B9B9"/>
    <a:srgbClr val="D13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F736-C0AA-4F52-8F98-DC37F6702082}" type="datetimeFigureOut">
              <a:rPr lang="en-ID" smtClean="0"/>
              <a:t>25/04/2020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BA-903E-447B-8764-F5F21D22C4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8395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F736-C0AA-4F52-8F98-DC37F6702082}" type="datetimeFigureOut">
              <a:rPr lang="en-ID" smtClean="0"/>
              <a:t>25/04/2020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BA-903E-447B-8764-F5F21D22C4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376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F736-C0AA-4F52-8F98-DC37F6702082}" type="datetimeFigureOut">
              <a:rPr lang="en-ID" smtClean="0"/>
              <a:t>25/04/2020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BA-903E-447B-8764-F5F21D22C4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9312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F736-C0AA-4F52-8F98-DC37F6702082}" type="datetimeFigureOut">
              <a:rPr lang="en-ID" smtClean="0"/>
              <a:t>25/04/2020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BA-903E-447B-8764-F5F21D22C4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88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F736-C0AA-4F52-8F98-DC37F6702082}" type="datetimeFigureOut">
              <a:rPr lang="en-ID" smtClean="0"/>
              <a:t>25/04/2020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BA-903E-447B-8764-F5F21D22C4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5658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F736-C0AA-4F52-8F98-DC37F6702082}" type="datetimeFigureOut">
              <a:rPr lang="en-ID" smtClean="0"/>
              <a:t>25/04/2020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BA-903E-447B-8764-F5F21D22C4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1699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F736-C0AA-4F52-8F98-DC37F6702082}" type="datetimeFigureOut">
              <a:rPr lang="en-ID" smtClean="0"/>
              <a:t>25/04/2020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BA-903E-447B-8764-F5F21D22C4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136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F736-C0AA-4F52-8F98-DC37F6702082}" type="datetimeFigureOut">
              <a:rPr lang="en-ID" smtClean="0"/>
              <a:t>25/04/2020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BA-903E-447B-8764-F5F21D22C4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7015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F736-C0AA-4F52-8F98-DC37F6702082}" type="datetimeFigureOut">
              <a:rPr lang="en-ID" smtClean="0"/>
              <a:t>25/04/2020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BA-903E-447B-8764-F5F21D22C4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11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F736-C0AA-4F52-8F98-DC37F6702082}" type="datetimeFigureOut">
              <a:rPr lang="en-ID" smtClean="0"/>
              <a:t>25/04/2020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BA-903E-447B-8764-F5F21D22C4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122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F736-C0AA-4F52-8F98-DC37F6702082}" type="datetimeFigureOut">
              <a:rPr lang="en-ID" smtClean="0"/>
              <a:t>25/04/2020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BA-903E-447B-8764-F5F21D22C4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095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F736-C0AA-4F52-8F98-DC37F6702082}" type="datetimeFigureOut">
              <a:rPr lang="en-ID" smtClean="0"/>
              <a:t>25/04/2020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BA-903E-447B-8764-F5F21D22C4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993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F736-C0AA-4F52-8F98-DC37F6702082}" type="datetimeFigureOut">
              <a:rPr lang="en-ID" smtClean="0"/>
              <a:t>25/04/2020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BA-903E-447B-8764-F5F21D22C4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746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3B0F736-C0AA-4F52-8F98-DC37F6702082}" type="datetimeFigureOut">
              <a:rPr lang="en-ID" smtClean="0"/>
              <a:t>25/04/2020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B5EB7BA-903E-447B-8764-F5F21D22C4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962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3B0F736-C0AA-4F52-8F98-DC37F6702082}" type="datetimeFigureOut">
              <a:rPr lang="en-ID" smtClean="0"/>
              <a:t>25/04/2020</a:t>
            </a:fld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B5EB7BA-903E-447B-8764-F5F21D22C4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9767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4976-7B46-453C-83F4-7AF820591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933" y="1503363"/>
            <a:ext cx="10172131" cy="1925637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spc="300" dirty="0">
                <a:solidFill>
                  <a:srgbClr val="39302A"/>
                </a:solidFill>
                <a:latin typeface="Monument Extended Ultrabold" panose="00000900000000000000" pitchFamily="50" charset="0"/>
              </a:rPr>
              <a:t>KETAHANAN NASIONAL &amp; BELA NEGARA</a:t>
            </a:r>
            <a:endParaRPr lang="en-ID" sz="4400" spc="300" dirty="0">
              <a:solidFill>
                <a:srgbClr val="39302A"/>
              </a:solidFill>
              <a:latin typeface="Monument Extended Ultrabold" panose="000009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FAB69-B1F0-457E-BF56-1BD7B2E26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932" y="3722066"/>
            <a:ext cx="3276317" cy="1632571"/>
          </a:xfrm>
          <a:ln w="34925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pc="600" dirty="0">
                <a:solidFill>
                  <a:srgbClr val="39302A"/>
                </a:solidFill>
                <a:latin typeface="Monument Extended" panose="00000500000000000000" pitchFamily="50" charset="0"/>
              </a:rPr>
              <a:t>KELOMPOK 9</a:t>
            </a:r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51234045-3E72-4CDD-B9CF-DEB7C42147A7}"/>
              </a:ext>
            </a:extLst>
          </p:cNvPr>
          <p:cNvSpPr/>
          <p:nvPr/>
        </p:nvSpPr>
        <p:spPr>
          <a:xfrm flipH="1">
            <a:off x="9653516" y="0"/>
            <a:ext cx="2538484" cy="2098343"/>
          </a:xfrm>
          <a:prstGeom prst="diagStripe">
            <a:avLst/>
          </a:prstGeom>
          <a:solidFill>
            <a:srgbClr val="3930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8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4FAAD341-509A-49F5-9D95-115B02A7F14C}"/>
              </a:ext>
            </a:extLst>
          </p:cNvPr>
          <p:cNvSpPr/>
          <p:nvPr/>
        </p:nvSpPr>
        <p:spPr>
          <a:xfrm>
            <a:off x="2277815" y="2475677"/>
            <a:ext cx="4788569" cy="673768"/>
          </a:xfrm>
          <a:prstGeom prst="homePlate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297899-B2D4-41E6-9946-63C611F43012}"/>
              </a:ext>
            </a:extLst>
          </p:cNvPr>
          <p:cNvSpPr/>
          <p:nvPr/>
        </p:nvSpPr>
        <p:spPr>
          <a:xfrm>
            <a:off x="1652175" y="2379424"/>
            <a:ext cx="866273" cy="866273"/>
          </a:xfrm>
          <a:prstGeom prst="ellipse">
            <a:avLst/>
          </a:prstGeom>
          <a:solidFill>
            <a:srgbClr val="39302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1.</a:t>
            </a:r>
            <a:endParaRPr lang="en-ID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02BA9-BE91-48F4-819B-67CD49514A72}"/>
              </a:ext>
            </a:extLst>
          </p:cNvPr>
          <p:cNvSpPr txBox="1"/>
          <p:nvPr/>
        </p:nvSpPr>
        <p:spPr>
          <a:xfrm>
            <a:off x="2550207" y="2627894"/>
            <a:ext cx="42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/>
                </a:solidFill>
              </a:rPr>
              <a:t>KEWAJIBAN SETIAP WARGA NEGARA</a:t>
            </a:r>
            <a:endParaRPr lang="en-ID" b="1" dirty="0">
              <a:solidFill>
                <a:schemeClr val="accent1"/>
              </a:solidFill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DB2E7E9-233C-4811-8056-D08EAD76E760}"/>
              </a:ext>
            </a:extLst>
          </p:cNvPr>
          <p:cNvSpPr/>
          <p:nvPr/>
        </p:nvSpPr>
        <p:spPr>
          <a:xfrm rot="10800000">
            <a:off x="3138085" y="3422986"/>
            <a:ext cx="7307177" cy="673768"/>
          </a:xfrm>
          <a:prstGeom prst="homePlate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F2F878-CF36-4909-9603-70301DB893C1}"/>
              </a:ext>
            </a:extLst>
          </p:cNvPr>
          <p:cNvSpPr/>
          <p:nvPr/>
        </p:nvSpPr>
        <p:spPr>
          <a:xfrm>
            <a:off x="10012127" y="3326732"/>
            <a:ext cx="866273" cy="866273"/>
          </a:xfrm>
          <a:prstGeom prst="ellipse">
            <a:avLst/>
          </a:prstGeom>
          <a:solidFill>
            <a:srgbClr val="39302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.2</a:t>
            </a:r>
            <a:endParaRPr lang="en-ID" sz="24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C311E-B7CF-45F7-BD7C-D37D6D2CF4F7}"/>
              </a:ext>
            </a:extLst>
          </p:cNvPr>
          <p:cNvSpPr txBox="1"/>
          <p:nvPr/>
        </p:nvSpPr>
        <p:spPr>
          <a:xfrm>
            <a:off x="3529262" y="3575202"/>
            <a:ext cx="648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/>
                </a:solidFill>
              </a:rPr>
              <a:t>MEMPERTAHANKAN NEGARA DARI BERBAGAI ANCAMAN</a:t>
            </a:r>
            <a:endParaRPr lang="en-ID" b="1" dirty="0">
              <a:solidFill>
                <a:schemeClr val="accent1"/>
              </a:solidFill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96415162-6C23-4C0F-A698-08023EFA715F}"/>
              </a:ext>
            </a:extLst>
          </p:cNvPr>
          <p:cNvSpPr/>
          <p:nvPr/>
        </p:nvSpPr>
        <p:spPr>
          <a:xfrm>
            <a:off x="2277815" y="4390884"/>
            <a:ext cx="4788569" cy="673768"/>
          </a:xfrm>
          <a:prstGeom prst="homePlate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4A0B5B-8115-458D-BE8F-52AC0553C4B1}"/>
              </a:ext>
            </a:extLst>
          </p:cNvPr>
          <p:cNvSpPr/>
          <p:nvPr/>
        </p:nvSpPr>
        <p:spPr>
          <a:xfrm>
            <a:off x="1652175" y="4294631"/>
            <a:ext cx="866273" cy="866273"/>
          </a:xfrm>
          <a:prstGeom prst="ellipse">
            <a:avLst/>
          </a:prstGeom>
          <a:solidFill>
            <a:srgbClr val="39302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3.</a:t>
            </a:r>
            <a:endParaRPr lang="en-ID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5818E-A369-4D0E-AEDC-8EBB8DF52BF7}"/>
              </a:ext>
            </a:extLst>
          </p:cNvPr>
          <p:cNvSpPr txBox="1"/>
          <p:nvPr/>
        </p:nvSpPr>
        <p:spPr>
          <a:xfrm>
            <a:off x="2643186" y="4543101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/>
                </a:solidFill>
              </a:rPr>
              <a:t>MERUPAKAN PANGGILAN SEJARAH</a:t>
            </a:r>
            <a:endParaRPr lang="en-ID" b="1" dirty="0">
              <a:solidFill>
                <a:schemeClr val="accent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7C950F7B-D73A-4858-B953-A2D92CB3BE36}"/>
              </a:ext>
            </a:extLst>
          </p:cNvPr>
          <p:cNvSpPr/>
          <p:nvPr/>
        </p:nvSpPr>
        <p:spPr>
          <a:xfrm rot="10800000">
            <a:off x="4910740" y="5402360"/>
            <a:ext cx="5534522" cy="673768"/>
          </a:xfrm>
          <a:prstGeom prst="homePlate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560E67-C4D7-419C-A5DE-6554666E7E67}"/>
              </a:ext>
            </a:extLst>
          </p:cNvPr>
          <p:cNvSpPr/>
          <p:nvPr/>
        </p:nvSpPr>
        <p:spPr>
          <a:xfrm>
            <a:off x="10012126" y="5306106"/>
            <a:ext cx="866273" cy="866273"/>
          </a:xfrm>
          <a:prstGeom prst="ellipse">
            <a:avLst/>
          </a:prstGeom>
          <a:solidFill>
            <a:srgbClr val="39302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.4</a:t>
            </a:r>
            <a:endParaRPr lang="en-ID" sz="2400" b="1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441B63-D22F-4769-8623-EC6FCEB7D587}"/>
              </a:ext>
            </a:extLst>
          </p:cNvPr>
          <p:cNvSpPr txBox="1"/>
          <p:nvPr/>
        </p:nvSpPr>
        <p:spPr>
          <a:xfrm>
            <a:off x="5319811" y="5554576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/>
                </a:solidFill>
              </a:rPr>
              <a:t>MENJAGA KEUTUHAN WILAYAH NEGARA</a:t>
            </a:r>
            <a:endParaRPr lang="en-ID" b="1" dirty="0">
              <a:solidFill>
                <a:schemeClr val="accent1"/>
              </a:solidFill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880333D-A6AE-4D17-BA42-FFCEA24524BE}"/>
              </a:ext>
            </a:extLst>
          </p:cNvPr>
          <p:cNvCxnSpPr>
            <a:stCxn id="7" idx="3"/>
            <a:endCxn id="11" idx="2"/>
          </p:cNvCxnSpPr>
          <p:nvPr/>
        </p:nvCxnSpPr>
        <p:spPr>
          <a:xfrm rot="10800000" flipV="1">
            <a:off x="1652175" y="3759870"/>
            <a:ext cx="1485910" cy="967898"/>
          </a:xfrm>
          <a:prstGeom prst="curvedConnector3">
            <a:avLst>
              <a:gd name="adj1" fmla="val 115385"/>
            </a:avLst>
          </a:prstGeom>
          <a:ln>
            <a:solidFill>
              <a:srgbClr val="3930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3078E66-605E-4865-AEB8-0C83E0A305B1}"/>
              </a:ext>
            </a:extLst>
          </p:cNvPr>
          <p:cNvCxnSpPr>
            <a:stCxn id="4" idx="3"/>
            <a:endCxn id="8" idx="6"/>
          </p:cNvCxnSpPr>
          <p:nvPr/>
        </p:nvCxnSpPr>
        <p:spPr>
          <a:xfrm>
            <a:off x="7066384" y="2812561"/>
            <a:ext cx="3812016" cy="947308"/>
          </a:xfrm>
          <a:prstGeom prst="curvedConnector3">
            <a:avLst>
              <a:gd name="adj1" fmla="val 105997"/>
            </a:avLst>
          </a:prstGeom>
          <a:ln>
            <a:solidFill>
              <a:srgbClr val="3930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772CE84-5B42-4ACE-AEEA-DDD3E0EBD6A2}"/>
              </a:ext>
            </a:extLst>
          </p:cNvPr>
          <p:cNvCxnSpPr>
            <a:stCxn id="10" idx="3"/>
            <a:endCxn id="14" idx="6"/>
          </p:cNvCxnSpPr>
          <p:nvPr/>
        </p:nvCxnSpPr>
        <p:spPr>
          <a:xfrm>
            <a:off x="7066384" y="4727768"/>
            <a:ext cx="3812015" cy="1011475"/>
          </a:xfrm>
          <a:prstGeom prst="curvedConnector3">
            <a:avLst>
              <a:gd name="adj1" fmla="val 105997"/>
            </a:avLst>
          </a:prstGeom>
          <a:ln>
            <a:solidFill>
              <a:srgbClr val="3930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9F028C3-026F-404D-9BBA-44ACA195EBBB}"/>
              </a:ext>
            </a:extLst>
          </p:cNvPr>
          <p:cNvSpPr/>
          <p:nvPr/>
        </p:nvSpPr>
        <p:spPr>
          <a:xfrm>
            <a:off x="0" y="1"/>
            <a:ext cx="10238509" cy="1556082"/>
          </a:xfrm>
          <a:prstGeom prst="rect">
            <a:avLst/>
          </a:prstGeom>
          <a:solidFill>
            <a:srgbClr val="39302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9F64FA-2065-4359-B09B-605E92FC79FF}"/>
              </a:ext>
            </a:extLst>
          </p:cNvPr>
          <p:cNvSpPr txBox="1"/>
          <p:nvPr/>
        </p:nvSpPr>
        <p:spPr>
          <a:xfrm>
            <a:off x="587390" y="181706"/>
            <a:ext cx="5101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300" dirty="0">
                <a:solidFill>
                  <a:schemeClr val="accent1"/>
                </a:solidFill>
                <a:latin typeface="Monument Extended Ultrabold" panose="00000900000000000000" pitchFamily="50" charset="0"/>
              </a:rPr>
              <a:t>FUNGSI</a:t>
            </a:r>
          </a:p>
          <a:p>
            <a:r>
              <a:rPr lang="en-US" sz="3600" spc="300" dirty="0">
                <a:solidFill>
                  <a:schemeClr val="accent1"/>
                </a:solidFill>
                <a:latin typeface="Monument Extended Ultrabold" panose="00000900000000000000" pitchFamily="50" charset="0"/>
              </a:rPr>
              <a:t>BELA NEGARA</a:t>
            </a:r>
            <a:endParaRPr lang="en-ID" sz="3600" spc="300" dirty="0">
              <a:solidFill>
                <a:schemeClr val="accent1"/>
              </a:solidFill>
              <a:latin typeface="Monument Extended Ultrabold" panose="00000900000000000000" pitchFamily="50" charset="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2859076C-9F88-4E67-A318-B27449C07995}"/>
              </a:ext>
            </a:extLst>
          </p:cNvPr>
          <p:cNvSpPr/>
          <p:nvPr/>
        </p:nvSpPr>
        <p:spPr>
          <a:xfrm>
            <a:off x="10238509" y="0"/>
            <a:ext cx="1593274" cy="1556082"/>
          </a:xfrm>
          <a:prstGeom prst="rtTriangle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DFB4118-A1DD-4681-BCDA-42FE26FDE31A}"/>
              </a:ext>
            </a:extLst>
          </p:cNvPr>
          <p:cNvSpPr/>
          <p:nvPr/>
        </p:nvSpPr>
        <p:spPr>
          <a:xfrm rot="10800000">
            <a:off x="10598726" y="-3368"/>
            <a:ext cx="1593274" cy="1556082"/>
          </a:xfrm>
          <a:prstGeom prst="rtTriangle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918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3C628B-3E12-4DE5-BDB4-2346C698D29F}"/>
              </a:ext>
            </a:extLst>
          </p:cNvPr>
          <p:cNvSpPr/>
          <p:nvPr/>
        </p:nvSpPr>
        <p:spPr>
          <a:xfrm>
            <a:off x="-1" y="0"/>
            <a:ext cx="4443663" cy="6858000"/>
          </a:xfrm>
          <a:prstGeom prst="rect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3DDB6-7506-4E2C-B698-2BCD401996E0}"/>
              </a:ext>
            </a:extLst>
          </p:cNvPr>
          <p:cNvSpPr txBox="1"/>
          <p:nvPr/>
        </p:nvSpPr>
        <p:spPr>
          <a:xfrm>
            <a:off x="324852" y="771309"/>
            <a:ext cx="42511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>
                <a:solidFill>
                  <a:schemeClr val="accent1"/>
                </a:solidFill>
                <a:latin typeface="Monument Extended Ultrabold" panose="00000900000000000000" pitchFamily="50" charset="0"/>
              </a:rPr>
              <a:t>UNSUR - UNSUR</a:t>
            </a:r>
          </a:p>
          <a:p>
            <a:r>
              <a:rPr lang="en-US" sz="3200" spc="300" dirty="0">
                <a:solidFill>
                  <a:schemeClr val="accent1"/>
                </a:solidFill>
                <a:latin typeface="Monument Extended Ultrabold" panose="00000900000000000000" pitchFamily="50" charset="0"/>
              </a:rPr>
              <a:t>KETAHANAN NASIONAL</a:t>
            </a:r>
            <a:endParaRPr lang="en-ID" sz="3200" spc="300" dirty="0">
              <a:solidFill>
                <a:schemeClr val="accent1"/>
              </a:solidFill>
              <a:latin typeface="Monument Extended Ultrabold" panose="00000900000000000000" pitchFamily="50" charset="0"/>
            </a:endParaRPr>
          </a:p>
        </p:txBody>
      </p:sp>
      <p:sp>
        <p:nvSpPr>
          <p:cNvPr id="4" name="Diagonal Stripe 3">
            <a:extLst>
              <a:ext uri="{FF2B5EF4-FFF2-40B4-BE49-F238E27FC236}">
                <a16:creationId xmlns:a16="http://schemas.microsoft.com/office/drawing/2014/main" id="{FB54DDDB-B176-4A38-B5DB-AACD4F4D55CE}"/>
              </a:ext>
            </a:extLst>
          </p:cNvPr>
          <p:cNvSpPr/>
          <p:nvPr/>
        </p:nvSpPr>
        <p:spPr>
          <a:xfrm>
            <a:off x="2374232" y="134085"/>
            <a:ext cx="552519" cy="401052"/>
          </a:xfrm>
          <a:prstGeom prst="diagStripe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2E0B7DFE-866C-4B45-A814-73E68224BC29}"/>
              </a:ext>
            </a:extLst>
          </p:cNvPr>
          <p:cNvSpPr/>
          <p:nvPr/>
        </p:nvSpPr>
        <p:spPr>
          <a:xfrm>
            <a:off x="0" y="0"/>
            <a:ext cx="665748" cy="401052"/>
          </a:xfrm>
          <a:prstGeom prst="diagStrip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2AD3D365-34DC-41A4-A98F-A9435AEBECDE}"/>
              </a:ext>
            </a:extLst>
          </p:cNvPr>
          <p:cNvSpPr/>
          <p:nvPr/>
        </p:nvSpPr>
        <p:spPr>
          <a:xfrm>
            <a:off x="5621827" y="878094"/>
            <a:ext cx="2775286" cy="491558"/>
          </a:xfrm>
          <a:prstGeom prst="parallelogram">
            <a:avLst/>
          </a:prstGeom>
          <a:solidFill>
            <a:srgbClr val="3930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PENDUDUK</a:t>
            </a:r>
            <a:endParaRPr lang="en-ID" sz="2000" b="1" dirty="0">
              <a:solidFill>
                <a:schemeClr val="accent1"/>
              </a:solidFill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B4089275-E721-49F1-BFCD-055911F7456D}"/>
              </a:ext>
            </a:extLst>
          </p:cNvPr>
          <p:cNvSpPr/>
          <p:nvPr/>
        </p:nvSpPr>
        <p:spPr>
          <a:xfrm>
            <a:off x="4996186" y="878094"/>
            <a:ext cx="625641" cy="491558"/>
          </a:xfrm>
          <a:prstGeom prst="parallelogram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1.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endParaRPr lang="en-ID" b="1" dirty="0">
              <a:solidFill>
                <a:schemeClr val="accent1"/>
              </a:solidFill>
            </a:endParaRP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3B2383D2-8027-4250-9A52-29AEB9084A87}"/>
              </a:ext>
            </a:extLst>
          </p:cNvPr>
          <p:cNvSpPr/>
          <p:nvPr/>
        </p:nvSpPr>
        <p:spPr>
          <a:xfrm>
            <a:off x="8807113" y="1499920"/>
            <a:ext cx="2775286" cy="491558"/>
          </a:xfrm>
          <a:prstGeom prst="parallelogram">
            <a:avLst/>
          </a:prstGeom>
          <a:solidFill>
            <a:srgbClr val="3930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WILAYAH</a:t>
            </a:r>
            <a:endParaRPr lang="en-ID" sz="2000" b="1" dirty="0">
              <a:solidFill>
                <a:schemeClr val="accent1"/>
              </a:solidFill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C3DCFDE1-3B85-43FC-8B52-82971EC33AAE}"/>
              </a:ext>
            </a:extLst>
          </p:cNvPr>
          <p:cNvSpPr/>
          <p:nvPr/>
        </p:nvSpPr>
        <p:spPr>
          <a:xfrm>
            <a:off x="8181472" y="1499920"/>
            <a:ext cx="625641" cy="491558"/>
          </a:xfrm>
          <a:prstGeom prst="parallelogram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2.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endParaRPr lang="en-ID" b="1" dirty="0">
              <a:solidFill>
                <a:schemeClr val="accent1"/>
              </a:solidFill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E9E4B8BD-457E-42B8-9052-5BE280DDDE32}"/>
              </a:ext>
            </a:extLst>
          </p:cNvPr>
          <p:cNvSpPr/>
          <p:nvPr/>
        </p:nvSpPr>
        <p:spPr>
          <a:xfrm>
            <a:off x="5621827" y="2178576"/>
            <a:ext cx="3490088" cy="491558"/>
          </a:xfrm>
          <a:prstGeom prst="parallelogram">
            <a:avLst/>
          </a:prstGeom>
          <a:solidFill>
            <a:srgbClr val="3930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SUMBER DAYA ALAM</a:t>
            </a:r>
            <a:endParaRPr lang="en-ID" sz="2000" b="1" dirty="0">
              <a:solidFill>
                <a:schemeClr val="accent1"/>
              </a:solidFill>
            </a:endParaRP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4DB404D4-FF50-4DD0-B3C7-137F4B8ECB8B}"/>
              </a:ext>
            </a:extLst>
          </p:cNvPr>
          <p:cNvSpPr/>
          <p:nvPr/>
        </p:nvSpPr>
        <p:spPr>
          <a:xfrm>
            <a:off x="4996186" y="2178576"/>
            <a:ext cx="625641" cy="491558"/>
          </a:xfrm>
          <a:prstGeom prst="parallelogram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3.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endParaRPr lang="en-ID" b="1" dirty="0">
              <a:solidFill>
                <a:schemeClr val="accent1"/>
              </a:solidFill>
            </a:endParaRP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DB840F17-9655-47EA-B3C7-5E0DE94A6A8C}"/>
              </a:ext>
            </a:extLst>
          </p:cNvPr>
          <p:cNvSpPr/>
          <p:nvPr/>
        </p:nvSpPr>
        <p:spPr>
          <a:xfrm>
            <a:off x="8807113" y="2800402"/>
            <a:ext cx="2775286" cy="491558"/>
          </a:xfrm>
          <a:prstGeom prst="parallelogram">
            <a:avLst/>
          </a:prstGeom>
          <a:solidFill>
            <a:srgbClr val="3930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IDEOLOGI</a:t>
            </a:r>
            <a:endParaRPr lang="en-ID" sz="2000" b="1" dirty="0">
              <a:solidFill>
                <a:schemeClr val="accent1"/>
              </a:solidFill>
            </a:endParaRP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50EEE772-5893-4042-A987-BA007F1CA64B}"/>
              </a:ext>
            </a:extLst>
          </p:cNvPr>
          <p:cNvSpPr/>
          <p:nvPr/>
        </p:nvSpPr>
        <p:spPr>
          <a:xfrm>
            <a:off x="8181472" y="2800402"/>
            <a:ext cx="625641" cy="491558"/>
          </a:xfrm>
          <a:prstGeom prst="parallelogram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4.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endParaRPr lang="en-ID" b="1" dirty="0">
              <a:solidFill>
                <a:schemeClr val="accent1"/>
              </a:solidFill>
            </a:endParaRP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B6E1A6D5-5C54-430C-92DB-A3A8BDB5CB0E}"/>
              </a:ext>
            </a:extLst>
          </p:cNvPr>
          <p:cNvSpPr/>
          <p:nvPr/>
        </p:nvSpPr>
        <p:spPr>
          <a:xfrm>
            <a:off x="5621827" y="3479058"/>
            <a:ext cx="2775286" cy="491558"/>
          </a:xfrm>
          <a:prstGeom prst="parallelogram">
            <a:avLst/>
          </a:prstGeom>
          <a:solidFill>
            <a:srgbClr val="3930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POLITIK</a:t>
            </a:r>
            <a:endParaRPr lang="en-ID" sz="2000" b="1" dirty="0">
              <a:solidFill>
                <a:schemeClr val="accent1"/>
              </a:solidFill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3241F779-7A6E-4BD4-9FD8-F65CF3C98AB4}"/>
              </a:ext>
            </a:extLst>
          </p:cNvPr>
          <p:cNvSpPr/>
          <p:nvPr/>
        </p:nvSpPr>
        <p:spPr>
          <a:xfrm>
            <a:off x="4996186" y="3479058"/>
            <a:ext cx="625641" cy="491558"/>
          </a:xfrm>
          <a:prstGeom prst="parallelogram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5.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endParaRPr lang="en-ID" b="1" dirty="0">
              <a:solidFill>
                <a:schemeClr val="accent1"/>
              </a:solidFill>
            </a:endParaRPr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3E9280E4-1955-471F-A509-1F294FF9474A}"/>
              </a:ext>
            </a:extLst>
          </p:cNvPr>
          <p:cNvSpPr/>
          <p:nvPr/>
        </p:nvSpPr>
        <p:spPr>
          <a:xfrm>
            <a:off x="8807113" y="4100884"/>
            <a:ext cx="2775286" cy="491558"/>
          </a:xfrm>
          <a:prstGeom prst="parallelogram">
            <a:avLst/>
          </a:prstGeom>
          <a:solidFill>
            <a:srgbClr val="3930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EKONOMI</a:t>
            </a:r>
            <a:endParaRPr lang="en-ID" sz="2000" b="1" dirty="0">
              <a:solidFill>
                <a:schemeClr val="accent1"/>
              </a:solidFill>
            </a:endParaRPr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732749C2-D1D1-495A-910E-A817CD2672B8}"/>
              </a:ext>
            </a:extLst>
          </p:cNvPr>
          <p:cNvSpPr/>
          <p:nvPr/>
        </p:nvSpPr>
        <p:spPr>
          <a:xfrm>
            <a:off x="8181472" y="4111446"/>
            <a:ext cx="625641" cy="491558"/>
          </a:xfrm>
          <a:prstGeom prst="parallelogram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6.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endParaRPr lang="en-ID" b="1" dirty="0">
              <a:solidFill>
                <a:schemeClr val="accent1"/>
              </a:solidFill>
            </a:endParaRP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438D2076-E4EB-447F-80FB-782A6935A544}"/>
              </a:ext>
            </a:extLst>
          </p:cNvPr>
          <p:cNvSpPr/>
          <p:nvPr/>
        </p:nvSpPr>
        <p:spPr>
          <a:xfrm>
            <a:off x="5541619" y="4779540"/>
            <a:ext cx="3570295" cy="491558"/>
          </a:xfrm>
          <a:prstGeom prst="parallelogram">
            <a:avLst/>
          </a:prstGeom>
          <a:solidFill>
            <a:srgbClr val="3930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SOSIAL BUDAYA</a:t>
            </a:r>
            <a:endParaRPr lang="en-ID" sz="2000" b="1" dirty="0">
              <a:solidFill>
                <a:schemeClr val="accent1"/>
              </a:solidFill>
            </a:endParaRPr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1967A8BD-F436-4F1B-8B5C-482137957E67}"/>
              </a:ext>
            </a:extLst>
          </p:cNvPr>
          <p:cNvSpPr/>
          <p:nvPr/>
        </p:nvSpPr>
        <p:spPr>
          <a:xfrm>
            <a:off x="4915979" y="4779540"/>
            <a:ext cx="625641" cy="491558"/>
          </a:xfrm>
          <a:prstGeom prst="parallelogram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7.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endParaRPr lang="en-ID" b="1" dirty="0">
              <a:solidFill>
                <a:schemeClr val="accent1"/>
              </a:solidFill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2B0D3BB1-0F50-4206-8979-93809C5B8A6C}"/>
              </a:ext>
            </a:extLst>
          </p:cNvPr>
          <p:cNvSpPr/>
          <p:nvPr/>
        </p:nvSpPr>
        <p:spPr>
          <a:xfrm>
            <a:off x="6545178" y="5488348"/>
            <a:ext cx="5037221" cy="491558"/>
          </a:xfrm>
          <a:prstGeom prst="parallelogram">
            <a:avLst/>
          </a:prstGeom>
          <a:solidFill>
            <a:srgbClr val="3930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PERTAHANAN DAN KEAMANAN</a:t>
            </a:r>
            <a:endParaRPr lang="en-ID" sz="2000" b="1" dirty="0">
              <a:solidFill>
                <a:schemeClr val="accent1"/>
              </a:solidFill>
            </a:endParaRPr>
          </a:p>
        </p:txBody>
      </p: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E6602079-C4E8-486F-ADE1-3DB1C9790F27}"/>
              </a:ext>
            </a:extLst>
          </p:cNvPr>
          <p:cNvSpPr/>
          <p:nvPr/>
        </p:nvSpPr>
        <p:spPr>
          <a:xfrm>
            <a:off x="5919537" y="5488348"/>
            <a:ext cx="625641" cy="491558"/>
          </a:xfrm>
          <a:prstGeom prst="parallelogram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8.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endParaRPr lang="en-ID" b="1" dirty="0">
              <a:solidFill>
                <a:schemeClr val="accent1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195D00D-27AA-4F6A-A0B2-00CA5DBD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314" y="3101668"/>
            <a:ext cx="4070016" cy="508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5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3C628B-3E12-4DE5-BDB4-2346C698D29F}"/>
              </a:ext>
            </a:extLst>
          </p:cNvPr>
          <p:cNvSpPr/>
          <p:nvPr/>
        </p:nvSpPr>
        <p:spPr>
          <a:xfrm>
            <a:off x="-1" y="0"/>
            <a:ext cx="44436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3DDB6-7506-4E2C-B698-2BCD401996E0}"/>
              </a:ext>
            </a:extLst>
          </p:cNvPr>
          <p:cNvSpPr txBox="1"/>
          <p:nvPr/>
        </p:nvSpPr>
        <p:spPr>
          <a:xfrm>
            <a:off x="332874" y="941967"/>
            <a:ext cx="42511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>
                <a:solidFill>
                  <a:srgbClr val="39302A"/>
                </a:solidFill>
                <a:latin typeface="Monument Extended Ultrabold" panose="00000900000000000000" pitchFamily="50" charset="0"/>
              </a:rPr>
              <a:t>UNSUR - UNSUR</a:t>
            </a:r>
          </a:p>
          <a:p>
            <a:r>
              <a:rPr lang="en-US" sz="3200" spc="300" dirty="0">
                <a:solidFill>
                  <a:srgbClr val="39302A"/>
                </a:solidFill>
                <a:latin typeface="Monument Extended Ultrabold" panose="00000900000000000000" pitchFamily="50" charset="0"/>
              </a:rPr>
              <a:t>BELA NEGARA</a:t>
            </a:r>
            <a:endParaRPr lang="en-ID" sz="3200" spc="300" dirty="0">
              <a:solidFill>
                <a:srgbClr val="39302A"/>
              </a:solidFill>
              <a:latin typeface="Monument Extended Ultrabold" panose="00000900000000000000" pitchFamily="50" charset="0"/>
            </a:endParaRPr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2E0B7DFE-866C-4B45-A814-73E68224BC29}"/>
              </a:ext>
            </a:extLst>
          </p:cNvPr>
          <p:cNvSpPr/>
          <p:nvPr/>
        </p:nvSpPr>
        <p:spPr>
          <a:xfrm>
            <a:off x="0" y="0"/>
            <a:ext cx="665748" cy="401052"/>
          </a:xfrm>
          <a:prstGeom prst="diagStripe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628FA3D-D8B2-47D6-A5A4-37475338B642}"/>
              </a:ext>
            </a:extLst>
          </p:cNvPr>
          <p:cNvSpPr/>
          <p:nvPr/>
        </p:nvSpPr>
        <p:spPr>
          <a:xfrm>
            <a:off x="5380126" y="1042981"/>
            <a:ext cx="3160295" cy="4436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D060020-F859-4068-958A-0CFFC3F74487}"/>
              </a:ext>
            </a:extLst>
          </p:cNvPr>
          <p:cNvSpPr/>
          <p:nvPr/>
        </p:nvSpPr>
        <p:spPr>
          <a:xfrm>
            <a:off x="4916908" y="941967"/>
            <a:ext cx="645696" cy="645696"/>
          </a:xfrm>
          <a:prstGeom prst="ellipse">
            <a:avLst/>
          </a:prstGeom>
          <a:ln w="28575">
            <a:solidFill>
              <a:srgbClr val="393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9302A"/>
                </a:solidFill>
              </a:rPr>
              <a:t>1.</a:t>
            </a:r>
            <a:endParaRPr lang="en-ID" sz="2400" b="1" dirty="0">
              <a:solidFill>
                <a:srgbClr val="39302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51971-ADAA-4E4D-8898-75D3DD4D1693}"/>
              </a:ext>
            </a:extLst>
          </p:cNvPr>
          <p:cNvSpPr txBox="1"/>
          <p:nvPr/>
        </p:nvSpPr>
        <p:spPr>
          <a:xfrm>
            <a:off x="5896520" y="1080149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9302A"/>
                </a:solidFill>
              </a:rPr>
              <a:t>CINTA TANAH AIR</a:t>
            </a:r>
            <a:endParaRPr lang="en-ID" b="1" dirty="0">
              <a:solidFill>
                <a:srgbClr val="39302A"/>
              </a:solidFill>
            </a:endParaRP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50B0C911-FAE2-4418-A224-46DA184CCD04}"/>
              </a:ext>
            </a:extLst>
          </p:cNvPr>
          <p:cNvSpPr/>
          <p:nvPr/>
        </p:nvSpPr>
        <p:spPr>
          <a:xfrm rot="10800000">
            <a:off x="5896520" y="2146220"/>
            <a:ext cx="5287800" cy="4436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EB0F897-75F4-4304-B9F8-96ED0914A9B5}"/>
              </a:ext>
            </a:extLst>
          </p:cNvPr>
          <p:cNvSpPr/>
          <p:nvPr/>
        </p:nvSpPr>
        <p:spPr>
          <a:xfrm>
            <a:off x="10950707" y="2045207"/>
            <a:ext cx="645696" cy="645696"/>
          </a:xfrm>
          <a:prstGeom prst="ellipse">
            <a:avLst/>
          </a:prstGeom>
          <a:ln w="28575">
            <a:solidFill>
              <a:srgbClr val="393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9302A"/>
                </a:solidFill>
              </a:rPr>
              <a:t>.2</a:t>
            </a:r>
            <a:endParaRPr lang="en-ID" sz="2400" b="1" dirty="0">
              <a:solidFill>
                <a:srgbClr val="39302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2B01E2-A694-447B-9661-0BDC5CC59273}"/>
              </a:ext>
            </a:extLst>
          </p:cNvPr>
          <p:cNvSpPr txBox="1"/>
          <p:nvPr/>
        </p:nvSpPr>
        <p:spPr>
          <a:xfrm>
            <a:off x="6278350" y="2183389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9302A"/>
                </a:solidFill>
              </a:rPr>
              <a:t>KESADARAN BERBANGSA DAN NEGARA</a:t>
            </a:r>
            <a:endParaRPr lang="en-ID" b="1" dirty="0">
              <a:solidFill>
                <a:srgbClr val="39302A"/>
              </a:solidFill>
            </a:endParaRP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20F04997-9025-4175-ACEF-13C818A7B5C8}"/>
              </a:ext>
            </a:extLst>
          </p:cNvPr>
          <p:cNvSpPr/>
          <p:nvPr/>
        </p:nvSpPr>
        <p:spPr>
          <a:xfrm>
            <a:off x="5380126" y="3207166"/>
            <a:ext cx="6593305" cy="4436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05030A1-5286-472E-809D-424ACC69300A}"/>
              </a:ext>
            </a:extLst>
          </p:cNvPr>
          <p:cNvSpPr/>
          <p:nvPr/>
        </p:nvSpPr>
        <p:spPr>
          <a:xfrm>
            <a:off x="4916908" y="3106152"/>
            <a:ext cx="645696" cy="645696"/>
          </a:xfrm>
          <a:prstGeom prst="ellipse">
            <a:avLst/>
          </a:prstGeom>
          <a:ln w="28575">
            <a:solidFill>
              <a:srgbClr val="393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9302A"/>
                </a:solidFill>
              </a:rPr>
              <a:t>3.</a:t>
            </a:r>
            <a:endParaRPr lang="en-ID" sz="2400" b="1" dirty="0">
              <a:solidFill>
                <a:srgbClr val="39302A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0F0448-1D33-47D9-BE15-973876F55B18}"/>
              </a:ext>
            </a:extLst>
          </p:cNvPr>
          <p:cNvSpPr txBox="1"/>
          <p:nvPr/>
        </p:nvSpPr>
        <p:spPr>
          <a:xfrm>
            <a:off x="5896520" y="324433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9302A"/>
                </a:solidFill>
              </a:rPr>
              <a:t>MEYAKINI PANCASILA SEBAGAI IDEOLOGI NEGARA</a:t>
            </a:r>
            <a:endParaRPr lang="en-ID" b="1" dirty="0">
              <a:solidFill>
                <a:srgbClr val="39302A"/>
              </a:solidFill>
            </a:endParaRPr>
          </a:p>
        </p:txBody>
      </p:sp>
      <p:sp>
        <p:nvSpPr>
          <p:cNvPr id="54" name="Arrow: Pentagon 53">
            <a:extLst>
              <a:ext uri="{FF2B5EF4-FFF2-40B4-BE49-F238E27FC236}">
                <a16:creationId xmlns:a16="http://schemas.microsoft.com/office/drawing/2014/main" id="{6D1817E7-2B21-4144-B1A0-F5BB6C45856E}"/>
              </a:ext>
            </a:extLst>
          </p:cNvPr>
          <p:cNvSpPr/>
          <p:nvPr/>
        </p:nvSpPr>
        <p:spPr>
          <a:xfrm rot="10800000">
            <a:off x="6438905" y="4273235"/>
            <a:ext cx="4745415" cy="4436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40A620-70F1-4F1E-858A-2C65D48A15A7}"/>
              </a:ext>
            </a:extLst>
          </p:cNvPr>
          <p:cNvSpPr/>
          <p:nvPr/>
        </p:nvSpPr>
        <p:spPr>
          <a:xfrm>
            <a:off x="10950707" y="4172224"/>
            <a:ext cx="645696" cy="645696"/>
          </a:xfrm>
          <a:prstGeom prst="ellipse">
            <a:avLst/>
          </a:prstGeom>
          <a:ln w="28575">
            <a:solidFill>
              <a:srgbClr val="393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9302A"/>
                </a:solidFill>
              </a:rPr>
              <a:t>.4</a:t>
            </a:r>
            <a:endParaRPr lang="en-ID" sz="2400" b="1" dirty="0">
              <a:solidFill>
                <a:srgbClr val="39302A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59520D-98AF-4335-83CB-D97024FB51F2}"/>
              </a:ext>
            </a:extLst>
          </p:cNvPr>
          <p:cNvSpPr txBox="1"/>
          <p:nvPr/>
        </p:nvSpPr>
        <p:spPr>
          <a:xfrm>
            <a:off x="6830833" y="4310406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9302A"/>
                </a:solidFill>
              </a:rPr>
              <a:t>RELA BERKORBAN UNTUK BANGSA</a:t>
            </a:r>
            <a:endParaRPr lang="en-ID" b="1" dirty="0">
              <a:solidFill>
                <a:srgbClr val="39302A"/>
              </a:solidFill>
            </a:endParaRPr>
          </a:p>
        </p:txBody>
      </p:sp>
      <p:sp>
        <p:nvSpPr>
          <p:cNvPr id="57" name="Arrow: Pentagon 56">
            <a:extLst>
              <a:ext uri="{FF2B5EF4-FFF2-40B4-BE49-F238E27FC236}">
                <a16:creationId xmlns:a16="http://schemas.microsoft.com/office/drawing/2014/main" id="{4ED78A4A-8DC7-4663-9E3E-57206CC4F537}"/>
              </a:ext>
            </a:extLst>
          </p:cNvPr>
          <p:cNvSpPr/>
          <p:nvPr/>
        </p:nvSpPr>
        <p:spPr>
          <a:xfrm>
            <a:off x="5380126" y="5435196"/>
            <a:ext cx="5983705" cy="4436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D32508C-F213-4BC3-85EC-236E5B6E81F6}"/>
              </a:ext>
            </a:extLst>
          </p:cNvPr>
          <p:cNvSpPr/>
          <p:nvPr/>
        </p:nvSpPr>
        <p:spPr>
          <a:xfrm>
            <a:off x="4916908" y="5334182"/>
            <a:ext cx="645696" cy="645696"/>
          </a:xfrm>
          <a:prstGeom prst="ellipse">
            <a:avLst/>
          </a:prstGeom>
          <a:ln w="28575">
            <a:solidFill>
              <a:srgbClr val="393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9302A"/>
                </a:solidFill>
              </a:rPr>
              <a:t>5.</a:t>
            </a:r>
            <a:endParaRPr lang="en-ID" sz="2400" b="1" dirty="0">
              <a:solidFill>
                <a:srgbClr val="39302A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3E7BB9-B0DE-43C2-9510-EC4F89A43AAA}"/>
              </a:ext>
            </a:extLst>
          </p:cNvPr>
          <p:cNvSpPr txBox="1"/>
          <p:nvPr/>
        </p:nvSpPr>
        <p:spPr>
          <a:xfrm>
            <a:off x="5896520" y="5472364"/>
            <a:ext cx="502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9302A"/>
                </a:solidFill>
              </a:rPr>
              <a:t>MEMILIKI KEMAMPUAN AWAL BELA NEGARA</a:t>
            </a:r>
            <a:endParaRPr lang="en-ID" b="1" dirty="0">
              <a:solidFill>
                <a:srgbClr val="39302A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424E90D-5D33-4C17-8853-872AA93133D2}"/>
              </a:ext>
            </a:extLst>
          </p:cNvPr>
          <p:cNvCxnSpPr>
            <a:cxnSpLocks/>
            <a:stCxn id="7" idx="3"/>
            <a:endCxn id="32" idx="6"/>
          </p:cNvCxnSpPr>
          <p:nvPr/>
        </p:nvCxnSpPr>
        <p:spPr>
          <a:xfrm>
            <a:off x="8540421" y="1264816"/>
            <a:ext cx="3055982" cy="1103239"/>
          </a:xfrm>
          <a:prstGeom prst="bentConnector3">
            <a:avLst>
              <a:gd name="adj1" fmla="val 1074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21E49AE-8F43-4885-A222-B66C31189375}"/>
              </a:ext>
            </a:extLst>
          </p:cNvPr>
          <p:cNvCxnSpPr>
            <a:stCxn id="31" idx="3"/>
            <a:endCxn id="51" idx="2"/>
          </p:cNvCxnSpPr>
          <p:nvPr/>
        </p:nvCxnSpPr>
        <p:spPr>
          <a:xfrm rot="10800000" flipV="1">
            <a:off x="4916908" y="2368054"/>
            <a:ext cx="979612" cy="1060946"/>
          </a:xfrm>
          <a:prstGeom prst="bentConnector3">
            <a:avLst>
              <a:gd name="adj1" fmla="val 123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A7B97C-1010-4DAB-8438-8A60264C531F}"/>
              </a:ext>
            </a:extLst>
          </p:cNvPr>
          <p:cNvCxnSpPr>
            <a:stCxn id="34" idx="3"/>
            <a:endCxn id="55" idx="6"/>
          </p:cNvCxnSpPr>
          <p:nvPr/>
        </p:nvCxnSpPr>
        <p:spPr>
          <a:xfrm flipH="1">
            <a:off x="11596403" y="3429001"/>
            <a:ext cx="377028" cy="1066071"/>
          </a:xfrm>
          <a:prstGeom prst="bentConnector3">
            <a:avLst>
              <a:gd name="adj1" fmla="val -53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3F3358E-256D-4209-811E-97FEFB1B9EDE}"/>
              </a:ext>
            </a:extLst>
          </p:cNvPr>
          <p:cNvCxnSpPr>
            <a:stCxn id="54" idx="3"/>
            <a:endCxn id="58" idx="2"/>
          </p:cNvCxnSpPr>
          <p:nvPr/>
        </p:nvCxnSpPr>
        <p:spPr>
          <a:xfrm rot="10800000" flipV="1">
            <a:off x="4916909" y="4495068"/>
            <a:ext cx="1521997" cy="1161961"/>
          </a:xfrm>
          <a:prstGeom prst="bentConnector3">
            <a:avLst>
              <a:gd name="adj1" fmla="val 1150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4E06294-C5B1-4B5C-9174-F709EE49E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0461" y="2687440"/>
            <a:ext cx="5233453" cy="52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2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9003BA-71B2-4171-94E7-EAC73D14CC37}"/>
              </a:ext>
            </a:extLst>
          </p:cNvPr>
          <p:cNvSpPr/>
          <p:nvPr/>
        </p:nvSpPr>
        <p:spPr>
          <a:xfrm>
            <a:off x="0" y="508306"/>
            <a:ext cx="12192000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B730D-43B4-42BD-88B5-AA9F28312E0D}"/>
              </a:ext>
            </a:extLst>
          </p:cNvPr>
          <p:cNvSpPr txBox="1"/>
          <p:nvPr/>
        </p:nvSpPr>
        <p:spPr>
          <a:xfrm flipH="1">
            <a:off x="336755" y="721206"/>
            <a:ext cx="10223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solidFill>
                  <a:srgbClr val="39302A"/>
                </a:solidFill>
                <a:latin typeface="Monument Extended Ultrabold" panose="00000900000000000000" pitchFamily="50" charset="0"/>
              </a:rPr>
              <a:t>RUANG LINGKUP KETAHANAN NASIONAL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CCD0B4-E154-48C5-9E3A-EFDB2551439D}"/>
              </a:ext>
            </a:extLst>
          </p:cNvPr>
          <p:cNvSpPr/>
          <p:nvPr/>
        </p:nvSpPr>
        <p:spPr>
          <a:xfrm>
            <a:off x="3316824" y="2679387"/>
            <a:ext cx="5659919" cy="566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E6BF4A-F6CB-4929-B327-6E0D78CD8452}"/>
              </a:ext>
            </a:extLst>
          </p:cNvPr>
          <p:cNvSpPr/>
          <p:nvPr/>
        </p:nvSpPr>
        <p:spPr>
          <a:xfrm>
            <a:off x="1262633" y="5181600"/>
            <a:ext cx="3524250" cy="71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39302A"/>
                </a:solidFill>
              </a:rPr>
              <a:t>MANUSIA BERBUDAYA</a:t>
            </a:r>
            <a:endParaRPr lang="en-ID" sz="2000" b="1" dirty="0">
              <a:solidFill>
                <a:srgbClr val="39302A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C2C7E5-D9D5-4CB3-8300-DB4A5DB86AFC}"/>
              </a:ext>
            </a:extLst>
          </p:cNvPr>
          <p:cNvSpPr/>
          <p:nvPr/>
        </p:nvSpPr>
        <p:spPr>
          <a:xfrm>
            <a:off x="880546" y="5369525"/>
            <a:ext cx="501720" cy="334207"/>
          </a:xfrm>
          <a:prstGeom prst="rect">
            <a:avLst/>
          </a:prstGeom>
          <a:ln w="28575">
            <a:solidFill>
              <a:srgbClr val="393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9302A"/>
                </a:solidFill>
              </a:rPr>
              <a:t>1.</a:t>
            </a:r>
            <a:endParaRPr lang="en-ID" b="1" dirty="0">
              <a:solidFill>
                <a:srgbClr val="39302A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A4E8CE-5A47-411B-83F7-46EF83C0A1C5}"/>
              </a:ext>
            </a:extLst>
          </p:cNvPr>
          <p:cNvSpPr/>
          <p:nvPr/>
        </p:nvSpPr>
        <p:spPr>
          <a:xfrm>
            <a:off x="6922552" y="5181600"/>
            <a:ext cx="4648200" cy="7100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39302A"/>
                </a:solidFill>
              </a:rPr>
              <a:t>TUJUAN NASIONAL, FALSAFAH DAN</a:t>
            </a:r>
          </a:p>
          <a:p>
            <a:pPr algn="ctr"/>
            <a:r>
              <a:rPr lang="en-US" sz="2000" b="1" dirty="0">
                <a:solidFill>
                  <a:srgbClr val="39302A"/>
                </a:solidFill>
              </a:rPr>
              <a:t>BANGSA NEGARA</a:t>
            </a:r>
            <a:endParaRPr lang="en-ID" sz="2000" b="1" dirty="0">
              <a:solidFill>
                <a:srgbClr val="39302A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F85B34-C3DA-4161-BE98-DDB2444075D6}"/>
              </a:ext>
            </a:extLst>
          </p:cNvPr>
          <p:cNvSpPr/>
          <p:nvPr/>
        </p:nvSpPr>
        <p:spPr>
          <a:xfrm>
            <a:off x="6515564" y="5369525"/>
            <a:ext cx="501720" cy="334207"/>
          </a:xfrm>
          <a:prstGeom prst="rect">
            <a:avLst/>
          </a:prstGeom>
          <a:ln w="28575">
            <a:solidFill>
              <a:srgbClr val="393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9302A"/>
                </a:solidFill>
              </a:rPr>
              <a:t>2.</a:t>
            </a:r>
            <a:endParaRPr lang="en-ID" b="1" dirty="0">
              <a:solidFill>
                <a:srgbClr val="39302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FAFB0-D6AA-4AED-9100-9A9B5736FE50}"/>
              </a:ext>
            </a:extLst>
          </p:cNvPr>
          <p:cNvSpPr/>
          <p:nvPr/>
        </p:nvSpPr>
        <p:spPr>
          <a:xfrm>
            <a:off x="3170791" y="2809913"/>
            <a:ext cx="5659919" cy="56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5C768C-0629-468C-B514-95428C1202D6}"/>
              </a:ext>
            </a:extLst>
          </p:cNvPr>
          <p:cNvSpPr txBox="1"/>
          <p:nvPr/>
        </p:nvSpPr>
        <p:spPr>
          <a:xfrm>
            <a:off x="3415747" y="2893033"/>
            <a:ext cx="5170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39302A"/>
                </a:solidFill>
              </a:rPr>
              <a:t>RUANG LINGKUP KETAHANAN NASIONAL</a:t>
            </a:r>
            <a:endParaRPr lang="en-ID" sz="2000" b="1" dirty="0">
              <a:solidFill>
                <a:srgbClr val="39302A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4EE47A-460B-4CB7-AE92-8DFB655CFE8A}"/>
              </a:ext>
            </a:extLst>
          </p:cNvPr>
          <p:cNvCxnSpPr>
            <a:cxnSpLocks/>
            <a:endCxn id="9" idx="1"/>
          </p:cNvCxnSpPr>
          <p:nvPr/>
        </p:nvCxnSpPr>
        <p:spPr>
          <a:xfrm flipH="1">
            <a:off x="880546" y="5452680"/>
            <a:ext cx="138165" cy="83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70FE7E-318B-46D6-8D19-49399EDF5774}"/>
              </a:ext>
            </a:extLst>
          </p:cNvPr>
          <p:cNvCxnSpPr>
            <a:stCxn id="13" idx="2"/>
            <a:endCxn id="8" idx="0"/>
          </p:cNvCxnSpPr>
          <p:nvPr/>
        </p:nvCxnSpPr>
        <p:spPr>
          <a:xfrm flipH="1">
            <a:off x="3024758" y="3376263"/>
            <a:ext cx="2975993" cy="1805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1C0CC2-1819-45A8-898D-7F55CE8C343B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6000751" y="3376263"/>
            <a:ext cx="3245901" cy="180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83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9003BA-71B2-4171-94E7-EAC73D14CC37}"/>
              </a:ext>
            </a:extLst>
          </p:cNvPr>
          <p:cNvSpPr/>
          <p:nvPr/>
        </p:nvSpPr>
        <p:spPr>
          <a:xfrm>
            <a:off x="0" y="0"/>
            <a:ext cx="12192000" cy="95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B730D-43B4-42BD-88B5-AA9F28312E0D}"/>
              </a:ext>
            </a:extLst>
          </p:cNvPr>
          <p:cNvSpPr txBox="1"/>
          <p:nvPr/>
        </p:nvSpPr>
        <p:spPr>
          <a:xfrm flipH="1">
            <a:off x="288515" y="238922"/>
            <a:ext cx="10204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rgbClr val="39302A"/>
                </a:solidFill>
                <a:latin typeface="Monument Extended Ultrabold" panose="00000900000000000000" pitchFamily="50" charset="0"/>
              </a:rPr>
              <a:t>RUANG LINGKUP BELA NEGARA</a:t>
            </a:r>
            <a:endParaRPr lang="en-ID" sz="3200" b="1" spc="300" dirty="0">
              <a:solidFill>
                <a:srgbClr val="39302A"/>
              </a:solidFill>
              <a:latin typeface="Monument Extended Ultrabold" panose="00000900000000000000" pitchFamily="50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5E38235-50ED-4489-98EE-5255F4BC1ED1}"/>
              </a:ext>
            </a:extLst>
          </p:cNvPr>
          <p:cNvSpPr/>
          <p:nvPr/>
        </p:nvSpPr>
        <p:spPr>
          <a:xfrm>
            <a:off x="148098" y="2083661"/>
            <a:ext cx="2743200" cy="5483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9302A"/>
                </a:solidFill>
              </a:rPr>
              <a:t>SIFAT – SIFAT</a:t>
            </a:r>
          </a:p>
          <a:p>
            <a:pPr algn="ctr"/>
            <a:r>
              <a:rPr lang="en-US" b="1" dirty="0">
                <a:solidFill>
                  <a:srgbClr val="39302A"/>
                </a:solidFill>
              </a:rPr>
              <a:t>BELA NEGARA</a:t>
            </a:r>
            <a:endParaRPr lang="en-ID" b="1" dirty="0">
              <a:solidFill>
                <a:srgbClr val="39302A"/>
              </a:solidFill>
            </a:endParaRP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A1D06631-671E-462A-A4E7-4366DEAA3A4A}"/>
              </a:ext>
            </a:extLst>
          </p:cNvPr>
          <p:cNvSpPr/>
          <p:nvPr/>
        </p:nvSpPr>
        <p:spPr>
          <a:xfrm flipH="1">
            <a:off x="8748865" y="4861337"/>
            <a:ext cx="2876550" cy="59055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9302A"/>
                </a:solidFill>
              </a:rPr>
              <a:t>CONTOH BELA NEGARA</a:t>
            </a:r>
            <a:endParaRPr lang="en-ID" b="1" dirty="0">
              <a:solidFill>
                <a:srgbClr val="39302A"/>
              </a:solidFill>
            </a:endParaRPr>
          </a:p>
        </p:txBody>
      </p:sp>
      <p:sp>
        <p:nvSpPr>
          <p:cNvPr id="19" name="Diagonal Stripe 18">
            <a:extLst>
              <a:ext uri="{FF2B5EF4-FFF2-40B4-BE49-F238E27FC236}">
                <a16:creationId xmlns:a16="http://schemas.microsoft.com/office/drawing/2014/main" id="{286E6F44-F9D7-4D5B-AECB-68554D478F57}"/>
              </a:ext>
            </a:extLst>
          </p:cNvPr>
          <p:cNvSpPr/>
          <p:nvPr/>
        </p:nvSpPr>
        <p:spPr>
          <a:xfrm flipH="1">
            <a:off x="10781070" y="0"/>
            <a:ext cx="1410928" cy="953845"/>
          </a:xfrm>
          <a:prstGeom prst="diagStripe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EF5C7FC5-7DED-4612-90AB-374CC0ECD9C7}"/>
              </a:ext>
            </a:extLst>
          </p:cNvPr>
          <p:cNvSpPr/>
          <p:nvPr/>
        </p:nvSpPr>
        <p:spPr>
          <a:xfrm>
            <a:off x="4648352" y="1586539"/>
            <a:ext cx="2057400" cy="453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algn="ctr"/>
            <a:r>
              <a:rPr lang="en-US" b="1" dirty="0">
                <a:solidFill>
                  <a:srgbClr val="39302A"/>
                </a:solidFill>
              </a:rPr>
              <a:t>SIFAT LUNAK</a:t>
            </a:r>
            <a:endParaRPr lang="en-ID" b="1" dirty="0">
              <a:solidFill>
                <a:srgbClr val="39302A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19C994-8566-457E-AAB4-3230D7123E75}"/>
              </a:ext>
            </a:extLst>
          </p:cNvPr>
          <p:cNvSpPr/>
          <p:nvPr/>
        </p:nvSpPr>
        <p:spPr>
          <a:xfrm>
            <a:off x="4353077" y="1518185"/>
            <a:ext cx="590550" cy="590550"/>
          </a:xfrm>
          <a:prstGeom prst="ellipse">
            <a:avLst/>
          </a:prstGeom>
          <a:ln w="38100">
            <a:solidFill>
              <a:srgbClr val="393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9302A"/>
                </a:solidFill>
              </a:rPr>
              <a:t>1.</a:t>
            </a:r>
            <a:endParaRPr lang="en-ID" b="1" dirty="0">
              <a:solidFill>
                <a:srgbClr val="39302A"/>
              </a:solidFill>
            </a:endParaRP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AE5B1EA8-6155-41C2-B82B-1C681DF09263}"/>
              </a:ext>
            </a:extLst>
          </p:cNvPr>
          <p:cNvSpPr/>
          <p:nvPr/>
        </p:nvSpPr>
        <p:spPr>
          <a:xfrm>
            <a:off x="4648352" y="2886063"/>
            <a:ext cx="2057400" cy="453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9302A"/>
                </a:solidFill>
              </a:rPr>
              <a:t>   SIFAT KERAS</a:t>
            </a:r>
            <a:endParaRPr lang="en-ID" b="1" dirty="0">
              <a:solidFill>
                <a:srgbClr val="39302A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B711CC-6939-4B96-8BEA-711A445F00EE}"/>
              </a:ext>
            </a:extLst>
          </p:cNvPr>
          <p:cNvSpPr/>
          <p:nvPr/>
        </p:nvSpPr>
        <p:spPr>
          <a:xfrm>
            <a:off x="4353077" y="2817709"/>
            <a:ext cx="590550" cy="590550"/>
          </a:xfrm>
          <a:prstGeom prst="ellipse">
            <a:avLst/>
          </a:prstGeom>
          <a:ln w="38100">
            <a:solidFill>
              <a:srgbClr val="393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9302A"/>
                </a:solidFill>
              </a:rPr>
              <a:t>2.</a:t>
            </a:r>
            <a:endParaRPr lang="en-ID" b="1" dirty="0">
              <a:solidFill>
                <a:srgbClr val="39302A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360A1E8E-EB0C-493E-9556-0D03A8A77DFB}"/>
              </a:ext>
            </a:extLst>
          </p:cNvPr>
          <p:cNvSpPr/>
          <p:nvPr/>
        </p:nvSpPr>
        <p:spPr>
          <a:xfrm>
            <a:off x="2773311" y="2083661"/>
            <a:ext cx="619125" cy="54831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BB1DECE7-66B8-490C-8C13-5AE076B2158C}"/>
              </a:ext>
            </a:extLst>
          </p:cNvPr>
          <p:cNvSpPr/>
          <p:nvPr/>
        </p:nvSpPr>
        <p:spPr>
          <a:xfrm rot="10800000">
            <a:off x="8256637" y="4861337"/>
            <a:ext cx="619125" cy="590550"/>
          </a:xfrm>
          <a:prstGeom prst="chevron">
            <a:avLst>
              <a:gd name="adj" fmla="val 47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8B4EE1BB-0A19-498C-9FF7-782C0B84F4F1}"/>
              </a:ext>
            </a:extLst>
          </p:cNvPr>
          <p:cNvSpPr/>
          <p:nvPr/>
        </p:nvSpPr>
        <p:spPr>
          <a:xfrm>
            <a:off x="7340549" y="1286980"/>
            <a:ext cx="2403987" cy="34384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/>
            <a:r>
              <a:rPr lang="en-US" b="1" dirty="0">
                <a:solidFill>
                  <a:srgbClr val="39302A"/>
                </a:solidFill>
              </a:rPr>
              <a:t>PSYCOLOGICAL</a:t>
            </a:r>
            <a:endParaRPr lang="en-ID" b="1" dirty="0">
              <a:solidFill>
                <a:srgbClr val="39302A"/>
              </a:solidFill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8422808B-9D31-4C01-9B68-B935B43F4B71}"/>
              </a:ext>
            </a:extLst>
          </p:cNvPr>
          <p:cNvSpPr/>
          <p:nvPr/>
        </p:nvSpPr>
        <p:spPr>
          <a:xfrm>
            <a:off x="7340549" y="2036301"/>
            <a:ext cx="1803451" cy="3545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/>
            <a:r>
              <a:rPr lang="en-US" b="1" dirty="0">
                <a:solidFill>
                  <a:srgbClr val="39302A"/>
                </a:solidFill>
              </a:rPr>
              <a:t>PHYSICAL</a:t>
            </a:r>
            <a:endParaRPr lang="en-ID" b="1" dirty="0">
              <a:solidFill>
                <a:srgbClr val="39302A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954FE0-B4A0-48FE-AA63-51AE664694EA}"/>
              </a:ext>
            </a:extLst>
          </p:cNvPr>
          <p:cNvCxnSpPr>
            <a:stCxn id="5" idx="3"/>
            <a:endCxn id="22" idx="2"/>
          </p:cNvCxnSpPr>
          <p:nvPr/>
        </p:nvCxnSpPr>
        <p:spPr>
          <a:xfrm flipV="1">
            <a:off x="3392436" y="1813460"/>
            <a:ext cx="960641" cy="54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F5F7B8-A1B5-4F0E-AF32-C87A820B7BE0}"/>
              </a:ext>
            </a:extLst>
          </p:cNvPr>
          <p:cNvCxnSpPr>
            <a:stCxn id="5" idx="3"/>
            <a:endCxn id="24" idx="2"/>
          </p:cNvCxnSpPr>
          <p:nvPr/>
        </p:nvCxnSpPr>
        <p:spPr>
          <a:xfrm>
            <a:off x="3392436" y="2357818"/>
            <a:ext cx="960641" cy="75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8F9E094F-2624-4A80-A19E-4DDFEB7E290B}"/>
              </a:ext>
            </a:extLst>
          </p:cNvPr>
          <p:cNvSpPr/>
          <p:nvPr/>
        </p:nvSpPr>
        <p:spPr>
          <a:xfrm>
            <a:off x="7340549" y="2928580"/>
            <a:ext cx="4428664" cy="368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/>
            <a:r>
              <a:rPr lang="en-US" b="1" dirty="0">
                <a:solidFill>
                  <a:srgbClr val="39302A"/>
                </a:solidFill>
              </a:rPr>
              <a:t>MENGHADAPI ANCAMAN MILITER</a:t>
            </a:r>
            <a:endParaRPr lang="en-ID" b="1" dirty="0">
              <a:solidFill>
                <a:srgbClr val="39302A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945466-3FF2-4010-82CA-80F05392EC4E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 flipV="1">
            <a:off x="6705752" y="3112983"/>
            <a:ext cx="6347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CE17049-F95A-4BC0-AEE9-CBCF64B7A50B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>
            <a:off x="6705752" y="1813460"/>
            <a:ext cx="634797" cy="40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E7D1538-42E0-4791-9152-460C2FC94B44}"/>
              </a:ext>
            </a:extLst>
          </p:cNvPr>
          <p:cNvCxnSpPr>
            <a:stCxn id="21" idx="3"/>
            <a:endCxn id="14" idx="1"/>
          </p:cNvCxnSpPr>
          <p:nvPr/>
        </p:nvCxnSpPr>
        <p:spPr>
          <a:xfrm flipV="1">
            <a:off x="6705752" y="1458902"/>
            <a:ext cx="634797" cy="35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A6FAF319-37F8-4FF1-BB79-618B9BF54017}"/>
              </a:ext>
            </a:extLst>
          </p:cNvPr>
          <p:cNvSpPr/>
          <p:nvPr/>
        </p:nvSpPr>
        <p:spPr>
          <a:xfrm flipH="1">
            <a:off x="3230203" y="4048052"/>
            <a:ext cx="3672040" cy="2914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9302A"/>
                </a:solidFill>
              </a:rPr>
              <a:t>MELESTARIKAN BUDAYA</a:t>
            </a:r>
            <a:endParaRPr lang="en-ID" b="1" dirty="0">
              <a:solidFill>
                <a:srgbClr val="39302A"/>
              </a:solidFill>
            </a:endParaRP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34BDCC95-2D65-4BA5-829C-FA0E1B1E52C2}"/>
              </a:ext>
            </a:extLst>
          </p:cNvPr>
          <p:cNvSpPr/>
          <p:nvPr/>
        </p:nvSpPr>
        <p:spPr>
          <a:xfrm flipH="1">
            <a:off x="1902540" y="4695909"/>
            <a:ext cx="4999701" cy="31699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9302A"/>
                </a:solidFill>
              </a:rPr>
              <a:t>TAAT HUKUM DAN ATURAN NEGARA</a:t>
            </a:r>
            <a:endParaRPr lang="en-ID" b="1" dirty="0">
              <a:solidFill>
                <a:srgbClr val="39302A"/>
              </a:solidFill>
            </a:endParaRPr>
          </a:p>
        </p:txBody>
      </p: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024E6423-E3BB-415F-8C1F-D1502E8C5790}"/>
              </a:ext>
            </a:extLst>
          </p:cNvPr>
          <p:cNvSpPr/>
          <p:nvPr/>
        </p:nvSpPr>
        <p:spPr>
          <a:xfrm flipH="1">
            <a:off x="2138515" y="5343764"/>
            <a:ext cx="4763726" cy="31699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9302A"/>
                </a:solidFill>
              </a:rPr>
              <a:t>BELAJAR YANG RAJIN BAGI PELAJAR</a:t>
            </a:r>
            <a:endParaRPr lang="en-ID" b="1" dirty="0">
              <a:solidFill>
                <a:srgbClr val="39302A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384274-0E87-43D6-AE44-FC29ABC756D7}"/>
              </a:ext>
            </a:extLst>
          </p:cNvPr>
          <p:cNvCxnSpPr>
            <a:cxnSpLocks/>
          </p:cNvCxnSpPr>
          <p:nvPr/>
        </p:nvCxnSpPr>
        <p:spPr>
          <a:xfrm>
            <a:off x="0" y="376083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row: Pentagon 44">
            <a:extLst>
              <a:ext uri="{FF2B5EF4-FFF2-40B4-BE49-F238E27FC236}">
                <a16:creationId xmlns:a16="http://schemas.microsoft.com/office/drawing/2014/main" id="{499611FC-39FA-4EC7-9FB0-E9463F97A0DD}"/>
              </a:ext>
            </a:extLst>
          </p:cNvPr>
          <p:cNvSpPr/>
          <p:nvPr/>
        </p:nvSpPr>
        <p:spPr>
          <a:xfrm flipH="1">
            <a:off x="766914" y="5991621"/>
            <a:ext cx="6135325" cy="3169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9302A"/>
                </a:solidFill>
              </a:rPr>
              <a:t>MEMAKAI DAN MENCINTAI PRODUK DALAM NEGERI</a:t>
            </a:r>
            <a:endParaRPr lang="en-ID" b="1" dirty="0">
              <a:solidFill>
                <a:srgbClr val="39302A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5C376A0-4790-429F-A230-12DA1B4C0F4C}"/>
              </a:ext>
            </a:extLst>
          </p:cNvPr>
          <p:cNvCxnSpPr>
            <a:cxnSpLocks/>
            <a:stCxn id="13" idx="3"/>
            <a:endCxn id="39" idx="1"/>
          </p:cNvCxnSpPr>
          <p:nvPr/>
        </p:nvCxnSpPr>
        <p:spPr>
          <a:xfrm flipH="1" flipV="1">
            <a:off x="6902243" y="4193784"/>
            <a:ext cx="1354394" cy="96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66D4FC2-B942-4DB2-ADA3-FB5E10AB8380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 flipH="1" flipV="1">
            <a:off x="6902241" y="4854405"/>
            <a:ext cx="1354396" cy="30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600D622-EBCA-480A-AD6C-FE7FA43F059F}"/>
              </a:ext>
            </a:extLst>
          </p:cNvPr>
          <p:cNvCxnSpPr>
            <a:cxnSpLocks/>
            <a:stCxn id="13" idx="3"/>
            <a:endCxn id="41" idx="1"/>
          </p:cNvCxnSpPr>
          <p:nvPr/>
        </p:nvCxnSpPr>
        <p:spPr>
          <a:xfrm flipH="1">
            <a:off x="6902241" y="5156612"/>
            <a:ext cx="1354396" cy="34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E7F6C14-17A1-4ED7-85AB-9F813A114B16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 flipH="1">
            <a:off x="6902239" y="5156612"/>
            <a:ext cx="1354398" cy="99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5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17A30084-AF3F-4A9D-9ABE-177B507538AE}"/>
              </a:ext>
            </a:extLst>
          </p:cNvPr>
          <p:cNvSpPr/>
          <p:nvPr/>
        </p:nvSpPr>
        <p:spPr>
          <a:xfrm>
            <a:off x="0" y="457200"/>
            <a:ext cx="11164529" cy="1210568"/>
          </a:xfrm>
          <a:prstGeom prst="homePlate">
            <a:avLst/>
          </a:prstGeom>
          <a:solidFill>
            <a:srgbClr val="3930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F4423-76AF-42A6-941A-0D263DA42630}"/>
              </a:ext>
            </a:extLst>
          </p:cNvPr>
          <p:cNvSpPr txBox="1"/>
          <p:nvPr/>
        </p:nvSpPr>
        <p:spPr>
          <a:xfrm>
            <a:off x="226140" y="607059"/>
            <a:ext cx="10153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190500"/>
            <a:r>
              <a:rPr lang="en-US" sz="2800" spc="300" dirty="0">
                <a:solidFill>
                  <a:schemeClr val="accent1"/>
                </a:solidFill>
                <a:latin typeface="Monument Extended Ultrabold" panose="00000900000000000000" pitchFamily="50" charset="0"/>
              </a:rPr>
              <a:t>SISTEM KETAHANAN NASIONAL</a:t>
            </a:r>
          </a:p>
          <a:p>
            <a:pPr marL="361950" indent="-190500"/>
            <a:r>
              <a:rPr lang="en-US" sz="2800" spc="300" dirty="0">
                <a:solidFill>
                  <a:schemeClr val="accent1"/>
                </a:solidFill>
                <a:latin typeface="Monument Extended Ultrabold" panose="00000900000000000000" pitchFamily="50" charset="0"/>
              </a:rPr>
              <a:t>DAN BELA NEGARA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97B74D7-AE6E-43A7-941D-5D92ED9DB4D9}"/>
              </a:ext>
            </a:extLst>
          </p:cNvPr>
          <p:cNvSpPr/>
          <p:nvPr/>
        </p:nvSpPr>
        <p:spPr>
          <a:xfrm>
            <a:off x="10840066" y="457200"/>
            <a:ext cx="1125794" cy="1210568"/>
          </a:xfrm>
          <a:prstGeom prst="chevron">
            <a:avLst/>
          </a:prstGeom>
          <a:solidFill>
            <a:srgbClr val="3930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B0D1F4D-8E1D-4E5E-9EF6-98E99C4E60B6}"/>
              </a:ext>
            </a:extLst>
          </p:cNvPr>
          <p:cNvSpPr/>
          <p:nvPr/>
        </p:nvSpPr>
        <p:spPr>
          <a:xfrm>
            <a:off x="2908682" y="2064540"/>
            <a:ext cx="4788569" cy="962525"/>
          </a:xfrm>
          <a:prstGeom prst="homePlate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4E5F1B-727E-4110-BC6B-67F15CC94E6C}"/>
              </a:ext>
            </a:extLst>
          </p:cNvPr>
          <p:cNvSpPr/>
          <p:nvPr/>
        </p:nvSpPr>
        <p:spPr>
          <a:xfrm>
            <a:off x="2009808" y="1980664"/>
            <a:ext cx="1191254" cy="1191254"/>
          </a:xfrm>
          <a:prstGeom prst="ellipse">
            <a:avLst/>
          </a:prstGeom>
          <a:solidFill>
            <a:srgbClr val="39302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1.</a:t>
            </a:r>
            <a:endParaRPr lang="en-ID" sz="4000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D3338-E65C-4244-AA97-A86F0EE9E8E5}"/>
              </a:ext>
            </a:extLst>
          </p:cNvPr>
          <p:cNvSpPr txBox="1"/>
          <p:nvPr/>
        </p:nvSpPr>
        <p:spPr>
          <a:xfrm>
            <a:off x="3201062" y="2130303"/>
            <a:ext cx="420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WAJIB IKUT SERTA MEMBELA NEGARA DAN MEMPERTAHANKAN KEDAULATAN NEGARA.</a:t>
            </a:r>
            <a:endParaRPr lang="en-ID" sz="1600" b="1" dirty="0">
              <a:solidFill>
                <a:schemeClr val="accent1"/>
              </a:solidFill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A4A4DE60-D759-47B1-BF88-309EA32DD98E}"/>
              </a:ext>
            </a:extLst>
          </p:cNvPr>
          <p:cNvSpPr/>
          <p:nvPr/>
        </p:nvSpPr>
        <p:spPr>
          <a:xfrm rot="10800000">
            <a:off x="4502177" y="3174283"/>
            <a:ext cx="4804079" cy="962525"/>
          </a:xfrm>
          <a:prstGeom prst="homePlate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06B56D-4693-4EDE-9429-34C84A9DD736}"/>
              </a:ext>
            </a:extLst>
          </p:cNvPr>
          <p:cNvSpPr/>
          <p:nvPr/>
        </p:nvSpPr>
        <p:spPr>
          <a:xfrm>
            <a:off x="8910268" y="3023517"/>
            <a:ext cx="1191254" cy="1191254"/>
          </a:xfrm>
          <a:prstGeom prst="ellipse">
            <a:avLst/>
          </a:prstGeom>
          <a:solidFill>
            <a:srgbClr val="39302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.2</a:t>
            </a:r>
            <a:endParaRPr lang="en-ID" sz="4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1CBAA3-F38F-4ACE-BE4C-24D1EB1EE5E8}"/>
              </a:ext>
            </a:extLst>
          </p:cNvPr>
          <p:cNvSpPr txBox="1"/>
          <p:nvPr/>
        </p:nvSpPr>
        <p:spPr>
          <a:xfrm>
            <a:off x="4929490" y="3363157"/>
            <a:ext cx="394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1"/>
                </a:solidFill>
              </a:rPr>
              <a:t>CINTA KEPADA KEMERDEKAAN DAN KEDAULATANNYA</a:t>
            </a:r>
            <a:endParaRPr lang="en-ID" sz="1600" b="1" dirty="0">
              <a:solidFill>
                <a:schemeClr val="accent1"/>
              </a:solidFill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9F04E549-4E84-495E-8CB0-6E1D9752DFBF}"/>
              </a:ext>
            </a:extLst>
          </p:cNvPr>
          <p:cNvSpPr/>
          <p:nvPr/>
        </p:nvSpPr>
        <p:spPr>
          <a:xfrm>
            <a:off x="2911269" y="4295574"/>
            <a:ext cx="4788569" cy="962525"/>
          </a:xfrm>
          <a:prstGeom prst="homePlate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3A2FC2-6406-4087-B4C9-6C8CB4D4FEDB}"/>
              </a:ext>
            </a:extLst>
          </p:cNvPr>
          <p:cNvSpPr/>
          <p:nvPr/>
        </p:nvSpPr>
        <p:spPr>
          <a:xfrm>
            <a:off x="2012395" y="4211698"/>
            <a:ext cx="1191254" cy="1191254"/>
          </a:xfrm>
          <a:prstGeom prst="ellipse">
            <a:avLst/>
          </a:prstGeom>
          <a:solidFill>
            <a:srgbClr val="39302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3.</a:t>
            </a:r>
            <a:endParaRPr lang="en-ID" sz="40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44D78-B7A1-4089-BBFC-24E602B41790}"/>
              </a:ext>
            </a:extLst>
          </p:cNvPr>
          <p:cNvSpPr txBox="1"/>
          <p:nvPr/>
        </p:nvSpPr>
        <p:spPr>
          <a:xfrm>
            <a:off x="3211944" y="4348215"/>
            <a:ext cx="3694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MENENTANG SEGALA BENTUK PENJAJAHAN DAN MENGANUT POLITIK LUAR NEGERI BEBAS AKTIF.</a:t>
            </a:r>
            <a:endParaRPr lang="en-ID" sz="1600" b="1" dirty="0">
              <a:solidFill>
                <a:schemeClr val="accent1"/>
              </a:solidFill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9CE264B2-A79A-442D-B02C-DC683846ACE2}"/>
              </a:ext>
            </a:extLst>
          </p:cNvPr>
          <p:cNvSpPr/>
          <p:nvPr/>
        </p:nvSpPr>
        <p:spPr>
          <a:xfrm rot="10800000">
            <a:off x="4533504" y="5472244"/>
            <a:ext cx="4804079" cy="962525"/>
          </a:xfrm>
          <a:prstGeom prst="homePlate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9E00EE-E51B-4AB3-A764-71F7EC109732}"/>
              </a:ext>
            </a:extLst>
          </p:cNvPr>
          <p:cNvSpPr/>
          <p:nvPr/>
        </p:nvSpPr>
        <p:spPr>
          <a:xfrm>
            <a:off x="8941595" y="5321478"/>
            <a:ext cx="1191254" cy="1191254"/>
          </a:xfrm>
          <a:prstGeom prst="ellipse">
            <a:avLst/>
          </a:prstGeom>
          <a:solidFill>
            <a:srgbClr val="39302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.4</a:t>
            </a:r>
            <a:endParaRPr lang="en-ID" sz="40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92B23C-44AA-476C-A56B-306AF3239AEA}"/>
              </a:ext>
            </a:extLst>
          </p:cNvPr>
          <p:cNvSpPr txBox="1"/>
          <p:nvPr/>
        </p:nvSpPr>
        <p:spPr>
          <a:xfrm>
            <a:off x="4960817" y="5661118"/>
            <a:ext cx="394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1"/>
                </a:solidFill>
              </a:rPr>
              <a:t>KETAHANAN NASIONAL DISUSUN BERDASARKAN PRINSIP DEMOKRASI</a:t>
            </a:r>
            <a:endParaRPr lang="en-ID" sz="1600" b="1" dirty="0">
              <a:solidFill>
                <a:schemeClr val="accent1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934416D-F3C2-449D-87CB-52694F4AA9A5}"/>
              </a:ext>
            </a:extLst>
          </p:cNvPr>
          <p:cNvCxnSpPr>
            <a:stCxn id="9" idx="3"/>
            <a:endCxn id="13" idx="6"/>
          </p:cNvCxnSpPr>
          <p:nvPr/>
        </p:nvCxnSpPr>
        <p:spPr>
          <a:xfrm>
            <a:off x="7697251" y="2545803"/>
            <a:ext cx="2404271" cy="1073341"/>
          </a:xfrm>
          <a:prstGeom prst="curvedConnector3">
            <a:avLst>
              <a:gd name="adj1" fmla="val 109508"/>
            </a:avLst>
          </a:prstGeom>
          <a:ln>
            <a:solidFill>
              <a:srgbClr val="393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4C8CD6D-5AB6-4F74-886D-944918E7FDF3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rot="10800000" flipV="1">
            <a:off x="2012395" y="3655545"/>
            <a:ext cx="2489782" cy="1151780"/>
          </a:xfrm>
          <a:prstGeom prst="curvedConnector3">
            <a:avLst>
              <a:gd name="adj1" fmla="val 109182"/>
            </a:avLst>
          </a:prstGeom>
          <a:ln>
            <a:solidFill>
              <a:srgbClr val="393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59080BF-966F-4AAC-83E4-1190636DD220}"/>
              </a:ext>
            </a:extLst>
          </p:cNvPr>
          <p:cNvCxnSpPr>
            <a:stCxn id="15" idx="3"/>
            <a:endCxn id="19" idx="6"/>
          </p:cNvCxnSpPr>
          <p:nvPr/>
        </p:nvCxnSpPr>
        <p:spPr>
          <a:xfrm>
            <a:off x="7699838" y="4776837"/>
            <a:ext cx="2433011" cy="1140268"/>
          </a:xfrm>
          <a:prstGeom prst="curvedConnector3">
            <a:avLst>
              <a:gd name="adj1" fmla="val 109396"/>
            </a:avLst>
          </a:prstGeom>
          <a:ln>
            <a:solidFill>
              <a:srgbClr val="393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732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178083-2F4A-41F5-8243-21585F733A19}"/>
              </a:ext>
            </a:extLst>
          </p:cNvPr>
          <p:cNvSpPr txBox="1"/>
          <p:nvPr/>
        </p:nvSpPr>
        <p:spPr>
          <a:xfrm>
            <a:off x="1774143" y="1657326"/>
            <a:ext cx="86437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pc="300" dirty="0">
                <a:solidFill>
                  <a:srgbClr val="39302A"/>
                </a:solidFill>
                <a:latin typeface="Monument Extended Ultrabold" panose="00000900000000000000" pitchFamily="50" charset="0"/>
              </a:rPr>
              <a:t>TERIMA KASIH</a:t>
            </a:r>
            <a:endParaRPr lang="en-ID" sz="6600" b="1" spc="300" dirty="0">
              <a:solidFill>
                <a:srgbClr val="39302A"/>
              </a:solidFill>
              <a:latin typeface="Monument Extended Ultrabold" panose="000009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8D57E-B5D2-4F29-A6DD-253EC602940B}"/>
              </a:ext>
            </a:extLst>
          </p:cNvPr>
          <p:cNvSpPr txBox="1"/>
          <p:nvPr/>
        </p:nvSpPr>
        <p:spPr>
          <a:xfrm>
            <a:off x="4938298" y="1503437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600" dirty="0">
                <a:solidFill>
                  <a:srgbClr val="39302A"/>
                </a:solidFill>
                <a:latin typeface="Monument Extended" panose="00000500000000000000" pitchFamily="50" charset="0"/>
              </a:rPr>
              <a:t>SEKIAN DAN </a:t>
            </a:r>
            <a:endParaRPr lang="en-ID" sz="1400" b="1" spc="600" dirty="0">
              <a:solidFill>
                <a:srgbClr val="39302A"/>
              </a:solidFill>
              <a:latin typeface="Monument Extended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4FECA-0109-4BD5-8414-5530A7FD2D7A}"/>
              </a:ext>
            </a:extLst>
          </p:cNvPr>
          <p:cNvSpPr txBox="1"/>
          <p:nvPr/>
        </p:nvSpPr>
        <p:spPr>
          <a:xfrm>
            <a:off x="1892130" y="2638364"/>
            <a:ext cx="87857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0" b="1" spc="300" dirty="0">
                <a:solidFill>
                  <a:srgbClr val="39302A"/>
                </a:solidFill>
                <a:latin typeface="Monument Extended" panose="00000500000000000000" pitchFamily="50" charset="0"/>
              </a:rPr>
              <a:t>SEMOGA BERMANFAAT, JAGA DIRI ANDA DAN TETAP DIRUMAH AJA </a:t>
            </a:r>
            <a:endParaRPr lang="en-ID" sz="1020" b="1" spc="300" dirty="0">
              <a:solidFill>
                <a:srgbClr val="39302A"/>
              </a:solidFill>
              <a:latin typeface="Monument Extended" panose="00000500000000000000" pitchFamily="50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64E48C-FC5E-422C-A520-97991D72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55" y="3294758"/>
            <a:ext cx="4142934" cy="35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0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E8BAF-7419-48C0-9B6E-756EE0E48338}"/>
              </a:ext>
            </a:extLst>
          </p:cNvPr>
          <p:cNvSpPr/>
          <p:nvPr/>
        </p:nvSpPr>
        <p:spPr>
          <a:xfrm>
            <a:off x="3188433" y="786277"/>
            <a:ext cx="5718881" cy="935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Monument Extended" panose="00000500000000000000" pitchFamily="50" charset="0"/>
              </a:rPr>
              <a:t>KELOMPOK 9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Monument Extended" panose="00000500000000000000" pitchFamily="50" charset="0"/>
              </a:rPr>
              <a:t>KETAHANAN NASIONAL &amp; BELA NEGARA</a:t>
            </a:r>
            <a:endParaRPr lang="en-ID" sz="1400" dirty="0">
              <a:solidFill>
                <a:schemeClr val="accent1"/>
              </a:solidFill>
              <a:latin typeface="Monument Extended" panose="00000500000000000000" pitchFamily="50" charset="0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E10B760-031F-4615-9D06-56FE04DAE818}"/>
              </a:ext>
            </a:extLst>
          </p:cNvPr>
          <p:cNvSpPr/>
          <p:nvPr/>
        </p:nvSpPr>
        <p:spPr>
          <a:xfrm>
            <a:off x="6907923" y="2048087"/>
            <a:ext cx="1983475" cy="4640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Zidan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Herdiansyah</a:t>
            </a:r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2113191121</a:t>
            </a:r>
            <a:endParaRPr lang="en-ID" sz="1400" b="1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AB322-27FF-4BA9-B20D-7E5DD9EF89E0}"/>
              </a:ext>
            </a:extLst>
          </p:cNvPr>
          <p:cNvCxnSpPr>
            <a:cxnSpLocks/>
          </p:cNvCxnSpPr>
          <p:nvPr/>
        </p:nvCxnSpPr>
        <p:spPr>
          <a:xfrm>
            <a:off x="6034228" y="2040742"/>
            <a:ext cx="0" cy="3226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9BABF46-1D50-49D4-93BE-5BB45EA5CC9D}"/>
              </a:ext>
            </a:extLst>
          </p:cNvPr>
          <p:cNvSpPr/>
          <p:nvPr/>
        </p:nvSpPr>
        <p:spPr>
          <a:xfrm>
            <a:off x="3177059" y="2051497"/>
            <a:ext cx="1983475" cy="4640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Yunita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Fransiska</a:t>
            </a:r>
            <a:r>
              <a:rPr lang="en-US" sz="1400" b="1" dirty="0">
                <a:solidFill>
                  <a:schemeClr val="bg1"/>
                </a:solidFill>
              </a:rPr>
              <a:t> S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2113191102</a:t>
            </a:r>
            <a:endParaRPr lang="en-ID" sz="1400" b="1" dirty="0">
              <a:solidFill>
                <a:schemeClr val="bg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1372D56F-7417-44FC-91E3-BADDC071C914}"/>
              </a:ext>
            </a:extLst>
          </p:cNvPr>
          <p:cNvSpPr/>
          <p:nvPr/>
        </p:nvSpPr>
        <p:spPr>
          <a:xfrm>
            <a:off x="3177058" y="2972724"/>
            <a:ext cx="1983475" cy="4640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Alam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Nurzaman</a:t>
            </a:r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2113191108</a:t>
            </a:r>
            <a:endParaRPr lang="en-ID" sz="1400" b="1" dirty="0">
              <a:solidFill>
                <a:schemeClr val="bg1"/>
              </a:solidFill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0AA8CDF7-009E-401F-AC5F-236E0F948716}"/>
              </a:ext>
            </a:extLst>
          </p:cNvPr>
          <p:cNvSpPr/>
          <p:nvPr/>
        </p:nvSpPr>
        <p:spPr>
          <a:xfrm>
            <a:off x="3172517" y="3893951"/>
            <a:ext cx="1983475" cy="4640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Radzfin </a:t>
            </a:r>
            <a:r>
              <a:rPr lang="en-US" sz="1400" b="1" dirty="0" err="1">
                <a:solidFill>
                  <a:schemeClr val="bg1"/>
                </a:solidFill>
              </a:rPr>
              <a:t>Turfa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Sandya</a:t>
            </a:r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2113191109</a:t>
            </a:r>
            <a:endParaRPr lang="en-ID" sz="1400" b="1" dirty="0">
              <a:solidFill>
                <a:schemeClr val="bg1"/>
              </a:solidFill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E7087EE0-BD3F-4E6C-A840-0019375DA937}"/>
              </a:ext>
            </a:extLst>
          </p:cNvPr>
          <p:cNvSpPr/>
          <p:nvPr/>
        </p:nvSpPr>
        <p:spPr>
          <a:xfrm>
            <a:off x="3172516" y="4803234"/>
            <a:ext cx="1983475" cy="4640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Cece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Supriatna</a:t>
            </a:r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2113191115</a:t>
            </a:r>
            <a:endParaRPr lang="en-ID" sz="1400" b="1" dirty="0">
              <a:solidFill>
                <a:schemeClr val="bg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41525544-613E-4E79-8E05-EAFCA926C6FD}"/>
              </a:ext>
            </a:extLst>
          </p:cNvPr>
          <p:cNvSpPr/>
          <p:nvPr/>
        </p:nvSpPr>
        <p:spPr>
          <a:xfrm>
            <a:off x="6907923" y="2984668"/>
            <a:ext cx="1983475" cy="4640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Tini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Patmawati</a:t>
            </a:r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2113191131</a:t>
            </a:r>
            <a:endParaRPr lang="en-ID" sz="1400" b="1" dirty="0">
              <a:solidFill>
                <a:schemeClr val="bg1"/>
              </a:solidFill>
            </a:endParaRPr>
          </a:p>
        </p:txBody>
      </p:sp>
      <p:sp>
        <p:nvSpPr>
          <p:cNvPr id="23" name="Diagonal Stripe 22">
            <a:extLst>
              <a:ext uri="{FF2B5EF4-FFF2-40B4-BE49-F238E27FC236}">
                <a16:creationId xmlns:a16="http://schemas.microsoft.com/office/drawing/2014/main" id="{A4F2D220-45FE-4566-A1AA-519B52D7BA74}"/>
              </a:ext>
            </a:extLst>
          </p:cNvPr>
          <p:cNvSpPr/>
          <p:nvPr/>
        </p:nvSpPr>
        <p:spPr>
          <a:xfrm rot="10800000">
            <a:off x="9967418" y="5220269"/>
            <a:ext cx="2224582" cy="163773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49338A7B-52CC-4B35-8DF2-E3941228958D}"/>
              </a:ext>
            </a:extLst>
          </p:cNvPr>
          <p:cNvSpPr/>
          <p:nvPr/>
        </p:nvSpPr>
        <p:spPr>
          <a:xfrm>
            <a:off x="6907923" y="3893951"/>
            <a:ext cx="1983475" cy="4640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M. </a:t>
            </a:r>
            <a:r>
              <a:rPr lang="en-US" sz="1400" b="1" dirty="0" err="1">
                <a:solidFill>
                  <a:schemeClr val="bg1"/>
                </a:solidFill>
              </a:rPr>
              <a:t>Ath</a:t>
            </a:r>
            <a:r>
              <a:rPr lang="en-US" sz="1400" b="1" dirty="0">
                <a:solidFill>
                  <a:schemeClr val="bg1"/>
                </a:solidFill>
              </a:rPr>
              <a:t> - </a:t>
            </a:r>
            <a:r>
              <a:rPr lang="en-US" sz="1400" b="1" dirty="0" err="1">
                <a:solidFill>
                  <a:schemeClr val="bg1"/>
                </a:solidFill>
              </a:rPr>
              <a:t>Thariq</a:t>
            </a:r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2113191132</a:t>
            </a:r>
            <a:endParaRPr lang="en-ID" sz="1400" b="1" dirty="0">
              <a:solidFill>
                <a:schemeClr val="bg1"/>
              </a:solidFill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C4E69C28-B6C8-4CF7-A32A-100EDB143F80}"/>
              </a:ext>
            </a:extLst>
          </p:cNvPr>
          <p:cNvSpPr/>
          <p:nvPr/>
        </p:nvSpPr>
        <p:spPr>
          <a:xfrm>
            <a:off x="6907923" y="4803234"/>
            <a:ext cx="1983475" cy="4640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Dewi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Febrima</a:t>
            </a:r>
            <a:r>
              <a:rPr lang="en-US" sz="1400" b="1" dirty="0">
                <a:solidFill>
                  <a:schemeClr val="bg1"/>
                </a:solidFill>
              </a:rPr>
              <a:t> R.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2113191133</a:t>
            </a:r>
            <a:endParaRPr lang="en-ID" sz="1400" b="1" dirty="0">
              <a:solidFill>
                <a:schemeClr val="bg1"/>
              </a:solidFill>
            </a:endParaRP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D38F65D3-B3B0-4EF5-B899-261A94515DBC}"/>
              </a:ext>
            </a:extLst>
          </p:cNvPr>
          <p:cNvSpPr/>
          <p:nvPr/>
        </p:nvSpPr>
        <p:spPr>
          <a:xfrm>
            <a:off x="3181601" y="2062252"/>
            <a:ext cx="1983475" cy="4640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Yunita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Fransiska</a:t>
            </a:r>
            <a:r>
              <a:rPr lang="en-US" sz="1400" b="1" dirty="0">
                <a:solidFill>
                  <a:schemeClr val="bg1"/>
                </a:solidFill>
              </a:rPr>
              <a:t> S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2113191102</a:t>
            </a:r>
            <a:endParaRPr lang="en-ID" sz="1400" b="1" dirty="0">
              <a:solidFill>
                <a:schemeClr val="bg1"/>
              </a:solidFill>
            </a:endParaRP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02A06A09-7A10-4ED4-BDF2-241641527E44}"/>
              </a:ext>
            </a:extLst>
          </p:cNvPr>
          <p:cNvSpPr/>
          <p:nvPr/>
        </p:nvSpPr>
        <p:spPr>
          <a:xfrm>
            <a:off x="3181600" y="2983479"/>
            <a:ext cx="1983475" cy="4640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Alam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Nurzaman</a:t>
            </a:r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2113191108</a:t>
            </a:r>
            <a:endParaRPr lang="en-ID" sz="1400" b="1" dirty="0">
              <a:solidFill>
                <a:schemeClr val="bg1"/>
              </a:solidFill>
            </a:endParaRP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030BBED1-BEB8-491D-A855-1A1D841993F1}"/>
              </a:ext>
            </a:extLst>
          </p:cNvPr>
          <p:cNvSpPr/>
          <p:nvPr/>
        </p:nvSpPr>
        <p:spPr>
          <a:xfrm>
            <a:off x="3177059" y="3904706"/>
            <a:ext cx="1983475" cy="4640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Radzfin </a:t>
            </a:r>
            <a:r>
              <a:rPr lang="en-US" sz="1400" b="1" dirty="0" err="1">
                <a:solidFill>
                  <a:schemeClr val="bg1"/>
                </a:solidFill>
              </a:rPr>
              <a:t>Turfa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Sandya</a:t>
            </a:r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2113191109</a:t>
            </a:r>
            <a:endParaRPr lang="en-ID" sz="1400" b="1" dirty="0">
              <a:solidFill>
                <a:schemeClr val="bg1"/>
              </a:solidFill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E58B4A05-50DB-40C1-868B-0AEA6C876092}"/>
              </a:ext>
            </a:extLst>
          </p:cNvPr>
          <p:cNvSpPr/>
          <p:nvPr/>
        </p:nvSpPr>
        <p:spPr>
          <a:xfrm>
            <a:off x="3177058" y="4813989"/>
            <a:ext cx="1983475" cy="4640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Cece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Supriatna</a:t>
            </a:r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2113191115</a:t>
            </a:r>
            <a:endParaRPr lang="en-ID" sz="1400" b="1" dirty="0">
              <a:solidFill>
                <a:schemeClr val="bg1"/>
              </a:solidFill>
            </a:endParaRPr>
          </a:p>
        </p:txBody>
      </p:sp>
      <p:sp>
        <p:nvSpPr>
          <p:cNvPr id="42" name="Diagonal Stripe 41">
            <a:extLst>
              <a:ext uri="{FF2B5EF4-FFF2-40B4-BE49-F238E27FC236}">
                <a16:creationId xmlns:a16="http://schemas.microsoft.com/office/drawing/2014/main" id="{BF07F1EE-96A8-4085-A87D-DD5950ACD2B9}"/>
              </a:ext>
            </a:extLst>
          </p:cNvPr>
          <p:cNvSpPr/>
          <p:nvPr/>
        </p:nvSpPr>
        <p:spPr>
          <a:xfrm>
            <a:off x="-1" y="0"/>
            <a:ext cx="2310063" cy="1892969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84F98EE9-6F78-4BBD-9EE7-079AB9631D81}"/>
              </a:ext>
            </a:extLst>
          </p:cNvPr>
          <p:cNvSpPr/>
          <p:nvPr/>
        </p:nvSpPr>
        <p:spPr>
          <a:xfrm>
            <a:off x="5056135" y="5630541"/>
            <a:ext cx="1983475" cy="4640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M. Naufal S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2113181077</a:t>
            </a:r>
            <a:endParaRPr lang="en-ID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6F7A5306-6142-4BB1-A0C0-8A734C101CCB}"/>
              </a:ext>
            </a:extLst>
          </p:cNvPr>
          <p:cNvSpPr/>
          <p:nvPr/>
        </p:nvSpPr>
        <p:spPr>
          <a:xfrm>
            <a:off x="6096000" y="1411705"/>
            <a:ext cx="513347" cy="513347"/>
          </a:xfrm>
          <a:prstGeom prst="ellipse">
            <a:avLst/>
          </a:prstGeom>
          <a:solidFill>
            <a:srgbClr val="3930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8E484-870E-486F-BA2C-FF43C1A0CEFB}"/>
              </a:ext>
            </a:extLst>
          </p:cNvPr>
          <p:cNvSpPr txBox="1"/>
          <p:nvPr/>
        </p:nvSpPr>
        <p:spPr>
          <a:xfrm>
            <a:off x="6753726" y="1375990"/>
            <a:ext cx="4090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DEFINISI KETAHANAN NASIONAL </a:t>
            </a:r>
          </a:p>
          <a:p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DAN BELA NEGARA</a:t>
            </a:r>
            <a:endParaRPr lang="en-ID" sz="16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3C338A-6569-4362-8F0C-FD46107290C3}"/>
              </a:ext>
            </a:extLst>
          </p:cNvPr>
          <p:cNvSpPr/>
          <p:nvPr/>
        </p:nvSpPr>
        <p:spPr>
          <a:xfrm>
            <a:off x="6096000" y="2334126"/>
            <a:ext cx="513347" cy="513347"/>
          </a:xfrm>
          <a:prstGeom prst="ellipse">
            <a:avLst/>
          </a:prstGeom>
          <a:solidFill>
            <a:srgbClr val="3930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50C97-4A87-4D18-A258-04E7725F5447}"/>
              </a:ext>
            </a:extLst>
          </p:cNvPr>
          <p:cNvSpPr txBox="1"/>
          <p:nvPr/>
        </p:nvSpPr>
        <p:spPr>
          <a:xfrm>
            <a:off x="6753726" y="2298411"/>
            <a:ext cx="460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TUJUAN DAN FUNGSI KETAHANAN NASIONAL DAN BELA NEGARA</a:t>
            </a:r>
            <a:endParaRPr lang="en-ID" sz="16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991C63-C767-43C6-967E-4BBAC76794CA}"/>
              </a:ext>
            </a:extLst>
          </p:cNvPr>
          <p:cNvSpPr/>
          <p:nvPr/>
        </p:nvSpPr>
        <p:spPr>
          <a:xfrm>
            <a:off x="6096000" y="3256547"/>
            <a:ext cx="513347" cy="513347"/>
          </a:xfrm>
          <a:prstGeom prst="ellipse">
            <a:avLst/>
          </a:prstGeom>
          <a:solidFill>
            <a:srgbClr val="3930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11C61-AF7E-4EE9-A030-E9623D71285C}"/>
              </a:ext>
            </a:extLst>
          </p:cNvPr>
          <p:cNvSpPr txBox="1"/>
          <p:nvPr/>
        </p:nvSpPr>
        <p:spPr>
          <a:xfrm>
            <a:off x="6753726" y="3220832"/>
            <a:ext cx="4090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UNSUR </a:t>
            </a:r>
            <a:r>
              <a:rPr lang="en-US" sz="1600" b="1" dirty="0" err="1">
                <a:solidFill>
                  <a:schemeClr val="tx2">
                    <a:lumMod val="25000"/>
                  </a:schemeClr>
                </a:solidFill>
              </a:rPr>
              <a:t>UNSUR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 KETAHANAN NASIONAL </a:t>
            </a:r>
          </a:p>
          <a:p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DAN BELA NEGARA</a:t>
            </a:r>
            <a:endParaRPr lang="en-ID" sz="16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87FA4D-E542-483E-8722-1F5B94B888B7}"/>
              </a:ext>
            </a:extLst>
          </p:cNvPr>
          <p:cNvSpPr/>
          <p:nvPr/>
        </p:nvSpPr>
        <p:spPr>
          <a:xfrm>
            <a:off x="6096000" y="4178968"/>
            <a:ext cx="513347" cy="513347"/>
          </a:xfrm>
          <a:prstGeom prst="ellipse">
            <a:avLst/>
          </a:prstGeom>
          <a:solidFill>
            <a:srgbClr val="3930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E20278-A27D-4ECC-914A-E367445F1B1E}"/>
              </a:ext>
            </a:extLst>
          </p:cNvPr>
          <p:cNvSpPr txBox="1"/>
          <p:nvPr/>
        </p:nvSpPr>
        <p:spPr>
          <a:xfrm>
            <a:off x="6753726" y="4143253"/>
            <a:ext cx="431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RUANG LINGKUP KETAHANAN NASIONAL </a:t>
            </a:r>
          </a:p>
          <a:p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DAN BELA NEGARA</a:t>
            </a:r>
            <a:endParaRPr lang="en-ID" sz="16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F34301-25A1-431A-9725-3E4371CCE93D}"/>
              </a:ext>
            </a:extLst>
          </p:cNvPr>
          <p:cNvSpPr/>
          <p:nvPr/>
        </p:nvSpPr>
        <p:spPr>
          <a:xfrm>
            <a:off x="6096000" y="5065676"/>
            <a:ext cx="513347" cy="513347"/>
          </a:xfrm>
          <a:prstGeom prst="ellipse">
            <a:avLst/>
          </a:prstGeom>
          <a:solidFill>
            <a:srgbClr val="3930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B8CFD9-E065-4C66-8915-9A536EE128C9}"/>
              </a:ext>
            </a:extLst>
          </p:cNvPr>
          <p:cNvSpPr txBox="1"/>
          <p:nvPr/>
        </p:nvSpPr>
        <p:spPr>
          <a:xfrm>
            <a:off x="6753726" y="5029961"/>
            <a:ext cx="4090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SISTEM KETAHANAN NASIONAL </a:t>
            </a:r>
          </a:p>
          <a:p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DAN BELA NEGARA</a:t>
            </a:r>
            <a:endParaRPr lang="en-ID" sz="16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7EB5E58B-4138-4800-BCFE-B185FF699EE1}"/>
              </a:ext>
            </a:extLst>
          </p:cNvPr>
          <p:cNvSpPr/>
          <p:nvPr/>
        </p:nvSpPr>
        <p:spPr>
          <a:xfrm>
            <a:off x="0" y="1"/>
            <a:ext cx="5309937" cy="6858000"/>
          </a:xfrm>
          <a:prstGeom prst="flowChartProcess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2425"/>
            <a:r>
              <a:rPr lang="en-US" sz="4400" spc="600" dirty="0"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Monument Extended Ultrabold" panose="00000900000000000000" pitchFamily="50" charset="0"/>
              </a:rPr>
              <a:t>MATERI YANG AKAN DIBAHAS</a:t>
            </a:r>
            <a:endParaRPr lang="en-ID" sz="4400" spc="600" dirty="0"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Monument Extended Ul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3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06CB-D8B8-4691-967F-7D5AFA78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11" y="13648"/>
            <a:ext cx="12004167" cy="1463809"/>
          </a:xfrm>
        </p:spPr>
        <p:txBody>
          <a:bodyPr/>
          <a:lstStyle/>
          <a:p>
            <a:r>
              <a:rPr lang="en-US" sz="3200" b="0" spc="600" dirty="0">
                <a:solidFill>
                  <a:srgbClr val="39302A"/>
                </a:solidFill>
                <a:latin typeface="Monument Extended Ultrabold" panose="00000900000000000000" pitchFamily="50" charset="0"/>
              </a:rPr>
              <a:t>DEFINISI KETAHANAN NASIONAL DAN BELA NEGARA</a:t>
            </a:r>
            <a:endParaRPr lang="en-ID" sz="3200" b="0" spc="600" dirty="0">
              <a:solidFill>
                <a:srgbClr val="39302A"/>
              </a:solidFill>
              <a:latin typeface="Monument Extended Ultrabold" panose="000009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0FDD26-3CD2-40AB-AF48-D3DBE8E62367}"/>
              </a:ext>
            </a:extLst>
          </p:cNvPr>
          <p:cNvSpPr txBox="1"/>
          <p:nvPr/>
        </p:nvSpPr>
        <p:spPr>
          <a:xfrm>
            <a:off x="443913" y="3557308"/>
            <a:ext cx="8725229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b="1" dirty="0" err="1">
                <a:solidFill>
                  <a:schemeClr val="accent1"/>
                </a:solidFill>
              </a:rPr>
              <a:t>Yaitu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kondisi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dinamis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bangsa</a:t>
            </a:r>
            <a:r>
              <a:rPr lang="en-ID" b="1" dirty="0">
                <a:solidFill>
                  <a:schemeClr val="accent1"/>
                </a:solidFill>
              </a:rPr>
              <a:t> Indonesia yang </a:t>
            </a:r>
            <a:r>
              <a:rPr lang="en-ID" b="1" dirty="0" err="1">
                <a:solidFill>
                  <a:schemeClr val="accent1"/>
                </a:solidFill>
              </a:rPr>
              <a:t>meliputi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segenap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aspek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kehidupan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nasional</a:t>
            </a:r>
            <a:r>
              <a:rPr lang="en-ID" b="1" dirty="0">
                <a:solidFill>
                  <a:schemeClr val="accent1"/>
                </a:solidFill>
              </a:rPr>
              <a:t> yang </a:t>
            </a:r>
            <a:r>
              <a:rPr lang="en-ID" b="1" dirty="0" err="1">
                <a:solidFill>
                  <a:schemeClr val="accent1"/>
                </a:solidFill>
              </a:rPr>
              <a:t>terintegrasi</a:t>
            </a:r>
            <a:r>
              <a:rPr lang="en-ID" b="1" dirty="0">
                <a:solidFill>
                  <a:schemeClr val="accent1"/>
                </a:solidFill>
              </a:rPr>
              <a:t>, </a:t>
            </a:r>
            <a:r>
              <a:rPr lang="en-ID" b="1" dirty="0" err="1">
                <a:solidFill>
                  <a:schemeClr val="accent1"/>
                </a:solidFill>
              </a:rPr>
              <a:t>kesatuan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menyeluruh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dalam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kehidupan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nasional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suatu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bangsa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baik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unsur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sosial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maupun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alamiah</a:t>
            </a:r>
            <a:r>
              <a:rPr lang="en-ID" b="1" dirty="0">
                <a:solidFill>
                  <a:schemeClr val="accent1"/>
                </a:solidFill>
              </a:rPr>
              <a:t>, </a:t>
            </a:r>
            <a:r>
              <a:rPr lang="en-ID" b="1" dirty="0" err="1">
                <a:solidFill>
                  <a:schemeClr val="accent1"/>
                </a:solidFill>
              </a:rPr>
              <a:t>baik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bersifat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potensional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maupun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fungsional</a:t>
            </a:r>
            <a:r>
              <a:rPr lang="en-ID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75D69-5A1B-4D27-B138-B633B6A2A618}"/>
              </a:ext>
            </a:extLst>
          </p:cNvPr>
          <p:cNvSpPr txBox="1"/>
          <p:nvPr/>
        </p:nvSpPr>
        <p:spPr>
          <a:xfrm>
            <a:off x="443911" y="2474893"/>
            <a:ext cx="11524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>
                <a:solidFill>
                  <a:schemeClr val="accent1"/>
                </a:solidFill>
                <a:latin typeface="Monument Extended Ultrabold" panose="00000900000000000000" pitchFamily="50" charset="0"/>
              </a:rPr>
              <a:t>APA ITU</a:t>
            </a:r>
          </a:p>
          <a:p>
            <a:r>
              <a:rPr lang="en-US" sz="2800" spc="600" dirty="0">
                <a:solidFill>
                  <a:schemeClr val="accent1"/>
                </a:solidFill>
                <a:latin typeface="Monument Extended Ultrabold" panose="00000900000000000000" pitchFamily="50" charset="0"/>
              </a:rPr>
              <a:t>KETAHANAN NASIONAL</a:t>
            </a:r>
            <a:endParaRPr lang="en-ID" sz="2800" spc="600" dirty="0">
              <a:solidFill>
                <a:schemeClr val="accent1"/>
              </a:solidFill>
              <a:latin typeface="Monument Extended Ultrabold" panose="000009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074DF-1931-4C71-B58B-C8A231301691}"/>
              </a:ext>
            </a:extLst>
          </p:cNvPr>
          <p:cNvSpPr txBox="1"/>
          <p:nvPr/>
        </p:nvSpPr>
        <p:spPr>
          <a:xfrm>
            <a:off x="7806282" y="1978925"/>
            <a:ext cx="165365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 spc="300" dirty="0">
                <a:ln>
                  <a:solidFill>
                    <a:schemeClr val="accent1"/>
                  </a:solidFill>
                </a:ln>
                <a:noFill/>
                <a:latin typeface="Monument Extended" panose="00000500000000000000" pitchFamily="50" charset="0"/>
              </a:rPr>
              <a:t>?</a:t>
            </a:r>
            <a:endParaRPr lang="en-ID" sz="7200" spc="300" dirty="0">
              <a:ln>
                <a:solidFill>
                  <a:schemeClr val="accent1"/>
                </a:solidFill>
              </a:ln>
              <a:noFill/>
              <a:latin typeface="Monument Extended" panose="00000500000000000000" pitchFamily="50" charset="0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88C962F-3A8C-4E64-93A5-E0C095840DDA}"/>
              </a:ext>
            </a:extLst>
          </p:cNvPr>
          <p:cNvSpPr/>
          <p:nvPr/>
        </p:nvSpPr>
        <p:spPr>
          <a:xfrm>
            <a:off x="224050" y="2282168"/>
            <a:ext cx="11743900" cy="362810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C51D68BF-6D1E-4EAE-82E0-B7A5AED312DA}"/>
              </a:ext>
            </a:extLst>
          </p:cNvPr>
          <p:cNvSpPr/>
          <p:nvPr/>
        </p:nvSpPr>
        <p:spPr>
          <a:xfrm>
            <a:off x="1614243" y="6213515"/>
            <a:ext cx="491320" cy="43672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FFD3DFD7-54B5-4297-BEA5-408BFB6DE4CB}"/>
              </a:ext>
            </a:extLst>
          </p:cNvPr>
          <p:cNvSpPr/>
          <p:nvPr/>
        </p:nvSpPr>
        <p:spPr>
          <a:xfrm>
            <a:off x="1029077" y="6213515"/>
            <a:ext cx="491320" cy="43672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7CBE976-409C-4F9E-8BAC-D6009D5FC6C2}"/>
              </a:ext>
            </a:extLst>
          </p:cNvPr>
          <p:cNvSpPr/>
          <p:nvPr/>
        </p:nvSpPr>
        <p:spPr>
          <a:xfrm>
            <a:off x="443911" y="6213514"/>
            <a:ext cx="491320" cy="43672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Chord 10">
            <a:extLst>
              <a:ext uri="{FF2B5EF4-FFF2-40B4-BE49-F238E27FC236}">
                <a16:creationId xmlns:a16="http://schemas.microsoft.com/office/drawing/2014/main" id="{4E39EEC4-2FD0-4124-875F-4CCD06440295}"/>
              </a:ext>
            </a:extLst>
          </p:cNvPr>
          <p:cNvSpPr/>
          <p:nvPr/>
        </p:nvSpPr>
        <p:spPr>
          <a:xfrm rot="6753887">
            <a:off x="9190415" y="4706178"/>
            <a:ext cx="3043989" cy="3163062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FB4D0E-9F8D-42D7-A2A3-FC465EA19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534" y="2833283"/>
            <a:ext cx="3291847" cy="402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7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77440C-FD54-42A4-AC35-FC2C04FC7EBF}"/>
              </a:ext>
            </a:extLst>
          </p:cNvPr>
          <p:cNvSpPr txBox="1"/>
          <p:nvPr/>
        </p:nvSpPr>
        <p:spPr>
          <a:xfrm>
            <a:off x="457559" y="665125"/>
            <a:ext cx="5638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>
                <a:solidFill>
                  <a:srgbClr val="39302A"/>
                </a:solidFill>
                <a:latin typeface="Monument Extended Ultrabold" panose="00000900000000000000" pitchFamily="50" charset="0"/>
              </a:rPr>
              <a:t>LALU, APA ITU</a:t>
            </a:r>
          </a:p>
          <a:p>
            <a:r>
              <a:rPr lang="en-US" sz="2800" spc="600" dirty="0">
                <a:solidFill>
                  <a:srgbClr val="39302A"/>
                </a:solidFill>
                <a:latin typeface="Monument Extended Ultrabold" panose="00000900000000000000" pitchFamily="50" charset="0"/>
              </a:rPr>
              <a:t>BELA NEGARA </a:t>
            </a:r>
            <a:endParaRPr lang="en-ID" sz="2800" spc="600" dirty="0">
              <a:solidFill>
                <a:srgbClr val="39302A"/>
              </a:solidFill>
              <a:latin typeface="Monument Extended Ultrabold" panose="000009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0D124-6E43-4572-BEA9-482EB9F85056}"/>
              </a:ext>
            </a:extLst>
          </p:cNvPr>
          <p:cNvSpPr txBox="1"/>
          <p:nvPr/>
        </p:nvSpPr>
        <p:spPr>
          <a:xfrm>
            <a:off x="5269173" y="109182"/>
            <a:ext cx="1653653" cy="1658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400" spc="300" dirty="0">
                <a:ln>
                  <a:solidFill>
                    <a:schemeClr val="tx2">
                      <a:lumMod val="25000"/>
                    </a:schemeClr>
                  </a:solidFill>
                </a:ln>
                <a:noFill/>
                <a:latin typeface="Monument Extended" panose="00000500000000000000" pitchFamily="50" charset="0"/>
              </a:rPr>
              <a:t>?</a:t>
            </a:r>
            <a:endParaRPr lang="en-ID" sz="7400" spc="300" dirty="0">
              <a:ln>
                <a:solidFill>
                  <a:schemeClr val="tx2">
                    <a:lumMod val="25000"/>
                  </a:schemeClr>
                </a:solidFill>
              </a:ln>
              <a:noFill/>
              <a:latin typeface="Monument Extended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4A957-F6B1-4D4F-827E-6C231955955F}"/>
              </a:ext>
            </a:extLst>
          </p:cNvPr>
          <p:cNvSpPr txBox="1"/>
          <p:nvPr/>
        </p:nvSpPr>
        <p:spPr>
          <a:xfrm>
            <a:off x="457560" y="1856762"/>
            <a:ext cx="8365598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b="1" dirty="0">
                <a:solidFill>
                  <a:schemeClr val="tx2">
                    <a:lumMod val="25000"/>
                  </a:schemeClr>
                </a:solidFill>
              </a:rPr>
              <a:t>Bela Negara </a:t>
            </a:r>
            <a:r>
              <a:rPr lang="en-ID" b="1" dirty="0" err="1">
                <a:solidFill>
                  <a:schemeClr val="tx2">
                    <a:lumMod val="25000"/>
                  </a:schemeClr>
                </a:solidFill>
              </a:rPr>
              <a:t>adalah</a:t>
            </a:r>
            <a:r>
              <a:rPr lang="en-ID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2">
                    <a:lumMod val="25000"/>
                  </a:schemeClr>
                </a:solidFill>
              </a:rPr>
              <a:t>tekad</a:t>
            </a:r>
            <a:r>
              <a:rPr lang="en-ID" b="1" dirty="0">
                <a:solidFill>
                  <a:schemeClr val="tx2">
                    <a:lumMod val="25000"/>
                  </a:schemeClr>
                </a:solidFill>
              </a:rPr>
              <a:t>, </a:t>
            </a:r>
            <a:r>
              <a:rPr lang="en-ID" b="1" dirty="0" err="1">
                <a:solidFill>
                  <a:schemeClr val="tx2">
                    <a:lumMod val="25000"/>
                  </a:schemeClr>
                </a:solidFill>
              </a:rPr>
              <a:t>sikap</a:t>
            </a:r>
            <a:r>
              <a:rPr lang="en-ID" b="1" dirty="0">
                <a:solidFill>
                  <a:schemeClr val="tx2">
                    <a:lumMod val="25000"/>
                  </a:schemeClr>
                </a:solidFill>
              </a:rPr>
              <a:t>, dan </a:t>
            </a:r>
            <a:r>
              <a:rPr lang="en-ID" b="1" dirty="0" err="1">
                <a:solidFill>
                  <a:schemeClr val="tx2">
                    <a:lumMod val="25000"/>
                  </a:schemeClr>
                </a:solidFill>
              </a:rPr>
              <a:t>perilaku</a:t>
            </a:r>
            <a:r>
              <a:rPr lang="en-ID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2">
                    <a:lumMod val="25000"/>
                  </a:schemeClr>
                </a:solidFill>
              </a:rPr>
              <a:t>warga</a:t>
            </a:r>
            <a:r>
              <a:rPr lang="en-ID" b="1" dirty="0">
                <a:solidFill>
                  <a:schemeClr val="tx2">
                    <a:lumMod val="25000"/>
                  </a:schemeClr>
                </a:solidFill>
              </a:rPr>
              <a:t> negara yang </a:t>
            </a:r>
            <a:r>
              <a:rPr lang="en-ID" b="1" dirty="0" err="1">
                <a:solidFill>
                  <a:schemeClr val="tx2">
                    <a:lumMod val="25000"/>
                  </a:schemeClr>
                </a:solidFill>
              </a:rPr>
              <a:t>dilakukan</a:t>
            </a:r>
            <a:r>
              <a:rPr lang="en-ID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2">
                    <a:lumMod val="25000"/>
                  </a:schemeClr>
                </a:solidFill>
              </a:rPr>
              <a:t>secara</a:t>
            </a:r>
            <a:r>
              <a:rPr lang="en-ID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2">
                    <a:lumMod val="25000"/>
                  </a:schemeClr>
                </a:solidFill>
              </a:rPr>
              <a:t>teratur</a:t>
            </a:r>
            <a:r>
              <a:rPr lang="en-ID" b="1" dirty="0">
                <a:solidFill>
                  <a:schemeClr val="tx2">
                    <a:lumMod val="25000"/>
                  </a:schemeClr>
                </a:solidFill>
              </a:rPr>
              <a:t>, </a:t>
            </a:r>
            <a:r>
              <a:rPr lang="en-ID" b="1" dirty="0" err="1">
                <a:solidFill>
                  <a:schemeClr val="tx2">
                    <a:lumMod val="25000"/>
                  </a:schemeClr>
                </a:solidFill>
              </a:rPr>
              <a:t>menyeluruh</a:t>
            </a:r>
            <a:r>
              <a:rPr lang="en-ID" b="1" dirty="0">
                <a:solidFill>
                  <a:schemeClr val="tx2">
                    <a:lumMod val="25000"/>
                  </a:schemeClr>
                </a:solidFill>
              </a:rPr>
              <a:t>, dan </a:t>
            </a:r>
            <a:r>
              <a:rPr lang="en-ID" b="1" dirty="0" err="1">
                <a:solidFill>
                  <a:schemeClr val="tx2">
                    <a:lumMod val="25000"/>
                  </a:schemeClr>
                </a:solidFill>
              </a:rPr>
              <a:t>terpadu</a:t>
            </a:r>
            <a:r>
              <a:rPr lang="en-ID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2">
                    <a:lumMod val="25000"/>
                  </a:schemeClr>
                </a:solidFill>
              </a:rPr>
              <a:t>serta</a:t>
            </a:r>
            <a:r>
              <a:rPr lang="en-ID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2">
                    <a:lumMod val="25000"/>
                  </a:schemeClr>
                </a:solidFill>
              </a:rPr>
              <a:t>dijiwai</a:t>
            </a:r>
            <a:r>
              <a:rPr lang="en-ID" b="1" dirty="0">
                <a:solidFill>
                  <a:schemeClr val="tx2">
                    <a:lumMod val="25000"/>
                  </a:schemeClr>
                </a:solidFill>
              </a:rPr>
              <a:t> oleh </a:t>
            </a:r>
            <a:r>
              <a:rPr lang="en-ID" b="1" dirty="0" err="1">
                <a:solidFill>
                  <a:schemeClr val="tx2">
                    <a:lumMod val="25000"/>
                  </a:schemeClr>
                </a:solidFill>
              </a:rPr>
              <a:t>kecintaan</a:t>
            </a:r>
            <a:r>
              <a:rPr lang="en-ID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2">
                    <a:lumMod val="25000"/>
                  </a:schemeClr>
                </a:solidFill>
              </a:rPr>
              <a:t>kepada</a:t>
            </a:r>
            <a:r>
              <a:rPr lang="en-ID" b="1" dirty="0">
                <a:solidFill>
                  <a:schemeClr val="tx2">
                    <a:lumMod val="25000"/>
                  </a:schemeClr>
                </a:solidFill>
              </a:rPr>
              <a:t> NKRI </a:t>
            </a:r>
            <a:r>
              <a:rPr lang="en-ID" b="1" dirty="0" err="1">
                <a:solidFill>
                  <a:schemeClr val="tx2">
                    <a:lumMod val="25000"/>
                  </a:schemeClr>
                </a:solidFill>
              </a:rPr>
              <a:t>berdasarkan</a:t>
            </a:r>
            <a:r>
              <a:rPr lang="en-ID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2">
                    <a:lumMod val="25000"/>
                  </a:schemeClr>
                </a:solidFill>
              </a:rPr>
              <a:t>pancasila</a:t>
            </a:r>
            <a:r>
              <a:rPr lang="en-ID" b="1" dirty="0">
                <a:solidFill>
                  <a:schemeClr val="tx2">
                    <a:lumMod val="25000"/>
                  </a:schemeClr>
                </a:solidFill>
              </a:rPr>
              <a:t> dan UUD 1945 </a:t>
            </a:r>
            <a:r>
              <a:rPr lang="en-ID" b="1" dirty="0" err="1">
                <a:solidFill>
                  <a:schemeClr val="tx2">
                    <a:lumMod val="25000"/>
                  </a:schemeClr>
                </a:solidFill>
              </a:rPr>
              <a:t>dalam</a:t>
            </a:r>
            <a:r>
              <a:rPr lang="en-ID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2">
                    <a:lumMod val="25000"/>
                  </a:schemeClr>
                </a:solidFill>
              </a:rPr>
              <a:t>menjamin</a:t>
            </a:r>
            <a:r>
              <a:rPr lang="en-ID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2">
                    <a:lumMod val="25000"/>
                  </a:schemeClr>
                </a:solidFill>
              </a:rPr>
              <a:t>kelangsungan</a:t>
            </a:r>
            <a:r>
              <a:rPr lang="en-ID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2">
                    <a:lumMod val="25000"/>
                  </a:schemeClr>
                </a:solidFill>
              </a:rPr>
              <a:t>hidup</a:t>
            </a:r>
            <a:r>
              <a:rPr lang="en-ID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2">
                    <a:lumMod val="25000"/>
                  </a:schemeClr>
                </a:solidFill>
              </a:rPr>
              <a:t>Bangsa</a:t>
            </a:r>
            <a:r>
              <a:rPr lang="en-ID" b="1" dirty="0">
                <a:solidFill>
                  <a:schemeClr val="tx2">
                    <a:lumMod val="25000"/>
                  </a:schemeClr>
                </a:solidFill>
              </a:rPr>
              <a:t> dan Negara.</a:t>
            </a:r>
          </a:p>
        </p:txBody>
      </p:sp>
      <p:sp>
        <p:nvSpPr>
          <p:cNvPr id="7" name="Diagonal Stripe 6">
            <a:extLst>
              <a:ext uri="{FF2B5EF4-FFF2-40B4-BE49-F238E27FC236}">
                <a16:creationId xmlns:a16="http://schemas.microsoft.com/office/drawing/2014/main" id="{D075B175-A075-45E1-9824-07D053508095}"/>
              </a:ext>
            </a:extLst>
          </p:cNvPr>
          <p:cNvSpPr/>
          <p:nvPr/>
        </p:nvSpPr>
        <p:spPr>
          <a:xfrm flipH="1">
            <a:off x="9653516" y="0"/>
            <a:ext cx="2538484" cy="2098343"/>
          </a:xfrm>
          <a:prstGeom prst="diagStripe">
            <a:avLst/>
          </a:prstGeom>
          <a:solidFill>
            <a:srgbClr val="3930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0A7BC687-16A9-4932-90CB-413DCA861AF5}"/>
              </a:ext>
            </a:extLst>
          </p:cNvPr>
          <p:cNvSpPr/>
          <p:nvPr/>
        </p:nvSpPr>
        <p:spPr>
          <a:xfrm>
            <a:off x="1627891" y="6192876"/>
            <a:ext cx="447212" cy="43672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38E7B6B2-59F8-40CB-BD27-7816B8F73830}"/>
              </a:ext>
            </a:extLst>
          </p:cNvPr>
          <p:cNvSpPr/>
          <p:nvPr/>
        </p:nvSpPr>
        <p:spPr>
          <a:xfrm>
            <a:off x="1042725" y="6192876"/>
            <a:ext cx="447212" cy="43672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3D04C2B0-26EF-461F-87D2-97F3EB3A95E7}"/>
              </a:ext>
            </a:extLst>
          </p:cNvPr>
          <p:cNvSpPr/>
          <p:nvPr/>
        </p:nvSpPr>
        <p:spPr>
          <a:xfrm>
            <a:off x="457559" y="6192875"/>
            <a:ext cx="447212" cy="43672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31EA5-4B74-4019-9D26-57BE8508F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72" y="938255"/>
            <a:ext cx="5883215" cy="73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4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710C5BBF-7B75-41BC-9E65-33BEE4FA1B90}"/>
              </a:ext>
            </a:extLst>
          </p:cNvPr>
          <p:cNvSpPr/>
          <p:nvPr/>
        </p:nvSpPr>
        <p:spPr>
          <a:xfrm>
            <a:off x="2534653" y="573508"/>
            <a:ext cx="7892717" cy="982577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2425"/>
            <a:endParaRPr lang="en-ID" sz="2200" spc="300" dirty="0">
              <a:solidFill>
                <a:srgbClr val="3930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ument Extended Ultrabold" panose="00000900000000000000" pitchFamily="50" charset="0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2B3E590-8ECF-4BCA-A70C-F5BEEE88C3C2}"/>
              </a:ext>
            </a:extLst>
          </p:cNvPr>
          <p:cNvSpPr/>
          <p:nvPr/>
        </p:nvSpPr>
        <p:spPr>
          <a:xfrm>
            <a:off x="0" y="0"/>
            <a:ext cx="12192000" cy="187692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2425"/>
            <a:r>
              <a:rPr lang="en-US" sz="2800" spc="300" dirty="0">
                <a:solidFill>
                  <a:srgbClr val="39302A"/>
                </a:solidFill>
                <a:latin typeface="Monument Extended Ultrabold" panose="00000900000000000000" pitchFamily="50" charset="0"/>
              </a:rPr>
              <a:t>DASAR HUKUM UNDANG – UNDANG TENTANG UPAYA BELA NEGARA 	DI INDONESIA</a:t>
            </a:r>
            <a:endParaRPr lang="en-ID" sz="2800" spc="300" dirty="0">
              <a:solidFill>
                <a:srgbClr val="39302A"/>
              </a:solidFill>
              <a:latin typeface="Monument Extended Ultrabold" panose="000009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5DA59-CBCE-4183-87BB-7029A2CCAA04}"/>
              </a:ext>
            </a:extLst>
          </p:cNvPr>
          <p:cNvSpPr txBox="1"/>
          <p:nvPr/>
        </p:nvSpPr>
        <p:spPr>
          <a:xfrm>
            <a:off x="208547" y="2597127"/>
            <a:ext cx="5325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b="1" dirty="0" err="1">
                <a:solidFill>
                  <a:schemeClr val="accent1"/>
                </a:solidFill>
              </a:rPr>
              <a:t>Pasal</a:t>
            </a:r>
            <a:r>
              <a:rPr lang="en-ID" sz="2800" b="1" dirty="0">
                <a:solidFill>
                  <a:schemeClr val="accent1"/>
                </a:solidFill>
              </a:rPr>
              <a:t> 27 </a:t>
            </a:r>
            <a:r>
              <a:rPr lang="en-ID" sz="2800" b="1" dirty="0" err="1">
                <a:solidFill>
                  <a:schemeClr val="accent1"/>
                </a:solidFill>
              </a:rPr>
              <a:t>ayat</a:t>
            </a:r>
            <a:r>
              <a:rPr lang="en-ID" sz="2800" b="1" dirty="0">
                <a:solidFill>
                  <a:schemeClr val="accent1"/>
                </a:solidFill>
              </a:rPr>
              <a:t> (3) UUD 1945 </a:t>
            </a:r>
          </a:p>
          <a:p>
            <a:endParaRPr lang="en-ID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60CBB18-CF50-486E-8C4D-DFDF90E8FAC9}"/>
              </a:ext>
            </a:extLst>
          </p:cNvPr>
          <p:cNvSpPr/>
          <p:nvPr/>
        </p:nvSpPr>
        <p:spPr>
          <a:xfrm>
            <a:off x="465221" y="1636295"/>
            <a:ext cx="9320463" cy="45719"/>
          </a:xfrm>
          <a:prstGeom prst="flowChartProcess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4520A7-21B7-4DB7-AB60-43D11B6D765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1876926"/>
            <a:ext cx="0" cy="4981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D69234-0FDB-4FB5-93BB-35818EA9DD97}"/>
              </a:ext>
            </a:extLst>
          </p:cNvPr>
          <p:cNvSpPr txBox="1"/>
          <p:nvPr/>
        </p:nvSpPr>
        <p:spPr>
          <a:xfrm>
            <a:off x="665746" y="3416968"/>
            <a:ext cx="49169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ID" b="1" dirty="0" err="1">
                <a:solidFill>
                  <a:schemeClr val="accent1"/>
                </a:solidFill>
              </a:rPr>
              <a:t>menyatakan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bahwa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semua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warga</a:t>
            </a:r>
            <a:r>
              <a:rPr lang="en-ID" b="1" dirty="0">
                <a:solidFill>
                  <a:schemeClr val="accent1"/>
                </a:solidFill>
              </a:rPr>
              <a:t> Negara </a:t>
            </a:r>
            <a:r>
              <a:rPr lang="en-ID" b="1" dirty="0" err="1">
                <a:solidFill>
                  <a:schemeClr val="accent1"/>
                </a:solidFill>
              </a:rPr>
              <a:t>berhak</a:t>
            </a:r>
            <a:r>
              <a:rPr lang="en-ID" b="1" dirty="0">
                <a:solidFill>
                  <a:schemeClr val="accent1"/>
                </a:solidFill>
              </a:rPr>
              <a:t> dan </a:t>
            </a:r>
            <a:r>
              <a:rPr lang="en-ID" b="1" dirty="0" err="1">
                <a:solidFill>
                  <a:schemeClr val="accent1"/>
                </a:solidFill>
              </a:rPr>
              <a:t>wajib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ikut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serta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dalam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upaya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pembelaan</a:t>
            </a:r>
            <a:r>
              <a:rPr lang="en-ID" b="1" dirty="0">
                <a:solidFill>
                  <a:schemeClr val="accent1"/>
                </a:solidFill>
              </a:rPr>
              <a:t> negara.</a:t>
            </a:r>
          </a:p>
          <a:p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8E4382-7BF9-4825-A504-FE902E44DD2F}"/>
              </a:ext>
            </a:extLst>
          </p:cNvPr>
          <p:cNvSpPr txBox="1"/>
          <p:nvPr/>
        </p:nvSpPr>
        <p:spPr>
          <a:xfrm>
            <a:off x="6312568" y="2601136"/>
            <a:ext cx="5325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b="1" dirty="0" err="1">
                <a:solidFill>
                  <a:schemeClr val="accent1"/>
                </a:solidFill>
              </a:rPr>
              <a:t>Pasal</a:t>
            </a:r>
            <a:r>
              <a:rPr lang="en-ID" sz="2800" b="1" dirty="0">
                <a:solidFill>
                  <a:schemeClr val="accent1"/>
                </a:solidFill>
              </a:rPr>
              <a:t> 30 </a:t>
            </a:r>
            <a:r>
              <a:rPr lang="en-ID" sz="2800" b="1" dirty="0" err="1">
                <a:solidFill>
                  <a:schemeClr val="accent1"/>
                </a:solidFill>
              </a:rPr>
              <a:t>ayat</a:t>
            </a:r>
            <a:r>
              <a:rPr lang="en-ID" sz="2800" b="1" dirty="0">
                <a:solidFill>
                  <a:schemeClr val="accent1"/>
                </a:solidFill>
              </a:rPr>
              <a:t> (1) UUD 1945 </a:t>
            </a:r>
          </a:p>
          <a:p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7702D7-AABE-4D61-9394-1333B0AA6DFA}"/>
              </a:ext>
            </a:extLst>
          </p:cNvPr>
          <p:cNvSpPr txBox="1"/>
          <p:nvPr/>
        </p:nvSpPr>
        <p:spPr>
          <a:xfrm>
            <a:off x="6761746" y="3416968"/>
            <a:ext cx="491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b="1" dirty="0" err="1">
                <a:solidFill>
                  <a:schemeClr val="accent1"/>
                </a:solidFill>
              </a:rPr>
              <a:t>menyatakan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bahwa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tiap-tiap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warga</a:t>
            </a:r>
            <a:r>
              <a:rPr lang="en-ID" b="1" dirty="0">
                <a:solidFill>
                  <a:schemeClr val="accent1"/>
                </a:solidFill>
              </a:rPr>
              <a:t> Negara </a:t>
            </a:r>
            <a:r>
              <a:rPr lang="en-ID" b="1" dirty="0" err="1">
                <a:solidFill>
                  <a:schemeClr val="accent1"/>
                </a:solidFill>
              </a:rPr>
              <a:t>berhak</a:t>
            </a:r>
            <a:r>
              <a:rPr lang="en-ID" b="1" dirty="0">
                <a:solidFill>
                  <a:schemeClr val="accent1"/>
                </a:solidFill>
              </a:rPr>
              <a:t> dan </a:t>
            </a:r>
            <a:r>
              <a:rPr lang="en-ID" b="1" dirty="0" err="1">
                <a:solidFill>
                  <a:schemeClr val="accent1"/>
                </a:solidFill>
              </a:rPr>
              <a:t>wajib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ikut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serta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dalam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usaha</a:t>
            </a:r>
            <a:r>
              <a:rPr lang="en-ID" b="1" dirty="0">
                <a:solidFill>
                  <a:schemeClr val="accent1"/>
                </a:solidFill>
              </a:rPr>
              <a:t> </a:t>
            </a:r>
            <a:r>
              <a:rPr lang="en-ID" b="1" dirty="0" err="1">
                <a:solidFill>
                  <a:schemeClr val="accent1"/>
                </a:solidFill>
              </a:rPr>
              <a:t>pertahanan</a:t>
            </a:r>
            <a:r>
              <a:rPr lang="en-ID" b="1" dirty="0">
                <a:solidFill>
                  <a:schemeClr val="accent1"/>
                </a:solidFill>
              </a:rPr>
              <a:t> dan </a:t>
            </a:r>
            <a:r>
              <a:rPr lang="en-ID" b="1" dirty="0" err="1">
                <a:solidFill>
                  <a:schemeClr val="accent1"/>
                </a:solidFill>
              </a:rPr>
              <a:t>keamanan</a:t>
            </a:r>
            <a:r>
              <a:rPr lang="en-ID" b="1" dirty="0">
                <a:solidFill>
                  <a:schemeClr val="accent1"/>
                </a:solidFill>
              </a:rPr>
              <a:t> negara.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1047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31FE434-6FDE-49E1-9DA9-FA81D89CAE18}"/>
              </a:ext>
            </a:extLst>
          </p:cNvPr>
          <p:cNvSpPr/>
          <p:nvPr/>
        </p:nvSpPr>
        <p:spPr>
          <a:xfrm>
            <a:off x="4844716" y="0"/>
            <a:ext cx="7347284" cy="6858000"/>
          </a:xfrm>
          <a:prstGeom prst="flowChartProcess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2425"/>
            <a:endParaRPr lang="en-ID" sz="4400" spc="600" dirty="0"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Monument Extended Ultrabold" panose="000009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AC8BB-3836-46E6-8359-D184188E23C7}"/>
              </a:ext>
            </a:extLst>
          </p:cNvPr>
          <p:cNvSpPr txBox="1"/>
          <p:nvPr/>
        </p:nvSpPr>
        <p:spPr>
          <a:xfrm>
            <a:off x="228601" y="2068362"/>
            <a:ext cx="5053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>
                <a:solidFill>
                  <a:schemeClr val="tx2">
                    <a:lumMod val="25000"/>
                  </a:schemeClr>
                </a:solidFill>
                <a:latin typeface="Monument Extended Ultrabold" panose="00000900000000000000" pitchFamily="50" charset="0"/>
              </a:rPr>
              <a:t>TUJUAN</a:t>
            </a:r>
          </a:p>
          <a:p>
            <a:r>
              <a:rPr lang="en-US" sz="2800" spc="300" dirty="0">
                <a:solidFill>
                  <a:schemeClr val="tx2">
                    <a:lumMod val="25000"/>
                  </a:schemeClr>
                </a:solidFill>
                <a:latin typeface="Monument Extended Ultrabold" panose="00000900000000000000" pitchFamily="50" charset="0"/>
              </a:rPr>
              <a:t>KETAHANAN NASIONAL</a:t>
            </a:r>
            <a:endParaRPr lang="en-ID" sz="2800" spc="300" dirty="0">
              <a:solidFill>
                <a:schemeClr val="tx2">
                  <a:lumMod val="25000"/>
                </a:schemeClr>
              </a:solidFill>
              <a:latin typeface="Monument Extended Ultrabold" panose="000009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9BE44A-B76E-4F83-B473-CF6100B44BFF}"/>
              </a:ext>
            </a:extLst>
          </p:cNvPr>
          <p:cNvSpPr txBox="1"/>
          <p:nvPr/>
        </p:nvSpPr>
        <p:spPr>
          <a:xfrm>
            <a:off x="5405287" y="2039676"/>
            <a:ext cx="6400006" cy="226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err="1">
                <a:solidFill>
                  <a:schemeClr val="accent1"/>
                </a:solidFill>
              </a:rPr>
              <a:t>diperlukan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dalam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menunjang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keberhasilan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tugas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pokok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pemerintahan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</a:rPr>
              <a:t>seperti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tegaknya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hukum</a:t>
            </a:r>
            <a:r>
              <a:rPr lang="en-US" sz="1600" b="1" dirty="0">
                <a:solidFill>
                  <a:schemeClr val="accent1"/>
                </a:solidFill>
              </a:rPr>
              <a:t> dan </a:t>
            </a:r>
            <a:r>
              <a:rPr lang="en-US" sz="1600" b="1" dirty="0" err="1">
                <a:solidFill>
                  <a:schemeClr val="accent1"/>
                </a:solidFill>
              </a:rPr>
              <a:t>ketertiban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</a:rPr>
              <a:t>terwujudnya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kesejahteran</a:t>
            </a:r>
            <a:r>
              <a:rPr lang="en-US" sz="1600" b="1" dirty="0">
                <a:solidFill>
                  <a:schemeClr val="accent1"/>
                </a:solidFill>
              </a:rPr>
              <a:t> dan </a:t>
            </a:r>
            <a:r>
              <a:rPr lang="en-US" sz="1600" b="1" dirty="0" err="1">
                <a:solidFill>
                  <a:schemeClr val="accent1"/>
                </a:solidFill>
              </a:rPr>
              <a:t>kemakmuran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</a:rPr>
              <a:t>terselenggaranya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pertahanan</a:t>
            </a:r>
            <a:r>
              <a:rPr lang="en-US" sz="1600" b="1" dirty="0">
                <a:solidFill>
                  <a:schemeClr val="accent1"/>
                </a:solidFill>
              </a:rPr>
              <a:t> dan </a:t>
            </a:r>
            <a:r>
              <a:rPr lang="en-US" sz="1600" b="1" dirty="0" err="1">
                <a:solidFill>
                  <a:schemeClr val="accent1"/>
                </a:solidFill>
              </a:rPr>
              <a:t>keamanan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</a:rPr>
              <a:t>terwujudnya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keadilan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hukum</a:t>
            </a:r>
            <a:r>
              <a:rPr lang="en-US" sz="1600" b="1" dirty="0">
                <a:solidFill>
                  <a:schemeClr val="accent1"/>
                </a:solidFill>
              </a:rPr>
              <a:t> dan </a:t>
            </a:r>
            <a:r>
              <a:rPr lang="en-US" sz="1600" b="1" dirty="0" err="1">
                <a:solidFill>
                  <a:schemeClr val="accent1"/>
                </a:solidFill>
              </a:rPr>
              <a:t>keadilan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sosial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</a:rPr>
              <a:t>serta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terdapatnya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kesempatan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rakyat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untuk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mengaktualisasi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diri</a:t>
            </a:r>
            <a:r>
              <a:rPr lang="en-US" sz="1600" b="1" dirty="0">
                <a:solidFill>
                  <a:schemeClr val="accent1"/>
                </a:solidFill>
              </a:rPr>
              <a:t>.</a:t>
            </a:r>
            <a:endParaRPr lang="en-ID" sz="1600" b="1" dirty="0">
              <a:solidFill>
                <a:schemeClr val="accent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069B92F1-3DD9-46F3-B005-C40EF56F40E1}"/>
              </a:ext>
            </a:extLst>
          </p:cNvPr>
          <p:cNvSpPr/>
          <p:nvPr/>
        </p:nvSpPr>
        <p:spPr>
          <a:xfrm>
            <a:off x="4667986" y="2977116"/>
            <a:ext cx="449179" cy="385868"/>
          </a:xfrm>
          <a:prstGeom prst="chevron">
            <a:avLst/>
          </a:prstGeom>
          <a:solidFill>
            <a:schemeClr val="accent1"/>
          </a:solidFill>
          <a:ln w="38100">
            <a:solidFill>
              <a:srgbClr val="393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85D99E-FB9A-42A9-AC78-233083587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8" y="2760859"/>
            <a:ext cx="3291847" cy="4114808"/>
          </a:xfrm>
          <a:prstGeom prst="rect">
            <a:avLst/>
          </a:prstGeom>
        </p:spPr>
      </p:pic>
      <p:sp>
        <p:nvSpPr>
          <p:cNvPr id="18" name="Diagonal Stripe 17">
            <a:extLst>
              <a:ext uri="{FF2B5EF4-FFF2-40B4-BE49-F238E27FC236}">
                <a16:creationId xmlns:a16="http://schemas.microsoft.com/office/drawing/2014/main" id="{D6C2139B-4D05-4F9A-B54B-D155F65817F5}"/>
              </a:ext>
            </a:extLst>
          </p:cNvPr>
          <p:cNvSpPr/>
          <p:nvPr/>
        </p:nvSpPr>
        <p:spPr>
          <a:xfrm>
            <a:off x="0" y="0"/>
            <a:ext cx="665748" cy="401052"/>
          </a:xfrm>
          <a:prstGeom prst="diagStripe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333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CC0A034-93D9-4579-AC3F-CDF4936C28FC}"/>
              </a:ext>
            </a:extLst>
          </p:cNvPr>
          <p:cNvSpPr/>
          <p:nvPr/>
        </p:nvSpPr>
        <p:spPr>
          <a:xfrm>
            <a:off x="4108954" y="2820273"/>
            <a:ext cx="1217448" cy="1217448"/>
          </a:xfrm>
          <a:prstGeom prst="ellipse">
            <a:avLst/>
          </a:prstGeom>
          <a:solidFill>
            <a:srgbClr val="3930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F9114F-5EC4-40CE-ADF9-7BB8D722E975}"/>
              </a:ext>
            </a:extLst>
          </p:cNvPr>
          <p:cNvSpPr/>
          <p:nvPr/>
        </p:nvSpPr>
        <p:spPr>
          <a:xfrm>
            <a:off x="6947331" y="2820273"/>
            <a:ext cx="1217448" cy="1217448"/>
          </a:xfrm>
          <a:prstGeom prst="ellipse">
            <a:avLst/>
          </a:prstGeom>
          <a:solidFill>
            <a:srgbClr val="3930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C829A4-EEA1-4C09-8F9A-14D4328F87AA}"/>
              </a:ext>
            </a:extLst>
          </p:cNvPr>
          <p:cNvSpPr/>
          <p:nvPr/>
        </p:nvSpPr>
        <p:spPr>
          <a:xfrm>
            <a:off x="4900534" y="2255916"/>
            <a:ext cx="2346160" cy="2346160"/>
          </a:xfrm>
          <a:prstGeom prst="ellipse">
            <a:avLst/>
          </a:prstGeom>
          <a:solidFill>
            <a:srgbClr val="393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AC616-2CFD-4836-B0CB-FD3DC5F18CA7}"/>
              </a:ext>
            </a:extLst>
          </p:cNvPr>
          <p:cNvSpPr txBox="1"/>
          <p:nvPr/>
        </p:nvSpPr>
        <p:spPr>
          <a:xfrm>
            <a:off x="3517231" y="3013498"/>
            <a:ext cx="515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ln>
                  <a:solidFill>
                    <a:srgbClr val="39302A"/>
                  </a:solidFill>
                </a:ln>
                <a:solidFill>
                  <a:schemeClr val="accent1"/>
                </a:solidFill>
                <a:latin typeface="Monument Extended Ultrabold" panose="00000900000000000000" pitchFamily="50" charset="0"/>
              </a:rPr>
              <a:t>TUJUAN</a:t>
            </a:r>
          </a:p>
          <a:p>
            <a:pPr algn="ctr"/>
            <a:r>
              <a:rPr lang="en-US" sz="2400" spc="300" dirty="0">
                <a:ln>
                  <a:solidFill>
                    <a:srgbClr val="39302A"/>
                  </a:solidFill>
                </a:ln>
                <a:solidFill>
                  <a:schemeClr val="accent1"/>
                </a:solidFill>
                <a:latin typeface="Monument Extended Ultrabold" panose="00000900000000000000" pitchFamily="50" charset="0"/>
              </a:rPr>
              <a:t>BELA NEGARA</a:t>
            </a:r>
            <a:endParaRPr lang="en-ID" sz="2400" spc="300" dirty="0">
              <a:ln>
                <a:solidFill>
                  <a:srgbClr val="39302A"/>
                </a:solidFill>
              </a:ln>
              <a:solidFill>
                <a:schemeClr val="accent1"/>
              </a:solidFill>
              <a:latin typeface="Monument Extended Ultrabold" panose="000009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900DEF-0350-4E16-AB21-8E01FB82F99F}"/>
              </a:ext>
            </a:extLst>
          </p:cNvPr>
          <p:cNvSpPr txBox="1"/>
          <p:nvPr/>
        </p:nvSpPr>
        <p:spPr>
          <a:xfrm>
            <a:off x="467449" y="905628"/>
            <a:ext cx="376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i="1" u="sng" dirty="0">
                <a:solidFill>
                  <a:srgbClr val="39302A"/>
                </a:solidFill>
              </a:rPr>
              <a:t>MENJALANKAN NILAI – NILAI PANCASILA &amp; UUD 1945</a:t>
            </a:r>
            <a:endParaRPr lang="en-ID" b="1" i="1" u="sng" dirty="0">
              <a:solidFill>
                <a:srgbClr val="39302A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0E31B66-CAA7-4237-8107-924817A1F6A9}"/>
              </a:ext>
            </a:extLst>
          </p:cNvPr>
          <p:cNvSpPr/>
          <p:nvPr/>
        </p:nvSpPr>
        <p:spPr>
          <a:xfrm rot="7867409">
            <a:off x="5503569" y="3248055"/>
            <a:ext cx="1140089" cy="112871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DE842D7C-B9F5-48DF-84A2-2578C92B1379}"/>
              </a:ext>
            </a:extLst>
          </p:cNvPr>
          <p:cNvCxnSpPr>
            <a:cxnSpLocks/>
            <a:stCxn id="8" idx="1"/>
            <a:endCxn id="11" idx="2"/>
          </p:cNvCxnSpPr>
          <p:nvPr/>
        </p:nvCxnSpPr>
        <p:spPr>
          <a:xfrm rot="16200000" flipV="1">
            <a:off x="3273930" y="629312"/>
            <a:ext cx="1047544" cy="2892838"/>
          </a:xfrm>
          <a:prstGeom prst="curvedConnector3">
            <a:avLst/>
          </a:prstGeom>
          <a:ln>
            <a:solidFill>
              <a:srgbClr val="39302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359F8B9-85D3-4BF8-BDED-AF173D8092A8}"/>
              </a:ext>
            </a:extLst>
          </p:cNvPr>
          <p:cNvSpPr txBox="1"/>
          <p:nvPr/>
        </p:nvSpPr>
        <p:spPr>
          <a:xfrm>
            <a:off x="6572494" y="465232"/>
            <a:ext cx="502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n-US" b="1" i="1" u="sng" dirty="0">
                <a:solidFill>
                  <a:srgbClr val="39302A"/>
                </a:solidFill>
              </a:rPr>
              <a:t>2. MENJAGA IDENTITAS DAN INTEGRITAS BANGSA DAN NEGARA</a:t>
            </a:r>
            <a:endParaRPr lang="en-ID" b="1" i="1" u="sng" dirty="0">
              <a:solidFill>
                <a:srgbClr val="39302A"/>
              </a:solidFill>
            </a:endParaRP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39ACD285-867D-436F-9A6B-B5E256F28662}"/>
              </a:ext>
            </a:extLst>
          </p:cNvPr>
          <p:cNvCxnSpPr>
            <a:cxnSpLocks/>
            <a:stCxn id="8" idx="0"/>
            <a:endCxn id="27" idx="2"/>
          </p:cNvCxnSpPr>
          <p:nvPr/>
        </p:nvCxnSpPr>
        <p:spPr>
          <a:xfrm rot="5400000" flipH="1" flipV="1">
            <a:off x="7007365" y="177813"/>
            <a:ext cx="1144353" cy="3011854"/>
          </a:xfrm>
          <a:prstGeom prst="curvedConnector3">
            <a:avLst/>
          </a:prstGeom>
          <a:ln w="9525">
            <a:solidFill>
              <a:srgbClr val="39302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7536F47-E0C0-4344-B133-E2A58194DCF1}"/>
              </a:ext>
            </a:extLst>
          </p:cNvPr>
          <p:cNvSpPr txBox="1"/>
          <p:nvPr/>
        </p:nvSpPr>
        <p:spPr>
          <a:xfrm>
            <a:off x="8867623" y="3428996"/>
            <a:ext cx="322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39302A"/>
                </a:solidFill>
              </a:rPr>
              <a:t>3. MELESTARIKAN BUDAYA</a:t>
            </a:r>
            <a:endParaRPr lang="en-ID" b="1" i="1" u="sng" dirty="0">
              <a:solidFill>
                <a:srgbClr val="39302A"/>
              </a:solidFill>
            </a:endParaRP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A7FAA5E-5A17-451B-998A-965D4C889C00}"/>
              </a:ext>
            </a:extLst>
          </p:cNvPr>
          <p:cNvCxnSpPr>
            <a:cxnSpLocks/>
            <a:stCxn id="7" idx="0"/>
            <a:endCxn id="34" idx="2"/>
          </p:cNvCxnSpPr>
          <p:nvPr/>
        </p:nvCxnSpPr>
        <p:spPr>
          <a:xfrm rot="16200000" flipH="1">
            <a:off x="8505827" y="1870500"/>
            <a:ext cx="1024221" cy="2923767"/>
          </a:xfrm>
          <a:prstGeom prst="curvedConnector5">
            <a:avLst>
              <a:gd name="adj1" fmla="val -22319"/>
              <a:gd name="adj2" fmla="val 32839"/>
              <a:gd name="adj3" fmla="val 122319"/>
            </a:avLst>
          </a:prstGeom>
          <a:ln w="9525">
            <a:solidFill>
              <a:srgbClr val="39302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9301BFF-AE2B-418B-B765-3467959EA744}"/>
              </a:ext>
            </a:extLst>
          </p:cNvPr>
          <p:cNvSpPr txBox="1"/>
          <p:nvPr/>
        </p:nvSpPr>
        <p:spPr>
          <a:xfrm>
            <a:off x="6257529" y="5469430"/>
            <a:ext cx="483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n-US" b="1" i="1" u="sng" dirty="0">
                <a:solidFill>
                  <a:srgbClr val="39302A"/>
                </a:solidFill>
              </a:rPr>
              <a:t>4. MEMPERTAHANKAN KELANGSUNGAN HIDUP BANGSA DAN JUGA NEGARA</a:t>
            </a:r>
            <a:endParaRPr lang="en-ID" b="1" i="1" u="sng" dirty="0">
              <a:solidFill>
                <a:srgbClr val="39302A"/>
              </a:solidFill>
            </a:endParaRP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50E4DA20-12D4-4E21-BC26-51FDC56928ED}"/>
              </a:ext>
            </a:extLst>
          </p:cNvPr>
          <p:cNvCxnSpPr>
            <a:cxnSpLocks/>
            <a:stCxn id="8" idx="3"/>
            <a:endCxn id="48" idx="2"/>
          </p:cNvCxnSpPr>
          <p:nvPr/>
        </p:nvCxnSpPr>
        <p:spPr>
          <a:xfrm rot="16200000" flipH="1">
            <a:off x="6030809" y="3471801"/>
            <a:ext cx="1857272" cy="3430648"/>
          </a:xfrm>
          <a:prstGeom prst="curvedConnector3">
            <a:avLst>
              <a:gd name="adj1" fmla="val 112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22D812-AA50-43AC-841F-CD09048A333B}"/>
              </a:ext>
            </a:extLst>
          </p:cNvPr>
          <p:cNvSpPr txBox="1"/>
          <p:nvPr/>
        </p:nvSpPr>
        <p:spPr>
          <a:xfrm>
            <a:off x="235731" y="4823099"/>
            <a:ext cx="343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n-US" b="1" i="1" u="sng" dirty="0">
                <a:solidFill>
                  <a:srgbClr val="39302A"/>
                </a:solidFill>
              </a:rPr>
              <a:t>5. BERBUAT BAIK BAGI BANGSA DAN NEGARA</a:t>
            </a:r>
            <a:endParaRPr lang="en-ID" b="1" i="1" u="sng" dirty="0">
              <a:solidFill>
                <a:srgbClr val="39302A"/>
              </a:solidFill>
            </a:endParaRP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9571274E-C119-417F-8440-F5F3F9297702}"/>
              </a:ext>
            </a:extLst>
          </p:cNvPr>
          <p:cNvCxnSpPr>
            <a:cxnSpLocks/>
            <a:stCxn id="5" idx="1"/>
            <a:endCxn id="59" idx="2"/>
          </p:cNvCxnSpPr>
          <p:nvPr/>
        </p:nvCxnSpPr>
        <p:spPr>
          <a:xfrm rot="16200000" flipH="1" flipV="1">
            <a:off x="1883717" y="3065902"/>
            <a:ext cx="2470866" cy="2336190"/>
          </a:xfrm>
          <a:prstGeom prst="curvedConnector5">
            <a:avLst>
              <a:gd name="adj1" fmla="val -9252"/>
              <a:gd name="adj2" fmla="val 17104"/>
              <a:gd name="adj3" fmla="val 1092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69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9671CE-E5ED-41A1-9164-6CA953BDE70F}"/>
              </a:ext>
            </a:extLst>
          </p:cNvPr>
          <p:cNvSpPr txBox="1"/>
          <p:nvPr/>
        </p:nvSpPr>
        <p:spPr>
          <a:xfrm>
            <a:off x="772701" y="425116"/>
            <a:ext cx="8438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300" dirty="0">
                <a:solidFill>
                  <a:srgbClr val="39302A"/>
                </a:solidFill>
                <a:latin typeface="Monument Extended Ultrabold" panose="00000900000000000000" pitchFamily="50" charset="0"/>
              </a:rPr>
              <a:t>FUNGSI</a:t>
            </a:r>
          </a:p>
          <a:p>
            <a:r>
              <a:rPr lang="en-US" sz="3600" spc="300" dirty="0">
                <a:solidFill>
                  <a:srgbClr val="39302A"/>
                </a:solidFill>
                <a:latin typeface="Monument Extended Ultrabold" panose="00000900000000000000" pitchFamily="50" charset="0"/>
              </a:rPr>
              <a:t>KETAHANAN NASIONAL</a:t>
            </a:r>
            <a:endParaRPr lang="en-ID" sz="3600" spc="300" dirty="0">
              <a:solidFill>
                <a:srgbClr val="39302A"/>
              </a:solidFill>
              <a:latin typeface="Monument Extended Ultrabold" panose="000009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5BD149-4691-4E88-964F-6FAC23293BDA}"/>
              </a:ext>
            </a:extLst>
          </p:cNvPr>
          <p:cNvSpPr txBox="1"/>
          <p:nvPr/>
        </p:nvSpPr>
        <p:spPr>
          <a:xfrm>
            <a:off x="787192" y="2447264"/>
            <a:ext cx="4938322" cy="18914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err="1">
                <a:solidFill>
                  <a:schemeClr val="accent1"/>
                </a:solidFill>
              </a:rPr>
              <a:t>Sebagai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konsepsi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penangkalan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</a:rPr>
              <a:t>ketahanan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nasional</a:t>
            </a:r>
            <a:r>
              <a:rPr lang="en-US" sz="1600" b="1" dirty="0">
                <a:solidFill>
                  <a:schemeClr val="accent1"/>
                </a:solidFill>
              </a:rPr>
              <a:t> Indonesia </a:t>
            </a:r>
            <a:r>
              <a:rPr lang="en-US" sz="1600" b="1" dirty="0" err="1">
                <a:solidFill>
                  <a:schemeClr val="accent1"/>
                </a:solidFill>
              </a:rPr>
              <a:t>ditujukan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untuk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menangkal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segala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bentuk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ancaman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</a:rPr>
              <a:t>gangguan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</a:rPr>
              <a:t>terhadap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identitas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</a:rPr>
              <a:t>integritas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</a:rPr>
              <a:t>eksistensi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bangsa</a:t>
            </a:r>
            <a:r>
              <a:rPr lang="en-US" sz="1600" b="1" dirty="0">
                <a:solidFill>
                  <a:schemeClr val="accent1"/>
                </a:solidFill>
              </a:rPr>
              <a:t>, dan negara. </a:t>
            </a:r>
            <a:endParaRPr lang="en-ID" sz="1600" b="1" dirty="0">
              <a:solidFill>
                <a:schemeClr val="accent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4E435E-C682-4E82-ACAB-587BC83F1B65}"/>
              </a:ext>
            </a:extLst>
          </p:cNvPr>
          <p:cNvCxnSpPr>
            <a:cxnSpLocks/>
          </p:cNvCxnSpPr>
          <p:nvPr/>
        </p:nvCxnSpPr>
        <p:spPr>
          <a:xfrm>
            <a:off x="6096000" y="1909011"/>
            <a:ext cx="0" cy="4948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616EB6-A8BA-4D28-9B96-90BCE2B30359}"/>
              </a:ext>
            </a:extLst>
          </p:cNvPr>
          <p:cNvSpPr txBox="1"/>
          <p:nvPr/>
        </p:nvSpPr>
        <p:spPr>
          <a:xfrm>
            <a:off x="206360" y="2447264"/>
            <a:ext cx="37702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9302A"/>
                </a:solidFill>
              </a:rPr>
              <a:t>1.</a:t>
            </a:r>
            <a:endParaRPr lang="en-ID" b="1" dirty="0">
              <a:solidFill>
                <a:srgbClr val="39302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F74946-7AD7-47C0-8559-B5B59554E1BF}"/>
              </a:ext>
            </a:extLst>
          </p:cNvPr>
          <p:cNvSpPr txBox="1"/>
          <p:nvPr/>
        </p:nvSpPr>
        <p:spPr>
          <a:xfrm>
            <a:off x="6938095" y="3613666"/>
            <a:ext cx="4938322" cy="15220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err="1">
                <a:solidFill>
                  <a:schemeClr val="accent1"/>
                </a:solidFill>
              </a:rPr>
              <a:t>Pengarah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bagi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pengembangan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potensi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kekuatan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bangsa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dalam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bidang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ideologi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</a:rPr>
              <a:t>politik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</a:rPr>
              <a:t>ekonomi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</a:rPr>
              <a:t>sosial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budaya</a:t>
            </a:r>
            <a:r>
              <a:rPr lang="en-US" sz="1600" b="1" dirty="0">
                <a:solidFill>
                  <a:schemeClr val="accent1"/>
                </a:solidFill>
              </a:rPr>
              <a:t>, dan </a:t>
            </a:r>
            <a:r>
              <a:rPr lang="en-US" sz="1600" b="1" dirty="0" err="1">
                <a:solidFill>
                  <a:schemeClr val="accent1"/>
                </a:solidFill>
              </a:rPr>
              <a:t>pertahanan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keamanan</a:t>
            </a:r>
            <a:r>
              <a:rPr lang="en-US" sz="1600" b="1" dirty="0">
                <a:solidFill>
                  <a:schemeClr val="accent1"/>
                </a:solidFill>
              </a:rPr>
              <a:t>.</a:t>
            </a:r>
            <a:endParaRPr lang="en-ID" sz="1600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5310EC-7D7E-4B8C-B74A-6FCBED78D8D6}"/>
              </a:ext>
            </a:extLst>
          </p:cNvPr>
          <p:cNvSpPr txBox="1"/>
          <p:nvPr/>
        </p:nvSpPr>
        <p:spPr>
          <a:xfrm>
            <a:off x="6327733" y="3617313"/>
            <a:ext cx="37863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9302A"/>
                </a:solidFill>
              </a:rPr>
              <a:t>2.</a:t>
            </a:r>
            <a:endParaRPr lang="en-ID" b="1" dirty="0">
              <a:solidFill>
                <a:srgbClr val="39302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B7C00B-B1BA-48AD-A8E1-56FEF1E42F42}"/>
              </a:ext>
            </a:extLst>
          </p:cNvPr>
          <p:cNvSpPr txBox="1"/>
          <p:nvPr/>
        </p:nvSpPr>
        <p:spPr>
          <a:xfrm>
            <a:off x="772701" y="5129587"/>
            <a:ext cx="4938322" cy="11527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500" b="1" dirty="0" err="1">
                <a:solidFill>
                  <a:schemeClr val="accent1"/>
                </a:solidFill>
              </a:rPr>
              <a:t>P</a:t>
            </a:r>
            <a:r>
              <a:rPr lang="en-US" sz="1600" b="1" dirty="0" err="1">
                <a:solidFill>
                  <a:schemeClr val="accent1"/>
                </a:solidFill>
              </a:rPr>
              <a:t>engarah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dalam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menyatukan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pola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pikir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</a:rPr>
              <a:t>pola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tindak</a:t>
            </a:r>
            <a:r>
              <a:rPr lang="en-US" sz="1600" b="1" dirty="0">
                <a:solidFill>
                  <a:schemeClr val="accent1"/>
                </a:solidFill>
              </a:rPr>
              <a:t>, dan </a:t>
            </a:r>
            <a:r>
              <a:rPr lang="en-US" sz="1600" b="1" dirty="0" err="1">
                <a:solidFill>
                  <a:schemeClr val="accent1"/>
                </a:solidFill>
              </a:rPr>
              <a:t>cara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kerja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intersektor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</a:rPr>
              <a:t>antarsektor</a:t>
            </a:r>
            <a:r>
              <a:rPr lang="en-US" sz="1600" b="1" dirty="0">
                <a:solidFill>
                  <a:schemeClr val="accent1"/>
                </a:solidFill>
              </a:rPr>
              <a:t>, dan </a:t>
            </a:r>
            <a:r>
              <a:rPr lang="en-US" sz="1600" b="1" dirty="0" err="1">
                <a:solidFill>
                  <a:schemeClr val="accent1"/>
                </a:solidFill>
              </a:rPr>
              <a:t>multidisipliner</a:t>
            </a:r>
            <a:r>
              <a:rPr lang="en-US" sz="1600" b="1" dirty="0">
                <a:solidFill>
                  <a:schemeClr val="accent1"/>
                </a:solidFill>
              </a:rPr>
              <a:t>.</a:t>
            </a:r>
            <a:endParaRPr lang="en-ID" sz="1600" b="1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58C78-46EC-4CF2-8294-A34EBC482CAE}"/>
              </a:ext>
            </a:extLst>
          </p:cNvPr>
          <p:cNvSpPr txBox="1"/>
          <p:nvPr/>
        </p:nvSpPr>
        <p:spPr>
          <a:xfrm>
            <a:off x="206360" y="5129587"/>
            <a:ext cx="37863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9302A"/>
                </a:solidFill>
              </a:rPr>
              <a:t>3.</a:t>
            </a:r>
            <a:endParaRPr lang="en-ID" b="1" dirty="0">
              <a:solidFill>
                <a:srgbClr val="39302A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95F83286-6DCE-420F-B026-42911CB45AD4}"/>
              </a:ext>
            </a:extLst>
          </p:cNvPr>
          <p:cNvSpPr/>
          <p:nvPr/>
        </p:nvSpPr>
        <p:spPr>
          <a:xfrm>
            <a:off x="11463680" y="6213265"/>
            <a:ext cx="491320" cy="43672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8351A3CE-B42D-4058-8C84-E6D15F46BDD4}"/>
              </a:ext>
            </a:extLst>
          </p:cNvPr>
          <p:cNvSpPr/>
          <p:nvPr/>
        </p:nvSpPr>
        <p:spPr>
          <a:xfrm>
            <a:off x="10878514" y="6213265"/>
            <a:ext cx="491320" cy="43672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FC637DEF-1B30-456F-944F-15CCCEAD030C}"/>
              </a:ext>
            </a:extLst>
          </p:cNvPr>
          <p:cNvSpPr/>
          <p:nvPr/>
        </p:nvSpPr>
        <p:spPr>
          <a:xfrm>
            <a:off x="10293348" y="6213264"/>
            <a:ext cx="491320" cy="43672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490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924</TotalTime>
  <Words>639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Wingdings 2</vt:lpstr>
      <vt:lpstr>Monument Extended Ultrabold</vt:lpstr>
      <vt:lpstr>Century Gothic</vt:lpstr>
      <vt:lpstr>Monument Extended</vt:lpstr>
      <vt:lpstr>Quotable</vt:lpstr>
      <vt:lpstr>KETAHANAN NASIONAL &amp; BELA NEGARA</vt:lpstr>
      <vt:lpstr>PowerPoint Presentation</vt:lpstr>
      <vt:lpstr>PowerPoint Presentation</vt:lpstr>
      <vt:lpstr>DEFINISI KETAHANAN NASIONAL DAN BELA NEGARA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KETAHANAN NASIONAL &amp; BELA NEGARA</dc:title>
  <dc:creator>deckstuff78@gmail.com</dc:creator>
  <cp:lastModifiedBy>deckstuff78@gmail.com</cp:lastModifiedBy>
  <cp:revision>80</cp:revision>
  <dcterms:created xsi:type="dcterms:W3CDTF">2020-04-24T13:31:57Z</dcterms:created>
  <dcterms:modified xsi:type="dcterms:W3CDTF">2020-04-25T16:23:51Z</dcterms:modified>
</cp:coreProperties>
</file>