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3651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84258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87050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76CA3-4C05-4AFE-BCDE-AC2037F76E1C}"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21078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76CA3-4C05-4AFE-BCDE-AC2037F76E1C}"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71008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876CA3-4C05-4AFE-BCDE-AC2037F76E1C}"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27741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876CA3-4C05-4AFE-BCDE-AC2037F76E1C}"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60617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76CA3-4C05-4AFE-BCDE-AC2037F76E1C}"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66093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76CA3-4C05-4AFE-BCDE-AC2037F76E1C}"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7613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76CA3-4C05-4AFE-BCDE-AC2037F76E1C}"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255254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76CA3-4C05-4AFE-BCDE-AC2037F76E1C}"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EC4C2-6055-4E44-A9F0-494F0FFE1D7B}" type="slidenum">
              <a:rPr lang="en-US" smtClean="0"/>
              <a:t>‹#›</a:t>
            </a:fld>
            <a:endParaRPr lang="en-US"/>
          </a:p>
        </p:txBody>
      </p:sp>
    </p:spTree>
    <p:extLst>
      <p:ext uri="{BB962C8B-B14F-4D97-AF65-F5344CB8AC3E}">
        <p14:creationId xmlns:p14="http://schemas.microsoft.com/office/powerpoint/2010/main" val="398452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76CA3-4C05-4AFE-BCDE-AC2037F76E1C}" type="datetimeFigureOut">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EC4C2-6055-4E44-A9F0-494F0FFE1D7B}" type="slidenum">
              <a:rPr lang="en-US" smtClean="0"/>
              <a:t>‹#›</a:t>
            </a:fld>
            <a:endParaRPr lang="en-US"/>
          </a:p>
        </p:txBody>
      </p:sp>
    </p:spTree>
    <p:extLst>
      <p:ext uri="{BB962C8B-B14F-4D97-AF65-F5344CB8AC3E}">
        <p14:creationId xmlns:p14="http://schemas.microsoft.com/office/powerpoint/2010/main" val="299145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rebuchet MS" panose="020B0603020202020204" pitchFamily="34" charset="0"/>
              </a:rPr>
              <a:t>Politik</a:t>
            </a:r>
            <a:r>
              <a:rPr lang="en-US" dirty="0" smtClean="0">
                <a:latin typeface="Trebuchet MS" panose="020B0603020202020204" pitchFamily="34" charset="0"/>
              </a:rPr>
              <a:t> </a:t>
            </a:r>
            <a:r>
              <a:rPr lang="en-US" dirty="0" err="1" smtClean="0">
                <a:latin typeface="Trebuchet MS" panose="020B0603020202020204" pitchFamily="34" charset="0"/>
              </a:rPr>
              <a:t>Demokrasi</a:t>
            </a:r>
            <a:r>
              <a:rPr lang="en-US" dirty="0" smtClean="0">
                <a:latin typeface="Trebuchet MS" panose="020B0603020202020204" pitchFamily="34" charset="0"/>
              </a:rPr>
              <a:t> Pancasila</a:t>
            </a:r>
            <a:endParaRPr lang="en-US" dirty="0">
              <a:latin typeface="Trebuchet MS" panose="020B0603020202020204" pitchFamily="34" charset="0"/>
            </a:endParaRPr>
          </a:p>
        </p:txBody>
      </p:sp>
      <p:sp>
        <p:nvSpPr>
          <p:cNvPr id="3" name="Subtitle 2"/>
          <p:cNvSpPr>
            <a:spLocks noGrp="1"/>
          </p:cNvSpPr>
          <p:nvPr>
            <p:ph type="subTitle" idx="1"/>
          </p:nvPr>
        </p:nvSpPr>
        <p:spPr/>
        <p:txBody>
          <a:bodyPr/>
          <a:lstStyle/>
          <a:p>
            <a:r>
              <a:rPr lang="en-US" dirty="0" err="1" smtClean="0"/>
              <a:t>Oleh</a:t>
            </a:r>
            <a:r>
              <a:rPr lang="en-US" dirty="0" smtClean="0"/>
              <a:t> : </a:t>
            </a:r>
            <a:r>
              <a:rPr lang="en-US" dirty="0" err="1" smtClean="0"/>
              <a:t>Kelompok</a:t>
            </a:r>
            <a:r>
              <a:rPr lang="en-US" dirty="0" smtClean="0"/>
              <a:t> 6</a:t>
            </a:r>
            <a:endParaRPr lang="en-US" dirty="0"/>
          </a:p>
        </p:txBody>
      </p:sp>
    </p:spTree>
    <p:extLst>
      <p:ext uri="{BB962C8B-B14F-4D97-AF65-F5344CB8AC3E}">
        <p14:creationId xmlns:p14="http://schemas.microsoft.com/office/powerpoint/2010/main" val="91921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normAutofit fontScale="85000" lnSpcReduction="10000"/>
          </a:bodyPr>
          <a:lstStyle/>
          <a:p>
            <a:pPr lvl="0"/>
            <a:r>
              <a:rPr lang="id-ID" dirty="0"/>
              <a:t>Pelaksanaan Pembukaan UUD 1945 dan penjabarannya yang dituangkan dalam Batang Tubuh dan Penjelasan UUD 1945.</a:t>
            </a:r>
            <a:endParaRPr lang="en-US" dirty="0"/>
          </a:p>
          <a:p>
            <a:pPr lvl="0"/>
            <a:r>
              <a:rPr lang="id-ID" dirty="0"/>
              <a:t>Demokrasi Pancasila harus menghargai dan melindungi hak-hak asasi manusia.</a:t>
            </a:r>
            <a:endParaRPr lang="en-US" dirty="0"/>
          </a:p>
          <a:p>
            <a:pPr lvl="0"/>
            <a:r>
              <a:rPr lang="id-ID" dirty="0"/>
              <a:t>Pelaksanaan kehidupan ketatanegaraan harus berdasarkan atas kelembagaan.</a:t>
            </a:r>
            <a:endParaRPr lang="en-US" dirty="0"/>
          </a:p>
          <a:p>
            <a:pPr lvl="0"/>
            <a:r>
              <a:rPr lang="id-ID" dirty="0"/>
              <a:t> Demokrasi Pancasila harus bersendi atas hukum sebagaimana dijelaskan di dalam Penjelasan UUD 1945, yaitu negara hukum yang demokratis.</a:t>
            </a:r>
            <a:endParaRPr lang="en-US" dirty="0"/>
          </a:p>
          <a:p>
            <a:pPr lvl="0"/>
            <a:r>
              <a:rPr lang="id-ID" dirty="0"/>
              <a:t>Pelaksanaan kebebasan yang bertanggungjawab secara moral kepada Tuhan YME, diri sendiri, dan orang lain</a:t>
            </a:r>
            <a:endParaRPr lang="en-US" dirty="0"/>
          </a:p>
          <a:p>
            <a:pPr lvl="0"/>
            <a:r>
              <a:rPr lang="id-ID" dirty="0"/>
              <a:t>Mewujudkan rasa keadilan sosial.</a:t>
            </a:r>
            <a:endParaRPr lang="en-US" dirty="0"/>
          </a:p>
          <a:p>
            <a:pPr lvl="0"/>
            <a:r>
              <a:rPr lang="id-ID" dirty="0"/>
              <a:t>Mengutamakan persatuan nasional dan kekeluargaan. 8. Menjunjung tinggi tujuan dan cita – cita nasional.</a:t>
            </a:r>
            <a:endParaRPr lang="en-US" dirty="0"/>
          </a:p>
          <a:p>
            <a:endParaRPr lang="en-US" dirty="0"/>
          </a:p>
        </p:txBody>
      </p:sp>
    </p:spTree>
    <p:extLst>
      <p:ext uri="{BB962C8B-B14F-4D97-AF65-F5344CB8AC3E}">
        <p14:creationId xmlns:p14="http://schemas.microsoft.com/office/powerpoint/2010/main" val="310122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Fungsi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endParaRPr lang="en-US" dirty="0"/>
          </a:p>
          <a:p>
            <a:pPr marL="0" indent="0">
              <a:buNone/>
            </a:pPr>
            <a:endParaRPr lang="en-US" dirty="0"/>
          </a:p>
          <a:p>
            <a:r>
              <a:rPr lang="id-ID" dirty="0"/>
              <a:t>Demokrasi pancasila memiliki banyak fungsi dalam pelaksanaannya terhadap negara Indonesia, macam-macam fungsi demokrasi pancasila ialah sebagai berikut:</a:t>
            </a:r>
            <a:endParaRPr lang="en-US" dirty="0"/>
          </a:p>
          <a:p>
            <a:endParaRPr lang="en-US" dirty="0"/>
          </a:p>
        </p:txBody>
      </p:sp>
    </p:spTree>
    <p:extLst>
      <p:ext uri="{BB962C8B-B14F-4D97-AF65-F5344CB8AC3E}">
        <p14:creationId xmlns:p14="http://schemas.microsoft.com/office/powerpoint/2010/main" val="263969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1783715"/>
            <a:ext cx="10515600" cy="1325563"/>
          </a:xfrm>
        </p:spPr>
        <p:txBody>
          <a:bodyPr/>
          <a:lstStyle/>
          <a:p>
            <a:endParaRPr lang="en-US" dirty="0"/>
          </a:p>
        </p:txBody>
      </p:sp>
      <p:sp>
        <p:nvSpPr>
          <p:cNvPr id="3" name="Content Placeholder 2"/>
          <p:cNvSpPr>
            <a:spLocks noGrp="1"/>
          </p:cNvSpPr>
          <p:nvPr>
            <p:ph idx="1"/>
          </p:nvPr>
        </p:nvSpPr>
        <p:spPr>
          <a:xfrm>
            <a:off x="838200" y="891540"/>
            <a:ext cx="10515600" cy="5285423"/>
          </a:xfrm>
        </p:spPr>
        <p:txBody>
          <a:bodyPr>
            <a:normAutofit/>
          </a:bodyPr>
          <a:lstStyle/>
          <a:p>
            <a:pPr lvl="0"/>
            <a:r>
              <a:rPr lang="id-ID" dirty="0"/>
              <a:t>Menjamin keikutsertaan rakyat dalam kehidupan bernegara seperti ikut menyukseskan pemilu, pembangunan, duduk dalam badan perwakilan/perwusyawaratan</a:t>
            </a:r>
            <a:r>
              <a:rPr lang="id-ID" dirty="0" smtClean="0"/>
              <a:t>.</a:t>
            </a:r>
            <a:endParaRPr lang="en-US" dirty="0"/>
          </a:p>
          <a:p>
            <a:pPr lvl="0"/>
            <a:r>
              <a:rPr lang="id-ID" dirty="0"/>
              <a:t>Menjamin berdirinya negara </a:t>
            </a:r>
            <a:r>
              <a:rPr lang="id-ID" dirty="0" smtClean="0"/>
              <a:t>RI</a:t>
            </a:r>
            <a:endParaRPr lang="en-US" dirty="0"/>
          </a:p>
          <a:p>
            <a:pPr lvl="0"/>
            <a:r>
              <a:rPr lang="id-ID" dirty="0"/>
              <a:t>Menjamin tetap tegaknya NKRI berdasar sistem konstitusional</a:t>
            </a:r>
            <a:r>
              <a:rPr lang="id-ID" dirty="0" smtClean="0"/>
              <a:t>.</a:t>
            </a:r>
            <a:endParaRPr lang="en-US" dirty="0"/>
          </a:p>
          <a:p>
            <a:pPr lvl="0"/>
            <a:r>
              <a:rPr lang="id-ID" dirty="0"/>
              <a:t>Menjamin tetap tegaknya hukum yang berasal dari Pancasila</a:t>
            </a:r>
            <a:r>
              <a:rPr lang="id-ID" dirty="0" smtClean="0"/>
              <a:t>.</a:t>
            </a:r>
            <a:endParaRPr lang="en-US" dirty="0"/>
          </a:p>
          <a:p>
            <a:pPr lvl="0"/>
            <a:r>
              <a:rPr lang="id-ID" dirty="0"/>
              <a:t>Menjamin adanya hubungan yang sama, serasi dan seimbang mengenai </a:t>
            </a:r>
            <a:endParaRPr lang="en-US" dirty="0"/>
          </a:p>
          <a:p>
            <a:r>
              <a:rPr lang="id-ID" dirty="0"/>
              <a:t>lembaga negara</a:t>
            </a:r>
            <a:r>
              <a:rPr lang="id-ID" dirty="0" smtClean="0"/>
              <a:t>.</a:t>
            </a:r>
            <a:endParaRPr lang="en-US" dirty="0"/>
          </a:p>
          <a:p>
            <a:pPr lvl="0"/>
            <a:r>
              <a:rPr lang="id-ID" dirty="0"/>
              <a:t>Menjamin pemerintahan yang bertanggung jawab.</a:t>
            </a:r>
            <a:endParaRPr lang="en-US" dirty="0"/>
          </a:p>
          <a:p>
            <a:endParaRPr lang="en-US" dirty="0"/>
          </a:p>
        </p:txBody>
      </p:sp>
    </p:spTree>
    <p:extLst>
      <p:ext uri="{BB962C8B-B14F-4D97-AF65-F5344CB8AC3E}">
        <p14:creationId xmlns:p14="http://schemas.microsoft.com/office/powerpoint/2010/main" val="343248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2922905"/>
            <a:ext cx="10515600" cy="4351338"/>
          </a:xfrm>
        </p:spPr>
        <p:txBody>
          <a:bodyPr/>
          <a:lstStyle/>
          <a:p>
            <a:r>
              <a:rPr lang="id-ID" dirty="0"/>
              <a:t>Sedangkan sistem pemerintahan demokrasi Pancasila menurut prinsip-prinsip yang terkandung didalam Batang Tubuh UUD 1945 berdasarkan tujuh sendi pokok, yaitu sebagai berikut :</a:t>
            </a:r>
            <a:endParaRPr lang="en-US" dirty="0"/>
          </a:p>
          <a:p>
            <a:pPr marL="0" indent="0">
              <a:buNone/>
            </a:pPr>
            <a:endParaRPr lang="en-US" dirty="0"/>
          </a:p>
        </p:txBody>
      </p:sp>
    </p:spTree>
    <p:extLst>
      <p:ext uri="{BB962C8B-B14F-4D97-AF65-F5344CB8AC3E}">
        <p14:creationId xmlns:p14="http://schemas.microsoft.com/office/powerpoint/2010/main" val="30647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7975"/>
            <a:ext cx="10515600" cy="1325563"/>
          </a:xfrm>
        </p:spPr>
        <p:txBody>
          <a:bodyPr/>
          <a:lstStyle/>
          <a:p>
            <a:endParaRPr lang="en-US"/>
          </a:p>
        </p:txBody>
      </p:sp>
      <p:sp>
        <p:nvSpPr>
          <p:cNvPr id="3" name="Content Placeholder 2"/>
          <p:cNvSpPr>
            <a:spLocks noGrp="1"/>
          </p:cNvSpPr>
          <p:nvPr>
            <p:ph idx="1"/>
          </p:nvPr>
        </p:nvSpPr>
        <p:spPr>
          <a:xfrm>
            <a:off x="838200" y="526102"/>
            <a:ext cx="10515600" cy="6057900"/>
          </a:xfrm>
        </p:spPr>
        <p:txBody>
          <a:bodyPr>
            <a:normAutofit/>
          </a:bodyPr>
          <a:lstStyle/>
          <a:p>
            <a:pPr lvl="0"/>
            <a:r>
              <a:rPr lang="id-ID" dirty="0">
                <a:solidFill>
                  <a:schemeClr val="accent4">
                    <a:lumMod val="60000"/>
                    <a:lumOff val="40000"/>
                  </a:schemeClr>
                </a:solidFill>
              </a:rPr>
              <a:t>Indonesia adalah Negara yang Berdasarkan </a:t>
            </a:r>
            <a:r>
              <a:rPr lang="id-ID" dirty="0" smtClean="0">
                <a:solidFill>
                  <a:schemeClr val="accent4">
                    <a:lumMod val="60000"/>
                    <a:lumOff val="40000"/>
                  </a:schemeClr>
                </a:solidFill>
              </a:rPr>
              <a:t>Hukum</a:t>
            </a:r>
            <a:endParaRPr lang="en-US" dirty="0" smtClean="0">
              <a:solidFill>
                <a:schemeClr val="accent4">
                  <a:lumMod val="60000"/>
                  <a:lumOff val="40000"/>
                </a:schemeClr>
              </a:solidFill>
            </a:endParaRPr>
          </a:p>
          <a:p>
            <a:pPr marL="0" lvl="0" indent="0">
              <a:buNone/>
            </a:pPr>
            <a:r>
              <a:rPr lang="id-ID" dirty="0" smtClean="0"/>
              <a:t>Negara </a:t>
            </a:r>
            <a:r>
              <a:rPr lang="id-ID" dirty="0"/>
              <a:t>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dirty="0" smtClean="0"/>
              <a:t>.</a:t>
            </a:r>
            <a:endParaRPr lang="en-US" dirty="0"/>
          </a:p>
          <a:p>
            <a:pPr lvl="0"/>
            <a:r>
              <a:rPr lang="id-ID" dirty="0">
                <a:solidFill>
                  <a:schemeClr val="accent4">
                    <a:lumMod val="60000"/>
                    <a:lumOff val="40000"/>
                  </a:schemeClr>
                </a:solidFill>
              </a:rPr>
              <a:t>Indonesia Menganut Sistem </a:t>
            </a:r>
            <a:r>
              <a:rPr lang="id-ID" dirty="0" smtClean="0">
                <a:solidFill>
                  <a:schemeClr val="accent4">
                    <a:lumMod val="60000"/>
                    <a:lumOff val="40000"/>
                  </a:schemeClr>
                </a:solidFill>
              </a:rPr>
              <a:t>Konstitusional</a:t>
            </a:r>
            <a:endParaRPr lang="en-US" dirty="0">
              <a:solidFill>
                <a:schemeClr val="accent4">
                  <a:lumMod val="60000"/>
                  <a:lumOff val="40000"/>
                </a:schemeClr>
              </a:solidFill>
            </a:endParaRPr>
          </a:p>
          <a:p>
            <a:pPr marL="0" indent="0">
              <a:buNone/>
            </a:pPr>
            <a:r>
              <a:rPr lang="id-ID"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endParaRPr lang="en-US" dirty="0"/>
          </a:p>
          <a:p>
            <a:pPr marL="0" lvl="0" indent="0">
              <a:buNone/>
            </a:pPr>
            <a:endParaRPr lang="en-US" dirty="0"/>
          </a:p>
        </p:txBody>
      </p:sp>
    </p:spTree>
    <p:extLst>
      <p:ext uri="{BB962C8B-B14F-4D97-AF65-F5344CB8AC3E}">
        <p14:creationId xmlns:p14="http://schemas.microsoft.com/office/powerpoint/2010/main" val="361571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9415"/>
            <a:ext cx="10515600" cy="1325563"/>
          </a:xfrm>
        </p:spPr>
        <p:txBody>
          <a:bodyPr/>
          <a:lstStyle/>
          <a:p>
            <a:endParaRPr lang="en-US"/>
          </a:p>
        </p:txBody>
      </p:sp>
      <p:sp>
        <p:nvSpPr>
          <p:cNvPr id="3" name="Content Placeholder 2"/>
          <p:cNvSpPr>
            <a:spLocks noGrp="1"/>
          </p:cNvSpPr>
          <p:nvPr>
            <p:ph idx="1"/>
          </p:nvPr>
        </p:nvSpPr>
        <p:spPr>
          <a:xfrm>
            <a:off x="838200" y="525780"/>
            <a:ext cx="10515600" cy="5829300"/>
          </a:xfrm>
        </p:spPr>
        <p:txBody>
          <a:bodyPr>
            <a:normAutofit lnSpcReduction="10000"/>
          </a:bodyPr>
          <a:lstStyle/>
          <a:p>
            <a:pPr lvl="0"/>
            <a:r>
              <a:rPr lang="id-ID" dirty="0">
                <a:solidFill>
                  <a:schemeClr val="accent4">
                    <a:lumMod val="60000"/>
                    <a:lumOff val="40000"/>
                  </a:schemeClr>
                </a:solidFill>
              </a:rPr>
              <a:t>Majelis Permusyawaratan Rakyat (MPR</a:t>
            </a:r>
            <a:r>
              <a:rPr lang="id-ID" dirty="0" smtClean="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id-ID" dirty="0"/>
              <a:t>MPR 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a:t>
            </a:r>
            <a:r>
              <a:rPr lang="id-ID" dirty="0" smtClean="0"/>
              <a:t>Indonesia</a:t>
            </a:r>
            <a:r>
              <a:rPr lang="en-US" dirty="0" smtClean="0"/>
              <a:t>.</a:t>
            </a:r>
            <a:r>
              <a:rPr lang="id-ID" dirty="0" smtClean="0"/>
              <a:t> </a:t>
            </a:r>
            <a:r>
              <a:rPr lang="id-ID" dirty="0"/>
              <a:t>Tetapi setelah Amandemen </a:t>
            </a:r>
            <a:r>
              <a:rPr lang="en-US" dirty="0"/>
              <a:t>MPR </a:t>
            </a:r>
            <a:r>
              <a:rPr lang="en-US" dirty="0" err="1"/>
              <a:t>tidak</a:t>
            </a:r>
            <a:r>
              <a:rPr lang="en-US" dirty="0"/>
              <a:t> </a:t>
            </a:r>
            <a:r>
              <a:rPr lang="en-US" dirty="0" err="1"/>
              <a:t>lagi</a:t>
            </a:r>
            <a:r>
              <a:rPr lang="en-US" dirty="0"/>
              <a:t> </a:t>
            </a:r>
            <a:r>
              <a:rPr lang="en-US" dirty="0" err="1"/>
              <a:t>menjadi</a:t>
            </a:r>
            <a:r>
              <a:rPr lang="en-US" dirty="0"/>
              <a:t> </a:t>
            </a:r>
            <a:r>
              <a:rPr lang="en-US" dirty="0" err="1"/>
              <a:t>lembaga</a:t>
            </a:r>
            <a:r>
              <a:rPr lang="en-US" dirty="0"/>
              <a:t> </a:t>
            </a:r>
            <a:r>
              <a:rPr lang="en-US" dirty="0" err="1"/>
              <a:t>tertinggi</a:t>
            </a:r>
            <a:r>
              <a:rPr lang="en-US" dirty="0"/>
              <a:t> , </a:t>
            </a:r>
            <a:r>
              <a:rPr lang="en-US" dirty="0" err="1"/>
              <a:t>namun</a:t>
            </a:r>
            <a:r>
              <a:rPr lang="en-US" dirty="0"/>
              <a:t> </a:t>
            </a:r>
            <a:r>
              <a:rPr lang="en-US" dirty="0" err="1"/>
              <a:t>setara</a:t>
            </a:r>
            <a:r>
              <a:rPr lang="en-US" dirty="0"/>
              <a:t> </a:t>
            </a:r>
            <a:r>
              <a:rPr lang="en-US" dirty="0" err="1"/>
              <a:t>dengan</a:t>
            </a:r>
            <a:r>
              <a:rPr lang="en-US" dirty="0"/>
              <a:t> </a:t>
            </a:r>
            <a:r>
              <a:rPr lang="en-US" dirty="0" err="1"/>
              <a:t>lembaga</a:t>
            </a:r>
            <a:r>
              <a:rPr lang="en-US" dirty="0"/>
              <a:t> </a:t>
            </a:r>
            <a:r>
              <a:rPr lang="en-US" dirty="0" err="1"/>
              <a:t>lainnya</a:t>
            </a:r>
            <a:endParaRPr lang="en-US" dirty="0"/>
          </a:p>
          <a:p>
            <a:pPr lvl="0"/>
            <a:r>
              <a:rPr lang="id-ID" dirty="0" smtClean="0">
                <a:solidFill>
                  <a:schemeClr val="accent4">
                    <a:lumMod val="60000"/>
                    <a:lumOff val="40000"/>
                  </a:schemeClr>
                </a:solidFill>
              </a:rPr>
              <a:t>Presiden</a:t>
            </a:r>
            <a:endParaRPr lang="en-US" dirty="0">
              <a:solidFill>
                <a:schemeClr val="accent4">
                  <a:lumMod val="60000"/>
                  <a:lumOff val="40000"/>
                </a:schemeClr>
              </a:solidFill>
            </a:endParaRPr>
          </a:p>
          <a:p>
            <a:pPr marL="0" indent="0">
              <a:buNone/>
            </a:pPr>
            <a:r>
              <a:rPr lang="id-ID"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endParaRPr lang="en-US" dirty="0"/>
          </a:p>
          <a:p>
            <a:endParaRPr lang="en-US" dirty="0"/>
          </a:p>
        </p:txBody>
      </p:sp>
    </p:spTree>
    <p:extLst>
      <p:ext uri="{BB962C8B-B14F-4D97-AF65-F5344CB8AC3E}">
        <p14:creationId xmlns:p14="http://schemas.microsoft.com/office/powerpoint/2010/main" val="144136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180"/>
            <a:ext cx="10515600" cy="6195060"/>
          </a:xfrm>
        </p:spPr>
        <p:txBody>
          <a:bodyPr>
            <a:normAutofit/>
          </a:bodyPr>
          <a:lstStyle/>
          <a:p>
            <a:pPr lvl="0"/>
            <a:r>
              <a:rPr lang="id-ID" dirty="0">
                <a:solidFill>
                  <a:schemeClr val="accent4">
                    <a:lumMod val="60000"/>
                    <a:lumOff val="40000"/>
                  </a:schemeClr>
                </a:solidFill>
              </a:rPr>
              <a:t>Pengawasan Dewan Perwakilan Rakyat (DPR</a:t>
            </a:r>
            <a:r>
              <a:rPr lang="id-ID" dirty="0" smtClean="0">
                <a:solidFill>
                  <a:schemeClr val="accent4">
                    <a:lumMod val="60000"/>
                    <a:lumOff val="40000"/>
                  </a:schemeClr>
                </a:solidFill>
              </a:rPr>
              <a:t>)</a:t>
            </a:r>
            <a:endParaRPr lang="en-US" dirty="0">
              <a:solidFill>
                <a:schemeClr val="accent4">
                  <a:lumMod val="60000"/>
                  <a:lumOff val="40000"/>
                </a:schemeClr>
              </a:solidFill>
            </a:endParaRPr>
          </a:p>
          <a:p>
            <a:pPr marL="0" indent="0">
              <a:buNone/>
            </a:pPr>
            <a:r>
              <a:rPr lang="id-ID" dirty="0"/>
              <a:t>Presiden tidak bertanggung jawab kepada DPR, tetapi DPR mengawasi pelaksanaan mandat yang dipegang oleh Presiden dan DPR harus saling </a:t>
            </a:r>
            <a:r>
              <a:rPr lang="id-ID" dirty="0" smtClean="0"/>
              <a:t>bekerja sama </a:t>
            </a:r>
            <a:endParaRPr lang="en-US" dirty="0" smtClean="0"/>
          </a:p>
          <a:p>
            <a:r>
              <a:rPr lang="id-ID" dirty="0" smtClean="0">
                <a:solidFill>
                  <a:schemeClr val="accent4">
                    <a:lumMod val="60000"/>
                    <a:lumOff val="40000"/>
                  </a:schemeClr>
                </a:solidFill>
              </a:rPr>
              <a:t>Menteri Negara</a:t>
            </a:r>
            <a:endParaRPr lang="en-US" dirty="0" smtClean="0">
              <a:solidFill>
                <a:schemeClr val="accent4">
                  <a:lumMod val="60000"/>
                  <a:lumOff val="40000"/>
                </a:schemeClr>
              </a:solidFill>
            </a:endParaRPr>
          </a:p>
          <a:p>
            <a:pPr marL="0" indent="0">
              <a:buNone/>
            </a:pPr>
            <a:r>
              <a:rPr lang="id-ID" dirty="0" smtClean="0"/>
              <a:t>Menteri </a:t>
            </a:r>
            <a:r>
              <a:rPr lang="id-ID" dirty="0"/>
              <a:t>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smtClean="0"/>
          </a:p>
          <a:p>
            <a:pPr lvl="0"/>
            <a:r>
              <a:rPr lang="id-ID" dirty="0">
                <a:solidFill>
                  <a:schemeClr val="accent4">
                    <a:lumMod val="60000"/>
                    <a:lumOff val="40000"/>
                  </a:schemeClr>
                </a:solidFill>
              </a:rPr>
              <a:t>Kekuasaan Kepala Negara Tidak Tak </a:t>
            </a:r>
            <a:r>
              <a:rPr lang="id-ID" dirty="0" smtClean="0">
                <a:solidFill>
                  <a:schemeClr val="accent4">
                    <a:lumMod val="60000"/>
                    <a:lumOff val="40000"/>
                  </a:schemeClr>
                </a:solidFill>
              </a:rPr>
              <a:t>Terbatas</a:t>
            </a:r>
            <a:endParaRPr lang="en-US" dirty="0" smtClean="0">
              <a:solidFill>
                <a:schemeClr val="accent4">
                  <a:lumMod val="60000"/>
                  <a:lumOff val="40000"/>
                </a:schemeClr>
              </a:solidFill>
            </a:endParaRPr>
          </a:p>
          <a:p>
            <a:pPr marL="0" lvl="0" indent="0">
              <a:buNone/>
            </a:pPr>
            <a:r>
              <a:rPr lang="id-ID" dirty="0" smtClean="0"/>
              <a:t>Kepala negara </a:t>
            </a:r>
            <a:r>
              <a:rPr lang="id-ID" dirty="0"/>
              <a:t>tidak bertanggung jawab kepada DPR, tetapi ia bukan diklator, artinya kekuasaan tidak tak terbatas. Ia harus memperhatikan sungguh-sungguh suara DPR.</a:t>
            </a:r>
            <a:endParaRPr lang="en-US" dirty="0"/>
          </a:p>
        </p:txBody>
      </p:sp>
    </p:spTree>
    <p:extLst>
      <p:ext uri="{BB962C8B-B14F-4D97-AF65-F5344CB8AC3E}">
        <p14:creationId xmlns:p14="http://schemas.microsoft.com/office/powerpoint/2010/main" val="130613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Nilai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1825624"/>
            <a:ext cx="10515600" cy="4735195"/>
          </a:xfrm>
        </p:spPr>
        <p:txBody>
          <a:bodyPr>
            <a:normAutofit fontScale="92500" lnSpcReduction="10000"/>
          </a:bodyPr>
          <a:lstStyle/>
          <a:p>
            <a:pPr lvl="0"/>
            <a:r>
              <a:rPr lang="id-ID" dirty="0"/>
              <a:t>Sebagai warga Negara dan warga masyarakat, setiap manusia Indonesia mempunyai kedudukan,hak dan kewajiban yang sama</a:t>
            </a:r>
            <a:r>
              <a:rPr lang="id-ID" dirty="0" smtClean="0"/>
              <a:t>.</a:t>
            </a:r>
            <a:endParaRPr lang="en-US" dirty="0"/>
          </a:p>
          <a:p>
            <a:pPr lvl="0"/>
            <a:r>
              <a:rPr lang="id-ID" dirty="0"/>
              <a:t>Tidak boleh memaksakan kehendak kepada orang </a:t>
            </a:r>
            <a:r>
              <a:rPr lang="id-ID" dirty="0" smtClean="0"/>
              <a:t>lain</a:t>
            </a:r>
            <a:endParaRPr lang="en-US" dirty="0"/>
          </a:p>
          <a:p>
            <a:pPr lvl="0"/>
            <a:r>
              <a:rPr lang="id-ID" dirty="0"/>
              <a:t> Mengutamakan musyawarah dalam mengambil keputusan untuk kepentingan </a:t>
            </a:r>
            <a:r>
              <a:rPr lang="id-ID" dirty="0" smtClean="0"/>
              <a:t>bersama</a:t>
            </a:r>
            <a:endParaRPr lang="en-US" dirty="0"/>
          </a:p>
          <a:p>
            <a:pPr lvl="0"/>
            <a:r>
              <a:rPr lang="id-ID" dirty="0"/>
              <a:t> Musyawarah untuk mencapai mufkat diliputi oleh semangat kekeluargaan</a:t>
            </a:r>
            <a:r>
              <a:rPr lang="id-ID" dirty="0" smtClean="0"/>
              <a:t>.</a:t>
            </a:r>
            <a:endParaRPr lang="en-US" dirty="0"/>
          </a:p>
          <a:p>
            <a:pPr lvl="0"/>
            <a:r>
              <a:rPr lang="id-ID" dirty="0"/>
              <a:t>Menghormati dan menjunjung tinggi setiap keputusan yang di capai sebagai hasi musyawarah</a:t>
            </a:r>
            <a:r>
              <a:rPr lang="id-ID" dirty="0" smtClean="0"/>
              <a:t>.</a:t>
            </a:r>
            <a:endParaRPr lang="en-US" dirty="0"/>
          </a:p>
          <a:p>
            <a:pPr lvl="0"/>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Tree>
    <p:extLst>
      <p:ext uri="{BB962C8B-B14F-4D97-AF65-F5344CB8AC3E}">
        <p14:creationId xmlns:p14="http://schemas.microsoft.com/office/powerpoint/2010/main" val="292154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294"/>
            <a:ext cx="10515600" cy="1325563"/>
          </a:xfrm>
        </p:spPr>
        <p:txBody>
          <a:bodyPr/>
          <a:lstStyle/>
          <a:p>
            <a:pPr algn="ctr"/>
            <a:r>
              <a:rPr lang="en-US" dirty="0" smtClean="0"/>
              <a:t>SESI TANYA ???</a:t>
            </a:r>
            <a:endParaRPr lang="en-US" dirty="0"/>
          </a:p>
        </p:txBody>
      </p:sp>
    </p:spTree>
    <p:extLst>
      <p:ext uri="{BB962C8B-B14F-4D97-AF65-F5344CB8AC3E}">
        <p14:creationId xmlns:p14="http://schemas.microsoft.com/office/powerpoint/2010/main" val="247297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26915" y="1905138"/>
            <a:ext cx="10515600" cy="4351338"/>
          </a:xfrm>
        </p:spPr>
        <p:txBody>
          <a:bodyPr/>
          <a:lstStyle/>
          <a:p>
            <a:r>
              <a:rPr lang="id-ID" dirty="0"/>
              <a:t>Mochamad Taufik Ali Syech Ahmad </a:t>
            </a:r>
            <a:endParaRPr lang="en-US" dirty="0" smtClean="0"/>
          </a:p>
          <a:p>
            <a:pPr lvl="0"/>
            <a:r>
              <a:rPr lang="id-ID" dirty="0"/>
              <a:t>Raden mochammad luthfi arbilly ismail </a:t>
            </a:r>
            <a:r>
              <a:rPr lang="id-ID" dirty="0" smtClean="0"/>
              <a:t>poetra</a:t>
            </a:r>
            <a:endParaRPr lang="en-US" dirty="0"/>
          </a:p>
          <a:p>
            <a:pPr lvl="0"/>
            <a:r>
              <a:rPr lang="id-ID" dirty="0"/>
              <a:t>Akbar Maulana M </a:t>
            </a:r>
            <a:r>
              <a:rPr lang="id-ID" dirty="0" smtClean="0"/>
              <a:t>Tarumadoya</a:t>
            </a:r>
            <a:endParaRPr lang="en-US" dirty="0"/>
          </a:p>
          <a:p>
            <a:pPr lvl="0"/>
            <a:r>
              <a:rPr lang="id-ID" dirty="0"/>
              <a:t>Ahmad Rizal </a:t>
            </a:r>
            <a:r>
              <a:rPr lang="id-ID" dirty="0" smtClean="0"/>
              <a:t>Imaduddi</a:t>
            </a:r>
            <a:r>
              <a:rPr lang="en-US" dirty="0" smtClean="0"/>
              <a:t>n</a:t>
            </a:r>
            <a:endParaRPr lang="en-US" dirty="0"/>
          </a:p>
          <a:p>
            <a:pPr lvl="0"/>
            <a:r>
              <a:rPr lang="id-ID" dirty="0"/>
              <a:t>Isep Lutpi </a:t>
            </a:r>
            <a:r>
              <a:rPr lang="id-ID" dirty="0" smtClean="0"/>
              <a:t>Nur</a:t>
            </a:r>
            <a:endParaRPr lang="en-US" dirty="0"/>
          </a:p>
          <a:p>
            <a:pPr lvl="0"/>
            <a:r>
              <a:rPr lang="id-ID" dirty="0"/>
              <a:t>Irpan </a:t>
            </a:r>
            <a:r>
              <a:rPr lang="id-ID" dirty="0" smtClean="0"/>
              <a:t>Ramdani</a:t>
            </a:r>
            <a:endParaRPr lang="en-US" dirty="0"/>
          </a:p>
          <a:p>
            <a:pPr lvl="0"/>
            <a:r>
              <a:rPr lang="id-ID" dirty="0"/>
              <a:t>Joshua Dheary Butar </a:t>
            </a:r>
            <a:r>
              <a:rPr lang="id-ID" dirty="0" smtClean="0"/>
              <a:t>Butar</a:t>
            </a:r>
            <a:endParaRPr lang="en-US" dirty="0"/>
          </a:p>
          <a:p>
            <a:pPr lvl="0"/>
            <a:r>
              <a:rPr lang="id-ID" dirty="0"/>
              <a:t>Domingos Doutel </a:t>
            </a:r>
            <a:r>
              <a:rPr lang="id-ID" dirty="0" smtClean="0"/>
              <a:t>Sarmento</a:t>
            </a:r>
            <a:endParaRPr lang="en-US" dirty="0"/>
          </a:p>
          <a:p>
            <a:pPr marL="0" indent="0">
              <a:buNone/>
            </a:pPr>
            <a:endParaRPr lang="en-US" dirty="0"/>
          </a:p>
        </p:txBody>
      </p:sp>
    </p:spTree>
    <p:extLst>
      <p:ext uri="{BB962C8B-B14F-4D97-AF65-F5344CB8AC3E}">
        <p14:creationId xmlns:p14="http://schemas.microsoft.com/office/powerpoint/2010/main" val="8940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003" y="560546"/>
            <a:ext cx="10515600" cy="1325563"/>
          </a:xfrm>
        </p:spPr>
        <p:txBody>
          <a:bodyPr/>
          <a:lstStyle/>
          <a:p>
            <a:r>
              <a:rPr lang="en-US" dirty="0" err="1" smtClean="0">
                <a:latin typeface="Trebuchet MS" panose="020B0603020202020204" pitchFamily="34" charset="0"/>
              </a:rPr>
              <a:t>Materi</a:t>
            </a:r>
            <a:endParaRPr lang="en-US" dirty="0">
              <a:latin typeface="Trebuchet MS" panose="020B0603020202020204" pitchFamily="34" charset="0"/>
            </a:endParaRPr>
          </a:p>
        </p:txBody>
      </p:sp>
      <p:sp>
        <p:nvSpPr>
          <p:cNvPr id="3" name="Content Placeholder 2"/>
          <p:cNvSpPr>
            <a:spLocks noGrp="1"/>
          </p:cNvSpPr>
          <p:nvPr>
            <p:ph idx="1"/>
          </p:nvPr>
        </p:nvSpPr>
        <p:spPr>
          <a:xfrm>
            <a:off x="2499574" y="2224870"/>
            <a:ext cx="10515600" cy="4351338"/>
          </a:xfrm>
        </p:spPr>
        <p:txBody>
          <a:bodyPr/>
          <a:lstStyle/>
          <a:p>
            <a:r>
              <a:rPr lang="en-US" dirty="0" err="1" smtClean="0"/>
              <a:t>Definisi</a:t>
            </a:r>
            <a:r>
              <a:rPr lang="en-US" dirty="0" smtClean="0"/>
              <a:t> </a:t>
            </a:r>
            <a:r>
              <a:rPr lang="en-US" dirty="0" err="1" smtClean="0"/>
              <a:t>Demokrasi</a:t>
            </a:r>
            <a:r>
              <a:rPr lang="en-US" dirty="0" smtClean="0"/>
              <a:t> Pancasila</a:t>
            </a:r>
          </a:p>
          <a:p>
            <a:r>
              <a:rPr lang="en-US" dirty="0" err="1" smtClean="0"/>
              <a:t>Tujuan</a:t>
            </a:r>
            <a:r>
              <a:rPr lang="en-US" dirty="0" smtClean="0"/>
              <a:t> </a:t>
            </a:r>
            <a:r>
              <a:rPr lang="en-US" dirty="0" err="1" smtClean="0"/>
              <a:t>dan</a:t>
            </a:r>
            <a:r>
              <a:rPr lang="en-US" dirty="0" smtClean="0"/>
              <a:t> </a:t>
            </a:r>
            <a:r>
              <a:rPr lang="en-US" dirty="0" err="1" smtClean="0"/>
              <a:t>Fungsi</a:t>
            </a:r>
            <a:r>
              <a:rPr lang="en-US" dirty="0" smtClean="0"/>
              <a:t> </a:t>
            </a:r>
            <a:r>
              <a:rPr lang="en-US" dirty="0" err="1" smtClean="0"/>
              <a:t>Demokrasi</a:t>
            </a:r>
            <a:r>
              <a:rPr lang="en-US" dirty="0" smtClean="0"/>
              <a:t> Pancasila</a:t>
            </a:r>
          </a:p>
          <a:p>
            <a:r>
              <a:rPr lang="en-US" dirty="0" err="1" smtClean="0"/>
              <a:t>Unsur</a:t>
            </a:r>
            <a:r>
              <a:rPr lang="en-US" dirty="0" smtClean="0"/>
              <a:t> </a:t>
            </a:r>
            <a:r>
              <a:rPr lang="en-US" dirty="0" err="1" smtClean="0"/>
              <a:t>Demokrasi</a:t>
            </a:r>
            <a:r>
              <a:rPr lang="en-US" dirty="0" smtClean="0"/>
              <a:t> Pancasila</a:t>
            </a:r>
          </a:p>
          <a:p>
            <a:r>
              <a:rPr lang="en-US" dirty="0" err="1" smtClean="0"/>
              <a:t>Sistem</a:t>
            </a:r>
            <a:r>
              <a:rPr lang="en-US" dirty="0" smtClean="0"/>
              <a:t> </a:t>
            </a:r>
            <a:r>
              <a:rPr lang="en-US" dirty="0" err="1" smtClean="0"/>
              <a:t>Demokrasi</a:t>
            </a:r>
            <a:r>
              <a:rPr lang="en-US" dirty="0" smtClean="0"/>
              <a:t> Pancasila</a:t>
            </a:r>
          </a:p>
          <a:p>
            <a:r>
              <a:rPr lang="en-US" dirty="0" err="1" smtClean="0"/>
              <a:t>Nilai</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148403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Demokrasi</a:t>
            </a:r>
            <a:r>
              <a:rPr lang="en-US" dirty="0" smtClean="0"/>
              <a:t> ?</a:t>
            </a:r>
            <a:endParaRPr lang="en-US" dirty="0"/>
          </a:p>
        </p:txBody>
      </p:sp>
      <p:sp>
        <p:nvSpPr>
          <p:cNvPr id="3" name="Content Placeholder 2"/>
          <p:cNvSpPr>
            <a:spLocks noGrp="1"/>
          </p:cNvSpPr>
          <p:nvPr>
            <p:ph idx="1"/>
          </p:nvPr>
        </p:nvSpPr>
        <p:spPr>
          <a:xfrm>
            <a:off x="992746" y="2752904"/>
            <a:ext cx="10515600" cy="4351338"/>
          </a:xfrm>
        </p:spPr>
        <p:txBody>
          <a:bodyPr/>
          <a:lstStyle/>
          <a:p>
            <a:r>
              <a:rPr lang="id-ID" dirty="0"/>
              <a:t>Demokrasi berasal dari kata Yunani demos dan kratos. Demos artinya rakyat. kata kratos berarti pemerintahan. Jadi, demokrasi berarti pemerintahan rakyat, yaitu pemerintahan yang rakyatnya memegang peranan yang sangat menenentukan.</a:t>
            </a:r>
            <a:endParaRPr lang="en-US" dirty="0"/>
          </a:p>
        </p:txBody>
      </p:sp>
    </p:spTree>
    <p:extLst>
      <p:ext uri="{BB962C8B-B14F-4D97-AF65-F5344CB8AC3E}">
        <p14:creationId xmlns:p14="http://schemas.microsoft.com/office/powerpoint/2010/main" val="187608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a:t>
            </a:r>
            <a:r>
              <a:rPr lang="en-US" dirty="0" err="1" smtClean="0"/>
              <a:t>Ciri</a:t>
            </a:r>
            <a:r>
              <a:rPr lang="en-US" dirty="0" smtClean="0"/>
              <a:t> </a:t>
            </a:r>
            <a:r>
              <a:rPr lang="en-US" dirty="0" err="1" smtClean="0"/>
              <a:t>Demokrasi</a:t>
            </a:r>
            <a:endParaRPr lang="en-US" dirty="0"/>
          </a:p>
        </p:txBody>
      </p:sp>
      <p:sp>
        <p:nvSpPr>
          <p:cNvPr id="3" name="Content Placeholder 2"/>
          <p:cNvSpPr>
            <a:spLocks noGrp="1"/>
          </p:cNvSpPr>
          <p:nvPr>
            <p:ph idx="1"/>
          </p:nvPr>
        </p:nvSpPr>
        <p:spPr/>
        <p:txBody>
          <a:bodyPr>
            <a:normAutofit/>
          </a:bodyPr>
          <a:lstStyle/>
          <a:p>
            <a:pPr lvl="0"/>
            <a:r>
              <a:rPr lang="id-ID" dirty="0"/>
              <a:t>Memungkinkan adanya pergantian pemerintahan secara berkala.</a:t>
            </a:r>
            <a:endParaRPr lang="en-US" dirty="0"/>
          </a:p>
          <a:p>
            <a:pPr lvl="0"/>
            <a:r>
              <a:rPr lang="id-ID" dirty="0"/>
              <a:t>Anggota masyarakat memiliki kesempatan yang sama menempati kedudukan dalam pemerintahan untuk masa jabatan tertentu, seperti; presiden, menteri, gubemur dsb.</a:t>
            </a:r>
            <a:endParaRPr lang="en-US" dirty="0"/>
          </a:p>
          <a:p>
            <a:pPr lvl="0"/>
            <a:r>
              <a:rPr lang="id-ID" dirty="0"/>
              <a:t>Adanya pengakuan dan anggota masyarakat terhadap kehadiran tokoh-tokoh yang sah yang berjuang mendapatkan kedudukan dalam pemerintahan; sekaligus sebagai tandingan bagi pemerintah yang sedang berkuasa.</a:t>
            </a:r>
            <a:endParaRPr lang="en-US" dirty="0"/>
          </a:p>
          <a:p>
            <a:endParaRPr lang="en-US" dirty="0"/>
          </a:p>
        </p:txBody>
      </p:sp>
    </p:spTree>
    <p:extLst>
      <p:ext uri="{BB962C8B-B14F-4D97-AF65-F5344CB8AC3E}">
        <p14:creationId xmlns:p14="http://schemas.microsoft.com/office/powerpoint/2010/main" val="238193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a:t>
            </a:r>
            <a:r>
              <a:rPr lang="en-US" dirty="0" err="1" smtClean="0"/>
              <a:t>Ciri</a:t>
            </a:r>
            <a:r>
              <a:rPr lang="en-US" dirty="0" smtClean="0"/>
              <a:t> </a:t>
            </a:r>
            <a:r>
              <a:rPr lang="en-US" dirty="0" err="1" smtClean="0"/>
              <a:t>Demokrasi</a:t>
            </a:r>
            <a:endParaRPr lang="en-US" dirty="0"/>
          </a:p>
        </p:txBody>
      </p:sp>
      <p:sp>
        <p:nvSpPr>
          <p:cNvPr id="3" name="Content Placeholder 2"/>
          <p:cNvSpPr>
            <a:spLocks noGrp="1"/>
          </p:cNvSpPr>
          <p:nvPr>
            <p:ph idx="1"/>
          </p:nvPr>
        </p:nvSpPr>
        <p:spPr/>
        <p:txBody>
          <a:bodyPr/>
          <a:lstStyle/>
          <a:p>
            <a:pPr lvl="0"/>
            <a:r>
              <a:rPr lang="id-ID" dirty="0" smtClean="0"/>
              <a:t>Dilakukan pemilihan lain untuk memilih pejabat-pejabat pemerintah tertentu yang diharapkan dapat mewakili kepentingan rakyat tertentu</a:t>
            </a:r>
            <a:endParaRPr lang="en-US" dirty="0" smtClean="0"/>
          </a:p>
          <a:p>
            <a:pPr lvl="0"/>
            <a:r>
              <a:rPr lang="id-ID" dirty="0" smtClean="0"/>
              <a:t>Agar kehendak masing-masing golongan dapat diketahui oleh peme</a:t>
            </a:r>
            <a:r>
              <a:rPr lang="en-US" dirty="0" err="1" smtClean="0"/>
              <a:t>rin</a:t>
            </a:r>
            <a:r>
              <a:rPr lang="id-ID" dirty="0" smtClean="0"/>
              <a:t>tah atau anggota masyarakat lain, maka harus diakui adanya hak menyatakan pendapat (lisan, tertulis, pertemuan, media elektronik dan media cetak, dsb).</a:t>
            </a:r>
            <a:endParaRPr lang="en-US" dirty="0" smtClean="0"/>
          </a:p>
          <a:p>
            <a:pPr lvl="0"/>
            <a:r>
              <a:rPr lang="id-ID" dirty="0" smtClean="0"/>
              <a:t>Pengakuan terhadap anggota masyarakat yang tidak ikut serta dalam pemilihan umum.</a:t>
            </a:r>
            <a:endParaRPr lang="en-US" dirty="0" smtClean="0"/>
          </a:p>
          <a:p>
            <a:endParaRPr lang="en-US" dirty="0"/>
          </a:p>
        </p:txBody>
      </p:sp>
    </p:spTree>
    <p:extLst>
      <p:ext uri="{BB962C8B-B14F-4D97-AF65-F5344CB8AC3E}">
        <p14:creationId xmlns:p14="http://schemas.microsoft.com/office/powerpoint/2010/main" val="102305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a:xfrm>
            <a:off x="838200" y="2289265"/>
            <a:ext cx="10515600" cy="3210014"/>
          </a:xfrm>
        </p:spPr>
        <p:txBody>
          <a:bodyPr/>
          <a:lstStyle/>
          <a:p>
            <a:r>
              <a:rPr lang="id-ID" dirty="0"/>
              <a:t>Demokrasi 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dirty="0"/>
          </a:p>
        </p:txBody>
      </p:sp>
    </p:spTree>
    <p:extLst>
      <p:ext uri="{BB962C8B-B14F-4D97-AF65-F5344CB8AC3E}">
        <p14:creationId xmlns:p14="http://schemas.microsoft.com/office/powerpoint/2010/main" val="167030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en-US" dirty="0" err="1" smtClean="0"/>
              <a:t>Aspek</a:t>
            </a:r>
            <a:r>
              <a:rPr lang="en-US" dirty="0" smtClean="0"/>
              <a:t> Material</a:t>
            </a:r>
          </a:p>
          <a:p>
            <a:r>
              <a:rPr lang="en-US" dirty="0" err="1" smtClean="0"/>
              <a:t>Aspek</a:t>
            </a:r>
            <a:r>
              <a:rPr lang="en-US" dirty="0" smtClean="0"/>
              <a:t> Formal</a:t>
            </a:r>
          </a:p>
          <a:p>
            <a:r>
              <a:rPr lang="en-US" dirty="0" err="1" smtClean="0"/>
              <a:t>Aspek</a:t>
            </a:r>
            <a:r>
              <a:rPr lang="en-US" dirty="0" smtClean="0"/>
              <a:t> </a:t>
            </a:r>
            <a:r>
              <a:rPr lang="en-US" dirty="0" err="1" smtClean="0"/>
              <a:t>Normatif</a:t>
            </a:r>
            <a:endParaRPr lang="en-US" dirty="0" smtClean="0"/>
          </a:p>
        </p:txBody>
      </p:sp>
    </p:spTree>
    <p:extLst>
      <p:ext uri="{BB962C8B-B14F-4D97-AF65-F5344CB8AC3E}">
        <p14:creationId xmlns:p14="http://schemas.microsoft.com/office/powerpoint/2010/main" val="162297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
        <p:nvSpPr>
          <p:cNvPr id="3" name="Content Placeholder 2"/>
          <p:cNvSpPr>
            <a:spLocks noGrp="1"/>
          </p:cNvSpPr>
          <p:nvPr>
            <p:ph idx="1"/>
          </p:nvPr>
        </p:nvSpPr>
        <p:spPr/>
        <p:txBody>
          <a:bodyPr/>
          <a:lstStyle/>
          <a:p>
            <a:r>
              <a:rPr lang="en-US" dirty="0" err="1" smtClean="0"/>
              <a:t>Aspek</a:t>
            </a:r>
            <a:r>
              <a:rPr lang="en-US" dirty="0" smtClean="0"/>
              <a:t> </a:t>
            </a:r>
            <a:r>
              <a:rPr lang="en-US" dirty="0" err="1" smtClean="0"/>
              <a:t>Optatif</a:t>
            </a:r>
            <a:endParaRPr lang="en-US" dirty="0" smtClean="0"/>
          </a:p>
          <a:p>
            <a:r>
              <a:rPr lang="en-US" dirty="0" err="1" smtClean="0"/>
              <a:t>Aspek</a:t>
            </a:r>
            <a:r>
              <a:rPr lang="en-US" dirty="0" smtClean="0"/>
              <a:t> </a:t>
            </a:r>
            <a:r>
              <a:rPr lang="en-US" dirty="0" err="1" smtClean="0"/>
              <a:t>Organisasi</a:t>
            </a:r>
            <a:endParaRPr lang="en-US" dirty="0" smtClean="0"/>
          </a:p>
          <a:p>
            <a:r>
              <a:rPr lang="en-US" dirty="0" err="1" smtClean="0"/>
              <a:t>Aspek</a:t>
            </a:r>
            <a:r>
              <a:rPr lang="en-US" dirty="0" smtClean="0"/>
              <a:t> </a:t>
            </a:r>
            <a:r>
              <a:rPr lang="en-US" dirty="0" err="1" smtClean="0"/>
              <a:t>Kejiwaan</a:t>
            </a:r>
            <a:endParaRPr lang="en-US" dirty="0" smtClean="0"/>
          </a:p>
          <a:p>
            <a:endParaRPr lang="en-US" dirty="0"/>
          </a:p>
        </p:txBody>
      </p:sp>
    </p:spTree>
    <p:extLst>
      <p:ext uri="{BB962C8B-B14F-4D97-AF65-F5344CB8AC3E}">
        <p14:creationId xmlns:p14="http://schemas.microsoft.com/office/powerpoint/2010/main" val="260662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856</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Trebuchet MS</vt:lpstr>
      <vt:lpstr>Office Theme</vt:lpstr>
      <vt:lpstr>Politik Demokrasi Pancasila</vt:lpstr>
      <vt:lpstr>PowerPoint Presentation</vt:lpstr>
      <vt:lpstr>Materi</vt:lpstr>
      <vt:lpstr>Apa itu Demokrasi ?</vt:lpstr>
      <vt:lpstr>Ciri Ciri Demokrasi</vt:lpstr>
      <vt:lpstr>Ciri Ciri Demokrasi</vt:lpstr>
      <vt:lpstr>Definisi Demokrasi Pancasila</vt:lpstr>
      <vt:lpstr>Aspek Demokrasi Pancasila</vt:lpstr>
      <vt:lpstr>Aspek Demokrasi Pancasila</vt:lpstr>
      <vt:lpstr>Isi Demokrasi Pancasila</vt:lpstr>
      <vt:lpstr>Tujuan dan Fungsi Demokrasi Pancasila</vt:lpstr>
      <vt:lpstr>PowerPoint Presentation</vt:lpstr>
      <vt:lpstr>Sistem Demokrasi Pancasila</vt:lpstr>
      <vt:lpstr>PowerPoint Presentation</vt:lpstr>
      <vt:lpstr>PowerPoint Presentation</vt:lpstr>
      <vt:lpstr>PowerPoint Presentation</vt:lpstr>
      <vt:lpstr>Nilai Demokrasi Pancasila</vt:lpstr>
      <vt:lpstr>SESI TANYA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Politik Demokrasi Pancasila</dc:title>
  <dc:creator>Rizal</dc:creator>
  <cp:lastModifiedBy>Rizal</cp:lastModifiedBy>
  <cp:revision>6</cp:revision>
  <dcterms:created xsi:type="dcterms:W3CDTF">2020-03-24T05:50:03Z</dcterms:created>
  <dcterms:modified xsi:type="dcterms:W3CDTF">2020-03-24T06:13:23Z</dcterms:modified>
</cp:coreProperties>
</file>