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876CA3-4C05-4AFE-BCDE-AC2037F76E1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365170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76CA3-4C05-4AFE-BCDE-AC2037F76E1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84258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76CA3-4C05-4AFE-BCDE-AC2037F76E1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87050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76CA3-4C05-4AFE-BCDE-AC2037F76E1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210784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876CA3-4C05-4AFE-BCDE-AC2037F76E1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71008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876CA3-4C05-4AFE-BCDE-AC2037F76E1C}"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27741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876CA3-4C05-4AFE-BCDE-AC2037F76E1C}" type="datetimeFigureOut">
              <a:rPr lang="en-US" smtClean="0"/>
              <a:t>3/27/2020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60617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876CA3-4C05-4AFE-BCDE-AC2037F76E1C}" type="datetimeFigureOut">
              <a:rPr lang="en-US" smtClean="0"/>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66093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76CA3-4C05-4AFE-BCDE-AC2037F76E1C}" type="datetimeFigureOut">
              <a:rPr lang="en-US" smtClean="0"/>
              <a:t>3/27/2020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7613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76CA3-4C05-4AFE-BCDE-AC2037F76E1C}"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55254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76CA3-4C05-4AFE-BCDE-AC2037F76E1C}"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398452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76CA3-4C05-4AFE-BCDE-AC2037F76E1C}" type="datetimeFigureOut">
              <a:rPr lang="en-US" smtClean="0"/>
              <a:t>3/27/2020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EC4C2-6055-4E44-A9F0-494F0FFE1D7B}" type="slidenum">
              <a:rPr lang="en-US" smtClean="0"/>
              <a:t>‹#›</a:t>
            </a:fld>
            <a:endParaRPr lang="en-US"/>
          </a:p>
        </p:txBody>
      </p:sp>
    </p:spTree>
    <p:extLst>
      <p:ext uri="{BB962C8B-B14F-4D97-AF65-F5344CB8AC3E}">
        <p14:creationId xmlns:p14="http://schemas.microsoft.com/office/powerpoint/2010/main" val="299145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Trebuchet MS" panose="020B0603020202020204" pitchFamily="34" charset="0"/>
              </a:rPr>
              <a:t>Politik</a:t>
            </a:r>
            <a:r>
              <a:rPr lang="en-US" dirty="0" smtClean="0">
                <a:latin typeface="Trebuchet MS" panose="020B0603020202020204" pitchFamily="34" charset="0"/>
              </a:rPr>
              <a:t> </a:t>
            </a:r>
            <a:r>
              <a:rPr lang="en-US" dirty="0" err="1" smtClean="0">
                <a:latin typeface="Trebuchet MS" panose="020B0603020202020204" pitchFamily="34" charset="0"/>
              </a:rPr>
              <a:t>Demokrasi</a:t>
            </a:r>
            <a:r>
              <a:rPr lang="en-US" dirty="0" smtClean="0">
                <a:latin typeface="Trebuchet MS" panose="020B0603020202020204" pitchFamily="34" charset="0"/>
              </a:rPr>
              <a:t> Pancasila</a:t>
            </a:r>
            <a:endParaRPr lang="en-US" dirty="0">
              <a:latin typeface="Trebuchet MS" panose="020B0603020202020204" pitchFamily="34" charset="0"/>
            </a:endParaRPr>
          </a:p>
        </p:txBody>
      </p:sp>
      <p:sp>
        <p:nvSpPr>
          <p:cNvPr id="3" name="Subtitle 2"/>
          <p:cNvSpPr>
            <a:spLocks noGrp="1"/>
          </p:cNvSpPr>
          <p:nvPr>
            <p:ph type="subTitle" idx="1"/>
          </p:nvPr>
        </p:nvSpPr>
        <p:spPr/>
        <p:txBody>
          <a:bodyPr/>
          <a:lstStyle/>
          <a:p>
            <a:r>
              <a:rPr lang="en-US" dirty="0" err="1" smtClean="0"/>
              <a:t>Oleh</a:t>
            </a:r>
            <a:r>
              <a:rPr lang="en-US" dirty="0" smtClean="0"/>
              <a:t> : </a:t>
            </a:r>
            <a:r>
              <a:rPr lang="en-US" dirty="0" err="1" smtClean="0"/>
              <a:t>Kelompok</a:t>
            </a:r>
            <a:r>
              <a:rPr lang="en-US" dirty="0" smtClean="0"/>
              <a:t> 6</a:t>
            </a:r>
            <a:endParaRPr lang="en-US" dirty="0"/>
          </a:p>
        </p:txBody>
      </p:sp>
    </p:spTree>
    <p:extLst>
      <p:ext uri="{BB962C8B-B14F-4D97-AF65-F5344CB8AC3E}">
        <p14:creationId xmlns:p14="http://schemas.microsoft.com/office/powerpoint/2010/main" val="91921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Isi </a:t>
            </a:r>
            <a:r>
              <a:rPr lang="en-US" dirty="0" err="1" smtClean="0"/>
              <a:t>Demokrasi</a:t>
            </a:r>
            <a:r>
              <a:rPr lang="en-US" dirty="0" smtClean="0"/>
              <a:t> Pancasila</a:t>
            </a:r>
            <a:endParaRPr lang="en-US" dirty="0"/>
          </a:p>
        </p:txBody>
      </p:sp>
      <p:sp>
        <p:nvSpPr>
          <p:cNvPr id="3" name="Content Placeholder 2"/>
          <p:cNvSpPr>
            <a:spLocks noGrp="1"/>
          </p:cNvSpPr>
          <p:nvPr>
            <p:ph idx="1"/>
          </p:nvPr>
        </p:nvSpPr>
        <p:spPr/>
        <p:txBody>
          <a:bodyPr>
            <a:normAutofit fontScale="85000" lnSpcReduction="10000"/>
          </a:bodyPr>
          <a:lstStyle/>
          <a:p>
            <a:pPr lvl="0"/>
            <a:r>
              <a:rPr lang="id-ID" dirty="0"/>
              <a:t>Pelaksanaan Pembukaan UUD 1945 dan penjabarannya yang dituangkan dalam Batang Tubuh dan Penjelasan UUD 1945.</a:t>
            </a:r>
            <a:endParaRPr lang="en-US" dirty="0"/>
          </a:p>
          <a:p>
            <a:pPr lvl="0"/>
            <a:r>
              <a:rPr lang="id-ID" dirty="0"/>
              <a:t>Demokrasi Pancasila harus menghargai dan melindungi hak-hak asasi manusia.</a:t>
            </a:r>
            <a:endParaRPr lang="en-US" dirty="0"/>
          </a:p>
          <a:p>
            <a:pPr lvl="0"/>
            <a:r>
              <a:rPr lang="id-ID" dirty="0"/>
              <a:t>Pelaksanaan kehidupan ketatanegaraan harus berdasarkan atas kelembagaan.</a:t>
            </a:r>
            <a:endParaRPr lang="en-US" dirty="0"/>
          </a:p>
          <a:p>
            <a:pPr lvl="0"/>
            <a:r>
              <a:rPr lang="id-ID" dirty="0"/>
              <a:t> Demokrasi Pancasila harus bersendi atas hukum sebagaimana dijelaskan di dalam Penjelasan UUD 1945, yaitu negara hukum yang demokratis.</a:t>
            </a:r>
            <a:endParaRPr lang="en-US" dirty="0"/>
          </a:p>
          <a:p>
            <a:pPr lvl="0"/>
            <a:r>
              <a:rPr lang="id-ID" dirty="0"/>
              <a:t>Pelaksanaan kebebasan yang bertanggungjawab secara moral kepada Tuhan YME, diri sendiri, dan orang lain</a:t>
            </a:r>
            <a:endParaRPr lang="en-US" dirty="0"/>
          </a:p>
          <a:p>
            <a:pPr lvl="0"/>
            <a:r>
              <a:rPr lang="id-ID" dirty="0"/>
              <a:t>Mewujudkan rasa keadilan sosial.</a:t>
            </a:r>
            <a:endParaRPr lang="en-US" dirty="0"/>
          </a:p>
          <a:p>
            <a:pPr lvl="0"/>
            <a:r>
              <a:rPr lang="id-ID" dirty="0"/>
              <a:t>Mengutamakan persatuan nasional dan kekeluargaan. 8. Menjunjung tinggi tujuan dan cita – cita nasional.</a:t>
            </a:r>
            <a:endParaRPr lang="en-US" dirty="0"/>
          </a:p>
          <a:p>
            <a:endParaRPr lang="en-US" dirty="0"/>
          </a:p>
        </p:txBody>
      </p:sp>
    </p:spTree>
    <p:extLst>
      <p:ext uri="{BB962C8B-B14F-4D97-AF65-F5344CB8AC3E}">
        <p14:creationId xmlns:p14="http://schemas.microsoft.com/office/powerpoint/2010/main" val="310122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dan</a:t>
            </a:r>
            <a:r>
              <a:rPr lang="en-US" dirty="0" smtClean="0"/>
              <a:t> </a:t>
            </a:r>
            <a:r>
              <a:rPr lang="en-US" dirty="0" err="1" smtClean="0"/>
              <a:t>Fungsi</a:t>
            </a:r>
            <a:r>
              <a:rPr lang="en-US" dirty="0" smtClean="0"/>
              <a:t> </a:t>
            </a:r>
            <a:r>
              <a:rPr lang="en-US" dirty="0" err="1" smtClean="0"/>
              <a:t>Demokrasi</a:t>
            </a:r>
            <a:r>
              <a:rPr lang="en-US" dirty="0" smtClean="0"/>
              <a:t> Pancasila</a:t>
            </a:r>
            <a:endParaRPr lang="en-US" dirty="0"/>
          </a:p>
        </p:txBody>
      </p:sp>
      <p:sp>
        <p:nvSpPr>
          <p:cNvPr id="3" name="Content Placeholder 2"/>
          <p:cNvSpPr>
            <a:spLocks noGrp="1"/>
          </p:cNvSpPr>
          <p:nvPr>
            <p:ph idx="1"/>
          </p:nvPr>
        </p:nvSpPr>
        <p:spPr/>
        <p:txBody>
          <a:bodyPr/>
          <a:lstStyle/>
          <a:p>
            <a:r>
              <a:rPr lang="id-ID" dirty="0"/>
              <a:t>Tujuan demokrasi pancasila adalah untuk menyeimbangkan bagaimana bangsa Indonesia mengatur kehidupannya dan bagaimana cara untuk bersikap demokratis. Mengatur norma kesopanan supaya tidak terjadi adanya pelanggaran norma.</a:t>
            </a:r>
            <a:endParaRPr lang="en-US" dirty="0"/>
          </a:p>
          <a:p>
            <a:pPr marL="0" indent="0">
              <a:buNone/>
            </a:pPr>
            <a:endParaRPr lang="en-US" dirty="0"/>
          </a:p>
          <a:p>
            <a:r>
              <a:rPr lang="id-ID" dirty="0"/>
              <a:t>Demokrasi pancasila memiliki banyak fungsi dalam pelaksanaannya terhadap negara Indonesia, macam-macam fungsi demokrasi pancasila ialah sebagai berikut:</a:t>
            </a:r>
            <a:endParaRPr lang="en-US" dirty="0"/>
          </a:p>
          <a:p>
            <a:endParaRPr lang="en-US" dirty="0"/>
          </a:p>
        </p:txBody>
      </p:sp>
    </p:spTree>
    <p:extLst>
      <p:ext uri="{BB962C8B-B14F-4D97-AF65-F5344CB8AC3E}">
        <p14:creationId xmlns:p14="http://schemas.microsoft.com/office/powerpoint/2010/main" val="263969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1783715"/>
            <a:ext cx="10515600" cy="1325563"/>
          </a:xfrm>
        </p:spPr>
        <p:txBody>
          <a:bodyPr/>
          <a:lstStyle/>
          <a:p>
            <a:endParaRPr lang="en-US" dirty="0"/>
          </a:p>
        </p:txBody>
      </p:sp>
      <p:sp>
        <p:nvSpPr>
          <p:cNvPr id="3" name="Content Placeholder 2"/>
          <p:cNvSpPr>
            <a:spLocks noGrp="1"/>
          </p:cNvSpPr>
          <p:nvPr>
            <p:ph idx="1"/>
          </p:nvPr>
        </p:nvSpPr>
        <p:spPr>
          <a:xfrm>
            <a:off x="838200" y="891540"/>
            <a:ext cx="10515600" cy="5285423"/>
          </a:xfrm>
        </p:spPr>
        <p:txBody>
          <a:bodyPr>
            <a:normAutofit/>
          </a:bodyPr>
          <a:lstStyle/>
          <a:p>
            <a:pPr lvl="0"/>
            <a:r>
              <a:rPr lang="id-ID" dirty="0"/>
              <a:t>Menjamin keikutsertaan rakyat dalam kehidupan bernegara seperti ikut menyukseskan pemilu, pembangunan, duduk dalam badan perwakilan/perwusyawaratan</a:t>
            </a:r>
            <a:r>
              <a:rPr lang="id-ID" dirty="0" smtClean="0"/>
              <a:t>.</a:t>
            </a:r>
            <a:endParaRPr lang="en-US" dirty="0"/>
          </a:p>
          <a:p>
            <a:pPr lvl="0"/>
            <a:r>
              <a:rPr lang="id-ID" dirty="0" smtClean="0"/>
              <a:t>Menjamin berdirinya negara R</a:t>
            </a:r>
            <a:r>
              <a:rPr lang="en-US" dirty="0" err="1" smtClean="0"/>
              <a:t>epublik</a:t>
            </a:r>
            <a:r>
              <a:rPr lang="en-US" dirty="0" smtClean="0"/>
              <a:t> </a:t>
            </a:r>
            <a:r>
              <a:rPr lang="id-ID" dirty="0" smtClean="0"/>
              <a:t>I</a:t>
            </a:r>
            <a:r>
              <a:rPr lang="en-US" dirty="0" err="1" smtClean="0"/>
              <a:t>ndonesia</a:t>
            </a:r>
            <a:endParaRPr lang="en-US" dirty="0"/>
          </a:p>
          <a:p>
            <a:pPr lvl="0"/>
            <a:r>
              <a:rPr lang="id-ID" dirty="0"/>
              <a:t>Menjamin tetap tegaknya NKRI berdasar sistem konstitusional</a:t>
            </a:r>
            <a:r>
              <a:rPr lang="id-ID" dirty="0" smtClean="0"/>
              <a:t>.</a:t>
            </a:r>
            <a:endParaRPr lang="en-US" dirty="0"/>
          </a:p>
          <a:p>
            <a:pPr lvl="0"/>
            <a:r>
              <a:rPr lang="id-ID" dirty="0"/>
              <a:t>Menjamin tetap tegaknya hukum yang berasal dari Pancasila</a:t>
            </a:r>
            <a:r>
              <a:rPr lang="id-ID" dirty="0" smtClean="0"/>
              <a:t>.</a:t>
            </a:r>
            <a:endParaRPr lang="en-US" dirty="0"/>
          </a:p>
          <a:p>
            <a:pPr lvl="0"/>
            <a:r>
              <a:rPr lang="id-ID" dirty="0"/>
              <a:t>Menjamin adanya hubungan yang sama, serasi dan seimbang mengenai </a:t>
            </a:r>
            <a:r>
              <a:rPr lang="id-ID" dirty="0" smtClean="0"/>
              <a:t>lembaga </a:t>
            </a:r>
            <a:r>
              <a:rPr lang="id-ID" dirty="0"/>
              <a:t>negara</a:t>
            </a:r>
            <a:r>
              <a:rPr lang="id-ID" dirty="0" smtClean="0"/>
              <a:t>.</a:t>
            </a:r>
            <a:endParaRPr lang="en-US" dirty="0"/>
          </a:p>
          <a:p>
            <a:pPr lvl="0"/>
            <a:r>
              <a:rPr lang="id-ID" dirty="0"/>
              <a:t>Menjamin pemerintahan yang bertanggung jawab.</a:t>
            </a:r>
            <a:endParaRPr lang="en-US" dirty="0"/>
          </a:p>
          <a:p>
            <a:endParaRPr lang="en-US" dirty="0"/>
          </a:p>
        </p:txBody>
      </p:sp>
    </p:spTree>
    <p:extLst>
      <p:ext uri="{BB962C8B-B14F-4D97-AF65-F5344CB8AC3E}">
        <p14:creationId xmlns:p14="http://schemas.microsoft.com/office/powerpoint/2010/main" val="343248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965" y="1841385"/>
            <a:ext cx="10515600" cy="1325563"/>
          </a:xfrm>
        </p:spPr>
        <p:txBody>
          <a:bodyPr/>
          <a:lstStyle/>
          <a:p>
            <a:r>
              <a:rPr lang="en-US" dirty="0" err="1" smtClean="0"/>
              <a:t>Sistem</a:t>
            </a:r>
            <a:r>
              <a:rPr lang="en-US" dirty="0" smtClean="0"/>
              <a:t> </a:t>
            </a:r>
            <a:r>
              <a:rPr lang="en-US" dirty="0" err="1" smtClean="0"/>
              <a:t>Demokrasi</a:t>
            </a:r>
            <a:r>
              <a:rPr lang="en-US" dirty="0" smtClean="0"/>
              <a:t> Pancasila</a:t>
            </a:r>
            <a:endParaRPr lang="en-US" dirty="0"/>
          </a:p>
        </p:txBody>
      </p:sp>
      <p:sp>
        <p:nvSpPr>
          <p:cNvPr id="3" name="Content Placeholder 2"/>
          <p:cNvSpPr>
            <a:spLocks noGrp="1"/>
          </p:cNvSpPr>
          <p:nvPr>
            <p:ph idx="1"/>
          </p:nvPr>
        </p:nvSpPr>
        <p:spPr>
          <a:xfrm>
            <a:off x="838200" y="2922905"/>
            <a:ext cx="10515600" cy="4351338"/>
          </a:xfrm>
        </p:spPr>
        <p:txBody>
          <a:bodyPr/>
          <a:lstStyle/>
          <a:p>
            <a:r>
              <a:rPr lang="id-ID" dirty="0"/>
              <a:t>Sedangkan sistem pemerintahan demokrasi Pancasila menurut prinsip-prinsip yang terkandung didalam Batang Tubuh UUD 1945 berdasarkan tujuh sendi pokok, yaitu sebagai berikut :</a:t>
            </a:r>
            <a:endParaRPr lang="en-US" dirty="0"/>
          </a:p>
          <a:p>
            <a:pPr marL="0" indent="0">
              <a:buNone/>
            </a:pPr>
            <a:endParaRPr lang="en-US" dirty="0"/>
          </a:p>
        </p:txBody>
      </p:sp>
    </p:spTree>
    <p:extLst>
      <p:ext uri="{BB962C8B-B14F-4D97-AF65-F5344CB8AC3E}">
        <p14:creationId xmlns:p14="http://schemas.microsoft.com/office/powerpoint/2010/main" val="306470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102"/>
            <a:ext cx="10515600" cy="6057900"/>
          </a:xfrm>
        </p:spPr>
        <p:txBody>
          <a:bodyPr>
            <a:normAutofit/>
          </a:bodyPr>
          <a:lstStyle/>
          <a:p>
            <a:pPr lvl="0"/>
            <a:r>
              <a:rPr lang="id-ID" dirty="0">
                <a:solidFill>
                  <a:schemeClr val="accent4">
                    <a:lumMod val="60000"/>
                    <a:lumOff val="40000"/>
                  </a:schemeClr>
                </a:solidFill>
              </a:rPr>
              <a:t>Indonesia adalah Negara yang Berdasarkan </a:t>
            </a:r>
            <a:r>
              <a:rPr lang="id-ID" dirty="0" smtClean="0">
                <a:solidFill>
                  <a:schemeClr val="accent4">
                    <a:lumMod val="60000"/>
                    <a:lumOff val="40000"/>
                  </a:schemeClr>
                </a:solidFill>
              </a:rPr>
              <a:t>Hukum</a:t>
            </a:r>
            <a:endParaRPr lang="en-US" dirty="0" smtClean="0">
              <a:solidFill>
                <a:schemeClr val="accent4">
                  <a:lumMod val="60000"/>
                  <a:lumOff val="40000"/>
                </a:schemeClr>
              </a:solidFill>
            </a:endParaRPr>
          </a:p>
          <a:p>
            <a:pPr marL="0" lvl="0" indent="0">
              <a:buNone/>
            </a:pPr>
            <a:r>
              <a:rPr lang="id-ID" dirty="0" smtClean="0"/>
              <a:t>Negara </a:t>
            </a:r>
            <a:r>
              <a:rPr lang="id-ID" dirty="0"/>
              <a:t>Indonesia berdasarkan hukum tidak berdasarkan atas kekuasaan belaka. Hal ini mengandung arti bahwa baik pemerintah maupun lembaga-lembaga negara lainnya dalam melaksanakan tindakan apapun harus dilandasi oleh hukum dan tindakannya bagi rakyat harus ada landasan hukumnya</a:t>
            </a:r>
            <a:r>
              <a:rPr lang="id-ID" dirty="0" smtClean="0"/>
              <a:t>.</a:t>
            </a:r>
            <a:endParaRPr lang="en-US" dirty="0"/>
          </a:p>
          <a:p>
            <a:pPr lvl="0"/>
            <a:r>
              <a:rPr lang="id-ID" dirty="0">
                <a:solidFill>
                  <a:schemeClr val="accent4">
                    <a:lumMod val="60000"/>
                    <a:lumOff val="40000"/>
                  </a:schemeClr>
                </a:solidFill>
              </a:rPr>
              <a:t>Indonesia Menganut Sistem </a:t>
            </a:r>
            <a:r>
              <a:rPr lang="id-ID" dirty="0" smtClean="0">
                <a:solidFill>
                  <a:schemeClr val="accent4">
                    <a:lumMod val="60000"/>
                    <a:lumOff val="40000"/>
                  </a:schemeClr>
                </a:solidFill>
              </a:rPr>
              <a:t>Konstitusional</a:t>
            </a:r>
            <a:endParaRPr lang="en-US" dirty="0">
              <a:solidFill>
                <a:schemeClr val="accent4">
                  <a:lumMod val="60000"/>
                  <a:lumOff val="40000"/>
                </a:schemeClr>
              </a:solidFill>
            </a:endParaRPr>
          </a:p>
          <a:p>
            <a:pPr marL="0" indent="0">
              <a:buNone/>
            </a:pPr>
            <a:r>
              <a:rPr lang="id-ID" dirty="0"/>
              <a:t>Pemerintah berdasarkan sistem konstitusional dan tidak bersifat absolutisme (kekuasaan yang mutlah tidak terbatas). Sistem konstitusional ini lebih menegaskan bahwa pemerintah dalam melaksanakan tugasnya dikendalikan atau dibatasi oleh ketentuan-ketentuan hukum lainnya yang merupakan pokok konstitusional, seperti TAP MPR dan Undang-Undang.</a:t>
            </a:r>
            <a:endParaRPr lang="en-US" dirty="0"/>
          </a:p>
          <a:p>
            <a:pPr marL="0" lvl="0" indent="0">
              <a:buNone/>
            </a:pPr>
            <a:endParaRPr lang="en-US" dirty="0"/>
          </a:p>
        </p:txBody>
      </p:sp>
    </p:spTree>
    <p:extLst>
      <p:ext uri="{BB962C8B-B14F-4D97-AF65-F5344CB8AC3E}">
        <p14:creationId xmlns:p14="http://schemas.microsoft.com/office/powerpoint/2010/main" val="361571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9415"/>
            <a:ext cx="10515600" cy="1325563"/>
          </a:xfrm>
        </p:spPr>
        <p:txBody>
          <a:bodyPr/>
          <a:lstStyle/>
          <a:p>
            <a:endParaRPr lang="en-US"/>
          </a:p>
        </p:txBody>
      </p:sp>
      <p:sp>
        <p:nvSpPr>
          <p:cNvPr id="3" name="Content Placeholder 2"/>
          <p:cNvSpPr>
            <a:spLocks noGrp="1"/>
          </p:cNvSpPr>
          <p:nvPr>
            <p:ph idx="1"/>
          </p:nvPr>
        </p:nvSpPr>
        <p:spPr>
          <a:xfrm>
            <a:off x="838200" y="525780"/>
            <a:ext cx="10515600" cy="5829300"/>
          </a:xfrm>
        </p:spPr>
        <p:txBody>
          <a:bodyPr>
            <a:normAutofit lnSpcReduction="10000"/>
          </a:bodyPr>
          <a:lstStyle/>
          <a:p>
            <a:pPr lvl="0"/>
            <a:r>
              <a:rPr lang="id-ID" dirty="0">
                <a:solidFill>
                  <a:schemeClr val="accent4">
                    <a:lumMod val="60000"/>
                    <a:lumOff val="40000"/>
                  </a:schemeClr>
                </a:solidFill>
              </a:rPr>
              <a:t>Majelis Permusyawaratan Rakyat (MPR</a:t>
            </a:r>
            <a:r>
              <a:rPr lang="id-ID" dirty="0" smtClean="0">
                <a:solidFill>
                  <a:schemeClr val="accent4">
                    <a:lumMod val="60000"/>
                    <a:lumOff val="40000"/>
                  </a:schemeClr>
                </a:solidFill>
              </a:rPr>
              <a:t>)</a:t>
            </a:r>
            <a:endParaRPr lang="en-US" dirty="0">
              <a:solidFill>
                <a:schemeClr val="accent4">
                  <a:lumMod val="60000"/>
                  <a:lumOff val="40000"/>
                </a:schemeClr>
              </a:solidFill>
            </a:endParaRPr>
          </a:p>
          <a:p>
            <a:pPr marL="0" indent="0">
              <a:buNone/>
            </a:pPr>
            <a:r>
              <a:rPr lang="id-ID" dirty="0"/>
              <a:t>MPR sebagai pemegang kekuasaan negara yang tertinggi seperti telah disebutkan dalam pasal 1 ayat 2 UUD 1945 pada halaman terdahulu, bahwa (kekuasaan negara tertinggi) ada ditangan rakyat dan dilakukan sepenuhnya oleh MPR. Dengan demikian, MPR adalah lembaga negara tertinggi sebagai penjelmaan seluruh rakyat </a:t>
            </a:r>
            <a:r>
              <a:rPr lang="id-ID" dirty="0" smtClean="0"/>
              <a:t>Indonesia</a:t>
            </a:r>
            <a:r>
              <a:rPr lang="en-US" dirty="0" smtClean="0"/>
              <a:t>.</a:t>
            </a:r>
            <a:r>
              <a:rPr lang="id-ID" dirty="0" smtClean="0"/>
              <a:t> </a:t>
            </a:r>
            <a:r>
              <a:rPr lang="id-ID" dirty="0"/>
              <a:t>Tetapi setelah Amandemen </a:t>
            </a:r>
            <a:r>
              <a:rPr lang="en-US" dirty="0"/>
              <a:t>MPR </a:t>
            </a:r>
            <a:r>
              <a:rPr lang="en-US" dirty="0" err="1"/>
              <a:t>tidak</a:t>
            </a:r>
            <a:r>
              <a:rPr lang="en-US" dirty="0"/>
              <a:t> </a:t>
            </a:r>
            <a:r>
              <a:rPr lang="en-US" dirty="0" err="1"/>
              <a:t>lagi</a:t>
            </a:r>
            <a:r>
              <a:rPr lang="en-US" dirty="0"/>
              <a:t> </a:t>
            </a:r>
            <a:r>
              <a:rPr lang="en-US" dirty="0" err="1"/>
              <a:t>menjadi</a:t>
            </a:r>
            <a:r>
              <a:rPr lang="en-US" dirty="0"/>
              <a:t> </a:t>
            </a:r>
            <a:r>
              <a:rPr lang="en-US" dirty="0" err="1"/>
              <a:t>lembaga</a:t>
            </a:r>
            <a:r>
              <a:rPr lang="en-US" dirty="0"/>
              <a:t> </a:t>
            </a:r>
            <a:r>
              <a:rPr lang="en-US" dirty="0" err="1"/>
              <a:t>tertinggi</a:t>
            </a:r>
            <a:r>
              <a:rPr lang="en-US" dirty="0"/>
              <a:t> , </a:t>
            </a:r>
            <a:r>
              <a:rPr lang="en-US" dirty="0" err="1"/>
              <a:t>namun</a:t>
            </a:r>
            <a:r>
              <a:rPr lang="en-US" dirty="0"/>
              <a:t> </a:t>
            </a:r>
            <a:r>
              <a:rPr lang="en-US" dirty="0" err="1"/>
              <a:t>setara</a:t>
            </a:r>
            <a:r>
              <a:rPr lang="en-US" dirty="0"/>
              <a:t> </a:t>
            </a:r>
            <a:r>
              <a:rPr lang="en-US" dirty="0" err="1"/>
              <a:t>dengan</a:t>
            </a:r>
            <a:r>
              <a:rPr lang="en-US" dirty="0"/>
              <a:t> </a:t>
            </a:r>
            <a:r>
              <a:rPr lang="en-US" dirty="0" err="1"/>
              <a:t>lembaga</a:t>
            </a:r>
            <a:r>
              <a:rPr lang="en-US" dirty="0"/>
              <a:t> </a:t>
            </a:r>
            <a:r>
              <a:rPr lang="en-US" dirty="0" err="1"/>
              <a:t>lainnya</a:t>
            </a:r>
            <a:endParaRPr lang="en-US" dirty="0"/>
          </a:p>
          <a:p>
            <a:pPr lvl="0"/>
            <a:r>
              <a:rPr lang="id-ID" dirty="0" smtClean="0">
                <a:solidFill>
                  <a:schemeClr val="accent4">
                    <a:lumMod val="60000"/>
                    <a:lumOff val="40000"/>
                  </a:schemeClr>
                </a:solidFill>
              </a:rPr>
              <a:t>Presiden</a:t>
            </a:r>
            <a:endParaRPr lang="en-US" dirty="0">
              <a:solidFill>
                <a:schemeClr val="accent4">
                  <a:lumMod val="60000"/>
                  <a:lumOff val="40000"/>
                </a:schemeClr>
              </a:solidFill>
            </a:endParaRPr>
          </a:p>
          <a:p>
            <a:pPr marL="0" indent="0">
              <a:buNone/>
            </a:pPr>
            <a:r>
              <a:rPr lang="id-ID" dirty="0"/>
              <a:t>Presiden adalah penyelenggaraan pemerintah yang tertinggi dibawah Majelis Permusyawaratan Rakyat (MPR). Dibawah MPR Presiden adalah penyelenggara pemerintah negara tertinggi. Presiden selain diangkat oleh MPR juga harus tunduk dan bertanggung jawab kepada MPR. Presiden adalah Mandataris MPR yang wajib menjalankan putusan-putusan MPR.</a:t>
            </a:r>
            <a:endParaRPr lang="en-US" dirty="0"/>
          </a:p>
          <a:p>
            <a:endParaRPr lang="en-US" dirty="0"/>
          </a:p>
        </p:txBody>
      </p:sp>
    </p:spTree>
    <p:extLst>
      <p:ext uri="{BB962C8B-B14F-4D97-AF65-F5344CB8AC3E}">
        <p14:creationId xmlns:p14="http://schemas.microsoft.com/office/powerpoint/2010/main" val="1441360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7180"/>
            <a:ext cx="10515600" cy="6195060"/>
          </a:xfrm>
        </p:spPr>
        <p:txBody>
          <a:bodyPr>
            <a:normAutofit/>
          </a:bodyPr>
          <a:lstStyle/>
          <a:p>
            <a:pPr lvl="0"/>
            <a:r>
              <a:rPr lang="id-ID" dirty="0">
                <a:solidFill>
                  <a:schemeClr val="accent4">
                    <a:lumMod val="60000"/>
                    <a:lumOff val="40000"/>
                  </a:schemeClr>
                </a:solidFill>
              </a:rPr>
              <a:t>Pengawasan Dewan Perwakilan Rakyat (DPR</a:t>
            </a:r>
            <a:r>
              <a:rPr lang="id-ID" dirty="0" smtClean="0">
                <a:solidFill>
                  <a:schemeClr val="accent4">
                    <a:lumMod val="60000"/>
                    <a:lumOff val="40000"/>
                  </a:schemeClr>
                </a:solidFill>
              </a:rPr>
              <a:t>)</a:t>
            </a:r>
            <a:endParaRPr lang="en-US" dirty="0">
              <a:solidFill>
                <a:schemeClr val="accent4">
                  <a:lumMod val="60000"/>
                  <a:lumOff val="40000"/>
                </a:schemeClr>
              </a:solidFill>
            </a:endParaRPr>
          </a:p>
          <a:p>
            <a:pPr marL="0" indent="0">
              <a:buNone/>
            </a:pPr>
            <a:r>
              <a:rPr lang="id-ID" dirty="0"/>
              <a:t>Presiden tidak bertanggung jawab kepada DPR, tetapi DPR mengawasi pelaksanaan mandat yang dipegang oleh Presiden dan DPR harus saling </a:t>
            </a:r>
            <a:r>
              <a:rPr lang="id-ID" dirty="0" smtClean="0"/>
              <a:t>bekerja sama </a:t>
            </a:r>
            <a:endParaRPr lang="en-US" dirty="0" smtClean="0"/>
          </a:p>
          <a:p>
            <a:r>
              <a:rPr lang="id-ID" dirty="0" smtClean="0">
                <a:solidFill>
                  <a:schemeClr val="accent4">
                    <a:lumMod val="60000"/>
                    <a:lumOff val="40000"/>
                  </a:schemeClr>
                </a:solidFill>
              </a:rPr>
              <a:t>Menteri Negara</a:t>
            </a:r>
            <a:endParaRPr lang="en-US" dirty="0" smtClean="0">
              <a:solidFill>
                <a:schemeClr val="accent4">
                  <a:lumMod val="60000"/>
                  <a:lumOff val="40000"/>
                </a:schemeClr>
              </a:solidFill>
            </a:endParaRPr>
          </a:p>
          <a:p>
            <a:pPr marL="0" indent="0">
              <a:buNone/>
            </a:pPr>
            <a:r>
              <a:rPr lang="id-ID" dirty="0" smtClean="0"/>
              <a:t>Menteri </a:t>
            </a:r>
            <a:r>
              <a:rPr lang="id-ID" dirty="0"/>
              <a:t>Negara adalah pembantu Presiden, Menteri Negara tidak bertanggung jawab kepada DPR. Presiden memiliki wewenang untuk mengangkat dan memberhentikan menteri negara. Menteri ini tidak bertanggung jawab kepada DPR, tetapi kepada Presiden</a:t>
            </a:r>
            <a:r>
              <a:rPr lang="id-ID" dirty="0" smtClean="0"/>
              <a:t>.</a:t>
            </a:r>
            <a:endParaRPr lang="en-US" dirty="0" smtClean="0"/>
          </a:p>
          <a:p>
            <a:pPr lvl="0"/>
            <a:r>
              <a:rPr lang="id-ID" dirty="0">
                <a:solidFill>
                  <a:schemeClr val="accent4">
                    <a:lumMod val="60000"/>
                    <a:lumOff val="40000"/>
                  </a:schemeClr>
                </a:solidFill>
              </a:rPr>
              <a:t>Kekuasaan Kepala Negara Tidak Tak </a:t>
            </a:r>
            <a:r>
              <a:rPr lang="id-ID" dirty="0" smtClean="0">
                <a:solidFill>
                  <a:schemeClr val="accent4">
                    <a:lumMod val="60000"/>
                    <a:lumOff val="40000"/>
                  </a:schemeClr>
                </a:solidFill>
              </a:rPr>
              <a:t>Terbatas</a:t>
            </a:r>
            <a:endParaRPr lang="en-US" dirty="0" smtClean="0">
              <a:solidFill>
                <a:schemeClr val="accent4">
                  <a:lumMod val="60000"/>
                  <a:lumOff val="40000"/>
                </a:schemeClr>
              </a:solidFill>
            </a:endParaRPr>
          </a:p>
          <a:p>
            <a:pPr marL="0" lvl="0" indent="0">
              <a:buNone/>
            </a:pPr>
            <a:r>
              <a:rPr lang="id-ID" dirty="0" smtClean="0"/>
              <a:t>Kepala negara </a:t>
            </a:r>
            <a:r>
              <a:rPr lang="id-ID" dirty="0"/>
              <a:t>tidak bertanggung jawab kepada DPR, tetapi ia bukan diklator, artinya kekuasaan tidak tak terbatas. Ia harus memperhatikan sungguh-sungguh suara DPR.</a:t>
            </a:r>
            <a:endParaRPr lang="en-US" dirty="0"/>
          </a:p>
        </p:txBody>
      </p:sp>
    </p:spTree>
    <p:extLst>
      <p:ext uri="{BB962C8B-B14F-4D97-AF65-F5344CB8AC3E}">
        <p14:creationId xmlns:p14="http://schemas.microsoft.com/office/powerpoint/2010/main" val="130613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Nilai</a:t>
            </a:r>
            <a:r>
              <a:rPr lang="en-US" dirty="0" smtClean="0"/>
              <a:t> </a:t>
            </a:r>
            <a:r>
              <a:rPr lang="en-US" dirty="0" err="1" smtClean="0"/>
              <a:t>Demokrasi</a:t>
            </a:r>
            <a:r>
              <a:rPr lang="en-US" dirty="0" smtClean="0"/>
              <a:t> Pancasila</a:t>
            </a:r>
            <a:endParaRPr lang="en-US" dirty="0"/>
          </a:p>
        </p:txBody>
      </p:sp>
      <p:sp>
        <p:nvSpPr>
          <p:cNvPr id="3" name="Content Placeholder 2"/>
          <p:cNvSpPr>
            <a:spLocks noGrp="1"/>
          </p:cNvSpPr>
          <p:nvPr>
            <p:ph idx="1"/>
          </p:nvPr>
        </p:nvSpPr>
        <p:spPr>
          <a:xfrm>
            <a:off x="838200" y="1825624"/>
            <a:ext cx="10515600" cy="4735195"/>
          </a:xfrm>
        </p:spPr>
        <p:txBody>
          <a:bodyPr>
            <a:normAutofit fontScale="92500" lnSpcReduction="10000"/>
          </a:bodyPr>
          <a:lstStyle/>
          <a:p>
            <a:pPr lvl="0"/>
            <a:r>
              <a:rPr lang="id-ID" dirty="0" smtClean="0"/>
              <a:t>Sebagai warga Negara dan warga masyarakat, setiap manusia Indonesia mempunyai kedudukan,hak dan kewajiban yang sama.</a:t>
            </a:r>
            <a:endParaRPr lang="en-US" dirty="0" smtClean="0"/>
          </a:p>
          <a:p>
            <a:pPr lvl="0"/>
            <a:r>
              <a:rPr lang="id-ID" dirty="0" smtClean="0"/>
              <a:t>Tidak </a:t>
            </a:r>
            <a:r>
              <a:rPr lang="id-ID" dirty="0"/>
              <a:t>boleh memaksakan kehendak kepada orang </a:t>
            </a:r>
            <a:r>
              <a:rPr lang="id-ID" dirty="0" smtClean="0"/>
              <a:t>lain</a:t>
            </a:r>
            <a:endParaRPr lang="en-US" dirty="0"/>
          </a:p>
          <a:p>
            <a:pPr lvl="0"/>
            <a:r>
              <a:rPr lang="id-ID" dirty="0" smtClean="0"/>
              <a:t>Mengutamakan </a:t>
            </a:r>
            <a:r>
              <a:rPr lang="id-ID" dirty="0"/>
              <a:t>musyawarah dalam mengambil keputusan untuk kepentingan </a:t>
            </a:r>
            <a:r>
              <a:rPr lang="id-ID" dirty="0" smtClean="0"/>
              <a:t>bersama</a:t>
            </a:r>
            <a:endParaRPr lang="en-US" dirty="0"/>
          </a:p>
          <a:p>
            <a:pPr lvl="0"/>
            <a:r>
              <a:rPr lang="id-ID" dirty="0"/>
              <a:t> Musyawarah untuk mencapai mufkat diliputi oleh semangat kekeluargaan</a:t>
            </a:r>
            <a:r>
              <a:rPr lang="id-ID" dirty="0" smtClean="0"/>
              <a:t>.</a:t>
            </a:r>
            <a:endParaRPr lang="en-US" dirty="0"/>
          </a:p>
          <a:p>
            <a:pPr lvl="0"/>
            <a:r>
              <a:rPr lang="id-ID" dirty="0"/>
              <a:t>Menghormati dan menjunjung tinggi setiap keputusan yang di capai sebagai hasi musyawarah</a:t>
            </a:r>
            <a:r>
              <a:rPr lang="id-ID" dirty="0" smtClean="0"/>
              <a:t>.</a:t>
            </a:r>
            <a:endParaRPr lang="en-US" dirty="0"/>
          </a:p>
          <a:p>
            <a:pPr lvl="0"/>
            <a:r>
              <a:rPr lang="id-ID" dirty="0"/>
              <a:t>Keputusan yang di ambil harus bisa di pertanggungjawabkan secara moral kepada Tuhan Yang Maha Esa,menjunjung tinggi harkat dan martabat manusia, nilai nilai kebenaran dan keadilan,mengutmakan persatuan dan kesatuan demi kepentingan bersama.</a:t>
            </a:r>
            <a:endParaRPr lang="en-US" dirty="0"/>
          </a:p>
          <a:p>
            <a:endParaRPr lang="en-US" dirty="0"/>
          </a:p>
        </p:txBody>
      </p:sp>
    </p:spTree>
    <p:extLst>
      <p:ext uri="{BB962C8B-B14F-4D97-AF65-F5344CB8AC3E}">
        <p14:creationId xmlns:p14="http://schemas.microsoft.com/office/powerpoint/2010/main" val="292154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5294"/>
            <a:ext cx="10515600" cy="1325563"/>
          </a:xfrm>
        </p:spPr>
        <p:txBody>
          <a:bodyPr/>
          <a:lstStyle/>
          <a:p>
            <a:pPr algn="ctr"/>
            <a:r>
              <a:rPr lang="en-US" dirty="0" smtClean="0"/>
              <a:t>SESI TANYA ???</a:t>
            </a:r>
            <a:endParaRPr lang="en-US" dirty="0"/>
          </a:p>
        </p:txBody>
      </p:sp>
    </p:spTree>
    <p:extLst>
      <p:ext uri="{BB962C8B-B14F-4D97-AF65-F5344CB8AC3E}">
        <p14:creationId xmlns:p14="http://schemas.microsoft.com/office/powerpoint/2010/main" val="247297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726915" y="1905138"/>
            <a:ext cx="10515600" cy="4351338"/>
          </a:xfrm>
        </p:spPr>
        <p:txBody>
          <a:bodyPr/>
          <a:lstStyle/>
          <a:p>
            <a:r>
              <a:rPr lang="id-ID" dirty="0"/>
              <a:t>Mochamad Taufik Ali Syech Ahmad </a:t>
            </a:r>
            <a:endParaRPr lang="en-US" dirty="0" smtClean="0"/>
          </a:p>
          <a:p>
            <a:pPr lvl="0"/>
            <a:r>
              <a:rPr lang="id-ID" dirty="0"/>
              <a:t>Raden mochammad luthfi arbilly ismail </a:t>
            </a:r>
            <a:r>
              <a:rPr lang="id-ID" dirty="0" smtClean="0"/>
              <a:t>poetra</a:t>
            </a:r>
            <a:endParaRPr lang="en-US" dirty="0"/>
          </a:p>
          <a:p>
            <a:pPr lvl="0"/>
            <a:r>
              <a:rPr lang="id-ID" dirty="0"/>
              <a:t>Akbar Maulana M </a:t>
            </a:r>
            <a:r>
              <a:rPr lang="id-ID" dirty="0" smtClean="0"/>
              <a:t>Tarumadoya</a:t>
            </a:r>
            <a:endParaRPr lang="en-US" dirty="0"/>
          </a:p>
          <a:p>
            <a:pPr lvl="0"/>
            <a:r>
              <a:rPr lang="id-ID" dirty="0"/>
              <a:t>Ahmad Rizal </a:t>
            </a:r>
            <a:r>
              <a:rPr lang="id-ID" dirty="0" smtClean="0"/>
              <a:t>Imaduddi</a:t>
            </a:r>
            <a:r>
              <a:rPr lang="en-US" dirty="0" smtClean="0"/>
              <a:t>n</a:t>
            </a:r>
            <a:endParaRPr lang="en-US" dirty="0"/>
          </a:p>
          <a:p>
            <a:pPr lvl="0"/>
            <a:r>
              <a:rPr lang="id-ID" dirty="0"/>
              <a:t>Isep Lutpi </a:t>
            </a:r>
            <a:r>
              <a:rPr lang="id-ID" dirty="0" smtClean="0"/>
              <a:t>Nur</a:t>
            </a:r>
            <a:endParaRPr lang="en-US" dirty="0"/>
          </a:p>
          <a:p>
            <a:pPr lvl="0"/>
            <a:r>
              <a:rPr lang="id-ID" dirty="0"/>
              <a:t>Irpan </a:t>
            </a:r>
            <a:r>
              <a:rPr lang="id-ID" dirty="0" smtClean="0"/>
              <a:t>Ramdani</a:t>
            </a:r>
            <a:endParaRPr lang="en-US" dirty="0"/>
          </a:p>
          <a:p>
            <a:pPr lvl="0"/>
            <a:r>
              <a:rPr lang="id-ID" dirty="0"/>
              <a:t>Joshua Dheary Butar </a:t>
            </a:r>
            <a:r>
              <a:rPr lang="id-ID" dirty="0" smtClean="0"/>
              <a:t>Butar</a:t>
            </a:r>
            <a:endParaRPr lang="en-US" dirty="0"/>
          </a:p>
          <a:p>
            <a:pPr lvl="0"/>
            <a:r>
              <a:rPr lang="id-ID" dirty="0"/>
              <a:t>Domingos Doutel </a:t>
            </a:r>
            <a:r>
              <a:rPr lang="id-ID" dirty="0" smtClean="0"/>
              <a:t>Sarmento</a:t>
            </a:r>
            <a:endParaRPr lang="en-US" dirty="0"/>
          </a:p>
          <a:p>
            <a:pPr marL="0" indent="0">
              <a:buNone/>
            </a:pPr>
            <a:endParaRPr lang="en-US" dirty="0"/>
          </a:p>
        </p:txBody>
      </p:sp>
    </p:spTree>
    <p:extLst>
      <p:ext uri="{BB962C8B-B14F-4D97-AF65-F5344CB8AC3E}">
        <p14:creationId xmlns:p14="http://schemas.microsoft.com/office/powerpoint/2010/main" val="89402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2003" y="560546"/>
            <a:ext cx="10515600" cy="1325563"/>
          </a:xfrm>
        </p:spPr>
        <p:txBody>
          <a:bodyPr/>
          <a:lstStyle/>
          <a:p>
            <a:r>
              <a:rPr lang="en-US" dirty="0" err="1" smtClean="0">
                <a:latin typeface="Trebuchet MS" panose="020B0603020202020204" pitchFamily="34" charset="0"/>
              </a:rPr>
              <a:t>Materi</a:t>
            </a:r>
            <a:endParaRPr lang="en-US" dirty="0">
              <a:latin typeface="Trebuchet MS" panose="020B0603020202020204" pitchFamily="34" charset="0"/>
            </a:endParaRPr>
          </a:p>
        </p:txBody>
      </p:sp>
      <p:sp>
        <p:nvSpPr>
          <p:cNvPr id="3" name="Content Placeholder 2"/>
          <p:cNvSpPr>
            <a:spLocks noGrp="1"/>
          </p:cNvSpPr>
          <p:nvPr>
            <p:ph idx="1"/>
          </p:nvPr>
        </p:nvSpPr>
        <p:spPr>
          <a:xfrm>
            <a:off x="2499574" y="2224870"/>
            <a:ext cx="10515600" cy="4351338"/>
          </a:xfrm>
        </p:spPr>
        <p:txBody>
          <a:bodyPr/>
          <a:lstStyle/>
          <a:p>
            <a:r>
              <a:rPr lang="en-US" dirty="0" err="1" smtClean="0"/>
              <a:t>Definisi</a:t>
            </a:r>
            <a:r>
              <a:rPr lang="en-US" dirty="0" smtClean="0"/>
              <a:t> </a:t>
            </a:r>
            <a:r>
              <a:rPr lang="en-US" dirty="0" err="1" smtClean="0"/>
              <a:t>Demokrasi</a:t>
            </a:r>
            <a:r>
              <a:rPr lang="en-US" dirty="0" smtClean="0"/>
              <a:t> Pancasila</a:t>
            </a:r>
          </a:p>
          <a:p>
            <a:r>
              <a:rPr lang="en-US" dirty="0" err="1" smtClean="0"/>
              <a:t>Tujuan</a:t>
            </a:r>
            <a:r>
              <a:rPr lang="en-US" dirty="0" smtClean="0"/>
              <a:t> </a:t>
            </a:r>
            <a:r>
              <a:rPr lang="en-US" dirty="0" err="1" smtClean="0"/>
              <a:t>dan</a:t>
            </a:r>
            <a:r>
              <a:rPr lang="en-US" dirty="0" smtClean="0"/>
              <a:t> </a:t>
            </a:r>
            <a:r>
              <a:rPr lang="en-US" dirty="0" err="1" smtClean="0"/>
              <a:t>Fungsi</a:t>
            </a:r>
            <a:r>
              <a:rPr lang="en-US" dirty="0" smtClean="0"/>
              <a:t> </a:t>
            </a:r>
            <a:r>
              <a:rPr lang="en-US" dirty="0" err="1" smtClean="0"/>
              <a:t>Demokrasi</a:t>
            </a:r>
            <a:r>
              <a:rPr lang="en-US" dirty="0" smtClean="0"/>
              <a:t> Pancasila</a:t>
            </a:r>
          </a:p>
          <a:p>
            <a:r>
              <a:rPr lang="en-US" dirty="0" err="1" smtClean="0"/>
              <a:t>Unsur</a:t>
            </a:r>
            <a:r>
              <a:rPr lang="en-US" dirty="0" smtClean="0"/>
              <a:t> </a:t>
            </a:r>
            <a:r>
              <a:rPr lang="en-US" dirty="0" err="1" smtClean="0"/>
              <a:t>Demokrasi</a:t>
            </a:r>
            <a:r>
              <a:rPr lang="en-US" dirty="0" smtClean="0"/>
              <a:t> Pancasila</a:t>
            </a:r>
          </a:p>
          <a:p>
            <a:r>
              <a:rPr lang="en-US" dirty="0" err="1" smtClean="0"/>
              <a:t>Sistem</a:t>
            </a:r>
            <a:r>
              <a:rPr lang="en-US" dirty="0" smtClean="0"/>
              <a:t> </a:t>
            </a:r>
            <a:r>
              <a:rPr lang="en-US" dirty="0" err="1" smtClean="0"/>
              <a:t>Demokrasi</a:t>
            </a:r>
            <a:r>
              <a:rPr lang="en-US" dirty="0" smtClean="0"/>
              <a:t> Pancasila</a:t>
            </a:r>
          </a:p>
          <a:p>
            <a:r>
              <a:rPr lang="en-US" dirty="0" err="1" smtClean="0"/>
              <a:t>Nilai</a:t>
            </a:r>
            <a:r>
              <a:rPr lang="en-US" dirty="0" smtClean="0"/>
              <a:t> </a:t>
            </a:r>
            <a:r>
              <a:rPr lang="en-US" dirty="0" err="1" smtClean="0"/>
              <a:t>Demokrasi</a:t>
            </a:r>
            <a:r>
              <a:rPr lang="en-US" dirty="0" smtClean="0"/>
              <a:t> Pancasila</a:t>
            </a:r>
            <a:endParaRPr lang="en-US" dirty="0"/>
          </a:p>
        </p:txBody>
      </p:sp>
    </p:spTree>
    <p:extLst>
      <p:ext uri="{BB962C8B-B14F-4D97-AF65-F5344CB8AC3E}">
        <p14:creationId xmlns:p14="http://schemas.microsoft.com/office/powerpoint/2010/main" val="148403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dirty="0" err="1" smtClean="0"/>
              <a:t>Demokrasi</a:t>
            </a:r>
            <a:r>
              <a:rPr lang="en-US" dirty="0" smtClean="0"/>
              <a:t> ?</a:t>
            </a:r>
            <a:endParaRPr lang="en-US" dirty="0"/>
          </a:p>
        </p:txBody>
      </p:sp>
      <p:sp>
        <p:nvSpPr>
          <p:cNvPr id="3" name="Content Placeholder 2"/>
          <p:cNvSpPr>
            <a:spLocks noGrp="1"/>
          </p:cNvSpPr>
          <p:nvPr>
            <p:ph idx="1"/>
          </p:nvPr>
        </p:nvSpPr>
        <p:spPr>
          <a:xfrm>
            <a:off x="992746" y="2752904"/>
            <a:ext cx="10515600" cy="4351338"/>
          </a:xfrm>
        </p:spPr>
        <p:txBody>
          <a:bodyPr/>
          <a:lstStyle/>
          <a:p>
            <a:r>
              <a:rPr lang="id-ID" dirty="0"/>
              <a:t>Demokrasi berasal dari kata Yunani demos dan kratos. Demos artinya rakyat. kata kratos berarti pemerintahan. Jadi, demokrasi berarti pemerintahan rakyat, yaitu pemerintahan yang rakyatnya memegang peranan yang sangat menenentukan.</a:t>
            </a:r>
            <a:endParaRPr lang="en-US" dirty="0"/>
          </a:p>
        </p:txBody>
      </p:sp>
    </p:spTree>
    <p:extLst>
      <p:ext uri="{BB962C8B-B14F-4D97-AF65-F5344CB8AC3E}">
        <p14:creationId xmlns:p14="http://schemas.microsoft.com/office/powerpoint/2010/main" val="187608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Ciri</a:t>
            </a:r>
            <a:r>
              <a:rPr lang="en-US" dirty="0" smtClean="0"/>
              <a:t> </a:t>
            </a:r>
            <a:r>
              <a:rPr lang="en-US" dirty="0" err="1" smtClean="0"/>
              <a:t>Ciri</a:t>
            </a:r>
            <a:r>
              <a:rPr lang="en-US" dirty="0" smtClean="0"/>
              <a:t> </a:t>
            </a:r>
            <a:r>
              <a:rPr lang="en-US" dirty="0" err="1" smtClean="0"/>
              <a:t>Demokrasi</a:t>
            </a:r>
            <a:endParaRPr lang="en-US" dirty="0"/>
          </a:p>
        </p:txBody>
      </p:sp>
      <p:sp>
        <p:nvSpPr>
          <p:cNvPr id="3" name="Content Placeholder 2"/>
          <p:cNvSpPr>
            <a:spLocks noGrp="1"/>
          </p:cNvSpPr>
          <p:nvPr>
            <p:ph idx="1"/>
          </p:nvPr>
        </p:nvSpPr>
        <p:spPr/>
        <p:txBody>
          <a:bodyPr>
            <a:normAutofit/>
          </a:bodyPr>
          <a:lstStyle/>
          <a:p>
            <a:pPr lvl="0"/>
            <a:r>
              <a:rPr lang="id-ID" dirty="0"/>
              <a:t>Memungkinkan adanya pergantian pemerintahan secara berkala.</a:t>
            </a:r>
            <a:endParaRPr lang="en-US" dirty="0"/>
          </a:p>
          <a:p>
            <a:pPr lvl="0"/>
            <a:r>
              <a:rPr lang="id-ID" dirty="0"/>
              <a:t>Anggota masyarakat memiliki kesempatan yang sama menempati kedudukan dalam pemerintahan untuk masa jabatan tertentu, seperti; presiden, menteri, gubemur dsb.</a:t>
            </a:r>
            <a:endParaRPr lang="en-US" dirty="0"/>
          </a:p>
          <a:p>
            <a:pPr lvl="0"/>
            <a:r>
              <a:rPr lang="id-ID" dirty="0"/>
              <a:t>Adanya pengakuan dan anggota masyarakat terhadap kehadiran tokoh-tokoh yang sah yang berjuang mendapatkan kedudukan dalam pemerintahan; sekaligus sebagai tandingan bagi pemerintah yang sedang berkuasa.</a:t>
            </a:r>
            <a:endParaRPr lang="en-US" dirty="0"/>
          </a:p>
          <a:p>
            <a:endParaRPr lang="en-US" dirty="0"/>
          </a:p>
        </p:txBody>
      </p:sp>
    </p:spTree>
    <p:extLst>
      <p:ext uri="{BB962C8B-B14F-4D97-AF65-F5344CB8AC3E}">
        <p14:creationId xmlns:p14="http://schemas.microsoft.com/office/powerpoint/2010/main" val="238193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Ciri</a:t>
            </a:r>
            <a:r>
              <a:rPr lang="en-US" dirty="0" smtClean="0"/>
              <a:t> </a:t>
            </a:r>
            <a:r>
              <a:rPr lang="en-US" dirty="0" err="1" smtClean="0"/>
              <a:t>Ciri</a:t>
            </a:r>
            <a:r>
              <a:rPr lang="en-US" dirty="0" smtClean="0"/>
              <a:t> </a:t>
            </a:r>
            <a:r>
              <a:rPr lang="en-US" dirty="0" err="1" smtClean="0"/>
              <a:t>Demokrasi</a:t>
            </a:r>
            <a:endParaRPr lang="en-US" dirty="0"/>
          </a:p>
        </p:txBody>
      </p:sp>
      <p:sp>
        <p:nvSpPr>
          <p:cNvPr id="3" name="Content Placeholder 2"/>
          <p:cNvSpPr>
            <a:spLocks noGrp="1"/>
          </p:cNvSpPr>
          <p:nvPr>
            <p:ph idx="1"/>
          </p:nvPr>
        </p:nvSpPr>
        <p:spPr/>
        <p:txBody>
          <a:bodyPr/>
          <a:lstStyle/>
          <a:p>
            <a:pPr lvl="0"/>
            <a:r>
              <a:rPr lang="id-ID" dirty="0" smtClean="0"/>
              <a:t>Dilakukan pemilihan lain untuk memilih pejabat-pejabat pemerintah tertentu yang diharapkan dapat mewakili kepentingan rakyat tertentu</a:t>
            </a:r>
            <a:endParaRPr lang="en-US" dirty="0" smtClean="0"/>
          </a:p>
          <a:p>
            <a:pPr lvl="0"/>
            <a:r>
              <a:rPr lang="id-ID" dirty="0" smtClean="0"/>
              <a:t>Agar kehendak masing-masing golongan dapat diketahui oleh peme</a:t>
            </a:r>
            <a:r>
              <a:rPr lang="en-US" dirty="0" err="1" smtClean="0"/>
              <a:t>rin</a:t>
            </a:r>
            <a:r>
              <a:rPr lang="id-ID" dirty="0" smtClean="0"/>
              <a:t>tah atau anggota masyarakat lain, maka harus diakui adanya hak menyatakan pendapat (lisan, tertulis, pertemuan, media elektronik dan media cetak, dsb).</a:t>
            </a:r>
            <a:endParaRPr lang="en-US" dirty="0" smtClean="0"/>
          </a:p>
          <a:p>
            <a:pPr lvl="0"/>
            <a:r>
              <a:rPr lang="id-ID" dirty="0" smtClean="0"/>
              <a:t>Pengakuan terhadap anggota masyarakat yang tidak ikut serta dalam pemilihan umum.</a:t>
            </a:r>
            <a:endParaRPr lang="en-US" dirty="0" smtClean="0"/>
          </a:p>
          <a:p>
            <a:endParaRPr lang="en-US" dirty="0"/>
          </a:p>
        </p:txBody>
      </p:sp>
    </p:spTree>
    <p:extLst>
      <p:ext uri="{BB962C8B-B14F-4D97-AF65-F5344CB8AC3E}">
        <p14:creationId xmlns:p14="http://schemas.microsoft.com/office/powerpoint/2010/main" val="102305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r>
              <a:rPr lang="en-US" dirty="0" smtClean="0"/>
              <a:t> </a:t>
            </a:r>
            <a:r>
              <a:rPr lang="en-US" dirty="0" err="1" smtClean="0"/>
              <a:t>Demokrasi</a:t>
            </a:r>
            <a:r>
              <a:rPr lang="en-US" dirty="0" smtClean="0"/>
              <a:t> Pancasila</a:t>
            </a:r>
            <a:endParaRPr lang="en-US" dirty="0"/>
          </a:p>
        </p:txBody>
      </p:sp>
      <p:sp>
        <p:nvSpPr>
          <p:cNvPr id="3" name="Content Placeholder 2"/>
          <p:cNvSpPr>
            <a:spLocks noGrp="1"/>
          </p:cNvSpPr>
          <p:nvPr>
            <p:ph idx="1"/>
          </p:nvPr>
        </p:nvSpPr>
        <p:spPr>
          <a:xfrm>
            <a:off x="838200" y="2289265"/>
            <a:ext cx="10515600" cy="3210014"/>
          </a:xfrm>
        </p:spPr>
        <p:txBody>
          <a:bodyPr/>
          <a:lstStyle/>
          <a:p>
            <a:r>
              <a:rPr lang="id-ID" dirty="0"/>
              <a:t>Demokrasi Pancasila adalah suatu sistem demokrasi yang berdasarkan pada asas kekeluargaan dan gotong royong yang bertujuan untuk kesejahteraan rakyat, memiliki kandungan berupa unsur-unsur kesadaran dalam bereligius, menjunjung tinggi kebenaran, budi pekerti luhur dan kecintaan, berkesinambungan dan berkepribadian Indonesia.</a:t>
            </a:r>
            <a:endParaRPr lang="en-US" dirty="0"/>
          </a:p>
        </p:txBody>
      </p:sp>
    </p:spTree>
    <p:extLst>
      <p:ext uri="{BB962C8B-B14F-4D97-AF65-F5344CB8AC3E}">
        <p14:creationId xmlns:p14="http://schemas.microsoft.com/office/powerpoint/2010/main" val="167030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Aspek</a:t>
            </a:r>
            <a:r>
              <a:rPr lang="en-US" dirty="0" smtClean="0"/>
              <a:t> </a:t>
            </a:r>
            <a:r>
              <a:rPr lang="en-US" dirty="0" err="1" smtClean="0"/>
              <a:t>Demokrasi</a:t>
            </a:r>
            <a:r>
              <a:rPr lang="en-US" dirty="0" smtClean="0"/>
              <a:t> Pancasila</a:t>
            </a:r>
            <a:endParaRPr lang="en-US" dirty="0"/>
          </a:p>
        </p:txBody>
      </p:sp>
      <p:sp>
        <p:nvSpPr>
          <p:cNvPr id="3" name="Content Placeholder 2"/>
          <p:cNvSpPr>
            <a:spLocks noGrp="1"/>
          </p:cNvSpPr>
          <p:nvPr>
            <p:ph idx="1"/>
          </p:nvPr>
        </p:nvSpPr>
        <p:spPr/>
        <p:txBody>
          <a:bodyPr/>
          <a:lstStyle/>
          <a:p>
            <a:r>
              <a:rPr lang="en-US" dirty="0" err="1" smtClean="0"/>
              <a:t>Aspek</a:t>
            </a:r>
            <a:r>
              <a:rPr lang="en-US" dirty="0" smtClean="0"/>
              <a:t> Material</a:t>
            </a:r>
          </a:p>
          <a:p>
            <a:r>
              <a:rPr lang="en-US" dirty="0" err="1" smtClean="0"/>
              <a:t>Aspek</a:t>
            </a:r>
            <a:r>
              <a:rPr lang="en-US" dirty="0" smtClean="0"/>
              <a:t> Formal</a:t>
            </a:r>
          </a:p>
          <a:p>
            <a:r>
              <a:rPr lang="en-US" dirty="0" err="1" smtClean="0"/>
              <a:t>Aspek</a:t>
            </a:r>
            <a:r>
              <a:rPr lang="en-US" dirty="0" smtClean="0"/>
              <a:t> </a:t>
            </a:r>
            <a:r>
              <a:rPr lang="en-US" dirty="0" err="1" smtClean="0"/>
              <a:t>Normatif</a:t>
            </a:r>
            <a:endParaRPr lang="en-US" dirty="0" smtClean="0"/>
          </a:p>
        </p:txBody>
      </p:sp>
    </p:spTree>
    <p:extLst>
      <p:ext uri="{BB962C8B-B14F-4D97-AF65-F5344CB8AC3E}">
        <p14:creationId xmlns:p14="http://schemas.microsoft.com/office/powerpoint/2010/main" val="162297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Aspek</a:t>
            </a:r>
            <a:r>
              <a:rPr lang="en-US" dirty="0" smtClean="0"/>
              <a:t> </a:t>
            </a:r>
            <a:r>
              <a:rPr lang="en-US" dirty="0" err="1" smtClean="0"/>
              <a:t>Demokrasi</a:t>
            </a:r>
            <a:r>
              <a:rPr lang="en-US" dirty="0" smtClean="0"/>
              <a:t> Pancasila</a:t>
            </a:r>
            <a:endParaRPr lang="en-US" dirty="0"/>
          </a:p>
        </p:txBody>
      </p:sp>
      <p:sp>
        <p:nvSpPr>
          <p:cNvPr id="3" name="Content Placeholder 2"/>
          <p:cNvSpPr>
            <a:spLocks noGrp="1"/>
          </p:cNvSpPr>
          <p:nvPr>
            <p:ph idx="1"/>
          </p:nvPr>
        </p:nvSpPr>
        <p:spPr/>
        <p:txBody>
          <a:bodyPr/>
          <a:lstStyle/>
          <a:p>
            <a:r>
              <a:rPr lang="en-US" dirty="0" err="1" smtClean="0"/>
              <a:t>Aspek</a:t>
            </a:r>
            <a:r>
              <a:rPr lang="en-US" dirty="0" smtClean="0"/>
              <a:t> </a:t>
            </a:r>
            <a:r>
              <a:rPr lang="en-US" dirty="0" err="1" smtClean="0"/>
              <a:t>Optatif</a:t>
            </a:r>
            <a:endParaRPr lang="en-US" dirty="0" smtClean="0"/>
          </a:p>
          <a:p>
            <a:r>
              <a:rPr lang="en-US" dirty="0" err="1" smtClean="0"/>
              <a:t>Aspek</a:t>
            </a:r>
            <a:r>
              <a:rPr lang="en-US" dirty="0" smtClean="0"/>
              <a:t> </a:t>
            </a:r>
            <a:r>
              <a:rPr lang="en-US" dirty="0" err="1" smtClean="0"/>
              <a:t>Organisasi</a:t>
            </a:r>
            <a:endParaRPr lang="en-US" dirty="0" smtClean="0"/>
          </a:p>
          <a:p>
            <a:r>
              <a:rPr lang="en-US" dirty="0" err="1" smtClean="0"/>
              <a:t>Aspek</a:t>
            </a:r>
            <a:r>
              <a:rPr lang="en-US" dirty="0" smtClean="0"/>
              <a:t> </a:t>
            </a:r>
            <a:r>
              <a:rPr lang="en-US" dirty="0" err="1" smtClean="0"/>
              <a:t>Kejiwaan</a:t>
            </a:r>
            <a:endParaRPr lang="en-US" dirty="0" smtClean="0"/>
          </a:p>
          <a:p>
            <a:endParaRPr lang="en-US" dirty="0"/>
          </a:p>
        </p:txBody>
      </p:sp>
    </p:spTree>
    <p:extLst>
      <p:ext uri="{BB962C8B-B14F-4D97-AF65-F5344CB8AC3E}">
        <p14:creationId xmlns:p14="http://schemas.microsoft.com/office/powerpoint/2010/main" val="2606628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867</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Trebuchet MS</vt:lpstr>
      <vt:lpstr>Office Theme</vt:lpstr>
      <vt:lpstr>Politik Demokrasi Pancasila</vt:lpstr>
      <vt:lpstr>PowerPoint Presentation</vt:lpstr>
      <vt:lpstr>Materi</vt:lpstr>
      <vt:lpstr>Apa itu Demokrasi ?</vt:lpstr>
      <vt:lpstr>Ciri Ciri Demokrasi</vt:lpstr>
      <vt:lpstr>Ciri Ciri Demokrasi</vt:lpstr>
      <vt:lpstr>Definisi Demokrasi Pancasila</vt:lpstr>
      <vt:lpstr>Aspek Demokrasi Pancasila</vt:lpstr>
      <vt:lpstr>Aspek Demokrasi Pancasila</vt:lpstr>
      <vt:lpstr>Isi Demokrasi Pancasila</vt:lpstr>
      <vt:lpstr>Tujuan dan Fungsi Demokrasi Pancasila</vt:lpstr>
      <vt:lpstr>PowerPoint Presentation</vt:lpstr>
      <vt:lpstr>Sistem Demokrasi Pancasila</vt:lpstr>
      <vt:lpstr>PowerPoint Presentation</vt:lpstr>
      <vt:lpstr>PowerPoint Presentation</vt:lpstr>
      <vt:lpstr>PowerPoint Presentation</vt:lpstr>
      <vt:lpstr>Nilai Demokrasi Pancasila</vt:lpstr>
      <vt:lpstr>SESI TANYA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Politik Demokrasi Pancasila</dc:title>
  <dc:creator>Rizal</dc:creator>
  <cp:lastModifiedBy>Isep LN</cp:lastModifiedBy>
  <cp:revision>12</cp:revision>
  <dcterms:created xsi:type="dcterms:W3CDTF">2020-03-24T05:50:03Z</dcterms:created>
  <dcterms:modified xsi:type="dcterms:W3CDTF">2020-03-27T04:25:29Z</dcterms:modified>
</cp:coreProperties>
</file>