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sldIdLst>
    <p:sldId id="256" r:id="rId4"/>
    <p:sldId id="357" r:id="rId5"/>
    <p:sldId id="261" r:id="rId6"/>
    <p:sldId id="262" r:id="rId7"/>
    <p:sldId id="311" r:id="rId8"/>
    <p:sldId id="266" r:id="rId9"/>
    <p:sldId id="355" r:id="rId10"/>
    <p:sldId id="356" r:id="rId11"/>
    <p:sldId id="265" r:id="rId12"/>
    <p:sldId id="286" r:id="rId13"/>
    <p:sldId id="287" r:id="rId14"/>
    <p:sldId id="292" r:id="rId15"/>
    <p:sldId id="267" r:id="rId16"/>
    <p:sldId id="301" r:id="rId17"/>
    <p:sldId id="29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2" autoAdjust="0"/>
    <p:restoredTop sz="94390" autoAdjust="0"/>
  </p:normalViewPr>
  <p:slideViewPr>
    <p:cSldViewPr snapToGrid="0">
      <p:cViewPr varScale="1">
        <p:scale>
          <a:sx n="70" d="100"/>
          <a:sy n="70" d="100"/>
        </p:scale>
        <p:origin x="900" y="54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6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64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ppkn.com/pancasila-sebagai-kepribadian-bangs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=""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198085" y="89572"/>
            <a:ext cx="11783562" cy="5819873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150" y="3711080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3923276" y="2620869"/>
            <a:ext cx="4044454" cy="1501885"/>
            <a:chOff x="3960971" y="2767117"/>
            <a:chExt cx="4267200" cy="1321488"/>
          </a:xfrm>
        </p:grpSpPr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0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50085" y="510871"/>
            <a:ext cx="7876553" cy="190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KELOMPOK 1 </a:t>
            </a:r>
          </a:p>
          <a:p>
            <a:pPr algn="ctr"/>
            <a:r>
              <a:rPr lang="id-ID" sz="32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HAKIKAT PENTINGNYA PENDIDIKAN KEWARGANEGARAAN</a:t>
            </a:r>
            <a:endParaRPr lang="id-ID" sz="32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3" build="allAtOnce" animBg="1"/>
      <p:bldP spid="2" grpId="4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0FACD2FC-FB13-46A6-8F9C-B70B1FB8B72D}"/>
              </a:ext>
            </a:extLst>
          </p:cNvPr>
          <p:cNvGrpSpPr/>
          <p:nvPr/>
        </p:nvGrpSpPr>
        <p:grpSpPr>
          <a:xfrm>
            <a:off x="6070336" y="1751714"/>
            <a:ext cx="5771799" cy="3287799"/>
            <a:chOff x="3995936" y="2687633"/>
            <a:chExt cx="4428064" cy="2622911"/>
          </a:xfrm>
          <a:solidFill>
            <a:schemeClr val="bg1"/>
          </a:solidFill>
        </p:grpSpPr>
        <p:sp>
          <p:nvSpPr>
            <p:cNvPr id="133" name="Chevron 8">
              <a:extLst>
                <a:ext uri="{FF2B5EF4-FFF2-40B4-BE49-F238E27FC236}">
                  <a16:creationId xmlns="" xmlns:a16="http://schemas.microsoft.com/office/drawing/2014/main" id="{87EE7965-A374-418B-BCC2-2E9CFD7EF71E}"/>
                </a:ext>
              </a:extLst>
            </p:cNvPr>
            <p:cNvSpPr/>
            <p:nvPr/>
          </p:nvSpPr>
          <p:spPr>
            <a:xfrm>
              <a:off x="3995936" y="2687634"/>
              <a:ext cx="4428064" cy="2620001"/>
            </a:xfrm>
            <a:custGeom>
              <a:avLst/>
              <a:gdLst/>
              <a:ahLst/>
              <a:cxnLst/>
              <a:rect l="l" t="t" r="r" b="b"/>
              <a:pathLst>
                <a:path w="4428064" h="2620001">
                  <a:moveTo>
                    <a:pt x="2880320" y="0"/>
                  </a:moveTo>
                  <a:lnTo>
                    <a:pt x="3458511" y="0"/>
                  </a:lnTo>
                  <a:lnTo>
                    <a:pt x="4428064" y="1310001"/>
                  </a:lnTo>
                  <a:lnTo>
                    <a:pt x="3458511" y="2620001"/>
                  </a:lnTo>
                  <a:lnTo>
                    <a:pt x="2880320" y="2620001"/>
                  </a:lnTo>
                  <a:lnTo>
                    <a:pt x="3680013" y="1539505"/>
                  </a:lnTo>
                  <a:lnTo>
                    <a:pt x="0" y="1539505"/>
                  </a:lnTo>
                  <a:lnTo>
                    <a:pt x="0" y="1071505"/>
                  </a:lnTo>
                  <a:lnTo>
                    <a:pt x="3673358" y="1071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4" name="Rectangle 10">
              <a:extLst>
                <a:ext uri="{FF2B5EF4-FFF2-40B4-BE49-F238E27FC236}">
                  <a16:creationId xmlns="" xmlns:a16="http://schemas.microsoft.com/office/drawing/2014/main" id="{4B387AA6-5812-4CB6-B051-053647FDDCD0}"/>
                </a:ext>
              </a:extLst>
            </p:cNvPr>
            <p:cNvSpPr/>
            <p:nvPr/>
          </p:nvSpPr>
          <p:spPr>
            <a:xfrm>
              <a:off x="3995936" y="2687633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2210876" y="0"/>
                  </a:moveTo>
                  <a:lnTo>
                    <a:pt x="2789067" y="0"/>
                  </a:lnTo>
                  <a:lnTo>
                    <a:pt x="3169075" y="513444"/>
                  </a:lnTo>
                  <a:lnTo>
                    <a:pt x="3170262" y="513444"/>
                  </a:lnTo>
                  <a:lnTo>
                    <a:pt x="3170262" y="515048"/>
                  </a:lnTo>
                  <a:lnTo>
                    <a:pt x="3513998" y="979483"/>
                  </a:lnTo>
                  <a:lnTo>
                    <a:pt x="3170262" y="979483"/>
                  </a:lnTo>
                  <a:lnTo>
                    <a:pt x="3170262" y="981444"/>
                  </a:lnTo>
                  <a:lnTo>
                    <a:pt x="0" y="981444"/>
                  </a:lnTo>
                  <a:lnTo>
                    <a:pt x="0" y="513444"/>
                  </a:lnTo>
                  <a:lnTo>
                    <a:pt x="2590884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5" name="Rectangle 10">
              <a:extLst>
                <a:ext uri="{FF2B5EF4-FFF2-40B4-BE49-F238E27FC236}">
                  <a16:creationId xmlns="" xmlns:a16="http://schemas.microsoft.com/office/drawing/2014/main" id="{7792BD7F-5BF0-436D-A1CF-1B2CD1482B4F}"/>
                </a:ext>
              </a:extLst>
            </p:cNvPr>
            <p:cNvSpPr/>
            <p:nvPr/>
          </p:nvSpPr>
          <p:spPr>
            <a:xfrm rot="10800000" flipH="1">
              <a:off x="3995936" y="4329100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0" y="981444"/>
                  </a:moveTo>
                  <a:lnTo>
                    <a:pt x="3170262" y="981444"/>
                  </a:lnTo>
                  <a:lnTo>
                    <a:pt x="3170262" y="979483"/>
                  </a:lnTo>
                  <a:lnTo>
                    <a:pt x="3513998" y="979483"/>
                  </a:lnTo>
                  <a:lnTo>
                    <a:pt x="3170262" y="515048"/>
                  </a:lnTo>
                  <a:lnTo>
                    <a:pt x="3170262" y="513444"/>
                  </a:lnTo>
                  <a:lnTo>
                    <a:pt x="3169075" y="513444"/>
                  </a:lnTo>
                  <a:lnTo>
                    <a:pt x="2789067" y="0"/>
                  </a:lnTo>
                  <a:lnTo>
                    <a:pt x="2210876" y="0"/>
                  </a:lnTo>
                  <a:lnTo>
                    <a:pt x="2590884" y="513444"/>
                  </a:lnTo>
                  <a:lnTo>
                    <a:pt x="0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1A5B1152-151C-4976-8506-A1C14063C26E}"/>
              </a:ext>
            </a:extLst>
          </p:cNvPr>
          <p:cNvSpPr txBox="1"/>
          <p:nvPr/>
        </p:nvSpPr>
        <p:spPr>
          <a:xfrm>
            <a:off x="6070336" y="2424966"/>
            <a:ext cx="37697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3200" b="1" dirty="0" smtClean="0">
                <a:solidFill>
                  <a:schemeClr val="accent1"/>
                </a:solidFill>
                <a:cs typeface="Arial" pitchFamily="34" charset="0"/>
              </a:rPr>
              <a:t>1.</a:t>
            </a:r>
            <a:r>
              <a:rPr lang="id-ID" sz="3200" b="1" dirty="0"/>
              <a:t> Ius sanguinis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BD70641A-95CB-4FE2-9B8C-1C19C3D99545}"/>
              </a:ext>
            </a:extLst>
          </p:cNvPr>
          <p:cNvSpPr txBox="1"/>
          <p:nvPr/>
        </p:nvSpPr>
        <p:spPr>
          <a:xfrm>
            <a:off x="6055535" y="3094572"/>
            <a:ext cx="258349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3200" b="1" dirty="0" smtClean="0">
                <a:solidFill>
                  <a:schemeClr val="bg1"/>
                </a:solidFill>
                <a:cs typeface="Arial" pitchFamily="34" charset="0"/>
              </a:rPr>
              <a:t>2.</a:t>
            </a:r>
            <a:r>
              <a:rPr lang="id-ID" sz="3200" b="1" dirty="0"/>
              <a:t> Ius soli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8938" y="805218"/>
            <a:ext cx="11573197" cy="827041"/>
          </a:xfrm>
        </p:spPr>
        <p:txBody>
          <a:bodyPr/>
          <a:lstStyle/>
          <a:p>
            <a:r>
              <a:rPr lang="id-ID" b="1" dirty="0"/>
              <a:t>3 Unsur-Unsur Kewarganegaraan Indonesia</a:t>
            </a:r>
          </a:p>
          <a:p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5B1152-151C-4976-8506-A1C14063C26E}"/>
              </a:ext>
            </a:extLst>
          </p:cNvPr>
          <p:cNvSpPr txBox="1"/>
          <p:nvPr/>
        </p:nvSpPr>
        <p:spPr>
          <a:xfrm>
            <a:off x="6070336" y="3791099"/>
            <a:ext cx="33846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3200" b="1" dirty="0" smtClean="0">
                <a:solidFill>
                  <a:schemeClr val="accent1"/>
                </a:solidFill>
                <a:cs typeface="Arial" pitchFamily="34" charset="0"/>
              </a:rPr>
              <a:t>3. </a:t>
            </a:r>
            <a:r>
              <a:rPr lang="id-ID" sz="3200" b="1" dirty="0" smtClean="0"/>
              <a:t>Naturalisasi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731" y="1751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solidFill>
                  <a:srgbClr val="313131"/>
                </a:solidFill>
                <a:latin typeface="PT Serif"/>
              </a:rPr>
              <a:t>Adapun unsur-unsur yang bisa mendasari kewarganegaraan seseorang  adalah sebagai berikut:</a:t>
            </a:r>
            <a:endParaRPr lang="id-ID" dirty="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333286" y="5256204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866848" y="6392316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Agung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97EC6770-CD61-4C85-835C-747E53CE6616}"/>
              </a:ext>
            </a:extLst>
          </p:cNvPr>
          <p:cNvGrpSpPr/>
          <p:nvPr/>
        </p:nvGrpSpPr>
        <p:grpSpPr>
          <a:xfrm rot="8690698">
            <a:off x="2692293" y="3933235"/>
            <a:ext cx="242564" cy="1357882"/>
            <a:chOff x="1403648" y="3356992"/>
            <a:chExt cx="234910" cy="1315034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2F39A857-4728-4547-B1E0-00B03B9779BC}"/>
                </a:ext>
              </a:extLst>
            </p:cNvPr>
            <p:cNvSpPr/>
            <p:nvPr/>
          </p:nvSpPr>
          <p:spPr>
            <a:xfrm>
              <a:off x="1403648" y="4437116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BF64B3B7-75DD-4BDE-B1D5-A0E227897321}"/>
                </a:ext>
              </a:extLst>
            </p:cNvPr>
            <p:cNvSpPr/>
            <p:nvPr/>
          </p:nvSpPr>
          <p:spPr>
            <a:xfrm>
              <a:off x="1403648" y="407707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1610BDC-4205-469A-8060-B84FE19D5915}"/>
                </a:ext>
              </a:extLst>
            </p:cNvPr>
            <p:cNvSpPr/>
            <p:nvPr/>
          </p:nvSpPr>
          <p:spPr>
            <a:xfrm>
              <a:off x="1403648" y="371703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0EEE02FF-41D2-4D27-97C2-2CF65534EF4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4BE62FF6-A276-418C-BC40-B7B122DF95F2}"/>
              </a:ext>
            </a:extLst>
          </p:cNvPr>
          <p:cNvGrpSpPr/>
          <p:nvPr/>
        </p:nvGrpSpPr>
        <p:grpSpPr>
          <a:xfrm rot="3245569">
            <a:off x="4075005" y="3335633"/>
            <a:ext cx="242565" cy="2071474"/>
            <a:chOff x="1405139" y="2657468"/>
            <a:chExt cx="234911" cy="2014559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C51995DD-CBFC-4410-B09C-789B7194B326}"/>
                </a:ext>
              </a:extLst>
            </p:cNvPr>
            <p:cNvSpPr/>
            <p:nvPr/>
          </p:nvSpPr>
          <p:spPr>
            <a:xfrm>
              <a:off x="1405140" y="443711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02AF00B9-9034-439F-BF95-69D0D0F18A51}"/>
                </a:ext>
              </a:extLst>
            </p:cNvPr>
            <p:cNvSpPr/>
            <p:nvPr/>
          </p:nvSpPr>
          <p:spPr>
            <a:xfrm>
              <a:off x="1405139" y="407707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199F45CB-F77A-4ECB-8E21-6DE417AD0B8F}"/>
                </a:ext>
              </a:extLst>
            </p:cNvPr>
            <p:cNvSpPr/>
            <p:nvPr/>
          </p:nvSpPr>
          <p:spPr>
            <a:xfrm>
              <a:off x="1405139" y="371703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B8CFAFE4-2005-4889-9422-1145F85059B1}"/>
                </a:ext>
              </a:extLst>
            </p:cNvPr>
            <p:cNvSpPr/>
            <p:nvPr/>
          </p:nvSpPr>
          <p:spPr>
            <a:xfrm>
              <a:off x="1405139" y="335699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57CAB374-C9A4-4E9D-9537-9C1D7FBF11CB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2D6F3F37-6FCF-40A0-B138-EF8CBE72635F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F8A1537-E8FD-401D-8441-503937E110BB}"/>
              </a:ext>
            </a:extLst>
          </p:cNvPr>
          <p:cNvGrpSpPr/>
          <p:nvPr/>
        </p:nvGrpSpPr>
        <p:grpSpPr>
          <a:xfrm rot="3195195">
            <a:off x="6789854" y="2811514"/>
            <a:ext cx="245941" cy="2087613"/>
            <a:chOff x="1401868" y="2996954"/>
            <a:chExt cx="238180" cy="2030254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317312C8-5AE4-4FAA-A7DF-CE6833BC8DD0}"/>
                </a:ext>
              </a:extLst>
            </p:cNvPr>
            <p:cNvSpPr/>
            <p:nvPr/>
          </p:nvSpPr>
          <p:spPr>
            <a:xfrm>
              <a:off x="1405136" y="443711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="" xmlns:a16="http://schemas.microsoft.com/office/drawing/2014/main" id="{404A8A7F-7F22-4007-80E1-2CF25F3C100D}"/>
                </a:ext>
              </a:extLst>
            </p:cNvPr>
            <p:cNvSpPr/>
            <p:nvPr/>
          </p:nvSpPr>
          <p:spPr>
            <a:xfrm>
              <a:off x="1405136" y="407707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42F959BA-D50E-4F9D-864C-1810FFE05E96}"/>
                </a:ext>
              </a:extLst>
            </p:cNvPr>
            <p:cNvSpPr/>
            <p:nvPr/>
          </p:nvSpPr>
          <p:spPr>
            <a:xfrm>
              <a:off x="1405137" y="371703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826F540A-80B2-4EF7-B7EA-BCCCDCC13C2A}"/>
                </a:ext>
              </a:extLst>
            </p:cNvPr>
            <p:cNvSpPr/>
            <p:nvPr/>
          </p:nvSpPr>
          <p:spPr>
            <a:xfrm>
              <a:off x="1405138" y="335699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E3BE6A63-32B8-49F7-A4B7-8D132879D5F7}"/>
                </a:ext>
              </a:extLst>
            </p:cNvPr>
            <p:cNvSpPr/>
            <p:nvPr/>
          </p:nvSpPr>
          <p:spPr>
            <a:xfrm>
              <a:off x="1405137" y="2996954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="" xmlns:a16="http://schemas.microsoft.com/office/drawing/2014/main" id="{B4983708-49F0-4018-AF1B-8AD04C87A3CD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="" xmlns:a16="http://schemas.microsoft.com/office/drawing/2014/main" id="{D83D00FD-AC5D-49C9-A69A-A139E062F7E4}"/>
              </a:ext>
            </a:extLst>
          </p:cNvPr>
          <p:cNvGrpSpPr/>
          <p:nvPr/>
        </p:nvGrpSpPr>
        <p:grpSpPr>
          <a:xfrm rot="3362377">
            <a:off x="1180686" y="3658516"/>
            <a:ext cx="242564" cy="2393926"/>
            <a:chOff x="1405139" y="2657470"/>
            <a:chExt cx="234910" cy="2328151"/>
          </a:xfrm>
          <a:solidFill>
            <a:schemeClr val="bg1"/>
          </a:solidFill>
        </p:grpSpPr>
        <p:sp>
          <p:nvSpPr>
            <p:cNvPr id="66" name="Rectangle 32">
              <a:extLst>
                <a:ext uri="{FF2B5EF4-FFF2-40B4-BE49-F238E27FC236}">
                  <a16:creationId xmlns="" xmlns:a16="http://schemas.microsoft.com/office/drawing/2014/main" id="{E6CCE931-F3F5-47B6-B0A4-9BDBAAF9F1AB}"/>
                </a:ext>
              </a:extLst>
            </p:cNvPr>
            <p:cNvSpPr/>
            <p:nvPr/>
          </p:nvSpPr>
          <p:spPr>
            <a:xfrm>
              <a:off x="1405139" y="443711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33">
              <a:extLst>
                <a:ext uri="{FF2B5EF4-FFF2-40B4-BE49-F238E27FC236}">
                  <a16:creationId xmlns="" xmlns:a16="http://schemas.microsoft.com/office/drawing/2014/main" id="{2D8ED117-0EB0-40FC-A5B4-2DE06F55DA86}"/>
                </a:ext>
              </a:extLst>
            </p:cNvPr>
            <p:cNvSpPr/>
            <p:nvPr/>
          </p:nvSpPr>
          <p:spPr>
            <a:xfrm>
              <a:off x="1405139" y="407707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34">
              <a:extLst>
                <a:ext uri="{FF2B5EF4-FFF2-40B4-BE49-F238E27FC236}">
                  <a16:creationId xmlns="" xmlns:a16="http://schemas.microsoft.com/office/drawing/2014/main" id="{DE7DCBA0-83CD-4CE2-8EA5-B034E139FFB4}"/>
                </a:ext>
              </a:extLst>
            </p:cNvPr>
            <p:cNvSpPr/>
            <p:nvPr/>
          </p:nvSpPr>
          <p:spPr>
            <a:xfrm>
              <a:off x="1405139" y="371703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="" xmlns:a16="http://schemas.microsoft.com/office/drawing/2014/main" id="{DC7CC37B-435A-44CC-82A2-053291047A1C}"/>
                </a:ext>
              </a:extLst>
            </p:cNvPr>
            <p:cNvSpPr/>
            <p:nvPr/>
          </p:nvSpPr>
          <p:spPr>
            <a:xfrm>
              <a:off x="1405139" y="335699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0" name="Rectangle 36">
              <a:extLst>
                <a:ext uri="{FF2B5EF4-FFF2-40B4-BE49-F238E27FC236}">
                  <a16:creationId xmlns="" xmlns:a16="http://schemas.microsoft.com/office/drawing/2014/main" id="{ACD4A3B3-FB3A-48D2-9BB4-2B578F0CF810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1" name="Rectangle 37">
              <a:extLst>
                <a:ext uri="{FF2B5EF4-FFF2-40B4-BE49-F238E27FC236}">
                  <a16:creationId xmlns="" xmlns:a16="http://schemas.microsoft.com/office/drawing/2014/main" id="{DDF372D3-3B21-4E53-AD18-B5BB56CD7137}"/>
                </a:ext>
              </a:extLst>
            </p:cNvPr>
            <p:cNvSpPr/>
            <p:nvPr/>
          </p:nvSpPr>
          <p:spPr>
            <a:xfrm>
              <a:off x="1405139" y="2657470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32">
              <a:extLst>
                <a:ext uri="{FF2B5EF4-FFF2-40B4-BE49-F238E27FC236}">
                  <a16:creationId xmlns="" xmlns:a16="http://schemas.microsoft.com/office/drawing/2014/main" id="{9F54E36D-AE1D-4F89-B66F-C9A898B14169}"/>
                </a:ext>
              </a:extLst>
            </p:cNvPr>
            <p:cNvSpPr/>
            <p:nvPr/>
          </p:nvSpPr>
          <p:spPr>
            <a:xfrm>
              <a:off x="1405139" y="4750711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2" name="Group 31">
            <a:extLst>
              <a:ext uri="{FF2B5EF4-FFF2-40B4-BE49-F238E27FC236}">
                <a16:creationId xmlns="" xmlns:a16="http://schemas.microsoft.com/office/drawing/2014/main" id="{0AF9C9F7-45A0-4250-A94B-CC135758F875}"/>
              </a:ext>
            </a:extLst>
          </p:cNvPr>
          <p:cNvGrpSpPr/>
          <p:nvPr/>
        </p:nvGrpSpPr>
        <p:grpSpPr>
          <a:xfrm rot="19381873">
            <a:off x="5453445" y="3488922"/>
            <a:ext cx="242564" cy="1336653"/>
            <a:chOff x="1405139" y="2657468"/>
            <a:chExt cx="234910" cy="1294475"/>
          </a:xfrm>
          <a:solidFill>
            <a:schemeClr val="bg1"/>
          </a:solidFill>
        </p:grpSpPr>
        <p:sp>
          <p:nvSpPr>
            <p:cNvPr id="73" name="Rectangle 34">
              <a:extLst>
                <a:ext uri="{FF2B5EF4-FFF2-40B4-BE49-F238E27FC236}">
                  <a16:creationId xmlns="" xmlns:a16="http://schemas.microsoft.com/office/drawing/2014/main" id="{05E90907-D6FB-4FEB-A1BC-113FB359045C}"/>
                </a:ext>
              </a:extLst>
            </p:cNvPr>
            <p:cNvSpPr/>
            <p:nvPr/>
          </p:nvSpPr>
          <p:spPr>
            <a:xfrm>
              <a:off x="1405139" y="3717033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35">
              <a:extLst>
                <a:ext uri="{FF2B5EF4-FFF2-40B4-BE49-F238E27FC236}">
                  <a16:creationId xmlns="" xmlns:a16="http://schemas.microsoft.com/office/drawing/2014/main" id="{91DD166C-A30A-4D8E-ACD4-B8D0BCAA31C3}"/>
                </a:ext>
              </a:extLst>
            </p:cNvPr>
            <p:cNvSpPr/>
            <p:nvPr/>
          </p:nvSpPr>
          <p:spPr>
            <a:xfrm>
              <a:off x="1405139" y="3356993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36">
              <a:extLst>
                <a:ext uri="{FF2B5EF4-FFF2-40B4-BE49-F238E27FC236}">
                  <a16:creationId xmlns="" xmlns:a16="http://schemas.microsoft.com/office/drawing/2014/main" id="{127C46BB-4614-4114-BA55-8809066F0FB1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37">
              <a:extLst>
                <a:ext uri="{FF2B5EF4-FFF2-40B4-BE49-F238E27FC236}">
                  <a16:creationId xmlns="" xmlns:a16="http://schemas.microsoft.com/office/drawing/2014/main" id="{FA9E9106-BBA0-464B-AEEF-8445164A224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9451121" y="894364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Adapun karakteristik Pendidikan Kewarganegaraan (PKn) </a:t>
            </a:r>
            <a:r>
              <a:rPr lang="id-ID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adalah</a:t>
            </a:r>
            <a:r>
              <a:rPr lang="id-ID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0" y="5654701"/>
            <a:ext cx="237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id-ID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apat 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dilihat dari objek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1572429" y="3528746"/>
            <a:ext cx="2178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lingkup materinya</a:t>
            </a:r>
            <a:endParaRPr lang="id-ID" dirty="0"/>
          </a:p>
        </p:txBody>
      </p:sp>
      <p:sp>
        <p:nvSpPr>
          <p:cNvPr id="51" name="Rectangle 50"/>
          <p:cNvSpPr/>
          <p:nvPr/>
        </p:nvSpPr>
        <p:spPr>
          <a:xfrm>
            <a:off x="4073085" y="2858731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strategi pembelajaran</a:t>
            </a:r>
            <a:endParaRPr lang="id-ID" dirty="0"/>
          </a:p>
        </p:txBody>
      </p:sp>
      <p:sp>
        <p:nvSpPr>
          <p:cNvPr id="52" name="Rectangle 51"/>
          <p:cNvSpPr/>
          <p:nvPr/>
        </p:nvSpPr>
        <p:spPr>
          <a:xfrm>
            <a:off x="6138662" y="4722110"/>
            <a:ext cx="452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</a:rPr>
              <a:t>memfokuskan pada pembentukan warganegara</a:t>
            </a:r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7655062" y="2722268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Sasaran Akhir dari pendidikan ini</a:t>
            </a:r>
            <a:endParaRPr lang="id-ID" dirty="0"/>
          </a:p>
        </p:txBody>
      </p:sp>
      <p:sp>
        <p:nvSpPr>
          <p:cNvPr id="54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281004" y="5185309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814566" y="6321421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Wiam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92B3B8D0-78E4-4E11-8385-13556D92A830}"/>
              </a:ext>
            </a:extLst>
          </p:cNvPr>
          <p:cNvGrpSpPr/>
          <p:nvPr/>
        </p:nvGrpSpPr>
        <p:grpSpPr>
          <a:xfrm rot="16200000">
            <a:off x="5019186" y="5238834"/>
            <a:ext cx="756309" cy="1306300"/>
            <a:chOff x="3937607" y="6551888"/>
            <a:chExt cx="1938418" cy="88401"/>
          </a:xfrm>
        </p:grpSpPr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27A7FA5A-BD0A-409B-B382-2C05DC8D8495}"/>
                </a:ext>
              </a:extLst>
            </p:cNvPr>
            <p:cNvSpPr/>
            <p:nvPr userDrawn="1"/>
          </p:nvSpPr>
          <p:spPr>
            <a:xfrm flipV="1">
              <a:off x="4316248" y="6553202"/>
              <a:ext cx="387525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96F2D22A-E3FB-4CBE-8F5E-DC08CBD0355B}"/>
                </a:ext>
              </a:extLst>
            </p:cNvPr>
            <p:cNvSpPr/>
            <p:nvPr userDrawn="1"/>
          </p:nvSpPr>
          <p:spPr>
            <a:xfrm flipV="1">
              <a:off x="4707001" y="6553202"/>
              <a:ext cx="387525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D92F80E8-C580-437F-B4A1-116CE23D6CEA}"/>
                </a:ext>
              </a:extLst>
            </p:cNvPr>
            <p:cNvSpPr/>
            <p:nvPr userDrawn="1"/>
          </p:nvSpPr>
          <p:spPr>
            <a:xfrm flipV="1">
              <a:off x="5097748" y="6553203"/>
              <a:ext cx="387525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B3A8FAEA-639E-4679-A882-2BBC41D3245A}"/>
                </a:ext>
              </a:extLst>
            </p:cNvPr>
            <p:cNvSpPr/>
            <p:nvPr userDrawn="1"/>
          </p:nvSpPr>
          <p:spPr>
            <a:xfrm flipV="1">
              <a:off x="5488500" y="6553202"/>
              <a:ext cx="387525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F3E35A52-9D23-4038-8460-0B5931EBE447}"/>
                </a:ext>
              </a:extLst>
            </p:cNvPr>
            <p:cNvSpPr/>
            <p:nvPr userDrawn="1"/>
          </p:nvSpPr>
          <p:spPr>
            <a:xfrm flipV="1">
              <a:off x="3937607" y="6551888"/>
              <a:ext cx="387525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9EB38B45-4E3A-452E-ACF9-F0FCDE2537DF}"/>
              </a:ext>
            </a:extLst>
          </p:cNvPr>
          <p:cNvGrpSpPr/>
          <p:nvPr/>
        </p:nvGrpSpPr>
        <p:grpSpPr>
          <a:xfrm>
            <a:off x="4535275" y="5528924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Rounded Rectangle 3">
              <a:extLst>
                <a:ext uri="{FF2B5EF4-FFF2-40B4-BE49-F238E27FC236}">
                  <a16:creationId xmlns="" xmlns:a16="http://schemas.microsoft.com/office/drawing/2014/main" id="{E924F4C1-F245-45C0-8F54-2238B718D9EE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="" xmlns:a16="http://schemas.microsoft.com/office/drawing/2014/main" id="{B3A67541-C831-4302-9FDA-00610C6CA1AC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="" xmlns:a16="http://schemas.microsoft.com/office/drawing/2014/main" id="{E410C7E5-B857-4702-AE49-8A192E4B6053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553B1384-F41B-4B65-9069-5409A514AC95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400775" y="524410"/>
            <a:ext cx="1170487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dirty="0" smtClean="0"/>
              <a:t>Terlihat bahwa PKN:</a:t>
            </a:r>
          </a:p>
          <a:p>
            <a:r>
              <a:rPr lang="id-ID" sz="2800" dirty="0" smtClean="0"/>
              <a:t>Merupakan mata pelajaran yang memiliki sasaran/tujuan akhir </a:t>
            </a:r>
          </a:p>
          <a:p>
            <a:r>
              <a:rPr lang="id-ID" sz="2800" dirty="0" smtClean="0"/>
              <a:t>Pembentukan </a:t>
            </a:r>
            <a:r>
              <a:rPr lang="id-ID" sz="2800" dirty="0"/>
              <a:t> hasil dari pelajaran ini mengharpkan </a:t>
            </a:r>
            <a:endParaRPr lang="id-ID" sz="2800" dirty="0" smtClean="0"/>
          </a:p>
          <a:p>
            <a:r>
              <a:rPr lang="id-ID" sz="2800" dirty="0" smtClean="0"/>
              <a:t>Agar setiap warga negara memiliki kepribadian yang baik ,</a:t>
            </a:r>
          </a:p>
          <a:p>
            <a:r>
              <a:rPr lang="id-ID" sz="2800" dirty="0" smtClean="0"/>
              <a:t>bisa menjalankan hak dan kewajibanya dengan penuh</a:t>
            </a:r>
          </a:p>
          <a:p>
            <a:r>
              <a:rPr lang="id-ID" sz="2800" dirty="0" smtClean="0"/>
              <a:t>Kesadaran karena atas dasar cinta tanah air. Ini merupakan dasar untuk</a:t>
            </a:r>
          </a:p>
          <a:p>
            <a:r>
              <a:rPr lang="id-ID" sz="2800" dirty="0" smtClean="0"/>
              <a:t> setiap warga negara menanamkan nilai-</a:t>
            </a:r>
          </a:p>
          <a:p>
            <a:r>
              <a:rPr lang="id-ID" sz="2800" dirty="0" smtClean="0"/>
              <a:t>Nilai persatuan sebagai bekal untuk cinta bangsa dan negara</a:t>
            </a:r>
            <a:endParaRPr lang="id-ID" sz="2800" dirty="0"/>
          </a:p>
        </p:txBody>
      </p:sp>
      <p:sp>
        <p:nvSpPr>
          <p:cNvPr id="14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333286" y="5256204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866848" y="6392316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Anggi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Ruang Lingkup Pendidikan kewarganegaraan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654134" y="1822908"/>
            <a:ext cx="10427848" cy="3649844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74" name="Block Arc 73">
              <a:extLst>
                <a:ext uri="{FF2B5EF4-FFF2-40B4-BE49-F238E27FC236}">
                  <a16:creationId xmlns=""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1144D3A9-EC65-4C6F-B640-AB11F68D17C7}"/>
              </a:ext>
            </a:extLst>
          </p:cNvPr>
          <p:cNvGrpSpPr/>
          <p:nvPr/>
        </p:nvGrpSpPr>
        <p:grpSpPr>
          <a:xfrm>
            <a:off x="3072121" y="1668721"/>
            <a:ext cx="435077" cy="435077"/>
            <a:chOff x="1547664" y="3147814"/>
            <a:chExt cx="720080" cy="720080"/>
          </a:xfrm>
        </p:grpSpPr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Chevron 59">
              <a:extLst>
                <a:ext uri="{FF2B5EF4-FFF2-40B4-BE49-F238E27FC236}">
                  <a16:creationId xmlns="" xmlns:a16="http://schemas.microsoft.com/office/drawing/2014/main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537176" y="1605370"/>
            <a:ext cx="435077" cy="435077"/>
            <a:chOff x="1547664" y="3147814"/>
            <a:chExt cx="720080" cy="720080"/>
          </a:xfrm>
        </p:grpSpPr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DF8311CF-E5AA-47BE-96D8-90EDF0315187}"/>
              </a:ext>
            </a:extLst>
          </p:cNvPr>
          <p:cNvGrpSpPr/>
          <p:nvPr/>
        </p:nvGrpSpPr>
        <p:grpSpPr>
          <a:xfrm>
            <a:off x="6019200" y="1653372"/>
            <a:ext cx="435077" cy="435077"/>
            <a:chOff x="1547664" y="3147814"/>
            <a:chExt cx="720080" cy="720080"/>
          </a:xfrm>
        </p:grpSpPr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CD53219E-81A2-4BFA-8872-6B554252B8E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Chevron 53">
              <a:extLst>
                <a:ext uri="{FF2B5EF4-FFF2-40B4-BE49-F238E27FC236}">
                  <a16:creationId xmlns="" xmlns:a16="http://schemas.microsoft.com/office/drawing/2014/main" id="{1821CC6A-82B0-4E17-9C1D-EA6A678588E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10">
            <a:extLst>
              <a:ext uri="{FF2B5EF4-FFF2-40B4-BE49-F238E27FC236}">
                <a16:creationId xmlns="" xmlns:a16="http://schemas.microsoft.com/office/drawing/2014/main" id="{26A8DBD6-4241-4A32-83FA-99C05758C615}"/>
              </a:ext>
            </a:extLst>
          </p:cNvPr>
          <p:cNvGrpSpPr/>
          <p:nvPr/>
        </p:nvGrpSpPr>
        <p:grpSpPr>
          <a:xfrm>
            <a:off x="754714" y="1200878"/>
            <a:ext cx="9551766" cy="5718615"/>
            <a:chOff x="157039" y="1428630"/>
            <a:chExt cx="8132887" cy="4808351"/>
          </a:xfrm>
          <a:solidFill>
            <a:schemeClr val="bg1">
              <a:alpha val="70000"/>
            </a:schemeClr>
          </a:solidFill>
        </p:grpSpPr>
        <p:sp>
          <p:nvSpPr>
            <p:cNvPr id="50" name="Freeform 8">
              <a:extLst>
                <a:ext uri="{FF2B5EF4-FFF2-40B4-BE49-F238E27FC236}">
                  <a16:creationId xmlns="" xmlns:a16="http://schemas.microsoft.com/office/drawing/2014/main" id="{D5AAB1B9-CA57-476B-95E6-6BCBB6F60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51" name="Freeform 9">
              <a:extLst>
                <a:ext uri="{FF2B5EF4-FFF2-40B4-BE49-F238E27FC236}">
                  <a16:creationId xmlns="" xmlns:a16="http://schemas.microsoft.com/office/drawing/2014/main" id="{0C87DF1A-92D3-4019-ACE9-5A9A0CAE2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039" y="2390468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53" name="Freeform 11">
              <a:extLst>
                <a:ext uri="{FF2B5EF4-FFF2-40B4-BE49-F238E27FC236}">
                  <a16:creationId xmlns="" xmlns:a16="http://schemas.microsoft.com/office/drawing/2014/main" id="{8C86307C-EF03-4AC6-B33A-3EDF62DDE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234" y="1428630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 flipH="1">
            <a:off x="8758398" y="5147860"/>
            <a:ext cx="567941" cy="505099"/>
            <a:chOff x="1547664" y="3147814"/>
            <a:chExt cx="720080" cy="720080"/>
          </a:xfrm>
        </p:grpSpPr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6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 rot="5400000">
            <a:off x="10811764" y="3573428"/>
            <a:ext cx="435077" cy="435077"/>
            <a:chOff x="1547664" y="3147814"/>
            <a:chExt cx="720080" cy="720080"/>
          </a:xfrm>
        </p:grpSpPr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9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9237425" y="1668722"/>
            <a:ext cx="435077" cy="435077"/>
            <a:chOff x="1547664" y="3147814"/>
            <a:chExt cx="720080" cy="720080"/>
          </a:xfrm>
        </p:grpSpPr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2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 flipH="1">
            <a:off x="3575008" y="5186514"/>
            <a:ext cx="433736" cy="444511"/>
            <a:chOff x="1547664" y="3147814"/>
            <a:chExt cx="720080" cy="720080"/>
          </a:xfrm>
        </p:grpSpPr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5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 flipH="1">
            <a:off x="6019200" y="5138919"/>
            <a:ext cx="454448" cy="489706"/>
            <a:chOff x="1547664" y="3147814"/>
            <a:chExt cx="720080" cy="720080"/>
          </a:xfrm>
        </p:grpSpPr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8" name="Chevron 50">
              <a:extLst>
                <a:ext uri="{FF2B5EF4-FFF2-40B4-BE49-F238E27FC236}">
                  <a16:creationId xmlns=""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-235483" y="1198721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Persatuan dan kesatuan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8143990" y="1134408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Kebutuhan Warga Negara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4885888" y="1177264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Hak Asasi Manusia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4341568" y="5838119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Pancasila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7767752" y="5862574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Kekuasaan Dan Politik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2136343" y="1198721"/>
            <a:ext cx="27277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Norma,Hukum dan peraturan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8182242" y="3625092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Konstitusi Negara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E89CC6A0-BBC0-4225-8738-8CCCD122FF11}"/>
              </a:ext>
            </a:extLst>
          </p:cNvPr>
          <p:cNvSpPr txBox="1"/>
          <p:nvPr/>
        </p:nvSpPr>
        <p:spPr>
          <a:xfrm>
            <a:off x="1835409" y="5854345"/>
            <a:ext cx="241547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1400" dirty="0" smtClean="0"/>
              <a:t>Globalisasi</a:t>
            </a:r>
            <a:endParaRPr lang="ko-KR" altLang="en-US" sz="1400" dirty="0"/>
          </a:p>
        </p:txBody>
      </p:sp>
      <p:sp>
        <p:nvSpPr>
          <p:cNvPr id="43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333286" y="5256204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866848" y="6392316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M.erias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9" grpId="0"/>
      <p:bldP spid="70" grpId="0"/>
      <p:bldP spid="71" grpId="0"/>
      <p:bldP spid="72" grpId="0"/>
      <p:bldP spid="114" grpId="0"/>
      <p:bldP spid="115" grpId="0"/>
      <p:bldP spid="116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=""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=""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6556866" y="634762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id-ID" altLang="ko-KR" sz="36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Sesi Bertanya ???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7C780D9-2B3C-460E-B36A-A9182DF37AA6}"/>
              </a:ext>
            </a:extLst>
          </p:cNvPr>
          <p:cNvSpPr/>
          <p:nvPr/>
        </p:nvSpPr>
        <p:spPr>
          <a:xfrm>
            <a:off x="-5526" y="-11785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BB1259F-758E-41AE-99C6-53200109B62C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id-ID" altLang="ko-KR" sz="4800" b="1" dirty="0" smtClean="0">
                <a:solidFill>
                  <a:schemeClr val="bg1"/>
                </a:solidFill>
                <a:cs typeface="Arial" pitchFamily="34" charset="0"/>
              </a:rPr>
              <a:t>Kesimpulan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="" xmlns:a16="http://schemas.microsoft.com/office/drawing/2014/main" id="{1C41FA56-E923-41F2-B649-89328E654391}"/>
              </a:ext>
            </a:extLst>
          </p:cNvPr>
          <p:cNvSpPr/>
          <p:nvPr/>
        </p:nvSpPr>
        <p:spPr>
          <a:xfrm flipH="1">
            <a:off x="4506755" y="1532458"/>
            <a:ext cx="410510" cy="33864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109" name="Group 108">
            <a:extLst>
              <a:ext uri="{FF2B5EF4-FFF2-40B4-BE49-F238E27FC236}">
                <a16:creationId xmlns="" xmlns:a16="http://schemas.microsoft.com/office/drawing/2014/main" id="{22C5A503-4ADB-46D4-B617-ABF0322727D6}"/>
              </a:ext>
            </a:extLst>
          </p:cNvPr>
          <p:cNvGrpSpPr/>
          <p:nvPr/>
        </p:nvGrpSpPr>
        <p:grpSpPr>
          <a:xfrm>
            <a:off x="6457609" y="4554554"/>
            <a:ext cx="4845803" cy="1289567"/>
            <a:chOff x="3960971" y="2767117"/>
            <a:chExt cx="4267200" cy="1321489"/>
          </a:xfrm>
        </p:grpSpPr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BE3066DD-C0E0-4E2B-A70A-DEE168EA8E2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50790DE5-A95E-4B4B-8A61-221BF5436FEA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6C36AAEF-5E21-4C02-B2F2-91FA7FF45AA6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4E6982B-6E54-46A4-B2FE-B46AB487536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15" name="Frame 114">
            <a:extLst>
              <a:ext uri="{FF2B5EF4-FFF2-40B4-BE49-F238E27FC236}">
                <a16:creationId xmlns="" xmlns:a16="http://schemas.microsoft.com/office/drawing/2014/main" id="{68314074-F6DB-49A6-9B3B-E2199791E55F}"/>
              </a:ext>
            </a:extLst>
          </p:cNvPr>
          <p:cNvSpPr/>
          <p:nvPr/>
        </p:nvSpPr>
        <p:spPr>
          <a:xfrm>
            <a:off x="5936776" y="647700"/>
            <a:ext cx="5601450" cy="5562600"/>
          </a:xfrm>
          <a:prstGeom prst="frame">
            <a:avLst>
              <a:gd name="adj1" fmla="val 2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14189" y="1677596"/>
            <a:ext cx="2580320" cy="3354417"/>
            <a:chOff x="3491880" y="3356992"/>
            <a:chExt cx="2160240" cy="2808312"/>
          </a:xfrm>
        </p:grpSpPr>
        <p:sp>
          <p:nvSpPr>
            <p:cNvPr id="13" name="Rounded Rectangle 12"/>
            <p:cNvSpPr/>
            <p:nvPr/>
          </p:nvSpPr>
          <p:spPr>
            <a:xfrm>
              <a:off x="3491880" y="3356992"/>
              <a:ext cx="2160240" cy="2808312"/>
            </a:xfrm>
            <a:prstGeom prst="roundRect">
              <a:avLst>
                <a:gd name="adj" fmla="val 6085"/>
              </a:avLst>
            </a:prstGeom>
            <a:solidFill>
              <a:schemeClr val="accent1"/>
            </a:solidFill>
            <a:ln w="2698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 fov="5700000">
                <a:rot lat="17373598" lon="0" rev="0"/>
              </a:camera>
              <a:lightRig rig="threePt" dir="t"/>
            </a:scene3d>
            <a:sp3d extrusionH="82550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91981" y="5415869"/>
              <a:ext cx="360040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8F94D4D-662B-44BA-B8CE-2FF65A9ED4D9}"/>
              </a:ext>
            </a:extLst>
          </p:cNvPr>
          <p:cNvGrpSpPr/>
          <p:nvPr/>
        </p:nvGrpSpPr>
        <p:grpSpPr>
          <a:xfrm>
            <a:off x="7035047" y="867860"/>
            <a:ext cx="3692953" cy="2494635"/>
            <a:chOff x="1833759" y="3643755"/>
            <a:chExt cx="4334877" cy="292826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Oval 67"/>
            <p:cNvSpPr/>
            <p:nvPr/>
          </p:nvSpPr>
          <p:spPr>
            <a:xfrm>
              <a:off x="2935813" y="4359988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87"/>
            <p:cNvSpPr/>
            <p:nvPr/>
          </p:nvSpPr>
          <p:spPr>
            <a:xfrm rot="1674395" flipV="1">
              <a:off x="6001266" y="3735041"/>
              <a:ext cx="167370" cy="15695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88"/>
            <p:cNvSpPr/>
            <p:nvPr/>
          </p:nvSpPr>
          <p:spPr>
            <a:xfrm rot="3427127" flipV="1">
              <a:off x="3709847" y="5109832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90"/>
            <p:cNvSpPr/>
            <p:nvPr/>
          </p:nvSpPr>
          <p:spPr>
            <a:xfrm rot="1357576" flipV="1">
              <a:off x="3484424" y="5267574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62"/>
            <p:cNvSpPr/>
            <p:nvPr/>
          </p:nvSpPr>
          <p:spPr>
            <a:xfrm>
              <a:off x="3709472" y="375964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6"/>
            <p:cNvSpPr/>
            <p:nvPr/>
          </p:nvSpPr>
          <p:spPr>
            <a:xfrm rot="20700000">
              <a:off x="2356342" y="5533887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32"/>
            <p:cNvSpPr/>
            <p:nvPr/>
          </p:nvSpPr>
          <p:spPr>
            <a:xfrm rot="20821637">
              <a:off x="3200975" y="5036131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33"/>
            <p:cNvSpPr/>
            <p:nvPr/>
          </p:nvSpPr>
          <p:spPr>
            <a:xfrm rot="14329967">
              <a:off x="4052262" y="556232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34"/>
            <p:cNvSpPr/>
            <p:nvPr/>
          </p:nvSpPr>
          <p:spPr>
            <a:xfrm rot="5177028">
              <a:off x="4181696" y="4718512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37"/>
            <p:cNvSpPr/>
            <p:nvPr/>
          </p:nvSpPr>
          <p:spPr>
            <a:xfrm rot="11551301">
              <a:off x="2108239" y="5056350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38"/>
            <p:cNvSpPr/>
            <p:nvPr/>
          </p:nvSpPr>
          <p:spPr>
            <a:xfrm rot="1600492">
              <a:off x="4732373" y="4411106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39"/>
            <p:cNvSpPr/>
            <p:nvPr/>
          </p:nvSpPr>
          <p:spPr>
            <a:xfrm rot="2074166">
              <a:off x="3550760" y="4204083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41"/>
            <p:cNvSpPr/>
            <p:nvPr/>
          </p:nvSpPr>
          <p:spPr>
            <a:xfrm rot="4582526">
              <a:off x="4267719" y="364441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42"/>
            <p:cNvSpPr/>
            <p:nvPr/>
          </p:nvSpPr>
          <p:spPr>
            <a:xfrm rot="17693314">
              <a:off x="4979297" y="3807952"/>
              <a:ext cx="627775" cy="6277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52"/>
            <p:cNvSpPr/>
            <p:nvPr/>
          </p:nvSpPr>
          <p:spPr>
            <a:xfrm rot="4187020">
              <a:off x="3155392" y="4106323"/>
              <a:ext cx="363843" cy="3638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53"/>
            <p:cNvSpPr/>
            <p:nvPr/>
          </p:nvSpPr>
          <p:spPr>
            <a:xfrm rot="1357576">
              <a:off x="5382780" y="474708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54"/>
            <p:cNvSpPr/>
            <p:nvPr/>
          </p:nvSpPr>
          <p:spPr>
            <a:xfrm rot="15834631">
              <a:off x="1833759" y="5947674"/>
              <a:ext cx="403709" cy="4037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60"/>
            <p:cNvSpPr/>
            <p:nvPr/>
          </p:nvSpPr>
          <p:spPr>
            <a:xfrm>
              <a:off x="1911104" y="5226455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63"/>
            <p:cNvSpPr/>
            <p:nvPr/>
          </p:nvSpPr>
          <p:spPr>
            <a:xfrm rot="2084131">
              <a:off x="3659929" y="6157116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66"/>
            <p:cNvSpPr/>
            <p:nvPr/>
          </p:nvSpPr>
          <p:spPr>
            <a:xfrm rot="20242620" flipV="1">
              <a:off x="4356746" y="566918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68"/>
            <p:cNvSpPr/>
            <p:nvPr/>
          </p:nvSpPr>
          <p:spPr>
            <a:xfrm rot="4259599" flipV="1">
              <a:off x="5065661" y="364375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70"/>
            <p:cNvSpPr/>
            <p:nvPr/>
          </p:nvSpPr>
          <p:spPr>
            <a:xfrm rot="18981222" flipV="1">
              <a:off x="5694406" y="4354087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71"/>
            <p:cNvSpPr/>
            <p:nvPr/>
          </p:nvSpPr>
          <p:spPr>
            <a:xfrm rot="18989564" flipV="1">
              <a:off x="3517919" y="4080099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72"/>
            <p:cNvSpPr/>
            <p:nvPr/>
          </p:nvSpPr>
          <p:spPr>
            <a:xfrm flipV="1">
              <a:off x="4000009" y="637737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73"/>
            <p:cNvSpPr/>
            <p:nvPr/>
          </p:nvSpPr>
          <p:spPr>
            <a:xfrm rot="18981222" flipV="1">
              <a:off x="4962389" y="5403886"/>
              <a:ext cx="328240" cy="328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80"/>
            <p:cNvSpPr/>
            <p:nvPr/>
          </p:nvSpPr>
          <p:spPr>
            <a:xfrm rot="2013011" flipV="1">
              <a:off x="5093761" y="3916688"/>
              <a:ext cx="180331" cy="17018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81"/>
            <p:cNvSpPr/>
            <p:nvPr/>
          </p:nvSpPr>
          <p:spPr>
            <a:xfrm rot="21326706" flipV="1">
              <a:off x="5650624" y="3666575"/>
              <a:ext cx="323556" cy="32355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Oval 84"/>
            <p:cNvSpPr/>
            <p:nvPr/>
          </p:nvSpPr>
          <p:spPr>
            <a:xfrm rot="20616082" flipV="1">
              <a:off x="4009697" y="365482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91"/>
            <p:cNvSpPr/>
            <p:nvPr/>
          </p:nvSpPr>
          <p:spPr>
            <a:xfrm rot="13925549" flipV="1">
              <a:off x="5306163" y="5393204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92"/>
            <p:cNvSpPr/>
            <p:nvPr/>
          </p:nvSpPr>
          <p:spPr>
            <a:xfrm flipV="1">
              <a:off x="4697542" y="431871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Oval 93"/>
            <p:cNvSpPr/>
            <p:nvPr/>
          </p:nvSpPr>
          <p:spPr>
            <a:xfrm rot="19098113" flipV="1">
              <a:off x="3475524" y="4964500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Oval 94"/>
            <p:cNvSpPr/>
            <p:nvPr/>
          </p:nvSpPr>
          <p:spPr>
            <a:xfrm rot="1357576" flipV="1">
              <a:off x="3894298" y="604872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99"/>
            <p:cNvSpPr/>
            <p:nvPr/>
          </p:nvSpPr>
          <p:spPr>
            <a:xfrm rot="19876340" flipV="1">
              <a:off x="5047771" y="5013179"/>
              <a:ext cx="272312" cy="2723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02"/>
            <p:cNvSpPr/>
            <p:nvPr/>
          </p:nvSpPr>
          <p:spPr>
            <a:xfrm rot="16720534" flipV="1">
              <a:off x="4055831" y="435483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Oval 103"/>
            <p:cNvSpPr/>
            <p:nvPr/>
          </p:nvSpPr>
          <p:spPr>
            <a:xfrm rot="19876340" flipV="1">
              <a:off x="3889214" y="5353656"/>
              <a:ext cx="250048" cy="2500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Oval 124"/>
            <p:cNvSpPr/>
            <p:nvPr/>
          </p:nvSpPr>
          <p:spPr>
            <a:xfrm flipV="1">
              <a:off x="4581882" y="5288625"/>
              <a:ext cx="255830" cy="2558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Oval 125"/>
            <p:cNvSpPr/>
            <p:nvPr/>
          </p:nvSpPr>
          <p:spPr>
            <a:xfrm flipV="1">
              <a:off x="2389915" y="4683836"/>
              <a:ext cx="267754" cy="2677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74"/>
            <p:cNvSpPr/>
            <p:nvPr/>
          </p:nvSpPr>
          <p:spPr>
            <a:xfrm rot="18837230" flipV="1">
              <a:off x="2970002" y="5732390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4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607874" y="5132649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41436" y="6268761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Nerissa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Thank You </a:t>
            </a:r>
            <a:endParaRPr lang="ko-KR" altLang="en-US" sz="5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=""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=""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=""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=""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=""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=""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=""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198085" y="89572"/>
            <a:ext cx="11783562" cy="5819873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150" y="3711080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=""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33" name="그룹 10">
            <a:extLst>
              <a:ext uri="{FF2B5EF4-FFF2-40B4-BE49-F238E27FC236}">
                <a16:creationId xmlns="" xmlns:a16="http://schemas.microsoft.com/office/drawing/2014/main" id="{9401A0E5-2052-4036-A7E6-01097B11C38F}"/>
              </a:ext>
            </a:extLst>
          </p:cNvPr>
          <p:cNvGrpSpPr/>
          <p:nvPr/>
        </p:nvGrpSpPr>
        <p:grpSpPr>
          <a:xfrm>
            <a:off x="815623" y="571120"/>
            <a:ext cx="2259635" cy="1030601"/>
            <a:chOff x="7954459" y="2840143"/>
            <a:chExt cx="2259635" cy="1030601"/>
          </a:xfrm>
          <a:solidFill>
            <a:schemeClr val="bg1"/>
          </a:solidFill>
        </p:grpSpPr>
        <p:sp>
          <p:nvSpPr>
            <p:cNvPr id="134" name="Round Same Side Corner Rectangle 8">
              <a:extLst>
                <a:ext uri="{FF2B5EF4-FFF2-40B4-BE49-F238E27FC236}">
                  <a16:creationId xmlns="" xmlns:a16="http://schemas.microsoft.com/office/drawing/2014/main" id="{5623A24E-13C5-4188-A12C-997309341197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Round Same Side Corner Rectangle 8">
              <a:extLst>
                <a:ext uri="{FF2B5EF4-FFF2-40B4-BE49-F238E27FC236}">
                  <a16:creationId xmlns="" xmlns:a16="http://schemas.microsoft.com/office/drawing/2014/main" id="{15966B8F-6EF0-4CB9-9B9E-D88EC81F74D6}"/>
                </a:ext>
              </a:extLst>
            </p:cNvPr>
            <p:cNvSpPr/>
            <p:nvPr/>
          </p:nvSpPr>
          <p:spPr>
            <a:xfrm>
              <a:off x="9836545" y="2840143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그룹 9">
            <a:extLst>
              <a:ext uri="{FF2B5EF4-FFF2-40B4-BE49-F238E27FC236}">
                <a16:creationId xmlns="" xmlns:a16="http://schemas.microsoft.com/office/drawing/2014/main" id="{D64010EE-4FA1-46D3-AF77-F547780683EF}"/>
              </a:ext>
            </a:extLst>
          </p:cNvPr>
          <p:cNvGrpSpPr/>
          <p:nvPr/>
        </p:nvGrpSpPr>
        <p:grpSpPr>
          <a:xfrm>
            <a:off x="5291667" y="560320"/>
            <a:ext cx="4986971" cy="1041401"/>
            <a:chOff x="5027667" y="3979090"/>
            <a:chExt cx="4986971" cy="1041401"/>
          </a:xfrm>
          <a:solidFill>
            <a:schemeClr val="bg1"/>
          </a:solidFill>
        </p:grpSpPr>
        <p:sp>
          <p:nvSpPr>
            <p:cNvPr id="137" name="Round Same Side Corner Rectangle 8">
              <a:extLst>
                <a:ext uri="{FF2B5EF4-FFF2-40B4-BE49-F238E27FC236}">
                  <a16:creationId xmlns="" xmlns:a16="http://schemas.microsoft.com/office/drawing/2014/main" id="{66AD8B8A-9D81-4C7D-AACA-15BA8B4F242E}"/>
                </a:ext>
              </a:extLst>
            </p:cNvPr>
            <p:cNvSpPr/>
            <p:nvPr/>
          </p:nvSpPr>
          <p:spPr>
            <a:xfrm>
              <a:off x="5027667" y="39790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ound Same Side Corner Rectangle 8">
              <a:extLst>
                <a:ext uri="{FF2B5EF4-FFF2-40B4-BE49-F238E27FC236}">
                  <a16:creationId xmlns="" xmlns:a16="http://schemas.microsoft.com/office/drawing/2014/main" id="{2A7E1DD4-E488-4C24-965B-01ADE770106C}"/>
                </a:ext>
              </a:extLst>
            </p:cNvPr>
            <p:cNvSpPr/>
            <p:nvPr/>
          </p:nvSpPr>
          <p:spPr>
            <a:xfrm>
              <a:off x="7318835" y="4026121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ound Same Side Corner Rectangle 8">
              <a:extLst>
                <a:ext uri="{FF2B5EF4-FFF2-40B4-BE49-F238E27FC236}">
                  <a16:creationId xmlns="" xmlns:a16="http://schemas.microsoft.com/office/drawing/2014/main" id="{B643A841-A13F-4437-862C-93AF1C7E0417}"/>
                </a:ext>
              </a:extLst>
            </p:cNvPr>
            <p:cNvSpPr/>
            <p:nvPr/>
          </p:nvSpPr>
          <p:spPr>
            <a:xfrm>
              <a:off x="9637089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2271307" y="1825661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Anggi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548071" y="1838297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Nerissa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1" name="그룹 9">
            <a:extLst>
              <a:ext uri="{FF2B5EF4-FFF2-40B4-BE49-F238E27FC236}">
                <a16:creationId xmlns="" xmlns:a16="http://schemas.microsoft.com/office/drawing/2014/main" id="{D64010EE-4FA1-46D3-AF77-F547780683EF}"/>
              </a:ext>
            </a:extLst>
          </p:cNvPr>
          <p:cNvGrpSpPr/>
          <p:nvPr/>
        </p:nvGrpSpPr>
        <p:grpSpPr>
          <a:xfrm>
            <a:off x="5223286" y="2907651"/>
            <a:ext cx="5047414" cy="1178213"/>
            <a:chOff x="7146613" y="4010109"/>
            <a:chExt cx="5047414" cy="1178213"/>
          </a:xfrm>
          <a:solidFill>
            <a:schemeClr val="bg1"/>
          </a:solidFill>
        </p:grpSpPr>
        <p:sp>
          <p:nvSpPr>
            <p:cNvPr id="122" name="Round Same Side Corner Rectangle 8">
              <a:extLst>
                <a:ext uri="{FF2B5EF4-FFF2-40B4-BE49-F238E27FC236}">
                  <a16:creationId xmlns="" xmlns:a16="http://schemas.microsoft.com/office/drawing/2014/main" id="{66AD8B8A-9D81-4C7D-AACA-15BA8B4F242E}"/>
                </a:ext>
              </a:extLst>
            </p:cNvPr>
            <p:cNvSpPr/>
            <p:nvPr/>
          </p:nvSpPr>
          <p:spPr>
            <a:xfrm>
              <a:off x="7146613" y="4193952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3" name="Round Same Side Corner Rectangle 8">
              <a:extLst>
                <a:ext uri="{FF2B5EF4-FFF2-40B4-BE49-F238E27FC236}">
                  <a16:creationId xmlns="" xmlns:a16="http://schemas.microsoft.com/office/drawing/2014/main" id="{2A7E1DD4-E488-4C24-965B-01ADE770106C}"/>
                </a:ext>
              </a:extLst>
            </p:cNvPr>
            <p:cNvSpPr/>
            <p:nvPr/>
          </p:nvSpPr>
          <p:spPr>
            <a:xfrm>
              <a:off x="9506162" y="4136361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Round Same Side Corner Rectangle 8">
              <a:extLst>
                <a:ext uri="{FF2B5EF4-FFF2-40B4-BE49-F238E27FC236}">
                  <a16:creationId xmlns="" xmlns:a16="http://schemas.microsoft.com/office/drawing/2014/main" id="{B643A841-A13F-4437-862C-93AF1C7E0417}"/>
                </a:ext>
              </a:extLst>
            </p:cNvPr>
            <p:cNvSpPr/>
            <p:nvPr/>
          </p:nvSpPr>
          <p:spPr>
            <a:xfrm>
              <a:off x="11816478" y="4010109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4748028" y="1825660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Gilang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9426712" y="1816205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Wiam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7223474" y="1888667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Viery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4808956" y="4264849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Erias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7197197" y="4249641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Agung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9458955" y="4224222"/>
            <a:ext cx="1595732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Zacarias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1784" y="2354069"/>
            <a:ext cx="1627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Membuat Makalah</a:t>
            </a:r>
            <a:endParaRPr lang="id-ID" dirty="0"/>
          </a:p>
        </p:txBody>
      </p:sp>
      <p:sp>
        <p:nvSpPr>
          <p:cNvPr id="132" name="Rectangle 131"/>
          <p:cNvSpPr/>
          <p:nvPr/>
        </p:nvSpPr>
        <p:spPr>
          <a:xfrm>
            <a:off x="2116474" y="241998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Membuat PPT</a:t>
            </a:r>
            <a:endParaRPr lang="id-ID" dirty="0"/>
          </a:p>
        </p:txBody>
      </p:sp>
      <p:sp>
        <p:nvSpPr>
          <p:cNvPr id="146" name="Rectangle 145"/>
          <p:cNvSpPr/>
          <p:nvPr/>
        </p:nvSpPr>
        <p:spPr>
          <a:xfrm>
            <a:off x="4556276" y="243586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  <p:sp>
        <p:nvSpPr>
          <p:cNvPr id="148" name="Rectangle 147"/>
          <p:cNvSpPr/>
          <p:nvPr/>
        </p:nvSpPr>
        <p:spPr>
          <a:xfrm>
            <a:off x="4634200" y="4974575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  <p:sp>
        <p:nvSpPr>
          <p:cNvPr id="149" name="Rectangle 148"/>
          <p:cNvSpPr/>
          <p:nvPr/>
        </p:nvSpPr>
        <p:spPr>
          <a:xfrm>
            <a:off x="6916246" y="239540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  <p:sp>
        <p:nvSpPr>
          <p:cNvPr id="150" name="Rectangle 149"/>
          <p:cNvSpPr/>
          <p:nvPr/>
        </p:nvSpPr>
        <p:spPr>
          <a:xfrm>
            <a:off x="9267428" y="237047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  <p:sp>
        <p:nvSpPr>
          <p:cNvPr id="151" name="Rectangle 150"/>
          <p:cNvSpPr/>
          <p:nvPr/>
        </p:nvSpPr>
        <p:spPr>
          <a:xfrm>
            <a:off x="9343962" y="4923726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  <p:sp>
        <p:nvSpPr>
          <p:cNvPr id="152" name="Rectangle 151"/>
          <p:cNvSpPr/>
          <p:nvPr/>
        </p:nvSpPr>
        <p:spPr>
          <a:xfrm>
            <a:off x="7049358" y="4898552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Mencari Materi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42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=""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13324" y="-84379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3324" y="-21977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340495" y="2252861"/>
            <a:ext cx="66675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Sebelumnya disini saya ingin bertanya </a:t>
            </a:r>
            <a:r>
              <a:rPr lang="id-ID" altLang="ko-KR" sz="4800" dirty="0" smtClean="0">
                <a:solidFill>
                  <a:schemeClr val="bg1"/>
                </a:solidFill>
                <a:cs typeface="Arial" pitchFamily="34" charset="0"/>
              </a:rPr>
              <a:t>???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1968827" y="99267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3216242" y="5317850"/>
            <a:ext cx="3129967" cy="101471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=""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209530" y="92675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8753499" y="-21977"/>
            <a:ext cx="3493827" cy="2166551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????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=""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865822" y="132375"/>
            <a:ext cx="3551602" cy="3843753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=""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1062286" y="630518"/>
            <a:ext cx="9590723" cy="791299"/>
            <a:chOff x="7305648" y="2237532"/>
            <a:chExt cx="7725824" cy="1806752"/>
          </a:xfrm>
        </p:grpSpPr>
        <p:sp>
          <p:nvSpPr>
            <p:cNvPr id="9" name="TextBox 8"/>
            <p:cNvSpPr txBox="1"/>
            <p:nvPr/>
          </p:nvSpPr>
          <p:spPr>
            <a:xfrm>
              <a:off x="8269934" y="2243790"/>
              <a:ext cx="6761538" cy="18004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Hakikat Pentingnya</a:t>
              </a:r>
            </a:p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Pendidikan Kewarganegaraan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05648" y="2237532"/>
              <a:ext cx="1437144" cy="144472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196867" y="95820"/>
            <a:ext cx="1454855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3047" y="-81014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4800" dirty="0" smtClean="0">
                <a:solidFill>
                  <a:schemeClr val="bg1"/>
                </a:solidFill>
                <a:cs typeface="Arial" pitchFamily="34" charset="0"/>
              </a:rPr>
              <a:t>Pembahasan Materi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95151" y="3471969"/>
            <a:ext cx="1868050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49912" y="5726989"/>
            <a:ext cx="2306366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=""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1404083" y="1394902"/>
            <a:ext cx="9385101" cy="769441"/>
            <a:chOff x="7525588" y="1672561"/>
            <a:chExt cx="7606900" cy="1603227"/>
          </a:xfrm>
        </p:grpSpPr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5D324425-E1E6-48A0-9341-C9140E9B8BC6}"/>
                </a:ext>
              </a:extLst>
            </p:cNvPr>
            <p:cNvSpPr txBox="1"/>
            <p:nvPr/>
          </p:nvSpPr>
          <p:spPr>
            <a:xfrm>
              <a:off x="8327463" y="2111639"/>
              <a:ext cx="6805025" cy="961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Definisi Pendidikan Kewarganegaraan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7525588" y="1672561"/>
              <a:ext cx="1197661" cy="16032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=""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1846227" y="2123829"/>
            <a:ext cx="9128559" cy="769442"/>
            <a:chOff x="6419192" y="1410521"/>
            <a:chExt cx="13692838" cy="1154163"/>
          </a:xfrm>
        </p:grpSpPr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BEF21AC0-8ABF-4155-B15D-484D4C93C553}"/>
                </a:ext>
              </a:extLst>
            </p:cNvPr>
            <p:cNvSpPr txBox="1"/>
            <p:nvPr/>
          </p:nvSpPr>
          <p:spPr>
            <a:xfrm>
              <a:off x="7521521" y="1556114"/>
              <a:ext cx="12590509" cy="692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Tujuan &amp; Fungsi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6419192" y="1410521"/>
              <a:ext cx="1437144" cy="11541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=""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2056202" y="2823760"/>
            <a:ext cx="9107729" cy="769441"/>
            <a:chOff x="6359705" y="1159284"/>
            <a:chExt cx="13661594" cy="1154162"/>
          </a:xfrm>
        </p:grpSpPr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3C2E612F-85E8-46AC-9DD2-9D0304D3751C}"/>
                </a:ext>
              </a:extLst>
            </p:cNvPr>
            <p:cNvSpPr txBox="1"/>
            <p:nvPr/>
          </p:nvSpPr>
          <p:spPr>
            <a:xfrm>
              <a:off x="7427633" y="1355073"/>
              <a:ext cx="12593666" cy="692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Aspek-aspek Komperensi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6359705" y="1159284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2136160" y="3542335"/>
            <a:ext cx="9267144" cy="769441"/>
            <a:chOff x="5632452" y="2398267"/>
            <a:chExt cx="9800410" cy="1248673"/>
          </a:xfrm>
        </p:grpSpPr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3C2E612F-85E8-46AC-9DD2-9D0304D3751C}"/>
                </a:ext>
              </a:extLst>
            </p:cNvPr>
            <p:cNvSpPr txBox="1"/>
            <p:nvPr/>
          </p:nvSpPr>
          <p:spPr>
            <a:xfrm>
              <a:off x="6594920" y="2507081"/>
              <a:ext cx="8837942" cy="749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Unsur Pendidikan Kewarganegaraan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=""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5632452" y="2398267"/>
              <a:ext cx="1437144" cy="12486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5.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=""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3343517" y="4236776"/>
            <a:ext cx="8935373" cy="1979421"/>
            <a:chOff x="8562946" y="3046958"/>
            <a:chExt cx="7786283" cy="3235995"/>
          </a:xfrm>
        </p:grpSpPr>
        <p:sp>
          <p:nvSpPr>
            <p:cNvPr id="161" name="TextBox 160">
              <a:extLst>
                <a:ext uri="{FF2B5EF4-FFF2-40B4-BE49-F238E27FC236}">
                  <a16:creationId xmlns="" xmlns:a16="http://schemas.microsoft.com/office/drawing/2014/main" id="{3C2E612F-85E8-46AC-9DD2-9D0304D3751C}"/>
                </a:ext>
              </a:extLst>
            </p:cNvPr>
            <p:cNvSpPr txBox="1"/>
            <p:nvPr/>
          </p:nvSpPr>
          <p:spPr>
            <a:xfrm>
              <a:off x="8646473" y="3046958"/>
              <a:ext cx="7702756" cy="754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id-ID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Karakteristik Pendidikan Kewaganegaraan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562946" y="5025056"/>
              <a:ext cx="1437144" cy="12578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3C2E612F-85E8-46AC-9DD2-9D0304D3751C}"/>
              </a:ext>
            </a:extLst>
          </p:cNvPr>
          <p:cNvSpPr txBox="1"/>
          <p:nvPr/>
        </p:nvSpPr>
        <p:spPr>
          <a:xfrm>
            <a:off x="3718781" y="4861956"/>
            <a:ext cx="847111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rIns="108000" rtlCol="0">
            <a:spAutoFit/>
          </a:bodyPr>
          <a:lstStyle/>
          <a:p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Ruang Lingkup Pendidikan kewarganegaraan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7B28D76E-A4C0-43EB-B507-970CCB014336}"/>
              </a:ext>
            </a:extLst>
          </p:cNvPr>
          <p:cNvSpPr txBox="1"/>
          <p:nvPr/>
        </p:nvSpPr>
        <p:spPr>
          <a:xfrm>
            <a:off x="2452157" y="4142906"/>
            <a:ext cx="1358945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id-ID" altLang="ko-KR" sz="4400" b="1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7B28D76E-A4C0-43EB-B507-970CCB014336}"/>
              </a:ext>
            </a:extLst>
          </p:cNvPr>
          <p:cNvSpPr txBox="1"/>
          <p:nvPr/>
        </p:nvSpPr>
        <p:spPr>
          <a:xfrm>
            <a:off x="2768154" y="4799997"/>
            <a:ext cx="1358945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id-ID" altLang="ko-KR" sz="4400" b="1" dirty="0" smtClean="0">
                <a:solidFill>
                  <a:schemeClr val="bg1"/>
                </a:solidFill>
                <a:cs typeface="Arial" pitchFamily="34" charset="0"/>
              </a:rPr>
              <a:t>7.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54" grpId="0"/>
      <p:bldP spid="1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809"/>
            <a:ext cx="5609230" cy="368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Definisi Hakikat</a:t>
            </a:r>
            <a:endParaRPr lang="id-ID" sz="2000" dirty="0"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Dalam Kamus Besar Bahasa Indonesia KBBI, Hakikat memiliki dua definisi, yaitu :</a:t>
            </a:r>
            <a:endParaRPr lang="id-ID" sz="2000" dirty="0"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dirty="0" smtClean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1.Definisi </a:t>
            </a:r>
            <a:r>
              <a:rPr lang="id-ID" dirty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berarti : intisari atau dasar. Contoh : dia yg menanamkan “hakikat” ajaran Islam di hatiku</a:t>
            </a:r>
            <a:r>
              <a:rPr lang="id-ID" dirty="0" smtClean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;</a:t>
            </a: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endParaRPr lang="id-ID" sz="2000" dirty="0"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dirty="0" smtClean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2.Definisi berarti : kenyataan </a:t>
            </a:r>
            <a:r>
              <a:rPr lang="id-ID" dirty="0">
                <a:solidFill>
                  <a:srgbClr val="444444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cs typeface="Times New Roman" panose="02020603050405020304" pitchFamily="18" charset="0"/>
              </a:rPr>
              <a:t>yg sebenarnya (sesungguhnya): Contoh : pada “hakikat”nya mereka orang baik-baik; syariat palu-memalu, pd -- nya adalah balas-membalas, pb kebaikan harus dibalas dng kebaikan</a:t>
            </a:r>
            <a:endParaRPr lang="id-ID" sz="2000" dirty="0">
              <a:latin typeface="Adobe Ming Std L" panose="02020300000000000000" pitchFamily="18" charset="-128"/>
              <a:ea typeface="Adobe Ming Std L" panose="02020300000000000000" pitchFamily="18" charset="-128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44444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9230" y="3808458"/>
            <a:ext cx="6096000" cy="2463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b="1" dirty="0">
                <a:solidFill>
                  <a:srgbClr val="444444"/>
                </a:solidFill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Pengertian Hakikat</a:t>
            </a:r>
            <a:endParaRPr lang="id-ID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0"/>
              </a:spcAft>
            </a:pPr>
            <a:r>
              <a:rPr lang="id-ID" dirty="0">
                <a:solidFill>
                  <a:srgbClr val="44444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Kata hakikat (Haqiqat)  merupakan kata benda yang berasal dari bahasa Arab yaitu dari kata “Al-Haqq”, dalam bahasa indonesia menjadi kata pokok yaitu kata “hak“ yang berarti milik (ke¬punyaan), kebenaran, atau yang benar-¬benar ada, sedangkan secara etimologi Hakikat berarti inti sesuatu, puncak atau sumber dari segala sesuatu.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C3BD627-8DC3-4319-BBE7-62A9DC5A6810}"/>
              </a:ext>
            </a:extLst>
          </p:cNvPr>
          <p:cNvGrpSpPr/>
          <p:nvPr/>
        </p:nvGrpSpPr>
        <p:grpSpPr>
          <a:xfrm>
            <a:off x="364770" y="4380930"/>
            <a:ext cx="4985151" cy="2526323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35" name="Freeform: Shape 43">
              <a:extLst>
                <a:ext uri="{FF2B5EF4-FFF2-40B4-BE49-F238E27FC236}">
                  <a16:creationId xmlns="" xmlns:a16="http://schemas.microsoft.com/office/drawing/2014/main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="" xmlns:a16="http://schemas.microsoft.com/office/drawing/2014/main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AC3BD627-8DC3-4319-BBE7-62A9DC5A6810}"/>
              </a:ext>
            </a:extLst>
          </p:cNvPr>
          <p:cNvGrpSpPr/>
          <p:nvPr/>
        </p:nvGrpSpPr>
        <p:grpSpPr>
          <a:xfrm>
            <a:off x="6272975" y="559558"/>
            <a:ext cx="5432255" cy="3034238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39" name="Freeform: Shape 43">
              <a:extLst>
                <a:ext uri="{FF2B5EF4-FFF2-40B4-BE49-F238E27FC236}">
                  <a16:creationId xmlns="" xmlns:a16="http://schemas.microsoft.com/office/drawing/2014/main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Freeform: Shape 41">
              <a:extLst>
                <a:ext uri="{FF2B5EF4-FFF2-40B4-BE49-F238E27FC236}">
                  <a16:creationId xmlns="" xmlns:a16="http://schemas.microsoft.com/office/drawing/2014/main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D018B94-AFCC-4CA0-92D6-B71594D381E1}"/>
              </a:ext>
            </a:extLst>
          </p:cNvPr>
          <p:cNvGrpSpPr/>
          <p:nvPr/>
        </p:nvGrpSpPr>
        <p:grpSpPr>
          <a:xfrm>
            <a:off x="-122830" y="119199"/>
            <a:ext cx="6330988" cy="5888804"/>
            <a:chOff x="-179777" y="2132856"/>
            <a:chExt cx="4934527" cy="4589878"/>
          </a:xfrm>
        </p:grpSpPr>
        <p:sp>
          <p:nvSpPr>
            <p:cNvPr id="4" name="Rounded Rectangle 1">
              <a:extLst>
                <a:ext uri="{FF2B5EF4-FFF2-40B4-BE49-F238E27FC236}">
                  <a16:creationId xmlns="" xmlns:a16="http://schemas.microsoft.com/office/drawing/2014/main" id="{59A062D5-B904-46C8-B373-363DB0329788}"/>
                </a:ext>
              </a:extLst>
            </p:cNvPr>
            <p:cNvSpPr/>
            <p:nvPr/>
          </p:nvSpPr>
          <p:spPr>
            <a:xfrm>
              <a:off x="-3321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="" xmlns:a16="http://schemas.microsoft.com/office/drawing/2014/main" id="{81416F26-E304-47DF-8CAD-C55E47559ADF}"/>
                </a:ext>
              </a:extLst>
            </p:cNvPr>
            <p:cNvSpPr/>
            <p:nvPr/>
          </p:nvSpPr>
          <p:spPr>
            <a:xfrm rot="5400000">
              <a:off x="3657273" y="2005029"/>
              <a:ext cx="928285" cy="126666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="" xmlns:a16="http://schemas.microsoft.com/office/drawing/2014/main" id="{AD22F329-60DE-49A0-8DD1-F79BB4DBE956}"/>
                </a:ext>
              </a:extLst>
            </p:cNvPr>
            <p:cNvSpPr/>
            <p:nvPr/>
          </p:nvSpPr>
          <p:spPr>
            <a:xfrm rot="5400000" flipH="1">
              <a:off x="-53763" y="3851731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="" xmlns:a16="http://schemas.microsoft.com/office/drawing/2014/main" id="{DF8C7759-DE6E-48C5-80DF-4F054B6A5A46}"/>
                </a:ext>
              </a:extLst>
            </p:cNvPr>
            <p:cNvSpPr/>
            <p:nvPr/>
          </p:nvSpPr>
          <p:spPr>
            <a:xfrm rot="5400000">
              <a:off x="3719005" y="545422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="" xmlns:a16="http://schemas.microsoft.com/office/drawing/2014/main" id="{EF3DF418-4528-4E77-A4DD-23763D65168B}"/>
                </a:ext>
              </a:extLst>
            </p:cNvPr>
            <p:cNvSpPr/>
            <p:nvPr/>
          </p:nvSpPr>
          <p:spPr>
            <a:xfrm rot="10800000">
              <a:off x="-16276" y="5570606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8282F42-11AE-43A6-917F-8496DCF718C7}"/>
              </a:ext>
            </a:extLst>
          </p:cNvPr>
          <p:cNvSpPr txBox="1"/>
          <p:nvPr/>
        </p:nvSpPr>
        <p:spPr>
          <a:xfrm>
            <a:off x="1513279" y="350016"/>
            <a:ext cx="2911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itchFamily="34" charset="0"/>
              </a:rPr>
              <a:t>Definisi Hakikat :</a:t>
            </a:r>
          </a:p>
          <a:p>
            <a:r>
              <a:rPr lang="id-ID" altLang="ko-KR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itchFamily="34" charset="0"/>
              </a:rPr>
              <a:t>Intisari atau dasar</a:t>
            </a:r>
          </a:p>
          <a:p>
            <a:r>
              <a:rPr lang="id-ID" altLang="ko-KR" sz="28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Calibri" pitchFamily="34" charset="0"/>
              </a:rPr>
              <a:t>sesungguhnya</a:t>
            </a:r>
            <a:endParaRPr lang="ko-KR" altLang="en-US" sz="2800" b="1" dirty="0">
              <a:latin typeface="Adobe Fan Heiti Std B" panose="020B0700000000000000" pitchFamily="34" charset="-128"/>
              <a:cs typeface="Calibri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8282F42-11AE-43A6-917F-8496DCF718C7}"/>
              </a:ext>
            </a:extLst>
          </p:cNvPr>
          <p:cNvSpPr txBox="1"/>
          <p:nvPr/>
        </p:nvSpPr>
        <p:spPr>
          <a:xfrm>
            <a:off x="1513279" y="2371104"/>
            <a:ext cx="29117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latin typeface="Adobe Fan Heiti Std B" panose="020B0700000000000000" pitchFamily="34" charset="-128"/>
                <a:cs typeface="Calibri" pitchFamily="34" charset="0"/>
              </a:rPr>
              <a:t>Berasal dari bahsa arab yaitu “Al-haqq”</a:t>
            </a:r>
            <a:endParaRPr lang="ko-KR" altLang="en-US" sz="2800" b="1" dirty="0">
              <a:latin typeface="Adobe Fan Heiti Std B" panose="020B0700000000000000" pitchFamily="34" charset="-128"/>
              <a:cs typeface="Calibr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8282F42-11AE-43A6-917F-8496DCF718C7}"/>
              </a:ext>
            </a:extLst>
          </p:cNvPr>
          <p:cNvSpPr txBox="1"/>
          <p:nvPr/>
        </p:nvSpPr>
        <p:spPr>
          <a:xfrm>
            <a:off x="1513278" y="4700662"/>
            <a:ext cx="316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latin typeface="Adobe Fan Heiti Std B" panose="020B0700000000000000" pitchFamily="34" charset="-128"/>
                <a:cs typeface="Calibri" pitchFamily="34" charset="0"/>
              </a:rPr>
              <a:t>Kesimpulan :</a:t>
            </a:r>
          </a:p>
          <a:p>
            <a:endParaRPr lang="ko-KR" altLang="en-US" sz="2800" b="1" dirty="0">
              <a:latin typeface="Adobe Fan Heiti Std B" panose="020B0700000000000000" pitchFamily="34" charset="-128"/>
              <a:cs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08157" y="319591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150"/>
              </a:spcAft>
              <a:tabLst>
                <a:tab pos="457200" algn="l"/>
              </a:tabLst>
            </a:pPr>
            <a:r>
              <a:rPr lang="id-ID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Carter v.Good (1997), berpendapat bahwa pendidikan merupakan sebuah tahapan perkembangan kemampuan setiap orang berupa sikap juga tingkah laku yang terjadi pada masyarakatnya.</a:t>
            </a:r>
            <a:endParaRPr lang="id-ID" sz="20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08282F42-11AE-43A6-917F-8496DCF718C7}"/>
              </a:ext>
            </a:extLst>
          </p:cNvPr>
          <p:cNvSpPr txBox="1"/>
          <p:nvPr/>
        </p:nvSpPr>
        <p:spPr>
          <a:xfrm>
            <a:off x="6503753" y="4755256"/>
            <a:ext cx="316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latin typeface="Adobe Fan Heiti Std B" panose="020B0700000000000000" pitchFamily="34" charset="-128"/>
                <a:cs typeface="Calibri" pitchFamily="34" charset="0"/>
              </a:rPr>
              <a:t>Kesimpulan :</a:t>
            </a:r>
          </a:p>
          <a:p>
            <a:endParaRPr lang="ko-KR" altLang="en-US" sz="2800" b="1" dirty="0">
              <a:latin typeface="Adobe Fan Heiti Std B" panose="020B0700000000000000" pitchFamily="34" charset="-128"/>
              <a:cs typeface="Calibri" pitchFamily="34" charset="0"/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="" xmlns:a16="http://schemas.microsoft.com/office/drawing/2014/main" id="{AD22F329-60DE-49A0-8DD1-F79BB4DBE956}"/>
              </a:ext>
            </a:extLst>
          </p:cNvPr>
          <p:cNvSpPr/>
          <p:nvPr/>
        </p:nvSpPr>
        <p:spPr>
          <a:xfrm rot="5400000" flipH="1">
            <a:off x="4671268" y="2366233"/>
            <a:ext cx="1301553" cy="147817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6219065" y="2299378"/>
            <a:ext cx="6096000" cy="1870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50"/>
              </a:spcAft>
            </a:pPr>
            <a:r>
              <a:rPr lang="id-ID" b="1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Pada hakikat pndidikan</a:t>
            </a:r>
            <a:r>
              <a:rPr lang="id-ID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 kewarganegaraan merupakan sebuah metode pendidikan yang bersumber pada nilai nilai </a:t>
            </a:r>
            <a:r>
              <a:rPr lang="id-ID" u="sng" dirty="0">
                <a:solidFill>
                  <a:srgbClr val="6EB48C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  <a:hlinkClick r:id="rId3"/>
              </a:rPr>
              <a:t>Pancasila sebagai kepribadian bangsa </a:t>
            </a:r>
            <a:r>
              <a:rPr lang="id-ID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demi meningkatkan serta melestarikan keluhuran moral dan perilaku masyarakat yang bersumber pada budaya bangsa yang ada sejak dahulu kala.</a:t>
            </a:r>
            <a:endParaRPr lang="id-ID" sz="20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199357" y="4871891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4908638" y="3234634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Anggi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732919" y="6008003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Anggi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=""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865822" y="132375"/>
            <a:ext cx="3551602" cy="3843753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196867" y="95820"/>
            <a:ext cx="1454855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7895" y="-81014"/>
            <a:ext cx="800682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dirty="0" smtClean="0">
                <a:solidFill>
                  <a:schemeClr val="bg1"/>
                </a:solidFill>
                <a:cs typeface="Arial" pitchFamily="34" charset="0"/>
              </a:rPr>
              <a:t>Tujuan Menurut Para Ahli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95151" y="3471969"/>
            <a:ext cx="1868050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49912" y="5726989"/>
            <a:ext cx="2306366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846209" y="828255"/>
            <a:ext cx="9816910" cy="145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Aft>
                <a:spcPts val="1275"/>
              </a:spcAft>
            </a:pPr>
            <a:r>
              <a:rPr lang="id-ID" sz="2400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Menurut Depdiknas (2006:49), 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pendidikan kewarganegaraan memiliki tujuan sebagai sebuah pembelajaran yang dapat meningkatkan kompetensi, </a:t>
            </a:r>
            <a:r>
              <a:rPr lang="id-ID" sz="2000" dirty="0" smtClean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diantaranya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: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Memiliki pemikiran yang kritis dan kreatif serta rasional dalam menghadapi adanya isu Kewarganegaraan.</a:t>
            </a:r>
            <a:endParaRPr lang="id-ID" sz="20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1723" y="2647638"/>
            <a:ext cx="9729999" cy="221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Aft>
                <a:spcPts val="0"/>
              </a:spcAft>
            </a:pPr>
            <a:r>
              <a:rPr lang="id-ID" sz="2400" dirty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Maftuh dan Sapriya (2005:30) 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menuturkan bahwa, tujuan negara dalam meingkatkan Pendiddikan Kewarganegaraan adalah supaya setiap warga negara menjadi warga negara yang baik (</a:t>
            </a:r>
            <a:r>
              <a:rPr lang="id-ID" sz="2000" i="1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to be good citizens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), yaitu.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Warga negara yang mempunyai kecerdasan (</a:t>
            </a:r>
            <a:r>
              <a:rPr lang="id-ID" sz="2000" i="1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civics inteliegence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) baik secara intelektual, emosional dan sosial, serta secara spiritual;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Mempunyai kebanggaan serta bertanggung jawab (</a:t>
            </a:r>
            <a:r>
              <a:rPr lang="id-ID" sz="2000" i="1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civics responsibility</a:t>
            </a: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); dan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50"/>
              </a:spcAft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Mampu ikitserta di dalam kehidupan bermasyarakat.</a:t>
            </a:r>
            <a:endParaRPr lang="id-ID" sz="2000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1" name="Rounded Rectangle 1">
            <a:extLst>
              <a:ext uri="{FF2B5EF4-FFF2-40B4-BE49-F238E27FC236}">
                <a16:creationId xmlns="" xmlns:a16="http://schemas.microsoft.com/office/drawing/2014/main" id="{EF3DF418-4528-4E77-A4DD-23763D65168B}"/>
              </a:ext>
            </a:extLst>
          </p:cNvPr>
          <p:cNvSpPr/>
          <p:nvPr/>
        </p:nvSpPr>
        <p:spPr>
          <a:xfrm rot="10800000">
            <a:off x="4835492" y="5114759"/>
            <a:ext cx="1179538" cy="1129046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08282F42-11AE-43A6-917F-8496DCF718C7}"/>
              </a:ext>
            </a:extLst>
          </p:cNvPr>
          <p:cNvSpPr txBox="1"/>
          <p:nvPr/>
        </p:nvSpPr>
        <p:spPr>
          <a:xfrm>
            <a:off x="6146324" y="5425871"/>
            <a:ext cx="316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2800" b="1" dirty="0" smtClean="0">
                <a:latin typeface="Adobe Fan Heiti Std B" panose="020B0700000000000000" pitchFamily="34" charset="-128"/>
                <a:cs typeface="Calibri" pitchFamily="34" charset="0"/>
              </a:rPr>
              <a:t>Kesimpulan :</a:t>
            </a:r>
          </a:p>
          <a:p>
            <a:endParaRPr lang="ko-KR" altLang="en-US" sz="2800" b="1" dirty="0">
              <a:latin typeface="Adobe Fan Heiti Std B" panose="020B0700000000000000" pitchFamily="34" charset="-128"/>
              <a:cs typeface="Calibri" pitchFamily="34" charset="0"/>
            </a:endParaRPr>
          </a:p>
        </p:txBody>
      </p:sp>
      <p:sp>
        <p:nvSpPr>
          <p:cNvPr id="153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0819131" y="5202963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352693" y="6339075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Gilang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=""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865822" y="132375"/>
            <a:ext cx="3551602" cy="3843753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8" name="Freeform: Shape 167">
            <a:extLst>
              <a:ext uri="{FF2B5EF4-FFF2-40B4-BE49-F238E27FC236}">
                <a16:creationId xmlns=""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196867" y="95820"/>
            <a:ext cx="1454855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6551" y="198928"/>
            <a:ext cx="100334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dirty="0" smtClean="0">
                <a:solidFill>
                  <a:schemeClr val="bg1"/>
                </a:solidFill>
                <a:cs typeface="Arial" pitchFamily="34" charset="0"/>
              </a:rPr>
              <a:t>Fungsi Pendidikan Kewarganegaraan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95151" y="3471969"/>
            <a:ext cx="1868050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=""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=""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=""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=""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=""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=""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49912" y="5726989"/>
            <a:ext cx="2306366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79358" y="1252984"/>
            <a:ext cx="9750677" cy="2782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Aft>
                <a:spcPts val="0"/>
              </a:spcAf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Berikut beberapa fungsi dari pendidikan kewarganegaraan: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Mendorong generasi penerus untuk mendapatkan sebah pemahaman mengenai cita-cita nasional juga tujuan negara.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Supaya lebih cepat dalam membuat keputusan-keputusan yang penting bertanggung jawab baik untuk  dalam penyelesaian masalah individu dan masyarakat serta negara.</a:t>
            </a:r>
            <a:endParaRPr lang="id-ID"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d-ID" sz="2000" dirty="0">
                <a:solidFill>
                  <a:srgbClr val="31313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Dapat memberikan apresiasi cita-cita nasional serta mengambil keputusan-keputusan yang cerdas</a:t>
            </a:r>
            <a:r>
              <a:rPr lang="id-ID" dirty="0">
                <a:solidFill>
                  <a:srgbClr val="3131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1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0630356" y="5242245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044753" y="6339075"/>
            <a:ext cx="1537648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Zakarias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2105" y="230413"/>
            <a:ext cx="8348307" cy="724247"/>
          </a:xfrm>
        </p:spPr>
        <p:txBody>
          <a:bodyPr/>
          <a:lstStyle/>
          <a:p>
            <a:r>
              <a:rPr lang="id-ID" sz="4000" dirty="0" smtClean="0"/>
              <a:t>Aspek-Aspek </a:t>
            </a:r>
            <a:r>
              <a:rPr lang="id-ID" sz="4000" dirty="0" smtClean="0"/>
              <a:t>Kom</a:t>
            </a:r>
            <a:r>
              <a:rPr lang="en-US" sz="4000" dirty="0"/>
              <a:t>p</a:t>
            </a:r>
            <a:r>
              <a:rPr lang="id-ID" sz="4000" dirty="0" smtClean="0"/>
              <a:t>e</a:t>
            </a:r>
            <a:r>
              <a:rPr lang="en-US" sz="4000" dirty="0" smtClean="0"/>
              <a:t>t</a:t>
            </a:r>
            <a:r>
              <a:rPr lang="id-ID" sz="4000" dirty="0" smtClean="0"/>
              <a:t>ensi</a:t>
            </a:r>
            <a:r>
              <a:rPr lang="en-US" sz="4000" dirty="0" smtClean="0"/>
              <a:t> </a:t>
            </a:r>
            <a:r>
              <a:rPr lang="en-US" sz="4000" dirty="0" err="1" smtClean="0"/>
              <a:t>Pendidikan</a:t>
            </a:r>
            <a:r>
              <a:rPr lang="en-US" sz="4000" dirty="0" smtClean="0"/>
              <a:t> </a:t>
            </a:r>
            <a:r>
              <a:rPr lang="en-US" sz="4000" dirty="0" err="1" smtClean="0"/>
              <a:t>Kewarganegaraan</a:t>
            </a:r>
            <a:endParaRPr lang="en-US" sz="4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DB266F0C-139C-4E50-B515-69EB212579AA}"/>
              </a:ext>
            </a:extLst>
          </p:cNvPr>
          <p:cNvCxnSpPr>
            <a:cxnSpLocks/>
          </p:cNvCxnSpPr>
          <p:nvPr/>
        </p:nvCxnSpPr>
        <p:spPr>
          <a:xfrm flipH="1">
            <a:off x="879233" y="3924908"/>
            <a:ext cx="10454053" cy="0"/>
          </a:xfrm>
          <a:prstGeom prst="line">
            <a:avLst/>
          </a:prstGeom>
          <a:ln w="63500">
            <a:solidFill>
              <a:schemeClr val="bg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22397161-147B-47C1-B67F-06DCF3720536}"/>
              </a:ext>
            </a:extLst>
          </p:cNvPr>
          <p:cNvCxnSpPr/>
          <p:nvPr/>
        </p:nvCxnSpPr>
        <p:spPr>
          <a:xfrm>
            <a:off x="2903143" y="3919956"/>
            <a:ext cx="0" cy="638396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8D674DDF-1218-4CA6-83F9-C23D9DA05BF6}"/>
              </a:ext>
            </a:extLst>
          </p:cNvPr>
          <p:cNvCxnSpPr/>
          <p:nvPr/>
        </p:nvCxnSpPr>
        <p:spPr>
          <a:xfrm>
            <a:off x="9528771" y="3881197"/>
            <a:ext cx="0" cy="715913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97C113A0-D8E1-4798-B208-4230A414EF5C}"/>
              </a:ext>
            </a:extLst>
          </p:cNvPr>
          <p:cNvCxnSpPr/>
          <p:nvPr/>
        </p:nvCxnSpPr>
        <p:spPr>
          <a:xfrm>
            <a:off x="6215959" y="3919956"/>
            <a:ext cx="0" cy="638396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3FC7915D-B5E2-4A03-A87B-80D7A191B7B2}"/>
              </a:ext>
            </a:extLst>
          </p:cNvPr>
          <p:cNvCxnSpPr/>
          <p:nvPr/>
        </p:nvCxnSpPr>
        <p:spPr>
          <a:xfrm>
            <a:off x="2903145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FDB4A01F-2A3D-475B-B64C-AB0C8BE6BFE9}"/>
              </a:ext>
            </a:extLst>
          </p:cNvPr>
          <p:cNvCxnSpPr/>
          <p:nvPr/>
        </p:nvCxnSpPr>
        <p:spPr>
          <a:xfrm>
            <a:off x="6215959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1DEDA5DB-08CE-4629-994B-1D3D20E2329D}"/>
              </a:ext>
            </a:extLst>
          </p:cNvPr>
          <p:cNvCxnSpPr/>
          <p:nvPr/>
        </p:nvCxnSpPr>
        <p:spPr>
          <a:xfrm>
            <a:off x="9528771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FA63CAD-F91B-439E-88E3-C62D00D53756}"/>
              </a:ext>
            </a:extLst>
          </p:cNvPr>
          <p:cNvSpPr txBox="1"/>
          <p:nvPr/>
        </p:nvSpPr>
        <p:spPr>
          <a:xfrm>
            <a:off x="2471097" y="2006539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1.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5784675" y="1977612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2.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346D36A9-E49C-47AE-B766-4F57CB1A7F6D}"/>
              </a:ext>
            </a:extLst>
          </p:cNvPr>
          <p:cNvSpPr txBox="1"/>
          <p:nvPr/>
        </p:nvSpPr>
        <p:spPr>
          <a:xfrm>
            <a:off x="9125884" y="1928143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3.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9772" y="1301161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Civic Knowledge 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Meliputi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Pengetahuan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5171422" y="1287888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Civi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 Skills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Meliputi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Keterampilan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r>
              <a:rPr lang="id-ID" dirty="0">
                <a:solidFill>
                  <a:srgbClr val="000000"/>
                </a:solidFill>
                <a:latin typeface="Arial Narrow" panose="020B0606020202030204" pitchFamily="34" charset="0"/>
              </a:rPr>
              <a:t> 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8225899" y="1248307"/>
            <a:ext cx="2664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Civic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Despositions</a:t>
            </a:r>
            <a:endParaRPr lang="en-US" dirty="0" smtClean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Meliputi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Watak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Kepribadian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)</a:t>
            </a:r>
            <a:r>
              <a:rPr lang="id-ID" dirty="0">
                <a:solidFill>
                  <a:srgbClr val="000000"/>
                </a:solidFill>
                <a:latin typeface="Arial Narrow" panose="020B0606020202030204" pitchFamily="34" charset="0"/>
              </a:rPr>
              <a:t> 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4838631" y="4692243"/>
            <a:ext cx="30789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rgbClr val="000000"/>
                </a:solidFill>
                <a:latin typeface="Arial Narrow" panose="020B0606020202030204" pitchFamily="34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Maksudnya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seseorang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harus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memiliki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keterampilan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sebagai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warga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negara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keterampilan</a:t>
            </a:r>
            <a:r>
              <a:rPr lang="en-US" smtClean="0">
                <a:solidFill>
                  <a:srgbClr val="000000"/>
                </a:solidFill>
                <a:latin typeface="Arial Narrow" panose="020B0606020202030204" pitchFamily="34" charset="0"/>
              </a:rPr>
              <a:t> terbagi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dua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yaitu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keterampilan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intelektual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berpartisipasi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dalam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kehidupan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berbangsa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bernegara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8510194" y="4572893"/>
            <a:ext cx="3011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Yang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dimaksud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seseorang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harus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memiliki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kepribadian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cinta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kepada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Narrow" panose="020B0606020202030204" pitchFamily="34" charset="0"/>
              </a:rPr>
              <a:t>negaranya</a:t>
            </a:r>
            <a:r>
              <a:rPr lang="en-US" dirty="0" smtClean="0">
                <a:solidFill>
                  <a:srgbClr val="000000"/>
                </a:solidFill>
                <a:latin typeface="Arial Narrow" panose="020B0606020202030204" pitchFamily="34" charset="0"/>
              </a:rPr>
              <a:t>.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429084" y="4545657"/>
            <a:ext cx="4513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Jadi</a:t>
            </a:r>
            <a:r>
              <a:rPr lang="en-US" dirty="0" smtClean="0"/>
              <a:t>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22" name="Round Same Side Corner Rectangle 8">
            <a:extLst>
              <a:ext uri="{FF2B5EF4-FFF2-40B4-BE49-F238E27FC236}">
                <a16:creationId xmlns="" xmlns:a16="http://schemas.microsoft.com/office/drawing/2014/main" id="{15966B8F-6EF0-4CB9-9B9E-D88EC81F74D6}"/>
              </a:ext>
            </a:extLst>
          </p:cNvPr>
          <p:cNvSpPr/>
          <p:nvPr/>
        </p:nvSpPr>
        <p:spPr>
          <a:xfrm>
            <a:off x="11333286" y="5256204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10866848" y="6392316"/>
            <a:ext cx="1310426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rgbClr val="FF0000"/>
                </a:solidFill>
                <a:cs typeface="Arial" pitchFamily="34" charset="0"/>
              </a:rPr>
              <a:t>Viery</a:t>
            </a:r>
            <a:endParaRPr lang="ko-KR" altLang="en-US" sz="2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2" grpId="0" animBg="1"/>
      <p:bldP spid="98" grpId="0" animBg="1"/>
      <p:bldP spid="2" grpId="0"/>
      <p:bldP spid="4" grpId="0"/>
      <p:bldP spid="5" grpId="0"/>
      <p:bldP spid="12" grpId="0"/>
      <p:bldP spid="14" grpId="0"/>
      <p:bldP spid="14" grpId="1"/>
      <p:bldP spid="14" grpId="2"/>
      <p:bldP spid="1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559</Words>
  <Application>Microsoft Office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Adobe Fan Heiti Std B</vt:lpstr>
      <vt:lpstr>Adobe Ming Std L</vt:lpstr>
      <vt:lpstr>Arial Unicode MS</vt:lpstr>
      <vt:lpstr>Arial</vt:lpstr>
      <vt:lpstr>Arial Narrow</vt:lpstr>
      <vt:lpstr>Arial Rounded MT Bold</vt:lpstr>
      <vt:lpstr>Calibri</vt:lpstr>
      <vt:lpstr>inherit</vt:lpstr>
      <vt:lpstr>Open Sans</vt:lpstr>
      <vt:lpstr>PT Serif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Vieryviransyah</cp:lastModifiedBy>
  <cp:revision>188</cp:revision>
  <dcterms:created xsi:type="dcterms:W3CDTF">2018-04-24T17:14:44Z</dcterms:created>
  <dcterms:modified xsi:type="dcterms:W3CDTF">2020-02-23T14:28:33Z</dcterms:modified>
</cp:coreProperties>
</file>