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4" r:id="rId7"/>
    <p:sldId id="265" r:id="rId8"/>
    <p:sldId id="261" r:id="rId9"/>
    <p:sldId id="262"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64" d="100"/>
          <a:sy n="64" d="100"/>
        </p:scale>
        <p:origin x="9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96BACB7-1DAF-4888-85A6-32A3E1081460}" type="datetimeFigureOut">
              <a:rPr lang="en-ID" smtClean="0"/>
              <a:t>15/03/2020</a:t>
            </a:fld>
            <a:endParaRPr lang="en-ID"/>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D"/>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14F9247-FF2F-4B7D-9F01-D4E125586EA8}" type="slidenum">
              <a:rPr lang="en-ID" smtClean="0"/>
              <a:t>‹#›</a:t>
            </a:fld>
            <a:endParaRPr lang="en-ID"/>
          </a:p>
        </p:txBody>
      </p:sp>
    </p:spTree>
    <p:extLst>
      <p:ext uri="{BB962C8B-B14F-4D97-AF65-F5344CB8AC3E}">
        <p14:creationId xmlns:p14="http://schemas.microsoft.com/office/powerpoint/2010/main" val="301034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BACB7-1DAF-4888-85A6-32A3E1081460}" type="datetimeFigureOut">
              <a:rPr lang="en-ID" smtClean="0"/>
              <a:t>15/03/2020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14F9247-FF2F-4B7D-9F01-D4E125586EA8}" type="slidenum">
              <a:rPr lang="en-ID" smtClean="0"/>
              <a:t>‹#›</a:t>
            </a:fld>
            <a:endParaRPr lang="en-ID"/>
          </a:p>
        </p:txBody>
      </p:sp>
    </p:spTree>
    <p:extLst>
      <p:ext uri="{BB962C8B-B14F-4D97-AF65-F5344CB8AC3E}">
        <p14:creationId xmlns:p14="http://schemas.microsoft.com/office/powerpoint/2010/main" val="47396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96BACB7-1DAF-4888-85A6-32A3E1081460}" type="datetimeFigureOut">
              <a:rPr lang="en-ID" smtClean="0"/>
              <a:t>15/03/2020</a:t>
            </a:fld>
            <a:endParaRPr lang="en-ID"/>
          </a:p>
        </p:txBody>
      </p:sp>
      <p:sp>
        <p:nvSpPr>
          <p:cNvPr id="5" name="Footer Placeholder 4"/>
          <p:cNvSpPr>
            <a:spLocks noGrp="1"/>
          </p:cNvSpPr>
          <p:nvPr>
            <p:ph type="ftr" sz="quarter" idx="11"/>
          </p:nvPr>
        </p:nvSpPr>
        <p:spPr>
          <a:xfrm>
            <a:off x="774923" y="5951811"/>
            <a:ext cx="7896279" cy="365125"/>
          </a:xfrm>
        </p:spPr>
        <p:txBody>
          <a:bodyPr/>
          <a:lstStyle/>
          <a:p>
            <a:endParaRPr lang="en-ID"/>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14F9247-FF2F-4B7D-9F01-D4E125586EA8}" type="slidenum">
              <a:rPr lang="en-ID" smtClean="0"/>
              <a:t>‹#›</a:t>
            </a:fld>
            <a:endParaRPr lang="en-ID"/>
          </a:p>
        </p:txBody>
      </p:sp>
    </p:spTree>
    <p:extLst>
      <p:ext uri="{BB962C8B-B14F-4D97-AF65-F5344CB8AC3E}">
        <p14:creationId xmlns:p14="http://schemas.microsoft.com/office/powerpoint/2010/main" val="137009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BACB7-1DAF-4888-85A6-32A3E1081460}" type="datetimeFigureOut">
              <a:rPr lang="en-ID" smtClean="0"/>
              <a:t>15/03/2020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10558300" y="5956137"/>
            <a:ext cx="1052508" cy="365125"/>
          </a:xfrm>
        </p:spPr>
        <p:txBody>
          <a:bodyPr/>
          <a:lstStyle/>
          <a:p>
            <a:fld id="{B14F9247-FF2F-4B7D-9F01-D4E125586EA8}" type="slidenum">
              <a:rPr lang="en-ID" smtClean="0"/>
              <a:t>‹#›</a:t>
            </a:fld>
            <a:endParaRPr lang="en-ID"/>
          </a:p>
        </p:txBody>
      </p:sp>
    </p:spTree>
    <p:extLst>
      <p:ext uri="{BB962C8B-B14F-4D97-AF65-F5344CB8AC3E}">
        <p14:creationId xmlns:p14="http://schemas.microsoft.com/office/powerpoint/2010/main" val="104564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96BACB7-1DAF-4888-85A6-32A3E1081460}" type="datetimeFigureOut">
              <a:rPr lang="en-ID" smtClean="0"/>
              <a:t>15/03/2020</a:t>
            </a:fld>
            <a:endParaRPr lang="en-ID"/>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D"/>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14F9247-FF2F-4B7D-9F01-D4E125586EA8}" type="slidenum">
              <a:rPr lang="en-ID" smtClean="0"/>
              <a:t>‹#›</a:t>
            </a:fld>
            <a:endParaRPr lang="en-ID"/>
          </a:p>
        </p:txBody>
      </p:sp>
    </p:spTree>
    <p:extLst>
      <p:ext uri="{BB962C8B-B14F-4D97-AF65-F5344CB8AC3E}">
        <p14:creationId xmlns:p14="http://schemas.microsoft.com/office/powerpoint/2010/main" val="294998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BACB7-1DAF-4888-85A6-32A3E1081460}" type="datetimeFigureOut">
              <a:rPr lang="en-ID" smtClean="0"/>
              <a:t>15/03/2020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14F9247-FF2F-4B7D-9F01-D4E125586EA8}" type="slidenum">
              <a:rPr lang="en-ID" smtClean="0"/>
              <a:t>‹#›</a:t>
            </a:fld>
            <a:endParaRPr lang="en-ID"/>
          </a:p>
        </p:txBody>
      </p:sp>
    </p:spTree>
    <p:extLst>
      <p:ext uri="{BB962C8B-B14F-4D97-AF65-F5344CB8AC3E}">
        <p14:creationId xmlns:p14="http://schemas.microsoft.com/office/powerpoint/2010/main" val="252622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BACB7-1DAF-4888-85A6-32A3E1081460}" type="datetimeFigureOut">
              <a:rPr lang="en-ID" smtClean="0"/>
              <a:t>15/03/2020</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B14F9247-FF2F-4B7D-9F01-D4E125586EA8}" type="slidenum">
              <a:rPr lang="en-ID" smtClean="0"/>
              <a:t>‹#›</a:t>
            </a:fld>
            <a:endParaRPr lang="en-ID"/>
          </a:p>
        </p:txBody>
      </p:sp>
    </p:spTree>
    <p:extLst>
      <p:ext uri="{BB962C8B-B14F-4D97-AF65-F5344CB8AC3E}">
        <p14:creationId xmlns:p14="http://schemas.microsoft.com/office/powerpoint/2010/main" val="387590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BACB7-1DAF-4888-85A6-32A3E1081460}" type="datetimeFigureOut">
              <a:rPr lang="en-ID" smtClean="0"/>
              <a:t>15/03/2020</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14F9247-FF2F-4B7D-9F01-D4E125586EA8}" type="slidenum">
              <a:rPr lang="en-ID" smtClean="0"/>
              <a:t>‹#›</a:t>
            </a:fld>
            <a:endParaRPr lang="en-ID"/>
          </a:p>
        </p:txBody>
      </p:sp>
    </p:spTree>
    <p:extLst>
      <p:ext uri="{BB962C8B-B14F-4D97-AF65-F5344CB8AC3E}">
        <p14:creationId xmlns:p14="http://schemas.microsoft.com/office/powerpoint/2010/main" val="19634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BACB7-1DAF-4888-85A6-32A3E1081460}" type="datetimeFigureOut">
              <a:rPr lang="en-ID" smtClean="0"/>
              <a:t>15/03/2020</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B14F9247-FF2F-4B7D-9F01-D4E125586EA8}" type="slidenum">
              <a:rPr lang="en-ID" smtClean="0"/>
              <a:t>‹#›</a:t>
            </a:fld>
            <a:endParaRPr lang="en-ID"/>
          </a:p>
        </p:txBody>
      </p:sp>
    </p:spTree>
    <p:extLst>
      <p:ext uri="{BB962C8B-B14F-4D97-AF65-F5344CB8AC3E}">
        <p14:creationId xmlns:p14="http://schemas.microsoft.com/office/powerpoint/2010/main" val="269247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96BACB7-1DAF-4888-85A6-32A3E1081460}" type="datetimeFigureOut">
              <a:rPr lang="en-ID" smtClean="0"/>
              <a:t>15/03/2020</a:t>
            </a:fld>
            <a:endParaRPr lang="en-ID"/>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14F9247-FF2F-4B7D-9F01-D4E125586EA8}" type="slidenum">
              <a:rPr lang="en-ID" smtClean="0"/>
              <a:t>‹#›</a:t>
            </a:fld>
            <a:endParaRPr lang="en-ID"/>
          </a:p>
        </p:txBody>
      </p:sp>
    </p:spTree>
    <p:extLst>
      <p:ext uri="{BB962C8B-B14F-4D97-AF65-F5344CB8AC3E}">
        <p14:creationId xmlns:p14="http://schemas.microsoft.com/office/powerpoint/2010/main" val="12026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BACB7-1DAF-4888-85A6-32A3E1081460}" type="datetimeFigureOut">
              <a:rPr lang="en-ID" smtClean="0"/>
              <a:t>15/03/2020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14F9247-FF2F-4B7D-9F01-D4E125586EA8}" type="slidenum">
              <a:rPr lang="en-ID" smtClean="0"/>
              <a:t>‹#›</a:t>
            </a:fld>
            <a:endParaRPr lang="en-ID"/>
          </a:p>
        </p:txBody>
      </p:sp>
    </p:spTree>
    <p:extLst>
      <p:ext uri="{BB962C8B-B14F-4D97-AF65-F5344CB8AC3E}">
        <p14:creationId xmlns:p14="http://schemas.microsoft.com/office/powerpoint/2010/main" val="423707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6BACB7-1DAF-4888-85A6-32A3E1081460}" type="datetimeFigureOut">
              <a:rPr lang="en-ID" smtClean="0"/>
              <a:t>15/03/2020</a:t>
            </a:fld>
            <a:endParaRPr lang="en-ID"/>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D"/>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14F9247-FF2F-4B7D-9F01-D4E125586EA8}" type="slidenum">
              <a:rPr lang="en-ID" smtClean="0"/>
              <a:t>‹#›</a:t>
            </a:fld>
            <a:endParaRPr lang="en-ID"/>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969051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D0F718F-BA9B-4983-A2BB-62A55F4A2C5B}"/>
              </a:ext>
            </a:extLst>
          </p:cNvPr>
          <p:cNvSpPr/>
          <p:nvPr/>
        </p:nvSpPr>
        <p:spPr>
          <a:xfrm>
            <a:off x="10277340" y="3228882"/>
            <a:ext cx="1324887" cy="614476"/>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2" name="Title 1">
            <a:extLst>
              <a:ext uri="{FF2B5EF4-FFF2-40B4-BE49-F238E27FC236}">
                <a16:creationId xmlns:a16="http://schemas.microsoft.com/office/drawing/2014/main" id="{1E7DDED2-9AAA-47B3-BFA0-1277BF23330F}"/>
              </a:ext>
            </a:extLst>
          </p:cNvPr>
          <p:cNvSpPr>
            <a:spLocks noGrp="1"/>
          </p:cNvSpPr>
          <p:nvPr>
            <p:ph type="ctrTitle"/>
          </p:nvPr>
        </p:nvSpPr>
        <p:spPr>
          <a:xfrm>
            <a:off x="581191" y="879473"/>
            <a:ext cx="11160971" cy="1780340"/>
          </a:xfrm>
        </p:spPr>
        <p:txBody>
          <a:bodyPr>
            <a:noAutofit/>
          </a:bodyPr>
          <a:lstStyle/>
          <a:p>
            <a:r>
              <a:rPr lang="en-US" sz="5400" dirty="0" err="1">
                <a:latin typeface="Decurion Rough" panose="02000500000000000000" pitchFamily="2" charset="0"/>
              </a:rPr>
              <a:t>Urgensi</a:t>
            </a:r>
            <a:r>
              <a:rPr lang="en-US" sz="5400" dirty="0">
                <a:latin typeface="Decurion Rough" panose="02000500000000000000" pitchFamily="2" charset="0"/>
              </a:rPr>
              <a:t> </a:t>
            </a:r>
            <a:r>
              <a:rPr lang="en-US" sz="5400" dirty="0" err="1">
                <a:latin typeface="Decurion Rough" panose="02000500000000000000" pitchFamily="2" charset="0"/>
              </a:rPr>
              <a:t>Konstitusi</a:t>
            </a:r>
            <a:r>
              <a:rPr lang="en-US" sz="5400" dirty="0">
                <a:latin typeface="Decurion Rough" panose="02000500000000000000" pitchFamily="2" charset="0"/>
              </a:rPr>
              <a:t> </a:t>
            </a:r>
            <a:r>
              <a:rPr lang="en-US" sz="5400" dirty="0" err="1">
                <a:latin typeface="Decurion Rough" panose="02000500000000000000" pitchFamily="2" charset="0"/>
              </a:rPr>
              <a:t>dalam</a:t>
            </a:r>
            <a:r>
              <a:rPr lang="en-US" sz="5400" dirty="0">
                <a:latin typeface="Decurion Rough" panose="02000500000000000000" pitchFamily="2" charset="0"/>
              </a:rPr>
              <a:t> </a:t>
            </a:r>
            <a:br>
              <a:rPr lang="en-US" sz="5400" dirty="0">
                <a:latin typeface="Decurion Rough" panose="02000500000000000000" pitchFamily="2" charset="0"/>
              </a:rPr>
            </a:br>
            <a:r>
              <a:rPr lang="en-US" sz="5400" dirty="0" err="1">
                <a:latin typeface="Decurion Rough" panose="02000500000000000000" pitchFamily="2" charset="0"/>
              </a:rPr>
              <a:t>Berbangsa</a:t>
            </a:r>
            <a:r>
              <a:rPr lang="en-US" sz="5400" dirty="0">
                <a:latin typeface="Decurion Rough" panose="02000500000000000000" pitchFamily="2" charset="0"/>
              </a:rPr>
              <a:t> dan </a:t>
            </a:r>
            <a:r>
              <a:rPr lang="en-US" sz="5400" dirty="0" err="1">
                <a:latin typeface="Decurion Rough" panose="02000500000000000000" pitchFamily="2" charset="0"/>
              </a:rPr>
              <a:t>Bernegara</a:t>
            </a:r>
            <a:endParaRPr lang="en-ID" sz="5400" dirty="0">
              <a:latin typeface="Decurion Rough" panose="02000500000000000000" pitchFamily="2" charset="0"/>
            </a:endParaRPr>
          </a:p>
        </p:txBody>
      </p:sp>
      <p:sp>
        <p:nvSpPr>
          <p:cNvPr id="3" name="Subtitle 2">
            <a:extLst>
              <a:ext uri="{FF2B5EF4-FFF2-40B4-BE49-F238E27FC236}">
                <a16:creationId xmlns:a16="http://schemas.microsoft.com/office/drawing/2014/main" id="{2E71BEB9-8648-4785-A97B-848B8E9CF33A}"/>
              </a:ext>
            </a:extLst>
          </p:cNvPr>
          <p:cNvSpPr>
            <a:spLocks noGrp="1"/>
          </p:cNvSpPr>
          <p:nvPr>
            <p:ph type="subTitle" idx="1"/>
          </p:nvPr>
        </p:nvSpPr>
        <p:spPr>
          <a:xfrm>
            <a:off x="10264461" y="3181569"/>
            <a:ext cx="1324887" cy="709102"/>
          </a:xfrm>
        </p:spPr>
        <p:txBody>
          <a:bodyPr>
            <a:normAutofit/>
          </a:bodyPr>
          <a:lstStyle/>
          <a:p>
            <a:pPr algn="ctr"/>
            <a:r>
              <a:rPr lang="en-US" sz="4000" dirty="0" err="1">
                <a:solidFill>
                  <a:schemeClr val="accent6">
                    <a:lumMod val="75000"/>
                  </a:schemeClr>
                </a:solidFill>
                <a:latin typeface="Komoda" panose="02000000000000000000" pitchFamily="50" charset="0"/>
              </a:rPr>
              <a:t>Kelompok</a:t>
            </a:r>
            <a:r>
              <a:rPr lang="en-US" sz="4000" dirty="0">
                <a:solidFill>
                  <a:schemeClr val="accent6">
                    <a:lumMod val="75000"/>
                  </a:schemeClr>
                </a:solidFill>
                <a:latin typeface="Komoda" panose="02000000000000000000" pitchFamily="50" charset="0"/>
              </a:rPr>
              <a:t> 4</a:t>
            </a:r>
            <a:endParaRPr lang="en-ID" sz="4000" dirty="0">
              <a:solidFill>
                <a:schemeClr val="accent6">
                  <a:lumMod val="75000"/>
                </a:schemeClr>
              </a:solidFill>
              <a:latin typeface="Komoda" panose="02000000000000000000" pitchFamily="50" charset="0"/>
            </a:endParaRPr>
          </a:p>
        </p:txBody>
      </p:sp>
      <p:sp>
        <p:nvSpPr>
          <p:cNvPr id="4" name="Subtitle 2">
            <a:extLst>
              <a:ext uri="{FF2B5EF4-FFF2-40B4-BE49-F238E27FC236}">
                <a16:creationId xmlns:a16="http://schemas.microsoft.com/office/drawing/2014/main" id="{839464FA-6D54-46F9-A306-A7450E5DBB4E}"/>
              </a:ext>
            </a:extLst>
          </p:cNvPr>
          <p:cNvSpPr txBox="1">
            <a:spLocks/>
          </p:cNvSpPr>
          <p:nvPr/>
        </p:nvSpPr>
        <p:spPr>
          <a:xfrm>
            <a:off x="748616" y="3742865"/>
            <a:ext cx="10993546" cy="312149"/>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700" dirty="0" err="1">
                <a:solidFill>
                  <a:schemeClr val="bg1"/>
                </a:solidFill>
                <a:latin typeface="Orkney Medium" panose="00000600000000000000" pitchFamily="50" charset="0"/>
              </a:rPr>
              <a:t>Anggota</a:t>
            </a:r>
            <a:r>
              <a:rPr lang="en-US" dirty="0">
                <a:solidFill>
                  <a:schemeClr val="bg1"/>
                </a:solidFill>
                <a:latin typeface="Orkney Medium" panose="00000600000000000000" pitchFamily="50" charset="0"/>
              </a:rPr>
              <a:t> </a:t>
            </a:r>
            <a:r>
              <a:rPr lang="en-US" sz="1700" dirty="0" err="1">
                <a:solidFill>
                  <a:schemeClr val="bg1"/>
                </a:solidFill>
                <a:latin typeface="Orkney Medium" panose="00000600000000000000" pitchFamily="50" charset="0"/>
              </a:rPr>
              <a:t>Kelompok</a:t>
            </a:r>
            <a:r>
              <a:rPr lang="en-US" dirty="0">
                <a:solidFill>
                  <a:schemeClr val="bg1"/>
                </a:solidFill>
                <a:latin typeface="Orkney Medium" panose="00000600000000000000" pitchFamily="50" charset="0"/>
              </a:rPr>
              <a:t> : </a:t>
            </a:r>
            <a:endParaRPr lang="en-ID" dirty="0">
              <a:solidFill>
                <a:schemeClr val="bg1"/>
              </a:solidFill>
              <a:latin typeface="Orkney Medium" panose="00000600000000000000" pitchFamily="50" charset="0"/>
            </a:endParaRPr>
          </a:p>
        </p:txBody>
      </p:sp>
      <p:sp>
        <p:nvSpPr>
          <p:cNvPr id="6" name="Subtitle 2">
            <a:extLst>
              <a:ext uri="{FF2B5EF4-FFF2-40B4-BE49-F238E27FC236}">
                <a16:creationId xmlns:a16="http://schemas.microsoft.com/office/drawing/2014/main" id="{4DC6B2E5-CCDB-40E5-A073-FCDAD6D792CC}"/>
              </a:ext>
            </a:extLst>
          </p:cNvPr>
          <p:cNvSpPr txBox="1">
            <a:spLocks/>
          </p:cNvSpPr>
          <p:nvPr/>
        </p:nvSpPr>
        <p:spPr>
          <a:xfrm>
            <a:off x="1163390" y="4219358"/>
            <a:ext cx="4932610" cy="1767463"/>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342900" indent="-342900">
              <a:buFont typeface="+mj-lt"/>
              <a:buAutoNum type="arabicPeriod"/>
            </a:pPr>
            <a:r>
              <a:rPr lang="id-ID" sz="1800" dirty="0">
                <a:solidFill>
                  <a:schemeClr val="bg1"/>
                </a:solidFill>
                <a:latin typeface="Orkney Light" panose="00000400000000000000" pitchFamily="50" charset="0"/>
              </a:rPr>
              <a:t>Ruben Ximenes Pereira </a:t>
            </a:r>
            <a:r>
              <a:rPr lang="en-US" sz="1800" dirty="0">
                <a:solidFill>
                  <a:schemeClr val="bg1"/>
                </a:solidFill>
                <a:latin typeface="Orkney Light" panose="00000400000000000000" pitchFamily="50" charset="0"/>
              </a:rPr>
              <a:t> (2113191033)</a:t>
            </a:r>
            <a:endParaRPr lang="en-ID" sz="1800" dirty="0">
              <a:solidFill>
                <a:schemeClr val="bg1"/>
              </a:solidFill>
              <a:latin typeface="Orkney Light" panose="00000400000000000000" pitchFamily="50" charset="0"/>
            </a:endParaRPr>
          </a:p>
          <a:p>
            <a:pPr marL="342900" indent="-342900">
              <a:buFont typeface="+mj-lt"/>
              <a:buAutoNum type="arabicPeriod"/>
            </a:pPr>
            <a:r>
              <a:rPr lang="id-ID" sz="1800" dirty="0">
                <a:solidFill>
                  <a:schemeClr val="bg1"/>
                </a:solidFill>
                <a:latin typeface="Orkney Light" panose="00000400000000000000" pitchFamily="50" charset="0"/>
              </a:rPr>
              <a:t>Muhammad Taufiq Hidayatuloh</a:t>
            </a:r>
            <a:r>
              <a:rPr lang="en-US" sz="1800" dirty="0">
                <a:solidFill>
                  <a:schemeClr val="bg1"/>
                </a:solidFill>
                <a:latin typeface="Orkney Light" panose="00000400000000000000" pitchFamily="50" charset="0"/>
              </a:rPr>
              <a:t>  (2113191036)</a:t>
            </a:r>
            <a:r>
              <a:rPr lang="id-ID" sz="1800" dirty="0">
                <a:solidFill>
                  <a:schemeClr val="bg1"/>
                </a:solidFill>
                <a:latin typeface="Orkney Light" panose="00000400000000000000" pitchFamily="50" charset="0"/>
              </a:rPr>
              <a:t> </a:t>
            </a:r>
            <a:endParaRPr lang="en-ID" sz="1800" dirty="0">
              <a:solidFill>
                <a:schemeClr val="bg1"/>
              </a:solidFill>
              <a:latin typeface="Orkney Light" panose="00000400000000000000" pitchFamily="50" charset="0"/>
            </a:endParaRPr>
          </a:p>
          <a:p>
            <a:pPr marL="342900" indent="-342900">
              <a:buFont typeface="+mj-lt"/>
              <a:buAutoNum type="arabicPeriod"/>
            </a:pPr>
            <a:r>
              <a:rPr lang="id-ID" sz="1800" dirty="0">
                <a:solidFill>
                  <a:schemeClr val="bg1"/>
                </a:solidFill>
                <a:latin typeface="Orkney Light" panose="00000400000000000000" pitchFamily="50" charset="0"/>
              </a:rPr>
              <a:t>Spenyel Kambu</a:t>
            </a:r>
            <a:r>
              <a:rPr lang="en-US" sz="1800" dirty="0">
                <a:solidFill>
                  <a:schemeClr val="bg1"/>
                </a:solidFill>
                <a:latin typeface="Orkney Light" panose="00000400000000000000" pitchFamily="50" charset="0"/>
              </a:rPr>
              <a:t> (2113191041)</a:t>
            </a:r>
            <a:r>
              <a:rPr lang="id-ID" sz="1800" dirty="0">
                <a:solidFill>
                  <a:schemeClr val="bg1"/>
                </a:solidFill>
                <a:latin typeface="Orkney Light" panose="00000400000000000000" pitchFamily="50" charset="0"/>
              </a:rPr>
              <a:t> </a:t>
            </a:r>
            <a:endParaRPr lang="en-ID" sz="1800" dirty="0">
              <a:solidFill>
                <a:schemeClr val="bg1"/>
              </a:solidFill>
              <a:latin typeface="Orkney Light" panose="00000400000000000000" pitchFamily="50" charset="0"/>
            </a:endParaRPr>
          </a:p>
          <a:p>
            <a:pPr marL="342900" indent="-342900">
              <a:buFont typeface="+mj-lt"/>
              <a:buAutoNum type="arabicPeriod"/>
            </a:pPr>
            <a:r>
              <a:rPr lang="id-ID" sz="1800" dirty="0">
                <a:solidFill>
                  <a:schemeClr val="bg1"/>
                </a:solidFill>
                <a:latin typeface="Orkney Light" panose="00000400000000000000" pitchFamily="50" charset="0"/>
              </a:rPr>
              <a:t>Riyandi Adiwijaya</a:t>
            </a:r>
            <a:r>
              <a:rPr lang="en-US" sz="1800" dirty="0">
                <a:solidFill>
                  <a:schemeClr val="bg1"/>
                </a:solidFill>
                <a:latin typeface="Orkney Light" panose="00000400000000000000" pitchFamily="50" charset="0"/>
              </a:rPr>
              <a:t> (2113191042)</a:t>
            </a:r>
            <a:endParaRPr lang="en-ID" sz="1800" dirty="0">
              <a:solidFill>
                <a:schemeClr val="bg1"/>
              </a:solidFill>
              <a:latin typeface="Orkney Light" panose="00000400000000000000" pitchFamily="50" charset="0"/>
            </a:endParaRPr>
          </a:p>
        </p:txBody>
      </p:sp>
      <p:sp>
        <p:nvSpPr>
          <p:cNvPr id="7" name="Subtitle 2">
            <a:extLst>
              <a:ext uri="{FF2B5EF4-FFF2-40B4-BE49-F238E27FC236}">
                <a16:creationId xmlns:a16="http://schemas.microsoft.com/office/drawing/2014/main" id="{C367E206-D563-4A55-933E-59AAA75E7284}"/>
              </a:ext>
            </a:extLst>
          </p:cNvPr>
          <p:cNvSpPr txBox="1">
            <a:spLocks/>
          </p:cNvSpPr>
          <p:nvPr/>
        </p:nvSpPr>
        <p:spPr>
          <a:xfrm>
            <a:off x="6161676" y="4219358"/>
            <a:ext cx="4932610" cy="176746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342900" indent="-342900">
              <a:buFont typeface="+mj-lt"/>
              <a:buAutoNum type="arabicPeriod" startAt="5"/>
            </a:pPr>
            <a:r>
              <a:rPr lang="id-ID" sz="1800" dirty="0">
                <a:solidFill>
                  <a:schemeClr val="bg1"/>
                </a:solidFill>
                <a:latin typeface="Orkney Light" panose="00000400000000000000" pitchFamily="50" charset="0"/>
              </a:rPr>
              <a:t>Taufik Ridwan</a:t>
            </a:r>
            <a:r>
              <a:rPr lang="en-US" sz="1800" dirty="0">
                <a:solidFill>
                  <a:schemeClr val="bg1"/>
                </a:solidFill>
                <a:latin typeface="Orkney Light" panose="00000400000000000000" pitchFamily="50" charset="0"/>
              </a:rPr>
              <a:t> (2113191044)</a:t>
            </a:r>
            <a:r>
              <a:rPr lang="id-ID" sz="1800" dirty="0">
                <a:solidFill>
                  <a:schemeClr val="bg1"/>
                </a:solidFill>
                <a:latin typeface="Orkney Light" panose="00000400000000000000" pitchFamily="50" charset="0"/>
              </a:rPr>
              <a:t> </a:t>
            </a:r>
            <a:endParaRPr lang="en-ID" sz="1800" dirty="0">
              <a:solidFill>
                <a:schemeClr val="bg1"/>
              </a:solidFill>
              <a:latin typeface="Orkney Light" panose="00000400000000000000" pitchFamily="50" charset="0"/>
            </a:endParaRPr>
          </a:p>
          <a:p>
            <a:pPr marL="342900" indent="-342900">
              <a:buFont typeface="+mj-lt"/>
              <a:buAutoNum type="arabicPeriod" startAt="6"/>
            </a:pPr>
            <a:r>
              <a:rPr lang="id-ID" sz="1800" dirty="0">
                <a:solidFill>
                  <a:schemeClr val="bg1"/>
                </a:solidFill>
                <a:latin typeface="Orkney Light" panose="00000400000000000000" pitchFamily="50" charset="0"/>
              </a:rPr>
              <a:t>Alfianto </a:t>
            </a:r>
            <a:r>
              <a:rPr lang="id-ID" sz="2000" dirty="0">
                <a:solidFill>
                  <a:schemeClr val="bg1"/>
                </a:solidFill>
                <a:latin typeface="Orkney Light" panose="00000400000000000000" pitchFamily="50" charset="0"/>
              </a:rPr>
              <a:t>Yogatama</a:t>
            </a:r>
            <a:r>
              <a:rPr lang="en-US" sz="1800" dirty="0">
                <a:solidFill>
                  <a:schemeClr val="bg1"/>
                </a:solidFill>
                <a:latin typeface="Orkney Light" panose="00000400000000000000" pitchFamily="50" charset="0"/>
              </a:rPr>
              <a:t> (2113191104)</a:t>
            </a:r>
            <a:endParaRPr lang="en-ID" sz="1800" dirty="0">
              <a:solidFill>
                <a:schemeClr val="bg1"/>
              </a:solidFill>
              <a:latin typeface="Orkney Light" panose="00000400000000000000" pitchFamily="50" charset="0"/>
            </a:endParaRPr>
          </a:p>
          <a:p>
            <a:pPr marL="342900" indent="-342900">
              <a:buFont typeface="+mj-lt"/>
              <a:buAutoNum type="arabicPeriod" startAt="6"/>
            </a:pPr>
            <a:r>
              <a:rPr lang="id-ID" sz="1800" dirty="0">
                <a:solidFill>
                  <a:schemeClr val="bg1"/>
                </a:solidFill>
                <a:latin typeface="Orkney Light" panose="00000400000000000000" pitchFamily="50" charset="0"/>
              </a:rPr>
              <a:t>Yelse Lispianti Rahayu </a:t>
            </a:r>
            <a:r>
              <a:rPr lang="en-US" sz="1800" dirty="0">
                <a:solidFill>
                  <a:schemeClr val="bg1"/>
                </a:solidFill>
                <a:latin typeface="Orkney Light" panose="00000400000000000000" pitchFamily="50" charset="0"/>
              </a:rPr>
              <a:t> (2113191106)</a:t>
            </a:r>
            <a:endParaRPr lang="en-ID" sz="1800" dirty="0">
              <a:solidFill>
                <a:schemeClr val="bg1"/>
              </a:solidFill>
              <a:latin typeface="Orkney Light" panose="00000400000000000000" pitchFamily="50" charset="0"/>
            </a:endParaRPr>
          </a:p>
          <a:p>
            <a:pPr marL="342900" indent="-342900">
              <a:buFont typeface="+mj-lt"/>
              <a:buAutoNum type="arabicPeriod" startAt="6"/>
            </a:pPr>
            <a:r>
              <a:rPr lang="id-ID" sz="1800" dirty="0">
                <a:solidFill>
                  <a:schemeClr val="bg1"/>
                </a:solidFill>
                <a:latin typeface="Orkney Light" panose="00000400000000000000" pitchFamily="50" charset="0"/>
              </a:rPr>
              <a:t>Yogi Setiawan</a:t>
            </a:r>
            <a:r>
              <a:rPr lang="en-US" sz="1800" dirty="0">
                <a:solidFill>
                  <a:schemeClr val="bg1"/>
                </a:solidFill>
                <a:latin typeface="Orkney Light" panose="00000400000000000000" pitchFamily="50" charset="0"/>
              </a:rPr>
              <a:t> (2113191107)</a:t>
            </a:r>
            <a:endParaRPr lang="en-ID" sz="1800" dirty="0">
              <a:solidFill>
                <a:schemeClr val="bg1"/>
              </a:solidFill>
              <a:latin typeface="Orkney Light" panose="00000400000000000000" pitchFamily="50" charset="0"/>
            </a:endParaRPr>
          </a:p>
        </p:txBody>
      </p:sp>
    </p:spTree>
    <p:extLst>
      <p:ext uri="{BB962C8B-B14F-4D97-AF65-F5344CB8AC3E}">
        <p14:creationId xmlns:p14="http://schemas.microsoft.com/office/powerpoint/2010/main" val="1639281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A221-FF88-40BE-B8C9-F1BC4EBA14F3}"/>
              </a:ext>
            </a:extLst>
          </p:cNvPr>
          <p:cNvSpPr>
            <a:spLocks noGrp="1"/>
          </p:cNvSpPr>
          <p:nvPr>
            <p:ph type="title"/>
          </p:nvPr>
        </p:nvSpPr>
        <p:spPr>
          <a:xfrm>
            <a:off x="581192" y="631064"/>
            <a:ext cx="11029616" cy="1326525"/>
          </a:xfrm>
        </p:spPr>
        <p:txBody>
          <a:bodyPr>
            <a:normAutofit/>
          </a:bodyPr>
          <a:lstStyle/>
          <a:p>
            <a:pPr algn="ctr"/>
            <a:r>
              <a:rPr lang="id-ID" sz="3200" dirty="0">
                <a:latin typeface="Metria" pitchFamily="2" charset="0"/>
              </a:rPr>
              <a:t>Struktur pemerintahan negara Indonesia </a:t>
            </a:r>
            <a:br>
              <a:rPr lang="en-ID" sz="3200" dirty="0">
                <a:latin typeface="Metria" pitchFamily="2" charset="0"/>
              </a:rPr>
            </a:br>
            <a:endParaRPr lang="en-ID" sz="3200" dirty="0">
              <a:latin typeface="Metria" pitchFamily="2" charset="0"/>
            </a:endParaRPr>
          </a:p>
        </p:txBody>
      </p:sp>
      <p:pic>
        <p:nvPicPr>
          <p:cNvPr id="4" name="Picture 3">
            <a:extLst>
              <a:ext uri="{FF2B5EF4-FFF2-40B4-BE49-F238E27FC236}">
                <a16:creationId xmlns:a16="http://schemas.microsoft.com/office/drawing/2014/main" id="{20D9E59A-025A-4AB8-A00B-A5EA4C0DE18E}"/>
              </a:ext>
            </a:extLst>
          </p:cNvPr>
          <p:cNvPicPr/>
          <p:nvPr/>
        </p:nvPicPr>
        <p:blipFill>
          <a:blip r:embed="rId2" cstate="print"/>
          <a:stretch>
            <a:fillRect/>
          </a:stretch>
        </p:blipFill>
        <p:spPr>
          <a:xfrm>
            <a:off x="636871" y="2197432"/>
            <a:ext cx="10918258" cy="4269347"/>
          </a:xfrm>
          <a:prstGeom prst="rect">
            <a:avLst/>
          </a:prstGeom>
        </p:spPr>
      </p:pic>
    </p:spTree>
    <p:extLst>
      <p:ext uri="{BB962C8B-B14F-4D97-AF65-F5344CB8AC3E}">
        <p14:creationId xmlns:p14="http://schemas.microsoft.com/office/powerpoint/2010/main" val="311664100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A86BD8-5AF1-47CC-896C-DE87DB5BC37A}"/>
              </a:ext>
            </a:extLst>
          </p:cNvPr>
          <p:cNvSpPr>
            <a:spLocks noGrp="1"/>
          </p:cNvSpPr>
          <p:nvPr>
            <p:ph type="body" sz="half" idx="2"/>
          </p:nvPr>
        </p:nvSpPr>
        <p:spPr>
          <a:xfrm>
            <a:off x="3161005" y="5468591"/>
            <a:ext cx="5869987" cy="689515"/>
          </a:xfrm>
        </p:spPr>
        <p:txBody>
          <a:bodyPr>
            <a:normAutofit lnSpcReduction="10000"/>
          </a:bodyPr>
          <a:lstStyle/>
          <a:p>
            <a:pPr algn="ctr"/>
            <a:r>
              <a:rPr lang="en-US" sz="4000" dirty="0" err="1">
                <a:latin typeface="Explore" panose="02000500000000000000" pitchFamily="2" charset="0"/>
              </a:rPr>
              <a:t>Sekian</a:t>
            </a:r>
            <a:r>
              <a:rPr lang="en-US" sz="4000" dirty="0">
                <a:latin typeface="Explore" panose="02000500000000000000" pitchFamily="2" charset="0"/>
              </a:rPr>
              <a:t> dan </a:t>
            </a:r>
            <a:r>
              <a:rPr lang="en-US" sz="4000" dirty="0" err="1">
                <a:latin typeface="Explore" panose="02000500000000000000" pitchFamily="2" charset="0"/>
              </a:rPr>
              <a:t>Terimakasih</a:t>
            </a:r>
            <a:endParaRPr lang="en-ID" sz="4000" dirty="0">
              <a:latin typeface="Explore" panose="02000500000000000000" pitchFamily="2" charset="0"/>
            </a:endParaRPr>
          </a:p>
        </p:txBody>
      </p:sp>
      <p:pic>
        <p:nvPicPr>
          <p:cNvPr id="11" name="Content Placeholder 10">
            <a:extLst>
              <a:ext uri="{FF2B5EF4-FFF2-40B4-BE49-F238E27FC236}">
                <a16:creationId xmlns:a16="http://schemas.microsoft.com/office/drawing/2014/main" id="{C2628A92-9A86-497C-9AE0-59243C020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757" y="899410"/>
            <a:ext cx="11236561" cy="4064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193091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BC44-28D2-46C0-A6ED-0F38EE579AF9}"/>
              </a:ext>
            </a:extLst>
          </p:cNvPr>
          <p:cNvSpPr>
            <a:spLocks noGrp="1"/>
          </p:cNvSpPr>
          <p:nvPr>
            <p:ph type="title"/>
          </p:nvPr>
        </p:nvSpPr>
        <p:spPr>
          <a:xfrm>
            <a:off x="581191" y="999201"/>
            <a:ext cx="11029616" cy="479583"/>
          </a:xfrm>
        </p:spPr>
        <p:txBody>
          <a:bodyPr>
            <a:normAutofit fontScale="90000"/>
          </a:bodyPr>
          <a:lstStyle/>
          <a:p>
            <a:pPr algn="ctr"/>
            <a:r>
              <a:rPr lang="en-US" sz="4400" dirty="0" err="1">
                <a:latin typeface="Metria" pitchFamily="2" charset="0"/>
              </a:rPr>
              <a:t>Konstitusi</a:t>
            </a:r>
            <a:endParaRPr lang="en-ID" sz="4400" dirty="0">
              <a:latin typeface="Metria" pitchFamily="2" charset="0"/>
            </a:endParaRPr>
          </a:p>
        </p:txBody>
      </p:sp>
      <p:sp>
        <p:nvSpPr>
          <p:cNvPr id="3" name="Content Placeholder 2">
            <a:extLst>
              <a:ext uri="{FF2B5EF4-FFF2-40B4-BE49-F238E27FC236}">
                <a16:creationId xmlns:a16="http://schemas.microsoft.com/office/drawing/2014/main" id="{8A365E41-4A10-4B36-89C1-AED5C625D233}"/>
              </a:ext>
            </a:extLst>
          </p:cNvPr>
          <p:cNvSpPr>
            <a:spLocks noGrp="1"/>
          </p:cNvSpPr>
          <p:nvPr>
            <p:ph idx="1"/>
          </p:nvPr>
        </p:nvSpPr>
        <p:spPr/>
        <p:txBody>
          <a:bodyPr>
            <a:noAutofit/>
          </a:bodyPr>
          <a:lstStyle/>
          <a:p>
            <a:pPr algn="just"/>
            <a:r>
              <a:rPr lang="id-ID" sz="2200" dirty="0"/>
              <a:t>konstitusi berasal dari bahasa Inggris yaitu “Constitution”, dan berasal dari bahasa Belanda “constitutie”. Dalam bahasa latin (contitutio,constituere), sedangkan dalam bahasa Prancis yaitu “constiture”. Dalam bahasa Jerman yaitu “vertassung, konstitution”, sedangkan dalam ketatanegaraan RI diartikan sama dengan Undang – undang dasar. </a:t>
            </a:r>
            <a:endParaRPr lang="en-US" sz="2200" dirty="0"/>
          </a:p>
          <a:p>
            <a:pPr algn="just"/>
            <a:r>
              <a:rPr lang="id-ID" sz="2200" dirty="0"/>
              <a:t>Konstitusi / UUD dapat diartikan peraturan dasar yang memuat ketentuan – ketentuan pokok dan menjadi satu sumber perundang- undangan. </a:t>
            </a:r>
            <a:endParaRPr lang="en-US" sz="2200" dirty="0"/>
          </a:p>
          <a:p>
            <a:pPr algn="just"/>
            <a:r>
              <a:rPr lang="id-ID" sz="2200" dirty="0"/>
              <a:t>Konstitusi adalah keseluruhan peraturan baik yang tertulis maupun tidak tertulis yang mengatur secara mengikat cara suatu pemerintahan diselenggarakan dalam suatu masyarakat negara</a:t>
            </a:r>
            <a:r>
              <a:rPr lang="id-ID" sz="2200" b="1" dirty="0"/>
              <a:t>	</a:t>
            </a:r>
            <a:endParaRPr lang="en-ID" sz="2200" dirty="0"/>
          </a:p>
        </p:txBody>
      </p:sp>
    </p:spTree>
    <p:extLst>
      <p:ext uri="{BB962C8B-B14F-4D97-AF65-F5344CB8AC3E}">
        <p14:creationId xmlns:p14="http://schemas.microsoft.com/office/powerpoint/2010/main" val="14556999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6C74-AE55-4FDD-927A-3207604959FB}"/>
              </a:ext>
            </a:extLst>
          </p:cNvPr>
          <p:cNvSpPr>
            <a:spLocks noGrp="1"/>
          </p:cNvSpPr>
          <p:nvPr>
            <p:ph type="title"/>
          </p:nvPr>
        </p:nvSpPr>
        <p:spPr>
          <a:xfrm>
            <a:off x="3338596" y="837127"/>
            <a:ext cx="5514808" cy="608372"/>
          </a:xfrm>
        </p:spPr>
        <p:txBody>
          <a:bodyPr>
            <a:normAutofit fontScale="90000"/>
          </a:bodyPr>
          <a:lstStyle/>
          <a:p>
            <a:pPr algn="ctr"/>
            <a:r>
              <a:rPr lang="en-US" sz="4400" dirty="0" err="1">
                <a:latin typeface="Metria" pitchFamily="2" charset="0"/>
              </a:rPr>
              <a:t>Fungsi</a:t>
            </a:r>
            <a:r>
              <a:rPr lang="en-US" sz="4400" dirty="0">
                <a:latin typeface="Metria" pitchFamily="2" charset="0"/>
              </a:rPr>
              <a:t> dan </a:t>
            </a:r>
            <a:r>
              <a:rPr lang="en-US" sz="4400" dirty="0" err="1">
                <a:latin typeface="Metria" pitchFamily="2" charset="0"/>
              </a:rPr>
              <a:t>Tujuan</a:t>
            </a:r>
            <a:r>
              <a:rPr lang="en-US" sz="4400" dirty="0">
                <a:latin typeface="Metria" pitchFamily="2" charset="0"/>
              </a:rPr>
              <a:t> </a:t>
            </a:r>
            <a:endParaRPr lang="en-ID" sz="4400" dirty="0">
              <a:latin typeface="Metria" pitchFamily="2" charset="0"/>
            </a:endParaRPr>
          </a:p>
        </p:txBody>
      </p:sp>
      <p:sp>
        <p:nvSpPr>
          <p:cNvPr id="3" name="Content Placeholder 2">
            <a:extLst>
              <a:ext uri="{FF2B5EF4-FFF2-40B4-BE49-F238E27FC236}">
                <a16:creationId xmlns:a16="http://schemas.microsoft.com/office/drawing/2014/main" id="{F04D66A1-D7B8-449C-9B5D-48ADD2F603AB}"/>
              </a:ext>
            </a:extLst>
          </p:cNvPr>
          <p:cNvSpPr>
            <a:spLocks noGrp="1"/>
          </p:cNvSpPr>
          <p:nvPr>
            <p:ph idx="1"/>
          </p:nvPr>
        </p:nvSpPr>
        <p:spPr>
          <a:xfrm>
            <a:off x="416300" y="2758190"/>
            <a:ext cx="5514808" cy="3584292"/>
          </a:xfrm>
        </p:spPr>
        <p:txBody>
          <a:bodyPr>
            <a:noAutofit/>
          </a:bodyPr>
          <a:lstStyle/>
          <a:p>
            <a:pPr marL="0" indent="0" algn="just">
              <a:buNone/>
            </a:pPr>
            <a:r>
              <a:rPr lang="en-US" sz="1900" dirty="0" err="1"/>
              <a:t>Fungsi</a:t>
            </a:r>
            <a:r>
              <a:rPr lang="en-US" sz="1900" dirty="0"/>
              <a:t> </a:t>
            </a:r>
            <a:r>
              <a:rPr lang="en-US" sz="1900" dirty="0" err="1"/>
              <a:t>Konstitusi</a:t>
            </a:r>
            <a:endParaRPr lang="en-US" sz="1900" dirty="0"/>
          </a:p>
          <a:p>
            <a:pPr marL="342900" lvl="0" indent="-342900" algn="just" fontAlgn="base">
              <a:buFont typeface="+mj-lt"/>
              <a:buAutoNum type="arabicPeriod"/>
            </a:pPr>
            <a:r>
              <a:rPr lang="id-ID" sz="1900" dirty="0"/>
              <a:t>Membatasi atau mengendalikan kekuasaan penguasa agar dalam menjalankan kekuasaannya tidak sewenang-wenang terhadap rakyatnya; </a:t>
            </a:r>
            <a:endParaRPr lang="en-ID" sz="1900" dirty="0"/>
          </a:p>
          <a:p>
            <a:pPr marL="342900" lvl="0" indent="-342900" algn="just" fontAlgn="base">
              <a:buFont typeface="+mj-lt"/>
              <a:buAutoNum type="arabicPeriod"/>
            </a:pPr>
            <a:r>
              <a:rPr lang="id-ID" sz="1900" dirty="0"/>
              <a:t>Memberi suatu rangka dasar hukum bagi perubahan masyarakat yang dicitacitakan tahap berikutnya; </a:t>
            </a:r>
            <a:endParaRPr lang="en-ID" sz="1900" dirty="0"/>
          </a:p>
          <a:p>
            <a:pPr marL="342900" lvl="0" indent="-342900" algn="just" fontAlgn="base">
              <a:buFont typeface="+mj-lt"/>
              <a:buAutoNum type="arabicPeriod"/>
            </a:pPr>
            <a:r>
              <a:rPr lang="id-ID" sz="1900" dirty="0"/>
              <a:t>Dijadikan landasan penyelenggaraan negara menurut suatu sistem ketatanegaraan tertentu yang dijunjung tinggi oleh semua warga negaranya; </a:t>
            </a:r>
            <a:endParaRPr lang="en-ID" sz="1900" dirty="0"/>
          </a:p>
          <a:p>
            <a:pPr marL="342900" lvl="0" indent="-342900" algn="just" fontAlgn="base">
              <a:buFont typeface="+mj-lt"/>
              <a:buAutoNum type="arabicPeriod"/>
            </a:pPr>
            <a:r>
              <a:rPr lang="id-ID" sz="1900" dirty="0"/>
              <a:t>Menjamin hak-hak asasi warga negara.</a:t>
            </a:r>
            <a:endParaRPr lang="en-ID" sz="1900" dirty="0"/>
          </a:p>
          <a:p>
            <a:pPr marL="342900" indent="-342900" algn="just">
              <a:buFont typeface="+mj-lt"/>
              <a:buAutoNum type="arabicPeriod"/>
            </a:pPr>
            <a:endParaRPr lang="en-US" sz="1900" dirty="0"/>
          </a:p>
          <a:p>
            <a:pPr marL="342900" indent="-342900" algn="just">
              <a:buFont typeface="+mj-lt"/>
              <a:buAutoNum type="arabicPeriod"/>
            </a:pPr>
            <a:endParaRPr lang="en-ID" sz="1900" dirty="0"/>
          </a:p>
        </p:txBody>
      </p:sp>
      <p:sp>
        <p:nvSpPr>
          <p:cNvPr id="4" name="Content Placeholder 2">
            <a:extLst>
              <a:ext uri="{FF2B5EF4-FFF2-40B4-BE49-F238E27FC236}">
                <a16:creationId xmlns:a16="http://schemas.microsoft.com/office/drawing/2014/main" id="{30A0E154-3268-4AF2-9BEB-BFA4190475F0}"/>
              </a:ext>
            </a:extLst>
          </p:cNvPr>
          <p:cNvSpPr txBox="1">
            <a:spLocks/>
          </p:cNvSpPr>
          <p:nvPr/>
        </p:nvSpPr>
        <p:spPr>
          <a:xfrm>
            <a:off x="6260894" y="2166968"/>
            <a:ext cx="5514808" cy="552298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sz="1900" dirty="0" err="1"/>
              <a:t>Tujuan</a:t>
            </a:r>
            <a:r>
              <a:rPr lang="en-US" sz="1900" dirty="0"/>
              <a:t> </a:t>
            </a:r>
            <a:r>
              <a:rPr lang="en-US" sz="1900" dirty="0" err="1"/>
              <a:t>Konstitusi</a:t>
            </a:r>
            <a:endParaRPr lang="en-US" sz="1900" dirty="0"/>
          </a:p>
          <a:p>
            <a:pPr marL="342900" indent="-342900" algn="just" fontAlgn="base">
              <a:buFont typeface="+mj-lt"/>
              <a:buAutoNum type="arabicPeriod"/>
            </a:pPr>
            <a:r>
              <a:rPr lang="id-ID" sz="1900" dirty="0"/>
              <a:t>Membatasi kekuasaan penguasa agar tidak bertindak sewenang – wenang. Hal ini dimaksudkan apabila tanpa membatasi kekuasaan penguasa, dikhawatirkan konstitusi tidak akan berjalan dengan baik dan bisa saja kekuasaan penguasa akan merajalela dan bisa merugikan rakyat banyak. </a:t>
            </a:r>
            <a:endParaRPr lang="en-ID" sz="1900" dirty="0"/>
          </a:p>
          <a:p>
            <a:pPr marL="342900" indent="-342900" algn="just" fontAlgn="base">
              <a:buFont typeface="+mj-lt"/>
              <a:buAutoNum type="arabicPeriod"/>
            </a:pPr>
            <a:r>
              <a:rPr lang="id-ID" sz="1900" dirty="0"/>
              <a:t>Melindungi HAM, maksudnya setiap penguasa berhak menghormati HAM orang lain dan hak Tujuan memperoleh perlindungan hukum dalam hal melaksanakan haknya. </a:t>
            </a:r>
            <a:endParaRPr lang="en-ID" sz="1900" dirty="0"/>
          </a:p>
          <a:p>
            <a:pPr marL="342900" indent="-342900" algn="just" fontAlgn="base">
              <a:buFont typeface="+mj-lt"/>
              <a:buAutoNum type="arabicPeriod"/>
            </a:pPr>
            <a:r>
              <a:rPr lang="id-ID" sz="1900" dirty="0"/>
              <a:t>Pedoman penyelenggaraan negara. Maksudnya tanpa adanya pedoman konstitusi negara kita tidak akan berdiri dengan kokoh</a:t>
            </a:r>
            <a:endParaRPr lang="en-ID" sz="1900" dirty="0"/>
          </a:p>
          <a:p>
            <a:pPr marL="342900" indent="-342900" algn="just">
              <a:buFont typeface="+mj-lt"/>
              <a:buAutoNum type="arabicPeriod"/>
            </a:pPr>
            <a:endParaRPr lang="en-US" sz="1900" dirty="0"/>
          </a:p>
          <a:p>
            <a:pPr marL="342900" indent="-342900" algn="just">
              <a:buFont typeface="+mj-lt"/>
              <a:buAutoNum type="arabicPeriod"/>
            </a:pPr>
            <a:endParaRPr lang="en-ID" sz="1900" dirty="0"/>
          </a:p>
        </p:txBody>
      </p:sp>
    </p:spTree>
    <p:extLst>
      <p:ext uri="{BB962C8B-B14F-4D97-AF65-F5344CB8AC3E}">
        <p14:creationId xmlns:p14="http://schemas.microsoft.com/office/powerpoint/2010/main" val="1071796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500"/>
                                        <p:tgtEl>
                                          <p:spTgt spid="4">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B709-C9E5-4E4D-A69D-6207C617E323}"/>
              </a:ext>
            </a:extLst>
          </p:cNvPr>
          <p:cNvSpPr>
            <a:spLocks noGrp="1"/>
          </p:cNvSpPr>
          <p:nvPr>
            <p:ph type="title"/>
          </p:nvPr>
        </p:nvSpPr>
        <p:spPr>
          <a:xfrm>
            <a:off x="581192" y="999201"/>
            <a:ext cx="11029616" cy="549328"/>
          </a:xfrm>
        </p:spPr>
        <p:txBody>
          <a:bodyPr>
            <a:normAutofit fontScale="90000"/>
          </a:bodyPr>
          <a:lstStyle/>
          <a:p>
            <a:pPr algn="ctr"/>
            <a:r>
              <a:rPr lang="en-US" sz="4000" dirty="0" err="1">
                <a:latin typeface="Metria "/>
              </a:rPr>
              <a:t>Kedududkan</a:t>
            </a:r>
            <a:r>
              <a:rPr lang="en-US" sz="4400" dirty="0">
                <a:latin typeface="Metria "/>
              </a:rPr>
              <a:t> </a:t>
            </a:r>
            <a:r>
              <a:rPr lang="en-US" sz="4400" dirty="0" err="1">
                <a:latin typeface="Metria "/>
              </a:rPr>
              <a:t>Konstitusi</a:t>
            </a:r>
            <a:endParaRPr lang="en-ID" sz="4400" dirty="0">
              <a:latin typeface="Metria "/>
            </a:endParaRPr>
          </a:p>
        </p:txBody>
      </p:sp>
      <p:sp>
        <p:nvSpPr>
          <p:cNvPr id="3" name="Content Placeholder 2">
            <a:extLst>
              <a:ext uri="{FF2B5EF4-FFF2-40B4-BE49-F238E27FC236}">
                <a16:creationId xmlns:a16="http://schemas.microsoft.com/office/drawing/2014/main" id="{EAEECDB5-8357-4292-B19D-DA5F7582380F}"/>
              </a:ext>
            </a:extLst>
          </p:cNvPr>
          <p:cNvSpPr>
            <a:spLocks noGrp="1"/>
          </p:cNvSpPr>
          <p:nvPr>
            <p:ph idx="1"/>
          </p:nvPr>
        </p:nvSpPr>
        <p:spPr>
          <a:xfrm>
            <a:off x="581193" y="1918740"/>
            <a:ext cx="11029615" cy="4616971"/>
          </a:xfrm>
        </p:spPr>
        <p:txBody>
          <a:bodyPr>
            <a:noAutofit/>
          </a:bodyPr>
          <a:lstStyle/>
          <a:p>
            <a:pPr algn="just"/>
            <a:r>
              <a:rPr lang="id-ID" sz="2000" dirty="0"/>
              <a:t>Kedudukan konstitusi dalam berbangsa dan bernegara sangat penting karena menjadi suatu ukuran untuk mengetahui aturan pokok yang berlaku bagi penyelenggara negara ataupun masyarakat dalam suatu sistem ketatanegaraaan</a:t>
            </a:r>
            <a:r>
              <a:rPr lang="id-ID" sz="2000" b="1" dirty="0"/>
              <a:t>.</a:t>
            </a:r>
            <a:endParaRPr lang="en-US" sz="2000" b="1" dirty="0"/>
          </a:p>
          <a:p>
            <a:pPr algn="just"/>
            <a:r>
              <a:rPr lang="id-ID" sz="2000" dirty="0"/>
              <a:t>Kedudukan konstitusi/UUD yaitu:</a:t>
            </a:r>
            <a:endParaRPr lang="en-ID" sz="2000" dirty="0"/>
          </a:p>
          <a:p>
            <a:pPr marL="666900" lvl="1" indent="-342900" algn="just">
              <a:buFont typeface="+mj-lt"/>
              <a:buAutoNum type="arabicPeriod"/>
            </a:pPr>
            <a:r>
              <a:rPr lang="id-ID" sz="2000" dirty="0"/>
              <a:t>Dengan adanya UUD baik penguasa dapat mengetahui aturan / ketentuan pokok mendasar mengenai ketatanegaraan.</a:t>
            </a:r>
            <a:endParaRPr lang="en-ID" sz="2000" dirty="0"/>
          </a:p>
          <a:p>
            <a:pPr marL="666900" lvl="1" indent="-342900" algn="just">
              <a:buFont typeface="+mj-lt"/>
              <a:buAutoNum type="arabicPeriod"/>
            </a:pPr>
            <a:r>
              <a:rPr lang="id-ID" sz="2000" dirty="0"/>
              <a:t>Konstitusi sebagai hukum dasar dikarenakan dalam konstitusi terdapat aturan aturan pokok mengenai penyelenggaraan negara sebagai suatu badan dan lembaga pemerintahan yang memberikan kekuasaan serta adanya suatu bentuk dan prosedur penggunaan kekuasaan tersebut kepada badan-badan pemerintahan.</a:t>
            </a:r>
            <a:endParaRPr lang="en-ID" sz="2000" dirty="0"/>
          </a:p>
          <a:p>
            <a:pPr marL="666900" lvl="1" indent="-342900" algn="just">
              <a:buFont typeface="+mj-lt"/>
              <a:buAutoNum type="arabicPeriod"/>
            </a:pPr>
            <a:r>
              <a:rPr lang="id-ID" sz="2000" dirty="0"/>
              <a:t>Konstitusi sebagai hukum tertinggi dikarenakan konstitusi memunyai kedudukan lebih tinggi dibandingkan peraturan-peratuan lain yang ada dalam ketatanegaraan. </a:t>
            </a:r>
            <a:endParaRPr lang="en-ID" sz="2000" dirty="0"/>
          </a:p>
        </p:txBody>
      </p:sp>
    </p:spTree>
    <p:extLst>
      <p:ext uri="{BB962C8B-B14F-4D97-AF65-F5344CB8AC3E}">
        <p14:creationId xmlns:p14="http://schemas.microsoft.com/office/powerpoint/2010/main" val="31823003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3D7F-B646-495B-907F-EFA587292D03}"/>
              </a:ext>
            </a:extLst>
          </p:cNvPr>
          <p:cNvSpPr>
            <a:spLocks noGrp="1"/>
          </p:cNvSpPr>
          <p:nvPr>
            <p:ph type="title"/>
          </p:nvPr>
        </p:nvSpPr>
        <p:spPr>
          <a:xfrm>
            <a:off x="581191" y="993850"/>
            <a:ext cx="11029616" cy="562208"/>
          </a:xfrm>
        </p:spPr>
        <p:txBody>
          <a:bodyPr>
            <a:normAutofit fontScale="90000"/>
          </a:bodyPr>
          <a:lstStyle/>
          <a:p>
            <a:pPr algn="ctr"/>
            <a:r>
              <a:rPr lang="en-US" sz="4000" dirty="0" err="1">
                <a:latin typeface="Metria" pitchFamily="2" charset="0"/>
              </a:rPr>
              <a:t>Materi</a:t>
            </a:r>
            <a:r>
              <a:rPr lang="en-US" sz="4000" dirty="0">
                <a:latin typeface="Metria" pitchFamily="2" charset="0"/>
              </a:rPr>
              <a:t> </a:t>
            </a:r>
            <a:r>
              <a:rPr lang="en-US" sz="4000" dirty="0" err="1">
                <a:latin typeface="Metria" pitchFamily="2" charset="0"/>
              </a:rPr>
              <a:t>Konstitusi</a:t>
            </a:r>
            <a:endParaRPr lang="en-ID" sz="4000" dirty="0">
              <a:latin typeface="Metria" pitchFamily="2" charset="0"/>
            </a:endParaRPr>
          </a:p>
        </p:txBody>
      </p:sp>
      <p:sp>
        <p:nvSpPr>
          <p:cNvPr id="3" name="Content Placeholder 2">
            <a:extLst>
              <a:ext uri="{FF2B5EF4-FFF2-40B4-BE49-F238E27FC236}">
                <a16:creationId xmlns:a16="http://schemas.microsoft.com/office/drawing/2014/main" id="{276BAF87-954A-49FD-A24C-08399616FA69}"/>
              </a:ext>
            </a:extLst>
          </p:cNvPr>
          <p:cNvSpPr>
            <a:spLocks noGrp="1"/>
          </p:cNvSpPr>
          <p:nvPr>
            <p:ph idx="1"/>
          </p:nvPr>
        </p:nvSpPr>
        <p:spPr>
          <a:xfrm>
            <a:off x="581192" y="2266426"/>
            <a:ext cx="11029615" cy="4284698"/>
          </a:xfrm>
        </p:spPr>
        <p:txBody>
          <a:bodyPr>
            <a:normAutofit/>
          </a:bodyPr>
          <a:lstStyle/>
          <a:p>
            <a:pPr algn="just"/>
            <a:r>
              <a:rPr lang="id-ID" sz="2000" dirty="0"/>
              <a:t>Pada dasarnya ada dua macam sistem yang lazim digunakan dalam praktek ketatanegaraan di dunia dalam hal perubahan konstitusi. </a:t>
            </a:r>
            <a:r>
              <a:rPr lang="id-ID" sz="2000" b="1" dirty="0"/>
              <a:t>Sistem yang pertama </a:t>
            </a:r>
            <a:r>
              <a:rPr lang="id-ID" sz="2000" dirty="0"/>
              <a:t>adalah bahwa apabila suatu konstitusi diubah, maka yang akan berlaku adalah konstitusi yang berlaku secara keseluruhan (penggantian konstitusi). Sistem ini dianut oleh hampir semua negara di dunia. </a:t>
            </a:r>
            <a:r>
              <a:rPr lang="id-ID" sz="2000" b="1" dirty="0"/>
              <a:t>Sistem yang kedua</a:t>
            </a:r>
            <a:r>
              <a:rPr lang="id-ID" sz="2000" dirty="0"/>
              <a:t> ialah bahwa apabila suatu konstitusi diubah, maka konstitusi yang asli tetap berlaku. Perubahan terhadap konstitusi tersebut merupakan amandemen dari konstitusi yang asli tadi. Dengan perkataan lain, amandemen tersebut merupakan atau menjadi bagian dari konstitusinya. Sistem ini dianut oleh Amerika Serikat. </a:t>
            </a:r>
            <a:endParaRPr lang="en-ID" sz="2000" dirty="0"/>
          </a:p>
          <a:p>
            <a:pPr algn="just"/>
            <a:r>
              <a:rPr lang="id-ID" sz="2000" dirty="0"/>
              <a:t>Periode 18 Agustus 1945 – 27 Desember 1949</a:t>
            </a:r>
            <a:endParaRPr lang="en-ID" sz="2000" dirty="0"/>
          </a:p>
          <a:p>
            <a:pPr algn="just"/>
            <a:r>
              <a:rPr lang="en-US" sz="2000" dirty="0"/>
              <a:t>Pe</a:t>
            </a:r>
            <a:r>
              <a:rPr lang="id-ID" sz="2000" dirty="0"/>
              <a:t>riode 17 Agustus 1950 – 5 Juli 1959</a:t>
            </a:r>
            <a:endParaRPr lang="en-ID" sz="2000" dirty="0"/>
          </a:p>
          <a:p>
            <a:pPr algn="just"/>
            <a:r>
              <a:rPr lang="id-ID" sz="2000" dirty="0"/>
              <a:t>Periode 5 Juli 1959 – sekarang</a:t>
            </a:r>
            <a:endParaRPr lang="en-ID" sz="2000" dirty="0"/>
          </a:p>
          <a:p>
            <a:pPr marL="0" indent="0" algn="just">
              <a:buNone/>
            </a:pPr>
            <a:endParaRPr lang="en-ID" sz="2400" dirty="0"/>
          </a:p>
        </p:txBody>
      </p:sp>
    </p:spTree>
    <p:extLst>
      <p:ext uri="{BB962C8B-B14F-4D97-AF65-F5344CB8AC3E}">
        <p14:creationId xmlns:p14="http://schemas.microsoft.com/office/powerpoint/2010/main" val="1764474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803A-A405-47E4-B874-D0ACF21E7175}"/>
              </a:ext>
            </a:extLst>
          </p:cNvPr>
          <p:cNvSpPr>
            <a:spLocks noGrp="1"/>
          </p:cNvSpPr>
          <p:nvPr>
            <p:ph type="title"/>
          </p:nvPr>
        </p:nvSpPr>
        <p:spPr>
          <a:xfrm>
            <a:off x="581192" y="965582"/>
            <a:ext cx="11029616" cy="479584"/>
          </a:xfrm>
        </p:spPr>
        <p:txBody>
          <a:bodyPr>
            <a:normAutofit fontScale="90000"/>
          </a:bodyPr>
          <a:lstStyle/>
          <a:p>
            <a:pPr algn="ctr"/>
            <a:r>
              <a:rPr lang="en-US" sz="4000" dirty="0" err="1">
                <a:latin typeface="Metria "/>
              </a:rPr>
              <a:t>Jenis</a:t>
            </a:r>
            <a:r>
              <a:rPr lang="en-US" sz="4000" dirty="0">
                <a:latin typeface="Metria "/>
              </a:rPr>
              <a:t> – </a:t>
            </a:r>
            <a:r>
              <a:rPr lang="en-US" sz="4000" dirty="0" err="1">
                <a:latin typeface="Metria "/>
              </a:rPr>
              <a:t>jenis</a:t>
            </a:r>
            <a:r>
              <a:rPr lang="en-US" sz="4000" dirty="0">
                <a:latin typeface="Metria "/>
              </a:rPr>
              <a:t> </a:t>
            </a:r>
            <a:r>
              <a:rPr lang="en-US" sz="4000" dirty="0" err="1">
                <a:latin typeface="Metria "/>
              </a:rPr>
              <a:t>Konstitusi</a:t>
            </a:r>
            <a:endParaRPr lang="en-ID" sz="4000" dirty="0">
              <a:latin typeface="Metria "/>
            </a:endParaRPr>
          </a:p>
        </p:txBody>
      </p:sp>
      <p:sp>
        <p:nvSpPr>
          <p:cNvPr id="3" name="Content Placeholder 2">
            <a:extLst>
              <a:ext uri="{FF2B5EF4-FFF2-40B4-BE49-F238E27FC236}">
                <a16:creationId xmlns:a16="http://schemas.microsoft.com/office/drawing/2014/main" id="{DC85C226-D398-4E93-BC84-AB5D3C96F993}"/>
              </a:ext>
            </a:extLst>
          </p:cNvPr>
          <p:cNvSpPr>
            <a:spLocks noGrp="1"/>
          </p:cNvSpPr>
          <p:nvPr>
            <p:ph idx="1"/>
          </p:nvPr>
        </p:nvSpPr>
        <p:spPr>
          <a:xfrm>
            <a:off x="581192" y="2141859"/>
            <a:ext cx="6231732" cy="4452124"/>
          </a:xfrm>
        </p:spPr>
        <p:txBody>
          <a:bodyPr>
            <a:normAutofit/>
          </a:bodyPr>
          <a:lstStyle/>
          <a:p>
            <a:pPr marL="0" indent="0">
              <a:buNone/>
            </a:pPr>
            <a:r>
              <a:rPr lang="id-ID" b="1" dirty="0"/>
              <a:t>Jenis konstitusi terdiri dari dua macam</a:t>
            </a:r>
            <a:r>
              <a:rPr lang="en-US" b="1" dirty="0"/>
              <a:t>,</a:t>
            </a:r>
            <a:r>
              <a:rPr lang="id-ID" b="1" dirty="0"/>
              <a:t>diantaranya adalah :</a:t>
            </a:r>
            <a:endParaRPr lang="en-US" b="1" dirty="0"/>
          </a:p>
          <a:p>
            <a:pPr marL="342900" indent="-342900">
              <a:buFont typeface="+mj-lt"/>
              <a:buAutoNum type="arabicPeriod"/>
            </a:pPr>
            <a:r>
              <a:rPr lang="id-ID" dirty="0"/>
              <a:t>Konstitusi tertulis berupa naskah yang menjelaskan</a:t>
            </a:r>
            <a:r>
              <a:rPr lang="en-US" dirty="0"/>
              <a:t> </a:t>
            </a:r>
            <a:r>
              <a:rPr lang="id-ID" dirty="0"/>
              <a:t>kerangka dan tugas pokok dari badan pemerintahan dimana naskah tersebut turut menentukan cara kerja dari suatu badan pemerintahan. konstitusi ini disebut undang-undang dasar.</a:t>
            </a:r>
            <a:endParaRPr lang="en-ID" dirty="0"/>
          </a:p>
          <a:p>
            <a:pPr marL="342900" indent="-342900" algn="just">
              <a:buFont typeface="+mj-lt"/>
              <a:buAutoNum type="arabicPeriod"/>
            </a:pPr>
            <a:r>
              <a:rPr lang="id-ID" dirty="0"/>
              <a:t>Konstitusi tidak tertulis berupa suatu aturan tetapi tidak tertulis yang ada dan senantiasa dipelihara dalam praktik penyelenggaraan sistem kenegaraan. Konstitusi jenis ini biasa disebut sebagai konvensi. Syarat-syarat agar suatu konstitusi dapat disebut sebagai konvensi adalah konstitusi tersebut diakui dan digunakan berulang-ulang dalam praktik penyelenggaraan negara, tidak bertentangan dengan UUD 1945, dan memperhatikan pelaksanaan UUD 1945.</a:t>
            </a:r>
            <a:endParaRPr lang="en-ID" dirty="0"/>
          </a:p>
          <a:p>
            <a:endParaRPr lang="en-ID" dirty="0"/>
          </a:p>
        </p:txBody>
      </p:sp>
      <p:sp>
        <p:nvSpPr>
          <p:cNvPr id="5" name="Content Placeholder 2">
            <a:extLst>
              <a:ext uri="{FF2B5EF4-FFF2-40B4-BE49-F238E27FC236}">
                <a16:creationId xmlns:a16="http://schemas.microsoft.com/office/drawing/2014/main" id="{F815B454-F76E-4F28-9C44-A7A2EC7C0560}"/>
              </a:ext>
            </a:extLst>
          </p:cNvPr>
          <p:cNvSpPr txBox="1">
            <a:spLocks/>
          </p:cNvSpPr>
          <p:nvPr/>
        </p:nvSpPr>
        <p:spPr>
          <a:xfrm>
            <a:off x="7006107" y="2141859"/>
            <a:ext cx="4604701" cy="3270975"/>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d-ID" b="1" dirty="0"/>
              <a:t>Sedangkan secara teoritis, konstitusi dapat dibedakan menjadi dua, yaitu :</a:t>
            </a:r>
            <a:endParaRPr lang="en-ID" b="1" dirty="0"/>
          </a:p>
          <a:p>
            <a:pPr marL="342900" lvl="0" indent="-342900">
              <a:buFont typeface="+mj-lt"/>
              <a:buAutoNum type="arabicPeriod"/>
            </a:pPr>
            <a:r>
              <a:rPr lang="id-ID" dirty="0"/>
              <a:t>Konstitusi politik yang berisikan norma-norma dalam penyelenggaraan negara, hubungan rakyat dengan pemerintah, dan hubungan antar lembaga.</a:t>
            </a:r>
            <a:endParaRPr lang="en-ID" dirty="0"/>
          </a:p>
          <a:p>
            <a:pPr marL="342900" lvl="0" indent="-342900">
              <a:buFont typeface="+mj-lt"/>
              <a:buAutoNum type="arabicPeriod"/>
            </a:pPr>
            <a:r>
              <a:rPr lang="id-ID" dirty="0"/>
              <a:t>Konstitusi sosial yang mengandung cita-cita sosial bangsa, rumusan filosofis negara, sistem sosial, sistem ekonomi, dan sistem politik yang ingin dikembangkan oleh bangsa tersebut.</a:t>
            </a:r>
            <a:endParaRPr lang="en-ID" dirty="0"/>
          </a:p>
        </p:txBody>
      </p:sp>
    </p:spTree>
    <p:extLst>
      <p:ext uri="{BB962C8B-B14F-4D97-AF65-F5344CB8AC3E}">
        <p14:creationId xmlns:p14="http://schemas.microsoft.com/office/powerpoint/2010/main" val="1306271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29561-230D-4915-9E9E-886BE1C5C891}"/>
              </a:ext>
            </a:extLst>
          </p:cNvPr>
          <p:cNvSpPr/>
          <p:nvPr/>
        </p:nvSpPr>
        <p:spPr>
          <a:xfrm>
            <a:off x="476518" y="695458"/>
            <a:ext cx="4932609" cy="695460"/>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a:latin typeface="Metria "/>
              </a:rPr>
              <a:t>Unsur-unsur Konstitusi</a:t>
            </a:r>
            <a:endParaRPr lang="en-ID" sz="2400" dirty="0">
              <a:latin typeface="Metria "/>
            </a:endParaRPr>
          </a:p>
        </p:txBody>
      </p:sp>
      <p:sp>
        <p:nvSpPr>
          <p:cNvPr id="6" name="Rectangle 5">
            <a:extLst>
              <a:ext uri="{FF2B5EF4-FFF2-40B4-BE49-F238E27FC236}">
                <a16:creationId xmlns:a16="http://schemas.microsoft.com/office/drawing/2014/main" id="{A403D2F3-307E-4CB2-8A1C-4592E128C215}"/>
              </a:ext>
            </a:extLst>
          </p:cNvPr>
          <p:cNvSpPr/>
          <p:nvPr/>
        </p:nvSpPr>
        <p:spPr>
          <a:xfrm>
            <a:off x="6096000" y="695458"/>
            <a:ext cx="5383369" cy="695460"/>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r>
              <a:rPr lang="id-ID" sz="2400" b="1" dirty="0">
                <a:latin typeface="Metria "/>
              </a:rPr>
              <a:t>Sifat Konstitusi</a:t>
            </a:r>
            <a:endParaRPr lang="en-ID" sz="2400" dirty="0">
              <a:latin typeface="Metria "/>
            </a:endParaRPr>
          </a:p>
        </p:txBody>
      </p:sp>
      <p:sp>
        <p:nvSpPr>
          <p:cNvPr id="8" name="Content Placeholder 2">
            <a:extLst>
              <a:ext uri="{FF2B5EF4-FFF2-40B4-BE49-F238E27FC236}">
                <a16:creationId xmlns:a16="http://schemas.microsoft.com/office/drawing/2014/main" id="{B59A7598-24B4-43C7-AA68-E9FE8650C623}"/>
              </a:ext>
            </a:extLst>
          </p:cNvPr>
          <p:cNvSpPr txBox="1">
            <a:spLocks/>
          </p:cNvSpPr>
          <p:nvPr/>
        </p:nvSpPr>
        <p:spPr>
          <a:xfrm>
            <a:off x="581192" y="1710418"/>
            <a:ext cx="4827935" cy="4452124"/>
          </a:xfrm>
          <a:prstGeom prst="rect">
            <a:avLst/>
          </a:prstGeom>
        </p:spPr>
        <p:txBody>
          <a:bodyP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fontAlgn="base">
              <a:buNone/>
            </a:pPr>
            <a:r>
              <a:rPr lang="id-ID" sz="2000" dirty="0"/>
              <a:t>Menurut seorang ahli bernama Lohman, unsur-unsur yang harus ada dalam konstitusi adalah :</a:t>
            </a:r>
            <a:endParaRPr lang="en-ID" sz="2000" dirty="0"/>
          </a:p>
          <a:p>
            <a:pPr marL="342900" lvl="0" indent="-342900" algn="just" fontAlgn="base">
              <a:buFont typeface="+mj-lt"/>
              <a:buAutoNum type="arabicPeriod"/>
            </a:pPr>
            <a:r>
              <a:rPr lang="id-ID" sz="2000" dirty="0"/>
              <a:t>Konstitusi sebagai suatu perwujudan kontak sosial dimana konstitusi menjadi sebuah perjanjian yang lahir dari kesepakatan antara warga negara dengan Pemerintah.</a:t>
            </a:r>
            <a:endParaRPr lang="en-ID" sz="2000" dirty="0"/>
          </a:p>
          <a:p>
            <a:pPr marL="342900" lvl="0" indent="-342900" algn="just" fontAlgn="base">
              <a:buFont typeface="+mj-lt"/>
              <a:buAutoNum type="arabicPeriod"/>
            </a:pPr>
            <a:r>
              <a:rPr lang="id-ID" sz="2000" dirty="0"/>
              <a:t>Konstitusi </a:t>
            </a:r>
            <a:r>
              <a:rPr lang="id-ID" sz="2400" dirty="0"/>
              <a:t>sebagai</a:t>
            </a:r>
            <a:r>
              <a:rPr lang="id-ID" sz="2000" dirty="0"/>
              <a:t> penjamin hak asasi manusia yang menjadi penentu hak dan juga kewajiban warga negara dan badan pemerintah.</a:t>
            </a:r>
            <a:endParaRPr lang="en-ID" sz="2000" dirty="0"/>
          </a:p>
          <a:p>
            <a:pPr marL="342900" lvl="0" indent="-342900" algn="just" fontAlgn="base">
              <a:buFont typeface="+mj-lt"/>
              <a:buAutoNum type="arabicPeriod"/>
            </a:pPr>
            <a:r>
              <a:rPr lang="id-ID" sz="2000" dirty="0"/>
              <a:t>Konstitusi sebagai forma regiments yang merupakan kerangka pembanguan dari pemerintah.</a:t>
            </a:r>
            <a:endParaRPr lang="en-ID" sz="2000" dirty="0"/>
          </a:p>
        </p:txBody>
      </p:sp>
      <p:sp>
        <p:nvSpPr>
          <p:cNvPr id="9" name="Content Placeholder 2">
            <a:extLst>
              <a:ext uri="{FF2B5EF4-FFF2-40B4-BE49-F238E27FC236}">
                <a16:creationId xmlns:a16="http://schemas.microsoft.com/office/drawing/2014/main" id="{E5ACB91D-7B05-4F37-A4C5-2C1CAEAB546C}"/>
              </a:ext>
            </a:extLst>
          </p:cNvPr>
          <p:cNvSpPr txBox="1">
            <a:spLocks/>
          </p:cNvSpPr>
          <p:nvPr/>
        </p:nvSpPr>
        <p:spPr>
          <a:xfrm>
            <a:off x="6096000" y="1710417"/>
            <a:ext cx="5383369" cy="4793413"/>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fontAlgn="base">
              <a:buNone/>
            </a:pPr>
            <a:r>
              <a:rPr lang="id-ID" sz="2000" dirty="0"/>
              <a:t>Menurut pendapat dari C.F. Strong, suatu konstitusi dapat bersifat kaku dan juga dapat bersifat supel tergantung dari apakah prosedur untuk mengubah konstitusi tersebut sudah sama dengan prosedur membuat undang-undang dari negara yang bersangkutan ataukah belum. Berdasarkan hal tersebut, sifat dari konstitusi dapat dibedakan menjadi dua, yaitu :</a:t>
            </a:r>
            <a:endParaRPr lang="en-ID" sz="2000" dirty="0"/>
          </a:p>
          <a:p>
            <a:pPr marL="342900" lvl="0" indent="-342900" algn="just" fontAlgn="base">
              <a:buFont typeface="+mj-lt"/>
              <a:buAutoNum type="arabicPeriod"/>
            </a:pPr>
            <a:r>
              <a:rPr lang="id-ID" sz="2000" b="1" dirty="0"/>
              <a:t>Konstitusi yang sifatnya kaku atau rigid</a:t>
            </a:r>
            <a:r>
              <a:rPr lang="id-ID" sz="2000" dirty="0"/>
              <a:t>, yang hanya dapat diubah melalui prosedur berbeda dengan prosedur membuat undang-undang pada negara yang bersangkutan.</a:t>
            </a:r>
            <a:endParaRPr lang="en-ID" sz="2000" dirty="0"/>
          </a:p>
          <a:p>
            <a:pPr marL="342900" lvl="0" indent="-342900" algn="just" fontAlgn="base">
              <a:buFont typeface="+mj-lt"/>
              <a:buAutoNum type="arabicPeriod"/>
            </a:pPr>
            <a:r>
              <a:rPr lang="id-ID" sz="2000" b="1" dirty="0"/>
              <a:t>Konstitusi yang sifatnya supel atau flexibel </a:t>
            </a:r>
            <a:r>
              <a:rPr lang="id-ID" sz="2000" dirty="0"/>
              <a:t>dimana konstitusi dapat diubah melalui sebuah prosedur yang sama dengan prosedur membuat undang-undang pada negara yang bersangkutan.</a:t>
            </a:r>
            <a:endParaRPr lang="en-ID" sz="2000" dirty="0"/>
          </a:p>
        </p:txBody>
      </p:sp>
    </p:spTree>
    <p:extLst>
      <p:ext uri="{BB962C8B-B14F-4D97-AF65-F5344CB8AC3E}">
        <p14:creationId xmlns:p14="http://schemas.microsoft.com/office/powerpoint/2010/main" val="21265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500"/>
                                        <p:tgtEl>
                                          <p:spTgt spid="8">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500"/>
                                        <p:tgtEl>
                                          <p:spTgt spid="9">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fade">
                                      <p:cBhvr>
                                        <p:cTn id="3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A7AB-5EA1-4B56-A427-FE05D06224F1}"/>
              </a:ext>
            </a:extLst>
          </p:cNvPr>
          <p:cNvSpPr>
            <a:spLocks noGrp="1"/>
          </p:cNvSpPr>
          <p:nvPr>
            <p:ph type="title"/>
          </p:nvPr>
        </p:nvSpPr>
        <p:spPr>
          <a:xfrm>
            <a:off x="581192" y="999201"/>
            <a:ext cx="11029616" cy="569736"/>
          </a:xfrm>
        </p:spPr>
        <p:txBody>
          <a:bodyPr>
            <a:noAutofit/>
          </a:bodyPr>
          <a:lstStyle/>
          <a:p>
            <a:pPr algn="ctr"/>
            <a:r>
              <a:rPr lang="en-US" sz="4000" dirty="0">
                <a:latin typeface="Metria "/>
              </a:rPr>
              <a:t>Nilai </a:t>
            </a:r>
            <a:r>
              <a:rPr lang="en-US" sz="4000" dirty="0" err="1">
                <a:latin typeface="Metria "/>
              </a:rPr>
              <a:t>Konstitusi</a:t>
            </a:r>
            <a:endParaRPr lang="en-ID" sz="4000" dirty="0">
              <a:latin typeface="Metria "/>
            </a:endParaRPr>
          </a:p>
        </p:txBody>
      </p:sp>
      <p:sp>
        <p:nvSpPr>
          <p:cNvPr id="3" name="Content Placeholder 2">
            <a:extLst>
              <a:ext uri="{FF2B5EF4-FFF2-40B4-BE49-F238E27FC236}">
                <a16:creationId xmlns:a16="http://schemas.microsoft.com/office/drawing/2014/main" id="{2F59A266-B695-4DD2-975F-E8BCD23E4D80}"/>
              </a:ext>
            </a:extLst>
          </p:cNvPr>
          <p:cNvSpPr>
            <a:spLocks noGrp="1"/>
          </p:cNvSpPr>
          <p:nvPr>
            <p:ph idx="1"/>
          </p:nvPr>
        </p:nvSpPr>
        <p:spPr>
          <a:xfrm>
            <a:off x="581193" y="2335042"/>
            <a:ext cx="11029615" cy="3975606"/>
          </a:xfrm>
        </p:spPr>
        <p:txBody>
          <a:bodyPr>
            <a:normAutofit/>
          </a:bodyPr>
          <a:lstStyle/>
          <a:p>
            <a:pPr marL="342900" indent="-342900" algn="just">
              <a:buFont typeface="+mj-lt"/>
              <a:buAutoNum type="arabicPeriod"/>
            </a:pPr>
            <a:r>
              <a:rPr lang="id-ID" sz="2000" dirty="0"/>
              <a:t>Nilai normatif adalah suatu konstitusi yang resmi diterima oleh suatu bangsa dan bagi mereka konstitusi itu tidak hanya berlaku dalam arti hukum (legal), tetapi juga nyata berlaku dalam masyarakat dalam arti berlaku efektif dan Nilai dilaksanakan secara murni dan konsekuen. </a:t>
            </a:r>
            <a:endParaRPr lang="en-ID" sz="2000" dirty="0"/>
          </a:p>
          <a:p>
            <a:pPr marL="342900" indent="-342900" algn="just">
              <a:buFont typeface="+mj-lt"/>
              <a:buAutoNum type="arabicPeriod"/>
            </a:pPr>
            <a:r>
              <a:rPr lang="id-ID" sz="2000" dirty="0"/>
              <a:t>Nilai nominal adalah suatu konstitusi yang menurut hukum tetaplah berlaku, tetapi tidak sempurna. Ketidaksempurnaan itu disebabkan pasal – pasal tertentu tidak berlaku / tidak seluruh pasal – pasal yang terdapat dalam UUD itu berlaku bagi seluruh wilayah negara. </a:t>
            </a:r>
            <a:endParaRPr lang="en-ID" sz="2000" dirty="0"/>
          </a:p>
          <a:p>
            <a:pPr marL="342900" indent="-342900" algn="just">
              <a:buFont typeface="+mj-lt"/>
              <a:buAutoNum type="arabicPeriod"/>
            </a:pPr>
            <a:r>
              <a:rPr lang="id-ID" sz="2000" dirty="0"/>
              <a:t>Nilai semantik adalah suatu konstitusi yang berlaku hanya untuk kepentingan penguasa saja. Dalam memobilisasi kekuasaan, penguasa menggunakan konstitusi sebagai alat untuk melaksanakan kekuasaan politik.</a:t>
            </a:r>
            <a:endParaRPr lang="en-ID" sz="2000" dirty="0"/>
          </a:p>
          <a:p>
            <a:pPr marL="0" indent="0" algn="just">
              <a:buNone/>
            </a:pPr>
            <a:endParaRPr lang="en-ID" sz="2000" dirty="0"/>
          </a:p>
        </p:txBody>
      </p:sp>
    </p:spTree>
    <p:extLst>
      <p:ext uri="{BB962C8B-B14F-4D97-AF65-F5344CB8AC3E}">
        <p14:creationId xmlns:p14="http://schemas.microsoft.com/office/powerpoint/2010/main" val="2369705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0C13-8713-46FA-B9BC-E4B40D22CBCE}"/>
              </a:ext>
            </a:extLst>
          </p:cNvPr>
          <p:cNvSpPr>
            <a:spLocks noGrp="1"/>
          </p:cNvSpPr>
          <p:nvPr>
            <p:ph type="title"/>
          </p:nvPr>
        </p:nvSpPr>
        <p:spPr>
          <a:xfrm>
            <a:off x="581191" y="999201"/>
            <a:ext cx="11029616" cy="505342"/>
          </a:xfrm>
        </p:spPr>
        <p:txBody>
          <a:bodyPr>
            <a:normAutofit fontScale="90000"/>
          </a:bodyPr>
          <a:lstStyle/>
          <a:p>
            <a:pPr algn="ctr"/>
            <a:r>
              <a:rPr lang="en-US" sz="4000" dirty="0" err="1">
                <a:latin typeface="Metria "/>
              </a:rPr>
              <a:t>Sisitem</a:t>
            </a:r>
            <a:r>
              <a:rPr lang="en-US" sz="4000" dirty="0">
                <a:latin typeface="Metria "/>
              </a:rPr>
              <a:t> </a:t>
            </a:r>
            <a:r>
              <a:rPr lang="en-US" sz="4000" dirty="0" err="1">
                <a:latin typeface="Metria "/>
              </a:rPr>
              <a:t>Ketatanegaraan</a:t>
            </a:r>
            <a:endParaRPr lang="en-ID" sz="4000" dirty="0">
              <a:latin typeface="Metria "/>
            </a:endParaRPr>
          </a:p>
        </p:txBody>
      </p:sp>
      <p:sp>
        <p:nvSpPr>
          <p:cNvPr id="3" name="Content Placeholder 2">
            <a:extLst>
              <a:ext uri="{FF2B5EF4-FFF2-40B4-BE49-F238E27FC236}">
                <a16:creationId xmlns:a16="http://schemas.microsoft.com/office/drawing/2014/main" id="{74EE3769-90CD-4686-8E42-BD141B6F5475}"/>
              </a:ext>
            </a:extLst>
          </p:cNvPr>
          <p:cNvSpPr>
            <a:spLocks noGrp="1"/>
          </p:cNvSpPr>
          <p:nvPr>
            <p:ph idx="1"/>
          </p:nvPr>
        </p:nvSpPr>
        <p:spPr>
          <a:xfrm>
            <a:off x="581192" y="2180496"/>
            <a:ext cx="11029615" cy="4117273"/>
          </a:xfrm>
        </p:spPr>
        <p:txBody>
          <a:bodyPr>
            <a:normAutofit/>
          </a:bodyPr>
          <a:lstStyle/>
          <a:p>
            <a:pPr algn="just"/>
            <a:r>
              <a:rPr lang="id-ID" sz="2000" dirty="0"/>
              <a:t>Sistem ketatanegaraan Republik Indonesia menurut UUD 1945, tidak menganut suatu sistem negara manapun, tetapi adalah suatu sistem khas menurut kepribadian bangsa indonesia, namun sistem ketatanegaraan Republik indonesia tidak terlepas dari ajaran Trias Politica Montesquieu.</a:t>
            </a:r>
            <a:endParaRPr lang="en-ID" sz="2000" dirty="0"/>
          </a:p>
          <a:p>
            <a:pPr algn="just"/>
            <a:r>
              <a:rPr lang="id-ID" sz="2000" dirty="0"/>
              <a:t>Ajaran trias politica tersebut adalah ajaran tentang pemisahan kekuasaan negara menjadi tiga yaitu Legislatif, Eksekutif, dan Judikatif yang kemudian masing-masing kekuasaan tersebut dalam pelaksanaannya diserahkan kepada satu badan mandiri, artinya masing-masing badan itu satu sama lain tidak dapat saling mempengaruhi dan tidak dapat saling meminta pertanggung jawaban.</a:t>
            </a:r>
            <a:endParaRPr lang="en-ID" sz="2000" dirty="0"/>
          </a:p>
          <a:p>
            <a:pPr algn="just"/>
            <a:endParaRPr lang="en-ID" sz="2000" dirty="0"/>
          </a:p>
        </p:txBody>
      </p:sp>
    </p:spTree>
    <p:extLst>
      <p:ext uri="{BB962C8B-B14F-4D97-AF65-F5344CB8AC3E}">
        <p14:creationId xmlns:p14="http://schemas.microsoft.com/office/powerpoint/2010/main" val="170853870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213</TotalTime>
  <Words>1065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Decurion Rough</vt:lpstr>
      <vt:lpstr>Explore</vt:lpstr>
      <vt:lpstr>Gill Sans MT</vt:lpstr>
      <vt:lpstr>Komoda</vt:lpstr>
      <vt:lpstr>Metria</vt:lpstr>
      <vt:lpstr>Metria </vt:lpstr>
      <vt:lpstr>Orkney Light</vt:lpstr>
      <vt:lpstr>Orkney Medium</vt:lpstr>
      <vt:lpstr>Wingdings 2</vt:lpstr>
      <vt:lpstr>Dividend</vt:lpstr>
      <vt:lpstr>Urgensi Konstitusi dalam  Berbangsa dan Bernegara</vt:lpstr>
      <vt:lpstr>Konstitusi</vt:lpstr>
      <vt:lpstr>Fungsi dan Tujuan </vt:lpstr>
      <vt:lpstr>Kedududkan Konstitusi</vt:lpstr>
      <vt:lpstr>Materi Konstitusi</vt:lpstr>
      <vt:lpstr>Jenis – jenis Konstitusi</vt:lpstr>
      <vt:lpstr>PowerPoint Presentation</vt:lpstr>
      <vt:lpstr>Nilai Konstitusi</vt:lpstr>
      <vt:lpstr>Sisitem Ketatanegaraan</vt:lpstr>
      <vt:lpstr>Struktur pemerintahan negara Indonesia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dc:creator>
  <cp:lastModifiedBy>muham</cp:lastModifiedBy>
  <cp:revision>20</cp:revision>
  <dcterms:created xsi:type="dcterms:W3CDTF">2020-03-12T08:05:06Z</dcterms:created>
  <dcterms:modified xsi:type="dcterms:W3CDTF">2020-03-15T07:35:54Z</dcterms:modified>
</cp:coreProperties>
</file>