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6B7C7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4A3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6B7C7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6B7C7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859" y="372897"/>
            <a:ext cx="8398281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6B7C7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934" y="1706690"/>
            <a:ext cx="7898130" cy="324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54A3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424" y="2941320"/>
            <a:ext cx="7150608" cy="2467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1231" y="2942844"/>
            <a:ext cx="1193292" cy="2462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2709" y="3136645"/>
            <a:ext cx="910590" cy="2075814"/>
          </a:xfrm>
          <a:custGeom>
            <a:avLst/>
            <a:gdLst/>
            <a:ahLst/>
            <a:cxnLst/>
            <a:rect l="l" t="t" r="r" b="b"/>
            <a:pathLst>
              <a:path w="910590" h="2075814">
                <a:moveTo>
                  <a:pt x="0" y="2075687"/>
                </a:moveTo>
                <a:lnTo>
                  <a:pt x="910221" y="2075687"/>
                </a:lnTo>
                <a:lnTo>
                  <a:pt x="910221" y="0"/>
                </a:lnTo>
                <a:lnTo>
                  <a:pt x="0" y="0"/>
                </a:lnTo>
                <a:lnTo>
                  <a:pt x="0" y="2075687"/>
                </a:lnTo>
                <a:close/>
              </a:path>
            </a:pathLst>
          </a:custGeom>
          <a:solidFill>
            <a:srgbClr val="B5AD5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709" y="3136645"/>
            <a:ext cx="910590" cy="2075814"/>
          </a:xfrm>
          <a:custGeom>
            <a:avLst/>
            <a:gdLst/>
            <a:ahLst/>
            <a:cxnLst/>
            <a:rect l="l" t="t" r="r" b="b"/>
            <a:pathLst>
              <a:path w="910590" h="2075814">
                <a:moveTo>
                  <a:pt x="0" y="2075687"/>
                </a:moveTo>
                <a:lnTo>
                  <a:pt x="910221" y="2075687"/>
                </a:lnTo>
                <a:lnTo>
                  <a:pt x="910221" y="0"/>
                </a:lnTo>
                <a:lnTo>
                  <a:pt x="0" y="0"/>
                </a:lnTo>
                <a:lnTo>
                  <a:pt x="0" y="2075687"/>
                </a:lnTo>
                <a:close/>
              </a:path>
            </a:pathLst>
          </a:custGeom>
          <a:ln w="6350">
            <a:solidFill>
              <a:srgbClr val="6B7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477" y="3055620"/>
            <a:ext cx="6948170" cy="2245360"/>
          </a:xfrm>
          <a:custGeom>
            <a:avLst/>
            <a:gdLst/>
            <a:ahLst/>
            <a:cxnLst/>
            <a:rect l="l" t="t" r="r" b="b"/>
            <a:pathLst>
              <a:path w="6948170" h="2245360">
                <a:moveTo>
                  <a:pt x="0" y="2245360"/>
                </a:moveTo>
                <a:lnTo>
                  <a:pt x="6947789" y="2245360"/>
                </a:lnTo>
                <a:lnTo>
                  <a:pt x="6947789" y="0"/>
                </a:lnTo>
                <a:lnTo>
                  <a:pt x="0" y="0"/>
                </a:lnTo>
                <a:lnTo>
                  <a:pt x="0" y="2245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800" y="3136264"/>
            <a:ext cx="6767830" cy="2084070"/>
          </a:xfrm>
          <a:custGeom>
            <a:avLst/>
            <a:gdLst/>
            <a:ahLst/>
            <a:cxnLst/>
            <a:rect l="l" t="t" r="r" b="b"/>
            <a:pathLst>
              <a:path w="6767830" h="2084070">
                <a:moveTo>
                  <a:pt x="6765810" y="0"/>
                </a:moveTo>
                <a:lnTo>
                  <a:pt x="1422" y="0"/>
                </a:lnTo>
                <a:lnTo>
                  <a:pt x="0" y="1397"/>
                </a:lnTo>
                <a:lnTo>
                  <a:pt x="0" y="2082673"/>
                </a:lnTo>
                <a:lnTo>
                  <a:pt x="1422" y="2084070"/>
                </a:lnTo>
                <a:lnTo>
                  <a:pt x="6765810" y="2084070"/>
                </a:lnTo>
                <a:lnTo>
                  <a:pt x="6767207" y="2082673"/>
                </a:lnTo>
                <a:lnTo>
                  <a:pt x="6767207" y="2081911"/>
                </a:lnTo>
                <a:lnTo>
                  <a:pt x="2590" y="2081911"/>
                </a:lnTo>
                <a:lnTo>
                  <a:pt x="2108" y="2081530"/>
                </a:lnTo>
                <a:lnTo>
                  <a:pt x="2108" y="2539"/>
                </a:lnTo>
                <a:lnTo>
                  <a:pt x="2590" y="2159"/>
                </a:lnTo>
                <a:lnTo>
                  <a:pt x="6767207" y="2159"/>
                </a:lnTo>
                <a:lnTo>
                  <a:pt x="6767207" y="1397"/>
                </a:lnTo>
                <a:lnTo>
                  <a:pt x="6765810" y="0"/>
                </a:lnTo>
                <a:close/>
              </a:path>
              <a:path w="6767830" h="2084070">
                <a:moveTo>
                  <a:pt x="6767207" y="2159"/>
                </a:moveTo>
                <a:lnTo>
                  <a:pt x="6764667" y="2159"/>
                </a:lnTo>
                <a:lnTo>
                  <a:pt x="6765048" y="2539"/>
                </a:lnTo>
                <a:lnTo>
                  <a:pt x="6765048" y="2081530"/>
                </a:lnTo>
                <a:lnTo>
                  <a:pt x="6764667" y="2081911"/>
                </a:lnTo>
                <a:lnTo>
                  <a:pt x="6767207" y="2081911"/>
                </a:lnTo>
                <a:lnTo>
                  <a:pt x="6767207" y="2159"/>
                </a:lnTo>
                <a:close/>
              </a:path>
              <a:path w="6767830" h="2084070">
                <a:moveTo>
                  <a:pt x="6763016" y="4190"/>
                </a:moveTo>
                <a:lnTo>
                  <a:pt x="4229" y="4190"/>
                </a:lnTo>
                <a:lnTo>
                  <a:pt x="4229" y="2079879"/>
                </a:lnTo>
                <a:lnTo>
                  <a:pt x="6763016" y="2079879"/>
                </a:lnTo>
                <a:lnTo>
                  <a:pt x="6763016" y="2077720"/>
                </a:lnTo>
                <a:lnTo>
                  <a:pt x="6350" y="2077720"/>
                </a:lnTo>
                <a:lnTo>
                  <a:pt x="6350" y="6350"/>
                </a:lnTo>
                <a:lnTo>
                  <a:pt x="6763016" y="6350"/>
                </a:lnTo>
                <a:lnTo>
                  <a:pt x="6763016" y="4190"/>
                </a:lnTo>
                <a:close/>
              </a:path>
              <a:path w="6767830" h="2084070">
                <a:moveTo>
                  <a:pt x="6763016" y="6350"/>
                </a:moveTo>
                <a:lnTo>
                  <a:pt x="6760857" y="6350"/>
                </a:lnTo>
                <a:lnTo>
                  <a:pt x="6760857" y="2077720"/>
                </a:lnTo>
                <a:lnTo>
                  <a:pt x="6763016" y="2077720"/>
                </a:lnTo>
                <a:lnTo>
                  <a:pt x="6763016" y="635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820" y="4559274"/>
            <a:ext cx="6755130" cy="409728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131445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1035"/>
              </a:spcBef>
              <a:tabLst>
                <a:tab pos="681355" algn="l"/>
              </a:tabLst>
            </a:pPr>
            <a:r>
              <a:rPr lang="en-US" sz="1800" dirty="0" smtClean="0">
                <a:solidFill>
                  <a:srgbClr val="FFFFFF"/>
                </a:solidFill>
                <a:latin typeface="Century Gothic"/>
                <a:cs typeface="Century Gothic"/>
              </a:rPr>
              <a:t>Dhany Indra </a:t>
            </a:r>
            <a:r>
              <a:rPr lang="en-US" sz="1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Gunawan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05" y="3742385"/>
            <a:ext cx="572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6524B"/>
                </a:solidFill>
                <a:latin typeface="Book Antiqua"/>
                <a:cs typeface="Book Antiqua"/>
              </a:rPr>
              <a:t>MANAJEMEN</a:t>
            </a:r>
            <a:r>
              <a:rPr sz="4000" spc="-10" dirty="0">
                <a:solidFill>
                  <a:srgbClr val="46524B"/>
                </a:solidFill>
                <a:latin typeface="Book Antiqua"/>
                <a:cs typeface="Book Antiqua"/>
              </a:rPr>
              <a:t> </a:t>
            </a:r>
            <a:r>
              <a:rPr sz="4000" spc="-5" dirty="0">
                <a:solidFill>
                  <a:srgbClr val="46524B"/>
                </a:solidFill>
                <a:latin typeface="Book Antiqua"/>
                <a:cs typeface="Book Antiqua"/>
              </a:rPr>
              <a:t>MEMORI</a:t>
            </a:r>
            <a:endParaRPr sz="40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717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025"/>
              </a:spcBef>
            </a:pPr>
            <a:r>
              <a:rPr spc="-5" dirty="0"/>
              <a:t>KARAKTERISTIK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240" y="1743278"/>
            <a:ext cx="795909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ts val="2735"/>
              </a:lnSpc>
              <a:spcBef>
                <a:spcPts val="100"/>
              </a:spcBef>
              <a:buClr>
                <a:srgbClr val="92A199"/>
              </a:buClr>
              <a:buAutoNum type="arabicPeriod"/>
              <a:tabLst>
                <a:tab pos="470534" algn="l"/>
              </a:tabLst>
            </a:pP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Terdapat sejumlah proses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yang</a:t>
            </a:r>
            <a:r>
              <a:rPr sz="2400" spc="17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menempati</a:t>
            </a:r>
            <a:endParaRPr sz="2400">
              <a:latin typeface="Century Gothic"/>
              <a:cs typeface="Century Gothic"/>
            </a:endParaRPr>
          </a:p>
          <a:p>
            <a:pPr marL="469900" algn="just">
              <a:lnSpc>
                <a:spcPts val="2735"/>
              </a:lnSpc>
            </a:pP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memori utama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pada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setiap</a:t>
            </a:r>
            <a:r>
              <a:rPr sz="2400" spc="-6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saat</a:t>
            </a:r>
            <a:endParaRPr sz="2400">
              <a:latin typeface="Century Gothic"/>
              <a:cs typeface="Century Gothic"/>
            </a:endParaRPr>
          </a:p>
          <a:p>
            <a:pPr marL="469900" marR="6985" indent="-457834" algn="just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AutoNum type="arabicPeriod" startAt="2"/>
              <a:tabLst>
                <a:tab pos="470534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Image proses dari program dapat dimuat  seluruhnya atau sebagian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saja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ke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memori</a:t>
            </a:r>
            <a:r>
              <a:rPr sz="2400" spc="-6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utama</a:t>
            </a:r>
            <a:endParaRPr sz="2400">
              <a:latin typeface="Century Gothic"/>
              <a:cs typeface="Century Gothic"/>
            </a:endParaRPr>
          </a:p>
          <a:p>
            <a:pPr marL="469900" marR="7620" indent="-457834" algn="just">
              <a:lnSpc>
                <a:spcPts val="2590"/>
              </a:lnSpc>
              <a:spcBef>
                <a:spcPts val="585"/>
              </a:spcBef>
              <a:buClr>
                <a:srgbClr val="92A199"/>
              </a:buClr>
              <a:buAutoNum type="arabicPeriod" startAt="2"/>
              <a:tabLst>
                <a:tab pos="470534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Alokasi memori utama ke proses dapat berurutan  atau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tidak</a:t>
            </a:r>
            <a:r>
              <a:rPr sz="2400" spc="-5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berurutan.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834" algn="just">
              <a:lnSpc>
                <a:spcPct val="90100"/>
              </a:lnSpc>
              <a:spcBef>
                <a:spcPts val="535"/>
              </a:spcBef>
              <a:buClr>
                <a:srgbClr val="92A199"/>
              </a:buClr>
              <a:buAutoNum type="arabicPeriod" startAt="2"/>
              <a:tabLst>
                <a:tab pos="470534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Dimungkinkan seluruh atau sebagian image  proses berpindah lokasi memori utama </a:t>
            </a:r>
            <a:r>
              <a:rPr sz="2400" spc="-10" dirty="0">
                <a:solidFill>
                  <a:srgbClr val="554A3B"/>
                </a:solidFill>
                <a:latin typeface="Century Gothic"/>
                <a:cs typeface="Century Gothic"/>
              </a:rPr>
              <a:t>selama 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eksekusinya.</a:t>
            </a:r>
            <a:endParaRPr sz="2400">
              <a:latin typeface="Century Gothic"/>
              <a:cs typeface="Century Gothic"/>
            </a:endParaRPr>
          </a:p>
          <a:p>
            <a:pPr marL="469900" marR="5715" indent="-457834" algn="just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AutoNum type="arabicPeriod" startAt="2"/>
              <a:tabLst>
                <a:tab pos="470534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Dimungkinkan suatu lokasi memori utama diakses  bersama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oleh sejumlah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proses </a:t>
            </a:r>
            <a:r>
              <a:rPr sz="2400" i="1" dirty="0">
                <a:solidFill>
                  <a:srgbClr val="554A3B"/>
                </a:solidFill>
                <a:latin typeface="Century Gothic"/>
                <a:cs typeface="Century Gothic"/>
              </a:rPr>
              <a:t>(memory</a:t>
            </a:r>
            <a:r>
              <a:rPr sz="2400" i="1" spc="-2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554A3B"/>
                </a:solidFill>
                <a:latin typeface="Century Gothic"/>
                <a:cs typeface="Century Gothic"/>
              </a:rPr>
              <a:t>sharing)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717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2025"/>
              </a:spcBef>
            </a:pPr>
            <a:r>
              <a:rPr spc="-5" dirty="0"/>
              <a:t>HIERARKI </a:t>
            </a:r>
            <a:r>
              <a:rPr dirty="0"/>
              <a:t>ORGANISASI</a:t>
            </a:r>
            <a:r>
              <a:rPr spc="-60" dirty="0"/>
              <a:t> </a:t>
            </a:r>
            <a:r>
              <a:rPr dirty="0"/>
              <a:t>MEMORI</a:t>
            </a:r>
          </a:p>
        </p:txBody>
      </p:sp>
      <p:sp>
        <p:nvSpPr>
          <p:cNvPr id="7" name="object 7"/>
          <p:cNvSpPr/>
          <p:nvPr/>
        </p:nvSpPr>
        <p:spPr>
          <a:xfrm>
            <a:off x="2788285" y="1916823"/>
            <a:ext cx="3335654" cy="650875"/>
          </a:xfrm>
          <a:custGeom>
            <a:avLst/>
            <a:gdLst/>
            <a:ahLst/>
            <a:cxnLst/>
            <a:rect l="l" t="t" r="r" b="b"/>
            <a:pathLst>
              <a:path w="3335654" h="650875">
                <a:moveTo>
                  <a:pt x="0" y="650862"/>
                </a:moveTo>
                <a:lnTo>
                  <a:pt x="3335528" y="650862"/>
                </a:lnTo>
                <a:lnTo>
                  <a:pt x="3335528" y="0"/>
                </a:lnTo>
                <a:lnTo>
                  <a:pt x="0" y="0"/>
                </a:lnTo>
                <a:lnTo>
                  <a:pt x="0" y="65086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8285" y="1916823"/>
            <a:ext cx="3335654" cy="650875"/>
          </a:xfrm>
          <a:custGeom>
            <a:avLst/>
            <a:gdLst/>
            <a:ahLst/>
            <a:cxnLst/>
            <a:rect l="l" t="t" r="r" b="b"/>
            <a:pathLst>
              <a:path w="3335654" h="650875">
                <a:moveTo>
                  <a:pt x="0" y="650862"/>
                </a:moveTo>
                <a:lnTo>
                  <a:pt x="3335528" y="650862"/>
                </a:lnTo>
                <a:lnTo>
                  <a:pt x="3335528" y="0"/>
                </a:lnTo>
                <a:lnTo>
                  <a:pt x="0" y="0"/>
                </a:lnTo>
                <a:lnTo>
                  <a:pt x="0" y="6508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622" y="2996958"/>
            <a:ext cx="5984875" cy="682625"/>
          </a:xfrm>
          <a:custGeom>
            <a:avLst/>
            <a:gdLst/>
            <a:ahLst/>
            <a:cxnLst/>
            <a:rect l="l" t="t" r="r" b="b"/>
            <a:pathLst>
              <a:path w="5984875" h="682625">
                <a:moveTo>
                  <a:pt x="0" y="682104"/>
                </a:moveTo>
                <a:lnTo>
                  <a:pt x="5984494" y="682104"/>
                </a:lnTo>
                <a:lnTo>
                  <a:pt x="5984494" y="0"/>
                </a:lnTo>
                <a:lnTo>
                  <a:pt x="0" y="0"/>
                </a:lnTo>
                <a:lnTo>
                  <a:pt x="0" y="682104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7622" y="2996958"/>
            <a:ext cx="5984875" cy="682625"/>
          </a:xfrm>
          <a:custGeom>
            <a:avLst/>
            <a:gdLst/>
            <a:ahLst/>
            <a:cxnLst/>
            <a:rect l="l" t="t" r="r" b="b"/>
            <a:pathLst>
              <a:path w="5984875" h="682625">
                <a:moveTo>
                  <a:pt x="0" y="682104"/>
                </a:moveTo>
                <a:lnTo>
                  <a:pt x="5984494" y="682104"/>
                </a:lnTo>
                <a:lnTo>
                  <a:pt x="5984494" y="0"/>
                </a:lnTo>
                <a:lnTo>
                  <a:pt x="0" y="0"/>
                </a:lnTo>
                <a:lnTo>
                  <a:pt x="0" y="68210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600" y="4077080"/>
            <a:ext cx="7198359" cy="592455"/>
          </a:xfrm>
          <a:custGeom>
            <a:avLst/>
            <a:gdLst/>
            <a:ahLst/>
            <a:cxnLst/>
            <a:rect l="l" t="t" r="r" b="b"/>
            <a:pathLst>
              <a:path w="7198359" h="592454">
                <a:moveTo>
                  <a:pt x="0" y="592201"/>
                </a:moveTo>
                <a:lnTo>
                  <a:pt x="7197979" y="592201"/>
                </a:lnTo>
                <a:lnTo>
                  <a:pt x="7197979" y="0"/>
                </a:lnTo>
                <a:lnTo>
                  <a:pt x="0" y="0"/>
                </a:lnTo>
                <a:lnTo>
                  <a:pt x="0" y="592201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600" y="4077080"/>
            <a:ext cx="7198359" cy="592455"/>
          </a:xfrm>
          <a:custGeom>
            <a:avLst/>
            <a:gdLst/>
            <a:ahLst/>
            <a:cxnLst/>
            <a:rect l="l" t="t" r="r" b="b"/>
            <a:pathLst>
              <a:path w="7198359" h="592454">
                <a:moveTo>
                  <a:pt x="0" y="592201"/>
                </a:moveTo>
                <a:lnTo>
                  <a:pt x="7197979" y="592201"/>
                </a:lnTo>
                <a:lnTo>
                  <a:pt x="7197979" y="0"/>
                </a:lnTo>
                <a:lnTo>
                  <a:pt x="0" y="0"/>
                </a:lnTo>
                <a:lnTo>
                  <a:pt x="0" y="59220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559" y="5229199"/>
            <a:ext cx="7989570" cy="749300"/>
          </a:xfrm>
          <a:custGeom>
            <a:avLst/>
            <a:gdLst/>
            <a:ahLst/>
            <a:cxnLst/>
            <a:rect l="l" t="t" r="r" b="b"/>
            <a:pathLst>
              <a:path w="7989570" h="749300">
                <a:moveTo>
                  <a:pt x="0" y="748969"/>
                </a:moveTo>
                <a:lnTo>
                  <a:pt x="7989443" y="748969"/>
                </a:lnTo>
                <a:lnTo>
                  <a:pt x="7989443" y="0"/>
                </a:lnTo>
                <a:lnTo>
                  <a:pt x="0" y="0"/>
                </a:lnTo>
                <a:lnTo>
                  <a:pt x="0" y="748969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559" y="5229199"/>
            <a:ext cx="7989570" cy="749300"/>
          </a:xfrm>
          <a:custGeom>
            <a:avLst/>
            <a:gdLst/>
            <a:ahLst/>
            <a:cxnLst/>
            <a:rect l="l" t="t" r="r" b="b"/>
            <a:pathLst>
              <a:path w="7989570" h="749300">
                <a:moveTo>
                  <a:pt x="0" y="748969"/>
                </a:moveTo>
                <a:lnTo>
                  <a:pt x="7989443" y="748969"/>
                </a:lnTo>
                <a:lnTo>
                  <a:pt x="7989443" y="0"/>
                </a:lnTo>
                <a:lnTo>
                  <a:pt x="0" y="0"/>
                </a:lnTo>
                <a:lnTo>
                  <a:pt x="0" y="74896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9559" y="2001392"/>
            <a:ext cx="7989570" cy="3799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320" algn="ctr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Register</a:t>
            </a:r>
            <a:endParaRPr sz="2700">
              <a:latin typeface="Century Gothic"/>
              <a:cs typeface="Century Gothic"/>
            </a:endParaRPr>
          </a:p>
          <a:p>
            <a:pPr marL="2684145" marR="2664460" algn="ctr">
              <a:lnSpc>
                <a:spcPct val="251600"/>
              </a:lnSpc>
              <a:spcBef>
                <a:spcPts val="480"/>
              </a:spcBef>
            </a:pP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Cache</a:t>
            </a:r>
            <a:r>
              <a:rPr sz="27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Memory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 Main</a:t>
            </a:r>
            <a:r>
              <a:rPr sz="27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Memory</a:t>
            </a:r>
            <a:endParaRPr sz="2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55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Secondary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Memory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4419" y="2564892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7111" y="336042"/>
                </a:moveTo>
                <a:lnTo>
                  <a:pt x="1015" y="339598"/>
                </a:lnTo>
                <a:lnTo>
                  <a:pt x="0" y="343408"/>
                </a:lnTo>
                <a:lnTo>
                  <a:pt x="51688" y="432054"/>
                </a:lnTo>
                <a:lnTo>
                  <a:pt x="59020" y="419481"/>
                </a:lnTo>
                <a:lnTo>
                  <a:pt x="45338" y="419481"/>
                </a:lnTo>
                <a:lnTo>
                  <a:pt x="45338" y="396058"/>
                </a:lnTo>
                <a:lnTo>
                  <a:pt x="10921" y="337058"/>
                </a:lnTo>
                <a:lnTo>
                  <a:pt x="7111" y="336042"/>
                </a:lnTo>
                <a:close/>
              </a:path>
              <a:path w="103504" h="432435">
                <a:moveTo>
                  <a:pt x="45338" y="396058"/>
                </a:moveTo>
                <a:lnTo>
                  <a:pt x="45338" y="419481"/>
                </a:lnTo>
                <a:lnTo>
                  <a:pt x="58038" y="419481"/>
                </a:lnTo>
                <a:lnTo>
                  <a:pt x="58038" y="416306"/>
                </a:lnTo>
                <a:lnTo>
                  <a:pt x="46227" y="416306"/>
                </a:lnTo>
                <a:lnTo>
                  <a:pt x="51688" y="406944"/>
                </a:lnTo>
                <a:lnTo>
                  <a:pt x="45338" y="396058"/>
                </a:lnTo>
                <a:close/>
              </a:path>
              <a:path w="103504" h="432435">
                <a:moveTo>
                  <a:pt x="96265" y="336042"/>
                </a:moveTo>
                <a:lnTo>
                  <a:pt x="92455" y="337058"/>
                </a:lnTo>
                <a:lnTo>
                  <a:pt x="58038" y="396058"/>
                </a:lnTo>
                <a:lnTo>
                  <a:pt x="58038" y="419481"/>
                </a:lnTo>
                <a:lnTo>
                  <a:pt x="59020" y="419481"/>
                </a:lnTo>
                <a:lnTo>
                  <a:pt x="103377" y="343408"/>
                </a:lnTo>
                <a:lnTo>
                  <a:pt x="102361" y="339598"/>
                </a:lnTo>
                <a:lnTo>
                  <a:pt x="96265" y="336042"/>
                </a:lnTo>
                <a:close/>
              </a:path>
              <a:path w="103504" h="432435">
                <a:moveTo>
                  <a:pt x="51688" y="406944"/>
                </a:moveTo>
                <a:lnTo>
                  <a:pt x="46227" y="416306"/>
                </a:lnTo>
                <a:lnTo>
                  <a:pt x="57150" y="416306"/>
                </a:lnTo>
                <a:lnTo>
                  <a:pt x="51688" y="406944"/>
                </a:lnTo>
                <a:close/>
              </a:path>
              <a:path w="103504" h="432435">
                <a:moveTo>
                  <a:pt x="58038" y="396058"/>
                </a:moveTo>
                <a:lnTo>
                  <a:pt x="51688" y="406944"/>
                </a:lnTo>
                <a:lnTo>
                  <a:pt x="57150" y="416306"/>
                </a:lnTo>
                <a:lnTo>
                  <a:pt x="58038" y="416306"/>
                </a:lnTo>
                <a:lnTo>
                  <a:pt x="58038" y="396058"/>
                </a:lnTo>
                <a:close/>
              </a:path>
              <a:path w="103504" h="432435">
                <a:moveTo>
                  <a:pt x="58038" y="0"/>
                </a:moveTo>
                <a:lnTo>
                  <a:pt x="45338" y="0"/>
                </a:lnTo>
                <a:lnTo>
                  <a:pt x="45338" y="396058"/>
                </a:lnTo>
                <a:lnTo>
                  <a:pt x="51688" y="406944"/>
                </a:lnTo>
                <a:lnTo>
                  <a:pt x="58038" y="396058"/>
                </a:lnTo>
                <a:lnTo>
                  <a:pt x="58038" y="0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1154" y="4725161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7112" y="336042"/>
                </a:moveTo>
                <a:lnTo>
                  <a:pt x="1016" y="339598"/>
                </a:lnTo>
                <a:lnTo>
                  <a:pt x="0" y="343407"/>
                </a:lnTo>
                <a:lnTo>
                  <a:pt x="51689" y="432054"/>
                </a:lnTo>
                <a:lnTo>
                  <a:pt x="59020" y="419481"/>
                </a:lnTo>
                <a:lnTo>
                  <a:pt x="45339" y="419481"/>
                </a:lnTo>
                <a:lnTo>
                  <a:pt x="45339" y="396058"/>
                </a:lnTo>
                <a:lnTo>
                  <a:pt x="10922" y="337057"/>
                </a:lnTo>
                <a:lnTo>
                  <a:pt x="7112" y="336042"/>
                </a:lnTo>
                <a:close/>
              </a:path>
              <a:path w="103504" h="432435">
                <a:moveTo>
                  <a:pt x="45339" y="396058"/>
                </a:moveTo>
                <a:lnTo>
                  <a:pt x="45339" y="419481"/>
                </a:lnTo>
                <a:lnTo>
                  <a:pt x="58039" y="419481"/>
                </a:lnTo>
                <a:lnTo>
                  <a:pt x="58039" y="416306"/>
                </a:lnTo>
                <a:lnTo>
                  <a:pt x="46228" y="416306"/>
                </a:lnTo>
                <a:lnTo>
                  <a:pt x="51688" y="406944"/>
                </a:lnTo>
                <a:lnTo>
                  <a:pt x="45339" y="396058"/>
                </a:lnTo>
                <a:close/>
              </a:path>
              <a:path w="103504" h="432435">
                <a:moveTo>
                  <a:pt x="96266" y="336042"/>
                </a:moveTo>
                <a:lnTo>
                  <a:pt x="92456" y="337057"/>
                </a:lnTo>
                <a:lnTo>
                  <a:pt x="58039" y="396058"/>
                </a:lnTo>
                <a:lnTo>
                  <a:pt x="58039" y="419481"/>
                </a:lnTo>
                <a:lnTo>
                  <a:pt x="59020" y="419481"/>
                </a:lnTo>
                <a:lnTo>
                  <a:pt x="103378" y="343407"/>
                </a:lnTo>
                <a:lnTo>
                  <a:pt x="102362" y="339598"/>
                </a:lnTo>
                <a:lnTo>
                  <a:pt x="96266" y="336042"/>
                </a:lnTo>
                <a:close/>
              </a:path>
              <a:path w="103504" h="432435">
                <a:moveTo>
                  <a:pt x="51689" y="406944"/>
                </a:moveTo>
                <a:lnTo>
                  <a:pt x="46228" y="416306"/>
                </a:lnTo>
                <a:lnTo>
                  <a:pt x="57150" y="416306"/>
                </a:lnTo>
                <a:lnTo>
                  <a:pt x="51689" y="406944"/>
                </a:lnTo>
                <a:close/>
              </a:path>
              <a:path w="103504" h="432435">
                <a:moveTo>
                  <a:pt x="58039" y="396058"/>
                </a:moveTo>
                <a:lnTo>
                  <a:pt x="51689" y="406944"/>
                </a:lnTo>
                <a:lnTo>
                  <a:pt x="57150" y="416306"/>
                </a:lnTo>
                <a:lnTo>
                  <a:pt x="58039" y="416306"/>
                </a:lnTo>
                <a:lnTo>
                  <a:pt x="58039" y="396058"/>
                </a:lnTo>
                <a:close/>
              </a:path>
              <a:path w="103504" h="432435">
                <a:moveTo>
                  <a:pt x="58039" y="0"/>
                </a:moveTo>
                <a:lnTo>
                  <a:pt x="45339" y="0"/>
                </a:lnTo>
                <a:lnTo>
                  <a:pt x="45339" y="396058"/>
                </a:lnTo>
                <a:lnTo>
                  <a:pt x="51689" y="406944"/>
                </a:lnTo>
                <a:lnTo>
                  <a:pt x="58038" y="396058"/>
                </a:lnTo>
                <a:lnTo>
                  <a:pt x="58039" y="0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4419" y="3645027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7111" y="336042"/>
                </a:moveTo>
                <a:lnTo>
                  <a:pt x="1015" y="339598"/>
                </a:lnTo>
                <a:lnTo>
                  <a:pt x="0" y="343408"/>
                </a:lnTo>
                <a:lnTo>
                  <a:pt x="51688" y="432054"/>
                </a:lnTo>
                <a:lnTo>
                  <a:pt x="59020" y="419481"/>
                </a:lnTo>
                <a:lnTo>
                  <a:pt x="45338" y="419481"/>
                </a:lnTo>
                <a:lnTo>
                  <a:pt x="45338" y="396058"/>
                </a:lnTo>
                <a:lnTo>
                  <a:pt x="10921" y="337058"/>
                </a:lnTo>
                <a:lnTo>
                  <a:pt x="7111" y="336042"/>
                </a:lnTo>
                <a:close/>
              </a:path>
              <a:path w="103504" h="432435">
                <a:moveTo>
                  <a:pt x="45338" y="396058"/>
                </a:moveTo>
                <a:lnTo>
                  <a:pt x="45338" y="419481"/>
                </a:lnTo>
                <a:lnTo>
                  <a:pt x="58038" y="419481"/>
                </a:lnTo>
                <a:lnTo>
                  <a:pt x="58038" y="416306"/>
                </a:lnTo>
                <a:lnTo>
                  <a:pt x="46227" y="416306"/>
                </a:lnTo>
                <a:lnTo>
                  <a:pt x="51688" y="406944"/>
                </a:lnTo>
                <a:lnTo>
                  <a:pt x="45338" y="396058"/>
                </a:lnTo>
                <a:close/>
              </a:path>
              <a:path w="103504" h="432435">
                <a:moveTo>
                  <a:pt x="96265" y="336042"/>
                </a:moveTo>
                <a:lnTo>
                  <a:pt x="92455" y="337058"/>
                </a:lnTo>
                <a:lnTo>
                  <a:pt x="58038" y="396058"/>
                </a:lnTo>
                <a:lnTo>
                  <a:pt x="58038" y="419481"/>
                </a:lnTo>
                <a:lnTo>
                  <a:pt x="59020" y="419481"/>
                </a:lnTo>
                <a:lnTo>
                  <a:pt x="103377" y="343408"/>
                </a:lnTo>
                <a:lnTo>
                  <a:pt x="102361" y="339598"/>
                </a:lnTo>
                <a:lnTo>
                  <a:pt x="96265" y="336042"/>
                </a:lnTo>
                <a:close/>
              </a:path>
              <a:path w="103504" h="432435">
                <a:moveTo>
                  <a:pt x="51688" y="406944"/>
                </a:moveTo>
                <a:lnTo>
                  <a:pt x="46227" y="416306"/>
                </a:lnTo>
                <a:lnTo>
                  <a:pt x="57150" y="416306"/>
                </a:lnTo>
                <a:lnTo>
                  <a:pt x="51688" y="406944"/>
                </a:lnTo>
                <a:close/>
              </a:path>
              <a:path w="103504" h="432435">
                <a:moveTo>
                  <a:pt x="58038" y="396058"/>
                </a:moveTo>
                <a:lnTo>
                  <a:pt x="51688" y="406944"/>
                </a:lnTo>
                <a:lnTo>
                  <a:pt x="57150" y="416306"/>
                </a:lnTo>
                <a:lnTo>
                  <a:pt x="58038" y="416306"/>
                </a:lnTo>
                <a:lnTo>
                  <a:pt x="58038" y="396058"/>
                </a:lnTo>
                <a:close/>
              </a:path>
              <a:path w="103504" h="432435">
                <a:moveTo>
                  <a:pt x="58038" y="0"/>
                </a:moveTo>
                <a:lnTo>
                  <a:pt x="45338" y="0"/>
                </a:lnTo>
                <a:lnTo>
                  <a:pt x="45338" y="396058"/>
                </a:lnTo>
                <a:lnTo>
                  <a:pt x="51688" y="406944"/>
                </a:lnTo>
                <a:lnTo>
                  <a:pt x="58038" y="396058"/>
                </a:lnTo>
                <a:lnTo>
                  <a:pt x="58038" y="0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6203" y="2564892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51688" y="25109"/>
                </a:moveTo>
                <a:lnTo>
                  <a:pt x="45338" y="35995"/>
                </a:lnTo>
                <a:lnTo>
                  <a:pt x="45338" y="432054"/>
                </a:lnTo>
                <a:lnTo>
                  <a:pt x="58038" y="432054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432435">
                <a:moveTo>
                  <a:pt x="51688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43243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4" h="43243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43243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4" h="43243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0582" y="4725161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51688" y="25109"/>
                </a:moveTo>
                <a:lnTo>
                  <a:pt x="45338" y="35995"/>
                </a:lnTo>
                <a:lnTo>
                  <a:pt x="45338" y="432054"/>
                </a:lnTo>
                <a:lnTo>
                  <a:pt x="58038" y="432054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432435">
                <a:moveTo>
                  <a:pt x="51688" y="0"/>
                </a:moveTo>
                <a:lnTo>
                  <a:pt x="0" y="88645"/>
                </a:lnTo>
                <a:lnTo>
                  <a:pt x="1015" y="92456"/>
                </a:lnTo>
                <a:lnTo>
                  <a:pt x="4063" y="94233"/>
                </a:lnTo>
                <a:lnTo>
                  <a:pt x="6984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43243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5" y="94995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5"/>
                </a:lnTo>
                <a:lnTo>
                  <a:pt x="59020" y="12573"/>
                </a:lnTo>
                <a:close/>
              </a:path>
              <a:path w="103504" h="43243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43243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4" h="43243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6203" y="3645027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51688" y="25109"/>
                </a:moveTo>
                <a:lnTo>
                  <a:pt x="45338" y="35995"/>
                </a:lnTo>
                <a:lnTo>
                  <a:pt x="45338" y="432054"/>
                </a:lnTo>
                <a:lnTo>
                  <a:pt x="58038" y="432054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432435">
                <a:moveTo>
                  <a:pt x="51688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43243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4" h="43243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43243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4" h="43243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8F9F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50"/>
              </a:spcBef>
            </a:pPr>
            <a:r>
              <a:rPr dirty="0"/>
              <a:t>LANJUTAN..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indent="-229235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Font typeface="Arial"/>
              <a:buChar char="•"/>
              <a:tabLst>
                <a:tab pos="269240" algn="l"/>
              </a:tabLst>
            </a:pPr>
            <a:r>
              <a:rPr dirty="0"/>
              <a:t>Register : </a:t>
            </a:r>
            <a:r>
              <a:rPr spc="-5" dirty="0"/>
              <a:t>Secara </a:t>
            </a:r>
            <a:r>
              <a:rPr dirty="0"/>
              <a:t>fisik </a:t>
            </a:r>
            <a:r>
              <a:rPr spc="-5" dirty="0"/>
              <a:t>terdapat pada </a:t>
            </a:r>
            <a:r>
              <a:rPr i="1" spc="-5" dirty="0">
                <a:latin typeface="Century Gothic"/>
                <a:cs typeface="Century Gothic"/>
              </a:rPr>
              <a:t>chip</a:t>
            </a:r>
            <a:r>
              <a:rPr i="1" spc="-30" dirty="0">
                <a:latin typeface="Century Gothic"/>
                <a:cs typeface="Century Gothic"/>
              </a:rPr>
              <a:t> </a:t>
            </a:r>
            <a:r>
              <a:rPr i="1" spc="-5" dirty="0">
                <a:latin typeface="Century Gothic"/>
                <a:cs typeface="Century Gothic"/>
              </a:rPr>
              <a:t>processor</a:t>
            </a:r>
          </a:p>
          <a:p>
            <a:pPr marL="268605" marR="602615" indent="-229235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Font typeface="Arial"/>
              <a:buChar char="•"/>
              <a:tabLst>
                <a:tab pos="269240" algn="l"/>
              </a:tabLst>
            </a:pPr>
            <a:r>
              <a:rPr i="1" dirty="0">
                <a:latin typeface="Century Gothic"/>
                <a:cs typeface="Century Gothic"/>
              </a:rPr>
              <a:t>Cache Memory : </a:t>
            </a:r>
            <a:r>
              <a:rPr spc="-5" dirty="0"/>
              <a:t>Untuk mengatasi </a:t>
            </a:r>
            <a:r>
              <a:rPr spc="-10" dirty="0"/>
              <a:t>perbedaan  </a:t>
            </a:r>
            <a:r>
              <a:rPr spc="-5" dirty="0"/>
              <a:t>kecepatan </a:t>
            </a:r>
            <a:r>
              <a:rPr dirty="0"/>
              <a:t>transfer </a:t>
            </a:r>
            <a:r>
              <a:rPr spc="-5" dirty="0"/>
              <a:t>data dari </a:t>
            </a:r>
            <a:r>
              <a:rPr dirty="0"/>
              <a:t>memori utama</a:t>
            </a:r>
            <a:r>
              <a:rPr spc="-75" dirty="0"/>
              <a:t> </a:t>
            </a:r>
            <a:r>
              <a:rPr dirty="0"/>
              <a:t>ke  </a:t>
            </a:r>
            <a:r>
              <a:rPr spc="-5" dirty="0"/>
              <a:t>processor </a:t>
            </a:r>
            <a:r>
              <a:rPr dirty="0"/>
              <a:t>( digunakan teknik </a:t>
            </a:r>
            <a:r>
              <a:rPr i="1" dirty="0">
                <a:latin typeface="Century Gothic"/>
                <a:cs typeface="Century Gothic"/>
              </a:rPr>
              <a:t>caching</a:t>
            </a:r>
            <a:r>
              <a:rPr i="1" spc="-80" dirty="0">
                <a:latin typeface="Century Gothic"/>
                <a:cs typeface="Century Gothic"/>
              </a:rPr>
              <a:t> </a:t>
            </a:r>
            <a:r>
              <a:rPr i="1" dirty="0">
                <a:latin typeface="Century Gothic"/>
                <a:cs typeface="Century Gothic"/>
              </a:rPr>
              <a:t>)</a:t>
            </a:r>
          </a:p>
          <a:p>
            <a:pPr marL="268605" marR="85725" indent="-229235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Font typeface="Arial"/>
              <a:buChar char="•"/>
              <a:tabLst>
                <a:tab pos="269240" algn="l"/>
              </a:tabLst>
            </a:pPr>
            <a:r>
              <a:rPr i="1" spc="-5" dirty="0">
                <a:latin typeface="Century Gothic"/>
                <a:cs typeface="Century Gothic"/>
              </a:rPr>
              <a:t>Main </a:t>
            </a:r>
            <a:r>
              <a:rPr i="1" dirty="0">
                <a:latin typeface="Century Gothic"/>
                <a:cs typeface="Century Gothic"/>
              </a:rPr>
              <a:t>Memory : </a:t>
            </a:r>
            <a:r>
              <a:rPr spc="-5" dirty="0"/>
              <a:t>Dapat diakses secara </a:t>
            </a:r>
            <a:r>
              <a:rPr dirty="0"/>
              <a:t>random, </a:t>
            </a:r>
            <a:r>
              <a:rPr spc="-5" dirty="0"/>
              <a:t>dan  </a:t>
            </a:r>
            <a:r>
              <a:rPr dirty="0"/>
              <a:t>bersifat</a:t>
            </a:r>
            <a:r>
              <a:rPr spc="-25" dirty="0"/>
              <a:t> </a:t>
            </a:r>
            <a:r>
              <a:rPr i="1" spc="-5" dirty="0">
                <a:latin typeface="Century Gothic"/>
                <a:cs typeface="Century Gothic"/>
              </a:rPr>
              <a:t>volatile.</a:t>
            </a:r>
          </a:p>
          <a:p>
            <a:pPr marL="268605" indent="-229235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Font typeface="Arial"/>
              <a:buChar char="•"/>
              <a:tabLst>
                <a:tab pos="269240" algn="l"/>
              </a:tabLst>
            </a:pPr>
            <a:r>
              <a:rPr spc="-5" dirty="0"/>
              <a:t>Secondary </a:t>
            </a:r>
            <a:r>
              <a:rPr dirty="0"/>
              <a:t>Memory : umumnya </a:t>
            </a:r>
            <a:r>
              <a:rPr spc="-5" dirty="0"/>
              <a:t>berupa </a:t>
            </a:r>
            <a:r>
              <a:rPr dirty="0"/>
              <a:t>disk</a:t>
            </a:r>
            <a:r>
              <a:rPr spc="-75" dirty="0"/>
              <a:t> </a:t>
            </a:r>
            <a:r>
              <a:rPr spc="-5" dirty="0"/>
              <a:t>dan</a:t>
            </a:r>
          </a:p>
          <a:p>
            <a:pPr marL="268605">
              <a:lnSpc>
                <a:spcPct val="100000"/>
              </a:lnSpc>
            </a:pPr>
            <a:r>
              <a:rPr dirty="0"/>
              <a:t>bersifat</a:t>
            </a:r>
            <a:r>
              <a:rPr spc="-25" dirty="0"/>
              <a:t> </a:t>
            </a:r>
            <a:r>
              <a:rPr i="1" spc="-5" dirty="0">
                <a:latin typeface="Century Gothic"/>
                <a:cs typeface="Century Gothic"/>
              </a:rPr>
              <a:t>non-volatile.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717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025"/>
              </a:spcBef>
            </a:pPr>
            <a:r>
              <a:rPr spc="-5" dirty="0"/>
              <a:t>PENGALAMATAN </a:t>
            </a:r>
            <a:r>
              <a:rPr dirty="0"/>
              <a:t>MEMORI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240" y="1726502"/>
            <a:ext cx="7958455" cy="41414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solidFill>
                  <a:srgbClr val="92A199"/>
                </a:solidFill>
                <a:latin typeface="Century Gothic"/>
                <a:cs typeface="Century Gothic"/>
              </a:rPr>
              <a:t>1.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Pengalamatan Secara Fisik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(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Physical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/ Absolute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Addresing</a:t>
            </a:r>
            <a:r>
              <a:rPr sz="1800" b="1" spc="55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Font typeface="Arial"/>
              <a:buChar char="•"/>
              <a:tabLst>
                <a:tab pos="49657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Alamat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yang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ditulis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pada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kode instruksi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program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hasil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kompilasi 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merupakan alamat </a:t>
            </a:r>
            <a:r>
              <a:rPr sz="1800" spc="5" dirty="0">
                <a:solidFill>
                  <a:srgbClr val="554A3B"/>
                </a:solidFill>
                <a:latin typeface="Century Gothic"/>
                <a:cs typeface="Century Gothic"/>
              </a:rPr>
              <a:t>fisik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memori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utama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yang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sesungguhnya.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60"/>
              </a:spcBef>
            </a:pPr>
            <a:r>
              <a:rPr sz="1800" b="1" spc="-5" dirty="0">
                <a:solidFill>
                  <a:srgbClr val="92A199"/>
                </a:solidFill>
                <a:latin typeface="Century Gothic"/>
                <a:cs typeface="Century Gothic"/>
              </a:rPr>
              <a:t>2.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Pengalamatan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Secara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Relatif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( </a:t>
            </a:r>
            <a:r>
              <a:rPr sz="1800" b="1" i="1" spc="-5" dirty="0">
                <a:solidFill>
                  <a:srgbClr val="6F2F9F"/>
                </a:solidFill>
                <a:latin typeface="Century Gothic"/>
                <a:cs typeface="Century Gothic"/>
              </a:rPr>
              <a:t>Relative </a:t>
            </a:r>
            <a:r>
              <a:rPr sz="1800" b="1" i="1" dirty="0">
                <a:solidFill>
                  <a:srgbClr val="6F2F9F"/>
                </a:solidFill>
                <a:latin typeface="Century Gothic"/>
                <a:cs typeface="Century Gothic"/>
              </a:rPr>
              <a:t>Addresing</a:t>
            </a:r>
            <a:r>
              <a:rPr sz="1800" b="1" i="1" spc="65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Font typeface="Arial"/>
              <a:buChar char="•"/>
              <a:tabLst>
                <a:tab pos="432434" algn="l"/>
              </a:tabLst>
            </a:pPr>
            <a:r>
              <a:rPr dirty="0"/>
              <a:t>	</a:t>
            </a:r>
            <a:r>
              <a:rPr sz="1800" spc="-5" dirty="0">
                <a:latin typeface="Century Gothic"/>
                <a:cs typeface="Century Gothic"/>
              </a:rPr>
              <a:t>Digunakan pada sistem </a:t>
            </a:r>
            <a:r>
              <a:rPr sz="1800" spc="-10" dirty="0">
                <a:latin typeface="Century Gothic"/>
                <a:cs typeface="Century Gothic"/>
              </a:rPr>
              <a:t>yang </a:t>
            </a:r>
            <a:r>
              <a:rPr sz="1800" spc="-5" dirty="0">
                <a:latin typeface="Century Gothic"/>
                <a:cs typeface="Century Gothic"/>
              </a:rPr>
              <a:t>menggunakan alokasi </a:t>
            </a:r>
            <a:r>
              <a:rPr sz="1800" spc="-10" dirty="0">
                <a:latin typeface="Century Gothic"/>
                <a:cs typeface="Century Gothic"/>
              </a:rPr>
              <a:t>memori  </a:t>
            </a:r>
            <a:r>
              <a:rPr sz="1800" spc="-5" dirty="0">
                <a:latin typeface="Century Gothic"/>
                <a:cs typeface="Century Gothic"/>
              </a:rPr>
              <a:t>berurut, dimana </a:t>
            </a:r>
            <a:r>
              <a:rPr sz="1800" dirty="0">
                <a:latin typeface="Century Gothic"/>
                <a:cs typeface="Century Gothic"/>
              </a:rPr>
              <a:t>keseluruhan </a:t>
            </a:r>
            <a:r>
              <a:rPr sz="1800" i="1" dirty="0">
                <a:latin typeface="Century Gothic"/>
                <a:cs typeface="Century Gothic"/>
              </a:rPr>
              <a:t>image </a:t>
            </a:r>
            <a:r>
              <a:rPr sz="1800" spc="-10" dirty="0">
                <a:latin typeface="Century Gothic"/>
                <a:cs typeface="Century Gothic"/>
              </a:rPr>
              <a:t>proses </a:t>
            </a:r>
            <a:r>
              <a:rPr sz="1800" spc="-5" dirty="0">
                <a:latin typeface="Century Gothic"/>
                <a:cs typeface="Century Gothic"/>
              </a:rPr>
              <a:t>harus </a:t>
            </a:r>
            <a:r>
              <a:rPr sz="1800" dirty="0">
                <a:latin typeface="Century Gothic"/>
                <a:cs typeface="Century Gothic"/>
              </a:rPr>
              <a:t>terletak </a:t>
            </a:r>
            <a:r>
              <a:rPr sz="1800" spc="-5" dirty="0">
                <a:latin typeface="Century Gothic"/>
                <a:cs typeface="Century Gothic"/>
              </a:rPr>
              <a:t>di </a:t>
            </a:r>
            <a:r>
              <a:rPr sz="1800" spc="-10" dirty="0">
                <a:latin typeface="Century Gothic"/>
                <a:cs typeface="Century Gothic"/>
              </a:rPr>
              <a:t>satu </a:t>
            </a:r>
            <a:r>
              <a:rPr sz="1800" spc="-5" dirty="0">
                <a:latin typeface="Century Gothic"/>
                <a:cs typeface="Century Gothic"/>
              </a:rPr>
              <a:t>area  </a:t>
            </a:r>
            <a:r>
              <a:rPr sz="1800" dirty="0">
                <a:latin typeface="Century Gothic"/>
                <a:cs typeface="Century Gothic"/>
              </a:rPr>
              <a:t>memori </a:t>
            </a:r>
            <a:r>
              <a:rPr sz="1800" spc="-10" dirty="0">
                <a:latin typeface="Century Gothic"/>
                <a:cs typeface="Century Gothic"/>
              </a:rPr>
              <a:t>yang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utuh.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92A199"/>
                </a:solidFill>
                <a:latin typeface="Century Gothic"/>
                <a:cs typeface="Century Gothic"/>
              </a:rPr>
              <a:t>3. </a:t>
            </a:r>
            <a:r>
              <a:rPr sz="1800" b="1" spc="-5" dirty="0">
                <a:solidFill>
                  <a:srgbClr val="6F2F9F"/>
                </a:solidFill>
                <a:latin typeface="Century Gothic"/>
                <a:cs typeface="Century Gothic"/>
              </a:rPr>
              <a:t>Pengalamatan 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Secara Logika ( </a:t>
            </a:r>
            <a:r>
              <a:rPr sz="1800" b="1" i="1" dirty="0">
                <a:solidFill>
                  <a:srgbClr val="6F2F9F"/>
                </a:solidFill>
                <a:latin typeface="Century Gothic"/>
                <a:cs typeface="Century Gothic"/>
              </a:rPr>
              <a:t>Logical Addressing</a:t>
            </a:r>
            <a:r>
              <a:rPr sz="1800" b="1" i="1" spc="125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Font typeface="Arial"/>
              <a:buChar char="•"/>
              <a:tabLst>
                <a:tab pos="432434" algn="l"/>
              </a:tabLst>
            </a:pPr>
            <a:r>
              <a:rPr dirty="0"/>
              <a:t>	</a:t>
            </a:r>
            <a:r>
              <a:rPr sz="1800" dirty="0">
                <a:latin typeface="Century Gothic"/>
                <a:cs typeface="Century Gothic"/>
              </a:rPr>
              <a:t>Alamat </a:t>
            </a:r>
            <a:r>
              <a:rPr sz="1800" spc="-5" dirty="0">
                <a:latin typeface="Century Gothic"/>
                <a:cs typeface="Century Gothic"/>
              </a:rPr>
              <a:t>yang ada pada kode </a:t>
            </a:r>
            <a:r>
              <a:rPr sz="1800" dirty="0">
                <a:latin typeface="Century Gothic"/>
                <a:cs typeface="Century Gothic"/>
              </a:rPr>
              <a:t>suatu </a:t>
            </a:r>
            <a:r>
              <a:rPr sz="1800" spc="-5" dirty="0">
                <a:latin typeface="Century Gothic"/>
                <a:cs typeface="Century Gothic"/>
              </a:rPr>
              <a:t>program merupakan</a:t>
            </a:r>
            <a:r>
              <a:rPr sz="1800" spc="37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suatu  </a:t>
            </a:r>
            <a:r>
              <a:rPr sz="1800" spc="-5" dirty="0">
                <a:latin typeface="Century Gothic"/>
                <a:cs typeface="Century Gothic"/>
              </a:rPr>
              <a:t>alamat logika </a:t>
            </a:r>
            <a:r>
              <a:rPr sz="1800" spc="-10" dirty="0">
                <a:latin typeface="Century Gothic"/>
                <a:cs typeface="Century Gothic"/>
              </a:rPr>
              <a:t>yang </a:t>
            </a:r>
            <a:r>
              <a:rPr sz="1800" dirty="0">
                <a:latin typeface="Century Gothic"/>
                <a:cs typeface="Century Gothic"/>
              </a:rPr>
              <a:t>masih </a:t>
            </a:r>
            <a:r>
              <a:rPr sz="1800" spc="-5" dirty="0">
                <a:latin typeface="Century Gothic"/>
                <a:cs typeface="Century Gothic"/>
              </a:rPr>
              <a:t>prlu diterjemahkan atau ditranslasikan ke  alamat </a:t>
            </a:r>
            <a:r>
              <a:rPr sz="1800" dirty="0">
                <a:latin typeface="Century Gothic"/>
                <a:cs typeface="Century Gothic"/>
              </a:rPr>
              <a:t>fisik memori </a:t>
            </a:r>
            <a:r>
              <a:rPr sz="1800" spc="-5" dirty="0">
                <a:latin typeface="Century Gothic"/>
                <a:cs typeface="Century Gothic"/>
              </a:rPr>
              <a:t>utama pada </a:t>
            </a:r>
            <a:r>
              <a:rPr sz="1800" spc="-10" dirty="0">
                <a:latin typeface="Century Gothic"/>
                <a:cs typeface="Century Gothic"/>
              </a:rPr>
              <a:t>saat eksekusi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24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200"/>
              </a:spcBef>
            </a:pPr>
            <a:r>
              <a:rPr sz="2800" b="1" i="1" spc="-5" dirty="0">
                <a:latin typeface="Book Antiqua"/>
                <a:cs typeface="Book Antiqua"/>
              </a:rPr>
              <a:t>PAGING SYSTEM &amp; SEGMENTATION</a:t>
            </a:r>
            <a:r>
              <a:rPr sz="2800" b="1" i="1" spc="80" dirty="0">
                <a:latin typeface="Book Antiqua"/>
                <a:cs typeface="Book Antiqua"/>
              </a:rPr>
              <a:t> </a:t>
            </a:r>
            <a:r>
              <a:rPr sz="2800" b="1" i="1" spc="-5" dirty="0">
                <a:latin typeface="Book Antiqua"/>
                <a:cs typeface="Book Antiqua"/>
              </a:rPr>
              <a:t>SYSTEM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779854"/>
            <a:ext cx="7958455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Font typeface="Arial"/>
              <a:buChar char="•"/>
              <a:tabLst>
                <a:tab pos="241935" algn="l"/>
              </a:tabLst>
            </a:pPr>
            <a:r>
              <a:rPr sz="2400" b="1" i="1" spc="-5" dirty="0">
                <a:solidFill>
                  <a:srgbClr val="554A3B"/>
                </a:solidFill>
                <a:latin typeface="Century Gothic"/>
                <a:cs typeface="Century Gothic"/>
              </a:rPr>
              <a:t>Paging System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membagi ruang alamat </a:t>
            </a:r>
            <a:r>
              <a:rPr sz="2400" spc="-10" dirty="0">
                <a:solidFill>
                  <a:srgbClr val="554A3B"/>
                </a:solidFill>
                <a:latin typeface="Century Gothic"/>
                <a:cs typeface="Century Gothic"/>
              </a:rPr>
              <a:t>logika 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program dalam partisi statis yang berukuran sama  yang disebut dengan</a:t>
            </a:r>
            <a:r>
              <a:rPr sz="2400" spc="-2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>
                <a:solidFill>
                  <a:srgbClr val="554A3B"/>
                </a:solidFill>
                <a:latin typeface="Century Gothic"/>
                <a:cs typeface="Century Gothic"/>
              </a:rPr>
              <a:t>PAGE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100000"/>
              </a:lnSpc>
              <a:buClr>
                <a:srgbClr val="92A199"/>
              </a:buClr>
              <a:buFont typeface="Arial"/>
              <a:buChar char="•"/>
              <a:tabLst>
                <a:tab pos="241935" algn="l"/>
              </a:tabLst>
            </a:pPr>
            <a:r>
              <a:rPr sz="2400" b="1" i="1" dirty="0">
                <a:solidFill>
                  <a:srgbClr val="554A3B"/>
                </a:solidFill>
                <a:latin typeface="Century Gothic"/>
                <a:cs typeface="Century Gothic"/>
              </a:rPr>
              <a:t>Sistem Segmentasi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membagi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ruang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alamat </a:t>
            </a:r>
            <a:r>
              <a:rPr sz="2400" spc="-10" dirty="0">
                <a:solidFill>
                  <a:srgbClr val="554A3B"/>
                </a:solidFill>
                <a:latin typeface="Century Gothic"/>
                <a:cs typeface="Century Gothic"/>
              </a:rPr>
              <a:t>logika 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program dalam fragmen yang berukuran berbeda-  beda dan pembagian partisi memori utama  bersifat dinamis dengan ukuran yang </a:t>
            </a:r>
            <a:r>
              <a:rPr sz="2400" spc="-10" dirty="0">
                <a:solidFill>
                  <a:srgbClr val="554A3B"/>
                </a:solidFill>
                <a:latin typeface="Century Gothic"/>
                <a:cs typeface="Century Gothic"/>
              </a:rPr>
              <a:t>bervariasi 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yang disebut dengan</a:t>
            </a:r>
            <a:r>
              <a:rPr sz="2400" spc="-2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b="1" i="1" dirty="0">
                <a:solidFill>
                  <a:srgbClr val="554A3B"/>
                </a:solidFill>
                <a:latin typeface="Century Gothic"/>
                <a:cs typeface="Century Gothic"/>
              </a:rPr>
              <a:t>SEGMEN.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R="635" algn="ctr">
              <a:lnSpc>
                <a:spcPts val="3820"/>
              </a:lnSpc>
              <a:spcBef>
                <a:spcPts val="320"/>
              </a:spcBef>
            </a:pPr>
            <a:r>
              <a:rPr sz="3200" b="1" dirty="0">
                <a:solidFill>
                  <a:srgbClr val="6B7C71"/>
                </a:solidFill>
                <a:latin typeface="Book Antiqua"/>
                <a:cs typeface="Book Antiqua"/>
              </a:rPr>
              <a:t>PERBEDAAN</a:t>
            </a:r>
            <a:endParaRPr sz="3200">
              <a:latin typeface="Book Antiqua"/>
              <a:cs typeface="Book Antiqua"/>
            </a:endParaRPr>
          </a:p>
          <a:p>
            <a:pPr algn="ctr">
              <a:lnSpc>
                <a:spcPts val="3820"/>
              </a:lnSpc>
            </a:pPr>
            <a:r>
              <a:rPr sz="3200" b="1" i="1" dirty="0">
                <a:solidFill>
                  <a:srgbClr val="6B7C71"/>
                </a:solidFill>
                <a:latin typeface="Book Antiqua"/>
                <a:cs typeface="Book Antiqua"/>
              </a:rPr>
              <a:t>PAGING &amp; SEGMENTATION</a:t>
            </a:r>
            <a:r>
              <a:rPr sz="3200" b="1" i="1" spc="-90" dirty="0">
                <a:solidFill>
                  <a:srgbClr val="6B7C71"/>
                </a:solidFill>
                <a:latin typeface="Book Antiqua"/>
                <a:cs typeface="Book Antiqua"/>
              </a:rPr>
              <a:t> </a:t>
            </a:r>
            <a:r>
              <a:rPr sz="3200" b="1" i="1" spc="-5" dirty="0">
                <a:solidFill>
                  <a:srgbClr val="6B7C71"/>
                </a:solidFill>
                <a:latin typeface="Book Antiqua"/>
                <a:cs typeface="Book Antiqua"/>
              </a:rPr>
              <a:t>SYSTEM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776806"/>
            <a:ext cx="7960359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solidFill>
                  <a:srgbClr val="554A3B"/>
                </a:solidFill>
                <a:latin typeface="Century Gothic"/>
                <a:cs typeface="Century Gothic"/>
              </a:rPr>
              <a:t>Bagaimana </a:t>
            </a: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memori </a:t>
            </a:r>
            <a:r>
              <a:rPr sz="3200" spc="-5" dirty="0">
                <a:solidFill>
                  <a:srgbClr val="554A3B"/>
                </a:solidFill>
                <a:latin typeface="Century Gothic"/>
                <a:cs typeface="Century Gothic"/>
              </a:rPr>
              <a:t>utama dipartisi  dan dialokasi ke proses aplikasi</a:t>
            </a:r>
            <a:r>
              <a:rPr sz="3200" spc="-2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?</a:t>
            </a:r>
            <a:endParaRPr sz="3200">
              <a:latin typeface="Century Gothic"/>
              <a:cs typeface="Century Gothic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770"/>
              </a:spcBef>
              <a:buClr>
                <a:srgbClr val="92A199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solidFill>
                  <a:srgbClr val="554A3B"/>
                </a:solidFill>
                <a:latin typeface="Century Gothic"/>
                <a:cs typeface="Century Gothic"/>
              </a:rPr>
              <a:t>Informasi </a:t>
            </a: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apa yang </a:t>
            </a:r>
            <a:r>
              <a:rPr sz="3200" spc="-5" dirty="0">
                <a:solidFill>
                  <a:srgbClr val="554A3B"/>
                </a:solidFill>
                <a:latin typeface="Century Gothic"/>
                <a:cs typeface="Century Gothic"/>
              </a:rPr>
              <a:t>perlu dicatat di  tabel alokasi proses pada saat terjadi  alokasi </a:t>
            </a: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memori</a:t>
            </a:r>
            <a:r>
              <a:rPr sz="3200" spc="-1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?</a:t>
            </a:r>
            <a:endParaRPr sz="3200">
              <a:latin typeface="Century Gothic"/>
              <a:cs typeface="Century Gothic"/>
            </a:endParaRPr>
          </a:p>
          <a:p>
            <a:pPr marL="469900" indent="-457834" algn="just">
              <a:lnSpc>
                <a:spcPct val="100000"/>
              </a:lnSpc>
              <a:spcBef>
                <a:spcPts val="770"/>
              </a:spcBef>
              <a:buClr>
                <a:srgbClr val="92A199"/>
              </a:buClr>
              <a:buAutoNum type="arabicPeriod"/>
              <a:tabLst>
                <a:tab pos="470534" algn="l"/>
              </a:tabLst>
            </a:pPr>
            <a:r>
              <a:rPr sz="3200" dirty="0">
                <a:solidFill>
                  <a:srgbClr val="554A3B"/>
                </a:solidFill>
                <a:latin typeface="Century Gothic"/>
                <a:cs typeface="Century Gothic"/>
              </a:rPr>
              <a:t>Proses Translasi</a:t>
            </a:r>
            <a:r>
              <a:rPr sz="3200" spc="-5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554A3B"/>
                </a:solidFill>
                <a:latin typeface="Century Gothic"/>
                <a:cs typeface="Century Gothic"/>
              </a:rPr>
              <a:t>Alamat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717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025"/>
              </a:spcBef>
            </a:pPr>
            <a:r>
              <a:rPr dirty="0"/>
              <a:t>ADDRESS</a:t>
            </a:r>
            <a:r>
              <a:rPr spc="-5" dirty="0"/>
              <a:t> </a:t>
            </a:r>
            <a:r>
              <a:rPr dirty="0"/>
              <a:t>BINDING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240" y="1721181"/>
            <a:ext cx="7959090" cy="4241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2000" b="1" i="1" dirty="0">
                <a:solidFill>
                  <a:srgbClr val="92A199"/>
                </a:solidFill>
                <a:latin typeface="Century Gothic"/>
                <a:cs typeface="Century Gothic"/>
              </a:rPr>
              <a:t>1. </a:t>
            </a:r>
            <a:r>
              <a:rPr sz="2000" b="1" i="1" spc="-5" dirty="0">
                <a:solidFill>
                  <a:srgbClr val="554A3B"/>
                </a:solidFill>
                <a:latin typeface="Century Gothic"/>
                <a:cs typeface="Century Gothic"/>
              </a:rPr>
              <a:t>Compile</a:t>
            </a:r>
            <a:r>
              <a:rPr sz="2000" b="1" i="1" spc="-37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000" b="1" i="1" dirty="0">
                <a:solidFill>
                  <a:srgbClr val="554A3B"/>
                </a:solidFill>
                <a:latin typeface="Century Gothic"/>
                <a:cs typeface="Century Gothic"/>
              </a:rPr>
              <a:t>Time</a:t>
            </a:r>
            <a:endParaRPr sz="2000">
              <a:latin typeface="Century Gothic"/>
              <a:cs typeface="Century Gothic"/>
            </a:endParaRPr>
          </a:p>
          <a:p>
            <a:pPr marL="241300" marR="5080" indent="-229235" algn="just">
              <a:lnSpc>
                <a:spcPts val="1839"/>
              </a:lnSpc>
              <a:spcBef>
                <a:spcPts val="430"/>
              </a:spcBef>
              <a:buClr>
                <a:srgbClr val="92A199"/>
              </a:buClr>
              <a:buFont typeface="Arial"/>
              <a:buChar char="•"/>
              <a:tabLst>
                <a:tab pos="241935" algn="l"/>
              </a:tabLst>
            </a:pP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Jika lokasi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kode instruksi atau </a:t>
            </a:r>
            <a:r>
              <a:rPr sz="1700" spc="-10" dirty="0">
                <a:solidFill>
                  <a:srgbClr val="554A3B"/>
                </a:solidFill>
                <a:latin typeface="Century Gothic"/>
                <a:cs typeface="Century Gothic"/>
              </a:rPr>
              <a:t>data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program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di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memori sudah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ditetapkan  dengan pasti sebelumnya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maka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pada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saat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kompilasi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program,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alamat 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fisik </a:t>
            </a:r>
            <a:r>
              <a:rPr sz="1700" spc="-5" dirty="0">
                <a:solidFill>
                  <a:srgbClr val="554A3B"/>
                </a:solidFill>
                <a:latin typeface="Century Gothic"/>
                <a:cs typeface="Century Gothic"/>
              </a:rPr>
              <a:t>dapat dituliskan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dalam kode</a:t>
            </a:r>
            <a:r>
              <a:rPr sz="1700" spc="-8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54A3B"/>
                </a:solidFill>
                <a:latin typeface="Century Gothic"/>
                <a:cs typeface="Century Gothic"/>
              </a:rPr>
              <a:t>program.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i="1" dirty="0">
                <a:solidFill>
                  <a:srgbClr val="92A199"/>
                </a:solidFill>
                <a:latin typeface="Century Gothic"/>
                <a:cs typeface="Century Gothic"/>
              </a:rPr>
              <a:t>2. </a:t>
            </a:r>
            <a:r>
              <a:rPr sz="2000" b="1" i="1" spc="-5" dirty="0">
                <a:solidFill>
                  <a:srgbClr val="554A3B"/>
                </a:solidFill>
                <a:latin typeface="Century Gothic"/>
                <a:cs typeface="Century Gothic"/>
              </a:rPr>
              <a:t>Loading</a:t>
            </a:r>
            <a:r>
              <a:rPr sz="2000" b="1" i="1" spc="-34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000" b="1" i="1" dirty="0">
                <a:solidFill>
                  <a:srgbClr val="554A3B"/>
                </a:solidFill>
                <a:latin typeface="Century Gothic"/>
                <a:cs typeface="Century Gothic"/>
              </a:rPr>
              <a:t>Time</a:t>
            </a:r>
            <a:endParaRPr sz="2000">
              <a:latin typeface="Century Gothic"/>
              <a:cs typeface="Century Gothic"/>
            </a:endParaRPr>
          </a:p>
          <a:p>
            <a:pPr marL="241300" marR="7620" indent="-229235" algn="just">
              <a:lnSpc>
                <a:spcPts val="1939"/>
              </a:lnSpc>
              <a:spcBef>
                <a:spcPts val="459"/>
              </a:spcBef>
              <a:buClr>
                <a:srgbClr val="92A199"/>
              </a:buClr>
              <a:buFont typeface="Arial"/>
              <a:buChar char="•"/>
              <a:tabLst>
                <a:tab pos="241935" algn="l"/>
              </a:tabLst>
            </a:pP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Dilakukan saat </a:t>
            </a:r>
            <a:r>
              <a:rPr sz="1800" i="1" spc="-5" dirty="0">
                <a:solidFill>
                  <a:srgbClr val="554A3B"/>
                </a:solidFill>
                <a:latin typeface="Century Gothic"/>
                <a:cs typeface="Century Gothic"/>
              </a:rPr>
              <a:t>loading program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ke memori utama, hasil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kompilasi 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program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yang </a:t>
            </a:r>
            <a:r>
              <a:rPr sz="1800" spc="5" dirty="0">
                <a:solidFill>
                  <a:srgbClr val="554A3B"/>
                </a:solidFill>
                <a:latin typeface="Century Gothic"/>
                <a:cs typeface="Century Gothic"/>
              </a:rPr>
              <a:t>diisi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sebagai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suatu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berkas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hanya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berisi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alamat</a:t>
            </a:r>
            <a:r>
              <a:rPr sz="1800" spc="8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relatif.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i="1" dirty="0">
                <a:solidFill>
                  <a:srgbClr val="92A199"/>
                </a:solidFill>
                <a:latin typeface="Century Gothic"/>
                <a:cs typeface="Century Gothic"/>
              </a:rPr>
              <a:t>3. </a:t>
            </a:r>
            <a:r>
              <a:rPr sz="2000" b="1" i="1" spc="-5" dirty="0">
                <a:solidFill>
                  <a:srgbClr val="554A3B"/>
                </a:solidFill>
                <a:latin typeface="Century Gothic"/>
                <a:cs typeface="Century Gothic"/>
              </a:rPr>
              <a:t>Execution</a:t>
            </a:r>
            <a:r>
              <a:rPr sz="2000" b="1" i="1" spc="-37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000" b="1" i="1" dirty="0">
                <a:solidFill>
                  <a:srgbClr val="554A3B"/>
                </a:solidFill>
                <a:latin typeface="Century Gothic"/>
                <a:cs typeface="Century Gothic"/>
              </a:rPr>
              <a:t>Time</a:t>
            </a:r>
            <a:endParaRPr sz="2000">
              <a:latin typeface="Century Gothic"/>
              <a:cs typeface="Century Gothic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Clr>
                <a:srgbClr val="92A199"/>
              </a:buClr>
              <a:buFont typeface="Arial"/>
              <a:buChar char="•"/>
              <a:tabLst>
                <a:tab pos="241935" algn="l"/>
              </a:tabLst>
            </a:pP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Membutuhkan dukungan perangkat keras seperti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MMU </a:t>
            </a:r>
            <a:r>
              <a:rPr sz="1800" i="1" spc="-5" dirty="0">
                <a:solidFill>
                  <a:srgbClr val="554A3B"/>
                </a:solidFill>
                <a:latin typeface="Century Gothic"/>
                <a:cs typeface="Century Gothic"/>
              </a:rPr>
              <a:t>(Memory  Management Unit),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yang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mencatat informasi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yang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berkaitan  dengan alokasi ke memori utama dan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juga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membantu proses  perhitungan translasi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alamat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logika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ke alamat </a:t>
            </a:r>
            <a:r>
              <a:rPr sz="1800" dirty="0">
                <a:solidFill>
                  <a:srgbClr val="554A3B"/>
                </a:solidFill>
                <a:latin typeface="Century Gothic"/>
                <a:cs typeface="Century Gothic"/>
              </a:rPr>
              <a:t>fisik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pada </a:t>
            </a:r>
            <a:r>
              <a:rPr sz="1800" spc="-10" dirty="0">
                <a:solidFill>
                  <a:srgbClr val="554A3B"/>
                </a:solidFill>
                <a:latin typeface="Century Gothic"/>
                <a:cs typeface="Century Gothic"/>
              </a:rPr>
              <a:t>saat  </a:t>
            </a:r>
            <a:r>
              <a:rPr sz="1800" spc="-5" dirty="0">
                <a:solidFill>
                  <a:srgbClr val="554A3B"/>
                </a:solidFill>
                <a:latin typeface="Century Gothic"/>
                <a:cs typeface="Century Gothic"/>
              </a:rPr>
              <a:t>eksekusi.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7175" rIns="0" bIns="0" rtlCol="0">
            <a:spAutoFit/>
          </a:bodyPr>
          <a:lstStyle/>
          <a:p>
            <a:pPr marL="791210">
              <a:lnSpc>
                <a:spcPct val="100000"/>
              </a:lnSpc>
              <a:spcBef>
                <a:spcPts val="2025"/>
              </a:spcBef>
            </a:pPr>
            <a:r>
              <a:rPr dirty="0"/>
              <a:t>SISTEM</a:t>
            </a:r>
            <a:r>
              <a:rPr spc="-15" dirty="0"/>
              <a:t> </a:t>
            </a:r>
            <a:r>
              <a:rPr dirty="0"/>
              <a:t>MONOPROGRAMMING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7724" y="1779854"/>
            <a:ext cx="766190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00"/>
              </a:spcBef>
              <a:buClr>
                <a:srgbClr val="CF533E"/>
              </a:buClr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Hanya ada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satu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proses pada suatu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saat</a:t>
            </a:r>
            <a:r>
              <a:rPr sz="2400" spc="42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dan</a:t>
            </a:r>
            <a:endParaRPr sz="2400">
              <a:latin typeface="Century Gothic"/>
              <a:cs typeface="Century Gothic"/>
            </a:endParaRPr>
          </a:p>
          <a:p>
            <a:pPr marL="469265" algn="just">
              <a:lnSpc>
                <a:spcPct val="100000"/>
              </a:lnSpc>
            </a:pP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menggunakan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seluruh area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memori</a:t>
            </a:r>
            <a:r>
              <a:rPr sz="2400" spc="-5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pengguna</a:t>
            </a:r>
            <a:endParaRPr sz="2400">
              <a:latin typeface="Century Gothic"/>
              <a:cs typeface="Century Gothic"/>
            </a:endParaRPr>
          </a:p>
          <a:p>
            <a:pPr marL="469265" marR="7620" indent="-457200" algn="just">
              <a:lnSpc>
                <a:spcPct val="100000"/>
              </a:lnSpc>
              <a:spcBef>
                <a:spcPts val="575"/>
              </a:spcBef>
              <a:buClr>
                <a:srgbClr val="CF533E"/>
              </a:buClr>
              <a:buAutoNum type="arabicPeriod" startAt="2"/>
              <a:tabLst>
                <a:tab pos="469900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Program dimuatkan seluruhnya ke memori </a:t>
            </a:r>
            <a:r>
              <a:rPr sz="2400" spc="-10" dirty="0">
                <a:solidFill>
                  <a:srgbClr val="554A3B"/>
                </a:solidFill>
                <a:latin typeface="Century Gothic"/>
                <a:cs typeface="Century Gothic"/>
              </a:rPr>
              <a:t>dari 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disk/tape</a:t>
            </a:r>
            <a:endParaRPr sz="2400">
              <a:latin typeface="Century Gothic"/>
              <a:cs typeface="Century Gothic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80"/>
              </a:spcBef>
              <a:buClr>
                <a:srgbClr val="CF533E"/>
              </a:buClr>
              <a:buAutoNum type="arabicPeriod" startAt="2"/>
              <a:tabLst>
                <a:tab pos="469900" algn="l"/>
              </a:tabLst>
            </a:pP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Pada saat eksekusi , program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mengambil 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kendali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seluruh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sumber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daya</a:t>
            </a:r>
            <a:r>
              <a:rPr sz="2400" spc="-20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komputer</a:t>
            </a:r>
            <a:endParaRPr sz="2400">
              <a:latin typeface="Century Gothic"/>
              <a:cs typeface="Century Gothic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80"/>
              </a:spcBef>
              <a:buClr>
                <a:srgbClr val="CF533E"/>
              </a:buClr>
              <a:buAutoNum type="arabicPeriod" startAt="2"/>
              <a:tabLst>
                <a:tab pos="469900" algn="l"/>
              </a:tabLst>
            </a:pP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Alokasi memori dilakukan secara berurutan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, 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yang artinya </a:t>
            </a:r>
            <a:r>
              <a:rPr sz="2400" i="1" spc="-5" dirty="0">
                <a:solidFill>
                  <a:srgbClr val="554A3B"/>
                </a:solidFill>
                <a:latin typeface="Century Gothic"/>
                <a:cs typeface="Century Gothic"/>
              </a:rPr>
              <a:t>image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proses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dari program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harus 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menempati area </a:t>
            </a:r>
            <a:r>
              <a:rPr sz="2400" dirty="0">
                <a:solidFill>
                  <a:srgbClr val="554A3B"/>
                </a:solidFill>
                <a:latin typeface="Century Gothic"/>
                <a:cs typeface="Century Gothic"/>
              </a:rPr>
              <a:t>memori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yang</a:t>
            </a:r>
            <a:r>
              <a:rPr sz="2400" spc="-35" dirty="0">
                <a:solidFill>
                  <a:srgbClr val="554A3B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554A3B"/>
                </a:solidFill>
                <a:latin typeface="Century Gothic"/>
                <a:cs typeface="Century Gothic"/>
              </a:rPr>
              <a:t>penuh.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1600"/>
            <a:ext cx="8961119" cy="66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8408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859" y="372897"/>
            <a:ext cx="8380730" cy="1118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</a:pPr>
            <a:r>
              <a:rPr sz="2400" dirty="0">
                <a:solidFill>
                  <a:srgbClr val="6B7C71"/>
                </a:solidFill>
                <a:latin typeface="Book Antiqua"/>
                <a:cs typeface="Book Antiqua"/>
              </a:rPr>
              <a:t>ALOKASI </a:t>
            </a:r>
            <a:r>
              <a:rPr sz="2400" spc="-5" dirty="0">
                <a:solidFill>
                  <a:srgbClr val="6B7C71"/>
                </a:solidFill>
                <a:latin typeface="Book Antiqua"/>
                <a:cs typeface="Book Antiqua"/>
              </a:rPr>
              <a:t>MEMORI </a:t>
            </a:r>
            <a:r>
              <a:rPr sz="2400" dirty="0">
                <a:solidFill>
                  <a:srgbClr val="6B7C71"/>
                </a:solidFill>
                <a:latin typeface="Book Antiqua"/>
                <a:cs typeface="Book Antiqua"/>
              </a:rPr>
              <a:t>SISTEM</a:t>
            </a:r>
            <a:r>
              <a:rPr sz="2400" spc="-10" dirty="0">
                <a:solidFill>
                  <a:srgbClr val="6B7C71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6B7C71"/>
                </a:solidFill>
                <a:latin typeface="Book Antiqua"/>
                <a:cs typeface="Book Antiqua"/>
              </a:rPr>
              <a:t>MONOPGRAMMING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405" y="1752600"/>
            <a:ext cx="2487930" cy="4373880"/>
          </a:xfrm>
          <a:custGeom>
            <a:avLst/>
            <a:gdLst/>
            <a:ahLst/>
            <a:cxnLst/>
            <a:rect l="l" t="t" r="r" b="b"/>
            <a:pathLst>
              <a:path w="2487930" h="4373880">
                <a:moveTo>
                  <a:pt x="2238654" y="0"/>
                </a:moveTo>
                <a:lnTo>
                  <a:pt x="248729" y="0"/>
                </a:lnTo>
                <a:lnTo>
                  <a:pt x="204018" y="4008"/>
                </a:lnTo>
                <a:lnTo>
                  <a:pt x="161937" y="15564"/>
                </a:lnTo>
                <a:lnTo>
                  <a:pt x="123188" y="33965"/>
                </a:lnTo>
                <a:lnTo>
                  <a:pt x="88473" y="58509"/>
                </a:lnTo>
                <a:lnTo>
                  <a:pt x="58495" y="88494"/>
                </a:lnTo>
                <a:lnTo>
                  <a:pt x="33957" y="123218"/>
                </a:lnTo>
                <a:lnTo>
                  <a:pt x="15560" y="161977"/>
                </a:lnTo>
                <a:lnTo>
                  <a:pt x="4007" y="204069"/>
                </a:lnTo>
                <a:lnTo>
                  <a:pt x="0" y="248792"/>
                </a:lnTo>
                <a:lnTo>
                  <a:pt x="0" y="4124820"/>
                </a:lnTo>
                <a:lnTo>
                  <a:pt x="4007" y="4169531"/>
                </a:lnTo>
                <a:lnTo>
                  <a:pt x="15560" y="4211614"/>
                </a:lnTo>
                <a:lnTo>
                  <a:pt x="33957" y="4250364"/>
                </a:lnTo>
                <a:lnTo>
                  <a:pt x="58495" y="4285081"/>
                </a:lnTo>
                <a:lnTo>
                  <a:pt x="88473" y="4315061"/>
                </a:lnTo>
                <a:lnTo>
                  <a:pt x="123188" y="4339601"/>
                </a:lnTo>
                <a:lnTo>
                  <a:pt x="161937" y="4358000"/>
                </a:lnTo>
                <a:lnTo>
                  <a:pt x="204018" y="4369554"/>
                </a:lnTo>
                <a:lnTo>
                  <a:pt x="248729" y="4373562"/>
                </a:lnTo>
                <a:lnTo>
                  <a:pt x="2238654" y="4373562"/>
                </a:lnTo>
                <a:lnTo>
                  <a:pt x="2283339" y="4369554"/>
                </a:lnTo>
                <a:lnTo>
                  <a:pt x="2325402" y="4358000"/>
                </a:lnTo>
                <a:lnTo>
                  <a:pt x="2364139" y="4339601"/>
                </a:lnTo>
                <a:lnTo>
                  <a:pt x="2398847" y="4315061"/>
                </a:lnTo>
                <a:lnTo>
                  <a:pt x="2428821" y="4285081"/>
                </a:lnTo>
                <a:lnTo>
                  <a:pt x="2453359" y="4250364"/>
                </a:lnTo>
                <a:lnTo>
                  <a:pt x="2471757" y="4211614"/>
                </a:lnTo>
                <a:lnTo>
                  <a:pt x="2483312" y="4169531"/>
                </a:lnTo>
                <a:lnTo>
                  <a:pt x="2487320" y="4124820"/>
                </a:lnTo>
                <a:lnTo>
                  <a:pt x="2487320" y="248792"/>
                </a:lnTo>
                <a:lnTo>
                  <a:pt x="2483312" y="204069"/>
                </a:lnTo>
                <a:lnTo>
                  <a:pt x="2471757" y="161977"/>
                </a:lnTo>
                <a:lnTo>
                  <a:pt x="2453359" y="123218"/>
                </a:lnTo>
                <a:lnTo>
                  <a:pt x="2428821" y="88494"/>
                </a:lnTo>
                <a:lnTo>
                  <a:pt x="2398847" y="58509"/>
                </a:lnTo>
                <a:lnTo>
                  <a:pt x="2364139" y="33965"/>
                </a:lnTo>
                <a:lnTo>
                  <a:pt x="2325402" y="15564"/>
                </a:lnTo>
                <a:lnTo>
                  <a:pt x="2283339" y="4008"/>
                </a:lnTo>
                <a:lnTo>
                  <a:pt x="2238654" y="0"/>
                </a:lnTo>
                <a:close/>
              </a:path>
            </a:pathLst>
          </a:custGeom>
          <a:solidFill>
            <a:srgbClr val="DC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86" y="1992630"/>
            <a:ext cx="2288540" cy="7867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75945" marR="5080" indent="-563880">
              <a:lnSpc>
                <a:spcPts val="2870"/>
              </a:lnSpc>
              <a:spcBef>
                <a:spcPts val="405"/>
              </a:spcBef>
            </a:pPr>
            <a:r>
              <a:rPr sz="2600" spc="-5" dirty="0">
                <a:latin typeface="Century Gothic"/>
                <a:cs typeface="Century Gothic"/>
              </a:rPr>
              <a:t>Sistem</a:t>
            </a:r>
            <a:r>
              <a:rPr sz="2600" spc="-55" dirty="0">
                <a:latin typeface="Century Gothic"/>
                <a:cs typeface="Century Gothic"/>
              </a:rPr>
              <a:t> </a:t>
            </a:r>
            <a:r>
              <a:rPr sz="2600" spc="-5" dirty="0">
                <a:latin typeface="Century Gothic"/>
                <a:cs typeface="Century Gothic"/>
              </a:rPr>
              <a:t>operasi  di</a:t>
            </a:r>
            <a:r>
              <a:rPr sz="2600" spc="-15" dirty="0">
                <a:latin typeface="Century Gothic"/>
                <a:cs typeface="Century Gothic"/>
              </a:rPr>
              <a:t> </a:t>
            </a:r>
            <a:r>
              <a:rPr sz="2600" dirty="0">
                <a:latin typeface="Century Gothic"/>
                <a:cs typeface="Century Gothic"/>
              </a:rPr>
              <a:t>RAM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06" y="3067430"/>
            <a:ext cx="2879725" cy="2837815"/>
          </a:xfrm>
          <a:custGeom>
            <a:avLst/>
            <a:gdLst/>
            <a:ahLst/>
            <a:cxnLst/>
            <a:rect l="l" t="t" r="r" b="b"/>
            <a:pathLst>
              <a:path w="2879725" h="2837815">
                <a:moveTo>
                  <a:pt x="2595562" y="0"/>
                </a:moveTo>
                <a:lnTo>
                  <a:pt x="283730" y="0"/>
                </a:lnTo>
                <a:lnTo>
                  <a:pt x="237706" y="3712"/>
                </a:lnTo>
                <a:lnTo>
                  <a:pt x="194047" y="14461"/>
                </a:lnTo>
                <a:lnTo>
                  <a:pt x="153337" y="31663"/>
                </a:lnTo>
                <a:lnTo>
                  <a:pt x="116160" y="54733"/>
                </a:lnTo>
                <a:lnTo>
                  <a:pt x="83100" y="83089"/>
                </a:lnTo>
                <a:lnTo>
                  <a:pt x="54742" y="116147"/>
                </a:lnTo>
                <a:lnTo>
                  <a:pt x="31668" y="153322"/>
                </a:lnTo>
                <a:lnTo>
                  <a:pt x="14464" y="194031"/>
                </a:lnTo>
                <a:lnTo>
                  <a:pt x="3713" y="237691"/>
                </a:lnTo>
                <a:lnTo>
                  <a:pt x="0" y="283718"/>
                </a:lnTo>
                <a:lnTo>
                  <a:pt x="0" y="2553550"/>
                </a:lnTo>
                <a:lnTo>
                  <a:pt x="3713" y="2599571"/>
                </a:lnTo>
                <a:lnTo>
                  <a:pt x="14464" y="2643228"/>
                </a:lnTo>
                <a:lnTo>
                  <a:pt x="31668" y="2683938"/>
                </a:lnTo>
                <a:lnTo>
                  <a:pt x="54742" y="2721115"/>
                </a:lnTo>
                <a:lnTo>
                  <a:pt x="83100" y="2754175"/>
                </a:lnTo>
                <a:lnTo>
                  <a:pt x="116160" y="2782535"/>
                </a:lnTo>
                <a:lnTo>
                  <a:pt x="153337" y="2805610"/>
                </a:lnTo>
                <a:lnTo>
                  <a:pt x="194047" y="2822816"/>
                </a:lnTo>
                <a:lnTo>
                  <a:pt x="237706" y="2833567"/>
                </a:lnTo>
                <a:lnTo>
                  <a:pt x="283730" y="2837281"/>
                </a:lnTo>
                <a:lnTo>
                  <a:pt x="2595562" y="2837281"/>
                </a:lnTo>
                <a:lnTo>
                  <a:pt x="2641592" y="2833567"/>
                </a:lnTo>
                <a:lnTo>
                  <a:pt x="2685262" y="2822816"/>
                </a:lnTo>
                <a:lnTo>
                  <a:pt x="2725985" y="2805610"/>
                </a:lnTo>
                <a:lnTo>
                  <a:pt x="2763178" y="2782535"/>
                </a:lnTo>
                <a:lnTo>
                  <a:pt x="2796254" y="2754175"/>
                </a:lnTo>
                <a:lnTo>
                  <a:pt x="2824628" y="2721115"/>
                </a:lnTo>
                <a:lnTo>
                  <a:pt x="2847716" y="2683938"/>
                </a:lnTo>
                <a:lnTo>
                  <a:pt x="2864932" y="2643228"/>
                </a:lnTo>
                <a:lnTo>
                  <a:pt x="2875691" y="2599571"/>
                </a:lnTo>
                <a:lnTo>
                  <a:pt x="2879407" y="2553550"/>
                </a:lnTo>
                <a:lnTo>
                  <a:pt x="2879407" y="283718"/>
                </a:lnTo>
                <a:lnTo>
                  <a:pt x="2875691" y="237691"/>
                </a:lnTo>
                <a:lnTo>
                  <a:pt x="2864932" y="194031"/>
                </a:lnTo>
                <a:lnTo>
                  <a:pt x="2847716" y="153322"/>
                </a:lnTo>
                <a:lnTo>
                  <a:pt x="2824628" y="116147"/>
                </a:lnTo>
                <a:lnTo>
                  <a:pt x="2796254" y="83089"/>
                </a:lnTo>
                <a:lnTo>
                  <a:pt x="2763178" y="54733"/>
                </a:lnTo>
                <a:lnTo>
                  <a:pt x="2725985" y="31663"/>
                </a:lnTo>
                <a:lnTo>
                  <a:pt x="2685262" y="14461"/>
                </a:lnTo>
                <a:lnTo>
                  <a:pt x="2641592" y="3712"/>
                </a:lnTo>
                <a:lnTo>
                  <a:pt x="2595562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06" y="3067430"/>
            <a:ext cx="2879725" cy="2837815"/>
          </a:xfrm>
          <a:custGeom>
            <a:avLst/>
            <a:gdLst/>
            <a:ahLst/>
            <a:cxnLst/>
            <a:rect l="l" t="t" r="r" b="b"/>
            <a:pathLst>
              <a:path w="2879725" h="2837815">
                <a:moveTo>
                  <a:pt x="0" y="283718"/>
                </a:moveTo>
                <a:lnTo>
                  <a:pt x="3713" y="237691"/>
                </a:lnTo>
                <a:lnTo>
                  <a:pt x="14464" y="194031"/>
                </a:lnTo>
                <a:lnTo>
                  <a:pt x="31668" y="153322"/>
                </a:lnTo>
                <a:lnTo>
                  <a:pt x="54742" y="116147"/>
                </a:lnTo>
                <a:lnTo>
                  <a:pt x="83100" y="83089"/>
                </a:lnTo>
                <a:lnTo>
                  <a:pt x="116160" y="54733"/>
                </a:lnTo>
                <a:lnTo>
                  <a:pt x="153337" y="31663"/>
                </a:lnTo>
                <a:lnTo>
                  <a:pt x="194047" y="14461"/>
                </a:lnTo>
                <a:lnTo>
                  <a:pt x="237706" y="3712"/>
                </a:lnTo>
                <a:lnTo>
                  <a:pt x="283730" y="0"/>
                </a:lnTo>
                <a:lnTo>
                  <a:pt x="2595562" y="0"/>
                </a:lnTo>
                <a:lnTo>
                  <a:pt x="2641592" y="3712"/>
                </a:lnTo>
                <a:lnTo>
                  <a:pt x="2685262" y="14461"/>
                </a:lnTo>
                <a:lnTo>
                  <a:pt x="2725985" y="31663"/>
                </a:lnTo>
                <a:lnTo>
                  <a:pt x="2763178" y="54733"/>
                </a:lnTo>
                <a:lnTo>
                  <a:pt x="2796254" y="83089"/>
                </a:lnTo>
                <a:lnTo>
                  <a:pt x="2824628" y="116147"/>
                </a:lnTo>
                <a:lnTo>
                  <a:pt x="2847716" y="153322"/>
                </a:lnTo>
                <a:lnTo>
                  <a:pt x="2864932" y="194031"/>
                </a:lnTo>
                <a:lnTo>
                  <a:pt x="2875691" y="237691"/>
                </a:lnTo>
                <a:lnTo>
                  <a:pt x="2879407" y="283718"/>
                </a:lnTo>
                <a:lnTo>
                  <a:pt x="2879407" y="2553550"/>
                </a:lnTo>
                <a:lnTo>
                  <a:pt x="2875691" y="2599571"/>
                </a:lnTo>
                <a:lnTo>
                  <a:pt x="2864932" y="2643228"/>
                </a:lnTo>
                <a:lnTo>
                  <a:pt x="2847716" y="2683938"/>
                </a:lnTo>
                <a:lnTo>
                  <a:pt x="2824628" y="2721115"/>
                </a:lnTo>
                <a:lnTo>
                  <a:pt x="2796254" y="2754175"/>
                </a:lnTo>
                <a:lnTo>
                  <a:pt x="2763178" y="2782535"/>
                </a:lnTo>
                <a:lnTo>
                  <a:pt x="2725985" y="2805610"/>
                </a:lnTo>
                <a:lnTo>
                  <a:pt x="2685262" y="2822816"/>
                </a:lnTo>
                <a:lnTo>
                  <a:pt x="2641592" y="2833567"/>
                </a:lnTo>
                <a:lnTo>
                  <a:pt x="2595562" y="2837281"/>
                </a:lnTo>
                <a:lnTo>
                  <a:pt x="283730" y="2837281"/>
                </a:lnTo>
                <a:lnTo>
                  <a:pt x="237706" y="2833567"/>
                </a:lnTo>
                <a:lnTo>
                  <a:pt x="194047" y="2822816"/>
                </a:lnTo>
                <a:lnTo>
                  <a:pt x="153337" y="2805610"/>
                </a:lnTo>
                <a:lnTo>
                  <a:pt x="116160" y="2782535"/>
                </a:lnTo>
                <a:lnTo>
                  <a:pt x="83100" y="2754175"/>
                </a:lnTo>
                <a:lnTo>
                  <a:pt x="54742" y="2721115"/>
                </a:lnTo>
                <a:lnTo>
                  <a:pt x="31668" y="2683938"/>
                </a:lnTo>
                <a:lnTo>
                  <a:pt x="14464" y="2643228"/>
                </a:lnTo>
                <a:lnTo>
                  <a:pt x="3713" y="2599571"/>
                </a:lnTo>
                <a:lnTo>
                  <a:pt x="0" y="2553550"/>
                </a:lnTo>
                <a:lnTo>
                  <a:pt x="0" y="28371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4961" y="4056379"/>
            <a:ext cx="2224405" cy="8153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4510" marR="5080" indent="-512445">
              <a:lnSpc>
                <a:spcPts val="2980"/>
              </a:lnSpc>
              <a:spcBef>
                <a:spcPts val="415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User</a:t>
            </a:r>
            <a:r>
              <a:rPr sz="27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Program  di</a:t>
            </a:r>
            <a:r>
              <a:rPr sz="2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RAM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4250" y="1752600"/>
            <a:ext cx="2487930" cy="4373880"/>
          </a:xfrm>
          <a:custGeom>
            <a:avLst/>
            <a:gdLst/>
            <a:ahLst/>
            <a:cxnLst/>
            <a:rect l="l" t="t" r="r" b="b"/>
            <a:pathLst>
              <a:path w="2487929" h="4373880">
                <a:moveTo>
                  <a:pt x="2238629" y="0"/>
                </a:moveTo>
                <a:lnTo>
                  <a:pt x="248792" y="0"/>
                </a:lnTo>
                <a:lnTo>
                  <a:pt x="204069" y="4008"/>
                </a:lnTo>
                <a:lnTo>
                  <a:pt x="161977" y="15564"/>
                </a:lnTo>
                <a:lnTo>
                  <a:pt x="123218" y="33965"/>
                </a:lnTo>
                <a:lnTo>
                  <a:pt x="88494" y="58509"/>
                </a:lnTo>
                <a:lnTo>
                  <a:pt x="58509" y="88494"/>
                </a:lnTo>
                <a:lnTo>
                  <a:pt x="33965" y="123218"/>
                </a:lnTo>
                <a:lnTo>
                  <a:pt x="15564" y="161977"/>
                </a:lnTo>
                <a:lnTo>
                  <a:pt x="4008" y="204069"/>
                </a:lnTo>
                <a:lnTo>
                  <a:pt x="0" y="248792"/>
                </a:lnTo>
                <a:lnTo>
                  <a:pt x="0" y="4124820"/>
                </a:lnTo>
                <a:lnTo>
                  <a:pt x="4008" y="4169531"/>
                </a:lnTo>
                <a:lnTo>
                  <a:pt x="15564" y="4211614"/>
                </a:lnTo>
                <a:lnTo>
                  <a:pt x="33965" y="4250364"/>
                </a:lnTo>
                <a:lnTo>
                  <a:pt x="58509" y="4285081"/>
                </a:lnTo>
                <a:lnTo>
                  <a:pt x="88494" y="4315061"/>
                </a:lnTo>
                <a:lnTo>
                  <a:pt x="123218" y="4339601"/>
                </a:lnTo>
                <a:lnTo>
                  <a:pt x="161977" y="4358000"/>
                </a:lnTo>
                <a:lnTo>
                  <a:pt x="204069" y="4369554"/>
                </a:lnTo>
                <a:lnTo>
                  <a:pt x="248792" y="4373562"/>
                </a:lnTo>
                <a:lnTo>
                  <a:pt x="2238629" y="4373562"/>
                </a:lnTo>
                <a:lnTo>
                  <a:pt x="2283352" y="4369554"/>
                </a:lnTo>
                <a:lnTo>
                  <a:pt x="2325444" y="4358000"/>
                </a:lnTo>
                <a:lnTo>
                  <a:pt x="2364203" y="4339601"/>
                </a:lnTo>
                <a:lnTo>
                  <a:pt x="2398927" y="4315061"/>
                </a:lnTo>
                <a:lnTo>
                  <a:pt x="2428912" y="4285081"/>
                </a:lnTo>
                <a:lnTo>
                  <a:pt x="2453456" y="4250364"/>
                </a:lnTo>
                <a:lnTo>
                  <a:pt x="2471857" y="4211614"/>
                </a:lnTo>
                <a:lnTo>
                  <a:pt x="2483413" y="4169531"/>
                </a:lnTo>
                <a:lnTo>
                  <a:pt x="2487422" y="4124820"/>
                </a:lnTo>
                <a:lnTo>
                  <a:pt x="2487422" y="248792"/>
                </a:lnTo>
                <a:lnTo>
                  <a:pt x="2483413" y="204069"/>
                </a:lnTo>
                <a:lnTo>
                  <a:pt x="2471857" y="161977"/>
                </a:lnTo>
                <a:lnTo>
                  <a:pt x="2453456" y="123218"/>
                </a:lnTo>
                <a:lnTo>
                  <a:pt x="2428912" y="88494"/>
                </a:lnTo>
                <a:lnTo>
                  <a:pt x="2398927" y="58509"/>
                </a:lnTo>
                <a:lnTo>
                  <a:pt x="2364203" y="33965"/>
                </a:lnTo>
                <a:lnTo>
                  <a:pt x="2325444" y="15564"/>
                </a:lnTo>
                <a:lnTo>
                  <a:pt x="2283352" y="4008"/>
                </a:lnTo>
                <a:lnTo>
                  <a:pt x="2238629" y="0"/>
                </a:lnTo>
                <a:close/>
              </a:path>
            </a:pathLst>
          </a:custGeom>
          <a:solidFill>
            <a:srgbClr val="DC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6715" y="1992630"/>
            <a:ext cx="2142490" cy="7867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4825" marR="5080" indent="-492759">
              <a:lnSpc>
                <a:spcPts val="2870"/>
              </a:lnSpc>
              <a:spcBef>
                <a:spcPts val="405"/>
              </a:spcBef>
            </a:pPr>
            <a:r>
              <a:rPr sz="2600" dirty="0">
                <a:latin typeface="Century Gothic"/>
                <a:cs typeface="Century Gothic"/>
              </a:rPr>
              <a:t>User</a:t>
            </a:r>
            <a:r>
              <a:rPr sz="2600" spc="-90" dirty="0">
                <a:latin typeface="Century Gothic"/>
                <a:cs typeface="Century Gothic"/>
              </a:rPr>
              <a:t> </a:t>
            </a:r>
            <a:r>
              <a:rPr sz="2600" spc="-5" dirty="0">
                <a:latin typeface="Century Gothic"/>
                <a:cs typeface="Century Gothic"/>
              </a:rPr>
              <a:t>Program  di</a:t>
            </a:r>
            <a:r>
              <a:rPr sz="2600" spc="-15" dirty="0">
                <a:latin typeface="Century Gothic"/>
                <a:cs typeface="Century Gothic"/>
              </a:rPr>
              <a:t> </a:t>
            </a:r>
            <a:r>
              <a:rPr sz="2600" dirty="0">
                <a:latin typeface="Century Gothic"/>
                <a:cs typeface="Century Gothic"/>
              </a:rPr>
              <a:t>RAM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9901" y="4581144"/>
            <a:ext cx="1990089" cy="818515"/>
          </a:xfrm>
          <a:custGeom>
            <a:avLst/>
            <a:gdLst/>
            <a:ahLst/>
            <a:cxnLst/>
            <a:rect l="l" t="t" r="r" b="b"/>
            <a:pathLst>
              <a:path w="1990089" h="818514">
                <a:moveTo>
                  <a:pt x="1908048" y="0"/>
                </a:moveTo>
                <a:lnTo>
                  <a:pt x="81787" y="0"/>
                </a:lnTo>
                <a:lnTo>
                  <a:pt x="49934" y="6421"/>
                </a:lnTo>
                <a:lnTo>
                  <a:pt x="23939" y="23939"/>
                </a:lnTo>
                <a:lnTo>
                  <a:pt x="6421" y="49934"/>
                </a:lnTo>
                <a:lnTo>
                  <a:pt x="0" y="81787"/>
                </a:lnTo>
                <a:lnTo>
                  <a:pt x="0" y="736218"/>
                </a:lnTo>
                <a:lnTo>
                  <a:pt x="6421" y="768018"/>
                </a:lnTo>
                <a:lnTo>
                  <a:pt x="23939" y="794019"/>
                </a:lnTo>
                <a:lnTo>
                  <a:pt x="49934" y="811567"/>
                </a:lnTo>
                <a:lnTo>
                  <a:pt x="81787" y="818006"/>
                </a:lnTo>
                <a:lnTo>
                  <a:pt x="1908048" y="818006"/>
                </a:lnTo>
                <a:lnTo>
                  <a:pt x="1939921" y="811567"/>
                </a:lnTo>
                <a:lnTo>
                  <a:pt x="1965960" y="794019"/>
                </a:lnTo>
                <a:lnTo>
                  <a:pt x="1983521" y="768018"/>
                </a:lnTo>
                <a:lnTo>
                  <a:pt x="1989963" y="736218"/>
                </a:lnTo>
                <a:lnTo>
                  <a:pt x="1989963" y="81787"/>
                </a:lnTo>
                <a:lnTo>
                  <a:pt x="1983521" y="49934"/>
                </a:lnTo>
                <a:lnTo>
                  <a:pt x="1965960" y="23939"/>
                </a:lnTo>
                <a:lnTo>
                  <a:pt x="1939921" y="6421"/>
                </a:lnTo>
                <a:lnTo>
                  <a:pt x="190804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901" y="4581144"/>
            <a:ext cx="1990089" cy="818515"/>
          </a:xfrm>
          <a:custGeom>
            <a:avLst/>
            <a:gdLst/>
            <a:ahLst/>
            <a:cxnLst/>
            <a:rect l="l" t="t" r="r" b="b"/>
            <a:pathLst>
              <a:path w="1990089" h="818514">
                <a:moveTo>
                  <a:pt x="0" y="81787"/>
                </a:moveTo>
                <a:lnTo>
                  <a:pt x="6421" y="49934"/>
                </a:lnTo>
                <a:lnTo>
                  <a:pt x="23939" y="23939"/>
                </a:lnTo>
                <a:lnTo>
                  <a:pt x="49934" y="6421"/>
                </a:lnTo>
                <a:lnTo>
                  <a:pt x="81787" y="0"/>
                </a:lnTo>
                <a:lnTo>
                  <a:pt x="1908048" y="0"/>
                </a:lnTo>
                <a:lnTo>
                  <a:pt x="1939921" y="6421"/>
                </a:lnTo>
                <a:lnTo>
                  <a:pt x="1965960" y="23939"/>
                </a:lnTo>
                <a:lnTo>
                  <a:pt x="1983521" y="49934"/>
                </a:lnTo>
                <a:lnTo>
                  <a:pt x="1989963" y="81787"/>
                </a:lnTo>
                <a:lnTo>
                  <a:pt x="1989963" y="736218"/>
                </a:lnTo>
                <a:lnTo>
                  <a:pt x="1983521" y="768018"/>
                </a:lnTo>
                <a:lnTo>
                  <a:pt x="1965960" y="794019"/>
                </a:lnTo>
                <a:lnTo>
                  <a:pt x="1939921" y="811567"/>
                </a:lnTo>
                <a:lnTo>
                  <a:pt x="1908048" y="818006"/>
                </a:lnTo>
                <a:lnTo>
                  <a:pt x="81787" y="818006"/>
                </a:lnTo>
                <a:lnTo>
                  <a:pt x="49934" y="811567"/>
                </a:lnTo>
                <a:lnTo>
                  <a:pt x="23939" y="794019"/>
                </a:lnTo>
                <a:lnTo>
                  <a:pt x="6421" y="768018"/>
                </a:lnTo>
                <a:lnTo>
                  <a:pt x="0" y="736218"/>
                </a:lnTo>
                <a:lnTo>
                  <a:pt x="0" y="81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04570" y="4749800"/>
            <a:ext cx="19411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SO di</a:t>
            </a:r>
            <a:r>
              <a:rPr sz="27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ROM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98234" y="1752600"/>
            <a:ext cx="2487295" cy="4373880"/>
          </a:xfrm>
          <a:custGeom>
            <a:avLst/>
            <a:gdLst/>
            <a:ahLst/>
            <a:cxnLst/>
            <a:rect l="l" t="t" r="r" b="b"/>
            <a:pathLst>
              <a:path w="2487295" h="4373880">
                <a:moveTo>
                  <a:pt x="2238629" y="0"/>
                </a:moveTo>
                <a:lnTo>
                  <a:pt x="248665" y="0"/>
                </a:lnTo>
                <a:lnTo>
                  <a:pt x="203980" y="4008"/>
                </a:lnTo>
                <a:lnTo>
                  <a:pt x="161917" y="15564"/>
                </a:lnTo>
                <a:lnTo>
                  <a:pt x="123180" y="33965"/>
                </a:lnTo>
                <a:lnTo>
                  <a:pt x="88473" y="58509"/>
                </a:lnTo>
                <a:lnTo>
                  <a:pt x="58498" y="88494"/>
                </a:lnTo>
                <a:lnTo>
                  <a:pt x="33960" y="123218"/>
                </a:lnTo>
                <a:lnTo>
                  <a:pt x="15562" y="161977"/>
                </a:lnTo>
                <a:lnTo>
                  <a:pt x="4007" y="204069"/>
                </a:lnTo>
                <a:lnTo>
                  <a:pt x="0" y="248792"/>
                </a:lnTo>
                <a:lnTo>
                  <a:pt x="0" y="4124820"/>
                </a:lnTo>
                <a:lnTo>
                  <a:pt x="4007" y="4169531"/>
                </a:lnTo>
                <a:lnTo>
                  <a:pt x="15562" y="4211614"/>
                </a:lnTo>
                <a:lnTo>
                  <a:pt x="33960" y="4250364"/>
                </a:lnTo>
                <a:lnTo>
                  <a:pt x="58498" y="4285081"/>
                </a:lnTo>
                <a:lnTo>
                  <a:pt x="88473" y="4315061"/>
                </a:lnTo>
                <a:lnTo>
                  <a:pt x="123180" y="4339601"/>
                </a:lnTo>
                <a:lnTo>
                  <a:pt x="161917" y="4358000"/>
                </a:lnTo>
                <a:lnTo>
                  <a:pt x="203980" y="4369554"/>
                </a:lnTo>
                <a:lnTo>
                  <a:pt x="248665" y="4373562"/>
                </a:lnTo>
                <a:lnTo>
                  <a:pt x="2238629" y="4373562"/>
                </a:lnTo>
                <a:lnTo>
                  <a:pt x="2283347" y="4369554"/>
                </a:lnTo>
                <a:lnTo>
                  <a:pt x="2325428" y="4358000"/>
                </a:lnTo>
                <a:lnTo>
                  <a:pt x="2364170" y="4339601"/>
                </a:lnTo>
                <a:lnTo>
                  <a:pt x="2398874" y="4315061"/>
                </a:lnTo>
                <a:lnTo>
                  <a:pt x="2428838" y="4285081"/>
                </a:lnTo>
                <a:lnTo>
                  <a:pt x="2453362" y="4250364"/>
                </a:lnTo>
                <a:lnTo>
                  <a:pt x="2471746" y="4211614"/>
                </a:lnTo>
                <a:lnTo>
                  <a:pt x="2483291" y="4169531"/>
                </a:lnTo>
                <a:lnTo>
                  <a:pt x="2487294" y="4124820"/>
                </a:lnTo>
                <a:lnTo>
                  <a:pt x="2487294" y="248792"/>
                </a:lnTo>
                <a:lnTo>
                  <a:pt x="2483291" y="204069"/>
                </a:lnTo>
                <a:lnTo>
                  <a:pt x="2471746" y="161977"/>
                </a:lnTo>
                <a:lnTo>
                  <a:pt x="2453362" y="123218"/>
                </a:lnTo>
                <a:lnTo>
                  <a:pt x="2428838" y="88494"/>
                </a:lnTo>
                <a:lnTo>
                  <a:pt x="2398874" y="58509"/>
                </a:lnTo>
                <a:lnTo>
                  <a:pt x="2364170" y="33965"/>
                </a:lnTo>
                <a:lnTo>
                  <a:pt x="2325428" y="15564"/>
                </a:lnTo>
                <a:lnTo>
                  <a:pt x="2283347" y="4008"/>
                </a:lnTo>
                <a:lnTo>
                  <a:pt x="2238629" y="0"/>
                </a:lnTo>
                <a:close/>
              </a:path>
            </a:pathLst>
          </a:custGeom>
          <a:solidFill>
            <a:srgbClr val="DC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92061" y="2174570"/>
            <a:ext cx="17030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entury Gothic"/>
                <a:cs typeface="Century Gothic"/>
              </a:rPr>
              <a:t>SO di</a:t>
            </a:r>
            <a:r>
              <a:rPr sz="2600" spc="-90" dirty="0">
                <a:latin typeface="Century Gothic"/>
                <a:cs typeface="Century Gothic"/>
              </a:rPr>
              <a:t> </a:t>
            </a:r>
            <a:r>
              <a:rPr sz="2600" dirty="0">
                <a:latin typeface="Century Gothic"/>
                <a:cs typeface="Century Gothic"/>
              </a:rPr>
              <a:t>RAM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47028" y="3065907"/>
            <a:ext cx="1990089" cy="1318895"/>
          </a:xfrm>
          <a:custGeom>
            <a:avLst/>
            <a:gdLst/>
            <a:ahLst/>
            <a:cxnLst/>
            <a:rect l="l" t="t" r="r" b="b"/>
            <a:pathLst>
              <a:path w="1990090" h="1318895">
                <a:moveTo>
                  <a:pt x="1858010" y="0"/>
                </a:moveTo>
                <a:lnTo>
                  <a:pt x="131825" y="0"/>
                </a:lnTo>
                <a:lnTo>
                  <a:pt x="90123" y="6724"/>
                </a:lnTo>
                <a:lnTo>
                  <a:pt x="53931" y="25452"/>
                </a:lnTo>
                <a:lnTo>
                  <a:pt x="25408" y="54013"/>
                </a:lnTo>
                <a:lnTo>
                  <a:pt x="6711" y="90237"/>
                </a:lnTo>
                <a:lnTo>
                  <a:pt x="0" y="131952"/>
                </a:lnTo>
                <a:lnTo>
                  <a:pt x="0" y="1186814"/>
                </a:lnTo>
                <a:lnTo>
                  <a:pt x="6711" y="1228530"/>
                </a:lnTo>
                <a:lnTo>
                  <a:pt x="25408" y="1264754"/>
                </a:lnTo>
                <a:lnTo>
                  <a:pt x="53931" y="1293315"/>
                </a:lnTo>
                <a:lnTo>
                  <a:pt x="90123" y="1312043"/>
                </a:lnTo>
                <a:lnTo>
                  <a:pt x="131825" y="1318767"/>
                </a:lnTo>
                <a:lnTo>
                  <a:pt x="1858010" y="1318767"/>
                </a:lnTo>
                <a:lnTo>
                  <a:pt x="1899663" y="1312043"/>
                </a:lnTo>
                <a:lnTo>
                  <a:pt x="1935849" y="1293315"/>
                </a:lnTo>
                <a:lnTo>
                  <a:pt x="1964391" y="1264754"/>
                </a:lnTo>
                <a:lnTo>
                  <a:pt x="1983112" y="1228530"/>
                </a:lnTo>
                <a:lnTo>
                  <a:pt x="1989836" y="1186814"/>
                </a:lnTo>
                <a:lnTo>
                  <a:pt x="1989836" y="131952"/>
                </a:lnTo>
                <a:lnTo>
                  <a:pt x="1983112" y="90237"/>
                </a:lnTo>
                <a:lnTo>
                  <a:pt x="1964391" y="54013"/>
                </a:lnTo>
                <a:lnTo>
                  <a:pt x="1935849" y="25452"/>
                </a:lnTo>
                <a:lnTo>
                  <a:pt x="1899663" y="6724"/>
                </a:lnTo>
                <a:lnTo>
                  <a:pt x="185801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7028" y="3065907"/>
            <a:ext cx="1990089" cy="1318895"/>
          </a:xfrm>
          <a:custGeom>
            <a:avLst/>
            <a:gdLst/>
            <a:ahLst/>
            <a:cxnLst/>
            <a:rect l="l" t="t" r="r" b="b"/>
            <a:pathLst>
              <a:path w="1990090" h="1318895">
                <a:moveTo>
                  <a:pt x="0" y="131952"/>
                </a:moveTo>
                <a:lnTo>
                  <a:pt x="6711" y="90237"/>
                </a:lnTo>
                <a:lnTo>
                  <a:pt x="25408" y="54013"/>
                </a:lnTo>
                <a:lnTo>
                  <a:pt x="53931" y="25452"/>
                </a:lnTo>
                <a:lnTo>
                  <a:pt x="90123" y="6724"/>
                </a:lnTo>
                <a:lnTo>
                  <a:pt x="131825" y="0"/>
                </a:lnTo>
                <a:lnTo>
                  <a:pt x="1858010" y="0"/>
                </a:lnTo>
                <a:lnTo>
                  <a:pt x="1899663" y="6724"/>
                </a:lnTo>
                <a:lnTo>
                  <a:pt x="1935849" y="25452"/>
                </a:lnTo>
                <a:lnTo>
                  <a:pt x="1964391" y="54013"/>
                </a:lnTo>
                <a:lnTo>
                  <a:pt x="1983112" y="90237"/>
                </a:lnTo>
                <a:lnTo>
                  <a:pt x="1989836" y="131952"/>
                </a:lnTo>
                <a:lnTo>
                  <a:pt x="1989836" y="1186814"/>
                </a:lnTo>
                <a:lnTo>
                  <a:pt x="1983112" y="1228530"/>
                </a:lnTo>
                <a:lnTo>
                  <a:pt x="1964391" y="1264754"/>
                </a:lnTo>
                <a:lnTo>
                  <a:pt x="1935849" y="1293315"/>
                </a:lnTo>
                <a:lnTo>
                  <a:pt x="1899663" y="1312043"/>
                </a:lnTo>
                <a:lnTo>
                  <a:pt x="1858010" y="1318767"/>
                </a:lnTo>
                <a:lnTo>
                  <a:pt x="131825" y="1318767"/>
                </a:lnTo>
                <a:lnTo>
                  <a:pt x="90123" y="1312043"/>
                </a:lnTo>
                <a:lnTo>
                  <a:pt x="53931" y="1293315"/>
                </a:lnTo>
                <a:lnTo>
                  <a:pt x="25408" y="1264754"/>
                </a:lnTo>
                <a:lnTo>
                  <a:pt x="6711" y="1228530"/>
                </a:lnTo>
                <a:lnTo>
                  <a:pt x="0" y="1186814"/>
                </a:lnTo>
                <a:lnTo>
                  <a:pt x="0" y="131952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19443" y="3106292"/>
            <a:ext cx="1445895" cy="11938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ctr">
              <a:lnSpc>
                <a:spcPct val="91900"/>
              </a:lnSpc>
              <a:spcBef>
                <a:spcPts val="360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User 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Pro</a:t>
            </a:r>
            <a:r>
              <a:rPr sz="2700" spc="-1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ram 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di</a:t>
            </a:r>
            <a:r>
              <a:rPr sz="27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dirty="0">
                <a:solidFill>
                  <a:srgbClr val="FFFFFF"/>
                </a:solidFill>
                <a:latin typeface="Century Gothic"/>
                <a:cs typeface="Century Gothic"/>
              </a:rPr>
              <a:t>RAM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7028" y="4587494"/>
            <a:ext cx="1990089" cy="1318895"/>
          </a:xfrm>
          <a:custGeom>
            <a:avLst/>
            <a:gdLst/>
            <a:ahLst/>
            <a:cxnLst/>
            <a:rect l="l" t="t" r="r" b="b"/>
            <a:pathLst>
              <a:path w="1990090" h="1318895">
                <a:moveTo>
                  <a:pt x="1858010" y="0"/>
                </a:moveTo>
                <a:lnTo>
                  <a:pt x="131825" y="0"/>
                </a:lnTo>
                <a:lnTo>
                  <a:pt x="90123" y="6723"/>
                </a:lnTo>
                <a:lnTo>
                  <a:pt x="53931" y="25444"/>
                </a:lnTo>
                <a:lnTo>
                  <a:pt x="25408" y="53986"/>
                </a:lnTo>
                <a:lnTo>
                  <a:pt x="6711" y="90172"/>
                </a:lnTo>
                <a:lnTo>
                  <a:pt x="0" y="131825"/>
                </a:lnTo>
                <a:lnTo>
                  <a:pt x="0" y="1186840"/>
                </a:lnTo>
                <a:lnTo>
                  <a:pt x="6711" y="1228517"/>
                </a:lnTo>
                <a:lnTo>
                  <a:pt x="25408" y="1264715"/>
                </a:lnTo>
                <a:lnTo>
                  <a:pt x="53931" y="1293261"/>
                </a:lnTo>
                <a:lnTo>
                  <a:pt x="90123" y="1311981"/>
                </a:lnTo>
                <a:lnTo>
                  <a:pt x="131825" y="1318704"/>
                </a:lnTo>
                <a:lnTo>
                  <a:pt x="1858010" y="1318704"/>
                </a:lnTo>
                <a:lnTo>
                  <a:pt x="1899663" y="1311981"/>
                </a:lnTo>
                <a:lnTo>
                  <a:pt x="1935849" y="1293261"/>
                </a:lnTo>
                <a:lnTo>
                  <a:pt x="1964391" y="1264715"/>
                </a:lnTo>
                <a:lnTo>
                  <a:pt x="1983112" y="1228517"/>
                </a:lnTo>
                <a:lnTo>
                  <a:pt x="1989836" y="1186840"/>
                </a:lnTo>
                <a:lnTo>
                  <a:pt x="1989836" y="131825"/>
                </a:lnTo>
                <a:lnTo>
                  <a:pt x="1983112" y="90172"/>
                </a:lnTo>
                <a:lnTo>
                  <a:pt x="1964391" y="53986"/>
                </a:lnTo>
                <a:lnTo>
                  <a:pt x="1935849" y="25444"/>
                </a:lnTo>
                <a:lnTo>
                  <a:pt x="1899663" y="6723"/>
                </a:lnTo>
                <a:lnTo>
                  <a:pt x="185801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7028" y="4587494"/>
            <a:ext cx="1990089" cy="1318895"/>
          </a:xfrm>
          <a:custGeom>
            <a:avLst/>
            <a:gdLst/>
            <a:ahLst/>
            <a:cxnLst/>
            <a:rect l="l" t="t" r="r" b="b"/>
            <a:pathLst>
              <a:path w="1990090" h="1318895">
                <a:moveTo>
                  <a:pt x="0" y="131825"/>
                </a:moveTo>
                <a:lnTo>
                  <a:pt x="6711" y="90172"/>
                </a:lnTo>
                <a:lnTo>
                  <a:pt x="25408" y="53986"/>
                </a:lnTo>
                <a:lnTo>
                  <a:pt x="53931" y="25444"/>
                </a:lnTo>
                <a:lnTo>
                  <a:pt x="90123" y="6723"/>
                </a:lnTo>
                <a:lnTo>
                  <a:pt x="131825" y="0"/>
                </a:lnTo>
                <a:lnTo>
                  <a:pt x="1858010" y="0"/>
                </a:lnTo>
                <a:lnTo>
                  <a:pt x="1899663" y="6723"/>
                </a:lnTo>
                <a:lnTo>
                  <a:pt x="1935849" y="25444"/>
                </a:lnTo>
                <a:lnTo>
                  <a:pt x="1964391" y="53986"/>
                </a:lnTo>
                <a:lnTo>
                  <a:pt x="1983112" y="90172"/>
                </a:lnTo>
                <a:lnTo>
                  <a:pt x="1989836" y="131825"/>
                </a:lnTo>
                <a:lnTo>
                  <a:pt x="1989836" y="1186840"/>
                </a:lnTo>
                <a:lnTo>
                  <a:pt x="1983112" y="1228517"/>
                </a:lnTo>
                <a:lnTo>
                  <a:pt x="1964391" y="1264715"/>
                </a:lnTo>
                <a:lnTo>
                  <a:pt x="1935849" y="1293261"/>
                </a:lnTo>
                <a:lnTo>
                  <a:pt x="1899663" y="1311981"/>
                </a:lnTo>
                <a:lnTo>
                  <a:pt x="1858010" y="1318704"/>
                </a:lnTo>
                <a:lnTo>
                  <a:pt x="131825" y="1318704"/>
                </a:lnTo>
                <a:lnTo>
                  <a:pt x="90123" y="1311981"/>
                </a:lnTo>
                <a:lnTo>
                  <a:pt x="53931" y="1293261"/>
                </a:lnTo>
                <a:lnTo>
                  <a:pt x="25408" y="1264715"/>
                </a:lnTo>
                <a:lnTo>
                  <a:pt x="6711" y="1228517"/>
                </a:lnTo>
                <a:lnTo>
                  <a:pt x="0" y="1186840"/>
                </a:lnTo>
                <a:lnTo>
                  <a:pt x="0" y="1318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96810" y="4817491"/>
            <a:ext cx="892810" cy="8153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655" marR="5080" indent="-21590">
              <a:lnSpc>
                <a:spcPts val="2980"/>
              </a:lnSpc>
              <a:spcBef>
                <a:spcPts val="415"/>
              </a:spcBef>
            </a:pP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SO</a:t>
            </a:r>
            <a:r>
              <a:rPr sz="27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di  </a:t>
            </a:r>
            <a:r>
              <a:rPr sz="2700" spc="5" dirty="0">
                <a:solidFill>
                  <a:srgbClr val="FFFFFF"/>
                </a:solidFill>
                <a:latin typeface="Century Gothic"/>
                <a:cs typeface="Century Gothic"/>
              </a:rPr>
              <a:t>ROM</a:t>
            </a:r>
            <a:endParaRPr sz="27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405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Times New Roman</vt:lpstr>
      <vt:lpstr>Office Theme</vt:lpstr>
      <vt:lpstr>PowerPoint Presentation</vt:lpstr>
      <vt:lpstr>HIERARKI ORGANISASI MEMORI</vt:lpstr>
      <vt:lpstr>LANJUTAN..</vt:lpstr>
      <vt:lpstr>PENGALAMATAN MEMORI</vt:lpstr>
      <vt:lpstr>PAGING SYSTEM &amp; SEGMENTATION SYSTEM</vt:lpstr>
      <vt:lpstr>PowerPoint Presentation</vt:lpstr>
      <vt:lpstr>ADDRESS BINDING</vt:lpstr>
      <vt:lpstr>SISTEM MONOPROGRAMMING</vt:lpstr>
      <vt:lpstr>PowerPoint Presentation</vt:lpstr>
      <vt:lpstr>KARAKTERISTIK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MEMORI</dc:title>
  <dc:creator>DELL</dc:creator>
  <cp:lastModifiedBy>dhany indra</cp:lastModifiedBy>
  <cp:revision>2</cp:revision>
  <dcterms:created xsi:type="dcterms:W3CDTF">2020-03-11T08:56:55Z</dcterms:created>
  <dcterms:modified xsi:type="dcterms:W3CDTF">2020-03-11T10:20:07Z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2020-03-11T00:00:00Z</vt:filetime>
  </property>
</Properties>
</file>